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37"/>
  </p:notesMasterIdLst>
  <p:handoutMasterIdLst>
    <p:handoutMasterId r:id="rId38"/>
  </p:handoutMasterIdLst>
  <p:sldIdLst>
    <p:sldId id="274" r:id="rId5"/>
    <p:sldId id="276" r:id="rId6"/>
    <p:sldId id="448" r:id="rId7"/>
    <p:sldId id="449" r:id="rId8"/>
    <p:sldId id="450" r:id="rId9"/>
    <p:sldId id="485" r:id="rId10"/>
    <p:sldId id="453" r:id="rId11"/>
    <p:sldId id="454" r:id="rId12"/>
    <p:sldId id="464" r:id="rId13"/>
    <p:sldId id="465" r:id="rId14"/>
    <p:sldId id="459" r:id="rId15"/>
    <p:sldId id="460" r:id="rId16"/>
    <p:sldId id="476" r:id="rId17"/>
    <p:sldId id="477" r:id="rId18"/>
    <p:sldId id="471" r:id="rId19"/>
    <p:sldId id="486" r:id="rId20"/>
    <p:sldId id="447" r:id="rId21"/>
    <p:sldId id="467" r:id="rId22"/>
    <p:sldId id="484" r:id="rId23"/>
    <p:sldId id="487" r:id="rId24"/>
    <p:sldId id="468" r:id="rId25"/>
    <p:sldId id="469" r:id="rId26"/>
    <p:sldId id="488" r:id="rId27"/>
    <p:sldId id="472" r:id="rId28"/>
    <p:sldId id="473" r:id="rId29"/>
    <p:sldId id="474" r:id="rId30"/>
    <p:sldId id="475" r:id="rId31"/>
    <p:sldId id="489" r:id="rId32"/>
    <p:sldId id="480" r:id="rId33"/>
    <p:sldId id="481" r:id="rId34"/>
    <p:sldId id="482" r:id="rId35"/>
    <p:sldId id="349" r:id="rId3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</p14:sldIdLst>
        </p14:section>
        <p14:section name="Data Types" id="{D39F1863-5608-437B-90DF-1BD304D933F1}">
          <p14:sldIdLst>
            <p14:sldId id="448"/>
            <p14:sldId id="449"/>
            <p14:sldId id="450"/>
            <p14:sldId id="485"/>
            <p14:sldId id="453"/>
            <p14:sldId id="454"/>
            <p14:sldId id="464"/>
            <p14:sldId id="465"/>
            <p14:sldId id="459"/>
            <p14:sldId id="460"/>
            <p14:sldId id="476"/>
            <p14:sldId id="477"/>
            <p14:sldId id="471"/>
          </p14:sldIdLst>
        </p14:section>
        <p14:section name="Basic SQL Queries" id="{7D2B77EB-7557-466B-8E00-90A26F06F23E}">
          <p14:sldIdLst>
            <p14:sldId id="486"/>
            <p14:sldId id="447"/>
            <p14:sldId id="467"/>
            <p14:sldId id="484"/>
            <p14:sldId id="487"/>
            <p14:sldId id="468"/>
            <p14:sldId id="469"/>
            <p14:sldId id="488"/>
            <p14:sldId id="472"/>
            <p14:sldId id="473"/>
            <p14:sldId id="474"/>
            <p14:sldId id="475"/>
          </p14:sldIdLst>
        </p14:section>
        <p14:section name="Removing Data" id="{B743F016-9416-473A-9C8A-96A5BB529F0F}">
          <p14:sldIdLst>
            <p14:sldId id="489"/>
            <p14:sldId id="480"/>
            <p14:sldId id="481"/>
            <p14:sldId id="482"/>
          </p14:sldIdLst>
        </p14:section>
        <p14:section name="Conclusion" id="{10E03AB1-9AA8-4E86-9A64-D741901E50A2}">
          <p14:sldIdLst>
            <p14:sldId id="3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0066"/>
    <a:srgbClr val="3BABFF"/>
    <a:srgbClr val="005828"/>
    <a:srgbClr val="00B050"/>
    <a:srgbClr val="003760"/>
    <a:srgbClr val="0070C0"/>
    <a:srgbClr val="C6C0AA"/>
    <a:srgbClr val="FFF0D9"/>
    <a:srgbClr val="FFA72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3" autoAdjust="0"/>
    <p:restoredTop sz="94533" autoAdjust="0"/>
  </p:normalViewPr>
  <p:slideViewPr>
    <p:cSldViewPr>
      <p:cViewPr varScale="1">
        <p:scale>
          <a:sx n="114" d="100"/>
          <a:sy n="114" d="100"/>
        </p:scale>
        <p:origin x="408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 Ly Minh" userId="S::an.ly@orientsoftware.com::901a9585-0bad-4e98-9c58-38fecc165e20" providerId="AD" clId="Web-{1AFB5019-3E63-C00E-BEFC-A51047FB5A8F}"/>
    <pc:docChg chg="mod">
      <pc:chgData name="An Ly Minh" userId="S::an.ly@orientsoftware.com::901a9585-0bad-4e98-9c58-38fecc165e20" providerId="AD" clId="Web-{1AFB5019-3E63-C00E-BEFC-A51047FB5A8F}" dt="2023-01-09T06:36:36.066" v="0" actId="33475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1/8/2023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4E5C6-614A-460D-860D-20AA1FDF5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43144-EBD0-4DD2-A04A-1703A1584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4B1AB-AD7B-4F16-84ED-3BBCDBC7B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D72-A481-4EFF-A246-CCA02F71A37A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491B6-AA92-4C33-89E0-4A448D5B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46AEC-13BC-4BE0-BEA9-4B48A199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51E2-197D-4C83-8C46-11914BD9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60C1-F2FA-4983-BB29-A7B066AD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203CD-73C9-4C19-8F58-E42597EEA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1F273-75CE-4C3A-AE25-000921E21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403F-1822-4BF2-B242-12A7C2EB558B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832BB-715E-4F86-B665-3A7217DA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60349-4BC9-4274-94AC-26134C1C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oogle Shape;20;p3">
            <a:extLst>
              <a:ext uri="{FF2B5EF4-FFF2-40B4-BE49-F238E27FC236}">
                <a16:creationId xmlns:a16="http://schemas.microsoft.com/office/drawing/2014/main" id="{0D83E63A-95E1-4CC8-836C-CA05BED1822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21;p3">
            <a:extLst>
              <a:ext uri="{FF2B5EF4-FFF2-40B4-BE49-F238E27FC236}">
                <a16:creationId xmlns:a16="http://schemas.microsoft.com/office/drawing/2014/main" id="{E6E9BAB6-E185-4473-BE98-4B0EF032FD53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68442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913944-388F-4795-93CD-2F93BE48B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4D51B-ED9F-46BA-85B7-CF40FC9F8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38ABD-E01A-4402-ACE9-920164114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E13F-F018-43F2-8F94-31672A5352B0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23683-ABFF-4654-BC9F-8604C6E84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EFC15-5760-4515-BD3D-3A7A1F958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oogle Shape;20;p3">
            <a:extLst>
              <a:ext uri="{FF2B5EF4-FFF2-40B4-BE49-F238E27FC236}">
                <a16:creationId xmlns:a16="http://schemas.microsoft.com/office/drawing/2014/main" id="{B9A3F3D4-F5DE-44E8-AE35-F7008A9295B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21;p3">
            <a:extLst>
              <a:ext uri="{FF2B5EF4-FFF2-40B4-BE49-F238E27FC236}">
                <a16:creationId xmlns:a16="http://schemas.microsoft.com/office/drawing/2014/main" id="{6EE2FA3C-EA24-498D-BD64-72D492F6E4F9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11193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20;p3">
            <a:extLst>
              <a:ext uri="{FF2B5EF4-FFF2-40B4-BE49-F238E27FC236}">
                <a16:creationId xmlns:a16="http://schemas.microsoft.com/office/drawing/2014/main" id="{6D8BA746-8D25-4071-8F07-0E4646E75C8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21;p3">
            <a:extLst>
              <a:ext uri="{FF2B5EF4-FFF2-40B4-BE49-F238E27FC236}">
                <a16:creationId xmlns:a16="http://schemas.microsoft.com/office/drawing/2014/main" id="{A3DC1618-68D7-4109-B3EF-8BE90631BC68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56172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20;p3">
            <a:extLst>
              <a:ext uri="{FF2B5EF4-FFF2-40B4-BE49-F238E27FC236}">
                <a16:creationId xmlns:a16="http://schemas.microsoft.com/office/drawing/2014/main" id="{9EC106A9-AE8E-4342-B0F3-6836808282B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21;p3">
            <a:extLst>
              <a:ext uri="{FF2B5EF4-FFF2-40B4-BE49-F238E27FC236}">
                <a16:creationId xmlns:a16="http://schemas.microsoft.com/office/drawing/2014/main" id="{E48B6F40-E9C1-49D9-8AEA-FD9E1067F260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ADCF-BD4B-4589-91DC-4D25A719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5B4B-8CE4-44FF-B29B-A83073145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767CA-AFA2-4FAC-AD66-8C25F2641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BAEC-8427-4A76-9E2C-C86203DCA0D3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79C33-810F-4A80-98C9-EDB1F182D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ABE6B-190A-429E-A82E-AEFB1735A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oogle Shape;20;p3">
            <a:extLst>
              <a:ext uri="{FF2B5EF4-FFF2-40B4-BE49-F238E27FC236}">
                <a16:creationId xmlns:a16="http://schemas.microsoft.com/office/drawing/2014/main" id="{6E5485E0-0F50-4AB0-9B79-08E19AA62D1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21;p3">
            <a:extLst>
              <a:ext uri="{FF2B5EF4-FFF2-40B4-BE49-F238E27FC236}">
                <a16:creationId xmlns:a16="http://schemas.microsoft.com/office/drawing/2014/main" id="{B044434E-2737-42A5-AC15-3D5C49314ED3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63715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C7A05-2A40-4B52-AF55-D7712F867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3A354-FD9E-40A6-931B-C02B3BD46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706EB-716C-4E7E-BED2-D9049F66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2C68-9362-426D-B7FC-0CFAF41B829D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8F3DB-2200-4D5E-9712-F6AB3227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B3B49-9160-458A-BD61-7719F0F2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oogle Shape;20;p3">
            <a:extLst>
              <a:ext uri="{FF2B5EF4-FFF2-40B4-BE49-F238E27FC236}">
                <a16:creationId xmlns:a16="http://schemas.microsoft.com/office/drawing/2014/main" id="{E7777756-F380-4B51-80C1-27511AE8749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21;p3">
            <a:extLst>
              <a:ext uri="{FF2B5EF4-FFF2-40B4-BE49-F238E27FC236}">
                <a16:creationId xmlns:a16="http://schemas.microsoft.com/office/drawing/2014/main" id="{7E5D1915-C985-45BD-94A9-6B20E816FD7F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8347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1923-097C-4F3F-86CA-92D3B465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5453C-C321-4C15-B340-C8BFCF894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65708-416B-413A-B84F-F1271E54D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2ACF0-8175-4032-8855-27A7ABB0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5DBA-087B-4F52-8AC2-EBA009699CF8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EC854-8BFC-4032-A72A-499ADECF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4A1A0-ED4B-43F3-B6DC-390EF70D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oogle Shape;20;p3">
            <a:extLst>
              <a:ext uri="{FF2B5EF4-FFF2-40B4-BE49-F238E27FC236}">
                <a16:creationId xmlns:a16="http://schemas.microsoft.com/office/drawing/2014/main" id="{E0FE29E2-E50D-4AB3-BB5A-A234D014127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21;p3">
            <a:extLst>
              <a:ext uri="{FF2B5EF4-FFF2-40B4-BE49-F238E27FC236}">
                <a16:creationId xmlns:a16="http://schemas.microsoft.com/office/drawing/2014/main" id="{8C1A0BF7-E28F-4512-9CE5-4A1F17944571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1422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4319-CFB7-422F-8046-7769DD97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094E-2979-4C2C-A467-AA7E79E65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E7718-F1AF-4029-A44C-A36F2C1F3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CF891-04C4-43E9-A54F-8FDDA6DC0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E33155-EB43-4FF5-A03E-94C986174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63DB7-2B9D-4690-BE76-31876A8F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B085-8C5A-4D32-AB4C-EACD0D4F90A1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27E59-47A4-4A22-AE7C-394426E0F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3B8E8-0F40-4233-AF18-5C0A64CA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oogle Shape;20;p3">
            <a:extLst>
              <a:ext uri="{FF2B5EF4-FFF2-40B4-BE49-F238E27FC236}">
                <a16:creationId xmlns:a16="http://schemas.microsoft.com/office/drawing/2014/main" id="{9BFECE38-E385-4E74-88C4-4428B3F284D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21;p3">
            <a:extLst>
              <a:ext uri="{FF2B5EF4-FFF2-40B4-BE49-F238E27FC236}">
                <a16:creationId xmlns:a16="http://schemas.microsoft.com/office/drawing/2014/main" id="{D69A7947-0F67-40FF-BA15-8EB86ADF47BD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27117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90DE4-C2B8-45FE-B554-73A24CC8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B81DF-E05D-4253-A156-821B3FBB9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66C7-889B-454A-9FAF-DF93EE79A415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FD962-07F6-4B65-AC1A-0A5FD8EC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3879A-14A5-4FBB-A7DB-3EB60CA64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Google Shape;20;p3">
            <a:extLst>
              <a:ext uri="{FF2B5EF4-FFF2-40B4-BE49-F238E27FC236}">
                <a16:creationId xmlns:a16="http://schemas.microsoft.com/office/drawing/2014/main" id="{75E28C58-34E2-4CF1-8897-1914C27426E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21;p3">
            <a:extLst>
              <a:ext uri="{FF2B5EF4-FFF2-40B4-BE49-F238E27FC236}">
                <a16:creationId xmlns:a16="http://schemas.microsoft.com/office/drawing/2014/main" id="{D470F071-BC27-42EC-996E-3FE4DDFCCA80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4088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701F34-7E37-48CF-97F2-7BEEDEB5C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3FCE-ACEE-494B-9861-904ADBF50F79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935CC2-72EF-4D78-A6FA-6BA8E1C5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B174D-08E8-4AAB-8BE3-091B5C09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Google Shape;20;p3">
            <a:extLst>
              <a:ext uri="{FF2B5EF4-FFF2-40B4-BE49-F238E27FC236}">
                <a16:creationId xmlns:a16="http://schemas.microsoft.com/office/drawing/2014/main" id="{81042CAC-78BA-4936-B97F-28719F2C59C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21;p3">
            <a:extLst>
              <a:ext uri="{FF2B5EF4-FFF2-40B4-BE49-F238E27FC236}">
                <a16:creationId xmlns:a16="http://schemas.microsoft.com/office/drawing/2014/main" id="{EABBDFFF-EA5E-44D6-B17E-EE980AC782DB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70896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54912-7BAF-4EC2-B3B7-E056AF9F4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7DC37-B067-47C2-BF2E-0D3AFC66D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1CFFF-556E-4A10-8C3C-F5BA3BA62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4F884-717B-4029-BE4C-A59CC82B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07B1-07CA-40BF-8CE1-E73C708D498C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6CBCC-FEC1-447D-B000-196661BA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A5564-2376-4A1B-9A0F-6ED7B0C9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oogle Shape;20;p3">
            <a:extLst>
              <a:ext uri="{FF2B5EF4-FFF2-40B4-BE49-F238E27FC236}">
                <a16:creationId xmlns:a16="http://schemas.microsoft.com/office/drawing/2014/main" id="{1EF70454-9105-4033-9DFB-B0A81C58D8A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21;p3">
            <a:extLst>
              <a:ext uri="{FF2B5EF4-FFF2-40B4-BE49-F238E27FC236}">
                <a16:creationId xmlns:a16="http://schemas.microsoft.com/office/drawing/2014/main" id="{5C18B863-EEE7-46EE-B9DF-15BA017F0D45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09183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055E7-655E-4482-9B60-D2856385D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3151D6-3802-473E-964D-4E9E131DB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6E3A7-80EE-4CCF-B286-A5B559530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497D8-AEFD-404F-BB6E-95DA7071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1E569-F913-47FF-A419-F9741EB6AD8F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5F218-3A86-4EB6-A87A-404590E5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020B-1C87-4914-939F-1D96B588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oogle Shape;20;p3">
            <a:extLst>
              <a:ext uri="{FF2B5EF4-FFF2-40B4-BE49-F238E27FC236}">
                <a16:creationId xmlns:a16="http://schemas.microsoft.com/office/drawing/2014/main" id="{32207CB7-8E94-44C2-859E-6D4601B59DF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21;p3">
            <a:extLst>
              <a:ext uri="{FF2B5EF4-FFF2-40B4-BE49-F238E27FC236}">
                <a16:creationId xmlns:a16="http://schemas.microsoft.com/office/drawing/2014/main" id="{CB908A44-21F6-4D72-9948-B4EFDF8115E0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852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DF30CC-DA73-44F3-A5F1-9ED7A75EB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5006D-D419-4198-85C2-6B9DA0B7A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40D99-9CFA-4169-AB79-221D30D74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2D2E6-E483-4DF0-B918-D68325557448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246F1-4BFC-4BC4-863E-34BFDD0D9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C00A8-F097-4DB1-ACFF-613AF96DB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47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62" r:id="rId13"/>
  </p:sldLayoutIdLst>
  <p:hf sldNum="0"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red, sitting, umbrella, holding&#10;&#10;Description automatically generated">
            <a:extLst>
              <a:ext uri="{FF2B5EF4-FFF2-40B4-BE49-F238E27FC236}">
                <a16:creationId xmlns:a16="http://schemas.microsoft.com/office/drawing/2014/main" id="{E310E974-FA2A-44B9-868D-4702CD844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88825" cy="6856214"/>
          </a:xfrm>
          <a:prstGeom prst="rect">
            <a:avLst/>
          </a:prstGeom>
        </p:spPr>
      </p:pic>
      <p:sp>
        <p:nvSpPr>
          <p:cNvPr id="21" name="Google Shape;56;p8">
            <a:extLst>
              <a:ext uri="{FF2B5EF4-FFF2-40B4-BE49-F238E27FC236}">
                <a16:creationId xmlns:a16="http://schemas.microsoft.com/office/drawing/2014/main" id="{D0DE41A5-E9ED-4B99-9A95-F0478A5899A9}"/>
              </a:ext>
            </a:extLst>
          </p:cNvPr>
          <p:cNvSpPr txBox="1"/>
          <p:nvPr/>
        </p:nvSpPr>
        <p:spPr>
          <a:xfrm>
            <a:off x="658945" y="5853119"/>
            <a:ext cx="6769053" cy="45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lt1"/>
                </a:solidFill>
                <a:latin typeface="Sarabun Light"/>
                <a:ea typeface="Sarabun Light"/>
                <a:cs typeface="Sarabun Light"/>
                <a:sym typeface="Sarabun Light"/>
              </a:rPr>
              <a:t>the leading software outsourcing company in Vietnam. </a:t>
            </a:r>
            <a:endParaRPr sz="1401">
              <a:solidFill>
                <a:schemeClr val="lt1"/>
              </a:solidFill>
              <a:latin typeface="Sarabun Light"/>
              <a:ea typeface="Sarabun Light"/>
              <a:cs typeface="Sarabun Light"/>
              <a:sym typeface="Sarabun Light"/>
            </a:endParaRPr>
          </a:p>
        </p:txBody>
      </p:sp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517CF082-2210-4FE2-AAEF-BC02FA0FF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50" y="514267"/>
            <a:ext cx="2309253" cy="853976"/>
          </a:xfrm>
          <a:prstGeom prst="rect">
            <a:avLst/>
          </a:prstGeom>
        </p:spPr>
      </p:pic>
      <p:sp>
        <p:nvSpPr>
          <p:cNvPr id="23" name="Title 4">
            <a:extLst>
              <a:ext uri="{FF2B5EF4-FFF2-40B4-BE49-F238E27FC236}">
                <a16:creationId xmlns:a16="http://schemas.microsoft.com/office/drawing/2014/main" id="{C4F5DE2C-FEEE-4F1A-AEE4-47F973B7CD99}"/>
              </a:ext>
            </a:extLst>
          </p:cNvPr>
          <p:cNvSpPr txBox="1">
            <a:spLocks/>
          </p:cNvSpPr>
          <p:nvPr/>
        </p:nvSpPr>
        <p:spPr>
          <a:xfrm>
            <a:off x="150812" y="1910495"/>
            <a:ext cx="11733212" cy="2058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DEFINITION AND DATA TYPES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253331"/>
            <a:ext cx="10512862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Primary Key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is used to uniquely identify and index records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Click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 Primary Key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from the context menu of the desired row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50B7E1-75C0-490E-B0F3-47CE44C942FB}"/>
              </a:ext>
            </a:extLst>
          </p:cNvPr>
          <p:cNvSpPr txBox="1">
            <a:spLocks noChangeArrowheads="1"/>
          </p:cNvSpPr>
          <p:nvPr/>
        </p:nvSpPr>
        <p:spPr>
          <a:xfrm>
            <a:off x="379412" y="381000"/>
            <a:ext cx="10512862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 (1)</a:t>
            </a:r>
            <a:endParaRPr lang="bg-BG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1236C-245F-4677-A35C-042C1B9A8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499" y="2438400"/>
            <a:ext cx="46958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2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253331"/>
            <a:ext cx="10512862" cy="4351338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means that the values in a certain column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are auto incremented for every newly inserted record</a:t>
            </a:r>
            <a:endParaRPr lang="bg-B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These values cannot be assigned manually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Identity Seed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– the starting number from which the values in the column begin to increase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Identity</a:t>
            </a:r>
            <a:r>
              <a:rPr lang="bg-BG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Increment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– by how much each consecutive value is increased</a:t>
            </a:r>
            <a:endParaRPr lang="bg-B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8D887F-8D69-4430-B5A7-822F91F8B835}"/>
              </a:ext>
            </a:extLst>
          </p:cNvPr>
          <p:cNvSpPr txBox="1">
            <a:spLocks noChangeArrowheads="1"/>
          </p:cNvSpPr>
          <p:nvPr/>
        </p:nvSpPr>
        <p:spPr>
          <a:xfrm>
            <a:off x="379412" y="381000"/>
            <a:ext cx="10512862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 (2)</a:t>
            </a:r>
            <a:endParaRPr lang="bg-BG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143000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Setting an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identity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through the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"Column Properties" window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012" y="1938403"/>
            <a:ext cx="5262455" cy="3552825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E8A5C213-A2F0-48A6-A9CA-9E2A1AAC4C4D}"/>
              </a:ext>
            </a:extLst>
          </p:cNvPr>
          <p:cNvSpPr txBox="1">
            <a:spLocks noChangeArrowheads="1"/>
          </p:cNvSpPr>
          <p:nvPr/>
        </p:nvSpPr>
        <p:spPr>
          <a:xfrm>
            <a:off x="379412" y="381000"/>
            <a:ext cx="10512862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 (3)</a:t>
            </a:r>
            <a:endParaRPr lang="bg-BG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47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253331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can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modify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records with Management Studio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insert or edit a record, click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from the context menu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30" y="2310605"/>
            <a:ext cx="3848100" cy="342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7671"/>
          <a:stretch/>
        </p:blipFill>
        <p:spPr>
          <a:xfrm>
            <a:off x="5424397" y="2682372"/>
            <a:ext cx="6033950" cy="2685466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4686081" y="3415505"/>
            <a:ext cx="630811" cy="42862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856411" y="5028313"/>
            <a:ext cx="4252858" cy="862639"/>
          </a:xfrm>
          <a:prstGeom prst="wedgeRoundRectCallout">
            <a:avLst>
              <a:gd name="adj1" fmla="val -40740"/>
              <a:gd name="adj2" fmla="val -99758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Enter data at the end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to </a:t>
            </a:r>
            <a:r>
              <a:rPr lang="en-US" sz="2800" dirty="0">
                <a:solidFill>
                  <a:schemeClr val="accent1"/>
                </a:solidFill>
              </a:rPr>
              <a:t>add</a:t>
            </a:r>
            <a:r>
              <a:rPr lang="en-US" sz="2800" dirty="0">
                <a:solidFill>
                  <a:srgbClr val="FFFFFF"/>
                </a:solidFill>
              </a:rPr>
              <a:t> a new row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C98B971-58B6-4FF3-8EE3-53608EED4DD7}"/>
              </a:ext>
            </a:extLst>
          </p:cNvPr>
          <p:cNvSpPr txBox="1">
            <a:spLocks noChangeArrowheads="1"/>
          </p:cNvSpPr>
          <p:nvPr/>
        </p:nvSpPr>
        <p:spPr>
          <a:xfrm>
            <a:off x="379412" y="381000"/>
            <a:ext cx="10512862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Storing and Retrieving Data</a:t>
            </a:r>
            <a:endParaRPr lang="bg-BG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91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889" y="1143000"/>
            <a:ext cx="10512862" cy="4351338"/>
          </a:xfrm>
        </p:spPr>
        <p:txBody>
          <a:bodyPr>
            <a:no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retrieve records, click </a:t>
            </a:r>
            <a:r>
              <a:rPr lang="en-US" sz="28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from the context menu</a:t>
            </a:r>
          </a:p>
          <a:p>
            <a:pPr>
              <a:spcBef>
                <a:spcPts val="31800"/>
              </a:spcBef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received information can be customized with </a:t>
            </a:r>
            <a:r>
              <a:rPr lang="en-US" sz="28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 queries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5139564" y="3165476"/>
            <a:ext cx="457200" cy="6096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53" y="1682753"/>
            <a:ext cx="4670626" cy="35750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649" y="2505178"/>
            <a:ext cx="6194939" cy="1930196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55786009-78B4-459D-A109-949DB157CD36}"/>
              </a:ext>
            </a:extLst>
          </p:cNvPr>
          <p:cNvSpPr txBox="1">
            <a:spLocks noChangeArrowheads="1"/>
          </p:cNvSpPr>
          <p:nvPr/>
        </p:nvSpPr>
        <p:spPr>
          <a:xfrm>
            <a:off x="379412" y="381000"/>
            <a:ext cx="10512862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Storing and Retrieving Data (1)</a:t>
            </a:r>
            <a:endParaRPr lang="bg-BG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32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993" y="1100649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You can change the properties of a table after it's creation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from the table's context menu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7894"/>
          <a:stretch/>
        </p:blipFill>
        <p:spPr>
          <a:xfrm>
            <a:off x="684212" y="2209800"/>
            <a:ext cx="4619215" cy="3802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984" y="3158612"/>
            <a:ext cx="5063613" cy="1905000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5657842" y="3806312"/>
            <a:ext cx="592400" cy="46088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901404" y="5212232"/>
            <a:ext cx="4252858" cy="862639"/>
          </a:xfrm>
          <a:prstGeom prst="wedgeRoundRectCallout">
            <a:avLst>
              <a:gd name="adj1" fmla="val -37106"/>
              <a:gd name="adj2" fmla="val -111702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Changes cannot conflict with existing rules!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379E5D0-F9D7-40B0-B9C8-010B1E202264}"/>
              </a:ext>
            </a:extLst>
          </p:cNvPr>
          <p:cNvSpPr txBox="1">
            <a:spLocks noChangeArrowheads="1"/>
          </p:cNvSpPr>
          <p:nvPr/>
        </p:nvSpPr>
        <p:spPr>
          <a:xfrm>
            <a:off x="379412" y="381000"/>
            <a:ext cx="10512862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Altering Tables</a:t>
            </a:r>
            <a:endParaRPr lang="bg-BG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59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red, sitting, umbrella, holding&#10;&#10;Description automatically generated">
            <a:extLst>
              <a:ext uri="{FF2B5EF4-FFF2-40B4-BE49-F238E27FC236}">
                <a16:creationId xmlns:a16="http://schemas.microsoft.com/office/drawing/2014/main" id="{DCB1480A-69E1-422C-A19C-60489B14C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8825" cy="6856214"/>
          </a:xfrm>
          <a:prstGeom prst="rect">
            <a:avLst/>
          </a:prstGeom>
        </p:spPr>
      </p:pic>
      <p:sp>
        <p:nvSpPr>
          <p:cNvPr id="11" name="Google Shape;56;p8">
            <a:extLst>
              <a:ext uri="{FF2B5EF4-FFF2-40B4-BE49-F238E27FC236}">
                <a16:creationId xmlns:a16="http://schemas.microsoft.com/office/drawing/2014/main" id="{2632885C-60DC-48F1-8523-AD989506B010}"/>
              </a:ext>
            </a:extLst>
          </p:cNvPr>
          <p:cNvSpPr txBox="1"/>
          <p:nvPr/>
        </p:nvSpPr>
        <p:spPr>
          <a:xfrm>
            <a:off x="658945" y="5853119"/>
            <a:ext cx="6769053" cy="45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lt1"/>
                </a:solidFill>
                <a:latin typeface="Sarabun Light"/>
                <a:ea typeface="Sarabun Light"/>
                <a:cs typeface="Sarabun Light"/>
                <a:sym typeface="Sarabun Light"/>
              </a:rPr>
              <a:t>the leading software outsourcing company in Vietnam. </a:t>
            </a:r>
            <a:endParaRPr sz="1401">
              <a:solidFill>
                <a:schemeClr val="lt1"/>
              </a:solidFill>
              <a:latin typeface="Sarabun Light"/>
              <a:ea typeface="Sarabun Light"/>
              <a:cs typeface="Sarabun Light"/>
              <a:sym typeface="Sarabun Light"/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774116C-A9DF-4F33-B39F-B18FF6F2B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50" y="514267"/>
            <a:ext cx="2309253" cy="853976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6EAA9B54-4BEA-4E3D-9C66-7E8A9D780324}"/>
              </a:ext>
            </a:extLst>
          </p:cNvPr>
          <p:cNvSpPr txBox="1">
            <a:spLocks/>
          </p:cNvSpPr>
          <p:nvPr/>
        </p:nvSpPr>
        <p:spPr>
          <a:xfrm>
            <a:off x="150812" y="1910495"/>
            <a:ext cx="11733212" cy="2058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 SQL Queries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FAF523-E59F-4807-83A4-0F667C82E64D}"/>
              </a:ext>
            </a:extLst>
          </p:cNvPr>
          <p:cNvSpPr/>
          <p:nvPr/>
        </p:nvSpPr>
        <p:spPr>
          <a:xfrm>
            <a:off x="4411048" y="3243441"/>
            <a:ext cx="3212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Definition using T-SQL</a:t>
            </a:r>
          </a:p>
        </p:txBody>
      </p:sp>
    </p:spTree>
    <p:extLst>
      <p:ext uri="{BB962C8B-B14F-4D97-AF65-F5344CB8AC3E}">
        <p14:creationId xmlns:p14="http://schemas.microsoft.com/office/powerpoint/2010/main" val="4282532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253331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can communicate with the database engine using SQL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Queries provide greater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control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flexibility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create a database using SQL:</a:t>
            </a:r>
          </a:p>
          <a:p>
            <a:pPr>
              <a:spcBef>
                <a:spcPts val="186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SQL keywords are traditionally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capitalized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52997" y="3466306"/>
            <a:ext cx="6882829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DATABASE </a:t>
            </a:r>
            <a:r>
              <a:rPr lang="en-US" sz="32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008811" y="2483767"/>
            <a:ext cx="3505200" cy="700710"/>
          </a:xfrm>
          <a:prstGeom prst="wedgeRoundRectCallout">
            <a:avLst>
              <a:gd name="adj1" fmla="val -39791"/>
              <a:gd name="adj2" fmla="val 104833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Database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2C69878-7635-460A-AFAA-2428AF2230B0}"/>
              </a:ext>
            </a:extLst>
          </p:cNvPr>
          <p:cNvSpPr txBox="1">
            <a:spLocks noChangeArrowheads="1"/>
          </p:cNvSpPr>
          <p:nvPr/>
        </p:nvSpPr>
        <p:spPr>
          <a:xfrm>
            <a:off x="379412" y="381000"/>
            <a:ext cx="10512862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Queries</a:t>
            </a:r>
            <a:endParaRPr lang="bg-BG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94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0062" y="1600200"/>
            <a:ext cx="7028700" cy="32593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Id 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Email 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FirstName 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LastName 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105400" y="1600200"/>
            <a:ext cx="1400019" cy="563459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2954630" y="3441243"/>
            <a:ext cx="196185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2954630" y="3897452"/>
            <a:ext cx="174087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2954630" y="2985034"/>
            <a:ext cx="116937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2954630" y="2528825"/>
            <a:ext cx="62073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3564702" y="2528825"/>
            <a:ext cx="742185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4921818" y="3441243"/>
            <a:ext cx="225781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4716078" y="3897452"/>
            <a:ext cx="231115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4152198" y="2985034"/>
            <a:ext cx="231877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4363215" y="2528825"/>
            <a:ext cx="1642933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6499860" y="2985034"/>
            <a:ext cx="167036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15000" y="751884"/>
            <a:ext cx="3048000" cy="700710"/>
          </a:xfrm>
          <a:prstGeom prst="wedgeRoundRectCallout">
            <a:avLst>
              <a:gd name="adj1" fmla="val -41775"/>
              <a:gd name="adj2" fmla="val 79102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447800" y="5087163"/>
            <a:ext cx="3048000" cy="700710"/>
          </a:xfrm>
          <a:prstGeom prst="wedgeRoundRectCallout">
            <a:avLst>
              <a:gd name="adj1" fmla="val 32169"/>
              <a:gd name="adj2" fmla="val -159835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257800" y="5087163"/>
            <a:ext cx="3048000" cy="700710"/>
          </a:xfrm>
          <a:prstGeom prst="wedgeRoundRectCallout">
            <a:avLst>
              <a:gd name="adj1" fmla="val -40930"/>
              <a:gd name="adj2" fmla="val -163511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Data type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086600" y="1868509"/>
            <a:ext cx="3352800" cy="700710"/>
          </a:xfrm>
          <a:prstGeom prst="wedgeRoundRectCallout">
            <a:avLst>
              <a:gd name="adj1" fmla="val -41776"/>
              <a:gd name="adj2" fmla="val 106672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Custom properties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6E160947-DEFF-4260-A40A-9DF4AD952198}"/>
              </a:ext>
            </a:extLst>
          </p:cNvPr>
          <p:cNvSpPr txBox="1">
            <a:spLocks noChangeArrowheads="1"/>
          </p:cNvSpPr>
          <p:nvPr/>
        </p:nvSpPr>
        <p:spPr>
          <a:xfrm>
            <a:off x="379412" y="381000"/>
            <a:ext cx="10512862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Creation in SQL</a:t>
            </a:r>
            <a:endParaRPr lang="bg-BG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62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295400"/>
            <a:ext cx="10512862" cy="4351338"/>
          </a:xfrm>
        </p:spPr>
        <p:txBody>
          <a:bodyPr/>
          <a:lstStyle/>
          <a:p>
            <a:r>
              <a:rPr lang="en-US" dirty="0"/>
              <a:t>To get all information from a 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limit the columns and number of records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2011" y="1731676"/>
            <a:ext cx="7924802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FROM </a:t>
            </a:r>
            <a:r>
              <a:rPr lang="en-US" sz="3200" b="1" noProof="1">
                <a:solidFill>
                  <a:srgbClr val="FBEED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2012" y="4487869"/>
            <a:ext cx="7924800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TOP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(5)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FirstName, LastName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 </a:t>
            </a:r>
            <a:r>
              <a:rPr lang="en-US" sz="3200" b="1" noProof="1">
                <a:solidFill>
                  <a:srgbClr val="FBEED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161211" y="782078"/>
            <a:ext cx="3505200" cy="700710"/>
          </a:xfrm>
          <a:prstGeom prst="wedgeRoundRectCallout">
            <a:avLst>
              <a:gd name="adj1" fmla="val -41996"/>
              <a:gd name="adj2" fmla="val 119537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161211" y="3622094"/>
            <a:ext cx="3505200" cy="700710"/>
          </a:xfrm>
          <a:prstGeom prst="wedgeRoundRectCallout">
            <a:avLst>
              <a:gd name="adj1" fmla="val -46038"/>
              <a:gd name="adj2" fmla="val 90130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List of columns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827211" y="3693455"/>
            <a:ext cx="3505200" cy="630822"/>
          </a:xfrm>
          <a:prstGeom prst="wedgeRoundRectCallout">
            <a:avLst>
              <a:gd name="adj1" fmla="val 40673"/>
              <a:gd name="adj2" fmla="val 91099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Number of records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F65C70E-BC0A-49C1-BE53-2032A3272DCB}"/>
              </a:ext>
            </a:extLst>
          </p:cNvPr>
          <p:cNvSpPr txBox="1">
            <a:spLocks noChangeArrowheads="1"/>
          </p:cNvSpPr>
          <p:nvPr/>
        </p:nvSpPr>
        <p:spPr>
          <a:xfrm>
            <a:off x="379412" y="381000"/>
            <a:ext cx="10512862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 Records in SQL</a:t>
            </a:r>
            <a:endParaRPr lang="bg-BG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34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379412" y="990277"/>
            <a:ext cx="9866399" cy="4294933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Data Types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Database Modeling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Basic SQL Queries and Table Customization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Deleting Data and Structures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93AF86F-93F0-4485-AAB1-8E7FA40AC410}"/>
              </a:ext>
            </a:extLst>
          </p:cNvPr>
          <p:cNvSpPr txBox="1">
            <a:spLocks noChangeArrowheads="1"/>
          </p:cNvSpPr>
          <p:nvPr/>
        </p:nvSpPr>
        <p:spPr>
          <a:xfrm>
            <a:off x="379412" y="381000"/>
            <a:ext cx="10512862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	</a:t>
            </a:r>
            <a:endParaRPr lang="bg-BG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red, sitting, umbrella, holding&#10;&#10;Description automatically generated">
            <a:extLst>
              <a:ext uri="{FF2B5EF4-FFF2-40B4-BE49-F238E27FC236}">
                <a16:creationId xmlns:a16="http://schemas.microsoft.com/office/drawing/2014/main" id="{DCB1480A-69E1-422C-A19C-60489B14C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8825" cy="6856214"/>
          </a:xfrm>
          <a:prstGeom prst="rect">
            <a:avLst/>
          </a:prstGeom>
        </p:spPr>
      </p:pic>
      <p:sp>
        <p:nvSpPr>
          <p:cNvPr id="11" name="Google Shape;56;p8">
            <a:extLst>
              <a:ext uri="{FF2B5EF4-FFF2-40B4-BE49-F238E27FC236}">
                <a16:creationId xmlns:a16="http://schemas.microsoft.com/office/drawing/2014/main" id="{2632885C-60DC-48F1-8523-AD989506B010}"/>
              </a:ext>
            </a:extLst>
          </p:cNvPr>
          <p:cNvSpPr txBox="1"/>
          <p:nvPr/>
        </p:nvSpPr>
        <p:spPr>
          <a:xfrm>
            <a:off x="658945" y="5853119"/>
            <a:ext cx="6769053" cy="45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lt1"/>
                </a:solidFill>
                <a:latin typeface="Sarabun Light"/>
                <a:ea typeface="Sarabun Light"/>
                <a:cs typeface="Sarabun Light"/>
                <a:sym typeface="Sarabun Light"/>
              </a:rPr>
              <a:t>the leading software outsourcing company in Vietnam. </a:t>
            </a:r>
            <a:endParaRPr sz="1401">
              <a:solidFill>
                <a:schemeClr val="lt1"/>
              </a:solidFill>
              <a:latin typeface="Sarabun Light"/>
              <a:ea typeface="Sarabun Light"/>
              <a:cs typeface="Sarabun Light"/>
              <a:sym typeface="Sarabun Light"/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774116C-A9DF-4F33-B39F-B18FF6F2B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50" y="514267"/>
            <a:ext cx="2309253" cy="853976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6EAA9B54-4BEA-4E3D-9C66-7E8A9D780324}"/>
              </a:ext>
            </a:extLst>
          </p:cNvPr>
          <p:cNvSpPr txBox="1">
            <a:spLocks/>
          </p:cNvSpPr>
          <p:nvPr/>
        </p:nvSpPr>
        <p:spPr>
          <a:xfrm>
            <a:off x="150812" y="1910495"/>
            <a:ext cx="11733212" cy="2058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Customization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FAF523-E59F-4807-83A4-0F667C82E64D}"/>
              </a:ext>
            </a:extLst>
          </p:cNvPr>
          <p:cNvSpPr/>
          <p:nvPr/>
        </p:nvSpPr>
        <p:spPr>
          <a:xfrm>
            <a:off x="3589189" y="3243441"/>
            <a:ext cx="485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Adding Rules, Constraints and Relationship</a:t>
            </a:r>
          </a:p>
        </p:txBody>
      </p:sp>
    </p:spTree>
    <p:extLst>
      <p:ext uri="{BB962C8B-B14F-4D97-AF65-F5344CB8AC3E}">
        <p14:creationId xmlns:p14="http://schemas.microsoft.com/office/powerpoint/2010/main" val="4002447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392" y="1007400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Primary Key</a:t>
            </a:r>
          </a:p>
          <a:p>
            <a:pPr>
              <a:spcBef>
                <a:spcPts val="9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Identity (auto-increment)</a:t>
            </a:r>
          </a:p>
          <a:p>
            <a:pPr>
              <a:spcBef>
                <a:spcPts val="9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Unique constraint – no repeating values in entire table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3012" y="1578068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int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NOT NULL 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78473" y="3238266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int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IDENTITY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78473" y="5048920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varchar(50)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UNIQUE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20A8553-DA3E-470F-988F-D47156B83E45}"/>
              </a:ext>
            </a:extLst>
          </p:cNvPr>
          <p:cNvSpPr txBox="1">
            <a:spLocks noChangeArrowheads="1"/>
          </p:cNvSpPr>
          <p:nvPr/>
        </p:nvSpPr>
        <p:spPr>
          <a:xfrm>
            <a:off x="379412" y="381000"/>
            <a:ext cx="10512862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Column Properties</a:t>
            </a:r>
            <a:endParaRPr lang="bg-BG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15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393" y="1253331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Default value – if not specified (otherwise set to </a:t>
            </a:r>
            <a:r>
              <a:rPr lang="en-US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NULL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spcBef>
                <a:spcPts val="9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Value constraint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28836" y="1999906"/>
            <a:ext cx="79279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Balance decimal(10,2)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DEFAULT 0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28836" y="3657600"/>
            <a:ext cx="79279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Kelvin float(10,2)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CHECK (Kelvin &gt; 0)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B6364FC-6100-41F3-9DF7-1747052D0950}"/>
              </a:ext>
            </a:extLst>
          </p:cNvPr>
          <p:cNvSpPr txBox="1">
            <a:spLocks noChangeArrowheads="1"/>
          </p:cNvSpPr>
          <p:nvPr/>
        </p:nvSpPr>
        <p:spPr>
          <a:xfrm>
            <a:off x="379412" y="381000"/>
            <a:ext cx="10512862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Column Properties (1)</a:t>
            </a:r>
            <a:endParaRPr lang="bg-BG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56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red, sitting, umbrella, holding&#10;&#10;Description automatically generated">
            <a:extLst>
              <a:ext uri="{FF2B5EF4-FFF2-40B4-BE49-F238E27FC236}">
                <a16:creationId xmlns:a16="http://schemas.microsoft.com/office/drawing/2014/main" id="{DCB1480A-69E1-422C-A19C-60489B14C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8825" cy="6856214"/>
          </a:xfrm>
          <a:prstGeom prst="rect">
            <a:avLst/>
          </a:prstGeom>
        </p:spPr>
      </p:pic>
      <p:sp>
        <p:nvSpPr>
          <p:cNvPr id="11" name="Google Shape;56;p8">
            <a:extLst>
              <a:ext uri="{FF2B5EF4-FFF2-40B4-BE49-F238E27FC236}">
                <a16:creationId xmlns:a16="http://schemas.microsoft.com/office/drawing/2014/main" id="{2632885C-60DC-48F1-8523-AD989506B010}"/>
              </a:ext>
            </a:extLst>
          </p:cNvPr>
          <p:cNvSpPr txBox="1"/>
          <p:nvPr/>
        </p:nvSpPr>
        <p:spPr>
          <a:xfrm>
            <a:off x="658945" y="5853119"/>
            <a:ext cx="6769053" cy="45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lt1"/>
                </a:solidFill>
                <a:latin typeface="Sarabun Light"/>
                <a:ea typeface="Sarabun Light"/>
                <a:cs typeface="Sarabun Light"/>
                <a:sym typeface="Sarabun Light"/>
              </a:rPr>
              <a:t>the leading software outsourcing company in Vietnam. </a:t>
            </a:r>
            <a:endParaRPr sz="1401">
              <a:solidFill>
                <a:schemeClr val="lt1"/>
              </a:solidFill>
              <a:latin typeface="Sarabun Light"/>
              <a:ea typeface="Sarabun Light"/>
              <a:cs typeface="Sarabun Light"/>
              <a:sym typeface="Sarabun Light"/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774116C-A9DF-4F33-B39F-B18FF6F2B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50" y="514267"/>
            <a:ext cx="2309253" cy="853976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6EAA9B54-4BEA-4E3D-9C66-7E8A9D780324}"/>
              </a:ext>
            </a:extLst>
          </p:cNvPr>
          <p:cNvSpPr txBox="1">
            <a:spLocks/>
          </p:cNvSpPr>
          <p:nvPr/>
        </p:nvSpPr>
        <p:spPr>
          <a:xfrm>
            <a:off x="150812" y="1910495"/>
            <a:ext cx="11733212" cy="2058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Altering Tables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FAF523-E59F-4807-83A4-0F667C82E64D}"/>
              </a:ext>
            </a:extLst>
          </p:cNvPr>
          <p:cNvSpPr/>
          <p:nvPr/>
        </p:nvSpPr>
        <p:spPr>
          <a:xfrm>
            <a:off x="3692903" y="3243441"/>
            <a:ext cx="4649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Changing Table Properties After Creation</a:t>
            </a:r>
          </a:p>
        </p:txBody>
      </p:sp>
    </p:spTree>
    <p:extLst>
      <p:ext uri="{BB962C8B-B14F-4D97-AF65-F5344CB8AC3E}">
        <p14:creationId xmlns:p14="http://schemas.microsoft.com/office/powerpoint/2010/main" val="4005627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143000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table can be changed using the keywords </a:t>
            </a:r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ALTER TABLE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114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Add new column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273" y="3485366"/>
            <a:ext cx="60991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Salary money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67375" y="1928825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847351" y="2153858"/>
            <a:ext cx="3048000" cy="700710"/>
          </a:xfrm>
          <a:prstGeom prst="wedgeRoundRectCallout">
            <a:avLst>
              <a:gd name="adj1" fmla="val -69167"/>
              <a:gd name="adj2" fmla="val -40046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519235" y="4749443"/>
            <a:ext cx="3048000" cy="700710"/>
          </a:xfrm>
          <a:prstGeom prst="wedgeRoundRectCallout">
            <a:avLst>
              <a:gd name="adj1" fmla="val 43007"/>
              <a:gd name="adj2" fmla="val -104349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637211" y="4749443"/>
            <a:ext cx="3048000" cy="700710"/>
          </a:xfrm>
          <a:prstGeom prst="wedgeRoundRectCallout">
            <a:avLst>
              <a:gd name="adj1" fmla="val -44384"/>
              <a:gd name="adj2" fmla="val -102457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Data type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EEC5497-3E13-46BE-B464-98D7F24FF2A8}"/>
              </a:ext>
            </a:extLst>
          </p:cNvPr>
          <p:cNvSpPr txBox="1">
            <a:spLocks noChangeArrowheads="1"/>
          </p:cNvSpPr>
          <p:nvPr/>
        </p:nvSpPr>
        <p:spPr>
          <a:xfrm>
            <a:off x="379412" y="381000"/>
            <a:ext cx="10512862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Altering Tables Using SQL</a:t>
            </a:r>
            <a:endParaRPr lang="bg-BG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60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143000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Delete existing column</a:t>
            </a:r>
          </a:p>
          <a:p>
            <a:pPr>
              <a:spcBef>
                <a:spcPts val="144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Modify data type of existing column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87624" y="4065756"/>
            <a:ext cx="70135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COLUMN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Email varchar(100)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87624" y="1791037"/>
            <a:ext cx="70135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COLUMN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FullName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315200" y="1440679"/>
            <a:ext cx="3048000" cy="700710"/>
          </a:xfrm>
          <a:prstGeom prst="wedgeRoundRectCallout">
            <a:avLst>
              <a:gd name="adj1" fmla="val -69167"/>
              <a:gd name="adj2" fmla="val 107471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625004" y="5351359"/>
            <a:ext cx="3048000" cy="700710"/>
          </a:xfrm>
          <a:prstGeom prst="wedgeRoundRectCallout">
            <a:avLst>
              <a:gd name="adj1" fmla="val 43007"/>
              <a:gd name="adj2" fmla="val -104349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162800" y="5351359"/>
            <a:ext cx="3048000" cy="700710"/>
          </a:xfrm>
          <a:prstGeom prst="wedgeRoundRectCallout">
            <a:avLst>
              <a:gd name="adj1" fmla="val -44384"/>
              <a:gd name="adj2" fmla="val -102457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New data type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E734D2A-35D9-4EC8-A11B-1BB7A52867CE}"/>
              </a:ext>
            </a:extLst>
          </p:cNvPr>
          <p:cNvSpPr txBox="1">
            <a:spLocks noChangeArrowheads="1"/>
          </p:cNvSpPr>
          <p:nvPr/>
        </p:nvSpPr>
        <p:spPr>
          <a:xfrm>
            <a:off x="379412" y="381000"/>
            <a:ext cx="10512862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Altering Tables Using SQL (1)</a:t>
            </a:r>
            <a:endParaRPr lang="bg-BG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78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253331"/>
            <a:ext cx="10512862" cy="4351338"/>
          </a:xfrm>
        </p:spPr>
        <p:txBody>
          <a:bodyPr/>
          <a:lstStyle/>
          <a:p>
            <a:pPr>
              <a:spcBef>
                <a:spcPts val="114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Add primary key to existing column</a:t>
            </a:r>
          </a:p>
          <a:p>
            <a:pPr>
              <a:spcBef>
                <a:spcPts val="144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Add unique constraint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81200" y="1872591"/>
            <a:ext cx="822642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PK_Id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PRIMARY KEY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(Id)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239000" y="1552881"/>
            <a:ext cx="3048000" cy="700710"/>
          </a:xfrm>
          <a:prstGeom prst="wedgeRoundRectCallout">
            <a:avLst>
              <a:gd name="adj1" fmla="val -98298"/>
              <a:gd name="adj2" fmla="val 63973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Constraint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715000" y="2792964"/>
            <a:ext cx="5791200" cy="987348"/>
          </a:xfrm>
          <a:prstGeom prst="wedgeRoundRectCallout">
            <a:avLst>
              <a:gd name="adj1" fmla="val -58291"/>
              <a:gd name="adj2" fmla="val -25337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 name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(more than one for </a:t>
            </a:r>
            <a:r>
              <a:rPr lang="en-US" sz="2800" dirty="0">
                <a:solidFill>
                  <a:schemeClr val="accent1"/>
                </a:solidFill>
              </a:rPr>
              <a:t>composite key</a:t>
            </a:r>
            <a:r>
              <a:rPr lang="en-US" sz="2800" dirty="0">
                <a:solidFill>
                  <a:srgbClr val="FFFFFF"/>
                </a:solidFill>
              </a:rPr>
              <a:t>)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81200" y="4446251"/>
            <a:ext cx="822642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fr-FR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uq_Email</a:t>
            </a:r>
          </a:p>
          <a:p>
            <a:pPr>
              <a:lnSpc>
                <a:spcPct val="105000"/>
              </a:lnSpc>
            </a:pPr>
            <a:r>
              <a:rPr lang="fr-FR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UNIQUE </a:t>
            </a:r>
            <a:r>
              <a:rPr lang="fr-FR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(Email)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858000" y="4152298"/>
            <a:ext cx="3048000" cy="700710"/>
          </a:xfrm>
          <a:prstGeom prst="wedgeRoundRectCallout">
            <a:avLst>
              <a:gd name="adj1" fmla="val -54384"/>
              <a:gd name="adj2" fmla="val 92341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Constraint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575412" y="5604669"/>
            <a:ext cx="3048000" cy="700710"/>
          </a:xfrm>
          <a:prstGeom prst="wedgeRoundRectCallout">
            <a:avLst>
              <a:gd name="adj1" fmla="val -69167"/>
              <a:gd name="adj2" fmla="val -51394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Columns name(s)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83FDFDD-EB5D-47C5-91AB-E64BA039F1AA}"/>
              </a:ext>
            </a:extLst>
          </p:cNvPr>
          <p:cNvSpPr txBox="1">
            <a:spLocks noChangeArrowheads="1"/>
          </p:cNvSpPr>
          <p:nvPr/>
        </p:nvSpPr>
        <p:spPr>
          <a:xfrm>
            <a:off x="379412" y="381000"/>
            <a:ext cx="10512862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Altering Tables Using SQL (2)</a:t>
            </a:r>
            <a:endParaRPr lang="bg-BG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05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066800"/>
            <a:ext cx="10512862" cy="4351338"/>
          </a:xfrm>
        </p:spPr>
        <p:txBody>
          <a:bodyPr/>
          <a:lstStyle/>
          <a:p>
            <a:pPr>
              <a:spcBef>
                <a:spcPts val="114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Set default value</a:t>
            </a:r>
          </a:p>
          <a:p>
            <a:pPr>
              <a:spcBef>
                <a:spcPts val="144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Add check constraint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9611" y="1527175"/>
            <a:ext cx="822642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 DEFAULT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Balance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977612" y="2636038"/>
            <a:ext cx="3048000" cy="700710"/>
          </a:xfrm>
          <a:prstGeom prst="wedgeRoundRectCallout">
            <a:avLst>
              <a:gd name="adj1" fmla="val -70913"/>
              <a:gd name="adj2" fmla="val -37835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79611" y="4100835"/>
            <a:ext cx="822642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InstrumentReadings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fr-FR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PositiveValue</a:t>
            </a:r>
          </a:p>
          <a:p>
            <a:pPr>
              <a:lnSpc>
                <a:spcPct val="105000"/>
              </a:lnSpc>
            </a:pPr>
            <a:r>
              <a:rPr lang="fr-FR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CHECK </a:t>
            </a:r>
            <a:r>
              <a:rPr lang="fr-FR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(Kelvin &gt; 0)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8242411" y="3806882"/>
            <a:ext cx="3048000" cy="700710"/>
          </a:xfrm>
          <a:prstGeom prst="wedgeRoundRectCallout">
            <a:avLst>
              <a:gd name="adj1" fmla="val -69601"/>
              <a:gd name="adj2" fmla="val 94232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Constraint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316590" y="5259253"/>
            <a:ext cx="2323523" cy="700710"/>
          </a:xfrm>
          <a:prstGeom prst="wedgeRoundRectCallout">
            <a:avLst>
              <a:gd name="adj1" fmla="val -75126"/>
              <a:gd name="adj2" fmla="val -43829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Condition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678838" y="1696668"/>
            <a:ext cx="3048000" cy="700710"/>
          </a:xfrm>
          <a:prstGeom prst="wedgeRoundRectCallout">
            <a:avLst>
              <a:gd name="adj1" fmla="val -80386"/>
              <a:gd name="adj2" fmla="val 24283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Default value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489D4FC3-F835-4FB9-9DAA-0D151B18A619}"/>
              </a:ext>
            </a:extLst>
          </p:cNvPr>
          <p:cNvSpPr txBox="1">
            <a:spLocks noChangeArrowheads="1"/>
          </p:cNvSpPr>
          <p:nvPr/>
        </p:nvSpPr>
        <p:spPr>
          <a:xfrm>
            <a:off x="379412" y="381000"/>
            <a:ext cx="10512862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Altering Tables Using SQL (3)</a:t>
            </a:r>
            <a:endParaRPr lang="bg-BG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7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3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red, sitting, umbrella, holding&#10;&#10;Description automatically generated">
            <a:extLst>
              <a:ext uri="{FF2B5EF4-FFF2-40B4-BE49-F238E27FC236}">
                <a16:creationId xmlns:a16="http://schemas.microsoft.com/office/drawing/2014/main" id="{DCB1480A-69E1-422C-A19C-60489B14C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8825" cy="6856214"/>
          </a:xfrm>
          <a:prstGeom prst="rect">
            <a:avLst/>
          </a:prstGeom>
        </p:spPr>
      </p:pic>
      <p:sp>
        <p:nvSpPr>
          <p:cNvPr id="11" name="Google Shape;56;p8">
            <a:extLst>
              <a:ext uri="{FF2B5EF4-FFF2-40B4-BE49-F238E27FC236}">
                <a16:creationId xmlns:a16="http://schemas.microsoft.com/office/drawing/2014/main" id="{2632885C-60DC-48F1-8523-AD989506B010}"/>
              </a:ext>
            </a:extLst>
          </p:cNvPr>
          <p:cNvSpPr txBox="1"/>
          <p:nvPr/>
        </p:nvSpPr>
        <p:spPr>
          <a:xfrm>
            <a:off x="658945" y="5853119"/>
            <a:ext cx="6769053" cy="45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lt1"/>
                </a:solidFill>
                <a:latin typeface="Sarabun Light"/>
                <a:ea typeface="Sarabun Light"/>
                <a:cs typeface="Sarabun Light"/>
                <a:sym typeface="Sarabun Light"/>
              </a:rPr>
              <a:t>the leading software outsourcing company in Vietnam. </a:t>
            </a:r>
            <a:endParaRPr sz="1401">
              <a:solidFill>
                <a:schemeClr val="lt1"/>
              </a:solidFill>
              <a:latin typeface="Sarabun Light"/>
              <a:ea typeface="Sarabun Light"/>
              <a:cs typeface="Sarabun Light"/>
              <a:sym typeface="Sarabun Light"/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774116C-A9DF-4F33-B39F-B18FF6F2B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50" y="514267"/>
            <a:ext cx="2309253" cy="853976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6EAA9B54-4BEA-4E3D-9C66-7E8A9D780324}"/>
              </a:ext>
            </a:extLst>
          </p:cNvPr>
          <p:cNvSpPr txBox="1">
            <a:spLocks/>
          </p:cNvSpPr>
          <p:nvPr/>
        </p:nvSpPr>
        <p:spPr>
          <a:xfrm>
            <a:off x="150812" y="1910495"/>
            <a:ext cx="11733212" cy="2058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Deleting Data and Structures</a:t>
            </a:r>
          </a:p>
        </p:txBody>
      </p:sp>
    </p:spTree>
    <p:extLst>
      <p:ext uri="{BB962C8B-B14F-4D97-AF65-F5344CB8AC3E}">
        <p14:creationId xmlns:p14="http://schemas.microsoft.com/office/powerpoint/2010/main" val="3175659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253331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Deleting structures is called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dropping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You can drop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constraints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entire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databases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Deleting all data in a table is called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truncating</a:t>
            </a:r>
          </a:p>
          <a:p>
            <a:pPr>
              <a:spcBef>
                <a:spcPts val="42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Both of these actions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cannot be undone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– use with caution!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41545AE-4C80-41DC-BE81-833FCC3F5CE6}"/>
              </a:ext>
            </a:extLst>
          </p:cNvPr>
          <p:cNvSpPr txBox="1">
            <a:spLocks noChangeArrowheads="1"/>
          </p:cNvSpPr>
          <p:nvPr/>
        </p:nvSpPr>
        <p:spPr>
          <a:xfrm>
            <a:off x="379412" y="381000"/>
            <a:ext cx="10512862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Deleting from Database</a:t>
            </a:r>
            <a:endParaRPr lang="bg-BG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32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red, sitting, umbrella, holding&#10;&#10;Description automatically generated">
            <a:extLst>
              <a:ext uri="{FF2B5EF4-FFF2-40B4-BE49-F238E27FC236}">
                <a16:creationId xmlns:a16="http://schemas.microsoft.com/office/drawing/2014/main" id="{DCB1480A-69E1-422C-A19C-60489B14C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8825" cy="6856214"/>
          </a:xfrm>
          <a:prstGeom prst="rect">
            <a:avLst/>
          </a:prstGeom>
        </p:spPr>
      </p:pic>
      <p:sp>
        <p:nvSpPr>
          <p:cNvPr id="11" name="Google Shape;56;p8">
            <a:extLst>
              <a:ext uri="{FF2B5EF4-FFF2-40B4-BE49-F238E27FC236}">
                <a16:creationId xmlns:a16="http://schemas.microsoft.com/office/drawing/2014/main" id="{2632885C-60DC-48F1-8523-AD989506B010}"/>
              </a:ext>
            </a:extLst>
          </p:cNvPr>
          <p:cNvSpPr txBox="1"/>
          <p:nvPr/>
        </p:nvSpPr>
        <p:spPr>
          <a:xfrm>
            <a:off x="658945" y="5853119"/>
            <a:ext cx="6769053" cy="45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lt1"/>
                </a:solidFill>
                <a:latin typeface="Sarabun Light"/>
                <a:ea typeface="Sarabun Light"/>
                <a:cs typeface="Sarabun Light"/>
                <a:sym typeface="Sarabun Light"/>
              </a:rPr>
              <a:t>the leading software outsourcing company in Vietnam. </a:t>
            </a:r>
            <a:endParaRPr sz="1401">
              <a:solidFill>
                <a:schemeClr val="lt1"/>
              </a:solidFill>
              <a:latin typeface="Sarabun Light"/>
              <a:ea typeface="Sarabun Light"/>
              <a:cs typeface="Sarabun Light"/>
              <a:sym typeface="Sarabun Light"/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774116C-A9DF-4F33-B39F-B18FF6F2B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50" y="514267"/>
            <a:ext cx="2309253" cy="853976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6EAA9B54-4BEA-4E3D-9C66-7E8A9D780324}"/>
              </a:ext>
            </a:extLst>
          </p:cNvPr>
          <p:cNvSpPr txBox="1">
            <a:spLocks/>
          </p:cNvSpPr>
          <p:nvPr/>
        </p:nvSpPr>
        <p:spPr>
          <a:xfrm>
            <a:off x="150812" y="1910495"/>
            <a:ext cx="11733212" cy="2058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Types in SQL Server</a:t>
            </a:r>
          </a:p>
        </p:txBody>
      </p:sp>
    </p:spTree>
    <p:extLst>
      <p:ext uri="{BB962C8B-B14F-4D97-AF65-F5344CB8AC3E}">
        <p14:creationId xmlns:p14="http://schemas.microsoft.com/office/powerpoint/2010/main" val="4096283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371600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delete all the entries in a table</a:t>
            </a:r>
          </a:p>
          <a:p>
            <a:pPr>
              <a:spcBef>
                <a:spcPts val="9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drop a table – delete data and structure</a:t>
            </a:r>
          </a:p>
          <a:p>
            <a:pPr>
              <a:spcBef>
                <a:spcPts val="9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drop entire database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4824" y="1905000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TRUNCATE TABLE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244000" y="2177382"/>
            <a:ext cx="3048000" cy="700710"/>
          </a:xfrm>
          <a:prstGeom prst="wedgeRoundRectCallout">
            <a:avLst>
              <a:gd name="adj1" fmla="val -62407"/>
              <a:gd name="adj2" fmla="val -51074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4824" y="3716490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TABLE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20000" y="3988872"/>
            <a:ext cx="3048000" cy="700710"/>
          </a:xfrm>
          <a:prstGeom prst="wedgeRoundRectCallout">
            <a:avLst>
              <a:gd name="adj1" fmla="val -65787"/>
              <a:gd name="adj2" fmla="val -49236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44824" y="5327895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DATABASE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AMS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315200" y="4977537"/>
            <a:ext cx="3048000" cy="700710"/>
          </a:xfrm>
          <a:prstGeom prst="wedgeRoundRectCallout">
            <a:avLst>
              <a:gd name="adj1" fmla="val -72970"/>
              <a:gd name="adj2" fmla="val 37149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Database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7A7B61D-61F2-49B2-A963-4AEF9D9E6BD9}"/>
              </a:ext>
            </a:extLst>
          </p:cNvPr>
          <p:cNvSpPr txBox="1">
            <a:spLocks noChangeArrowheads="1"/>
          </p:cNvSpPr>
          <p:nvPr/>
        </p:nvSpPr>
        <p:spPr>
          <a:xfrm>
            <a:off x="379412" y="381000"/>
            <a:ext cx="10512862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Dropping and Truncating</a:t>
            </a:r>
            <a:endParaRPr lang="bg-BG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53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143000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remove a constraining rule from a column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This includes primary keys, value constraints and unique fields</a:t>
            </a:r>
          </a:p>
          <a:p>
            <a:pPr>
              <a:spcBef>
                <a:spcPts val="144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remove default value (if not specified, revert to </a:t>
            </a:r>
            <a:r>
              <a:rPr lang="en-US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NULL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3235" y="2136775"/>
            <a:ext cx="6099176" cy="9764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Employess</a:t>
            </a:r>
            <a:b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CONSTRAINT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pk_Id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151811" y="1796930"/>
            <a:ext cx="2438400" cy="700710"/>
          </a:xfrm>
          <a:prstGeom prst="wedgeRoundRectCallout">
            <a:avLst>
              <a:gd name="adj1" fmla="val -81844"/>
              <a:gd name="adj2" fmla="val 37149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847011" y="2746375"/>
            <a:ext cx="3048000" cy="700710"/>
          </a:xfrm>
          <a:prstGeom prst="wedgeRoundRectCallout">
            <a:avLst>
              <a:gd name="adj1" fmla="val -64098"/>
              <a:gd name="adj2" fmla="val -27181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Constraint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43235" y="4376802"/>
            <a:ext cx="60991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Employess</a:t>
            </a:r>
            <a:b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COLUMN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Clients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DEFAULT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847011" y="5163317"/>
            <a:ext cx="3048000" cy="700710"/>
          </a:xfrm>
          <a:prstGeom prst="wedgeRoundRectCallout">
            <a:avLst>
              <a:gd name="adj1" fmla="val -72971"/>
              <a:gd name="adj2" fmla="val -47398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Columns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8130422" y="4140521"/>
            <a:ext cx="2438400" cy="700710"/>
          </a:xfrm>
          <a:prstGeom prst="wedgeRoundRectCallout">
            <a:avLst>
              <a:gd name="adj1" fmla="val -81844"/>
              <a:gd name="adj2" fmla="val 24283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C7914323-4372-4851-9DD1-90371BA6AD47}"/>
              </a:ext>
            </a:extLst>
          </p:cNvPr>
          <p:cNvSpPr txBox="1">
            <a:spLocks noChangeArrowheads="1"/>
          </p:cNvSpPr>
          <p:nvPr/>
        </p:nvSpPr>
        <p:spPr>
          <a:xfrm>
            <a:off x="379412" y="381000"/>
            <a:ext cx="10512862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Dropping and Truncating (1)</a:t>
            </a:r>
            <a:endParaRPr lang="bg-BG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77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7981" y="974726"/>
            <a:ext cx="1051286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Table columns have a </a:t>
            </a:r>
            <a:r>
              <a:rPr lang="en-US" sz="28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fixed type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Setting up the database is the </a:t>
            </a:r>
            <a:r>
              <a:rPr lang="en-US" sz="28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last step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the design process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can use Management Studio to </a:t>
            </a:r>
            <a:r>
              <a:rPr lang="en-US" sz="28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28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customize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tables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SQL provides </a:t>
            </a:r>
            <a:r>
              <a:rPr lang="en-US" sz="28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greater control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79812" y="3421224"/>
            <a:ext cx="4945291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sz="20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Id </a:t>
            </a:r>
            <a:r>
              <a:rPr lang="en-US" sz="20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20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Email </a:t>
            </a:r>
            <a:r>
              <a:rPr lang="en-US" sz="20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20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FirstName </a:t>
            </a:r>
            <a:r>
              <a:rPr lang="en-US" sz="20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20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LastName </a:t>
            </a:r>
            <a:r>
              <a:rPr lang="en-US" sz="20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448712-7606-41D0-9AA2-5BA0D5E122B8}"/>
              </a:ext>
            </a:extLst>
          </p:cNvPr>
          <p:cNvSpPr txBox="1">
            <a:spLocks noChangeArrowheads="1"/>
          </p:cNvSpPr>
          <p:nvPr/>
        </p:nvSpPr>
        <p:spPr>
          <a:xfrm>
            <a:off x="379412" y="381000"/>
            <a:ext cx="10512862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bg-BG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253331"/>
            <a:ext cx="10512862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Numeric</a:t>
            </a:r>
            <a:endParaRPr lang="en-US" noProof="1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bit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(1-bit),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en-US" noProof="1"/>
              <a:t> (32-bit),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(64-bit)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noProof="1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real</a:t>
            </a:r>
            <a:r>
              <a:rPr lang="en-US" noProof="1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numeric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(scale,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precision)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money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–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 money (precise) operations</a:t>
            </a:r>
            <a:endParaRPr lang="en-US" noProof="1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Strings</a:t>
            </a:r>
            <a:endParaRPr lang="en-US" noProof="1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char(size)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fixed size string</a:t>
            </a:r>
            <a:endParaRPr lang="en-US" noProof="1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varchar(size)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variable size string</a:t>
            </a:r>
            <a:endParaRPr lang="en-US" noProof="1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nvarchar(size)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>
                <a:latin typeface="Segoe UI" panose="020B0502040204020203" pitchFamily="34" charset="0"/>
                <a:cs typeface="Segoe UI" panose="020B0502040204020203" pitchFamily="34" charset="0"/>
              </a:rPr>
              <a:t>– Unicode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variable size string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text / ntext</a:t>
            </a:r>
            <a:r>
              <a:rPr lang="en-US" noProof="1"/>
              <a:t> – </a:t>
            </a:r>
            <a:r>
              <a:rPr lang="en-US" noProof="1">
                <a:latin typeface="Segoe UI" panose="020B0502040204020203" pitchFamily="34" charset="0"/>
                <a:cs typeface="Segoe UI" panose="020B0502040204020203" pitchFamily="34" charset="0"/>
              </a:rPr>
              <a:t>text data block (unlimited size)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3D6BCFC-1B1D-49B1-AB7F-9CE383004AC9}"/>
              </a:ext>
            </a:extLst>
          </p:cNvPr>
          <p:cNvSpPr txBox="1">
            <a:spLocks noChangeArrowheads="1"/>
          </p:cNvSpPr>
          <p:nvPr/>
        </p:nvSpPr>
        <p:spPr>
          <a:xfrm>
            <a:off x="379412" y="381000"/>
            <a:ext cx="10512862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 in SQL Server</a:t>
            </a:r>
            <a:endParaRPr lang="bg-BG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37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371600"/>
            <a:ext cx="10512862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Binary data</a:t>
            </a:r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binary(size)</a:t>
            </a:r>
            <a:r>
              <a:rPr lang="bg-BG" sz="2800" dirty="0"/>
              <a:t> 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fixed length sequence of bits</a:t>
            </a:r>
            <a:endParaRPr lang="bg-B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varbinary(size)</a:t>
            </a:r>
            <a:r>
              <a:rPr lang="bg-BG" dirty="0"/>
              <a:t> 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sequence of bits, 1-8000 bytes or </a:t>
            </a:r>
            <a:r>
              <a:rPr lang="en-US" sz="28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(2GB)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Date and time</a:t>
            </a:r>
          </a:p>
          <a:p>
            <a:pPr lvl="1"/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date</a:t>
            </a:r>
            <a:r>
              <a:rPr lang="en-US" dirty="0"/>
              <a:t> –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date in range 0001-01-01 through 9999-12-31</a:t>
            </a:r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date and time with precision of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 1/300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sec</a:t>
            </a:r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smalldatetime</a:t>
            </a:r>
            <a:r>
              <a:rPr lang="en-US" dirty="0"/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– date and time (1-minute precision)</a:t>
            </a:r>
            <a:endParaRPr lang="bg-B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15D58B-8CC0-4D1A-BEC9-30AE4EC38A38}"/>
              </a:ext>
            </a:extLst>
          </p:cNvPr>
          <p:cNvSpPr txBox="1">
            <a:spLocks noChangeArrowheads="1"/>
          </p:cNvSpPr>
          <p:nvPr/>
        </p:nvSpPr>
        <p:spPr>
          <a:xfrm>
            <a:off x="379412" y="381000"/>
            <a:ext cx="10512862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 in SQL Server (1)</a:t>
            </a:r>
            <a:endParaRPr lang="bg-BG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23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red, sitting, umbrella, holding&#10;&#10;Description automatically generated">
            <a:extLst>
              <a:ext uri="{FF2B5EF4-FFF2-40B4-BE49-F238E27FC236}">
                <a16:creationId xmlns:a16="http://schemas.microsoft.com/office/drawing/2014/main" id="{DCB1480A-69E1-422C-A19C-60489B14C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8825" cy="6856214"/>
          </a:xfrm>
          <a:prstGeom prst="rect">
            <a:avLst/>
          </a:prstGeom>
        </p:spPr>
      </p:pic>
      <p:sp>
        <p:nvSpPr>
          <p:cNvPr id="11" name="Google Shape;56;p8">
            <a:extLst>
              <a:ext uri="{FF2B5EF4-FFF2-40B4-BE49-F238E27FC236}">
                <a16:creationId xmlns:a16="http://schemas.microsoft.com/office/drawing/2014/main" id="{2632885C-60DC-48F1-8523-AD989506B010}"/>
              </a:ext>
            </a:extLst>
          </p:cNvPr>
          <p:cNvSpPr txBox="1"/>
          <p:nvPr/>
        </p:nvSpPr>
        <p:spPr>
          <a:xfrm>
            <a:off x="658945" y="5853119"/>
            <a:ext cx="6769053" cy="45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lt1"/>
                </a:solidFill>
                <a:latin typeface="Sarabun Light"/>
                <a:ea typeface="Sarabun Light"/>
                <a:cs typeface="Sarabun Light"/>
                <a:sym typeface="Sarabun Light"/>
              </a:rPr>
              <a:t>the leading software outsourcing company in Vietnam. </a:t>
            </a:r>
            <a:endParaRPr sz="1401">
              <a:solidFill>
                <a:schemeClr val="lt1"/>
              </a:solidFill>
              <a:latin typeface="Sarabun Light"/>
              <a:ea typeface="Sarabun Light"/>
              <a:cs typeface="Sarabun Light"/>
              <a:sym typeface="Sarabun Light"/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774116C-A9DF-4F33-B39F-B18FF6F2B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50" y="514267"/>
            <a:ext cx="2309253" cy="853976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6EAA9B54-4BEA-4E3D-9C66-7E8A9D780324}"/>
              </a:ext>
            </a:extLst>
          </p:cNvPr>
          <p:cNvSpPr txBox="1">
            <a:spLocks/>
          </p:cNvSpPr>
          <p:nvPr/>
        </p:nvSpPr>
        <p:spPr>
          <a:xfrm>
            <a:off x="150812" y="1910495"/>
            <a:ext cx="11733212" cy="2058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Database Modeling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FAF523-E59F-4807-83A4-0F667C82E64D}"/>
              </a:ext>
            </a:extLst>
          </p:cNvPr>
          <p:cNvSpPr/>
          <p:nvPr/>
        </p:nvSpPr>
        <p:spPr>
          <a:xfrm>
            <a:off x="3632470" y="3243441"/>
            <a:ext cx="4769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Definition using Management Studio</a:t>
            </a:r>
          </a:p>
        </p:txBody>
      </p:sp>
    </p:spTree>
    <p:extLst>
      <p:ext uri="{BB962C8B-B14F-4D97-AF65-F5344CB8AC3E}">
        <p14:creationId xmlns:p14="http://schemas.microsoft.com/office/powerpoint/2010/main" val="25699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253331"/>
            <a:ext cx="10512862" cy="4351338"/>
          </a:xfrm>
        </p:spPr>
        <p:txBody>
          <a:bodyPr/>
          <a:lstStyle/>
          <a:p>
            <a:pPr>
              <a:spcBef>
                <a:spcPct val="4500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 Explorer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the main tool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use when working with the database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and its objects</a:t>
            </a:r>
            <a:endParaRPr lang="bg-B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ct val="45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Enables us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create a new database</a:t>
            </a:r>
            <a:endParaRPr lang="bg-B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create objects in the database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tables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stored procedures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relationships and others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change the properties of objects</a:t>
            </a:r>
            <a:endParaRPr lang="bg-B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enter records into the tables</a:t>
            </a:r>
            <a:endParaRPr lang="bg-B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BCF720-189A-4FDE-9169-100FEE411E9A}"/>
              </a:ext>
            </a:extLst>
          </p:cNvPr>
          <p:cNvSpPr txBox="1">
            <a:spLocks noChangeArrowheads="1"/>
          </p:cNvSpPr>
          <p:nvPr/>
        </p:nvSpPr>
        <p:spPr>
          <a:xfrm>
            <a:off x="379412" y="381000"/>
            <a:ext cx="10512862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Object Explorer</a:t>
            </a:r>
            <a:endParaRPr lang="bg-BG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37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066800"/>
            <a:ext cx="10512862" cy="4351338"/>
          </a:xfrm>
        </p:spPr>
        <p:txBody>
          <a:bodyPr>
            <a:no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en-US" sz="28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 Database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from the </a:t>
            </a:r>
            <a:r>
              <a:rPr lang="en-US" sz="28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context menu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under "Databases"</a:t>
            </a:r>
          </a:p>
          <a:p>
            <a:pPr>
              <a:spcBef>
                <a:spcPts val="32400"/>
              </a:spcBef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You may need to </a:t>
            </a:r>
            <a:r>
              <a:rPr lang="en-US" sz="28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Refresh [F5]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see the results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2507"/>
          <a:stretch/>
        </p:blipFill>
        <p:spPr>
          <a:xfrm>
            <a:off x="4750428" y="1835945"/>
            <a:ext cx="6572250" cy="3422649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4044960" y="3242469"/>
            <a:ext cx="457200" cy="6096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3DA4D6-4752-4101-B2A7-BBABDA86F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51" y="1835945"/>
            <a:ext cx="3267075" cy="3171825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A9DDE53A-1FBC-493A-BCE1-A57250180802}"/>
              </a:ext>
            </a:extLst>
          </p:cNvPr>
          <p:cNvSpPr txBox="1">
            <a:spLocks noChangeArrowheads="1"/>
          </p:cNvSpPr>
          <p:nvPr/>
        </p:nvSpPr>
        <p:spPr>
          <a:xfrm>
            <a:off x="379412" y="381000"/>
            <a:ext cx="10512862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New Database</a:t>
            </a:r>
            <a:endParaRPr lang="bg-BG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23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974726"/>
            <a:ext cx="10512862" cy="435133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From the </a:t>
            </a:r>
            <a:r>
              <a:rPr lang="en-US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context menu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under "Tables" inside the desired database</a:t>
            </a:r>
          </a:p>
          <a:p>
            <a:pPr>
              <a:spcBef>
                <a:spcPts val="31200"/>
              </a:spcBef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Table name can be set from its </a:t>
            </a:r>
            <a:r>
              <a:rPr lang="en-US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Properties [F4]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or when it is </a:t>
            </a:r>
            <a:r>
              <a:rPr lang="en-US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saved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4473795" y="3108325"/>
            <a:ext cx="722840" cy="6096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792" y="2460625"/>
            <a:ext cx="5672667" cy="190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8829ED-DB9E-46E0-9A1C-442DD386B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87" y="1550195"/>
            <a:ext cx="3581400" cy="320040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2354BC27-F551-46CA-9A42-021DFCEC9DD5}"/>
              </a:ext>
            </a:extLst>
          </p:cNvPr>
          <p:cNvSpPr txBox="1">
            <a:spLocks noChangeArrowheads="1"/>
          </p:cNvSpPr>
          <p:nvPr/>
        </p:nvSpPr>
        <p:spPr>
          <a:xfrm>
            <a:off x="379412" y="381000"/>
            <a:ext cx="10512862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</a:t>
            </a:r>
            <a:endParaRPr lang="bg-BG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84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327e4cb-458d-4bcc-91c2-6b295fda8f37" xsi:nil="true"/>
    <lcf76f155ced4ddcb4097134ff3c332f xmlns="9eef95c9-828c-409c-a7e4-d6f8945e3a0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2D4C9A1D66B45AAC7DF823AC34687" ma:contentTypeVersion="9" ma:contentTypeDescription="Create a new document." ma:contentTypeScope="" ma:versionID="0466c91e75b0043766871b21af5d4650">
  <xsd:schema xmlns:xsd="http://www.w3.org/2001/XMLSchema" xmlns:xs="http://www.w3.org/2001/XMLSchema" xmlns:p="http://schemas.microsoft.com/office/2006/metadata/properties" xmlns:ns2="9eef95c9-828c-409c-a7e4-d6f8945e3a00" xmlns:ns3="0327e4cb-458d-4bcc-91c2-6b295fda8f37" targetNamespace="http://schemas.microsoft.com/office/2006/metadata/properties" ma:root="true" ma:fieldsID="70f0d2433bfe180acf2716bb0bd3a7b7" ns2:_="" ns3:_="">
    <xsd:import namespace="9eef95c9-828c-409c-a7e4-d6f8945e3a00"/>
    <xsd:import namespace="0327e4cb-458d-4bcc-91c2-6b295fda8f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ef95c9-828c-409c-a7e4-d6f8945e3a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53b64ef9-597b-4c99-8f75-8e42860b9f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27e4cb-458d-4bcc-91c2-6b295fda8f37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d658e49a-7a2f-4051-9567-0c1652778040}" ma:internalName="TaxCatchAll" ma:showField="CatchAllData" ma:web="0327e4cb-458d-4bcc-91c2-6b295fda8f3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127311-DC06-4503-8767-C8AD9BEF9ECC}">
  <ds:schemaRefs>
    <ds:schemaRef ds:uri="http://schemas.microsoft.com/office/2006/metadata/properties"/>
    <ds:schemaRef ds:uri="http://schemas.microsoft.com/office/infopath/2007/PartnerControls"/>
    <ds:schemaRef ds:uri="0327e4cb-458d-4bcc-91c2-6b295fda8f37"/>
    <ds:schemaRef ds:uri="9eef95c9-828c-409c-a7e4-d6f8945e3a00"/>
  </ds:schemaRefs>
</ds:datastoreItem>
</file>

<file path=customXml/itemProps2.xml><?xml version="1.0" encoding="utf-8"?>
<ds:datastoreItem xmlns:ds="http://schemas.openxmlformats.org/officeDocument/2006/customXml" ds:itemID="{D86834E4-E107-40C7-AB25-BCB8D9F8CB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6B1985-2E88-4FED-9297-842921F376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ef95c9-828c-409c-a7e4-d6f8945e3a00"/>
    <ds:schemaRef ds:uri="0327e4cb-458d-4bcc-91c2-6b295fda8f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2465</TotalTime>
  <Words>1209</Words>
  <Application>Microsoft Office PowerPoint</Application>
  <PresentationFormat>Custom</PresentationFormat>
  <Paragraphs>206</Paragraphs>
  <Slides>32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Neurond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Ho Hoang</dc:creator>
  <cp:keywords/>
  <cp:lastModifiedBy>Thanh Ho Hoang</cp:lastModifiedBy>
  <cp:revision>106</cp:revision>
  <dcterms:created xsi:type="dcterms:W3CDTF">2014-01-02T17:00:34Z</dcterms:created>
  <dcterms:modified xsi:type="dcterms:W3CDTF">2023-01-09T06:36:36Z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ContentTypeId">
    <vt:lpwstr>0x01010074B2D4C9A1D66B45AAC7DF823AC34687</vt:lpwstr>
  </property>
  <property fmtid="{D5CDD505-2E9C-101B-9397-08002B2CF9AE}" pid="4" name="MediaServiceImageTags">
    <vt:lpwstr/>
  </property>
  <property fmtid="{D5CDD505-2E9C-101B-9397-08002B2CF9AE}" pid="5" name="MSIP_Label_4970c7fe-5391-4388-8b1f-6eba3d8371e6_Enabled">
    <vt:lpwstr>true</vt:lpwstr>
  </property>
  <property fmtid="{D5CDD505-2E9C-101B-9397-08002B2CF9AE}" pid="6" name="MSIP_Label_4970c7fe-5391-4388-8b1f-6eba3d8371e6_SetDate">
    <vt:lpwstr>2023-01-09T06:36:36Z</vt:lpwstr>
  </property>
  <property fmtid="{D5CDD505-2E9C-101B-9397-08002B2CF9AE}" pid="7" name="MSIP_Label_4970c7fe-5391-4388-8b1f-6eba3d8371e6_Method">
    <vt:lpwstr>Standard</vt:lpwstr>
  </property>
  <property fmtid="{D5CDD505-2E9C-101B-9397-08002B2CF9AE}" pid="8" name="MSIP_Label_4970c7fe-5391-4388-8b1f-6eba3d8371e6_Name">
    <vt:lpwstr>Internal</vt:lpwstr>
  </property>
  <property fmtid="{D5CDD505-2E9C-101B-9397-08002B2CF9AE}" pid="9" name="MSIP_Label_4970c7fe-5391-4388-8b1f-6eba3d8371e6_SiteId">
    <vt:lpwstr>f15dd8d1-822a-4009-bdbf-57951d225a99</vt:lpwstr>
  </property>
  <property fmtid="{D5CDD505-2E9C-101B-9397-08002B2CF9AE}" pid="10" name="MSIP_Label_4970c7fe-5391-4388-8b1f-6eba3d8371e6_ActionId">
    <vt:lpwstr>26bccaaf-e414-4048-aef1-3f9321d57c8e</vt:lpwstr>
  </property>
  <property fmtid="{D5CDD505-2E9C-101B-9397-08002B2CF9AE}" pid="11" name="MSIP_Label_4970c7fe-5391-4388-8b1f-6eba3d8371e6_ContentBits">
    <vt:lpwstr>0</vt:lpwstr>
  </property>
</Properties>
</file>