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57" r:id="rId5"/>
    <p:sldId id="258" r:id="rId6"/>
    <p:sldId id="259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2846705" y="781050"/>
            <a:ext cx="5209540" cy="2306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MAE101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altLang="zh-CN" sz="72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Nhóm code 4</a:t>
            </a:r>
            <a:endParaRPr lang="en-US" altLang="zh-CN" sz="72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721610" y="286194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ym typeface="+mn-ea"/>
              </a:rPr>
              <a:t>Input Cho ma trận A vuông cấp n. Output ma trận tam giác trên, ma trận tam giác dưới và ma trận đường chéo chính, ma trận đường chéo phụ.</a:t>
            </a:r>
            <a:br>
              <a:rPr lang="en-US" b="1">
                <a:sym typeface="+mn-ea"/>
              </a:rPr>
            </a:br>
            <a:endParaRPr lang="en-US" b="1">
              <a:sym typeface="+mn-ea"/>
            </a:endParaRPr>
          </a:p>
          <a:p>
            <a:r>
              <a:rPr lang="en-US" b="1">
                <a:sym typeface="+mn-ea"/>
              </a:rPr>
              <a:t>Tính xấp xỉ tích phân bằng 5 phương pháp xấp xỉ trái, phải, trung điểm, hình thang và </a:t>
            </a:r>
            <a:endParaRPr lang="en-US" b="1"/>
          </a:p>
          <a:p>
            <a:r>
              <a:rPr lang="en-US" b="1">
                <a:sym typeface="+mn-ea"/>
              </a:rPr>
              <a:t>simpson. </a:t>
            </a:r>
            <a:endParaRPr lang="en-US" b="1">
              <a:sym typeface="+mn-ea"/>
            </a:endParaRPr>
          </a:p>
          <a:p>
            <a:endParaRPr lang="en-US" b="1">
              <a:sym typeface="+mn-ea"/>
            </a:endParaRPr>
          </a:p>
          <a:p>
            <a:r>
              <a:rPr lang="en-US" b="1">
                <a:sym typeface="+mn-ea"/>
              </a:rPr>
              <a:t>Tính giới hạn, đạo hàm. </a:t>
            </a:r>
            <a:endParaRPr lang="en-US" b="1"/>
          </a:p>
          <a:p>
            <a:endParaRPr lang="en-US" b="1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Xấp xỉ hình thang</a:t>
            </a:r>
            <a:endParaRPr lang="en-US" b="1"/>
          </a:p>
        </p:txBody>
      </p:sp>
      <p:pic>
        <p:nvPicPr>
          <p:cNvPr id="4" name="Picture 3" descr="Screenshot 2024-03-21 1109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076325"/>
            <a:ext cx="7448550" cy="23526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019393" y="1818290"/>
            <a:ext cx="38888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dx = denta(x)</a:t>
            </a:r>
            <a:endParaRPr lang="en-US"/>
          </a:p>
          <a:p>
            <a:r>
              <a:rPr lang="en-US"/>
              <a:t>I chạy từ 1 đến &lt;n </a:t>
            </a:r>
            <a:endParaRPr lang="en-US"/>
          </a:p>
          <a:p>
            <a:r>
              <a:rPr lang="en-US"/>
              <a:t>Sum+=(f(a)+f(b)))/2 là điểm đầu va cuối</a:t>
            </a:r>
            <a:endParaRPr lang="en-US"/>
          </a:p>
          <a:p>
            <a:r>
              <a:rPr lang="en-US"/>
              <a:t>Sum +=f(a+i*dx) tức tổng nghiệm của f(x) trên [a,b]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221" y="3429000"/>
            <a:ext cx="4572000" cy="10193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simpson</a:t>
            </a:r>
            <a:endParaRPr lang="en-US" b="1"/>
          </a:p>
        </p:txBody>
      </p:sp>
      <p:pic>
        <p:nvPicPr>
          <p:cNvPr id="2" name="Picture 1" descr="Screenshot 2024-03-21 1109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911860"/>
            <a:ext cx="7667625" cy="3057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108314" y="1229710"/>
            <a:ext cx="3915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dx = denta(x)</a:t>
            </a:r>
            <a:endParaRPr lang="en-US"/>
          </a:p>
          <a:p>
            <a:r>
              <a:rPr lang="en-US"/>
              <a:t>I chạy từ 1 đến &lt;n </a:t>
            </a:r>
            <a:endParaRPr lang="en-US"/>
          </a:p>
          <a:p>
            <a:r>
              <a:rPr lang="en-US"/>
              <a:t>for (int i = 1; i &lt; n; i++) {</a:t>
            </a:r>
            <a:endParaRPr lang="en-US"/>
          </a:p>
          <a:p>
            <a:r>
              <a:rPr lang="en-US"/>
              <a:t>        if (i % 2 == 0) </a:t>
            </a:r>
            <a:endParaRPr lang="en-US"/>
          </a:p>
          <a:p>
            <a:r>
              <a:rPr lang="en-US"/>
              <a:t>            sum += 2 * f(a + i * dx);</a:t>
            </a:r>
            <a:endParaRPr lang="en-US"/>
          </a:p>
          <a:p>
            <a:r>
              <a:rPr lang="en-US"/>
              <a:t>        else</a:t>
            </a:r>
            <a:endParaRPr lang="en-US"/>
          </a:p>
          <a:p>
            <a:r>
              <a:rPr lang="en-US"/>
              <a:t>            sum += 4 * f(a + i * dx);</a:t>
            </a:r>
            <a:endParaRPr lang="en-US"/>
          </a:p>
          <a:p>
            <a:r>
              <a:rPr lang="en-US"/>
              <a:t>    }</a:t>
            </a:r>
            <a:endParaRPr lang="en-US"/>
          </a:p>
          <a:p>
            <a:r>
              <a:rPr lang="en-US"/>
              <a:t>Theo công thức Simpson</a:t>
            </a:r>
            <a:endParaRPr lang="en-US"/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290" y="3847065"/>
            <a:ext cx="3573518" cy="10520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45185" y="1109345"/>
            <a:ext cx="4067810" cy="16598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5810250" y="1109345"/>
            <a:ext cx="5701665" cy="1510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1651000" y="3253740"/>
            <a:ext cx="5558155" cy="30587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267335" y="76200"/>
            <a:ext cx="1139634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1. Tính giới hạn, đạo hàm. </a:t>
            </a:r>
            <a:endParaRPr lang="en-US" b="1"/>
          </a:p>
          <a:p>
            <a:r>
              <a:rPr lang="en-US" b="1"/>
              <a:t>Input: Hàm số f, vị trí cần tính giới hạn hay đạo hàm x0. </a:t>
            </a:r>
            <a:endParaRPr lang="en-US" b="1"/>
          </a:p>
          <a:p>
            <a:r>
              <a:rPr lang="en-US" b="1"/>
              <a:t>Output: Có tồn tại giới hạn không? Nếu có thì output giá trị giới hạn hay đạo hàm.</a:t>
            </a:r>
            <a:endParaRPr lang="en-US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4-03-21 162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0" y="622300"/>
            <a:ext cx="7334885" cy="4015740"/>
          </a:xfrm>
          <a:prstGeom prst="rect">
            <a:avLst/>
          </a:prstGeom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6490335" y="99695"/>
            <a:ext cx="5701665" cy="15106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933565" y="3916680"/>
            <a:ext cx="4067810" cy="1659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5" name="Picture 4" descr="Screenshot 2024-03-20 2258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877570"/>
            <a:ext cx="4676775" cy="577215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8473440" y="1028700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8404225" y="660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  <p:sp>
        <p:nvSpPr>
          <p:cNvPr id="10" name="Text Box 9"/>
          <p:cNvSpPr txBox="1"/>
          <p:nvPr/>
        </p:nvSpPr>
        <p:spPr>
          <a:xfrm>
            <a:off x="8314690" y="2537460"/>
            <a:ext cx="38766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Khi </a:t>
            </a:r>
            <a:r>
              <a:rPr lang="en-US" b="1"/>
              <a:t>i=1</a:t>
            </a:r>
            <a:r>
              <a:rPr lang="en-US"/>
              <a:t>; nhập lần lượt 1 2 3 tương ứng j nhận dữ liệu vào </a:t>
            </a:r>
            <a:r>
              <a:rPr lang="en-US" b="1"/>
              <a:t>i=1 &amp; j=1 -&gt; j=2 -&gt; j=3=n</a:t>
            </a:r>
            <a:endParaRPr lang="en-US"/>
          </a:p>
          <a:p>
            <a:r>
              <a:rPr lang="en-US"/>
              <a:t>sau khi chạy hết j dến n;  xuống dòng và i tăng lên 2 tương tự nhập j vào mảng</a:t>
            </a:r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9018270" y="1292225"/>
            <a:ext cx="1361440" cy="5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856345" y="1450340"/>
            <a:ext cx="0" cy="1024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3851275" y="4138295"/>
            <a:ext cx="4064000" cy="258445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/>
              <a:t>Để in ra</a:t>
            </a:r>
            <a:r>
              <a:rPr lang="en-US" b="1"/>
              <a:t> ma trận</a:t>
            </a:r>
            <a:r>
              <a:rPr lang="en-US"/>
              <a:t> </a:t>
            </a:r>
            <a:r>
              <a:rPr lang="en-US" b="1"/>
              <a:t>đường chéo chính</a:t>
            </a:r>
            <a:r>
              <a:rPr lang="en-US"/>
              <a:t> ta thấy các phần tử ở vị trí đường chéo chính có vị trí là số cột = số dòng  vì thế ta cho điều kiện</a:t>
            </a:r>
            <a:endParaRPr lang="en-US"/>
          </a:p>
          <a:p>
            <a:r>
              <a:rPr lang="en-US"/>
              <a:t>nếu </a:t>
            </a:r>
            <a:r>
              <a:rPr lang="en-US" b="1"/>
              <a:t>a[i] == a[j]</a:t>
            </a:r>
            <a:r>
              <a:rPr lang="en-US"/>
              <a:t> thì in phần tử đó ra còn không thì in 0;</a:t>
            </a:r>
            <a:br>
              <a:rPr lang="en-US"/>
            </a:br>
            <a:br>
              <a:rPr lang="en-US"/>
            </a:br>
            <a:r>
              <a:rPr lang="en-US"/>
              <a:t>Sau khi in hết 1 dòng, in xuống dòng và tăng i lên 2 sau đó hoạt động tương tự</a:t>
            </a:r>
            <a:endParaRPr lang="en-US"/>
          </a:p>
        </p:txBody>
      </p:sp>
      <p:graphicFrame>
        <p:nvGraphicFramePr>
          <p:cNvPr id="14" name="Table 13"/>
          <p:cNvGraphicFramePr/>
          <p:nvPr/>
        </p:nvGraphicFramePr>
        <p:xfrm>
          <a:off x="8473440" y="4353560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8856345" y="4705985"/>
            <a:ext cx="497205" cy="4870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9353550" y="5046980"/>
            <a:ext cx="497205" cy="4870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850755" y="5448935"/>
            <a:ext cx="497205" cy="4870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0442575" y="4817745"/>
            <a:ext cx="4064000" cy="1044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i = j =1</a:t>
            </a:r>
            <a:br>
              <a:rPr lang="en-US" b="1"/>
            </a:br>
            <a:r>
              <a:rPr lang="en-US" b="1"/>
              <a:t>i = j =2</a:t>
            </a:r>
            <a:endParaRPr lang="en-US" b="1"/>
          </a:p>
          <a:p>
            <a:r>
              <a:rPr lang="en-US" b="1"/>
              <a:t>i = j =3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5" name="Picture 4" descr="Screenshot 2024-03-20 225852"/>
          <p:cNvPicPr>
            <a:picLocks noChangeAspect="1"/>
          </p:cNvPicPr>
          <p:nvPr/>
        </p:nvPicPr>
        <p:blipFill>
          <a:blip r:embed="rId1"/>
          <a:srcRect r="-2039" b="50011"/>
          <a:stretch>
            <a:fillRect/>
          </a:stretch>
        </p:blipFill>
        <p:spPr>
          <a:xfrm>
            <a:off x="0" y="891540"/>
            <a:ext cx="4704080" cy="2980690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4221480" y="1321435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152265" y="953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  <p:sp>
        <p:nvSpPr>
          <p:cNvPr id="7" name="Right Triangle 6"/>
          <p:cNvSpPr/>
          <p:nvPr/>
        </p:nvSpPr>
        <p:spPr>
          <a:xfrm rot="10800000">
            <a:off x="4448175" y="1771015"/>
            <a:ext cx="1478915" cy="1221740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942455" y="484505"/>
            <a:ext cx="4064000" cy="6462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Để in </a:t>
            </a:r>
            <a:r>
              <a:rPr lang="en-US" b="1"/>
              <a:t>ma trận tam giác trên </a:t>
            </a:r>
            <a:endParaRPr lang="en-US" b="1"/>
          </a:p>
          <a:p>
            <a:br>
              <a:rPr lang="en-US"/>
            </a:br>
            <a:r>
              <a:rPr lang="en-US"/>
              <a:t>Cho </a:t>
            </a:r>
            <a:r>
              <a:rPr lang="en-US" b="1"/>
              <a:t>i chạy đến n</a:t>
            </a:r>
            <a:br>
              <a:rPr lang="en-US"/>
            </a:br>
            <a:r>
              <a:rPr lang="en-US"/>
              <a:t>Ta thấy kể từ </a:t>
            </a:r>
            <a:r>
              <a:rPr lang="en-US" b="1"/>
              <a:t>dòng thứ 2</a:t>
            </a:r>
            <a:r>
              <a:rPr lang="en-US"/>
              <a:t> chúng ta cần</a:t>
            </a:r>
            <a:r>
              <a:rPr lang="en-US" b="1"/>
              <a:t> lùi ma trận vào 1 số để in ra ma trận tam giác</a:t>
            </a:r>
            <a:r>
              <a:rPr lang="en-US"/>
              <a:t> =&gt; điều kiện nếu </a:t>
            </a:r>
            <a:r>
              <a:rPr lang="en-US" b="1"/>
              <a:t>i&gt;= 2</a:t>
            </a:r>
            <a:r>
              <a:rPr lang="en-US"/>
              <a:t> thì khởi tạo vòng lặp </a:t>
            </a:r>
            <a:r>
              <a:rPr lang="en-US" b="1"/>
              <a:t>j chạy từ 1 đến n và in ra 0</a:t>
            </a:r>
            <a:r>
              <a:rPr lang="en-US"/>
              <a:t>;</a:t>
            </a:r>
            <a:endParaRPr lang="en-US"/>
          </a:p>
          <a:p>
            <a:endParaRPr lang="en-US"/>
          </a:p>
          <a:p>
            <a:r>
              <a:rPr lang="en-US" b="1"/>
              <a:t>Khi i=1</a:t>
            </a:r>
            <a:r>
              <a:rPr lang="en-US"/>
              <a:t>, nằm ngoài điều kiện =&gt; vì thế chỉ chạy vòng lặp thứ 2 là j chạy từ i đến n (i=1 đến n) và in ra dòng đầu tiên đầy đủ. Sau đó xuống dòng và tăng i lên 2.</a:t>
            </a:r>
            <a:endParaRPr lang="en-US"/>
          </a:p>
          <a:p>
            <a:endParaRPr lang="en-US"/>
          </a:p>
          <a:p>
            <a:r>
              <a:rPr lang="en-US" b="1"/>
              <a:t>Khi i=2</a:t>
            </a:r>
            <a:r>
              <a:rPr lang="en-US"/>
              <a:t>, </a:t>
            </a:r>
            <a:r>
              <a:rPr lang="en-US" b="1"/>
              <a:t>thỏa điều kiện</a:t>
            </a:r>
            <a:r>
              <a:rPr lang="en-US"/>
              <a:t> vì thế </a:t>
            </a:r>
            <a:r>
              <a:rPr lang="en-US" b="1"/>
              <a:t>j sẽ chạy từ 1 đến khi bằng i-1</a:t>
            </a:r>
            <a:r>
              <a:rPr lang="en-US"/>
              <a:t> mà</a:t>
            </a:r>
            <a:r>
              <a:rPr lang="en-US" b="1"/>
              <a:t> i=2 =&gt; j sẽ chạy đến 1 và in ra 1 số 0</a:t>
            </a:r>
            <a:r>
              <a:rPr lang="en-US"/>
              <a:t>; sau đó chạy tiếp vòng lặp thứ 2 khi đó </a:t>
            </a:r>
            <a:r>
              <a:rPr lang="en-US" b="1"/>
              <a:t>j=i=2</a:t>
            </a:r>
            <a:r>
              <a:rPr lang="en-US"/>
              <a:t> tức </a:t>
            </a:r>
            <a:r>
              <a:rPr lang="en-US" b="1"/>
              <a:t>chạy từ dòng 2 cột 2 đến n.</a:t>
            </a:r>
            <a:r>
              <a:rPr lang="en-US"/>
              <a:t> Xuống dòng tăng i=3</a:t>
            </a:r>
            <a:endParaRPr lang="en-US" b="1"/>
          </a:p>
          <a:p>
            <a:endParaRPr lang="en-US"/>
          </a:p>
          <a:p>
            <a:r>
              <a:rPr lang="en-US" b="1"/>
              <a:t>Khi i=3,</a:t>
            </a:r>
            <a:r>
              <a:rPr lang="en-US"/>
              <a:t> thỏa điều kiện nên </a:t>
            </a:r>
            <a:r>
              <a:rPr lang="en-US" b="1"/>
              <a:t>j sẽ chạy đến i-1 = 3 -1 = 2 và in ra 2 số 0</a:t>
            </a:r>
            <a:r>
              <a:rPr lang="en-US"/>
              <a:t>; sau đó tương tự j chạy từ i </a:t>
            </a:r>
            <a:r>
              <a:rPr lang="en-US" b="1"/>
              <a:t>(j=i=3) chạy đến n và in ra phần tử tương ứng vị trí</a:t>
            </a:r>
            <a:endParaRPr lang="en-US" b="1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292090" y="2372995"/>
            <a:ext cx="1569720" cy="234378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888355" y="2743200"/>
            <a:ext cx="1054100" cy="3472815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5" name="Picture 4" descr="Screenshot 2024-03-20 225852"/>
          <p:cNvPicPr>
            <a:picLocks noChangeAspect="1"/>
          </p:cNvPicPr>
          <p:nvPr/>
        </p:nvPicPr>
        <p:blipFill>
          <a:blip r:embed="rId1"/>
          <a:srcRect t="50000" r="-496"/>
          <a:stretch>
            <a:fillRect/>
          </a:stretch>
        </p:blipFill>
        <p:spPr>
          <a:xfrm>
            <a:off x="0" y="755015"/>
            <a:ext cx="4632960" cy="2981325"/>
          </a:xfrm>
          <a:prstGeom prst="rect">
            <a:avLst/>
          </a:prstGeom>
        </p:spPr>
      </p:pic>
      <p:graphicFrame>
        <p:nvGraphicFramePr>
          <p:cNvPr id="8" name="Table 7"/>
          <p:cNvGraphicFramePr/>
          <p:nvPr/>
        </p:nvGraphicFramePr>
        <p:xfrm>
          <a:off x="3867785" y="1123315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3798570" y="755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  <p:sp>
        <p:nvSpPr>
          <p:cNvPr id="6" name="Right Triangle 5"/>
          <p:cNvSpPr/>
          <p:nvPr/>
        </p:nvSpPr>
        <p:spPr>
          <a:xfrm>
            <a:off x="4277360" y="1278255"/>
            <a:ext cx="1680845" cy="1464945"/>
          </a:xfrm>
          <a:prstGeom prst="rt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6268085" y="755015"/>
            <a:ext cx="406400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Để in </a:t>
            </a:r>
            <a:r>
              <a:rPr lang="en-US" b="1"/>
              <a:t>ma trận tam giác dưới</a:t>
            </a:r>
            <a:br>
              <a:rPr lang="en-US" b="1"/>
            </a:br>
            <a:br>
              <a:rPr lang="en-US" b="1"/>
            </a:br>
            <a:r>
              <a:rPr lang="en-US"/>
              <a:t>Ta cho vòng lặp chạy từ </a:t>
            </a:r>
            <a:r>
              <a:rPr lang="en-US" b="1"/>
              <a:t>i đến n</a:t>
            </a:r>
            <a:r>
              <a:rPr lang="en-US"/>
              <a:t> và </a:t>
            </a:r>
            <a:r>
              <a:rPr lang="en-US" b="1"/>
              <a:t>vòng lặp con j chạy đến i (i-&gt;=n &amp; j-&gt;=i)</a:t>
            </a:r>
            <a:endParaRPr lang="en-US" b="1"/>
          </a:p>
          <a:p>
            <a:endParaRPr lang="en-US" b="1"/>
          </a:p>
          <a:p>
            <a:r>
              <a:rPr lang="en-US" b="1"/>
              <a:t>Khi i=1</a:t>
            </a:r>
            <a:r>
              <a:rPr lang="en-US"/>
              <a:t>, </a:t>
            </a:r>
            <a:r>
              <a:rPr lang="en-US" b="1"/>
              <a:t>j chạy từ 1 đến bằng i=1</a:t>
            </a:r>
            <a:r>
              <a:rPr lang="en-US"/>
              <a:t> vì thế dòng đầu tiên chỉ </a:t>
            </a:r>
            <a:r>
              <a:rPr lang="en-US" b="1"/>
              <a:t>in ra 1 phần tử</a:t>
            </a:r>
            <a:r>
              <a:rPr lang="en-US"/>
              <a:t>. Sau đó xuống dòng lệnh dưới</a:t>
            </a:r>
            <a:r>
              <a:rPr lang="en-US" b="1"/>
              <a:t> vì i=1&lt;n (thỏa)</a:t>
            </a:r>
            <a:r>
              <a:rPr lang="en-US"/>
              <a:t> </a:t>
            </a:r>
            <a:r>
              <a:rPr lang="en-US" b="1"/>
              <a:t>-&gt; vòng lặp j chạy từ i+1 =2 đến n và in ra 0;</a:t>
            </a:r>
            <a:r>
              <a:rPr lang="en-US"/>
              <a:t> Xuống dòng tăng i =2.</a:t>
            </a:r>
            <a:endParaRPr lang="en-US"/>
          </a:p>
          <a:p>
            <a:endParaRPr lang="en-US"/>
          </a:p>
          <a:p>
            <a:r>
              <a:rPr lang="en-US" b="1"/>
              <a:t>Khi i=2</a:t>
            </a:r>
            <a:r>
              <a:rPr lang="en-US"/>
              <a:t>, </a:t>
            </a:r>
            <a:r>
              <a:rPr lang="en-US" b="1"/>
              <a:t>j chạy từ 1 -&gt; 2 =i</a:t>
            </a:r>
            <a:r>
              <a:rPr lang="en-US"/>
              <a:t> và</a:t>
            </a:r>
            <a:r>
              <a:rPr lang="en-US" b="1"/>
              <a:t> in ra 2 phần tử</a:t>
            </a:r>
            <a:r>
              <a:rPr lang="en-US"/>
              <a:t>. Sau đó </a:t>
            </a:r>
            <a:r>
              <a:rPr lang="en-US" b="1"/>
              <a:t>i=2&lt;n (thỏa)</a:t>
            </a:r>
            <a:r>
              <a:rPr lang="en-US"/>
              <a:t> nên chạy </a:t>
            </a:r>
            <a:r>
              <a:rPr lang="en-US" b="1"/>
              <a:t>vòng lặp j từ i+1=2+1=3 đến n và in ra 0</a:t>
            </a:r>
            <a:r>
              <a:rPr lang="en-US"/>
              <a:t>; xuống dòng tăng i=3.</a:t>
            </a:r>
            <a:endParaRPr lang="en-US"/>
          </a:p>
          <a:p>
            <a:endParaRPr lang="en-US"/>
          </a:p>
          <a:p>
            <a:r>
              <a:rPr lang="en-US" b="1"/>
              <a:t>Khi i=3</a:t>
            </a:r>
            <a:r>
              <a:rPr lang="en-US"/>
              <a:t>, </a:t>
            </a:r>
            <a:r>
              <a:rPr lang="en-US" b="1"/>
              <a:t>j chạy từ 1-&gt; 3</a:t>
            </a:r>
            <a:r>
              <a:rPr lang="en-US"/>
              <a:t> và in ra 3 phần tử tương ứng. </a:t>
            </a:r>
            <a:r>
              <a:rPr lang="en-US" b="1"/>
              <a:t>Vì i=3=n</a:t>
            </a:r>
            <a:r>
              <a:rPr lang="en-US"/>
              <a:t> =&gt; </a:t>
            </a:r>
            <a:r>
              <a:rPr lang="en-US" b="1"/>
              <a:t>không thỏa</a:t>
            </a:r>
            <a:r>
              <a:rPr lang="en-US"/>
              <a:t> và </a:t>
            </a:r>
            <a:r>
              <a:rPr lang="en-US" b="1"/>
              <a:t>kết thúc.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67970" y="109855"/>
            <a:ext cx="108534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12: Input Cho ma trận A vuông cấp n. Output ma trận tam giác trên, ma trận tam giác dưới </a:t>
            </a:r>
            <a:endParaRPr lang="en-US" b="1"/>
          </a:p>
          <a:p>
            <a:r>
              <a:rPr lang="en-US" b="1"/>
              <a:t>và ma trận đường chéo chính, ma trận đường chéo phụ. </a:t>
            </a:r>
            <a:endParaRPr lang="en-US" b="1"/>
          </a:p>
        </p:txBody>
      </p:sp>
      <p:pic>
        <p:nvPicPr>
          <p:cNvPr id="2" name="Picture 1" descr="Screenshot 2024-03-20 2259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310" y="880110"/>
            <a:ext cx="4743450" cy="33528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814820" y="659130"/>
            <a:ext cx="430657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Để in ra </a:t>
            </a:r>
            <a:r>
              <a:rPr lang="en-US" b="1"/>
              <a:t>ma trận đường chéo phụ </a:t>
            </a:r>
            <a:br>
              <a:rPr lang="en-US"/>
            </a:br>
            <a:endParaRPr lang="en-US"/>
          </a:p>
          <a:p>
            <a:r>
              <a:rPr lang="en-US"/>
              <a:t>Cho </a:t>
            </a:r>
            <a:r>
              <a:rPr lang="en-US" b="1"/>
              <a:t>vòng lặp i chạy từ 1 đến n và vòng lặp con j chạy từ 1 đến n</a:t>
            </a:r>
            <a:endParaRPr lang="en-US" b="1"/>
          </a:p>
          <a:p>
            <a:endParaRPr lang="en-US"/>
          </a:p>
          <a:p>
            <a:r>
              <a:rPr lang="en-US" b="1"/>
              <a:t>Khi i=1</a:t>
            </a:r>
            <a:r>
              <a:rPr lang="en-US"/>
              <a:t>, </a:t>
            </a:r>
            <a:r>
              <a:rPr lang="en-US" b="1"/>
              <a:t>j=1</a:t>
            </a:r>
            <a:r>
              <a:rPr lang="en-US"/>
              <a:t> </a:t>
            </a:r>
            <a:r>
              <a:rPr lang="en-US" b="1"/>
              <a:t>không thỏa</a:t>
            </a:r>
            <a:r>
              <a:rPr lang="en-US"/>
              <a:t> điều kiện (</a:t>
            </a:r>
            <a:r>
              <a:rPr lang="en-US" b="1"/>
              <a:t>n-i+1 = 3-1+1=3 ) 1&lt;3 -&gt; in 0;</a:t>
            </a:r>
            <a:endParaRPr lang="en-US" b="1"/>
          </a:p>
          <a:p>
            <a:r>
              <a:rPr lang="en-US"/>
              <a:t>tiếp tục </a:t>
            </a:r>
            <a:r>
              <a:rPr lang="en-US" b="1"/>
              <a:t>j=2</a:t>
            </a:r>
            <a:r>
              <a:rPr lang="en-US"/>
              <a:t> </a:t>
            </a:r>
            <a:r>
              <a:rPr lang="en-US" b="1"/>
              <a:t>không thỏa</a:t>
            </a:r>
            <a:r>
              <a:rPr lang="en-US"/>
              <a:t> điều kiện </a:t>
            </a:r>
            <a:r>
              <a:rPr lang="en-US" b="1"/>
              <a:t>2&lt;3 -&gt; in 0;</a:t>
            </a:r>
            <a:endParaRPr lang="en-US" b="1"/>
          </a:p>
          <a:p>
            <a:r>
              <a:rPr lang="en-US"/>
              <a:t>tiếp tục</a:t>
            </a:r>
            <a:r>
              <a:rPr lang="en-US" b="1"/>
              <a:t> j=3 thỏa</a:t>
            </a:r>
            <a:r>
              <a:rPr lang="en-US"/>
              <a:t> điều kiện</a:t>
            </a:r>
            <a:r>
              <a:rPr lang="en-US" b="1"/>
              <a:t> -&gt; in phần tử ở vị trí tương ứng</a:t>
            </a:r>
            <a:r>
              <a:rPr lang="en-US"/>
              <a:t>. Xuống dòng và tăng i=2</a:t>
            </a:r>
            <a:endParaRPr lang="en-US"/>
          </a:p>
          <a:p>
            <a:endParaRPr lang="en-US"/>
          </a:p>
          <a:p>
            <a:r>
              <a:rPr lang="en-US" b="1"/>
              <a:t>Khi i=2</a:t>
            </a:r>
            <a:r>
              <a:rPr lang="en-US"/>
              <a:t>,</a:t>
            </a:r>
            <a:r>
              <a:rPr lang="en-US" b="1"/>
              <a:t> j=1</a:t>
            </a:r>
            <a:r>
              <a:rPr lang="en-US"/>
              <a:t> (n-i+1=3-2+1=2) </a:t>
            </a:r>
            <a:r>
              <a:rPr lang="en-US" b="1"/>
              <a:t>không thỏa</a:t>
            </a:r>
            <a:r>
              <a:rPr lang="en-US"/>
              <a:t> -&gt; </a:t>
            </a:r>
            <a:r>
              <a:rPr lang="en-US" b="1"/>
              <a:t>0;</a:t>
            </a:r>
            <a:endParaRPr lang="en-US"/>
          </a:p>
          <a:p>
            <a:r>
              <a:rPr lang="en-US" b="1"/>
              <a:t>j=2 thỏa </a:t>
            </a:r>
            <a:r>
              <a:rPr lang="en-US"/>
              <a:t>điều kiện </a:t>
            </a:r>
            <a:r>
              <a:rPr lang="en-US" b="1"/>
              <a:t>-&gt; in phần tử ở vị trí tương ứng.</a:t>
            </a:r>
            <a:endParaRPr lang="en-US" b="1"/>
          </a:p>
          <a:p>
            <a:r>
              <a:rPr lang="en-US" b="1"/>
              <a:t>j=3 không thỏa -&gt; 0</a:t>
            </a:r>
            <a:r>
              <a:rPr lang="en-US"/>
              <a:t>. Xuống dòng tăng i=3</a:t>
            </a:r>
            <a:endParaRPr lang="en-US"/>
          </a:p>
          <a:p>
            <a:endParaRPr lang="en-US"/>
          </a:p>
          <a:p>
            <a:r>
              <a:rPr lang="en-US" b="1"/>
              <a:t>Khi i=3</a:t>
            </a:r>
            <a:r>
              <a:rPr lang="en-US"/>
              <a:t>,</a:t>
            </a:r>
            <a:r>
              <a:rPr lang="en-US" b="1"/>
              <a:t> j=1</a:t>
            </a:r>
            <a:r>
              <a:rPr lang="en-US"/>
              <a:t> (n-i+1=3-3+1=1) </a:t>
            </a:r>
            <a:r>
              <a:rPr lang="en-US" b="1"/>
              <a:t>thỏa -&gt; in phần tử ở vị trí tương ứng</a:t>
            </a:r>
            <a:endParaRPr lang="en-US" b="1"/>
          </a:p>
          <a:p>
            <a:r>
              <a:rPr lang="en-US" b="1"/>
              <a:t>j=2</a:t>
            </a:r>
            <a:r>
              <a:rPr lang="en-US"/>
              <a:t> không thỏa -&gt; 0;</a:t>
            </a:r>
            <a:endParaRPr lang="en-US"/>
          </a:p>
          <a:p>
            <a:r>
              <a:rPr lang="en-US" b="1"/>
              <a:t>j=3</a:t>
            </a:r>
            <a:r>
              <a:rPr lang="en-US"/>
              <a:t> không thỏa -&gt; 0;</a:t>
            </a:r>
            <a:endParaRPr 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4478655" y="1248410"/>
          <a:ext cx="1969135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20"/>
                <a:gridCol w="496570"/>
                <a:gridCol w="467360"/>
                <a:gridCol w="527685"/>
              </a:tblGrid>
              <a:tr h="35877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cPr marL="45720" marR="45720"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I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Box 8"/>
          <p:cNvSpPr txBox="1"/>
          <p:nvPr/>
        </p:nvSpPr>
        <p:spPr>
          <a:xfrm>
            <a:off x="4409440" y="880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Ví dụ:</a:t>
            </a:r>
            <a:endParaRPr lang="en-US"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6845" y="0"/>
            <a:ext cx="117671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4: Tính xấp xỉ tích phân bằng 5 phương pháp xấp xỉ trái, phải, trung điểm, hình thang và </a:t>
            </a:r>
            <a:endParaRPr lang="en-US" b="1"/>
          </a:p>
          <a:p>
            <a:r>
              <a:rPr lang="en-US" b="1"/>
              <a:t>simpson. </a:t>
            </a:r>
            <a:endParaRPr lang="en-US" b="1"/>
          </a:p>
          <a:p>
            <a:r>
              <a:rPr lang="en-US" b="1"/>
              <a:t>Input: Hàm số f, cận dưới a, cận trên b. </a:t>
            </a:r>
            <a:endParaRPr lang="en-US" b="1"/>
          </a:p>
          <a:p>
            <a:r>
              <a:rPr lang="en-US" b="1"/>
              <a:t>Output: Giá trị xấp xỉ tích phân. 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646160" y="1614805"/>
            <a:ext cx="3545840" cy="181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Khai báo và nhập Input</a:t>
            </a:r>
            <a:br>
              <a:rPr lang="en-US"/>
            </a:br>
            <a:r>
              <a:rPr lang="en-US"/>
              <a:t>nhập giá trị a,b và khoảng con n;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gọi hàm và in output</a:t>
            </a:r>
            <a:endParaRPr lang="en-US"/>
          </a:p>
        </p:txBody>
      </p:sp>
      <p:pic>
        <p:nvPicPr>
          <p:cNvPr id="11" name="Picture 10" descr="Screenshot 2024-03-21 1110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451610"/>
            <a:ext cx="82867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Xấp xỉ trái</a:t>
            </a:r>
            <a:endParaRPr lang="en-US" b="1"/>
          </a:p>
        </p:txBody>
      </p:sp>
      <p:pic>
        <p:nvPicPr>
          <p:cNvPr id="10" name="Picture 9" descr="Screenshot 2024-03-21 110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930910"/>
            <a:ext cx="7762875" cy="195262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 flipH="1">
            <a:off x="7741667" y="1545020"/>
            <a:ext cx="4240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dx = denta(x)</a:t>
            </a:r>
            <a:endParaRPr lang="en-US"/>
          </a:p>
          <a:p>
            <a:r>
              <a:rPr lang="en-US"/>
              <a:t>I chạy từ 0 đến &lt;n tức bỏ điểm cuối</a:t>
            </a:r>
            <a:endParaRPr lang="en-US"/>
          </a:p>
          <a:p>
            <a:r>
              <a:rPr lang="en-US"/>
              <a:t>Sum += tức tổng nghiệm của f(x) trên [a,b]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Xấp xỉ Phải</a:t>
            </a:r>
            <a:endParaRPr lang="en-US" b="1"/>
          </a:p>
        </p:txBody>
      </p:sp>
      <p:pic>
        <p:nvPicPr>
          <p:cNvPr id="4" name="Picture 3" descr="Screenshot 2024-03-21 1109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167765"/>
            <a:ext cx="7896225" cy="1990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61131" y="1933903"/>
            <a:ext cx="393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dx = denta(x)</a:t>
            </a:r>
            <a:endParaRPr lang="en-US"/>
          </a:p>
          <a:p>
            <a:r>
              <a:rPr lang="en-US"/>
              <a:t>I chạy từ 1 đến &lt;=n tức bỏ điểm đầu</a:t>
            </a:r>
            <a:endParaRPr lang="en-US"/>
          </a:p>
          <a:p>
            <a:r>
              <a:rPr lang="en-US"/>
              <a:t>Sum += tức tổng nghiệm của f(x) trên [a,b]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Xấp xỉ trung điểm</a:t>
            </a:r>
            <a:endParaRPr lang="en-US" b="1"/>
          </a:p>
        </p:txBody>
      </p:sp>
      <p:pic>
        <p:nvPicPr>
          <p:cNvPr id="4" name="Picture 3" descr="Screenshot 2024-03-21 110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57935"/>
            <a:ext cx="7362825" cy="193357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450580" y="1828800"/>
            <a:ext cx="37414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dx = denta(x)</a:t>
            </a:r>
            <a:endParaRPr lang="en-US"/>
          </a:p>
          <a:p>
            <a:r>
              <a:rPr lang="en-US"/>
              <a:t>I chạy từ 0 đến &lt;n </a:t>
            </a:r>
            <a:endParaRPr lang="en-US"/>
          </a:p>
          <a:p>
            <a:r>
              <a:rPr lang="en-US"/>
              <a:t>Sum += tức tổng nghiệm của f(x) trên [a,b]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4259</Words>
  <Application>WPS Presentation</Application>
  <PresentationFormat>Widescreen</PresentationFormat>
  <Paragraphs>272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ankha</dc:creator>
  <cp:lastModifiedBy>ankha</cp:lastModifiedBy>
  <cp:revision>2</cp:revision>
  <dcterms:created xsi:type="dcterms:W3CDTF">2024-03-20T17:21:00Z</dcterms:created>
  <dcterms:modified xsi:type="dcterms:W3CDTF">2024-03-21T10:01:00Z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B775E6F60D4F4EE59079CF13B660ED8B_13</vt:lpwstr>
  </property>
  <property fmtid="{D5CDD505-2E9C-101B-9397-08002B2CF9AE}" pid="3" name="KSOProductBuildVer">
    <vt:lpwstr>1033-12.2.0.13489</vt:lpwstr>
  </property>
</Properties>
</file>