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07" r:id="rId2"/>
    <p:sldId id="375" r:id="rId3"/>
    <p:sldId id="513" r:id="rId4"/>
    <p:sldId id="312" r:id="rId5"/>
    <p:sldId id="376" r:id="rId6"/>
    <p:sldId id="514" r:id="rId7"/>
    <p:sldId id="515" r:id="rId8"/>
    <p:sldId id="516" r:id="rId9"/>
    <p:sldId id="517" r:id="rId10"/>
    <p:sldId id="518" r:id="rId11"/>
    <p:sldId id="519" r:id="rId12"/>
    <p:sldId id="521" r:id="rId13"/>
    <p:sldId id="520" r:id="rId14"/>
    <p:sldId id="522" r:id="rId15"/>
    <p:sldId id="523" r:id="rId16"/>
    <p:sldId id="524" r:id="rId17"/>
    <p:sldId id="525" r:id="rId18"/>
    <p:sldId id="526" r:id="rId19"/>
    <p:sldId id="527" r:id="rId20"/>
    <p:sldId id="528" r:id="rId21"/>
    <p:sldId id="529" r:id="rId22"/>
    <p:sldId id="530" r:id="rId23"/>
    <p:sldId id="531" r:id="rId24"/>
    <p:sldId id="532" r:id="rId25"/>
    <p:sldId id="533" r:id="rId26"/>
    <p:sldId id="534" r:id="rId27"/>
    <p:sldId id="535" r:id="rId28"/>
    <p:sldId id="53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13AD"/>
    <a:srgbClr val="2913F5"/>
    <a:srgbClr val="FF00FF"/>
    <a:srgbClr val="010001"/>
    <a:srgbClr val="FF9900"/>
    <a:srgbClr val="FFCC00"/>
    <a:srgbClr val="FFFF6D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 autoAdjust="0"/>
    <p:restoredTop sz="93417" autoAdjust="0"/>
  </p:normalViewPr>
  <p:slideViewPr>
    <p:cSldViewPr snapToGrid="0">
      <p:cViewPr varScale="1">
        <p:scale>
          <a:sx n="57" d="100"/>
          <a:sy n="57" d="100"/>
        </p:scale>
        <p:origin x="104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4:18:3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1 744,'-2'4'663,"0"0"1,0 1-1,0-1 1,0 0-1,0 0 1,-1 0-1,0 0 0,0 0 1,0-1-1,0 1 1,0-1-1,-1 0 1,0 0-1,1 0 0,-1-1 1,0 1-1,-1-1 1,1 0-1,0 0 1,0 0-1,-1-1 0,1 1 1,-6 0-1,9-2-642,1 0 0,-1 0 0,0 0 0,0 0-1,1 1 1,-1-1 0,0 0 0,0 0 0,1 1 0,-1-1-1,0 1 1,1-1 0,-1 0 0,1 1 0,-1-1 0,0 1 0,1-1-1,-1 1 1,1 0 0,-1 0 0,1 0-190,-1 0 0,1 0 0,0-1 1,0 1-1,0 0 0,0 0 0,0 0 1,0-1-1,1 1 0,-1 0 0,0 0 0,0-1 1,0 1-1,1 0 0,-1-1 0,0 1 0,1 0 1,-1 0-1,1-1 0,-1 1 0,1-1 0,-1 1 1,1 0-1,-1-1 0,2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3EDC-4C19-41EF-9ACF-BB23C82C814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398CA-5ECB-412E-9B40-62C45E6A3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9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1.1. Giải pháp và vận hành cơ bản</a:t>
            </a:r>
            <a:endParaRPr lang="en-US"/>
          </a:p>
          <a:p>
            <a:r>
              <a:rPr lang="vi-VN"/>
              <a:t>1.2. Phép loại trừ Gaussian</a:t>
            </a:r>
            <a:endParaRPr lang="en-US"/>
          </a:p>
          <a:p>
            <a:r>
              <a:rPr lang="vi-VN"/>
              <a:t>1.3. phương trình thuần nhất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398CA-5ECB-412E-9B40-62C45E6A3B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61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Sử dụng loại bỏ Gaussian để giải hệ phương trình tuyến tính</a:t>
            </a:r>
            <a:endParaRPr lang="en-US"/>
          </a:p>
          <a:p>
            <a:r>
              <a:rPr lang="vi-VN"/>
              <a:t>Sử dụng một loạt các phép toán hàng cơ bản để chuyển ma trận sang hàng – dạng cấp bậc, tìm hạng của ma trận.</a:t>
            </a:r>
            <a:endParaRPr lang="en-US"/>
          </a:p>
          <a:p>
            <a:r>
              <a:rPr lang="vi-VN"/>
              <a:t>Điều kiện để hệ thuần nhất có nghiệm không tầm thường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398CA-5ECB-412E-9B40-62C45E6A3B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73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Giả sử một phép toán cơ bản được thực hiện trên một hệ phương trình tuyến tính. Khi đó hệ thu được có cùng tập nghiệm với hệ ban đầu</a:t>
            </a:r>
            <a:r>
              <a:rPr lang="en-US"/>
              <a:t>, </a:t>
            </a:r>
            <a:r>
              <a:rPr lang="vi-VN"/>
              <a:t>nên hai hệ là tương đương (tương đương).</a:t>
            </a:r>
            <a:r>
              <a:rPr lang="en-US"/>
              <a:t> </a:t>
            </a:r>
            <a:r>
              <a:rPr lang="vi-VN"/>
              <a:t>Trong trường hợp này, ma trận mở rộng của chúng được gọi là tương đương hang</a:t>
            </a:r>
            <a:r>
              <a:rPr lang="en-US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398CA-5ECB-412E-9B40-62C45E6A3B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06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Đ</a:t>
            </a:r>
            <a:r>
              <a:rPr lang="vi-VN"/>
              <a:t>ịnh lý. Mỗi ma trận có thể được đưa về dạng hàng (rút gọn) bằng một loạt các thao tác hàng cơ bản.</a:t>
            </a:r>
            <a:endParaRPr lang="en-US"/>
          </a:p>
          <a:p>
            <a:r>
              <a:rPr lang="vi-VN"/>
              <a:t>Bước 1. Nếu tất cả các hàng đều là số 0, hãy dừng lại.</a:t>
            </a:r>
            <a:endParaRPr lang="en-US"/>
          </a:p>
          <a:p>
            <a:r>
              <a:rPr lang="vi-VN"/>
              <a:t>Bước 2. Mặt khác, tìm cột đầu tiên từ bên trái có chứa mục nhập khác 0 (gọi nó là a) và di chuyển hàng chứa a lên vị trí trên cùng.</a:t>
            </a:r>
            <a:endParaRPr lang="en-US"/>
          </a:p>
          <a:p>
            <a:r>
              <a:rPr lang="vi-VN"/>
              <a:t>Bước 3. Nhân hàng đó với 1/a để tạo 1 hàng đầu.</a:t>
            </a:r>
            <a:endParaRPr lang="en-US"/>
          </a:p>
          <a:p>
            <a:r>
              <a:rPr lang="vi-VN"/>
              <a:t>Bước 4. Bằng cách trừ các bội số của hàng đó từ các hàng bên dưới nó, đặt mỗi mục nhập bên dưới số 1 ở đầu.</a:t>
            </a:r>
            <a:endParaRPr lang="en-US"/>
          </a:p>
          <a:p>
            <a:r>
              <a:rPr lang="vi-VN"/>
              <a:t>Bước 5. Lặp lại bước 1-4 trên ma trận bao gồm các hàng còn lại.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398CA-5ECB-412E-9B40-62C45E6A3B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6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F12A-6BB7-4945-802B-69FBC440E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C0FBF-2DA9-4131-BC3F-022D915E9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5B5C4-AD1F-4A24-BD73-FB63D6A9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C2600-BDD0-4FCB-8E60-310ED36D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D502A-647B-4388-BC8C-65EC5404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8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9EB9-0FCC-4B16-B2F0-786011CA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6984A-8540-4D1C-87BE-DDA4F9965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7B267-0CBA-45E1-9288-A75F0AF0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11404-7300-4F67-BCF8-C7DDFA51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9B797-6EC0-40DA-806A-AF8B1317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7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D845DE-40CE-4653-9764-1584DDC73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D300A-E641-47BF-BC16-E46059BF3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E64D7-BF6D-4250-A4B6-DAD458B1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397E9-6F31-47E1-B67A-EF9ABBD7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E2640-163D-4D43-9514-7F455F19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6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6DE7-5F7E-458E-A36F-AC9137E3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FFA9-654C-436F-B4BA-F4BA6097E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32755-B7CB-4BCA-A653-DCD6E0C9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9F8FD-69BC-41B9-BC92-1A507E74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9D471-D2DA-4387-8648-C190DC62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4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0458-3E4F-4F4C-8B89-443D51DE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54487-CD45-4F2C-9E13-88FE5BFF5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68B87-06A1-4AD1-9BB2-FA6A34F2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29A3F-5F1A-4C03-ADDA-44232378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6162E-BBEC-4396-B10D-F926E89F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0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DA33-503B-45E3-8CB2-3A52BC4A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8B19-6BAB-40F3-A2D3-1561C24EE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FD55D-138C-4F97-A0FA-B36038399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05766-BC00-47D8-A682-C8532046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08505-2C11-480E-876C-BEA07F48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2AB74-E8EF-466A-9CF9-BC41D331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5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713B-A893-4E41-B8C2-4BA959CA3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ED748-76F7-4A13-886C-E94F07F08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B5380-D766-40C0-ABDB-9C6751AB0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D63E2-FCDE-4A08-896A-56C9ED77C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D45CB-EDA0-4387-9C14-2F41A3715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DF1AB-ADFE-4432-AD51-0EA3A4D5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CD7AD-9588-435C-90F6-F0B64FE9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CE801-D2F3-4CEB-80A8-60F6D5EF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62CD-8B78-48AF-A2C8-0E395AA5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4F269-DFB4-49C9-96DC-9CBEA70E7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3A6A0-6F94-4751-AF23-7FF88503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885D7-4FE7-41D9-8C9A-25EA984F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4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D1DB2-1182-4C18-95B0-3BF1F77A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16C80-48BF-4572-B7B4-A7EBC288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85FF4-3756-4820-8D7A-A39BFA57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9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5EB9-2762-44D7-8A0C-1CCE5F78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F603E-61D3-4CCF-BBFA-4D220BEC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7AEFF-9A47-454A-9D76-CBE4A4EE4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1B934-DE6B-4A0B-AFC8-274D9812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76EB0-6CD9-41D2-BC83-844A3176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3F316-9E36-4144-A24F-AFCBD334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0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E84D-1FCA-41A1-97D0-4315A6AF3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8DBD3-6E08-4702-9C10-376D54A5D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45640-451B-41F6-A66A-E0D46602B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25723-3231-4C81-AA73-57A5AACE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667B3-2515-4B4D-AFBD-2C18E95A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C7C69-CFD8-4F9D-AADD-3E19D530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8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FBAC9-5C02-43B6-9AA9-5526836F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EDF16-FD8B-49C0-B1CF-1A48E9F8A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DB627-FAFF-4143-8121-87E624262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12C0E-B9A4-4576-943D-75CA6F86F596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6E6CE-4374-4D84-9703-E9D97B07E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9C0FD-8953-468C-B09A-F049FE8D0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46297B-A63F-4ED0-BCEA-7F110B3DBD0D}"/>
              </a:ext>
            </a:extLst>
          </p:cNvPr>
          <p:cNvSpPr/>
          <p:nvPr userDrawn="1"/>
        </p:nvSpPr>
        <p:spPr>
          <a:xfrm>
            <a:off x="-332004" y="0"/>
            <a:ext cx="2973604" cy="983774"/>
          </a:xfrm>
          <a:prstGeom prst="rect">
            <a:avLst/>
          </a:prstGeom>
          <a:blipFill dpi="0" rotWithShape="1">
            <a:blip r:embed="rId13">
              <a:alphaModFix amt="79000"/>
            </a:blip>
            <a:srcRect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1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png"/><Relationship Id="rId5" Type="http://schemas.openxmlformats.org/officeDocument/2006/relationships/customXml" Target="../ink/ink1.xml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5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9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5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9769EF-AB48-4400-B7B0-543AD6FAD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534" y="2051824"/>
            <a:ext cx="10674626" cy="1561170"/>
          </a:xfrm>
        </p:spPr>
        <p:txBody>
          <a:bodyPr>
            <a:normAutofit/>
          </a:bodyPr>
          <a:lstStyle/>
          <a:p>
            <a:r>
              <a:rPr lang="en-US" altLang="en-US" sz="9600" b="1">
                <a:solidFill>
                  <a:srgbClr val="FF0000"/>
                </a:solidFill>
                <a:latin typeface=".VnMemorandum" panose="020B7200000000000000" pitchFamily="34" charset="0"/>
              </a:rPr>
              <a:t>Linear Algebra</a:t>
            </a:r>
            <a:endParaRPr lang="en-US" sz="8800">
              <a:solidFill>
                <a:schemeClr val="tx2"/>
              </a:solidFill>
              <a:latin typeface=".VnMemorandum" panose="020B7200000000000000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B903227-AED8-41BA-9E2D-96E80E995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91" y="91793"/>
            <a:ext cx="6829454" cy="2123315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7AF142B-C1C5-4C7C-81C2-33EC338A0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688" y="3847171"/>
            <a:ext cx="11519210" cy="2230243"/>
          </a:xfrm>
        </p:spPr>
        <p:txBody>
          <a:bodyPr>
            <a:normAutofit/>
          </a:bodyPr>
          <a:lstStyle/>
          <a:p>
            <a:r>
              <a:rPr lang="en-US" sz="7200" b="1" i="0">
                <a:solidFill>
                  <a:srgbClr val="1C05C7"/>
                </a:solidFill>
                <a:effectLst/>
                <a:latin typeface="Agency FB" panose="020B0503020202020204" pitchFamily="34" charset="0"/>
              </a:rPr>
              <a:t>Chapter </a:t>
            </a:r>
            <a:r>
              <a:rPr lang="en-US" sz="7200" b="1">
                <a:solidFill>
                  <a:srgbClr val="1C05C7"/>
                </a:solidFill>
                <a:latin typeface="Agency FB" panose="020B0503020202020204" pitchFamily="34" charset="0"/>
              </a:rPr>
              <a:t>1</a:t>
            </a:r>
            <a:br>
              <a:rPr lang="en-US" sz="7200" b="1">
                <a:solidFill>
                  <a:srgbClr val="1C05C7"/>
                </a:solidFill>
                <a:latin typeface="Agency FB" panose="020B0503020202020204" pitchFamily="34" charset="0"/>
              </a:rPr>
            </a:br>
            <a:r>
              <a:rPr lang="en-US" sz="7200" b="1" i="0">
                <a:solidFill>
                  <a:srgbClr val="1C05C7"/>
                </a:solidFill>
                <a:effectLst/>
                <a:latin typeface="Agency FB" panose="020B0503020202020204" pitchFamily="34" charset="0"/>
              </a:rPr>
              <a:t>Systems of Linear Equations</a:t>
            </a:r>
          </a:p>
          <a:p>
            <a:endParaRPr lang="en-US" sz="7200" b="1" i="0">
              <a:solidFill>
                <a:srgbClr val="1C05C7"/>
              </a:solidFill>
              <a:effectLst/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79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FBA1-43B6-4FB1-ABFA-99E799EFF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070" y="365125"/>
            <a:ext cx="6835140" cy="1460499"/>
          </a:xfrm>
        </p:spPr>
        <p:txBody>
          <a:bodyPr>
            <a:normAutofit/>
          </a:bodyPr>
          <a:lstStyle/>
          <a:p>
            <a:pPr algn="ctr"/>
            <a:r>
              <a:rPr lang="en-US" altLang="en-US" sz="4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Elementary Operations</a:t>
            </a:r>
            <a:br>
              <a:rPr lang="en-US" altLang="en-US" sz="4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(biến đổi sơ cấp)</a:t>
            </a:r>
            <a:endParaRPr lang="en-US" sz="48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EC81C-890D-40F3-9AAE-A48613F68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1988819"/>
            <a:ext cx="11372850" cy="41881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Interchange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two equations (I)</a:t>
            </a:r>
          </a:p>
          <a:p>
            <a:pPr>
              <a:lnSpc>
                <a:spcPct val="150000"/>
              </a:lnSpc>
            </a:pPr>
            <a:r>
              <a:rPr lang="en-US" altLang="en-US" sz="36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Multiply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one equation by a 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nonzero number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(II)</a:t>
            </a:r>
          </a:p>
          <a:p>
            <a:pPr>
              <a:lnSpc>
                <a:spcPct val="150000"/>
              </a:lnSpc>
            </a:pPr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a multiple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of one equation to a different equation (III)</a:t>
            </a:r>
          </a:p>
        </p:txBody>
      </p:sp>
    </p:spTree>
    <p:extLst>
      <p:ext uri="{BB962C8B-B14F-4D97-AF65-F5344CB8AC3E}">
        <p14:creationId xmlns:p14="http://schemas.microsoft.com/office/powerpoint/2010/main" val="4016158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6294E6-7464-4573-94A3-B5338AD9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5490" y="0"/>
            <a:ext cx="6366510" cy="1138045"/>
          </a:xfrm>
        </p:spPr>
        <p:txBody>
          <a:bodyPr>
            <a:normAutofit/>
          </a:bodyPr>
          <a:lstStyle/>
          <a:p>
            <a:r>
              <a:rPr lang="en-US" sz="54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4BFF8DB-BD36-4D52-B585-8E3835EA1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13179"/>
          </a:xfrm>
        </p:spPr>
        <p:txBody>
          <a:bodyPr>
            <a:normAutofit/>
          </a:bodyPr>
          <a:lstStyle/>
          <a:p>
            <a:r>
              <a:rPr lang="en-US" altLang="en-US" sz="3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system:</a:t>
            </a:r>
          </a:p>
          <a:p>
            <a:endParaRPr lang="en-US" altLang="en-US" sz="36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98817C0C-D743-46DB-AADA-2ECABE8DDC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506205"/>
              </p:ext>
            </p:extLst>
          </p:nvPr>
        </p:nvGraphicFramePr>
        <p:xfrm>
          <a:off x="6088380" y="1253330"/>
          <a:ext cx="3124200" cy="174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0" name="MathType 6.0 Equation" r:id="rId3" imgW="888614" imgH="495085" progId="Equation.DSMT4">
                  <p:embed/>
                </p:oleObj>
              </mc:Choice>
              <mc:Fallback>
                <p:oleObj name="MathType 6.0 Equation" r:id="rId3" imgW="888614" imgH="495085" progId="Equation.DSMT4">
                  <p:embed/>
                  <p:pic>
                    <p:nvPicPr>
                      <p:cNvPr id="16388" name="Object 4">
                        <a:extLst>
                          <a:ext uri="{FF2B5EF4-FFF2-40B4-BE49-F238E27FC236}">
                            <a16:creationId xmlns:a16="http://schemas.microsoft.com/office/drawing/2014/main" id="{A5A53B39-AEA1-45DE-9FE7-FD09A39CD8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380" y="1253330"/>
                        <a:ext cx="3124200" cy="174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>
            <a:extLst>
              <a:ext uri="{FF2B5EF4-FFF2-40B4-BE49-F238E27FC236}">
                <a16:creationId xmlns:a16="http://schemas.microsoft.com/office/drawing/2014/main" id="{9E2036E8-D2E2-4AFA-813A-7B0B67B36E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132191"/>
              </p:ext>
            </p:extLst>
          </p:nvPr>
        </p:nvGraphicFramePr>
        <p:xfrm>
          <a:off x="6156325" y="3333750"/>
          <a:ext cx="2606675" cy="172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1" name="Equation" r:id="rId5" imgW="787320" imgH="520560" progId="Equation.DSMT4">
                  <p:embed/>
                </p:oleObj>
              </mc:Choice>
              <mc:Fallback>
                <p:oleObj name="Equation" r:id="rId5" imgW="787320" imgH="520560" progId="Equation.DSMT4">
                  <p:embed/>
                  <p:pic>
                    <p:nvPicPr>
                      <p:cNvPr id="133126" name="Object 6">
                        <a:extLst>
                          <a:ext uri="{FF2B5EF4-FFF2-40B4-BE49-F238E27FC236}">
                            <a16:creationId xmlns:a16="http://schemas.microsoft.com/office/drawing/2014/main" id="{C7A14FB1-370A-4A71-9E6B-5222417FBA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333750"/>
                        <a:ext cx="2606675" cy="172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8">
            <a:extLst>
              <a:ext uri="{FF2B5EF4-FFF2-40B4-BE49-F238E27FC236}">
                <a16:creationId xmlns:a16="http://schemas.microsoft.com/office/drawing/2014/main" id="{2C8F712F-FFE8-4954-87C8-C2C8B6EBD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742" y="3569018"/>
            <a:ext cx="355578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augmented matrix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(ma trận mở rộng) </a:t>
            </a:r>
          </a:p>
        </p:txBody>
      </p:sp>
    </p:spTree>
    <p:extLst>
      <p:ext uri="{BB962C8B-B14F-4D97-AF65-F5344CB8AC3E}">
        <p14:creationId xmlns:p14="http://schemas.microsoft.com/office/powerpoint/2010/main" val="24774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6294E6-7464-4573-94A3-B5338AD9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5490" y="1"/>
            <a:ext cx="6366510" cy="882240"/>
          </a:xfrm>
        </p:spPr>
        <p:txBody>
          <a:bodyPr>
            <a:normAutofit/>
          </a:bodyPr>
          <a:lstStyle/>
          <a:p>
            <a:r>
              <a:rPr lang="en-US" sz="54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4BFF8DB-BD36-4D52-B585-8E3835EA1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253330"/>
            <a:ext cx="11224260" cy="53303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en-US" sz="36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6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6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6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1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  <a:sym typeface="Euclid Symbol" pitchFamily="18" charset="2"/>
              </a:rPr>
              <a:t></a:t>
            </a:r>
            <a:r>
              <a:rPr 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(0,-1)</a:t>
            </a:r>
          </a:p>
          <a:p>
            <a:pPr marL="446088" indent="-446088"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3600" b="1" i="1" u="sng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Theorem</a:t>
            </a:r>
            <a:r>
              <a:rPr lang="en-US" altLang="en-US" sz="3600" b="1" i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an elementary operation is performed on a system of linear equations. Then the resulting system has the </a:t>
            </a:r>
            <a:r>
              <a:rPr lang="en-US" altLang="en-US" sz="36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set of solutions</a:t>
            </a:r>
            <a:r>
              <a:rPr lang="en-US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the original system, so the two system are equivalent (tương đương).</a:t>
            </a:r>
          </a:p>
          <a:p>
            <a:pPr marL="446088" indent="-446088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case,their augmented matrices are called </a:t>
            </a:r>
            <a:r>
              <a:rPr lang="en-US" altLang="en-US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row-equivalent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0BC5787C-A2A1-4223-87FB-8680834BA1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836551"/>
              </p:ext>
            </p:extLst>
          </p:nvPr>
        </p:nvGraphicFramePr>
        <p:xfrm>
          <a:off x="1092653" y="985180"/>
          <a:ext cx="9686266" cy="113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8" name="Equation" r:id="rId4" imgW="4216320" imgH="495000" progId="Equation.DSMT4">
                  <p:embed/>
                </p:oleObj>
              </mc:Choice>
              <mc:Fallback>
                <p:oleObj name="Equation" r:id="rId4" imgW="4216320" imgH="495000" progId="Equation.DSMT4">
                  <p:embed/>
                  <p:pic>
                    <p:nvPicPr>
                      <p:cNvPr id="136195" name="Object 3">
                        <a:extLst>
                          <a:ext uri="{FF2B5EF4-FFF2-40B4-BE49-F238E27FC236}">
                            <a16:creationId xmlns:a16="http://schemas.microsoft.com/office/drawing/2014/main" id="{07FB2E8C-9BA7-4078-84CE-4EA4C7968C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653" y="985180"/>
                        <a:ext cx="9686266" cy="113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0949526-D9DA-4BB1-B2A0-0C9104B38B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484309"/>
              </p:ext>
            </p:extLst>
          </p:nvPr>
        </p:nvGraphicFramePr>
        <p:xfrm>
          <a:off x="1092653" y="2122418"/>
          <a:ext cx="9765845" cy="1098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9" name="Equation" r:id="rId6" imgW="5079960" imgH="571320" progId="Equation.DSMT4">
                  <p:embed/>
                </p:oleObj>
              </mc:Choice>
              <mc:Fallback>
                <p:oleObj name="Equation" r:id="rId6" imgW="507996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92653" y="2122418"/>
                        <a:ext cx="9765845" cy="10986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127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2C694E-7D2E-4971-B843-E3E0BE266A78}"/>
              </a:ext>
            </a:extLst>
          </p:cNvPr>
          <p:cNvSpPr/>
          <p:nvPr/>
        </p:nvSpPr>
        <p:spPr>
          <a:xfrm>
            <a:off x="1709420" y="4164330"/>
            <a:ext cx="2645410" cy="6972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3F6561-993F-4D33-B6EB-859EE472E829}"/>
              </a:ext>
            </a:extLst>
          </p:cNvPr>
          <p:cNvSpPr/>
          <p:nvPr/>
        </p:nvSpPr>
        <p:spPr>
          <a:xfrm>
            <a:off x="7452360" y="2297430"/>
            <a:ext cx="2747010" cy="6972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AA6783-6035-4075-AF9D-915FBB69FBD3}"/>
              </a:ext>
            </a:extLst>
          </p:cNvPr>
          <p:cNvSpPr/>
          <p:nvPr/>
        </p:nvSpPr>
        <p:spPr>
          <a:xfrm>
            <a:off x="7553960" y="4164330"/>
            <a:ext cx="2645410" cy="6972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17E8EE-0C4F-4679-BB09-8C2B048473E3}"/>
              </a:ext>
            </a:extLst>
          </p:cNvPr>
          <p:cNvSpPr/>
          <p:nvPr/>
        </p:nvSpPr>
        <p:spPr>
          <a:xfrm>
            <a:off x="1709420" y="2297430"/>
            <a:ext cx="2645410" cy="6972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155DF-DEFD-4EE9-BCE4-06B42DAA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704" y="125730"/>
            <a:ext cx="9043296" cy="1498600"/>
          </a:xfrm>
        </p:spPr>
        <p:txBody>
          <a:bodyPr>
            <a:normAutofit/>
          </a:bodyPr>
          <a:lstStyle/>
          <a:p>
            <a:r>
              <a:rPr lang="en-US" altLang="en-US" sz="5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I (</a:t>
            </a:r>
            <a:r>
              <a:rPr lang="en-US" altLang="en-US" sz="54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interchange</a:t>
            </a:r>
            <a:r>
              <a:rPr lang="en-US" altLang="en-US" sz="5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two rows)</a:t>
            </a:r>
            <a:endParaRPr lang="en-US" sz="5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0035B3D-740F-40EA-A13A-A595965C54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606191"/>
              </p:ext>
            </p:extLst>
          </p:nvPr>
        </p:nvGraphicFramePr>
        <p:xfrm>
          <a:off x="1390650" y="2160588"/>
          <a:ext cx="9140825" cy="290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9" name="Equation" r:id="rId3" imgW="2361960" imgH="749160" progId="Equation.DSMT4">
                  <p:embed/>
                </p:oleObj>
              </mc:Choice>
              <mc:Fallback>
                <p:oleObj name="Equation" r:id="rId3" imgW="236196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0650" y="2160588"/>
                        <a:ext cx="9140825" cy="290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9813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2C694E-7D2E-4971-B843-E3E0BE266A78}"/>
              </a:ext>
            </a:extLst>
          </p:cNvPr>
          <p:cNvSpPr/>
          <p:nvPr/>
        </p:nvSpPr>
        <p:spPr>
          <a:xfrm>
            <a:off x="1802578" y="2045970"/>
            <a:ext cx="2792281" cy="6972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3F6561-993F-4D33-B6EB-859EE472E829}"/>
              </a:ext>
            </a:extLst>
          </p:cNvPr>
          <p:cNvSpPr/>
          <p:nvPr/>
        </p:nvSpPr>
        <p:spPr>
          <a:xfrm>
            <a:off x="7166610" y="2045970"/>
            <a:ext cx="2914650" cy="6972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155DF-DEFD-4EE9-BCE4-06B42DAA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280" y="125730"/>
            <a:ext cx="8808720" cy="1498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5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II (</a:t>
            </a:r>
            <a:r>
              <a:rPr lang="en-US" altLang="en-US" sz="5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multiply</a:t>
            </a:r>
            <a:r>
              <a:rPr lang="en-US" altLang="en-US" sz="5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one row by a nonzero number)</a:t>
            </a:r>
            <a:endParaRPr lang="en-US" sz="5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2B01144-7E4C-4834-B355-A2517341FF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780546"/>
              </p:ext>
            </p:extLst>
          </p:nvPr>
        </p:nvGraphicFramePr>
        <p:xfrm>
          <a:off x="1257796" y="1923643"/>
          <a:ext cx="9268212" cy="2923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8" name="Equation" r:id="rId3" imgW="2374560" imgH="749160" progId="Equation.DSMT4">
                  <p:embed/>
                </p:oleObj>
              </mc:Choice>
              <mc:Fallback>
                <p:oleObj name="Equation" r:id="rId3" imgW="237456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7796" y="1923643"/>
                        <a:ext cx="9268212" cy="2923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1056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0350636-71CB-400D-AC48-A91057E6D79A}"/>
              </a:ext>
            </a:extLst>
          </p:cNvPr>
          <p:cNvSpPr/>
          <p:nvPr/>
        </p:nvSpPr>
        <p:spPr>
          <a:xfrm>
            <a:off x="1377950" y="3154680"/>
            <a:ext cx="2645410" cy="5827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7A6128-8048-40FC-9AA8-9767A33C62FC}"/>
              </a:ext>
            </a:extLst>
          </p:cNvPr>
          <p:cNvSpPr/>
          <p:nvPr/>
        </p:nvSpPr>
        <p:spPr>
          <a:xfrm>
            <a:off x="7861617" y="3215790"/>
            <a:ext cx="2795905" cy="5827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2C694E-7D2E-4971-B843-E3E0BE266A78}"/>
              </a:ext>
            </a:extLst>
          </p:cNvPr>
          <p:cNvSpPr/>
          <p:nvPr/>
        </p:nvSpPr>
        <p:spPr>
          <a:xfrm>
            <a:off x="1377950" y="3901440"/>
            <a:ext cx="2645410" cy="6972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3F6561-993F-4D33-B6EB-859EE472E829}"/>
              </a:ext>
            </a:extLst>
          </p:cNvPr>
          <p:cNvSpPr/>
          <p:nvPr/>
        </p:nvSpPr>
        <p:spPr>
          <a:xfrm>
            <a:off x="7786370" y="3901440"/>
            <a:ext cx="2946400" cy="6972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155DF-DEFD-4EE9-BCE4-06B42DAA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704" y="125730"/>
            <a:ext cx="9043296" cy="1498600"/>
          </a:xfrm>
        </p:spPr>
        <p:txBody>
          <a:bodyPr>
            <a:noAutofit/>
          </a:bodyPr>
          <a:lstStyle/>
          <a:p>
            <a:pPr algn="ctr"/>
            <a:r>
              <a:rPr lang="en-US" altLang="en-US" sz="5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III (</a:t>
            </a:r>
            <a:r>
              <a:rPr lang="en-US" altLang="en-US" sz="54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a multiple</a:t>
            </a:r>
            <a:r>
              <a:rPr lang="en-US" altLang="en-US" sz="5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one row to another row)</a:t>
            </a:r>
            <a:endParaRPr lang="en-US" sz="5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55B8EE6-A59B-46E4-B3CB-7AFF0E68E1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791186"/>
              </p:ext>
            </p:extLst>
          </p:nvPr>
        </p:nvGraphicFramePr>
        <p:xfrm>
          <a:off x="1122363" y="2251075"/>
          <a:ext cx="9947275" cy="251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2" name="Equation" r:id="rId3" imgW="2793960" imgH="749160" progId="Equation.DSMT4">
                  <p:embed/>
                </p:oleObj>
              </mc:Choice>
              <mc:Fallback>
                <p:oleObj name="Equation" r:id="rId3" imgW="279396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2363" y="2251075"/>
                        <a:ext cx="9947275" cy="251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E78E61-9735-4540-9924-CF9206EB6BB8}"/>
                  </a:ext>
                </a:extLst>
              </p14:cNvPr>
              <p14:cNvContentPartPr/>
              <p14:nvPr/>
            </p14:nvContentPartPr>
            <p14:xfrm>
              <a:off x="5324180" y="3604768"/>
              <a:ext cx="36000" cy="37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E78E61-9735-4540-9924-CF9206EB6B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5180" y="3596128"/>
                <a:ext cx="53640" cy="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176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E3EB-233A-4857-964A-A254FE257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625" y="102235"/>
            <a:ext cx="9018270" cy="1555115"/>
          </a:xfrm>
        </p:spPr>
        <p:txBody>
          <a:bodyPr>
            <a:normAutofit/>
          </a:bodyPr>
          <a:lstStyle/>
          <a:p>
            <a:pPr algn="ctr"/>
            <a:r>
              <a:rPr lang="en-US" altLang="en-US" sz="4800" b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Elementary (row) Operations on matrix</a:t>
            </a:r>
            <a:endParaRPr lang="en-US" sz="4800">
              <a:solidFill>
                <a:srgbClr val="AD13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AE25A-E332-4338-BF37-040015F24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350"/>
            <a:ext cx="10515600" cy="4519613"/>
          </a:xfrm>
        </p:spPr>
        <p:txBody>
          <a:bodyPr>
            <a:normAutofit/>
          </a:bodyPr>
          <a:lstStyle/>
          <a:p>
            <a:r>
              <a:rPr lang="en-US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case of two equations in two variables, the goal is to produce a matrix of the form</a:t>
            </a:r>
          </a:p>
          <a:p>
            <a:endParaRPr lang="en-US" altLang="en-US" sz="3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case of three equations in three variables, the goal matrix is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01239F5-0D47-4B51-BC71-9C52AAC606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170234"/>
              </p:ext>
            </p:extLst>
          </p:nvPr>
        </p:nvGraphicFramePr>
        <p:xfrm>
          <a:off x="4829810" y="4874077"/>
          <a:ext cx="2113280" cy="188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6" name="Equation" r:id="rId3" imgW="927000" imgH="825480" progId="Equation.DSMT4">
                  <p:embed/>
                </p:oleObj>
              </mc:Choice>
              <mc:Fallback>
                <p:oleObj name="Equation" r:id="rId3" imgW="92700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29810" y="4874077"/>
                        <a:ext cx="2113280" cy="188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4107BF7-9FFF-45AD-AC7C-5BDE9F5AEA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296866"/>
              </p:ext>
            </p:extLst>
          </p:nvPr>
        </p:nvGraphicFramePr>
        <p:xfrm>
          <a:off x="6943090" y="2454634"/>
          <a:ext cx="1785112" cy="1515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7" name="Equation" r:id="rId5" imgW="672840" imgH="571320" progId="Equation.DSMT4">
                  <p:embed/>
                </p:oleObj>
              </mc:Choice>
              <mc:Fallback>
                <p:oleObj name="Equation" r:id="rId5" imgW="67284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43090" y="2454634"/>
                        <a:ext cx="1785112" cy="1515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6105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53A8E-2B48-4BA3-B0C7-7AA5FB003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994410"/>
            <a:ext cx="11578590" cy="5182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4:</a:t>
            </a:r>
            <a:r>
              <a:rPr lang="en-US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Find all solutions to the following system of equations</a:t>
            </a:r>
          </a:p>
          <a:p>
            <a:pPr marL="0" indent="0">
              <a:buNone/>
            </a:pPr>
            <a:endParaRPr lang="en-US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Solution. </a:t>
            </a:r>
            <a:r>
              <a:rPr lang="en-US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augmented matrix of the original system is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60EA16C-1B13-4BFB-AA85-BF93AB2F52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788323"/>
              </p:ext>
            </p:extLst>
          </p:nvPr>
        </p:nvGraphicFramePr>
        <p:xfrm>
          <a:off x="4848860" y="1530032"/>
          <a:ext cx="2249170" cy="1402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3" name="Equation" r:id="rId3" imgW="1282680" imgH="799920" progId="Equation.DSMT4">
                  <p:embed/>
                </p:oleObj>
              </mc:Choice>
              <mc:Fallback>
                <p:oleObj name="Equation" r:id="rId3" imgW="1282680" imgH="799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48860" y="1530032"/>
                        <a:ext cx="2249170" cy="1402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740B7DE-9751-4635-9F4A-4E6D34C9DD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779301"/>
              </p:ext>
            </p:extLst>
          </p:nvPr>
        </p:nvGraphicFramePr>
        <p:xfrm>
          <a:off x="320040" y="3468602"/>
          <a:ext cx="6243797" cy="163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4" name="Equation" r:id="rId5" imgW="3149280" imgH="825480" progId="Equation.DSMT4">
                  <p:embed/>
                </p:oleObj>
              </mc:Choice>
              <mc:Fallback>
                <p:oleObj name="Equation" r:id="rId5" imgW="314928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040" y="3468602"/>
                        <a:ext cx="6243797" cy="163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2B671FF-3F4D-4DB5-869E-852E740FC2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819128"/>
              </p:ext>
            </p:extLst>
          </p:nvPr>
        </p:nvGraphicFramePr>
        <p:xfrm>
          <a:off x="3556374" y="5104502"/>
          <a:ext cx="8460366" cy="1608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5" name="Equation" r:id="rId7" imgW="4343400" imgH="825480" progId="Equation.DSMT4">
                  <p:embed/>
                </p:oleObj>
              </mc:Choice>
              <mc:Fallback>
                <p:oleObj name="Equation" r:id="rId7" imgW="434340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56374" y="5104502"/>
                        <a:ext cx="8460366" cy="1608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2843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C81B-C518-43B7-8EFD-5E8FBE78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80" y="975453"/>
            <a:ext cx="10034240" cy="4237464"/>
          </a:xfrm>
        </p:spPr>
        <p:txBody>
          <a:bodyPr>
            <a:normAutofit/>
          </a:bodyPr>
          <a:lstStyle/>
          <a:p>
            <a:pPr algn="ctr"/>
            <a:r>
              <a:rPr lang="en-US" sz="80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80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.2.</a:t>
            </a:r>
            <a:br>
              <a:rPr lang="en-US" sz="80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6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Gaussian Elimination</a:t>
            </a:r>
            <a:br>
              <a:rPr lang="fr-FR" sz="66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6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(phép khử Gauss)</a:t>
            </a:r>
            <a:endParaRPr lang="en-US" sz="8000"/>
          </a:p>
        </p:txBody>
      </p:sp>
    </p:spTree>
    <p:extLst>
      <p:ext uri="{BB962C8B-B14F-4D97-AF65-F5344CB8AC3E}">
        <p14:creationId xmlns:p14="http://schemas.microsoft.com/office/powerpoint/2010/main" val="355265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606FB-0D18-4128-92A4-4DA551C3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3083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800" b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 Elimination </a:t>
            </a:r>
            <a:r>
              <a:rPr lang="en-US" altLang="en-US" sz="48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(phép khử Gauss)</a:t>
            </a:r>
            <a:endParaRPr lang="en-US" sz="4800">
              <a:solidFill>
                <a:srgbClr val="AD13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91E4D-115D-4D7D-975F-37DA1ABF9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485900"/>
            <a:ext cx="11407140" cy="5292090"/>
          </a:xfrm>
        </p:spPr>
        <p:txBody>
          <a:bodyPr>
            <a:normAutofit/>
          </a:bodyPr>
          <a:lstStyle/>
          <a:p>
            <a:r>
              <a:rPr lang="en-US" altLang="en-US" sz="4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By using elementary row operations to carry the a</a:t>
            </a:r>
            <a:r>
              <a:rPr lang="en-US" altLang="en-US" sz="4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ugment matrix </a:t>
            </a:r>
            <a:r>
              <a:rPr lang="en-US" altLang="en-US" sz="4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“nice” matrix such as </a:t>
            </a:r>
          </a:p>
          <a:p>
            <a:endParaRPr lang="en-US" altLang="en-US" sz="4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(and it is said to be in </a:t>
            </a:r>
            <a:r>
              <a:rPr lang="en-US" altLang="en-US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row- echelon form (dạng bậc thang theo dòng)</a:t>
            </a:r>
            <a:r>
              <a:rPr lang="en-US" altLang="en-US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4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556AA06-C045-4548-B1A6-2FBC6D11DF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356701"/>
              </p:ext>
            </p:extLst>
          </p:nvPr>
        </p:nvGraphicFramePr>
        <p:xfrm>
          <a:off x="4656677" y="2788919"/>
          <a:ext cx="2878645" cy="2563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1" name="Equation" r:id="rId3" imgW="927000" imgH="825480" progId="Equation.DSMT4">
                  <p:embed/>
                </p:oleObj>
              </mc:Choice>
              <mc:Fallback>
                <p:oleObj name="Equation" r:id="rId3" imgW="92700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6677" y="2788919"/>
                        <a:ext cx="2878645" cy="2563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01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1DAAC-CC97-46B6-9E9E-24D3E3BC6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576"/>
            <a:ext cx="10515600" cy="5028387"/>
          </a:xfrm>
        </p:spPr>
        <p:txBody>
          <a:bodyPr>
            <a:normAutofit/>
          </a:bodyPr>
          <a:lstStyle/>
          <a:p>
            <a:pPr marL="714375" indent="-714375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Solutions and Elementary Operations</a:t>
            </a:r>
          </a:p>
          <a:p>
            <a:pPr marL="714375" indent="-714375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Gaussian Elimination</a:t>
            </a:r>
          </a:p>
          <a:p>
            <a:pPr marL="714375" indent="-714375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 Homogeneous Equations</a:t>
            </a:r>
          </a:p>
        </p:txBody>
      </p:sp>
    </p:spTree>
    <p:extLst>
      <p:ext uri="{BB962C8B-B14F-4D97-AF65-F5344CB8AC3E}">
        <p14:creationId xmlns:p14="http://schemas.microsoft.com/office/powerpoint/2010/main" val="3716937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03E110D-2E45-4E1D-B662-E7BF1FC5782A}"/>
              </a:ext>
            </a:extLst>
          </p:cNvPr>
          <p:cNvSpPr/>
          <p:nvPr/>
        </p:nvSpPr>
        <p:spPr>
          <a:xfrm>
            <a:off x="4549140" y="4301490"/>
            <a:ext cx="605782" cy="10134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CF379D-6B6D-4CB4-8D0F-5F68DEEFA2F9}"/>
              </a:ext>
            </a:extLst>
          </p:cNvPr>
          <p:cNvSpPr/>
          <p:nvPr/>
        </p:nvSpPr>
        <p:spPr>
          <a:xfrm>
            <a:off x="3131820" y="3436621"/>
            <a:ext cx="2030722" cy="8648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03C578-3AF0-4741-BB39-CA8E6C70B7A9}"/>
              </a:ext>
            </a:extLst>
          </p:cNvPr>
          <p:cNvSpPr/>
          <p:nvPr/>
        </p:nvSpPr>
        <p:spPr>
          <a:xfrm>
            <a:off x="2434590" y="2548889"/>
            <a:ext cx="2720336" cy="8801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67180F7-5D1B-4B13-85CD-8AD4EB766AAF}"/>
              </a:ext>
            </a:extLst>
          </p:cNvPr>
          <p:cNvSpPr/>
          <p:nvPr/>
        </p:nvSpPr>
        <p:spPr>
          <a:xfrm>
            <a:off x="1120140" y="1810543"/>
            <a:ext cx="4034787" cy="7383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AF5D0-A1B1-4601-AF1D-88CFDE02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701" y="62941"/>
            <a:ext cx="7639049" cy="1500348"/>
          </a:xfrm>
        </p:spPr>
        <p:txBody>
          <a:bodyPr>
            <a:normAutofit/>
          </a:bodyPr>
          <a:lstStyle/>
          <a:p>
            <a:pPr algn="ctr"/>
            <a:r>
              <a:rPr lang="en-US" altLang="en-US" sz="4800" b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4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row-echelon matrix </a:t>
            </a:r>
            <a:r>
              <a:rPr lang="en-US" altLang="en-US" sz="4800" b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3 properties</a:t>
            </a:r>
            <a:endParaRPr lang="en-US" sz="4800">
              <a:solidFill>
                <a:srgbClr val="AD13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28EFCE-D7FC-4FEB-8155-BA013581A1E9}"/>
              </a:ext>
            </a:extLst>
          </p:cNvPr>
          <p:cNvSpPr txBox="1">
            <a:spLocks/>
          </p:cNvSpPr>
          <p:nvPr/>
        </p:nvSpPr>
        <p:spPr>
          <a:xfrm>
            <a:off x="5802630" y="1604328"/>
            <a:ext cx="6096000" cy="5002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zero rows are at the bottom</a:t>
            </a:r>
          </a:p>
          <a:p>
            <a:r>
              <a:rPr lang="en-US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nonzero entry from the left in each nonzero row is a 1, called the </a:t>
            </a:r>
            <a:r>
              <a:rPr lang="en-US" altLang="en-US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leading 1</a:t>
            </a:r>
            <a:r>
              <a:rPr lang="en-US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that row</a:t>
            </a:r>
          </a:p>
          <a:p>
            <a:r>
              <a:rPr lang="en-US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leading 1 is </a:t>
            </a:r>
            <a:r>
              <a:rPr lang="en-US" altLang="en-US" sz="36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right</a:t>
            </a:r>
            <a:r>
              <a:rPr lang="en-US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all leading 1’s in the rows above it</a:t>
            </a:r>
          </a:p>
          <a:p>
            <a:endParaRPr lang="en-US" altLang="en-US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46DB7B3-0994-42F3-8E37-C8D66ECF4E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47372"/>
              </p:ext>
            </p:extLst>
          </p:nvPr>
        </p:nvGraphicFramePr>
        <p:xfrm>
          <a:off x="293370" y="1810544"/>
          <a:ext cx="5002530" cy="435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28" name="Equation" r:id="rId3" imgW="2565360" imgH="2234880" progId="Equation.DSMT4">
                  <p:embed/>
                </p:oleObj>
              </mc:Choice>
              <mc:Fallback>
                <p:oleObj name="Equation" r:id="rId3" imgW="2565360" imgH="223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370" y="1810544"/>
                        <a:ext cx="5002530" cy="4358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A6409A-5D38-48BA-9483-4F86F71A4529}"/>
              </a:ext>
            </a:extLst>
          </p:cNvPr>
          <p:cNvCxnSpPr>
            <a:cxnSpLocks/>
          </p:cNvCxnSpPr>
          <p:nvPr/>
        </p:nvCxnSpPr>
        <p:spPr>
          <a:xfrm>
            <a:off x="1120140" y="1897380"/>
            <a:ext cx="0" cy="6515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DB13B8-C3C9-405C-9BF9-1749FC0FED5A}"/>
              </a:ext>
            </a:extLst>
          </p:cNvPr>
          <p:cNvCxnSpPr>
            <a:cxnSpLocks/>
          </p:cNvCxnSpPr>
          <p:nvPr/>
        </p:nvCxnSpPr>
        <p:spPr>
          <a:xfrm>
            <a:off x="1120140" y="2548890"/>
            <a:ext cx="131445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B1E1EA-FAD5-4B0B-8AF0-796B638894C1}"/>
              </a:ext>
            </a:extLst>
          </p:cNvPr>
          <p:cNvCxnSpPr>
            <a:cxnSpLocks/>
          </p:cNvCxnSpPr>
          <p:nvPr/>
        </p:nvCxnSpPr>
        <p:spPr>
          <a:xfrm>
            <a:off x="2426970" y="2548890"/>
            <a:ext cx="0" cy="8801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05D757-A5AB-4AA6-B4F0-57120808AC4B}"/>
              </a:ext>
            </a:extLst>
          </p:cNvPr>
          <p:cNvCxnSpPr>
            <a:cxnSpLocks/>
          </p:cNvCxnSpPr>
          <p:nvPr/>
        </p:nvCxnSpPr>
        <p:spPr>
          <a:xfrm>
            <a:off x="2434590" y="3429000"/>
            <a:ext cx="69723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7CF8ED-775C-4AAD-B6AB-348F9A0A0825}"/>
              </a:ext>
            </a:extLst>
          </p:cNvPr>
          <p:cNvCxnSpPr>
            <a:cxnSpLocks/>
          </p:cNvCxnSpPr>
          <p:nvPr/>
        </p:nvCxnSpPr>
        <p:spPr>
          <a:xfrm>
            <a:off x="3131820" y="4301490"/>
            <a:ext cx="141732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C3FA37-B7D7-41AB-86CF-0D629DD947FB}"/>
              </a:ext>
            </a:extLst>
          </p:cNvPr>
          <p:cNvCxnSpPr>
            <a:cxnSpLocks/>
          </p:cNvCxnSpPr>
          <p:nvPr/>
        </p:nvCxnSpPr>
        <p:spPr>
          <a:xfrm>
            <a:off x="3131820" y="3429000"/>
            <a:ext cx="0" cy="87249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EECBFC-6B59-49E3-876B-82E31388A2AF}"/>
              </a:ext>
            </a:extLst>
          </p:cNvPr>
          <p:cNvCxnSpPr>
            <a:cxnSpLocks/>
          </p:cNvCxnSpPr>
          <p:nvPr/>
        </p:nvCxnSpPr>
        <p:spPr>
          <a:xfrm>
            <a:off x="4549140" y="4301490"/>
            <a:ext cx="0" cy="101346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D9ADA65-46EE-4106-818A-46A399175E9F}"/>
              </a:ext>
            </a:extLst>
          </p:cNvPr>
          <p:cNvCxnSpPr/>
          <p:nvPr/>
        </p:nvCxnSpPr>
        <p:spPr>
          <a:xfrm>
            <a:off x="4549140" y="5314950"/>
            <a:ext cx="60579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1487C47-8096-4E7F-85F1-CEB5C5115C6A}"/>
              </a:ext>
            </a:extLst>
          </p:cNvPr>
          <p:cNvCxnSpPr>
            <a:cxnSpLocks/>
          </p:cNvCxnSpPr>
          <p:nvPr/>
        </p:nvCxnSpPr>
        <p:spPr>
          <a:xfrm flipH="1">
            <a:off x="5055870" y="1897380"/>
            <a:ext cx="910589" cy="373760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129C3BB-84D5-407D-ADFA-A0723ABF651F}"/>
              </a:ext>
            </a:extLst>
          </p:cNvPr>
          <p:cNvCxnSpPr>
            <a:cxnSpLocks/>
          </p:cNvCxnSpPr>
          <p:nvPr/>
        </p:nvCxnSpPr>
        <p:spPr>
          <a:xfrm flipH="1" flipV="1">
            <a:off x="1714501" y="2297430"/>
            <a:ext cx="4229102" cy="651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44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4807C25B-B38A-4BE7-A3B3-2781F0A894F4}"/>
              </a:ext>
            </a:extLst>
          </p:cNvPr>
          <p:cNvSpPr/>
          <p:nvPr/>
        </p:nvSpPr>
        <p:spPr>
          <a:xfrm>
            <a:off x="6183630" y="4301490"/>
            <a:ext cx="3025140" cy="877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AF5D0-A1B1-4601-AF1D-88CFDE02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701" y="62941"/>
            <a:ext cx="7639049" cy="1500348"/>
          </a:xfrm>
        </p:spPr>
        <p:txBody>
          <a:bodyPr>
            <a:normAutofit/>
          </a:bodyPr>
          <a:lstStyle/>
          <a:p>
            <a:pPr algn="ctr"/>
            <a:r>
              <a:rPr lang="en-US" altLang="en-US" sz="6000" b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Row-echelon matrix</a:t>
            </a:r>
            <a:endParaRPr lang="en-US" sz="6000">
              <a:solidFill>
                <a:srgbClr val="AD13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28EFCE-D7FC-4FEB-8155-BA013581A1E9}"/>
              </a:ext>
            </a:extLst>
          </p:cNvPr>
          <p:cNvSpPr txBox="1">
            <a:spLocks/>
          </p:cNvSpPr>
          <p:nvPr/>
        </p:nvSpPr>
        <p:spPr>
          <a:xfrm>
            <a:off x="5802630" y="1604328"/>
            <a:ext cx="6096000" cy="5002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row-echelon matrix has the “staircase” form</a:t>
            </a:r>
          </a:p>
          <a:p>
            <a:pPr marL="0" indent="0" algn="ctr">
              <a:buNone/>
            </a:pP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(for any choice in  *-position )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46DB7B3-0994-42F3-8E37-C8D66ECF4E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597479"/>
              </p:ext>
            </p:extLst>
          </p:nvPr>
        </p:nvGraphicFramePr>
        <p:xfrm>
          <a:off x="293370" y="1783080"/>
          <a:ext cx="5002530" cy="435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6" name="Equation" r:id="rId3" imgW="2565360" imgH="2234880" progId="Equation.DSMT4">
                  <p:embed/>
                </p:oleObj>
              </mc:Choice>
              <mc:Fallback>
                <p:oleObj name="Equation" r:id="rId3" imgW="2565360" imgH="22348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46DB7B3-0994-42F3-8E37-C8D66ECF4E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370" y="1783080"/>
                        <a:ext cx="5002530" cy="4358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A6409A-5D38-48BA-9483-4F86F71A4529}"/>
              </a:ext>
            </a:extLst>
          </p:cNvPr>
          <p:cNvCxnSpPr>
            <a:cxnSpLocks/>
          </p:cNvCxnSpPr>
          <p:nvPr/>
        </p:nvCxnSpPr>
        <p:spPr>
          <a:xfrm>
            <a:off x="1120140" y="1897380"/>
            <a:ext cx="0" cy="6515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DB13B8-C3C9-405C-9BF9-1749FC0FED5A}"/>
              </a:ext>
            </a:extLst>
          </p:cNvPr>
          <p:cNvCxnSpPr>
            <a:cxnSpLocks/>
          </p:cNvCxnSpPr>
          <p:nvPr/>
        </p:nvCxnSpPr>
        <p:spPr>
          <a:xfrm>
            <a:off x="1120140" y="2548890"/>
            <a:ext cx="131445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B1E1EA-FAD5-4B0B-8AF0-796B638894C1}"/>
              </a:ext>
            </a:extLst>
          </p:cNvPr>
          <p:cNvCxnSpPr>
            <a:cxnSpLocks/>
          </p:cNvCxnSpPr>
          <p:nvPr/>
        </p:nvCxnSpPr>
        <p:spPr>
          <a:xfrm>
            <a:off x="2426970" y="2548890"/>
            <a:ext cx="0" cy="8801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05D757-A5AB-4AA6-B4F0-57120808AC4B}"/>
              </a:ext>
            </a:extLst>
          </p:cNvPr>
          <p:cNvCxnSpPr>
            <a:cxnSpLocks/>
          </p:cNvCxnSpPr>
          <p:nvPr/>
        </p:nvCxnSpPr>
        <p:spPr>
          <a:xfrm>
            <a:off x="2434590" y="3429000"/>
            <a:ext cx="69723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7CF8ED-775C-4AAD-B6AB-348F9A0A0825}"/>
              </a:ext>
            </a:extLst>
          </p:cNvPr>
          <p:cNvCxnSpPr>
            <a:cxnSpLocks/>
          </p:cNvCxnSpPr>
          <p:nvPr/>
        </p:nvCxnSpPr>
        <p:spPr>
          <a:xfrm>
            <a:off x="3131820" y="4301490"/>
            <a:ext cx="141732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C3FA37-B7D7-41AB-86CF-0D629DD947FB}"/>
              </a:ext>
            </a:extLst>
          </p:cNvPr>
          <p:cNvCxnSpPr>
            <a:cxnSpLocks/>
          </p:cNvCxnSpPr>
          <p:nvPr/>
        </p:nvCxnSpPr>
        <p:spPr>
          <a:xfrm>
            <a:off x="3131820" y="3429000"/>
            <a:ext cx="0" cy="87249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EECBFC-6B59-49E3-876B-82E31388A2AF}"/>
              </a:ext>
            </a:extLst>
          </p:cNvPr>
          <p:cNvCxnSpPr>
            <a:cxnSpLocks/>
          </p:cNvCxnSpPr>
          <p:nvPr/>
        </p:nvCxnSpPr>
        <p:spPr>
          <a:xfrm>
            <a:off x="4549140" y="4301490"/>
            <a:ext cx="0" cy="101346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D9ADA65-46EE-4106-818A-46A399175E9F}"/>
              </a:ext>
            </a:extLst>
          </p:cNvPr>
          <p:cNvCxnSpPr/>
          <p:nvPr/>
        </p:nvCxnSpPr>
        <p:spPr>
          <a:xfrm>
            <a:off x="4549140" y="5314950"/>
            <a:ext cx="60579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 Box 14">
            <a:extLst>
              <a:ext uri="{FF2B5EF4-FFF2-40B4-BE49-F238E27FC236}">
                <a16:creationId xmlns:a16="http://schemas.microsoft.com/office/drawing/2014/main" id="{3F95FF4C-787E-43A6-84DA-4C63E4D57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2004" y="4382452"/>
            <a:ext cx="2440092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5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leading ones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63ED70-C625-46C8-B2AA-FCEFD656207F}"/>
              </a:ext>
            </a:extLst>
          </p:cNvPr>
          <p:cNvCxnSpPr>
            <a:stCxn id="6" idx="2"/>
          </p:cNvCxnSpPr>
          <p:nvPr/>
        </p:nvCxnSpPr>
        <p:spPr>
          <a:xfrm flipH="1" flipV="1">
            <a:off x="1748790" y="2068830"/>
            <a:ext cx="4434840" cy="2671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325AB2-3EA7-4929-A382-36C5274816EC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2983230" y="3109675"/>
            <a:ext cx="3200400" cy="1630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D4D8DB-F91D-4366-81A4-F3018F88F881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3566160" y="3894058"/>
            <a:ext cx="2617470" cy="846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AE0C7CB-FE56-4567-A098-8CB86E8ED5B8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006340" y="4740116"/>
            <a:ext cx="1177290" cy="41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838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39DC8-69A4-4C93-B56E-2E3BCA0D0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748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Which matrix is the row-echelon matrix?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803A29CA-1F16-4329-970B-54B0E86827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096679"/>
              </p:ext>
            </p:extLst>
          </p:nvPr>
        </p:nvGraphicFramePr>
        <p:xfrm>
          <a:off x="7900990" y="2273100"/>
          <a:ext cx="1543050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8" name="MathType 6.0 Equation" r:id="rId3" imgW="723586" imgH="748975" progId="Equation.DSMT4">
                  <p:embed/>
                </p:oleObj>
              </mc:Choice>
              <mc:Fallback>
                <p:oleObj name="MathType 6.0 Equation" r:id="rId3" imgW="723586" imgH="748975" progId="Equation.DSMT4">
                  <p:embed/>
                  <p:pic>
                    <p:nvPicPr>
                      <p:cNvPr id="28675" name="Object 4">
                        <a:extLst>
                          <a:ext uri="{FF2B5EF4-FFF2-40B4-BE49-F238E27FC236}">
                            <a16:creationId xmlns:a16="http://schemas.microsoft.com/office/drawing/2014/main" id="{BCF6DB9D-3C66-456E-9308-58231F89C5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0990" y="2273100"/>
                        <a:ext cx="1543050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3212331A-354F-4534-A4DB-1293BFF2BC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601673"/>
              </p:ext>
            </p:extLst>
          </p:nvPr>
        </p:nvGraphicFramePr>
        <p:xfrm>
          <a:off x="2559367" y="2543768"/>
          <a:ext cx="154305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9" name="Unknown" r:id="rId5" imgW="723586" imgH="495085" progId="Equation.DSMT4">
                  <p:embed/>
                </p:oleObj>
              </mc:Choice>
              <mc:Fallback>
                <p:oleObj name="Unknown" r:id="rId5" imgW="723586" imgH="495085" progId="Equation.DSMT4">
                  <p:embed/>
                  <p:pic>
                    <p:nvPicPr>
                      <p:cNvPr id="28676" name="Object 6">
                        <a:extLst>
                          <a:ext uri="{FF2B5EF4-FFF2-40B4-BE49-F238E27FC236}">
                            <a16:creationId xmlns:a16="http://schemas.microsoft.com/office/drawing/2014/main" id="{1F617EF6-2240-4FB9-BDC4-1D05DF173C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367" y="2543768"/>
                        <a:ext cx="154305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D976666D-BA57-48F4-8DBA-BB341A4A67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527981"/>
              </p:ext>
            </p:extLst>
          </p:nvPr>
        </p:nvGraphicFramePr>
        <p:xfrm>
          <a:off x="700722" y="4579934"/>
          <a:ext cx="20034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0" name="Unknown" r:id="rId7" imgW="939800" imgH="749300" progId="Equation.DSMT4">
                  <p:embed/>
                </p:oleObj>
              </mc:Choice>
              <mc:Fallback>
                <p:oleObj name="Unknown" r:id="rId7" imgW="939800" imgH="749300" progId="Equation.DSMT4">
                  <p:embed/>
                  <p:pic>
                    <p:nvPicPr>
                      <p:cNvPr id="28677" name="Object 8">
                        <a:extLst>
                          <a:ext uri="{FF2B5EF4-FFF2-40B4-BE49-F238E27FC236}">
                            <a16:creationId xmlns:a16="http://schemas.microsoft.com/office/drawing/2014/main" id="{49E1D6BD-EC31-49AA-91BE-3CC3807711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22" y="4579934"/>
                        <a:ext cx="2003425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FEFAD768-C826-484A-B22A-87AD257B9F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133791"/>
              </p:ext>
            </p:extLst>
          </p:nvPr>
        </p:nvGraphicFramePr>
        <p:xfrm>
          <a:off x="5053806" y="4630737"/>
          <a:ext cx="2084388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1" name="Unknown" r:id="rId9" imgW="977900" imgH="749300" progId="Equation.DSMT4">
                  <p:embed/>
                </p:oleObj>
              </mc:Choice>
              <mc:Fallback>
                <p:oleObj name="Unknown" r:id="rId9" imgW="977900" imgH="749300" progId="Equation.DSMT4">
                  <p:embed/>
                  <p:pic>
                    <p:nvPicPr>
                      <p:cNvPr id="28678" name="Object 10">
                        <a:extLst>
                          <a:ext uri="{FF2B5EF4-FFF2-40B4-BE49-F238E27FC236}">
                            <a16:creationId xmlns:a16="http://schemas.microsoft.com/office/drawing/2014/main" id="{251196AE-8C03-48C6-8C76-1B848D0C10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3806" y="4630737"/>
                        <a:ext cx="2084388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>
            <a:extLst>
              <a:ext uri="{FF2B5EF4-FFF2-40B4-BE49-F238E27FC236}">
                <a16:creationId xmlns:a16="http://schemas.microsoft.com/office/drawing/2014/main" id="{631CA093-2838-4465-A26F-D5A6D01B23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787794"/>
              </p:ext>
            </p:extLst>
          </p:nvPr>
        </p:nvGraphicFramePr>
        <p:xfrm>
          <a:off x="9894253" y="4491990"/>
          <a:ext cx="15970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2" name="Unknown" r:id="rId11" imgW="749300" imgH="749300" progId="Equation.DSMT4">
                  <p:embed/>
                </p:oleObj>
              </mc:Choice>
              <mc:Fallback>
                <p:oleObj name="Unknown" r:id="rId11" imgW="749300" imgH="749300" progId="Equation.DSMT4">
                  <p:embed/>
                  <p:pic>
                    <p:nvPicPr>
                      <p:cNvPr id="28679" name="Object 12">
                        <a:extLst>
                          <a:ext uri="{FF2B5EF4-FFF2-40B4-BE49-F238E27FC236}">
                            <a16:creationId xmlns:a16="http://schemas.microsoft.com/office/drawing/2014/main" id="{3697EEBE-A9E0-4284-8100-999D31C7F8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4253" y="4491990"/>
                        <a:ext cx="1597025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08D35697-EFCD-4817-80DA-E54D61841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701" y="62941"/>
            <a:ext cx="7639049" cy="1500348"/>
          </a:xfrm>
        </p:spPr>
        <p:txBody>
          <a:bodyPr>
            <a:normAutofit/>
          </a:bodyPr>
          <a:lstStyle/>
          <a:p>
            <a:pPr algn="ctr"/>
            <a:r>
              <a:rPr lang="en-US" altLang="en-US" sz="6000" b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Row-echelon matrix</a:t>
            </a:r>
            <a:endParaRPr lang="en-US" sz="6000">
              <a:solidFill>
                <a:srgbClr val="AD13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C29DB3-91C6-4839-B8A6-0A641E8CC54F}"/>
              </a:ext>
            </a:extLst>
          </p:cNvPr>
          <p:cNvCxnSpPr/>
          <p:nvPr/>
        </p:nvCxnSpPr>
        <p:spPr>
          <a:xfrm>
            <a:off x="730884" y="4406896"/>
            <a:ext cx="1943100" cy="194310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D3D572-30AB-4391-BA15-AC066D356751}"/>
              </a:ext>
            </a:extLst>
          </p:cNvPr>
          <p:cNvCxnSpPr>
            <a:cxnSpLocks/>
          </p:cNvCxnSpPr>
          <p:nvPr/>
        </p:nvCxnSpPr>
        <p:spPr>
          <a:xfrm flipH="1">
            <a:off x="700722" y="4468013"/>
            <a:ext cx="2153206" cy="188198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095D29-A000-4812-B676-FC8844EA9D0D}"/>
              </a:ext>
            </a:extLst>
          </p:cNvPr>
          <p:cNvCxnSpPr/>
          <p:nvPr/>
        </p:nvCxnSpPr>
        <p:spPr>
          <a:xfrm>
            <a:off x="9707244" y="4345779"/>
            <a:ext cx="1943100" cy="194310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EBF5F9-68D0-4F72-96DE-4E0210973324}"/>
              </a:ext>
            </a:extLst>
          </p:cNvPr>
          <p:cNvCxnSpPr>
            <a:cxnSpLocks/>
          </p:cNvCxnSpPr>
          <p:nvPr/>
        </p:nvCxnSpPr>
        <p:spPr>
          <a:xfrm flipH="1">
            <a:off x="9677082" y="4406896"/>
            <a:ext cx="2153206" cy="188198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1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C678-BC93-4AB6-B672-AADE8FF08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943735"/>
          </a:xfrm>
        </p:spPr>
        <p:txBody>
          <a:bodyPr>
            <a:noAutofit/>
          </a:bodyPr>
          <a:lstStyle/>
          <a:p>
            <a:pPr algn="ctr"/>
            <a:r>
              <a:rPr lang="en-US" alt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reduced row-echelon matrix</a:t>
            </a:r>
            <a:br>
              <a:rPr lang="en-US" alt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(ma trận bậc thang theo dòng thu gọn)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the properties</a:t>
            </a:r>
            <a:endParaRPr lang="en-US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9629-FEF7-4758-AC9E-DE384A171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7409"/>
            <a:ext cx="6454140" cy="4039553"/>
          </a:xfrm>
        </p:spPr>
        <p:txBody>
          <a:bodyPr/>
          <a:lstStyle/>
          <a:p>
            <a:pPr marL="628650" indent="-628650" algn="just">
              <a:buFont typeface="Wingdings" panose="05000000000000000000" pitchFamily="2" charset="2"/>
              <a:buChar char="ü"/>
            </a:pPr>
            <a:r>
              <a:rPr lang="en-US" altLang="en-US" sz="4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row-echelon matrix.</a:t>
            </a:r>
          </a:p>
          <a:p>
            <a:pPr marL="0" indent="0" algn="just">
              <a:buNone/>
            </a:pPr>
            <a:endParaRPr lang="en-US" altLang="en-US" sz="4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628650" algn="just">
              <a:buFont typeface="Wingdings" panose="05000000000000000000" pitchFamily="2" charset="2"/>
              <a:buChar char="ü"/>
            </a:pPr>
            <a:r>
              <a:rPr lang="en-US" altLang="en-US" sz="4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leading 1 is the </a:t>
            </a:r>
            <a:r>
              <a:rPr lang="en-US" altLang="en-US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nonzero</a:t>
            </a:r>
            <a:r>
              <a:rPr lang="en-US" altLang="en-US" sz="4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entry in its column.</a:t>
            </a:r>
          </a:p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4DB3CC5-53D7-400B-ADF6-AAA8AF731A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531731"/>
              </p:ext>
            </p:extLst>
          </p:nvPr>
        </p:nvGraphicFramePr>
        <p:xfrm>
          <a:off x="7898131" y="2137409"/>
          <a:ext cx="3981450" cy="3050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5" name="Equation" r:id="rId3" imgW="977760" imgH="749160" progId="Equation.DSMT4">
                  <p:embed/>
                </p:oleObj>
              </mc:Choice>
              <mc:Fallback>
                <p:oleObj name="Equation" r:id="rId3" imgW="97776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98131" y="2137409"/>
                        <a:ext cx="3981450" cy="30507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DE9F8C-EC97-45BE-B5EB-113797C9AA19}"/>
              </a:ext>
            </a:extLst>
          </p:cNvPr>
          <p:cNvCxnSpPr/>
          <p:nvPr/>
        </p:nvCxnSpPr>
        <p:spPr>
          <a:xfrm flipV="1">
            <a:off x="9726930" y="2857500"/>
            <a:ext cx="0" cy="11201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62EB7A-C2D3-4F7A-9BED-656CDCF819AD}"/>
              </a:ext>
            </a:extLst>
          </p:cNvPr>
          <p:cNvCxnSpPr/>
          <p:nvPr/>
        </p:nvCxnSpPr>
        <p:spPr>
          <a:xfrm flipV="1">
            <a:off x="11593830" y="3822789"/>
            <a:ext cx="0" cy="11201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5EDF93-0187-4BA2-A921-8C3371105401}"/>
              </a:ext>
            </a:extLst>
          </p:cNvPr>
          <p:cNvCxnSpPr/>
          <p:nvPr/>
        </p:nvCxnSpPr>
        <p:spPr>
          <a:xfrm flipV="1">
            <a:off x="10683240" y="3822789"/>
            <a:ext cx="0" cy="11201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319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C678-BC93-4AB6-B672-AADE8FF08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943735"/>
          </a:xfrm>
        </p:spPr>
        <p:txBody>
          <a:bodyPr>
            <a:noAutofit/>
          </a:bodyPr>
          <a:lstStyle/>
          <a:p>
            <a:pPr algn="ctr"/>
            <a:r>
              <a:rPr lang="en-US" alt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reduced row-echelon matrix</a:t>
            </a:r>
            <a:br>
              <a:rPr lang="en-US" alt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(ma trận bậc thang theo dòng thu gọn)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the properties</a:t>
            </a:r>
            <a:endParaRPr lang="en-US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9629-FEF7-4758-AC9E-DE384A171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7409"/>
            <a:ext cx="9094470" cy="4039553"/>
          </a:xfrm>
        </p:spPr>
        <p:txBody>
          <a:bodyPr/>
          <a:lstStyle/>
          <a:p>
            <a:pPr marL="0" indent="0">
              <a:buNone/>
            </a:pPr>
            <a:r>
              <a:rPr lang="en-US" sz="28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8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Which matrix is the reduced row-echelon matrix?</a:t>
            </a: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D748C2D1-A1E2-43A6-A03A-98DC48A0F1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884445"/>
              </p:ext>
            </p:extLst>
          </p:nvPr>
        </p:nvGraphicFramePr>
        <p:xfrm>
          <a:off x="6934200" y="2768601"/>
          <a:ext cx="15970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6" name="Equation" r:id="rId3" imgW="749300" imgH="749300" progId="Equation.DSMT4">
                  <p:embed/>
                </p:oleObj>
              </mc:Choice>
              <mc:Fallback>
                <p:oleObj name="Equation" r:id="rId3" imgW="749300" imgH="749300" progId="Equation.DSMT4">
                  <p:embed/>
                  <p:pic>
                    <p:nvPicPr>
                      <p:cNvPr id="30723" name="Object 4">
                        <a:extLst>
                          <a:ext uri="{FF2B5EF4-FFF2-40B4-BE49-F238E27FC236}">
                            <a16:creationId xmlns:a16="http://schemas.microsoft.com/office/drawing/2014/main" id="{04389AF1-B9A2-4B64-AC88-F2376AF51B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768601"/>
                        <a:ext cx="1597025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65026724-F8F8-4DF0-B650-5D82A4AAB2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42788"/>
              </p:ext>
            </p:extLst>
          </p:nvPr>
        </p:nvGraphicFramePr>
        <p:xfrm>
          <a:off x="3006408" y="3005931"/>
          <a:ext cx="1598612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7" name="Equation" r:id="rId5" imgW="748975" imgH="495085" progId="Equation.DSMT4">
                  <p:embed/>
                </p:oleObj>
              </mc:Choice>
              <mc:Fallback>
                <p:oleObj name="Equation" r:id="rId5" imgW="748975" imgH="495085" progId="Equation.DSMT4">
                  <p:embed/>
                  <p:pic>
                    <p:nvPicPr>
                      <p:cNvPr id="30724" name="Object 5">
                        <a:extLst>
                          <a:ext uri="{FF2B5EF4-FFF2-40B4-BE49-F238E27FC236}">
                            <a16:creationId xmlns:a16="http://schemas.microsoft.com/office/drawing/2014/main" id="{86956099-5B5D-448B-A888-4F8B318D06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408" y="3005931"/>
                        <a:ext cx="1598612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7B228AE6-D54C-400E-ADE9-43909C0D41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327408"/>
              </p:ext>
            </p:extLst>
          </p:nvPr>
        </p:nvGraphicFramePr>
        <p:xfrm>
          <a:off x="1121886" y="5100955"/>
          <a:ext cx="2274887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8" name="Equation" r:id="rId7" imgW="1066800" imgH="749300" progId="Equation.DSMT4">
                  <p:embed/>
                </p:oleObj>
              </mc:Choice>
              <mc:Fallback>
                <p:oleObj name="Equation" r:id="rId7" imgW="1066800" imgH="749300" progId="Equation.DSMT4">
                  <p:embed/>
                  <p:pic>
                    <p:nvPicPr>
                      <p:cNvPr id="30725" name="Object 6">
                        <a:extLst>
                          <a:ext uri="{FF2B5EF4-FFF2-40B4-BE49-F238E27FC236}">
                            <a16:creationId xmlns:a16="http://schemas.microsoft.com/office/drawing/2014/main" id="{EC92F8B7-6593-4622-B070-886BECB181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1886" y="5100955"/>
                        <a:ext cx="2274887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3FAABEBE-8438-400C-90C8-6652087934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734895"/>
              </p:ext>
            </p:extLst>
          </p:nvPr>
        </p:nvGraphicFramePr>
        <p:xfrm>
          <a:off x="4728765" y="5100954"/>
          <a:ext cx="2274888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9" name="Equation" r:id="rId9" imgW="1066800" imgH="749300" progId="Equation.DSMT4">
                  <p:embed/>
                </p:oleObj>
              </mc:Choice>
              <mc:Fallback>
                <p:oleObj name="Equation" r:id="rId9" imgW="1066800" imgH="749300" progId="Equation.DSMT4">
                  <p:embed/>
                  <p:pic>
                    <p:nvPicPr>
                      <p:cNvPr id="30726" name="Object 7">
                        <a:extLst>
                          <a:ext uri="{FF2B5EF4-FFF2-40B4-BE49-F238E27FC236}">
                            <a16:creationId xmlns:a16="http://schemas.microsoft.com/office/drawing/2014/main" id="{4224899B-37D6-49E8-A293-EDD1A3EE97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8765" y="5100954"/>
                        <a:ext cx="2274888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CA812E9D-CD34-47BF-BB82-B710617513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154391"/>
              </p:ext>
            </p:extLst>
          </p:nvPr>
        </p:nvGraphicFramePr>
        <p:xfrm>
          <a:off x="8938620" y="5100954"/>
          <a:ext cx="15970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0" name="Equation" r:id="rId11" imgW="749300" imgH="749300" progId="Equation.DSMT4">
                  <p:embed/>
                </p:oleObj>
              </mc:Choice>
              <mc:Fallback>
                <p:oleObj name="Equation" r:id="rId11" imgW="749300" imgH="749300" progId="Equation.DSMT4">
                  <p:embed/>
                  <p:pic>
                    <p:nvPicPr>
                      <p:cNvPr id="30727" name="Object 8">
                        <a:extLst>
                          <a:ext uri="{FF2B5EF4-FFF2-40B4-BE49-F238E27FC236}">
                            <a16:creationId xmlns:a16="http://schemas.microsoft.com/office/drawing/2014/main" id="{C23C3F94-B068-4B90-9725-30D978BF50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8620" y="5100954"/>
                        <a:ext cx="1597025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37826F-AF5A-4439-B805-8304EA0B0A26}"/>
              </a:ext>
            </a:extLst>
          </p:cNvPr>
          <p:cNvCxnSpPr/>
          <p:nvPr/>
        </p:nvCxnSpPr>
        <p:spPr>
          <a:xfrm>
            <a:off x="1164610" y="4838064"/>
            <a:ext cx="1943100" cy="194310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CC5503-3A10-4540-AEE1-88A250675398}"/>
              </a:ext>
            </a:extLst>
          </p:cNvPr>
          <p:cNvCxnSpPr>
            <a:cxnSpLocks/>
          </p:cNvCxnSpPr>
          <p:nvPr/>
        </p:nvCxnSpPr>
        <p:spPr>
          <a:xfrm flipH="1">
            <a:off x="1134448" y="4899181"/>
            <a:ext cx="2153206" cy="188198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72FBC3-AED7-48B8-AEF1-CD8F35937D5A}"/>
              </a:ext>
            </a:extLst>
          </p:cNvPr>
          <p:cNvCxnSpPr/>
          <p:nvPr/>
        </p:nvCxnSpPr>
        <p:spPr>
          <a:xfrm>
            <a:off x="8777110" y="4853149"/>
            <a:ext cx="1943100" cy="194310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1716C9-0C02-409E-B457-187E9454293C}"/>
              </a:ext>
            </a:extLst>
          </p:cNvPr>
          <p:cNvCxnSpPr>
            <a:cxnSpLocks/>
          </p:cNvCxnSpPr>
          <p:nvPr/>
        </p:nvCxnSpPr>
        <p:spPr>
          <a:xfrm flipH="1">
            <a:off x="8746948" y="4914266"/>
            <a:ext cx="2153206" cy="188198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38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3E984-B66A-4B1D-805E-487263B17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" y="1017270"/>
            <a:ext cx="10869930" cy="515969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altLang="en-US" sz="40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40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that the matrix</a:t>
            </a:r>
          </a:p>
          <a:p>
            <a:pPr marL="0" indent="0">
              <a:buNone/>
            </a:pP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row-echelon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matrix </a:t>
            </a:r>
          </a:p>
          <a:p>
            <a:pPr marL="0" indent="0">
              <a:buNone/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4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row-echelon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matrix</a:t>
            </a:r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C2A410C-864E-4739-9512-7860CE6705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143009"/>
              </p:ext>
            </p:extLst>
          </p:nvPr>
        </p:nvGraphicFramePr>
        <p:xfrm>
          <a:off x="4762500" y="1764030"/>
          <a:ext cx="3398520" cy="220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69" name="Equation" r:id="rId3" imgW="2667085" imgH="1733001" progId="Equation.DSMT4">
                  <p:embed/>
                </p:oleObj>
              </mc:Choice>
              <mc:Fallback>
                <p:oleObj name="Equation" r:id="rId3" imgW="2667085" imgH="173300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62500" y="1764030"/>
                        <a:ext cx="3398520" cy="2209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2780F1A-943C-46D9-A410-2462D3CB310E}"/>
              </a:ext>
            </a:extLst>
          </p:cNvPr>
          <p:cNvSpPr/>
          <p:nvPr/>
        </p:nvSpPr>
        <p:spPr>
          <a:xfrm>
            <a:off x="5238750" y="4243673"/>
            <a:ext cx="5539740" cy="678180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6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0, </a:t>
            </a:r>
            <a:r>
              <a:rPr lang="en-US" altLang="en-US" sz="36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1, any </a:t>
            </a:r>
            <a:r>
              <a:rPr lang="en-US" altLang="en-US" sz="36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arbitrary)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27616F-C7CB-48BA-908D-E3C0F789BD83}"/>
              </a:ext>
            </a:extLst>
          </p:cNvPr>
          <p:cNvSpPr/>
          <p:nvPr/>
        </p:nvSpPr>
        <p:spPr>
          <a:xfrm>
            <a:off x="7059930" y="5036820"/>
            <a:ext cx="2095500" cy="678180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6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36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0)</a:t>
            </a:r>
          </a:p>
        </p:txBody>
      </p:sp>
    </p:spTree>
    <p:extLst>
      <p:ext uri="{BB962C8B-B14F-4D97-AF65-F5344CB8AC3E}">
        <p14:creationId xmlns:p14="http://schemas.microsoft.com/office/powerpoint/2010/main" val="71006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00C2-3E3D-4726-882D-189F128A1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365125"/>
            <a:ext cx="8656320" cy="766445"/>
          </a:xfrm>
        </p:spPr>
        <p:txBody>
          <a:bodyPr>
            <a:normAutofit/>
          </a:bodyPr>
          <a:lstStyle/>
          <a:p>
            <a:r>
              <a:rPr lang="en-US" altLang="en-US" sz="4800" b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 Algorithm</a:t>
            </a:r>
            <a:endParaRPr lang="en-US" sz="4800">
              <a:solidFill>
                <a:srgbClr val="AD13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92BB-7FCC-4907-AA03-40B54EC5F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" y="1268730"/>
            <a:ext cx="11430000" cy="544068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3600" b="1" i="1" u="sng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Theorem</a:t>
            </a:r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Every matrix can be brought to (reduced) row-echelon form by a series of elementary row operations.</a:t>
            </a:r>
          </a:p>
          <a:p>
            <a:pPr marL="0" indent="0" algn="just">
              <a:buNone/>
            </a:pPr>
            <a:endParaRPr lang="en-US" sz="20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US" alt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If all row are </a:t>
            </a:r>
            <a:r>
              <a:rPr lang="en-US" altLang="en-US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zeros</a:t>
            </a:r>
            <a:r>
              <a:rPr lang="en-US" alt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stop.</a:t>
            </a:r>
          </a:p>
          <a:p>
            <a:r>
              <a:rPr lang="en-US" altLang="en-US" sz="3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alt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Otherwise, find the </a:t>
            </a:r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column</a:t>
            </a:r>
            <a:r>
              <a:rPr lang="en-US" alt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the left containing a </a:t>
            </a:r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nonzero entry</a:t>
            </a:r>
            <a:r>
              <a:rPr lang="en-US" alt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(call it </a:t>
            </a:r>
            <a:r>
              <a:rPr lang="en-US" altLang="en-US" sz="32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 </a:t>
            </a:r>
            <a:r>
              <a:rPr lang="en-US" alt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row containing </a:t>
            </a:r>
            <a:r>
              <a:rPr lang="en-US" altLang="en-US" sz="3200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position.</a:t>
            </a:r>
          </a:p>
          <a:p>
            <a:r>
              <a:rPr lang="en-US" altLang="en-US" sz="3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alt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Multiply</a:t>
            </a:r>
            <a:r>
              <a:rPr lang="en-US" alt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row by </a:t>
            </a:r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1/a</a:t>
            </a:r>
            <a:r>
              <a:rPr lang="en-US" alt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create the </a:t>
            </a:r>
            <a:r>
              <a:rPr lang="en-US" altLang="en-US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leading 1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3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r>
              <a:rPr lang="en-US" alt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By subtracting multiples of that row from the rows below it, make each entry below the leading 1 </a:t>
            </a:r>
            <a:r>
              <a:rPr lang="en-US" altLang="en-US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3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r>
              <a:rPr lang="en-US" alt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Repeat step 1-4 on the matrix consisting of the remaining rows.</a:t>
            </a:r>
          </a:p>
        </p:txBody>
      </p:sp>
    </p:spTree>
    <p:extLst>
      <p:ext uri="{BB962C8B-B14F-4D97-AF65-F5344CB8AC3E}">
        <p14:creationId xmlns:p14="http://schemas.microsoft.com/office/powerpoint/2010/main" val="2832684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68EBBA8-DDCB-4C98-81C2-4ADAB110FEDF}"/>
              </a:ext>
            </a:extLst>
          </p:cNvPr>
          <p:cNvSpPr/>
          <p:nvPr/>
        </p:nvSpPr>
        <p:spPr>
          <a:xfrm>
            <a:off x="9500839" y="5642517"/>
            <a:ext cx="1405054" cy="12154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BBA78D9-EB74-4A51-8EA7-486C3433B9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921862"/>
              </p:ext>
            </p:extLst>
          </p:nvPr>
        </p:nvGraphicFramePr>
        <p:xfrm>
          <a:off x="168394" y="1038508"/>
          <a:ext cx="4629150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0" name="Equation" r:id="rId3" imgW="2349360" imgH="990360" progId="Equation.DSMT4">
                  <p:embed/>
                </p:oleObj>
              </mc:Choice>
              <mc:Fallback>
                <p:oleObj name="Equation" r:id="rId3" imgW="2349360" imgH="990360" progId="Equation.DSMT4">
                  <p:embed/>
                  <p:pic>
                    <p:nvPicPr>
                      <p:cNvPr id="33795" name="Object 3">
                        <a:extLst>
                          <a:ext uri="{FF2B5EF4-FFF2-40B4-BE49-F238E27FC236}">
                            <a16:creationId xmlns:a16="http://schemas.microsoft.com/office/drawing/2014/main" id="{A64C1C66-98F6-4DA6-B90A-072814DB7F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94" y="1038508"/>
                        <a:ext cx="4629150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>
            <a:extLst>
              <a:ext uri="{FF2B5EF4-FFF2-40B4-BE49-F238E27FC236}">
                <a16:creationId xmlns:a16="http://schemas.microsoft.com/office/drawing/2014/main" id="{BFC97C2B-78FC-4EB2-9857-F1E7952DCF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410921"/>
              </p:ext>
            </p:extLst>
          </p:nvPr>
        </p:nvGraphicFramePr>
        <p:xfrm>
          <a:off x="86080" y="3018998"/>
          <a:ext cx="5520660" cy="1849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1" name="Equation" r:id="rId5" imgW="2958840" imgH="990360" progId="Equation.DSMT4">
                  <p:embed/>
                </p:oleObj>
              </mc:Choice>
              <mc:Fallback>
                <p:oleObj name="Equation" r:id="rId5" imgW="2958840" imgH="990360" progId="Equation.DSMT4">
                  <p:embed/>
                  <p:pic>
                    <p:nvPicPr>
                      <p:cNvPr id="33797" name="Object 11">
                        <a:extLst>
                          <a:ext uri="{FF2B5EF4-FFF2-40B4-BE49-F238E27FC236}">
                            <a16:creationId xmlns:a16="http://schemas.microsoft.com/office/drawing/2014/main" id="{4B538A7F-F877-4EB9-8EED-DC42A98287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80" y="3018998"/>
                        <a:ext cx="5520660" cy="18499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EB3E69B3-2151-48C8-9A12-3B8291BBE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365125"/>
            <a:ext cx="8656320" cy="766445"/>
          </a:xfrm>
        </p:spPr>
        <p:txBody>
          <a:bodyPr>
            <a:normAutofit/>
          </a:bodyPr>
          <a:lstStyle/>
          <a:p>
            <a:r>
              <a:rPr lang="en-US" altLang="en-US" sz="4800" b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 Algorithm</a:t>
            </a:r>
            <a:endParaRPr lang="en-US" sz="4800">
              <a:solidFill>
                <a:srgbClr val="AD13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7F074FB-0524-4977-91D6-BB9FCE2A80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794241"/>
              </p:ext>
            </p:extLst>
          </p:nvPr>
        </p:nvGraphicFramePr>
        <p:xfrm>
          <a:off x="4117320" y="4868901"/>
          <a:ext cx="6940385" cy="203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2" name="Equation" r:id="rId7" imgW="4076640" imgH="1193760" progId="Equation.DSMT4">
                  <p:embed/>
                </p:oleObj>
              </mc:Choice>
              <mc:Fallback>
                <p:oleObj name="Equation" r:id="rId7" imgW="4076640" imgH="1193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7320" y="4868901"/>
                        <a:ext cx="6940385" cy="2032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2">
            <a:extLst>
              <a:ext uri="{FF2B5EF4-FFF2-40B4-BE49-F238E27FC236}">
                <a16:creationId xmlns:a16="http://schemas.microsoft.com/office/drawing/2014/main" id="{278AA34A-ADAD-41B2-99CB-93F6E1108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35" y="4028940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step 2</a:t>
            </a:r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7B5F00DB-B60F-4467-A2D0-BF0DB3C65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269" y="5986749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step 3</a:t>
            </a:r>
          </a:p>
        </p:txBody>
      </p:sp>
      <p:sp>
        <p:nvSpPr>
          <p:cNvPr id="13" name="Text Box 24">
            <a:extLst>
              <a:ext uri="{FF2B5EF4-FFF2-40B4-BE49-F238E27FC236}">
                <a16:creationId xmlns:a16="http://schemas.microsoft.com/office/drawing/2014/main" id="{45227037-6B8A-4769-9B88-E444C61E7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548" y="5986749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step 4</a:t>
            </a:r>
          </a:p>
        </p:txBody>
      </p:sp>
      <p:sp>
        <p:nvSpPr>
          <p:cNvPr id="14" name="Text Box 25">
            <a:extLst>
              <a:ext uri="{FF2B5EF4-FFF2-40B4-BE49-F238E27FC236}">
                <a16:creationId xmlns:a16="http://schemas.microsoft.com/office/drawing/2014/main" id="{AA3E3BF5-398E-4B63-9E9E-FB59AEAD2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6198" y="5986748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step 5</a:t>
            </a:r>
          </a:p>
        </p:txBody>
      </p:sp>
    </p:spTree>
    <p:extLst>
      <p:ext uri="{BB962C8B-B14F-4D97-AF65-F5344CB8AC3E}">
        <p14:creationId xmlns:p14="http://schemas.microsoft.com/office/powerpoint/2010/main" val="1465754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B47C-E7BB-449F-BDF8-91E63E5F1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444" y="365125"/>
            <a:ext cx="8666356" cy="716543"/>
          </a:xfrm>
        </p:spPr>
        <p:txBody>
          <a:bodyPr/>
          <a:lstStyle/>
          <a:p>
            <a:r>
              <a:rPr lang="en-US" altLang="en-US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F3CA8-6E63-44B1-8455-DACA38764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10515600" cy="484996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Carry the matrix</a:t>
            </a:r>
          </a:p>
          <a:p>
            <a:endParaRPr lang="en-US" altLang="en-US" sz="3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row-echelon matrix</a:t>
            </a:r>
          </a:p>
          <a:p>
            <a:r>
              <a:rPr lang="en-US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reduced row-echelon matrix</a:t>
            </a:r>
          </a:p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6FCAACC-68F0-4FE7-B27C-D99FDD763C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959743"/>
              </p:ext>
            </p:extLst>
          </p:nvPr>
        </p:nvGraphicFramePr>
        <p:xfrm>
          <a:off x="4619625" y="1533176"/>
          <a:ext cx="4034258" cy="2403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3" name="Equation" r:id="rId3" imgW="2953512" imgH="1758958" progId="Equation.DSMT4">
                  <p:embed/>
                </p:oleObj>
              </mc:Choice>
              <mc:Fallback>
                <p:oleObj name="Equation" r:id="rId3" imgW="2953512" imgH="175895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19625" y="1533176"/>
                        <a:ext cx="4034258" cy="2403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517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78D1-1482-42A6-A55B-8E9E68A8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490" y="102235"/>
            <a:ext cx="3680460" cy="1063625"/>
          </a:xfrm>
        </p:spPr>
        <p:txBody>
          <a:bodyPr>
            <a:normAutofit/>
          </a:bodyPr>
          <a:lstStyle/>
          <a:p>
            <a:r>
              <a:rPr lang="en-US" altLang="en-US" sz="60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600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9700F-4C73-4A5C-8AE3-0153731AB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291590"/>
            <a:ext cx="11041380" cy="4885373"/>
          </a:xfrm>
        </p:spPr>
        <p:txBody>
          <a:bodyPr>
            <a:normAutofit/>
          </a:bodyPr>
          <a:lstStyle/>
          <a:p>
            <a:pPr algn="just"/>
            <a:r>
              <a:rPr lang="en-US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Gaussian elimination to solve system of linear equations.</a:t>
            </a:r>
          </a:p>
          <a:p>
            <a:pPr algn="just"/>
            <a:r>
              <a:rPr lang="en-US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series of elementary row operations to carry a matrix to row – echelon form, find the rank of a matrix.</a:t>
            </a:r>
          </a:p>
          <a:p>
            <a:pPr algn="just"/>
            <a:r>
              <a:rPr lang="en-US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for a homogeneous system to have nontrivial solution.</a:t>
            </a:r>
          </a:p>
        </p:txBody>
      </p:sp>
    </p:spTree>
    <p:extLst>
      <p:ext uri="{BB962C8B-B14F-4D97-AF65-F5344CB8AC3E}">
        <p14:creationId xmlns:p14="http://schemas.microsoft.com/office/powerpoint/2010/main" val="340613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C81B-C518-43B7-8EFD-5E8FBE78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80" y="975453"/>
            <a:ext cx="10034240" cy="4237464"/>
          </a:xfrm>
        </p:spPr>
        <p:txBody>
          <a:bodyPr>
            <a:normAutofit/>
          </a:bodyPr>
          <a:lstStyle/>
          <a:p>
            <a:pPr algn="ctr"/>
            <a:r>
              <a:rPr lang="en-US" sz="80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80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.1.</a:t>
            </a:r>
            <a:br>
              <a:rPr lang="en-US" sz="80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Solutions and Elementary Operations</a:t>
            </a:r>
            <a:endParaRPr lang="en-US" sz="8000"/>
          </a:p>
        </p:txBody>
      </p:sp>
    </p:spTree>
    <p:extLst>
      <p:ext uri="{BB962C8B-B14F-4D97-AF65-F5344CB8AC3E}">
        <p14:creationId xmlns:p14="http://schemas.microsoft.com/office/powerpoint/2010/main" val="7782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26A6-0C8A-49E2-846F-F86B5047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5490" y="0"/>
            <a:ext cx="6366510" cy="1138045"/>
          </a:xfrm>
        </p:spPr>
        <p:txBody>
          <a:bodyPr>
            <a:normAutofit/>
          </a:bodyPr>
          <a:lstStyle/>
          <a:p>
            <a:r>
              <a:rPr lang="en-US" sz="54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E3D93-C91D-4F2E-AF6E-D648C0E08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030" y="1349298"/>
            <a:ext cx="11692890" cy="5382972"/>
          </a:xfrm>
        </p:spPr>
        <p:txBody>
          <a:bodyPr>
            <a:normAutofit/>
          </a:bodyPr>
          <a:lstStyle/>
          <a:p>
            <a:pPr marL="536575" indent="-536575" algn="just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… + 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called a </a:t>
            </a:r>
            <a:r>
              <a:rPr lang="en-US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equation ( phương trình tuyến tính )</a:t>
            </a:r>
            <a:endParaRPr lang="en-US" sz="32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6575" indent="-536575" algn="just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(nghiệm)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equation is a sequence </a:t>
            </a:r>
            <a:r>
              <a:rPr lang="en-US" sz="3200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baseline="-25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baseline="-25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sz="3200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i="1" baseline="-25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that 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baseline="-25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baseline="-25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… + 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i="1" baseline="-25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</a:p>
          <a:p>
            <a:pPr marL="536575" indent="-536575" algn="just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en-US" sz="3200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baseline="-25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baseline="-25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sz="3200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i="1" baseline="-25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aseline="30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called a </a:t>
            </a:r>
            <a:r>
              <a:rPr lang="en-US" sz="32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 system of linear equations if </a:t>
            </a:r>
            <a:r>
              <a:rPr lang="en-US" sz="3200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baseline="-25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baseline="-25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sz="3200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i="1" baseline="-25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is a </a:t>
            </a:r>
            <a:r>
              <a:rPr lang="en-US" sz="32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every equation of the system.</a:t>
            </a:r>
          </a:p>
          <a:p>
            <a:pPr marL="536575" indent="-536575" algn="just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system may have 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no solution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may have </a:t>
            </a:r>
            <a:r>
              <a:rPr lang="en-US" sz="32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solution 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(nghiệm duy nhất), or may have an </a:t>
            </a:r>
            <a:r>
              <a:rPr lang="en-US" sz="32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infinite family of solutions</a:t>
            </a:r>
            <a:r>
              <a:rPr lang="en-US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(vô số nghiệm)</a:t>
            </a:r>
            <a:r>
              <a:rPr lang="en-US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87592819-C68C-4C06-B26E-5539A01C3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630" y="712838"/>
            <a:ext cx="1644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alibri" panose="020F0502020204030204" pitchFamily="34" charset="0"/>
              </a:rPr>
              <a:t>coefficients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A806A02E-A97C-4A27-BF5D-5189A4EE1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380" y="712838"/>
            <a:ext cx="1327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alibri" panose="020F0502020204030204" pitchFamily="34" charset="0"/>
              </a:rPr>
              <a:t>variables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F4469E-6228-4A03-9B36-5D82A432B40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1129030" y="1170038"/>
            <a:ext cx="796925" cy="3501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9C058C-C13D-4A96-8DB8-DDAE6198068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925955" y="1170038"/>
            <a:ext cx="185419" cy="3501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F67097-26E0-4623-98F4-776BFD9C1DE3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468880" y="1170038"/>
            <a:ext cx="1997075" cy="3501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FAD716-BA8C-4D98-A7D9-4841F9D3B96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465955" y="1170038"/>
            <a:ext cx="111759" cy="3501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78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349C-2594-49E5-8477-E75721FAF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1348741"/>
            <a:ext cx="11281410" cy="2160270"/>
          </a:xfrm>
        </p:spPr>
        <p:txBody>
          <a:bodyPr/>
          <a:lstStyle/>
          <a:p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system that has </a:t>
            </a: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no solution</a:t>
            </a:r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called </a:t>
            </a: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</a:t>
            </a:r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 tương thích</a:t>
            </a:r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system that has </a:t>
            </a:r>
            <a:r>
              <a:rPr lang="en-US" altLang="en-US" sz="32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least one solution</a:t>
            </a:r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called </a:t>
            </a:r>
            <a:r>
              <a:rPr lang="en-US" altLang="en-US" sz="32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consistent</a:t>
            </a:r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 thích</a:t>
            </a:r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en-US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6294E6-7464-4573-94A3-B5338AD9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5490" y="0"/>
            <a:ext cx="6366510" cy="1138045"/>
          </a:xfrm>
        </p:spPr>
        <p:txBody>
          <a:bodyPr>
            <a:normAutofit/>
          </a:bodyPr>
          <a:lstStyle/>
          <a:p>
            <a:r>
              <a:rPr lang="en-US" sz="54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Concepts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BB82B4-B633-4D05-85D6-795233A5B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245" y="3429000"/>
            <a:ext cx="10065039" cy="33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2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6294E6-7464-4573-94A3-B5338AD9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5490" y="0"/>
            <a:ext cx="6366510" cy="1138045"/>
          </a:xfrm>
        </p:spPr>
        <p:txBody>
          <a:bodyPr>
            <a:normAutofit/>
          </a:bodyPr>
          <a:lstStyle/>
          <a:p>
            <a:r>
              <a:rPr lang="en-US" sz="54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</a:p>
        </p:txBody>
      </p:sp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CB49E83A-05D9-4418-91A6-C03C1C29AD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245382"/>
              </p:ext>
            </p:extLst>
          </p:nvPr>
        </p:nvGraphicFramePr>
        <p:xfrm>
          <a:off x="1931668" y="1620766"/>
          <a:ext cx="1981200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9" name="MathType 6.0 Equation" r:id="rId3" imgW="787058" imgH="495085" progId="Equation.DSMT4">
                  <p:embed/>
                </p:oleObj>
              </mc:Choice>
              <mc:Fallback>
                <p:oleObj name="MathType 6.0 Equation" r:id="rId3" imgW="787058" imgH="495085" progId="Equation.DSMT4">
                  <p:embed/>
                  <p:pic>
                    <p:nvPicPr>
                      <p:cNvPr id="11268" name="Object 4">
                        <a:extLst>
                          <a:ext uri="{FF2B5EF4-FFF2-40B4-BE49-F238E27FC236}">
                            <a16:creationId xmlns:a16="http://schemas.microsoft.com/office/drawing/2014/main" id="{A7F1D410-A8AD-44B3-8C8B-29013184D7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668" y="1620766"/>
                        <a:ext cx="1981200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B6C03301-3CFA-490F-ABC8-8C8CEB2197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156170"/>
              </p:ext>
            </p:extLst>
          </p:nvPr>
        </p:nvGraphicFramePr>
        <p:xfrm>
          <a:off x="7986768" y="1570038"/>
          <a:ext cx="2514600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0" name="MathType 6.0 Equation" r:id="rId5" imgW="939392" imgH="495085" progId="Equation.DSMT4">
                  <p:embed/>
                </p:oleObj>
              </mc:Choice>
              <mc:Fallback>
                <p:oleObj name="MathType 6.0 Equation" r:id="rId5" imgW="939392" imgH="495085" progId="Equation.DSMT4">
                  <p:embed/>
                  <p:pic>
                    <p:nvPicPr>
                      <p:cNvPr id="11269" name="Object 6">
                        <a:extLst>
                          <a:ext uri="{FF2B5EF4-FFF2-40B4-BE49-F238E27FC236}">
                            <a16:creationId xmlns:a16="http://schemas.microsoft.com/office/drawing/2014/main" id="{06566BE4-DAB1-4802-87BD-12B0150A55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6768" y="1570038"/>
                        <a:ext cx="2514600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8">
            <a:extLst>
              <a:ext uri="{FF2B5EF4-FFF2-40B4-BE49-F238E27FC236}">
                <a16:creationId xmlns:a16="http://schemas.microsoft.com/office/drawing/2014/main" id="{F743EF4D-86E8-4B0D-81E3-6FF88B386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9549" y="3747229"/>
            <a:ext cx="23054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</a:t>
            </a: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CE064F67-03D8-4909-8840-E71AC4D91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8662" y="3506216"/>
            <a:ext cx="4669266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Consistent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(infinitely many solutions)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D337C079-5FB4-4357-9E76-12D41C534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5223" y="2931467"/>
            <a:ext cx="21761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(0,2,1), (2,0,1)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3920D2F7-8738-413C-8786-E8A0D57B1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1368" y="2931466"/>
            <a:ext cx="14830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(t, 2 – t, 1)</a:t>
            </a:r>
          </a:p>
        </p:txBody>
      </p:sp>
      <p:sp>
        <p:nvSpPr>
          <p:cNvPr id="21" name="Text Box 13">
            <a:extLst>
              <a:ext uri="{FF2B5EF4-FFF2-40B4-BE49-F238E27FC236}">
                <a16:creationId xmlns:a16="http://schemas.microsoft.com/office/drawing/2014/main" id="{CFBC1737-C1DE-4F4F-ABE5-C2D10C1E1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526" y="4962980"/>
            <a:ext cx="100833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600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6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 – </a:t>
            </a:r>
            <a:r>
              <a:rPr lang="en-US" altLang="en-US" sz="3600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6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1)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a </a:t>
            </a:r>
            <a:r>
              <a:rPr lang="en-US" altLang="en-US" sz="36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solution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and given in </a:t>
            </a:r>
            <a:r>
              <a:rPr lang="en-US" altLang="en-US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parametric form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en-US" sz="3600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parameter( </a:t>
            </a:r>
            <a:r>
              <a:rPr lang="en-US" altLang="en-US" sz="36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arbitrary)</a:t>
            </a:r>
            <a:endParaRPr lang="en-US" altLang="en-US" sz="36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Box 12">
            <a:extLst>
              <a:ext uri="{FF2B5EF4-FFF2-40B4-BE49-F238E27FC236}">
                <a16:creationId xmlns:a16="http://schemas.microsoft.com/office/drawing/2014/main" id="{FC863091-5602-42E8-8F0F-54B438466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030" y="2895600"/>
            <a:ext cx="1768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no solution</a:t>
            </a:r>
          </a:p>
        </p:txBody>
      </p:sp>
    </p:spTree>
    <p:extLst>
      <p:ext uri="{BB962C8B-B14F-4D97-AF65-F5344CB8AC3E}">
        <p14:creationId xmlns:p14="http://schemas.microsoft.com/office/powerpoint/2010/main" val="250335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0913BBB-3084-4862-AB1E-7D0F891F9BB1}"/>
              </a:ext>
            </a:extLst>
          </p:cNvPr>
          <p:cNvSpPr/>
          <p:nvPr/>
        </p:nvSpPr>
        <p:spPr>
          <a:xfrm>
            <a:off x="10869929" y="1379831"/>
            <a:ext cx="742951" cy="1782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96B010-0823-4EDE-AE89-E1F3FCF775EB}"/>
              </a:ext>
            </a:extLst>
          </p:cNvPr>
          <p:cNvSpPr/>
          <p:nvPr/>
        </p:nvSpPr>
        <p:spPr>
          <a:xfrm>
            <a:off x="5688330" y="1334520"/>
            <a:ext cx="4575810" cy="1782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6294E6-7464-4573-94A3-B5338AD9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5490" y="0"/>
            <a:ext cx="6366510" cy="1138045"/>
          </a:xfrm>
        </p:spPr>
        <p:txBody>
          <a:bodyPr>
            <a:normAutofit/>
          </a:bodyPr>
          <a:lstStyle/>
          <a:p>
            <a:r>
              <a:rPr lang="en-US" sz="54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DA0E983-9E62-40AD-B12B-9C7260AE91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182884"/>
              </p:ext>
            </p:extLst>
          </p:nvPr>
        </p:nvGraphicFramePr>
        <p:xfrm>
          <a:off x="395847" y="1289209"/>
          <a:ext cx="4102100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7" name="Equation" r:id="rId3" imgW="1752480" imgH="799920" progId="Equation.DSMT4">
                  <p:embed/>
                </p:oleObj>
              </mc:Choice>
              <mc:Fallback>
                <p:oleObj name="Equation" r:id="rId3" imgW="1752480" imgH="799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847" y="1289209"/>
                        <a:ext cx="4102100" cy="187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4B17927-8319-41F6-8D9C-2FB455182C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552329"/>
              </p:ext>
            </p:extLst>
          </p:nvPr>
        </p:nvGraphicFramePr>
        <p:xfrm>
          <a:off x="5688330" y="1334520"/>
          <a:ext cx="5800616" cy="1782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8" name="Equation" r:id="rId5" imgW="2603160" imgH="799920" progId="Equation.DSMT4">
                  <p:embed/>
                </p:oleObj>
              </mc:Choice>
              <mc:Fallback>
                <p:oleObj name="Equation" r:id="rId5" imgW="2603160" imgH="799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88330" y="1334520"/>
                        <a:ext cx="5800616" cy="1782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DB7F4A2-FDB6-4165-88FF-408DC0E8B2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199120"/>
              </p:ext>
            </p:extLst>
          </p:nvPr>
        </p:nvGraphicFramePr>
        <p:xfrm>
          <a:off x="6595062" y="3786164"/>
          <a:ext cx="2762345" cy="1912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9" name="Equation" r:id="rId7" imgW="1155600" imgH="799920" progId="Equation.DSMT4">
                  <p:embed/>
                </p:oleObj>
              </mc:Choice>
              <mc:Fallback>
                <p:oleObj name="Equation" r:id="rId7" imgW="1155600" imgH="799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95062" y="3786164"/>
                        <a:ext cx="2762345" cy="1912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36A034D-945A-4784-8CCE-3FF6E99ADD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851890"/>
              </p:ext>
            </p:extLst>
          </p:nvPr>
        </p:nvGraphicFramePr>
        <p:xfrm>
          <a:off x="10770894" y="3786164"/>
          <a:ext cx="941019" cy="1912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0" name="Equation" r:id="rId9" imgW="393480" imgH="799920" progId="Equation.DSMT4">
                  <p:embed/>
                </p:oleObj>
              </mc:Choice>
              <mc:Fallback>
                <p:oleObj name="Equation" r:id="rId9" imgW="393480" imgH="799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770894" y="3786164"/>
                        <a:ext cx="941019" cy="1912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0861C1D-31F7-4DD5-AE17-A428053837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034349"/>
              </p:ext>
            </p:extLst>
          </p:nvPr>
        </p:nvGraphicFramePr>
        <p:xfrm>
          <a:off x="782855" y="3803286"/>
          <a:ext cx="3052541" cy="1787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1" name="Equation" r:id="rId11" imgW="1409400" imgH="825480" progId="Equation.DSMT4">
                  <p:embed/>
                </p:oleObj>
              </mc:Choice>
              <mc:Fallback>
                <p:oleObj name="Equation" r:id="rId11" imgW="140940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2855" y="3803286"/>
                        <a:ext cx="3052541" cy="1787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0D4CA6-5100-46FB-B6D3-BB337EF68793}"/>
              </a:ext>
            </a:extLst>
          </p:cNvPr>
          <p:cNvCxnSpPr>
            <a:stCxn id="9" idx="2"/>
          </p:cNvCxnSpPr>
          <p:nvPr/>
        </p:nvCxnSpPr>
        <p:spPr>
          <a:xfrm flipH="1">
            <a:off x="7966710" y="3117148"/>
            <a:ext cx="9525" cy="6237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07124F-BF87-4790-ADFD-C81BDF6B61B6}"/>
              </a:ext>
            </a:extLst>
          </p:cNvPr>
          <p:cNvCxnSpPr/>
          <p:nvPr/>
        </p:nvCxnSpPr>
        <p:spPr>
          <a:xfrm flipH="1">
            <a:off x="11241404" y="3139804"/>
            <a:ext cx="9525" cy="6237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Arrow: Notched Right 12">
            <a:extLst>
              <a:ext uri="{FF2B5EF4-FFF2-40B4-BE49-F238E27FC236}">
                <a16:creationId xmlns:a16="http://schemas.microsoft.com/office/drawing/2014/main" id="{C3E96F56-BCF7-49C4-A8B4-F7561723C78C}"/>
              </a:ext>
            </a:extLst>
          </p:cNvPr>
          <p:cNvSpPr/>
          <p:nvPr/>
        </p:nvSpPr>
        <p:spPr>
          <a:xfrm rot="10800000">
            <a:off x="4437353" y="4451576"/>
            <a:ext cx="1623060" cy="377190"/>
          </a:xfrm>
          <a:prstGeom prst="notched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76DD97F2-A1C0-44FB-86C1-1329EA101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5850" y="5818744"/>
            <a:ext cx="221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  constant matrix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(ma trận cột tự do)</a:t>
            </a:r>
          </a:p>
        </p:txBody>
      </p:sp>
      <p:sp>
        <p:nvSpPr>
          <p:cNvPr id="26" name="Text Box 13">
            <a:extLst>
              <a:ext uri="{FF2B5EF4-FFF2-40B4-BE49-F238E27FC236}">
                <a16:creationId xmlns:a16="http://schemas.microsoft.com/office/drawing/2014/main" id="{ADFD5EEC-8BBC-4EBB-9180-A0C0A85B8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3410" y="5818744"/>
            <a:ext cx="220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coefficients matrix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  (ma trận hệ số)</a:t>
            </a: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044C6B47-7149-43E5-8FEF-4EF4F135C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037" y="5698557"/>
            <a:ext cx="2162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augmented matrix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(ma trận mở rộng)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36781BF2-3D47-42C9-8FF3-6296363BFAA5}"/>
              </a:ext>
            </a:extLst>
          </p:cNvPr>
          <p:cNvSpPr/>
          <p:nvPr/>
        </p:nvSpPr>
        <p:spPr>
          <a:xfrm>
            <a:off x="4846320" y="2029233"/>
            <a:ext cx="571500" cy="377191"/>
          </a:xfrm>
          <a:prstGeom prst="leftRightArrow">
            <a:avLst>
              <a:gd name="adj1" fmla="val 50000"/>
              <a:gd name="adj2" fmla="val 31818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5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FBA1-43B6-4FB1-ABFA-99E799EFF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070" y="365125"/>
            <a:ext cx="6835140" cy="1460499"/>
          </a:xfrm>
        </p:spPr>
        <p:txBody>
          <a:bodyPr>
            <a:normAutofit/>
          </a:bodyPr>
          <a:lstStyle/>
          <a:p>
            <a:pPr algn="ctr"/>
            <a:r>
              <a:rPr lang="en-US" altLang="en-US" sz="4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Elementary Operations</a:t>
            </a:r>
            <a:br>
              <a:rPr lang="en-US" altLang="en-US" sz="4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(biến đổi sơ cấp)</a:t>
            </a:r>
            <a:endParaRPr lang="en-US" sz="48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EC81C-890D-40F3-9AAE-A48613F68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algn="just"/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Two systems are said to be </a:t>
            </a:r>
            <a:r>
              <a:rPr lang="en-US" altLang="en-US" sz="36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if the have the </a:t>
            </a:r>
            <a:r>
              <a:rPr lang="en-US" altLang="en-US" sz="3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set of solutions</a:t>
            </a:r>
          </a:p>
          <a:p>
            <a:endParaRPr lang="en-US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8DD50C26-118E-4C8D-BB6C-61959824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191" y="2659222"/>
            <a:ext cx="23819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8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 </a:t>
            </a:r>
            <a:endParaRPr lang="vi-VN" altLang="en-US" sz="4800" b="1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E4B1AC00-230D-4D21-86F7-06BA67F86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740" y="2659221"/>
            <a:ext cx="16033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8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</a:t>
            </a:r>
            <a:endParaRPr lang="vi-VN" altLang="en-US" sz="48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4F7224A3-477E-439F-8FC7-49438ABD3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619" y="2428389"/>
            <a:ext cx="23391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</a:t>
            </a:r>
            <a:endParaRPr lang="vi-VN" altLang="en-US" sz="3600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E0755B-8A38-4E36-AF4A-51151E28280E}"/>
              </a:ext>
            </a:extLst>
          </p:cNvPr>
          <p:cNvCxnSpPr/>
          <p:nvPr/>
        </p:nvCxnSpPr>
        <p:spPr>
          <a:xfrm>
            <a:off x="3989070" y="3074720"/>
            <a:ext cx="341757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59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6233</TotalTime>
  <Words>1198</Words>
  <Application>Microsoft Office PowerPoint</Application>
  <PresentationFormat>Widescreen</PresentationFormat>
  <Paragraphs>147</Paragraphs>
  <Slides>28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.VnMemorandum</vt:lpstr>
      <vt:lpstr>Agency FB</vt:lpstr>
      <vt:lpstr>Arial</vt:lpstr>
      <vt:lpstr>Calibri</vt:lpstr>
      <vt:lpstr>Calibri Light</vt:lpstr>
      <vt:lpstr>Times New Roman</vt:lpstr>
      <vt:lpstr>Wingdings</vt:lpstr>
      <vt:lpstr>Office Theme</vt:lpstr>
      <vt:lpstr>MathType 6.0 Equation</vt:lpstr>
      <vt:lpstr>Equation</vt:lpstr>
      <vt:lpstr>Unknown</vt:lpstr>
      <vt:lpstr>Linear Algebra</vt:lpstr>
      <vt:lpstr>PowerPoint Presentation</vt:lpstr>
      <vt:lpstr>Objectives</vt:lpstr>
      <vt:lpstr>1.1.  Solutions and Elementary Operations</vt:lpstr>
      <vt:lpstr>The Basic Concepts</vt:lpstr>
      <vt:lpstr>The Basic Concepts</vt:lpstr>
      <vt:lpstr>Example 1</vt:lpstr>
      <vt:lpstr>Example 1</vt:lpstr>
      <vt:lpstr>Elementary Operations (biến đổi sơ cấp)</vt:lpstr>
      <vt:lpstr>Elementary Operations (biến đổi sơ cấp)</vt:lpstr>
      <vt:lpstr>Example 2</vt:lpstr>
      <vt:lpstr>Example 2</vt:lpstr>
      <vt:lpstr>Type I (interchange two rows)</vt:lpstr>
      <vt:lpstr>Type II (multiply one row by a nonzero number)</vt:lpstr>
      <vt:lpstr>Type III (add a multiple of one row to another row)</vt:lpstr>
      <vt:lpstr>Elementary (row) Operations on matrix</vt:lpstr>
      <vt:lpstr>PowerPoint Presentation</vt:lpstr>
      <vt:lpstr>1.2.  Gaussian Elimination (phép khử Gauss)</vt:lpstr>
      <vt:lpstr>Gaussian Elimination (phép khử Gauss)</vt:lpstr>
      <vt:lpstr>A row-echelon matrix has 3 properties</vt:lpstr>
      <vt:lpstr>Row-echelon matrix</vt:lpstr>
      <vt:lpstr>Row-echelon matrix</vt:lpstr>
      <vt:lpstr>A reduced row-echelon matrix (ma trận bậc thang theo dòng thu gọn) has the properties</vt:lpstr>
      <vt:lpstr>A reduced row-echelon matrix (ma trận bậc thang theo dòng thu gọn) has the properties</vt:lpstr>
      <vt:lpstr>PowerPoint Presentation</vt:lpstr>
      <vt:lpstr>Gaussian Algorithm</vt:lpstr>
      <vt:lpstr>Gaussian Algorithm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Dũng Trần</dc:creator>
  <cp:lastModifiedBy>Dũng Trần</cp:lastModifiedBy>
  <cp:revision>52</cp:revision>
  <dcterms:created xsi:type="dcterms:W3CDTF">2022-08-07T20:07:39Z</dcterms:created>
  <dcterms:modified xsi:type="dcterms:W3CDTF">2023-02-21T01:15:14Z</dcterms:modified>
</cp:coreProperties>
</file>