
<file path=[Content_Types].xml><?xml version="1.0" encoding="utf-8"?>
<Types xmlns="http://schemas.openxmlformats.org/package/2006/content-types">
  <Default Extension="bin" ContentType="application/vnd.openxmlformats-officedocument.oleObject"/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9" r:id="rId3"/>
    <p:sldId id="307" r:id="rId4"/>
    <p:sldId id="312" r:id="rId5"/>
    <p:sldId id="310" r:id="rId6"/>
    <p:sldId id="313" r:id="rId7"/>
    <p:sldId id="311" r:id="rId8"/>
    <p:sldId id="314" r:id="rId9"/>
    <p:sldId id="315" r:id="rId10"/>
    <p:sldId id="316" r:id="rId11"/>
    <p:sldId id="317" r:id="rId12"/>
    <p:sldId id="318" r:id="rId13"/>
    <p:sldId id="319" r:id="rId14"/>
    <p:sldId id="321" r:id="rId15"/>
    <p:sldId id="320" r:id="rId16"/>
    <p:sldId id="324" r:id="rId17"/>
    <p:sldId id="323" r:id="rId18"/>
    <p:sldId id="325" r:id="rId19"/>
    <p:sldId id="326" r:id="rId20"/>
    <p:sldId id="327" r:id="rId21"/>
    <p:sldId id="328" r:id="rId22"/>
    <p:sldId id="329" r:id="rId23"/>
    <p:sldId id="330" r:id="rId24"/>
    <p:sldId id="331" r:id="rId25"/>
    <p:sldId id="332" r:id="rId26"/>
    <p:sldId id="334" r:id="rId27"/>
    <p:sldId id="335" r:id="rId28"/>
    <p:sldId id="333" r:id="rId29"/>
    <p:sldId id="336" r:id="rId30"/>
    <p:sldId id="337" r:id="rId31"/>
    <p:sldId id="338" r:id="rId32"/>
    <p:sldId id="339" r:id="rId33"/>
    <p:sldId id="341" r:id="rId34"/>
    <p:sldId id="342" r:id="rId35"/>
    <p:sldId id="340" r:id="rId36"/>
    <p:sldId id="344" r:id="rId37"/>
    <p:sldId id="345" r:id="rId38"/>
    <p:sldId id="346" r:id="rId39"/>
    <p:sldId id="343" r:id="rId40"/>
    <p:sldId id="347" r:id="rId41"/>
    <p:sldId id="348" r:id="rId42"/>
    <p:sldId id="349" r:id="rId43"/>
    <p:sldId id="350" r:id="rId44"/>
    <p:sldId id="352" r:id="rId45"/>
    <p:sldId id="353" r:id="rId46"/>
    <p:sldId id="354" r:id="rId47"/>
    <p:sldId id="351" r:id="rId48"/>
    <p:sldId id="355" r:id="rId49"/>
    <p:sldId id="356" r:id="rId50"/>
    <p:sldId id="357" r:id="rId51"/>
    <p:sldId id="358" r:id="rId52"/>
    <p:sldId id="359" r:id="rId53"/>
    <p:sldId id="360" r:id="rId54"/>
    <p:sldId id="361" r:id="rId55"/>
    <p:sldId id="362" r:id="rId56"/>
    <p:sldId id="363" r:id="rId57"/>
    <p:sldId id="365" r:id="rId58"/>
    <p:sldId id="364" r:id="rId59"/>
    <p:sldId id="366" r:id="rId60"/>
    <p:sldId id="367" r:id="rId61"/>
    <p:sldId id="368" r:id="rId62"/>
    <p:sldId id="371" r:id="rId63"/>
    <p:sldId id="372" r:id="rId64"/>
    <p:sldId id="373" r:id="rId65"/>
    <p:sldId id="370" r:id="rId66"/>
    <p:sldId id="374" r:id="rId67"/>
    <p:sldId id="369" r:id="rId6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13AD"/>
    <a:srgbClr val="2913F5"/>
    <a:srgbClr val="FF00FF"/>
    <a:srgbClr val="010001"/>
    <a:srgbClr val="FFFF6D"/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6" autoAdjust="0"/>
    <p:restoredTop sz="93557" autoAdjust="0"/>
  </p:normalViewPr>
  <p:slideViewPr>
    <p:cSldViewPr snapToGrid="0">
      <p:cViewPr varScale="1">
        <p:scale>
          <a:sx n="77" d="100"/>
          <a:sy n="77" d="100"/>
        </p:scale>
        <p:origin x="907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40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DF12A-6BB7-4945-802B-69FBC440EF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9C0FBF-2DA9-4131-BC3F-022D915E9A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5B5C4-AD1F-4A24-BD73-FB63D6A94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12C0E-B9A4-4576-943D-75CA6F86F596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C2600-BDD0-4FCB-8E60-310ED36D3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D502A-647B-4388-BC8C-65EC54049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7DF9F-CE4A-4C45-BF51-7BABF5FC9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887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39EB9-0FCC-4B16-B2F0-786011CAF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86984A-8540-4D1C-87BE-DDA4F99651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7B267-0CBA-45E1-9288-A75F0AF03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12C0E-B9A4-4576-943D-75CA6F86F596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11404-7300-4F67-BCF8-C7DDFA513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9B797-6EC0-40DA-806A-AF8B13173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7DF9F-CE4A-4C45-BF51-7BABF5FC9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878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D845DE-40CE-4653-9764-1584DDC737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CD300A-E641-47BF-BC16-E46059BF30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E64D7-BF6D-4250-A4B6-DAD458B10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12C0E-B9A4-4576-943D-75CA6F86F596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5397E9-6F31-47E1-B67A-EF9ABBD75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E2640-163D-4D43-9514-7F455F193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7DF9F-CE4A-4C45-BF51-7BABF5FC9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167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A6DE7-5F7E-458E-A36F-AC9137E31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3FFA9-654C-436F-B4BA-F4BA6097E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132755-B7CB-4BCA-A653-DCD6E0C9A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12C0E-B9A4-4576-943D-75CA6F86F596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59F8FD-69BC-41B9-BC92-1A507E74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F9D471-D2DA-4387-8648-C190DC622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7DF9F-CE4A-4C45-BF51-7BABF5FC9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747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30458-3E4F-4F4C-8B89-443D51DE3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B54487-CD45-4F2C-9E13-88FE5BFF58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68B87-06A1-4AD1-9BB2-FA6A34F28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12C0E-B9A4-4576-943D-75CA6F86F596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029A3F-5F1A-4C03-ADDA-442323786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6162E-BBEC-4396-B10D-F926E89F2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7DF9F-CE4A-4C45-BF51-7BABF5FC9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608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6DA33-503B-45E3-8CB2-3A52BC4A3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28B19-6BAB-40F3-A2D3-1561C24EEA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2FD55D-138C-4F97-A0FA-B360383998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705766-BC00-47D8-A682-C85320469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12C0E-B9A4-4576-943D-75CA6F86F596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908505-2C11-480E-876C-BEA07F489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72AB74-E8EF-466A-9CF9-BC41D3316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7DF9F-CE4A-4C45-BF51-7BABF5FC9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957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D713B-A893-4E41-B8C2-4BA959CA3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9ED748-76F7-4A13-886C-E94F07F08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0B5380-D766-40C0-ABDB-9C6751AB0D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6D63E2-FCDE-4A08-896A-56C9ED77C5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7D45CB-EDA0-4387-9C14-2F41A3715A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1DF1AB-ADFE-4432-AD51-0EA3A4D56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12C0E-B9A4-4576-943D-75CA6F86F596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4CD7AD-9588-435C-90F6-F0B64FE9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DCE801-D2F3-4CEB-80A8-60F6D5EF6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7DF9F-CE4A-4C45-BF51-7BABF5FC9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966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E62CD-8B78-48AF-A2C8-0E395AA53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04F269-DFB4-49C9-96DC-9CBEA70E7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12C0E-B9A4-4576-943D-75CA6F86F596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C3A6A0-6F94-4751-AF23-7FF88503C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E885D7-4FE7-41D9-8C9A-25EA984FD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7DF9F-CE4A-4C45-BF51-7BABF5FC9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147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CD1DB2-1182-4C18-95B0-3BF1F77AB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12C0E-B9A4-4576-943D-75CA6F86F596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516C80-48BF-4572-B7B4-A7EBC288B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E85FF4-3756-4820-8D7A-A39BFA57A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7DF9F-CE4A-4C45-BF51-7BABF5FC9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197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15EB9-2762-44D7-8A0C-1CCE5F787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F603E-61D3-4CCF-BBFA-4D220BEC5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D7AEFF-9A47-454A-9D76-CBE4A4EE4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81B934-DE6B-4A0B-AFC8-274D9812D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12C0E-B9A4-4576-943D-75CA6F86F596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776EB0-6CD9-41D2-BC83-844A31763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33F316-9E36-4144-A24F-AFCBD3349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7DF9F-CE4A-4C45-BF51-7BABF5FC9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805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7E84D-1FCA-41A1-97D0-4315A6AF3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38DBD3-6E08-4702-9C10-376D54A5DE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745640-451B-41F6-A66A-E0D46602B7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D25723-3231-4C81-AA73-57A5AACE2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12C0E-B9A4-4576-943D-75CA6F86F596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0667B3-2515-4B4D-AFBD-2C18E95AC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4C7C69-CFD8-4F9D-AADD-3E19D5301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7DF9F-CE4A-4C45-BF51-7BABF5FC9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086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BFBAC9-5C02-43B6-9AA9-5526836F6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CEDF16-FD8B-49C0-B1CF-1A48E9F8A9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2DB627-FAFF-4143-8121-87E6242625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12C0E-B9A4-4576-943D-75CA6F86F596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6E6CE-4374-4D84-9703-E9D97B07EA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9C0FD-8953-468C-B09A-F049FE8D03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7DF9F-CE4A-4C45-BF51-7BABF5FC9CA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46297B-A63F-4ED0-BCEA-7F110B3DBD0D}"/>
              </a:ext>
            </a:extLst>
          </p:cNvPr>
          <p:cNvSpPr/>
          <p:nvPr userDrawn="1"/>
        </p:nvSpPr>
        <p:spPr>
          <a:xfrm>
            <a:off x="-332004" y="0"/>
            <a:ext cx="2973604" cy="983774"/>
          </a:xfrm>
          <a:prstGeom prst="rect">
            <a:avLst/>
          </a:prstGeom>
          <a:blipFill dpi="0" rotWithShape="1">
            <a:blip r:embed="rId13">
              <a:alphaModFix amt="79000"/>
            </a:blip>
            <a:srcRect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716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dungttm12@fpt.edu.vn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13" Type="http://schemas.openxmlformats.org/officeDocument/2006/relationships/image" Target="../media/image31.png"/><Relationship Id="rId3" Type="http://schemas.openxmlformats.org/officeDocument/2006/relationships/image" Target="../media/image25.wmf"/><Relationship Id="rId7" Type="http://schemas.openxmlformats.org/officeDocument/2006/relationships/image" Target="../media/image27.wmf"/><Relationship Id="rId12" Type="http://schemas.openxmlformats.org/officeDocument/2006/relationships/image" Target="../media/image30.png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29.wmf"/><Relationship Id="rId5" Type="http://schemas.openxmlformats.org/officeDocument/2006/relationships/image" Target="../media/image26.wmf"/><Relationship Id="rId10" Type="http://schemas.openxmlformats.org/officeDocument/2006/relationships/oleObject" Target="../embeddings/oleObject11.bin"/><Relationship Id="rId4" Type="http://schemas.openxmlformats.org/officeDocument/2006/relationships/oleObject" Target="../embeddings/oleObject8.bin"/><Relationship Id="rId9" Type="http://schemas.openxmlformats.org/officeDocument/2006/relationships/image" Target="../media/image28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image" Target="../media/image32.wmf"/><Relationship Id="rId7" Type="http://schemas.openxmlformats.org/officeDocument/2006/relationships/image" Target="../media/image34.w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33.wmf"/><Relationship Id="rId10" Type="http://schemas.openxmlformats.org/officeDocument/2006/relationships/image" Target="../media/image36.png"/><Relationship Id="rId4" Type="http://schemas.openxmlformats.org/officeDocument/2006/relationships/oleObject" Target="../embeddings/oleObject13.bin"/><Relationship Id="rId9" Type="http://schemas.openxmlformats.org/officeDocument/2006/relationships/image" Target="../media/image35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e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oleObject" Target="../embeddings/oleObject20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wmf"/><Relationship Id="rId4" Type="http://schemas.openxmlformats.org/officeDocument/2006/relationships/oleObject" Target="../embeddings/oleObject21.bin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2" Type="http://schemas.openxmlformats.org/officeDocument/2006/relationships/oleObject" Target="../embeddings/oleObject22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5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oleObject" Target="../embeddings/oleObject24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oleObject" Target="../embeddings/oleObject25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oleObject" Target="../embeddings/oleObject26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13" Type="http://schemas.openxmlformats.org/officeDocument/2006/relationships/image" Target="../media/image67.wmf"/><Relationship Id="rId3" Type="http://schemas.openxmlformats.org/officeDocument/2006/relationships/image" Target="../media/image62.wmf"/><Relationship Id="rId7" Type="http://schemas.openxmlformats.org/officeDocument/2006/relationships/image" Target="../media/image64.wmf"/><Relationship Id="rId12" Type="http://schemas.openxmlformats.org/officeDocument/2006/relationships/oleObject" Target="../embeddings/oleObject32.bin"/><Relationship Id="rId2" Type="http://schemas.openxmlformats.org/officeDocument/2006/relationships/oleObject" Target="../embeddings/oleObject2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9.bin"/><Relationship Id="rId11" Type="http://schemas.openxmlformats.org/officeDocument/2006/relationships/image" Target="../media/image66.wmf"/><Relationship Id="rId5" Type="http://schemas.openxmlformats.org/officeDocument/2006/relationships/image" Target="../media/image63.wmf"/><Relationship Id="rId10" Type="http://schemas.openxmlformats.org/officeDocument/2006/relationships/oleObject" Target="../embeddings/oleObject31.bin"/><Relationship Id="rId4" Type="http://schemas.openxmlformats.org/officeDocument/2006/relationships/oleObject" Target="../embeddings/oleObject28.bin"/><Relationship Id="rId9" Type="http://schemas.openxmlformats.org/officeDocument/2006/relationships/image" Target="../media/image65.wmf"/><Relationship Id="rId14" Type="http://schemas.openxmlformats.org/officeDocument/2006/relationships/image" Target="../media/image68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oleObject" Target="../embeddings/oleObject3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wmf"/><Relationship Id="rId4" Type="http://schemas.openxmlformats.org/officeDocument/2006/relationships/oleObject" Target="../embeddings/oleObject34.bin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13" Type="http://schemas.openxmlformats.org/officeDocument/2006/relationships/image" Target="../media/image76.wmf"/><Relationship Id="rId3" Type="http://schemas.openxmlformats.org/officeDocument/2006/relationships/image" Target="../media/image71.wmf"/><Relationship Id="rId7" Type="http://schemas.openxmlformats.org/officeDocument/2006/relationships/image" Target="../media/image73.wmf"/><Relationship Id="rId12" Type="http://schemas.openxmlformats.org/officeDocument/2006/relationships/oleObject" Target="../embeddings/oleObject40.bin"/><Relationship Id="rId2" Type="http://schemas.openxmlformats.org/officeDocument/2006/relationships/oleObject" Target="../embeddings/oleObject3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7.bin"/><Relationship Id="rId11" Type="http://schemas.openxmlformats.org/officeDocument/2006/relationships/image" Target="../media/image75.wmf"/><Relationship Id="rId5" Type="http://schemas.openxmlformats.org/officeDocument/2006/relationships/image" Target="../media/image72.wmf"/><Relationship Id="rId15" Type="http://schemas.openxmlformats.org/officeDocument/2006/relationships/image" Target="../media/image77.emf"/><Relationship Id="rId10" Type="http://schemas.openxmlformats.org/officeDocument/2006/relationships/oleObject" Target="../embeddings/oleObject39.bin"/><Relationship Id="rId4" Type="http://schemas.openxmlformats.org/officeDocument/2006/relationships/oleObject" Target="../embeddings/oleObject36.bin"/><Relationship Id="rId9" Type="http://schemas.openxmlformats.org/officeDocument/2006/relationships/image" Target="../media/image74.wmf"/><Relationship Id="rId14" Type="http://schemas.openxmlformats.org/officeDocument/2006/relationships/oleObject" Target="../embeddings/oleObject41.bin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.bin"/><Relationship Id="rId13" Type="http://schemas.openxmlformats.org/officeDocument/2006/relationships/image" Target="../media/image83.wmf"/><Relationship Id="rId3" Type="http://schemas.openxmlformats.org/officeDocument/2006/relationships/image" Target="../media/image78.wmf"/><Relationship Id="rId7" Type="http://schemas.openxmlformats.org/officeDocument/2006/relationships/image" Target="../media/image80.wmf"/><Relationship Id="rId12" Type="http://schemas.openxmlformats.org/officeDocument/2006/relationships/oleObject" Target="../embeddings/oleObject47.bin"/><Relationship Id="rId2" Type="http://schemas.openxmlformats.org/officeDocument/2006/relationships/oleObject" Target="../embeddings/oleObject4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4.bin"/><Relationship Id="rId11" Type="http://schemas.openxmlformats.org/officeDocument/2006/relationships/image" Target="../media/image82.wmf"/><Relationship Id="rId5" Type="http://schemas.openxmlformats.org/officeDocument/2006/relationships/image" Target="../media/image79.wmf"/><Relationship Id="rId10" Type="http://schemas.openxmlformats.org/officeDocument/2006/relationships/oleObject" Target="../embeddings/oleObject46.bin"/><Relationship Id="rId4" Type="http://schemas.openxmlformats.org/officeDocument/2006/relationships/oleObject" Target="../embeddings/oleObject43.bin"/><Relationship Id="rId9" Type="http://schemas.openxmlformats.org/officeDocument/2006/relationships/image" Target="../media/image81.w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wmf"/><Relationship Id="rId2" Type="http://schemas.openxmlformats.org/officeDocument/2006/relationships/oleObject" Target="../embeddings/oleObject48.bin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wmf"/><Relationship Id="rId2" Type="http://schemas.openxmlformats.org/officeDocument/2006/relationships/oleObject" Target="../embeddings/oleObject49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6.emf"/><Relationship Id="rId4" Type="http://schemas.openxmlformats.org/officeDocument/2006/relationships/package" Target="../embeddings/Microsoft_Word_Document.docx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87.emf"/><Relationship Id="rId7" Type="http://schemas.openxmlformats.org/officeDocument/2006/relationships/image" Target="../media/image89.emf"/><Relationship Id="rId2" Type="http://schemas.openxmlformats.org/officeDocument/2006/relationships/oleObject" Target="../embeddings/oleObject5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2.bin"/><Relationship Id="rId5" Type="http://schemas.openxmlformats.org/officeDocument/2006/relationships/image" Target="../media/image88.emf"/><Relationship Id="rId10" Type="http://schemas.openxmlformats.org/officeDocument/2006/relationships/image" Target="../media/image91.emf"/><Relationship Id="rId4" Type="http://schemas.openxmlformats.org/officeDocument/2006/relationships/oleObject" Target="../embeddings/oleObject51.bin"/><Relationship Id="rId9" Type="http://schemas.openxmlformats.org/officeDocument/2006/relationships/oleObject" Target="../embeddings/oleObject53.bin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7.bin"/><Relationship Id="rId3" Type="http://schemas.openxmlformats.org/officeDocument/2006/relationships/image" Target="../media/image92.emf"/><Relationship Id="rId7" Type="http://schemas.openxmlformats.org/officeDocument/2006/relationships/image" Target="../media/image94.emf"/><Relationship Id="rId12" Type="http://schemas.openxmlformats.org/officeDocument/2006/relationships/image" Target="../media/image97.png"/><Relationship Id="rId2" Type="http://schemas.openxmlformats.org/officeDocument/2006/relationships/oleObject" Target="../embeddings/oleObject5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6.bin"/><Relationship Id="rId11" Type="http://schemas.openxmlformats.org/officeDocument/2006/relationships/image" Target="../media/image96.emf"/><Relationship Id="rId5" Type="http://schemas.openxmlformats.org/officeDocument/2006/relationships/image" Target="../media/image93.emf"/><Relationship Id="rId10" Type="http://schemas.openxmlformats.org/officeDocument/2006/relationships/oleObject" Target="../embeddings/oleObject58.bin"/><Relationship Id="rId4" Type="http://schemas.openxmlformats.org/officeDocument/2006/relationships/oleObject" Target="../embeddings/oleObject55.bin"/><Relationship Id="rId9" Type="http://schemas.openxmlformats.org/officeDocument/2006/relationships/image" Target="../media/image95.e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emf"/><Relationship Id="rId7" Type="http://schemas.openxmlformats.org/officeDocument/2006/relationships/image" Target="../media/image100.wmf"/><Relationship Id="rId2" Type="http://schemas.openxmlformats.org/officeDocument/2006/relationships/oleObject" Target="../embeddings/oleObject5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1.bin"/><Relationship Id="rId5" Type="http://schemas.openxmlformats.org/officeDocument/2006/relationships/image" Target="../media/image99.emf"/><Relationship Id="rId4" Type="http://schemas.openxmlformats.org/officeDocument/2006/relationships/oleObject" Target="../embeddings/oleObject60.bin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5.bin"/><Relationship Id="rId3" Type="http://schemas.openxmlformats.org/officeDocument/2006/relationships/image" Target="../media/image98.emf"/><Relationship Id="rId7" Type="http://schemas.openxmlformats.org/officeDocument/2006/relationships/image" Target="../media/image102.emf"/><Relationship Id="rId2" Type="http://schemas.openxmlformats.org/officeDocument/2006/relationships/oleObject" Target="../embeddings/oleObject6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4.bin"/><Relationship Id="rId5" Type="http://schemas.openxmlformats.org/officeDocument/2006/relationships/image" Target="../media/image101.emf"/><Relationship Id="rId10" Type="http://schemas.openxmlformats.org/officeDocument/2006/relationships/image" Target="../media/image104.png"/><Relationship Id="rId4" Type="http://schemas.openxmlformats.org/officeDocument/2006/relationships/oleObject" Target="../embeddings/oleObject63.bin"/><Relationship Id="rId9" Type="http://schemas.openxmlformats.org/officeDocument/2006/relationships/image" Target="../media/image103.e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emf"/><Relationship Id="rId7" Type="http://schemas.openxmlformats.org/officeDocument/2006/relationships/image" Target="../media/image107.emf"/><Relationship Id="rId2" Type="http://schemas.openxmlformats.org/officeDocument/2006/relationships/oleObject" Target="../embeddings/oleObject6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8.bin"/><Relationship Id="rId5" Type="http://schemas.openxmlformats.org/officeDocument/2006/relationships/image" Target="../media/image106.emf"/><Relationship Id="rId4" Type="http://schemas.openxmlformats.org/officeDocument/2006/relationships/oleObject" Target="../embeddings/oleObject67.bin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emf"/><Relationship Id="rId7" Type="http://schemas.openxmlformats.org/officeDocument/2006/relationships/image" Target="../media/image107.emf"/><Relationship Id="rId2" Type="http://schemas.openxmlformats.org/officeDocument/2006/relationships/oleObject" Target="../embeddings/oleObject6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1.bin"/><Relationship Id="rId5" Type="http://schemas.openxmlformats.org/officeDocument/2006/relationships/image" Target="../media/image106.emf"/><Relationship Id="rId4" Type="http://schemas.openxmlformats.org/officeDocument/2006/relationships/oleObject" Target="../embeddings/oleObject70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3" Type="http://schemas.openxmlformats.org/officeDocument/2006/relationships/image" Target="../media/image108.emf"/><Relationship Id="rId7" Type="http://schemas.openxmlformats.org/officeDocument/2006/relationships/image" Target="../media/image110.emf"/><Relationship Id="rId2" Type="http://schemas.openxmlformats.org/officeDocument/2006/relationships/oleObject" Target="../embeddings/oleObject7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4.bin"/><Relationship Id="rId5" Type="http://schemas.openxmlformats.org/officeDocument/2006/relationships/image" Target="../media/image109.emf"/><Relationship Id="rId4" Type="http://schemas.openxmlformats.org/officeDocument/2006/relationships/oleObject" Target="../embeddings/oleObject73.bin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3" Type="http://schemas.openxmlformats.org/officeDocument/2006/relationships/image" Target="../media/image108.emf"/><Relationship Id="rId7" Type="http://schemas.openxmlformats.org/officeDocument/2006/relationships/image" Target="../media/image110.emf"/><Relationship Id="rId2" Type="http://schemas.openxmlformats.org/officeDocument/2006/relationships/oleObject" Target="../embeddings/oleObject7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7.bin"/><Relationship Id="rId5" Type="http://schemas.openxmlformats.org/officeDocument/2006/relationships/image" Target="../media/image109.emf"/><Relationship Id="rId4" Type="http://schemas.openxmlformats.org/officeDocument/2006/relationships/oleObject" Target="../embeddings/oleObject76.bin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8.bin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3.wmf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2.bin"/><Relationship Id="rId3" Type="http://schemas.openxmlformats.org/officeDocument/2006/relationships/image" Target="../media/image114.wmf"/><Relationship Id="rId7" Type="http://schemas.openxmlformats.org/officeDocument/2006/relationships/image" Target="../media/image116.wmf"/><Relationship Id="rId2" Type="http://schemas.openxmlformats.org/officeDocument/2006/relationships/oleObject" Target="../embeddings/oleObject7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81.bin"/><Relationship Id="rId11" Type="http://schemas.openxmlformats.org/officeDocument/2006/relationships/image" Target="../media/image118.wmf"/><Relationship Id="rId5" Type="http://schemas.openxmlformats.org/officeDocument/2006/relationships/image" Target="../media/image115.wmf"/><Relationship Id="rId10" Type="http://schemas.openxmlformats.org/officeDocument/2006/relationships/oleObject" Target="../embeddings/oleObject83.bin"/><Relationship Id="rId4" Type="http://schemas.openxmlformats.org/officeDocument/2006/relationships/oleObject" Target="../embeddings/oleObject80.bin"/><Relationship Id="rId9" Type="http://schemas.openxmlformats.org/officeDocument/2006/relationships/image" Target="../media/image117.wmf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emf"/><Relationship Id="rId7" Type="http://schemas.openxmlformats.org/officeDocument/2006/relationships/image" Target="../media/image121.wmf"/><Relationship Id="rId2" Type="http://schemas.openxmlformats.org/officeDocument/2006/relationships/oleObject" Target="../embeddings/oleObject8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86.bin"/><Relationship Id="rId5" Type="http://schemas.openxmlformats.org/officeDocument/2006/relationships/image" Target="../media/image120.emf"/><Relationship Id="rId4" Type="http://schemas.openxmlformats.org/officeDocument/2006/relationships/oleObject" Target="../embeddings/oleObject85.bin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3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4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35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E9769EF-AB48-4400-B7B0-543AD6FADD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8534" y="2051824"/>
            <a:ext cx="10674626" cy="1561170"/>
          </a:xfrm>
        </p:spPr>
        <p:txBody>
          <a:bodyPr>
            <a:normAutofit/>
          </a:bodyPr>
          <a:lstStyle/>
          <a:p>
            <a:r>
              <a:rPr lang="en-US" altLang="en-US" sz="9600" b="1">
                <a:solidFill>
                  <a:srgbClr val="FF0000"/>
                </a:solidFill>
                <a:latin typeface=".VnMemorandum" panose="020B7200000000000000" pitchFamily="34" charset="0"/>
              </a:rPr>
              <a:t>CALCULUS</a:t>
            </a:r>
            <a:endParaRPr lang="en-US" sz="8800">
              <a:solidFill>
                <a:schemeClr val="tx2"/>
              </a:solidFill>
              <a:latin typeface=".VnMemorandum" panose="020B7200000000000000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841912-5B62-4D93-82B7-C38F720A4A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22776" y="3911968"/>
            <a:ext cx="8338931" cy="2238773"/>
          </a:xfrm>
        </p:spPr>
        <p:txBody>
          <a:bodyPr>
            <a:noAutofit/>
          </a:bodyPr>
          <a:lstStyle/>
          <a:p>
            <a:r>
              <a:rPr lang="en-US" altLang="en-US" sz="4000" b="1">
                <a:solidFill>
                  <a:srgbClr val="0000FF"/>
                </a:solidFill>
                <a:latin typeface="Agency FB" panose="020B0503020202020204" pitchFamily="34" charset="0"/>
              </a:rPr>
              <a:t>Book: Calculus</a:t>
            </a:r>
            <a:br>
              <a:rPr lang="en-US" altLang="en-US" sz="4000" b="1">
                <a:solidFill>
                  <a:srgbClr val="0000FF"/>
                </a:solidFill>
                <a:latin typeface="Agency FB" panose="020B0503020202020204" pitchFamily="34" charset="0"/>
              </a:rPr>
            </a:br>
            <a:r>
              <a:rPr lang="en-US" altLang="en-US" sz="4000" b="1">
                <a:solidFill>
                  <a:srgbClr val="0000FF"/>
                </a:solidFill>
                <a:latin typeface="Agency FB" panose="020B0503020202020204" pitchFamily="34" charset="0"/>
              </a:rPr>
              <a:t>Author:James Stewart</a:t>
            </a:r>
            <a:br>
              <a:rPr lang="en-US" altLang="en-US" sz="4000" b="1">
                <a:solidFill>
                  <a:srgbClr val="0000FF"/>
                </a:solidFill>
                <a:latin typeface="Agency FB" panose="020B0503020202020204" pitchFamily="34" charset="0"/>
              </a:rPr>
            </a:br>
            <a:r>
              <a:rPr lang="en-US" altLang="en-US" sz="4000" b="1">
                <a:solidFill>
                  <a:srgbClr val="0000FF"/>
                </a:solidFill>
                <a:latin typeface="Agency FB" panose="020B0503020202020204" pitchFamily="34" charset="0"/>
              </a:rPr>
              <a:t>8th Edition, Cengage Learning, 2015</a:t>
            </a:r>
            <a:endParaRPr lang="en-US" sz="4000">
              <a:solidFill>
                <a:schemeClr val="tx2"/>
              </a:solidFill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6B903227-AED8-41BA-9E2D-96E80E9950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991" y="91793"/>
            <a:ext cx="6829454" cy="212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949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4F372-4F3D-4603-8744-0162582AA8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5551"/>
            <a:ext cx="10515600" cy="5251412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(the function is described in table):</a:t>
            </a:r>
          </a:p>
          <a:p>
            <a:pPr marL="0" indent="0" eaLnBrk="1" hangingPunct="1">
              <a:lnSpc>
                <a:spcPct val="10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human population of the world 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depends</a:t>
            </a:r>
            <a:b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on the time 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57188" lvl="1" indent="-357188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The table gives estimates of the </a:t>
            </a:r>
            <a:b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world population </a:t>
            </a:r>
            <a:r>
              <a:rPr lang="en-US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) at time </a:t>
            </a:r>
            <a:r>
              <a:rPr lang="en-US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b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for certain years.</a:t>
            </a:r>
          </a:p>
          <a:p>
            <a:pPr marL="357188" lvl="1" indent="-357188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However, for each value of the </a:t>
            </a:r>
            <a:b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time </a:t>
            </a:r>
            <a:r>
              <a:rPr lang="en-US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there is a corresponding </a:t>
            </a:r>
            <a:b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value of  </a:t>
            </a:r>
            <a:r>
              <a:rPr lang="en-US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, and we say that</a:t>
            </a:r>
            <a:b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is a function of </a:t>
            </a:r>
            <a:r>
              <a:rPr lang="en-US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98C1F9-DA49-4C5D-A7AD-04AAE44E8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2263" y="614362"/>
            <a:ext cx="3581401" cy="6047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070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00E01CE4-5C1B-450F-A67E-4A956D6046BB}"/>
              </a:ext>
            </a:extLst>
          </p:cNvPr>
          <p:cNvSpPr/>
          <p:nvPr/>
        </p:nvSpPr>
        <p:spPr>
          <a:xfrm>
            <a:off x="614362" y="970161"/>
            <a:ext cx="10963276" cy="1518618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CB91C-EFA3-41DE-AAFE-13D300A2A9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3609"/>
            <a:ext cx="10515600" cy="5173353"/>
          </a:xfrm>
        </p:spPr>
        <p:txBody>
          <a:bodyPr/>
          <a:lstStyle/>
          <a:p>
            <a:pPr marL="0" indent="0">
              <a:buNone/>
            </a:pPr>
            <a:r>
              <a:rPr lang="en-US" b="1" u="sng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REPRESENTATIONS OF FUNCTIONS</a:t>
            </a:r>
          </a:p>
          <a:p>
            <a:pPr marL="0" indent="0" algn="just" eaLnBrk="1" hangingPunct="1">
              <a:lnSpc>
                <a:spcPct val="100000"/>
              </a:lnSpc>
              <a:buFontTx/>
              <a:buNone/>
            </a:pPr>
            <a:r>
              <a:rPr lang="en-US" altLang="en-US" sz="28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curve in the </a:t>
            </a:r>
            <a:r>
              <a:rPr lang="en-US" altLang="en-US" sz="2800" i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xy</a:t>
            </a:r>
            <a:r>
              <a:rPr lang="en-US" altLang="en-US" sz="28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-plane is the graph of a function of </a:t>
            </a:r>
            <a:r>
              <a:rPr lang="en-US" altLang="en-US" sz="2800" i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en-US" sz="28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and only if </a:t>
            </a:r>
            <a:r>
              <a:rPr lang="en-US" altLang="en-US" sz="28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vertical line</a:t>
            </a:r>
            <a:r>
              <a:rPr lang="en-US" altLang="en-US" sz="28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intersects the curve </a:t>
            </a:r>
            <a:r>
              <a:rPr lang="en-US" altLang="en-US" sz="28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than once</a:t>
            </a:r>
            <a:r>
              <a:rPr lang="en-US" altLang="en-US" sz="28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/>
          </a:p>
        </p:txBody>
      </p:sp>
      <p:grpSp>
        <p:nvGrpSpPr>
          <p:cNvPr id="4" name="Group 5">
            <a:extLst>
              <a:ext uri="{FF2B5EF4-FFF2-40B4-BE49-F238E27FC236}">
                <a16:creationId xmlns:a16="http://schemas.microsoft.com/office/drawing/2014/main" id="{D7B03FAE-2C21-474F-9A95-411728ABB4B3}"/>
              </a:ext>
            </a:extLst>
          </p:cNvPr>
          <p:cNvGrpSpPr>
            <a:grpSpLocks/>
          </p:cNvGrpSpPr>
          <p:nvPr/>
        </p:nvGrpSpPr>
        <p:grpSpPr bwMode="auto">
          <a:xfrm>
            <a:off x="781449" y="3318205"/>
            <a:ext cx="3240653" cy="2196963"/>
            <a:chOff x="794" y="1156"/>
            <a:chExt cx="1601" cy="972"/>
          </a:xfrm>
        </p:grpSpPr>
        <p:sp>
          <p:nvSpPr>
            <p:cNvPr id="5" name="Oval 6">
              <a:extLst>
                <a:ext uri="{FF2B5EF4-FFF2-40B4-BE49-F238E27FC236}">
                  <a16:creationId xmlns:a16="http://schemas.microsoft.com/office/drawing/2014/main" id="{8A7B407F-0626-48E8-BAC3-F61F2AD57E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5" y="1368"/>
              <a:ext cx="1256" cy="46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" name="Line 7">
              <a:extLst>
                <a:ext uri="{FF2B5EF4-FFF2-40B4-BE49-F238E27FC236}">
                  <a16:creationId xmlns:a16="http://schemas.microsoft.com/office/drawing/2014/main" id="{7ADC7C74-88E4-4A8A-9C17-CA115D0CCB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4" y="1621"/>
              <a:ext cx="160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8">
              <a:extLst>
                <a:ext uri="{FF2B5EF4-FFF2-40B4-BE49-F238E27FC236}">
                  <a16:creationId xmlns:a16="http://schemas.microsoft.com/office/drawing/2014/main" id="{F1ABC155-E2E1-46B9-8FA5-04744EE8DF3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1081" y="1641"/>
              <a:ext cx="972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9">
            <a:extLst>
              <a:ext uri="{FF2B5EF4-FFF2-40B4-BE49-F238E27FC236}">
                <a16:creationId xmlns:a16="http://schemas.microsoft.com/office/drawing/2014/main" id="{FC826EE1-0E49-4997-BA8E-E60B711FA4C7}"/>
              </a:ext>
            </a:extLst>
          </p:cNvPr>
          <p:cNvGrpSpPr>
            <a:grpSpLocks/>
          </p:cNvGrpSpPr>
          <p:nvPr/>
        </p:nvGrpSpPr>
        <p:grpSpPr bwMode="auto">
          <a:xfrm>
            <a:off x="8414003" y="3056986"/>
            <a:ext cx="3163635" cy="2552189"/>
            <a:chOff x="442" y="2433"/>
            <a:chExt cx="1690" cy="1160"/>
          </a:xfrm>
        </p:grpSpPr>
        <p:sp>
          <p:nvSpPr>
            <p:cNvPr id="9" name="Line 10">
              <a:extLst>
                <a:ext uri="{FF2B5EF4-FFF2-40B4-BE49-F238E27FC236}">
                  <a16:creationId xmlns:a16="http://schemas.microsoft.com/office/drawing/2014/main" id="{4606F939-9423-4054-B231-DA6D2B9702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" y="3051"/>
              <a:ext cx="169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11">
              <a:extLst>
                <a:ext uri="{FF2B5EF4-FFF2-40B4-BE49-F238E27FC236}">
                  <a16:creationId xmlns:a16="http://schemas.microsoft.com/office/drawing/2014/main" id="{9EE623D9-DD50-4C61-BFCB-124B3E10FDE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647" y="3013"/>
              <a:ext cx="11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12">
              <a:extLst>
                <a:ext uri="{FF2B5EF4-FFF2-40B4-BE49-F238E27FC236}">
                  <a16:creationId xmlns:a16="http://schemas.microsoft.com/office/drawing/2014/main" id="{37A833BB-8D10-46EA-8B7F-6BEBBAF7A4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1" y="2619"/>
              <a:ext cx="718" cy="75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13">
              <a:extLst>
                <a:ext uri="{FF2B5EF4-FFF2-40B4-BE49-F238E27FC236}">
                  <a16:creationId xmlns:a16="http://schemas.microsoft.com/office/drawing/2014/main" id="{98CB2C25-6A07-4F72-B3C0-2D7D2CA7F4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28" y="2604"/>
              <a:ext cx="816" cy="8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" name="Group 14">
            <a:extLst>
              <a:ext uri="{FF2B5EF4-FFF2-40B4-BE49-F238E27FC236}">
                <a16:creationId xmlns:a16="http://schemas.microsoft.com/office/drawing/2014/main" id="{7382A36C-1F45-4680-A1D7-8630023C591E}"/>
              </a:ext>
            </a:extLst>
          </p:cNvPr>
          <p:cNvGrpSpPr>
            <a:grpSpLocks/>
          </p:cNvGrpSpPr>
          <p:nvPr/>
        </p:nvGrpSpPr>
        <p:grpSpPr bwMode="auto">
          <a:xfrm>
            <a:off x="4693756" y="3105156"/>
            <a:ext cx="3400190" cy="2253201"/>
            <a:chOff x="2484" y="1168"/>
            <a:chExt cx="1414" cy="1018"/>
          </a:xfrm>
        </p:grpSpPr>
        <p:sp>
          <p:nvSpPr>
            <p:cNvPr id="14" name="Line 15">
              <a:extLst>
                <a:ext uri="{FF2B5EF4-FFF2-40B4-BE49-F238E27FC236}">
                  <a16:creationId xmlns:a16="http://schemas.microsoft.com/office/drawing/2014/main" id="{F06F5DD9-499E-42C6-9EA1-2A4533AB4A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4" y="1749"/>
              <a:ext cx="141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6">
              <a:extLst>
                <a:ext uri="{FF2B5EF4-FFF2-40B4-BE49-F238E27FC236}">
                  <a16:creationId xmlns:a16="http://schemas.microsoft.com/office/drawing/2014/main" id="{D466B89C-F37D-4EE8-A6B5-B23DCB190E1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2760" y="1677"/>
              <a:ext cx="101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7">
              <a:extLst>
                <a:ext uri="{FF2B5EF4-FFF2-40B4-BE49-F238E27FC236}">
                  <a16:creationId xmlns:a16="http://schemas.microsoft.com/office/drawing/2014/main" id="{491E4F20-8AC9-4A05-BE02-954115B0D2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43" y="1317"/>
              <a:ext cx="718" cy="75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8">
              <a:extLst>
                <a:ext uri="{FF2B5EF4-FFF2-40B4-BE49-F238E27FC236}">
                  <a16:creationId xmlns:a16="http://schemas.microsoft.com/office/drawing/2014/main" id="{DBCD4A97-A078-4752-9843-81FA8B79D3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54" y="1317"/>
              <a:ext cx="718" cy="75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4B8822E-2AFC-403C-912C-32AE4CF3B017}"/>
              </a:ext>
            </a:extLst>
          </p:cNvPr>
          <p:cNvCxnSpPr>
            <a:cxnSpLocks/>
          </p:cNvCxnSpPr>
          <p:nvPr/>
        </p:nvCxnSpPr>
        <p:spPr>
          <a:xfrm>
            <a:off x="5823240" y="2991249"/>
            <a:ext cx="0" cy="265603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94C8901-BDEE-4D4F-A099-DA39E63AF063}"/>
              </a:ext>
            </a:extLst>
          </p:cNvPr>
          <p:cNvCxnSpPr/>
          <p:nvPr/>
        </p:nvCxnSpPr>
        <p:spPr>
          <a:xfrm>
            <a:off x="1600600" y="3201823"/>
            <a:ext cx="0" cy="245463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3770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6B5A8-5551-42D8-A918-D9C6E9C17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69795"/>
            <a:ext cx="10515600" cy="5307168"/>
          </a:xfrm>
        </p:spPr>
        <p:txBody>
          <a:bodyPr/>
          <a:lstStyle/>
          <a:p>
            <a:pPr marL="0" indent="0" algn="just">
              <a:buNone/>
            </a:pPr>
            <a:r>
              <a:rPr lang="en-US" altLang="en-US" sz="2800" b="1" u="sng">
                <a:solidFill>
                  <a:srgbClr val="E45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VERTICAL LINE TEST</a:t>
            </a:r>
            <a:endParaRPr lang="en-US" altLang="en-US" sz="2800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The reason for the truth of the Vertical Line Test can be seen in the figure.</a:t>
            </a:r>
          </a:p>
          <a:p>
            <a:pPr marL="0" indent="0" algn="just"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B29BF7-A990-4AFD-BAAB-005F0B399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836" y="2594011"/>
            <a:ext cx="11294327" cy="3582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552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D0FCE5C-DFC2-4314-A519-B3688E484909}"/>
              </a:ext>
            </a:extLst>
          </p:cNvPr>
          <p:cNvSpPr/>
          <p:nvPr/>
        </p:nvSpPr>
        <p:spPr>
          <a:xfrm>
            <a:off x="4148254" y="2129883"/>
            <a:ext cx="3780263" cy="568712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49B6A-5471-4622-8732-AC7247C17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58644"/>
            <a:ext cx="10515600" cy="5318319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800" b="1">
                <a:solidFill>
                  <a:srgbClr val="E45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SYMMETRY: EVEN FUNCTION</a:t>
            </a:r>
          </a:p>
          <a:p>
            <a:pPr eaLnBrk="1" hangingPunct="1">
              <a:lnSpc>
                <a:spcPct val="100000"/>
              </a:lnSpc>
              <a:spcBef>
                <a:spcPct val="45000"/>
              </a:spcBef>
              <a:buFontTx/>
              <a:buNone/>
            </a:pPr>
            <a:r>
              <a:rPr lang="en-US" altLang="en-US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a function </a:t>
            </a:r>
            <a:r>
              <a:rPr lang="en-US" altLang="en-US" i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satisfies:</a:t>
            </a:r>
          </a:p>
          <a:p>
            <a:pPr algn="ctr" eaLnBrk="1" hangingPunct="1">
              <a:lnSpc>
                <a:spcPct val="100000"/>
              </a:lnSpc>
              <a:spcBef>
                <a:spcPct val="45000"/>
              </a:spcBef>
              <a:buFontTx/>
              <a:buNone/>
            </a:pPr>
            <a:r>
              <a:rPr lang="en-US" altLang="en-US" sz="3200" b="1" i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32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(-</a:t>
            </a:r>
            <a:r>
              <a:rPr lang="en-US" altLang="en-US" sz="3200" b="1" i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32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en-US" sz="3200" b="1" i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32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3200" b="1" i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32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altLang="en-US" sz="32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en-US" sz="3200" b="1" i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en-US" sz="32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en-US" sz="3200" b="1" i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D</a:t>
            </a:r>
            <a:r>
              <a:rPr lang="en-US" altLang="en-US" sz="32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100000"/>
              </a:lnSpc>
              <a:spcBef>
                <a:spcPct val="45000"/>
              </a:spcBef>
              <a:buFontTx/>
              <a:buNone/>
            </a:pPr>
            <a:r>
              <a:rPr lang="en-US" altLang="en-US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 </a:t>
            </a:r>
            <a:r>
              <a:rPr lang="en-US" altLang="en-US" i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is called an </a:t>
            </a:r>
            <a:r>
              <a:rPr lang="en-US" altLang="en-US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 function.</a:t>
            </a:r>
          </a:p>
          <a:p>
            <a:pPr marL="0" lvl="1" indent="0" eaLnBrk="1" hangingPunct="1">
              <a:lnSpc>
                <a:spcPct val="100000"/>
              </a:lnSpc>
              <a:spcBef>
                <a:spcPct val="45000"/>
              </a:spcBef>
              <a:buNone/>
            </a:pPr>
            <a:endParaRPr lang="en-US" altLang="en-US" sz="2800">
              <a:solidFill>
                <a:srgbClr val="FF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 eaLnBrk="1" hangingPunct="1">
              <a:lnSpc>
                <a:spcPct val="100000"/>
              </a:lnSpc>
              <a:spcBef>
                <a:spcPct val="45000"/>
              </a:spcBef>
              <a:buNone/>
            </a:pPr>
            <a:endParaRPr lang="en-US" altLang="en-US" sz="2800">
              <a:solidFill>
                <a:srgbClr val="FF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7188" lvl="1" indent="-357188" eaLnBrk="1" hangingPunct="1">
              <a:lnSpc>
                <a:spcPct val="100000"/>
              </a:lnSpc>
              <a:spcBef>
                <a:spcPct val="45000"/>
              </a:spcBef>
            </a:pPr>
            <a:r>
              <a:rPr lang="en-US" altLang="en-US" sz="280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geometric significance of an even function is that its graph is </a:t>
            </a:r>
            <a:r>
              <a:rPr lang="en-US" altLang="en-US" sz="2800" b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symmetric with respect to the </a:t>
            </a:r>
            <a:r>
              <a:rPr lang="en-US" altLang="en-US" sz="2800" b="1" i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2800" b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-axis</a:t>
            </a:r>
            <a:r>
              <a:rPr lang="en-US" altLang="en-US" sz="280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Group 13">
            <a:extLst>
              <a:ext uri="{FF2B5EF4-FFF2-40B4-BE49-F238E27FC236}">
                <a16:creationId xmlns:a16="http://schemas.microsoft.com/office/drawing/2014/main" id="{34D715D0-BB2B-40B4-ABF3-461D12357BC7}"/>
              </a:ext>
            </a:extLst>
          </p:cNvPr>
          <p:cNvGrpSpPr>
            <a:grpSpLocks/>
          </p:cNvGrpSpPr>
          <p:nvPr/>
        </p:nvGrpSpPr>
        <p:grpSpPr bwMode="auto">
          <a:xfrm>
            <a:off x="8051179" y="177607"/>
            <a:ext cx="3879619" cy="4528207"/>
            <a:chOff x="480" y="2361"/>
            <a:chExt cx="1829" cy="1819"/>
          </a:xfrm>
        </p:grpSpPr>
        <p:pic>
          <p:nvPicPr>
            <p:cNvPr id="7" name="Picture 14">
              <a:extLst>
                <a:ext uri="{FF2B5EF4-FFF2-40B4-BE49-F238E27FC236}">
                  <a16:creationId xmlns:a16="http://schemas.microsoft.com/office/drawing/2014/main" id="{4BFF9E12-CA5A-4BA5-9EB1-044B30B8E9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" y="2361"/>
              <a:ext cx="1829" cy="18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 Box 15">
              <a:extLst>
                <a:ext uri="{FF2B5EF4-FFF2-40B4-BE49-F238E27FC236}">
                  <a16:creationId xmlns:a16="http://schemas.microsoft.com/office/drawing/2014/main" id="{0965D8FA-B203-4BE2-8803-52F9D88549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06" y="2935"/>
              <a:ext cx="531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800" b="1" i="1">
                  <a:latin typeface="Times New Roman" panose="02020603050405020304" pitchFamily="18" charset="0"/>
                </a:rPr>
                <a:t>y = x</a:t>
              </a:r>
              <a:r>
                <a:rPr lang="en-US" altLang="en-US" sz="2800" b="1" i="1" baseline="30000">
                  <a:latin typeface="Times New Roman" panose="02020603050405020304" pitchFamily="18" charset="0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09836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D0FCE5C-DFC2-4314-A519-B3688E484909}"/>
              </a:ext>
            </a:extLst>
          </p:cNvPr>
          <p:cNvSpPr/>
          <p:nvPr/>
        </p:nvSpPr>
        <p:spPr>
          <a:xfrm>
            <a:off x="4148254" y="2129883"/>
            <a:ext cx="3780263" cy="568712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49B6A-5471-4622-8732-AC7247C17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58644"/>
            <a:ext cx="10515600" cy="5318319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800" b="1">
                <a:solidFill>
                  <a:srgbClr val="E45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SYMMETRY: ODD FUNCTION</a:t>
            </a:r>
          </a:p>
          <a:p>
            <a:pPr eaLnBrk="1" hangingPunct="1">
              <a:lnSpc>
                <a:spcPct val="100000"/>
              </a:lnSpc>
              <a:spcBef>
                <a:spcPct val="45000"/>
              </a:spcBef>
              <a:buFontTx/>
              <a:buNone/>
            </a:pPr>
            <a:r>
              <a:rPr lang="en-US" altLang="en-US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a function </a:t>
            </a:r>
            <a:r>
              <a:rPr lang="en-US" altLang="en-US" i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satisfies:</a:t>
            </a:r>
          </a:p>
          <a:p>
            <a:pPr algn="ctr" eaLnBrk="1" hangingPunct="1">
              <a:lnSpc>
                <a:spcPct val="100000"/>
              </a:lnSpc>
              <a:spcBef>
                <a:spcPct val="45000"/>
              </a:spcBef>
              <a:buFontTx/>
              <a:buNone/>
            </a:pPr>
            <a:r>
              <a:rPr lang="en-US" altLang="en-US" sz="3200" b="1" i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32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(-</a:t>
            </a:r>
            <a:r>
              <a:rPr lang="en-US" altLang="en-US" sz="3200" b="1" i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32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- </a:t>
            </a:r>
            <a:r>
              <a:rPr lang="en-US" altLang="en-US" sz="3200" b="1" i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32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3200" b="1" i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32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altLang="en-US" sz="32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en-US" sz="3200" b="1" i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en-US" sz="32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en-US" sz="3200" b="1" i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D</a:t>
            </a:r>
            <a:r>
              <a:rPr lang="en-US" altLang="en-US" sz="32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100000"/>
              </a:lnSpc>
              <a:spcBef>
                <a:spcPct val="45000"/>
              </a:spcBef>
              <a:buFontTx/>
              <a:buNone/>
            </a:pPr>
            <a:r>
              <a:rPr lang="en-US" altLang="en-US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 </a:t>
            </a:r>
            <a:r>
              <a:rPr lang="en-US" altLang="en-US" i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is called an </a:t>
            </a:r>
            <a:r>
              <a:rPr lang="en-US" altLang="en-US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odd function.</a:t>
            </a:r>
          </a:p>
          <a:p>
            <a:pPr marL="0" lvl="1" indent="0" eaLnBrk="1" hangingPunct="1">
              <a:lnSpc>
                <a:spcPct val="100000"/>
              </a:lnSpc>
              <a:spcBef>
                <a:spcPct val="45000"/>
              </a:spcBef>
              <a:buNone/>
            </a:pPr>
            <a:endParaRPr lang="en-US" altLang="en-US" sz="2800">
              <a:solidFill>
                <a:srgbClr val="FF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7188" lvl="1" indent="-357188" eaLnBrk="1" hangingPunct="1">
              <a:lnSpc>
                <a:spcPct val="100000"/>
              </a:lnSpc>
              <a:spcBef>
                <a:spcPct val="45000"/>
              </a:spcBef>
            </a:pPr>
            <a:endParaRPr lang="en-US" altLang="en-US" sz="2800">
              <a:solidFill>
                <a:srgbClr val="FF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7188" lvl="1" indent="-357188" eaLnBrk="1" hangingPunct="1">
              <a:lnSpc>
                <a:spcPct val="100000"/>
              </a:lnSpc>
              <a:spcBef>
                <a:spcPct val="45000"/>
              </a:spcBef>
            </a:pPr>
            <a:r>
              <a:rPr lang="en-US" altLang="en-US" sz="280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graph of an odd function is </a:t>
            </a:r>
            <a:r>
              <a:rPr lang="en-US" altLang="en-US" sz="2800" b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symmetric about the origin</a:t>
            </a:r>
            <a:r>
              <a:rPr lang="en-US" altLang="en-US" sz="280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" name="Group 13">
            <a:extLst>
              <a:ext uri="{FF2B5EF4-FFF2-40B4-BE49-F238E27FC236}">
                <a16:creationId xmlns:a16="http://schemas.microsoft.com/office/drawing/2014/main" id="{0347F97C-5584-48BA-ACB5-BAA645633BB9}"/>
              </a:ext>
            </a:extLst>
          </p:cNvPr>
          <p:cNvGrpSpPr>
            <a:grpSpLocks/>
          </p:cNvGrpSpPr>
          <p:nvPr/>
        </p:nvGrpSpPr>
        <p:grpSpPr bwMode="auto">
          <a:xfrm>
            <a:off x="8095785" y="-1"/>
            <a:ext cx="4096215" cy="4036741"/>
            <a:chOff x="2021" y="562"/>
            <a:chExt cx="1848" cy="1753"/>
          </a:xfrm>
        </p:grpSpPr>
        <p:pic>
          <p:nvPicPr>
            <p:cNvPr id="10" name="Picture 14">
              <a:extLst>
                <a:ext uri="{FF2B5EF4-FFF2-40B4-BE49-F238E27FC236}">
                  <a16:creationId xmlns:a16="http://schemas.microsoft.com/office/drawing/2014/main" id="{6CD52DA8-39A6-407C-B235-0E03CDCB2D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1" y="562"/>
              <a:ext cx="1848" cy="17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 Box 15">
              <a:extLst>
                <a:ext uri="{FF2B5EF4-FFF2-40B4-BE49-F238E27FC236}">
                  <a16:creationId xmlns:a16="http://schemas.microsoft.com/office/drawing/2014/main" id="{0448BBA1-BE83-41EF-A8CE-CE0FD2FE48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49" y="858"/>
              <a:ext cx="531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800" i="1">
                  <a:latin typeface="Times New Roman" panose="02020603050405020304" pitchFamily="18" charset="0"/>
                </a:rPr>
                <a:t>y = x</a:t>
              </a:r>
              <a:r>
                <a:rPr lang="en-US" altLang="en-US" sz="2800" i="1" baseline="30000">
                  <a:latin typeface="Times New Roman" panose="02020603050405020304" pitchFamily="18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2770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FB02CBA-1B4C-436D-8A0A-44A3420C8B2C}"/>
              </a:ext>
            </a:extLst>
          </p:cNvPr>
          <p:cNvSpPr/>
          <p:nvPr/>
        </p:nvSpPr>
        <p:spPr>
          <a:xfrm>
            <a:off x="1795346" y="2899317"/>
            <a:ext cx="1661531" cy="529683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55001-0D83-4CD4-8F8B-3AF6AC1B9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9005" y="970156"/>
            <a:ext cx="10394795" cy="5206807"/>
          </a:xfrm>
        </p:spPr>
        <p:txBody>
          <a:bodyPr>
            <a:normAutofit/>
          </a:bodyPr>
          <a:lstStyle/>
          <a:p>
            <a:pPr marL="0" indent="0" algn="just" eaLnBrk="1" hangingPunct="1">
              <a:buNone/>
            </a:pPr>
            <a: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altLang="en-US" sz="3200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 is an </a:t>
            </a:r>
            <a:r>
              <a:rPr lang="en-US" altLang="en-US" sz="3200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odd function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. If (-3, 5) is in the graph of </a:t>
            </a:r>
            <a:r>
              <a:rPr lang="en-US" altLang="en-US" sz="3200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 then which point is also in the graph of </a:t>
            </a:r>
            <a:r>
              <a:rPr lang="en-US" altLang="en-US" sz="3200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 ?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A. (3, 5).			B. (-3, -5).	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C. (3, -5).			D. All of the others.</a:t>
            </a:r>
          </a:p>
          <a:p>
            <a:pPr marL="0" indent="0" algn="just" eaLnBrk="1" hangingPunct="1">
              <a:lnSpc>
                <a:spcPct val="150000"/>
              </a:lnSpc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201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0EB4B8B-B25B-44EE-8164-FB5036268AD9}"/>
              </a:ext>
            </a:extLst>
          </p:cNvPr>
          <p:cNvSpPr/>
          <p:nvPr/>
        </p:nvSpPr>
        <p:spPr>
          <a:xfrm>
            <a:off x="512956" y="1137424"/>
            <a:ext cx="11076878" cy="1839951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1583D-4074-472F-9BED-CB8A0E455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166" y="1271239"/>
            <a:ext cx="10995102" cy="4905724"/>
          </a:xfrm>
        </p:spPr>
        <p:txBody>
          <a:bodyPr>
            <a:normAutofit/>
          </a:bodyPr>
          <a:lstStyle/>
          <a:p>
            <a:pPr marL="0" indent="0" algn="just" eaLnBrk="1" hangingPunct="1">
              <a:buNone/>
            </a:pPr>
            <a:r>
              <a:rPr lang="en-US" altLang="en-US" sz="3000" b="1" u="sng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altLang="en-US" sz="3000" b="1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en-US" sz="3000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Suppose </a:t>
            </a:r>
            <a:r>
              <a:rPr lang="en-US" altLang="en-US" sz="3000" i="1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3000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an </a:t>
            </a:r>
            <a:r>
              <a:rPr lang="en-US" altLang="en-US" sz="3000" i="1" u="sng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odd function</a:t>
            </a:r>
            <a:r>
              <a:rPr lang="en-US" altLang="en-US" sz="3000" i="1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000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en-US" sz="3000" i="1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en-US" sz="3000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an </a:t>
            </a:r>
            <a:r>
              <a:rPr lang="en-US" altLang="en-US" sz="3000" i="1" u="sng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 function</a:t>
            </a:r>
            <a:r>
              <a:rPr lang="en-US" altLang="en-US" sz="3000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 eaLnBrk="1" hangingPunct="1">
              <a:buNone/>
            </a:pPr>
            <a:r>
              <a:rPr lang="en-US" altLang="en-US" sz="3000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can we say about the function </a:t>
            </a:r>
            <a:r>
              <a:rPr lang="en-US" altLang="en-US" sz="3000" i="1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3000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en-US" sz="3000" i="1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en-US" sz="3000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defined by ( </a:t>
            </a:r>
            <a:r>
              <a:rPr lang="en-US" altLang="en-US" sz="3000" i="1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3000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en-US" sz="3000" i="1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en-US" sz="3000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)(</a:t>
            </a:r>
            <a:r>
              <a:rPr lang="en-US" altLang="en-US" sz="3000" i="1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3000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en-US" sz="3000" i="1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3000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3000" i="1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3000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3000" i="1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en-US" sz="3000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3000" i="1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3000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)?</a:t>
            </a:r>
          </a:p>
          <a:p>
            <a:pPr marL="0" indent="0" algn="just" eaLnBrk="1" hangingPunct="1">
              <a:buNone/>
            </a:pPr>
            <a:r>
              <a:rPr lang="en-US" altLang="en-US" sz="3000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Prove your result.</a:t>
            </a:r>
          </a:p>
        </p:txBody>
      </p:sp>
    </p:spTree>
    <p:extLst>
      <p:ext uri="{BB962C8B-B14F-4D97-AF65-F5344CB8AC3E}">
        <p14:creationId xmlns:p14="http://schemas.microsoft.com/office/powerpoint/2010/main" val="1746931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8B5A87D-C919-493B-BE44-97E86CEBF52A}"/>
              </a:ext>
            </a:extLst>
          </p:cNvPr>
          <p:cNvSpPr/>
          <p:nvPr/>
        </p:nvSpPr>
        <p:spPr>
          <a:xfrm>
            <a:off x="1694985" y="3166945"/>
            <a:ext cx="4861932" cy="457200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2FDC526-80C6-470E-9881-0E67264480EB}"/>
              </a:ext>
            </a:extLst>
          </p:cNvPr>
          <p:cNvSpPr/>
          <p:nvPr/>
        </p:nvSpPr>
        <p:spPr>
          <a:xfrm>
            <a:off x="1694985" y="1984917"/>
            <a:ext cx="4861932" cy="457200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28F25-7682-4886-954F-75BB8CEFD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80586"/>
            <a:ext cx="10515600" cy="5396378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en-US" sz="2800" b="1">
                <a:solidFill>
                  <a:srgbClr val="E45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INCREASING AND DECREASING FUNCTIONS</a:t>
            </a:r>
          </a:p>
          <a:p>
            <a:pPr eaLnBrk="1" hangingPunct="1">
              <a:lnSpc>
                <a:spcPct val="100000"/>
              </a:lnSpc>
              <a:spcBef>
                <a:spcPct val="45000"/>
              </a:spcBef>
              <a:buFontTx/>
              <a:buNone/>
            </a:pP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A function </a:t>
            </a:r>
            <a:r>
              <a:rPr lang="en-US" altLang="en-US" sz="2600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is called </a:t>
            </a:r>
            <a:r>
              <a:rPr lang="en-US" altLang="en-US" sz="2600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increasing on </a:t>
            </a:r>
            <a:r>
              <a:rPr lang="en-US" alt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an interval </a:t>
            </a:r>
            <a:r>
              <a:rPr lang="en-US" altLang="en-US" sz="26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if:</a:t>
            </a:r>
          </a:p>
          <a:p>
            <a:pPr eaLnBrk="1" hangingPunct="1">
              <a:lnSpc>
                <a:spcPct val="100000"/>
              </a:lnSpc>
              <a:spcBef>
                <a:spcPct val="45000"/>
              </a:spcBef>
              <a:buFontTx/>
              <a:buNone/>
            </a:pP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sz="2600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6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6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) &lt; </a:t>
            </a:r>
            <a:r>
              <a:rPr lang="en-US" altLang="en-US" sz="2600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6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6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2600">
                <a:solidFill>
                  <a:srgbClr val="AC4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whenever </a:t>
            </a:r>
            <a:r>
              <a:rPr lang="en-US" altLang="en-US" sz="26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6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&lt; </a:t>
            </a:r>
            <a:r>
              <a:rPr lang="en-US" altLang="en-US" sz="26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6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en-US" sz="2600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  <a:p>
            <a:pPr eaLnBrk="1" hangingPunct="1">
              <a:lnSpc>
                <a:spcPct val="100000"/>
              </a:lnSpc>
              <a:spcBef>
                <a:spcPct val="45000"/>
              </a:spcBef>
              <a:buFontTx/>
              <a:buNone/>
            </a:pP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It is called </a:t>
            </a:r>
            <a:r>
              <a:rPr lang="en-US" altLang="en-US" sz="2600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decreasing on </a:t>
            </a:r>
            <a:r>
              <a:rPr lang="en-US" altLang="en-US" sz="26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if:</a:t>
            </a:r>
          </a:p>
          <a:p>
            <a:pPr eaLnBrk="1" hangingPunct="1">
              <a:lnSpc>
                <a:spcPct val="100000"/>
              </a:lnSpc>
              <a:spcBef>
                <a:spcPct val="45000"/>
              </a:spcBef>
              <a:buFontTx/>
              <a:buNone/>
            </a:pP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sz="2600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6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6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) &gt; </a:t>
            </a:r>
            <a:r>
              <a:rPr lang="en-US" altLang="en-US" sz="2600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6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6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2600">
                <a:solidFill>
                  <a:srgbClr val="AC4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whenever </a:t>
            </a:r>
            <a:r>
              <a:rPr lang="en-US" altLang="en-US" sz="26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6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&lt; </a:t>
            </a:r>
            <a:r>
              <a:rPr lang="en-US" altLang="en-US" sz="26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6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3DB1FC-BF4A-4DE2-965E-BF74BA46D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1093" y="2558342"/>
            <a:ext cx="5400907" cy="42996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5804421-4310-4C03-A82C-8A4E709178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48743"/>
            <a:ext cx="3546088" cy="3209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79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421BB19-8AD3-436C-BA2B-5A19F803563D}"/>
              </a:ext>
            </a:extLst>
          </p:cNvPr>
          <p:cNvSpPr/>
          <p:nvPr/>
        </p:nvSpPr>
        <p:spPr>
          <a:xfrm>
            <a:off x="769434" y="1416205"/>
            <a:ext cx="10638264" cy="95900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7370A-73FA-44C5-BF5D-534C15A13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6342"/>
            <a:ext cx="10515600" cy="5340622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3200" b="1">
                <a:solidFill>
                  <a:srgbClr val="E45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INCREASING AND DECREASING FUNCTIONS</a:t>
            </a:r>
          </a:p>
          <a:p>
            <a:pPr marL="0" indent="0" algn="just">
              <a:buNone/>
            </a:pP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The function </a:t>
            </a:r>
            <a:r>
              <a:rPr lang="en-US" altLang="en-US" sz="3200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 is said to be </a:t>
            </a:r>
            <a:r>
              <a:rPr lang="en-US" altLang="en-US" sz="3200" b="1">
                <a:solidFill>
                  <a:srgbClr val="C851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increasing on the interval [</a:t>
            </a:r>
            <a:r>
              <a:rPr lang="en-US" altLang="en-US" sz="3200" b="1" i="1">
                <a:solidFill>
                  <a:srgbClr val="C851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3200" b="1">
                <a:solidFill>
                  <a:srgbClr val="C851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3200" b="1" i="1">
                <a:solidFill>
                  <a:srgbClr val="C851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3200" b="1">
                <a:solidFill>
                  <a:srgbClr val="C851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, decreasing on [</a:t>
            </a:r>
            <a:r>
              <a:rPr lang="en-US" altLang="en-US" sz="3200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3200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], and increasing again on [</a:t>
            </a:r>
            <a:r>
              <a:rPr lang="en-US" altLang="en-US" sz="3200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3200" i="1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].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5" name="Picture 7" descr="010122">
            <a:extLst>
              <a:ext uri="{FF2B5EF4-FFF2-40B4-BE49-F238E27FC236}">
                <a16:creationId xmlns:a16="http://schemas.microsoft.com/office/drawing/2014/main" id="{F931E2C0-CF53-420B-9560-24863E6583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966" y="2551546"/>
            <a:ext cx="10638264" cy="3893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6272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D3774EA-C7AA-491E-9D23-438526D3D2B5}"/>
              </a:ext>
            </a:extLst>
          </p:cNvPr>
          <p:cNvSpPr/>
          <p:nvPr/>
        </p:nvSpPr>
        <p:spPr>
          <a:xfrm>
            <a:off x="1806498" y="5542156"/>
            <a:ext cx="7917365" cy="634807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DC6A023-A229-419B-856E-9AAD9F054A86}"/>
              </a:ext>
            </a:extLst>
          </p:cNvPr>
          <p:cNvSpPr/>
          <p:nvPr/>
        </p:nvSpPr>
        <p:spPr>
          <a:xfrm>
            <a:off x="6333893" y="4817327"/>
            <a:ext cx="1237785" cy="367990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9CA74D2-673B-46A8-9BFD-5D40A39E7AAD}"/>
              </a:ext>
            </a:extLst>
          </p:cNvPr>
          <p:cNvSpPr/>
          <p:nvPr/>
        </p:nvSpPr>
        <p:spPr>
          <a:xfrm>
            <a:off x="6333893" y="3245005"/>
            <a:ext cx="1237785" cy="367990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DE060AD-D0AA-4B45-851A-7D0861285925}"/>
              </a:ext>
            </a:extLst>
          </p:cNvPr>
          <p:cNvSpPr/>
          <p:nvPr/>
        </p:nvSpPr>
        <p:spPr>
          <a:xfrm>
            <a:off x="6333893" y="2219093"/>
            <a:ext cx="1237785" cy="367990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7EDE2E-FAE9-4A65-9FF5-3B70CE80D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846680"/>
          </a:xfrm>
        </p:spPr>
        <p:txBody>
          <a:bodyPr/>
          <a:lstStyle/>
          <a:p>
            <a:r>
              <a:rPr lang="en-US" b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QUIZ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C93FD-94C1-488C-808C-623749453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2683"/>
            <a:ext cx="10515600" cy="4504280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is a function then 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+ 2) = 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) + 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(2).</a:t>
            </a:r>
          </a:p>
          <a:p>
            <a:pPr marL="0" indent="0" eaLnBrk="1" hangingPunct="1"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a. True 				b. False</a:t>
            </a:r>
          </a:p>
          <a:p>
            <a:pPr marL="0" indent="0" eaLnBrk="1" hangingPunct="1">
              <a:buNone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) then 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eaLnBrk="1" hangingPunct="1"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a. True				b. False</a:t>
            </a:r>
          </a:p>
          <a:p>
            <a:pPr marL="0" indent="0" eaLnBrk="1" hangingPunct="1">
              <a:buNone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be a function.</a:t>
            </a:r>
          </a:p>
          <a:p>
            <a:pPr marL="0" indent="0" eaLnBrk="1" hangingPunct="1"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We can find 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such that 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) is </a:t>
            </a:r>
            <a:r>
              <a:rPr lang="en-US" altLang="en-US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equal to 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eaLnBrk="1" hangingPunct="1"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a. True				b. False</a:t>
            </a:r>
          </a:p>
          <a:p>
            <a:pPr marL="0" indent="0"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E5B81ADE-4C24-4C07-816A-C8E3DAB674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2035125"/>
              </p:ext>
            </p:extLst>
          </p:nvPr>
        </p:nvGraphicFramePr>
        <p:xfrm>
          <a:off x="1862253" y="5489519"/>
          <a:ext cx="7844883" cy="6874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454200" imgH="266400" progId="Equation.DSMT4">
                  <p:embed/>
                </p:oleObj>
              </mc:Choice>
              <mc:Fallback>
                <p:oleObj name="Equation" r:id="rId2" imgW="345420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862253" y="5489519"/>
                        <a:ext cx="7844883" cy="6874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34818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  <p:bldP spid="5" grpId="0" animBg="1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CC4811A-21AB-4692-83C6-C4E55E1FA48D}"/>
              </a:ext>
            </a:extLst>
          </p:cNvPr>
          <p:cNvSpPr/>
          <p:nvPr/>
        </p:nvSpPr>
        <p:spPr>
          <a:xfrm>
            <a:off x="535259" y="1817649"/>
            <a:ext cx="11028556" cy="2910468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62F6D4-855B-4583-BD42-90C083C1B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1737"/>
            <a:ext cx="10515600" cy="898951"/>
          </a:xfrm>
        </p:spPr>
        <p:txBody>
          <a:bodyPr/>
          <a:lstStyle/>
          <a:p>
            <a:r>
              <a:rPr lang="en-US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 tin Giảng viên: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D6F1A-1F2E-4A95-827C-9C08334D5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771" y="1951464"/>
            <a:ext cx="10827834" cy="2776653"/>
          </a:xfrm>
        </p:spPr>
        <p:txBody>
          <a:bodyPr>
            <a:normAutofit/>
          </a:bodyPr>
          <a:lstStyle/>
          <a:p>
            <a:pPr marL="623888" indent="-623888">
              <a:buFont typeface="Wingdings" panose="05000000000000000000" pitchFamily="2" charset="2"/>
              <a:buChar char="ü"/>
            </a:pPr>
            <a:r>
              <a:rPr lang="en-US" sz="3200">
                <a:solidFill>
                  <a:srgbClr val="AD13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Giảng viên: </a:t>
            </a:r>
            <a:r>
              <a:rPr lang="en-US" sz="3200" b="1">
                <a:solidFill>
                  <a:srgbClr val="AD13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Trần Trịnh Mạnh Dũng</a:t>
            </a:r>
            <a:r>
              <a:rPr lang="en-US" sz="3200">
                <a:solidFill>
                  <a:srgbClr val="AD13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623888" indent="-623888">
              <a:buFont typeface="Wingdings" panose="05000000000000000000" pitchFamily="2" charset="2"/>
              <a:buChar char="ü"/>
            </a:pPr>
            <a:r>
              <a:rPr lang="en-US" sz="3200">
                <a:solidFill>
                  <a:srgbClr val="AD13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 liên hệ: </a:t>
            </a:r>
            <a:r>
              <a:rPr lang="en-US" sz="3200">
                <a:solidFill>
                  <a:srgbClr val="AD13AD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dungttm12@fpt.edu.vn</a:t>
            </a:r>
            <a:endParaRPr lang="en-US" sz="3200">
              <a:solidFill>
                <a:srgbClr val="AD13A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3888" indent="-623888">
              <a:buFont typeface="Wingdings" panose="05000000000000000000" pitchFamily="2" charset="2"/>
              <a:buChar char="ü"/>
            </a:pPr>
            <a:r>
              <a:rPr lang="en-US" sz="3200">
                <a:solidFill>
                  <a:srgbClr val="AD13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 điện thoại: 0393 118 722 (Zalo, chỉ sử dụng khi cấp thiết)</a:t>
            </a:r>
          </a:p>
          <a:p>
            <a:pPr marL="623888" indent="-623888">
              <a:buFont typeface="Wingdings" panose="05000000000000000000" pitchFamily="2" charset="2"/>
              <a:buChar char="ü"/>
            </a:pPr>
            <a:r>
              <a:rPr lang="en-US" sz="3200">
                <a:solidFill>
                  <a:srgbClr val="AD13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 tất cả 6 bài kiểm tra thường kỳ (60%) và 1 bài kiểm tra cuối kỳ (40%).</a:t>
            </a:r>
          </a:p>
        </p:txBody>
      </p:sp>
    </p:spTree>
    <p:extLst>
      <p:ext uri="{BB962C8B-B14F-4D97-AF65-F5344CB8AC3E}">
        <p14:creationId xmlns:p14="http://schemas.microsoft.com/office/powerpoint/2010/main" val="3882196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34000-F3BD-430E-A262-1C4A66CC5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444"/>
            <a:ext cx="10515600" cy="4449336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120000"/>
              </a:lnSpc>
            </a:pPr>
            <a:r>
              <a:rPr lang="en-US" altLang="en-US" sz="6600" b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1.2.</a:t>
            </a:r>
            <a:br>
              <a:rPr lang="en-US" altLang="en-US" sz="5400" b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400" b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MATHEMATICAL MODELS: </a:t>
            </a:r>
            <a:br>
              <a:rPr lang="en-US" altLang="en-US" sz="4400" b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400" b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CATALOG OF </a:t>
            </a:r>
            <a:br>
              <a:rPr lang="en-US" altLang="en-US" sz="4400" b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400" b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ESSENTIAL FUNCTIONS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133D2-D64C-42B5-83C7-A78651690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50780"/>
            <a:ext cx="10515600" cy="947854"/>
          </a:xfrm>
        </p:spPr>
        <p:txBody>
          <a:bodyPr/>
          <a:lstStyle/>
          <a:p>
            <a:pPr marL="0" indent="0" algn="ctr" eaLnBrk="1" hangingPunct="1">
              <a:spcBef>
                <a:spcPct val="20000"/>
              </a:spcBef>
              <a:buNone/>
            </a:pPr>
            <a:r>
              <a:rPr lang="en-US" altLang="en-US" sz="280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this section, we will learn about:</a:t>
            </a:r>
          </a:p>
          <a:p>
            <a:pPr marL="0" indent="0" algn="ctr" eaLnBrk="1" hangingPunct="1">
              <a:spcBef>
                <a:spcPct val="20000"/>
              </a:spcBef>
              <a:buNone/>
            </a:pPr>
            <a:r>
              <a:rPr lang="en-US" altLang="en-US" sz="280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purpose of mathematical models.</a:t>
            </a:r>
          </a:p>
        </p:txBody>
      </p:sp>
    </p:spTree>
    <p:extLst>
      <p:ext uri="{BB962C8B-B14F-4D97-AF65-F5344CB8AC3E}">
        <p14:creationId xmlns:p14="http://schemas.microsoft.com/office/powerpoint/2010/main" val="734279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ABA2E-9A73-40CF-B194-EDD307AA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9385" y="156931"/>
            <a:ext cx="8744415" cy="679412"/>
          </a:xfrm>
        </p:spPr>
        <p:txBody>
          <a:bodyPr>
            <a:normAutofit/>
          </a:bodyPr>
          <a:lstStyle/>
          <a:p>
            <a:r>
              <a:rPr lang="en-US" altLang="en-US" sz="4000" b="1">
                <a:solidFill>
                  <a:srgbClr val="E45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MATHEMATICAL MODELS</a:t>
            </a:r>
            <a:endParaRPr lang="en-US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D982C-D985-4FAE-A586-7641703AB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6343"/>
            <a:ext cx="10515600" cy="5340620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100000"/>
              </a:lnSpc>
              <a:spcBef>
                <a:spcPct val="4000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 mathematical model is a mathematical</a:t>
            </a:r>
          </a:p>
          <a:p>
            <a:pPr marL="0" indent="0" eaLnBrk="1" hangingPunct="1">
              <a:lnSpc>
                <a:spcPct val="100000"/>
              </a:lnSpc>
              <a:spcBef>
                <a:spcPct val="40000"/>
              </a:spcBef>
              <a:buFontTx/>
              <a:buNone/>
              <a:tabLst>
                <a:tab pos="534988" algn="l"/>
              </a:tabLst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	Description </a:t>
            </a:r>
            <a:r>
              <a:rPr lang="en-US" altLang="en-US" sz="240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≝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often by means of a function or an </a:t>
            </a:r>
          </a:p>
          <a:p>
            <a:pPr marL="0" indent="0" eaLnBrk="1" hangingPunct="1">
              <a:lnSpc>
                <a:spcPct val="100000"/>
              </a:lnSpc>
              <a:spcBef>
                <a:spcPct val="40000"/>
              </a:spcBef>
              <a:buFontTx/>
              <a:buNone/>
              <a:tabLst>
                <a:tab pos="534988" algn="l"/>
              </a:tabLst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	Equation </a:t>
            </a:r>
            <a:r>
              <a:rPr lang="en-US" altLang="en-US" sz="240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≝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of a real-world phenomenon such as:</a:t>
            </a:r>
          </a:p>
          <a:p>
            <a:pPr marL="892175" lvl="1" indent="-268288" eaLnBrk="1" hangingPunct="1">
              <a:lnSpc>
                <a:spcPct val="100000"/>
              </a:lnSpc>
              <a:spcBef>
                <a:spcPct val="40000"/>
              </a:spcBef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Size of a birth</a:t>
            </a:r>
          </a:p>
          <a:p>
            <a:pPr marL="892175" lvl="1" indent="-268288">
              <a:lnSpc>
                <a:spcPct val="100000"/>
              </a:lnSpc>
              <a:spcBef>
                <a:spcPct val="40000"/>
              </a:spcBef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Cost of emispopulation</a:t>
            </a:r>
          </a:p>
          <a:p>
            <a:pPr marL="892175" lvl="1" indent="-268288">
              <a:lnSpc>
                <a:spcPct val="100000"/>
              </a:lnSpc>
              <a:spcBef>
                <a:spcPct val="40000"/>
              </a:spcBef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Demand for a product</a:t>
            </a:r>
          </a:p>
          <a:p>
            <a:pPr marL="892175" lvl="1" indent="-268288">
              <a:lnSpc>
                <a:spcPct val="100000"/>
              </a:lnSpc>
              <a:spcBef>
                <a:spcPct val="40000"/>
              </a:spcBef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Speed of a falling object</a:t>
            </a:r>
          </a:p>
          <a:p>
            <a:pPr marL="892175" lvl="1" indent="-268288">
              <a:lnSpc>
                <a:spcPct val="100000"/>
              </a:lnSpc>
              <a:spcBef>
                <a:spcPct val="40000"/>
              </a:spcBef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Life expectancy of a person at sion reductions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C8A2CC-6053-49A4-B4C6-8278A84A0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85" y="5024438"/>
            <a:ext cx="11982335" cy="1422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318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61354BD-E201-466C-ACF0-F29ABF615C64}"/>
              </a:ext>
            </a:extLst>
          </p:cNvPr>
          <p:cNvSpPr/>
          <p:nvPr/>
        </p:nvSpPr>
        <p:spPr>
          <a:xfrm>
            <a:off x="4230803" y="3883993"/>
            <a:ext cx="3730394" cy="67685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6CBE6F-D341-4B5F-92B5-5B64C07CE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0882" y="130950"/>
            <a:ext cx="5116552" cy="850358"/>
          </a:xfrm>
        </p:spPr>
        <p:txBody>
          <a:bodyPr/>
          <a:lstStyle/>
          <a:p>
            <a:r>
              <a:rPr lang="en-US" altLang="en-US" sz="4400" b="1">
                <a:solidFill>
                  <a:srgbClr val="E45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 MODELS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F5BE3-2E17-48EF-807B-9A0A763DA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1308"/>
            <a:ext cx="10515600" cy="5195655"/>
          </a:xfrm>
        </p:spPr>
        <p:txBody>
          <a:bodyPr>
            <a:normAutofit/>
          </a:bodyPr>
          <a:lstStyle/>
          <a:p>
            <a:pPr marL="0" indent="0" algn="just" eaLnBrk="1" hangingPunct="1">
              <a:lnSpc>
                <a:spcPct val="130000"/>
              </a:lnSpc>
              <a:spcBef>
                <a:spcPct val="55000"/>
              </a:spcBef>
              <a:buFontTx/>
              <a:buNone/>
            </a:pPr>
            <a:r>
              <a:rPr lang="en-US" altLang="en-US" sz="320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we say that </a:t>
            </a:r>
            <a:r>
              <a:rPr lang="en-US" altLang="en-US" sz="3200" i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altLang="en-US" sz="320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 </a:t>
            </a:r>
            <a:r>
              <a:rPr lang="en-US" altLang="en-US" sz="3200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 function </a:t>
            </a:r>
            <a:r>
              <a:rPr lang="en-US" altLang="en-US" sz="320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altLang="en-US" sz="3200" i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320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we mean that the graph of the function is a line.</a:t>
            </a:r>
          </a:p>
          <a:p>
            <a:pPr lvl="1" algn="just" eaLnBrk="1" hangingPunct="1">
              <a:lnSpc>
                <a:spcPct val="130000"/>
              </a:lnSpc>
              <a:spcBef>
                <a:spcPct val="55000"/>
              </a:spcBef>
              <a:buClr>
                <a:srgbClr val="AC4600"/>
              </a:buClr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So, we can use the slope-intercept form of the equation of a line to write a formula for the function as</a:t>
            </a:r>
          </a:p>
          <a:p>
            <a:pPr lvl="1" algn="just" eaLnBrk="1" hangingPunct="1">
              <a:lnSpc>
                <a:spcPct val="130000"/>
              </a:lnSpc>
              <a:spcBef>
                <a:spcPct val="55000"/>
              </a:spcBef>
              <a:buClr>
                <a:srgbClr val="AC4600"/>
              </a:buClr>
              <a:buFont typeface="Wingdings" panose="05000000000000000000" pitchFamily="2" charset="2"/>
              <a:buNone/>
            </a:pPr>
            <a:endParaRPr lang="en-US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130000"/>
              </a:lnSpc>
              <a:spcBef>
                <a:spcPct val="55000"/>
              </a:spcBef>
              <a:buClr>
                <a:srgbClr val="AC4600"/>
              </a:buClr>
              <a:buFont typeface="Wingdings" panose="05000000000000000000" pitchFamily="2" charset="2"/>
              <a:buNone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	where </a:t>
            </a:r>
            <a:r>
              <a:rPr lang="en-US" altLang="en-US" sz="28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altLang="en-US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the slope (độ dốc)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of the line and </a:t>
            </a:r>
            <a:r>
              <a:rPr lang="en-US" altLang="en-US" sz="28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altLang="en-US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the </a:t>
            </a:r>
            <a:r>
              <a:rPr lang="en-US" altLang="en-US" sz="28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-intercept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45AA5931-9872-4B60-82FC-847F4E2DBD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006606"/>
              </p:ext>
            </p:extLst>
          </p:nvPr>
        </p:nvGraphicFramePr>
        <p:xfrm>
          <a:off x="4230803" y="3883993"/>
          <a:ext cx="3730394" cy="676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080173" imgH="558079" progId="Equation.DSMT4">
                  <p:embed/>
                </p:oleObj>
              </mc:Choice>
              <mc:Fallback>
                <p:oleObj name="Equation" r:id="rId2" imgW="3080173" imgH="558079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230803" y="3883993"/>
                        <a:ext cx="3730394" cy="6768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4884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C1AAFFC-D2C1-4C1A-AF0F-A4FFEBCFE53F}"/>
              </a:ext>
            </a:extLst>
          </p:cNvPr>
          <p:cNvSpPr/>
          <p:nvPr/>
        </p:nvSpPr>
        <p:spPr>
          <a:xfrm>
            <a:off x="691376" y="869796"/>
            <a:ext cx="10794380" cy="2402971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78ECE0-8ADE-4015-BE1E-DB4004EB4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3629" y="153253"/>
            <a:ext cx="8800171" cy="716543"/>
          </a:xfrm>
        </p:spPr>
        <p:txBody>
          <a:bodyPr/>
          <a:lstStyle/>
          <a:p>
            <a:r>
              <a:rPr lang="en-US" altLang="en-US" b="1">
                <a:solidFill>
                  <a:srgbClr val="E45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POLYNOMIALS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303B1-B072-46E5-9ED6-E8D16734B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69796"/>
            <a:ext cx="10515600" cy="5307167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ct val="65000"/>
              </a:spcBef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 function </a:t>
            </a: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is called a </a:t>
            </a:r>
            <a:r>
              <a:rPr lang="en-US" altLang="en-US" sz="2400">
                <a:solidFill>
                  <a:srgbClr val="C851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polynomial</a:t>
            </a:r>
            <a:r>
              <a:rPr lang="en-US" altLang="en-US" sz="2400" b="1">
                <a:solidFill>
                  <a:srgbClr val="C851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</a:p>
          <a:p>
            <a:pPr marL="0" indent="0" algn="just">
              <a:lnSpc>
                <a:spcPct val="130000"/>
              </a:lnSpc>
              <a:spcBef>
                <a:spcPct val="65000"/>
              </a:spcBef>
              <a:buNone/>
            </a:pP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30000"/>
              </a:lnSpc>
              <a:spcBef>
                <a:spcPct val="65000"/>
              </a:spcBef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is a nonnegative integer and the numbers </a:t>
            </a: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4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are constants called the coefficients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of the polynomial.</a:t>
            </a:r>
          </a:p>
          <a:p>
            <a:pPr marL="0" indent="0"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7D3D8EC3-2166-40BA-B975-21450B0405A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0634106"/>
              </p:ext>
            </p:extLst>
          </p:nvPr>
        </p:nvGraphicFramePr>
        <p:xfrm>
          <a:off x="2553629" y="1454257"/>
          <a:ext cx="7271014" cy="67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869920" imgH="266400" progId="Equation.DSMT4">
                  <p:embed/>
                </p:oleObj>
              </mc:Choice>
              <mc:Fallback>
                <p:oleObj name="Equation" r:id="rId2" imgW="286992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553629" y="1454257"/>
                        <a:ext cx="7271014" cy="675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5BFC3AAA-84A3-48AA-93FD-D169DA2F78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5854" y="3311203"/>
            <a:ext cx="3388809" cy="34502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B8C7C6-247F-4139-82DA-2D88C2111E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6871" y="3311203"/>
            <a:ext cx="2657043" cy="34824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F4F3AE8-00B7-4E4F-B858-A7C992D64A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96122" y="3429000"/>
            <a:ext cx="2657042" cy="3199822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0A6DDB1-4A6B-4930-B252-EC1A55EA0F46}"/>
              </a:ext>
            </a:extLst>
          </p:cNvPr>
          <p:cNvSpPr/>
          <p:nvPr/>
        </p:nvSpPr>
        <p:spPr>
          <a:xfrm>
            <a:off x="180135" y="3333505"/>
            <a:ext cx="1625112" cy="57371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Desmos</a:t>
            </a:r>
          </a:p>
        </p:txBody>
      </p:sp>
    </p:spTree>
    <p:extLst>
      <p:ext uri="{BB962C8B-B14F-4D97-AF65-F5344CB8AC3E}">
        <p14:creationId xmlns:p14="http://schemas.microsoft.com/office/powerpoint/2010/main" val="1138584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0EDD66E-B836-4DB8-A7E9-03E765637D1F}"/>
              </a:ext>
            </a:extLst>
          </p:cNvPr>
          <p:cNvSpPr/>
          <p:nvPr/>
        </p:nvSpPr>
        <p:spPr>
          <a:xfrm>
            <a:off x="8575288" y="1264852"/>
            <a:ext cx="2341756" cy="104991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FC35B7-46BE-4CB2-B7A0-D5EBA678B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5932" y="228463"/>
            <a:ext cx="8777868" cy="719391"/>
          </a:xfrm>
        </p:spPr>
        <p:txBody>
          <a:bodyPr/>
          <a:lstStyle/>
          <a:p>
            <a:r>
              <a:rPr lang="en-US" altLang="en-US" sz="4400" b="1">
                <a:solidFill>
                  <a:srgbClr val="E45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RATIONAL</a:t>
            </a:r>
            <a:r>
              <a:rPr lang="en-US" altLang="en-US" sz="4400">
                <a:solidFill>
                  <a:srgbClr val="E45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400" b="1">
                <a:solidFill>
                  <a:srgbClr val="E45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F345C-CA93-468E-9ADE-B7C3C7DFDD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7063"/>
            <a:ext cx="10515600" cy="5139900"/>
          </a:xfrm>
        </p:spPr>
        <p:txBody>
          <a:bodyPr>
            <a:normAutofit/>
          </a:bodyPr>
          <a:lstStyle/>
          <a:p>
            <a:pPr eaLnBrk="1" hangingPunct="1">
              <a:lnSpc>
                <a:spcPct val="100000"/>
              </a:lnSpc>
              <a:spcBef>
                <a:spcPct val="65000"/>
              </a:spcBef>
              <a:buFontTx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rational function 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is a ratio of two polynomials</a:t>
            </a:r>
          </a:p>
          <a:p>
            <a:pPr eaLnBrk="1" hangingPunct="1">
              <a:lnSpc>
                <a:spcPct val="100000"/>
              </a:lnSpc>
              <a:spcBef>
                <a:spcPct val="65000"/>
              </a:spcBef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65000"/>
              </a:spcBef>
              <a:buFontTx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are polynomials.</a:t>
            </a:r>
          </a:p>
          <a:p>
            <a:pPr lvl="1" eaLnBrk="1" hangingPunct="1">
              <a:lnSpc>
                <a:spcPct val="100000"/>
              </a:lnSpc>
              <a:spcBef>
                <a:spcPct val="65000"/>
              </a:spcBef>
            </a:pPr>
            <a:r>
              <a:rPr lang="en-US" altLang="en-US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domain consists of all values of </a:t>
            </a:r>
            <a:r>
              <a:rPr lang="en-US" altLang="en-US" sz="28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such that </a:t>
            </a:r>
            <a:r>
              <a:rPr lang="en-US" altLang="en-US" sz="28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en-US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8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sz="2800">
                <a:solidFill>
                  <a:srgbClr val="FF000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≠ 0</a:t>
            </a:r>
            <a:r>
              <a:rPr lang="en-US" altLang="en-US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75662C11-2868-4F5A-8DED-E32741827B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0048050"/>
              </p:ext>
            </p:extLst>
          </p:nvPr>
        </p:nvGraphicFramePr>
        <p:xfrm>
          <a:off x="8697949" y="1264852"/>
          <a:ext cx="2032465" cy="10499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03979" imgH="1138510" progId="Equation.DSMT4">
                  <p:embed/>
                </p:oleObj>
              </mc:Choice>
              <mc:Fallback>
                <p:oleObj name="Equation" r:id="rId2" imgW="2203979" imgH="113851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697949" y="1264852"/>
                        <a:ext cx="2032465" cy="10499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69220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F7628-63B2-43F8-BF3D-5C017C210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2478" y="197857"/>
            <a:ext cx="8811322" cy="727695"/>
          </a:xfrm>
        </p:spPr>
        <p:txBody>
          <a:bodyPr/>
          <a:lstStyle/>
          <a:p>
            <a:r>
              <a:rPr lang="en-US" altLang="en-US" sz="4400" b="1">
                <a:solidFill>
                  <a:srgbClr val="E45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TRIGONOMETRIC</a:t>
            </a:r>
            <a:r>
              <a:rPr lang="en-US" altLang="en-US" sz="4400">
                <a:solidFill>
                  <a:srgbClr val="E45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400" b="1">
                <a:solidFill>
                  <a:srgbClr val="E45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F2184-ABF2-441C-848F-F82C42628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5552"/>
            <a:ext cx="10515600" cy="5251411"/>
          </a:xfrm>
        </p:spPr>
        <p:txBody>
          <a:bodyPr/>
          <a:lstStyle/>
          <a:p>
            <a:pPr marL="0" indent="0"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Remind: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2BAFB82A-7827-4E22-B9B0-12E1318F98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87993"/>
              </p:ext>
            </p:extLst>
          </p:nvPr>
        </p:nvGraphicFramePr>
        <p:xfrm>
          <a:off x="1936439" y="1658397"/>
          <a:ext cx="2102979" cy="550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25480" imgH="215640" progId="Equation.DSMT4">
                  <p:embed/>
                </p:oleObj>
              </mc:Choice>
              <mc:Fallback>
                <p:oleObj name="Equation" r:id="rId2" imgW="82548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36439" y="1658397"/>
                        <a:ext cx="2102979" cy="5500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7A27C243-E664-44AA-9C80-1D0B3CD7A8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9405401"/>
              </p:ext>
            </p:extLst>
          </p:nvPr>
        </p:nvGraphicFramePr>
        <p:xfrm>
          <a:off x="1871735" y="2559221"/>
          <a:ext cx="2167683" cy="5500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50680" imgH="215640" progId="Equation.DSMT4">
                  <p:embed/>
                </p:oleObj>
              </mc:Choice>
              <mc:Fallback>
                <p:oleObj name="Equation" r:id="rId4" imgW="85068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71735" y="2559221"/>
                        <a:ext cx="2167683" cy="5500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65384D5D-9E3F-4ECB-B68C-89090FEEAF9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8522840"/>
              </p:ext>
            </p:extLst>
          </p:nvPr>
        </p:nvGraphicFramePr>
        <p:xfrm>
          <a:off x="1579599" y="3460044"/>
          <a:ext cx="9032802" cy="6843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365280" imgH="253800" progId="Equation.DSMT4">
                  <p:embed/>
                </p:oleObj>
              </mc:Choice>
              <mc:Fallback>
                <p:oleObj name="Equation" r:id="rId6" imgW="33652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79599" y="3460044"/>
                        <a:ext cx="9032802" cy="6843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D220FC58-A830-4EE8-8308-E85F83196F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0967969"/>
              </p:ext>
            </p:extLst>
          </p:nvPr>
        </p:nvGraphicFramePr>
        <p:xfrm>
          <a:off x="6017096" y="1599618"/>
          <a:ext cx="2566470" cy="6843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952200" imgH="253800" progId="Equation.DSMT4">
                  <p:embed/>
                </p:oleObj>
              </mc:Choice>
              <mc:Fallback>
                <p:oleObj name="Equation" r:id="rId8" imgW="95220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017096" y="1599618"/>
                        <a:ext cx="2566470" cy="6843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19DAA20B-47B3-447A-B226-3EB4E7714D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6952267"/>
              </p:ext>
            </p:extLst>
          </p:nvPr>
        </p:nvGraphicFramePr>
        <p:xfrm>
          <a:off x="6272039" y="2516653"/>
          <a:ext cx="2056584" cy="6843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723600" imgH="266400" progId="Equation.DSMT4">
                  <p:embed/>
                </p:oleObj>
              </mc:Choice>
              <mc:Fallback>
                <p:oleObj name="Equation" r:id="rId10" imgW="72360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272039" y="2516653"/>
                        <a:ext cx="2056584" cy="6843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5BD9EA7C-BFDF-45D7-8061-25D788B3D75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4285264"/>
            <a:ext cx="6272039" cy="25657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A1741F7-0AD2-45FC-856E-9F87C9A870E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492008" y="4377080"/>
            <a:ext cx="5663899" cy="2409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718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F7628-63B2-43F8-BF3D-5C017C210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2478" y="197857"/>
            <a:ext cx="8811322" cy="727695"/>
          </a:xfrm>
        </p:spPr>
        <p:txBody>
          <a:bodyPr/>
          <a:lstStyle/>
          <a:p>
            <a:r>
              <a:rPr lang="en-US" altLang="en-US" sz="4400" b="1">
                <a:solidFill>
                  <a:srgbClr val="E45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TRIGONOMETRIC</a:t>
            </a:r>
            <a:r>
              <a:rPr lang="en-US" altLang="en-US" sz="4400">
                <a:solidFill>
                  <a:srgbClr val="E45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400" b="1">
                <a:solidFill>
                  <a:srgbClr val="E45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F2184-ABF2-441C-848F-F82C42628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5552"/>
            <a:ext cx="10515600" cy="52514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Remind:</a:t>
            </a: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19D0ADC3-DF7A-4F33-90DA-5CCAA7B70C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7539435"/>
              </p:ext>
            </p:extLst>
          </p:nvPr>
        </p:nvGraphicFramePr>
        <p:xfrm>
          <a:off x="853584" y="2214592"/>
          <a:ext cx="2507166" cy="12144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12520" imgH="393480" progId="Equation.DSMT4">
                  <p:embed/>
                </p:oleObj>
              </mc:Choice>
              <mc:Fallback>
                <p:oleObj name="Equation" r:id="rId2" imgW="81252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53584" y="2214592"/>
                        <a:ext cx="2507166" cy="12144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808F961B-E4C1-4DE7-A1F4-CCE59A046D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4807834"/>
              </p:ext>
            </p:extLst>
          </p:nvPr>
        </p:nvGraphicFramePr>
        <p:xfrm>
          <a:off x="3376133" y="1195414"/>
          <a:ext cx="4951975" cy="1066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28800" imgH="393480" progId="Equation.DSMT4">
                  <p:embed/>
                </p:oleObj>
              </mc:Choice>
              <mc:Fallback>
                <p:oleObj name="Equation" r:id="rId4" imgW="182880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376133" y="1195414"/>
                        <a:ext cx="4951975" cy="1066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A263C4C9-B6AF-4BE0-A99D-3B5B31CDC6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7957605"/>
              </p:ext>
            </p:extLst>
          </p:nvPr>
        </p:nvGraphicFramePr>
        <p:xfrm>
          <a:off x="4000821" y="2721948"/>
          <a:ext cx="2183187" cy="5213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850680" imgH="203040" progId="Equation.DSMT4">
                  <p:embed/>
                </p:oleObj>
              </mc:Choice>
              <mc:Fallback>
                <p:oleObj name="Equation" r:id="rId6" imgW="8506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000821" y="2721948"/>
                        <a:ext cx="2183187" cy="5213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3F25C464-643D-4E4A-9307-337B937B18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4501506"/>
              </p:ext>
            </p:extLst>
          </p:nvPr>
        </p:nvGraphicFramePr>
        <p:xfrm>
          <a:off x="972013" y="5267915"/>
          <a:ext cx="5464038" cy="6645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701720" imgH="203040" progId="Equation.DSMT4">
                  <p:embed/>
                </p:oleObj>
              </mc:Choice>
              <mc:Fallback>
                <p:oleObj name="Equation" r:id="rId8" imgW="17017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72013" y="5267915"/>
                        <a:ext cx="5464038" cy="6645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7CB2F54F-16B2-40A1-A4DB-C514152719C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24080" y="2531327"/>
            <a:ext cx="5367920" cy="4326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026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F7628-63B2-43F8-BF3D-5C017C210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2478" y="197857"/>
            <a:ext cx="8811322" cy="727695"/>
          </a:xfrm>
        </p:spPr>
        <p:txBody>
          <a:bodyPr/>
          <a:lstStyle/>
          <a:p>
            <a:r>
              <a:rPr lang="en-US" altLang="en-US" sz="4400" b="1">
                <a:solidFill>
                  <a:srgbClr val="E45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TRIGONOMETRIC</a:t>
            </a:r>
            <a:r>
              <a:rPr lang="en-US" altLang="en-US" sz="4400">
                <a:solidFill>
                  <a:srgbClr val="E45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400" b="1">
                <a:solidFill>
                  <a:srgbClr val="E45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F2184-ABF2-441C-848F-F82C42628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5552"/>
            <a:ext cx="10515600" cy="5251411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000">
                <a:solidFill>
                  <a:srgbClr val="AC4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reciprocals of the sine, cosine, and tangent functions are 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C289A43F-06B6-408B-AB86-2096ED7876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8375522"/>
              </p:ext>
            </p:extLst>
          </p:nvPr>
        </p:nvGraphicFramePr>
        <p:xfrm>
          <a:off x="4962292" y="1781484"/>
          <a:ext cx="2923246" cy="38442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27000" imgH="1218960" progId="Equation.DSMT4">
                  <p:embed/>
                </p:oleObj>
              </mc:Choice>
              <mc:Fallback>
                <p:oleObj name="Equation" r:id="rId2" imgW="927000" imgH="1218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962292" y="1781484"/>
                        <a:ext cx="2923246" cy="38442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09366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37907-4A44-4435-A4FF-3018AC473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4780" y="220161"/>
            <a:ext cx="8789020" cy="683090"/>
          </a:xfrm>
        </p:spPr>
        <p:txBody>
          <a:bodyPr>
            <a:normAutofit fontScale="90000"/>
          </a:bodyPr>
          <a:lstStyle/>
          <a:p>
            <a:r>
              <a:rPr lang="en-US" altLang="en-US" sz="4400" b="1">
                <a:solidFill>
                  <a:srgbClr val="E45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A99A8F-964E-4EB7-8430-51FD458E65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60809"/>
                <a:ext cx="10515600" cy="471615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en-US" sz="3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function of the form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en-US" sz="3600" b="0" i="1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f</m:t>
                    </m:r>
                    <m:r>
                      <m:rPr>
                        <m:nor/>
                      </m:rPr>
                      <a:rPr lang="en-US" altLang="en-US" sz="3600" b="0" i="1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en-US" altLang="en-US" sz="3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en-US" sz="3600" b="0" i="1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</m:d>
                    <m:r>
                      <m:rPr>
                        <m:nor/>
                      </m:rPr>
                      <a:rPr lang="en-US" altLang="en-US" sz="36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en-US" sz="3600" b="0" i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en-US" sz="3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en-US" sz="3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en-US" sz="3600" b="0" i="1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  <m:sup>
                        <m:r>
                          <m:rPr>
                            <m:nor/>
                          </m:rPr>
                          <a:rPr lang="en-US" altLang="en-US" sz="3600" b="0" i="1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sup>
                    </m:sSup>
                  </m:oMath>
                </a14:m>
                <a:r>
                  <a:rPr lang="en-US" altLang="en-US" sz="36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3600" i="1" baseline="30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3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:r>
                  <a:rPr lang="en-US" altLang="en-US" sz="36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:r>
                  <a:rPr lang="en-US" altLang="en-US" sz="3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constant, is called </a:t>
                </a:r>
                <a:r>
                  <a:rPr lang="en-US" altLang="en-US" sz="3600" b="1">
                    <a:solidFill>
                      <a:srgbClr val="C851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power function</a:t>
                </a:r>
                <a:r>
                  <a:rPr lang="en-US" altLang="en-US" sz="3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pPr marL="0" indent="0">
                  <a:buNone/>
                </a:pPr>
                <a:endParaRPr lang="en-US" altLang="en-US" sz="3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A99A8F-964E-4EB7-8430-51FD458E65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60809"/>
                <a:ext cx="10515600" cy="4716153"/>
              </a:xfrm>
              <a:blipFill>
                <a:blip r:embed="rId2"/>
                <a:stretch>
                  <a:fillRect l="-1797" t="-3364" r="-1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BCAD4104-9690-4FC1-A19B-1D819B110E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81730"/>
            <a:ext cx="12192000" cy="3124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147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A8B6F07-C770-4801-A781-758D13C1B02F}"/>
              </a:ext>
            </a:extLst>
          </p:cNvPr>
          <p:cNvSpPr/>
          <p:nvPr/>
        </p:nvSpPr>
        <p:spPr>
          <a:xfrm>
            <a:off x="9879980" y="1048215"/>
            <a:ext cx="1650381" cy="591014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AA4B57-E7D4-480B-A600-D83389930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4420" y="209009"/>
            <a:ext cx="8889380" cy="683090"/>
          </a:xfrm>
        </p:spPr>
        <p:txBody>
          <a:bodyPr>
            <a:normAutofit fontScale="90000"/>
          </a:bodyPr>
          <a:lstStyle/>
          <a:p>
            <a:r>
              <a:rPr lang="en-US" altLang="en-US" sz="4400" b="1">
                <a:solidFill>
                  <a:srgbClr val="E45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EXPONENTIAL</a:t>
            </a:r>
            <a:r>
              <a:rPr lang="en-US" altLang="en-US" sz="4400">
                <a:solidFill>
                  <a:srgbClr val="E45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400" b="1">
                <a:solidFill>
                  <a:srgbClr val="E45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7586FD-3EE1-4E72-A26C-1719AB3EED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1443" y="1048215"/>
                <a:ext cx="11296185" cy="5128748"/>
              </a:xfrm>
            </p:spPr>
            <p:txBody>
              <a:bodyPr/>
              <a:lstStyle/>
              <a:p>
                <a:pPr marL="0" indent="0" algn="just" eaLnBrk="1" hangingPunct="1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  <a:tabLst/>
                </a:pPr>
                <a:r>
                  <a:rPr lang="en-US" altLang="en-US" sz="3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US" altLang="en-US" sz="3200" b="1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exponential functions </a:t>
                </a:r>
                <a:r>
                  <a:rPr lang="en-US" altLang="en-US" sz="3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are the functions of the form </a:t>
                </a:r>
                <a:r>
                  <a:rPr lang="en-US" altLang="en-US" sz="32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 </a:t>
                </a:r>
                <a:r>
                  <a:rPr lang="en-US" altLang="en-US" sz="3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en-US" sz="32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en-US" sz="3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</a:t>
                </a:r>
                <a:r>
                  <a:rPr lang="en-US" altLang="en-US" sz="32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en-US" sz="3600" i="1" baseline="30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en-US" sz="3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where the base </a:t>
                </a:r>
                <a:r>
                  <a:rPr lang="en-US" altLang="en-US" sz="32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:r>
                  <a:rPr lang="en-US" altLang="en-US" sz="3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a positive constant.</a:t>
                </a:r>
                <a:r>
                  <a:rPr lang="en-US" altLang="en-US" sz="3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742950" lvl="1" indent="-285750" eaLnBrk="1" hangingPunct="1">
                  <a:lnSpc>
                    <a:spcPct val="100000"/>
                  </a:lnSpc>
                  <a:spcBef>
                    <a:spcPct val="50000"/>
                  </a:spcBef>
                  <a:tabLst/>
                </a:pPr>
                <a:r>
                  <a:rPr lang="en-US" altLang="en-US" sz="3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graphs of </a:t>
                </a:r>
                <a:r>
                  <a:rPr lang="en-US" altLang="en-US" sz="32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en-US" sz="3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2</a:t>
                </a:r>
                <a:r>
                  <a:rPr lang="en-US" altLang="en-US" sz="3200" i="1" baseline="30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en-US" sz="3200" baseline="30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altLang="en-US" sz="3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:r>
                  <a:rPr lang="en-US" altLang="en-US" sz="32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en-US" sz="3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(0.5)</a:t>
                </a:r>
                <a:r>
                  <a:rPr lang="en-US" altLang="en-US" sz="3200" i="1" baseline="30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en-US" sz="3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shown.</a:t>
                </a:r>
              </a:p>
              <a:p>
                <a:pPr marL="742950" lvl="1" indent="-285750">
                  <a:lnSpc>
                    <a:spcPct val="100000"/>
                  </a:lnSpc>
                  <a:spcBef>
                    <a:spcPct val="50000"/>
                  </a:spcBef>
                </a:pPr>
                <a:r>
                  <a:rPr lang="en-US" altLang="en-US" sz="3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both cases, the domain is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en-US" sz="3200" b="0" i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(−</m:t>
                    </m:r>
                    <m:r>
                      <m:rPr>
                        <m:nor/>
                      </m:rPr>
                      <a:rPr lang="en-US" altLang="en-US" sz="3200" b="0" i="0" smtClean="0"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∞,+∞)</m:t>
                    </m:r>
                  </m:oMath>
                </a14:m>
                <a:r>
                  <a:rPr lang="en-US" altLang="en-US" sz="3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the range is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en-US" sz="32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en-US" sz="3200" b="0" i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0</m:t>
                    </m:r>
                    <m:r>
                      <m:rPr>
                        <m:nor/>
                      </m:rPr>
                      <a:rPr lang="en-US" altLang="en-US" sz="3200"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,+∞)</m:t>
                    </m:r>
                  </m:oMath>
                </a14:m>
                <a:r>
                  <a:rPr lang="en-US" altLang="en-US" sz="3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.</a:t>
                </a:r>
              </a:p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7586FD-3EE1-4E72-A26C-1719AB3EED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1443" y="1048215"/>
                <a:ext cx="11296185" cy="5128748"/>
              </a:xfrm>
              <a:blipFill>
                <a:blip r:embed="rId2"/>
                <a:stretch>
                  <a:fillRect l="-1403" t="-1784" r="-1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BBC9F0B6-6097-438B-B12D-956494281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5796" y="3646028"/>
            <a:ext cx="5653668" cy="311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540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3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4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35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E9769EF-AB48-4400-B7B0-543AD6FADD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8534" y="2051824"/>
            <a:ext cx="10674626" cy="1561170"/>
          </a:xfrm>
        </p:spPr>
        <p:txBody>
          <a:bodyPr>
            <a:normAutofit/>
          </a:bodyPr>
          <a:lstStyle/>
          <a:p>
            <a:r>
              <a:rPr lang="en-US" altLang="en-US" sz="9600" b="1">
                <a:solidFill>
                  <a:srgbClr val="FF0000"/>
                </a:solidFill>
                <a:latin typeface=".VnMemorandum" panose="020B7200000000000000" pitchFamily="34" charset="0"/>
              </a:rPr>
              <a:t>CALCULUS</a:t>
            </a:r>
            <a:endParaRPr lang="en-US" sz="8800">
              <a:solidFill>
                <a:schemeClr val="tx2"/>
              </a:solidFill>
              <a:latin typeface=".VnMemorandum" panose="020B7200000000000000" pitchFamily="34" charset="0"/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6B903227-AED8-41BA-9E2D-96E80E9950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991" y="91793"/>
            <a:ext cx="6829454" cy="2123315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27AF142B-C1C5-4C7C-81C2-33EC338A04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1424" y="3847171"/>
            <a:ext cx="9144000" cy="2230243"/>
          </a:xfrm>
        </p:spPr>
        <p:txBody>
          <a:bodyPr>
            <a:normAutofit/>
          </a:bodyPr>
          <a:lstStyle/>
          <a:p>
            <a:r>
              <a:rPr lang="en-US" sz="7200" b="1" i="0">
                <a:solidFill>
                  <a:srgbClr val="1C05C7"/>
                </a:solidFill>
                <a:effectLst/>
                <a:latin typeface="Agency FB" panose="020B0503020202020204" pitchFamily="34" charset="0"/>
              </a:rPr>
              <a:t>Chapter 1</a:t>
            </a:r>
            <a:br>
              <a:rPr lang="en-US" sz="7200" b="1">
                <a:solidFill>
                  <a:srgbClr val="1C05C7"/>
                </a:solidFill>
                <a:latin typeface="Agency FB" panose="020B0503020202020204" pitchFamily="34" charset="0"/>
              </a:rPr>
            </a:br>
            <a:r>
              <a:rPr lang="en-US" sz="7200" b="1" i="0">
                <a:solidFill>
                  <a:srgbClr val="1C05C7"/>
                </a:solidFill>
                <a:effectLst/>
                <a:latin typeface="Agency FB" panose="020B0503020202020204" pitchFamily="34" charset="0"/>
              </a:rPr>
              <a:t>Functions and Limits</a:t>
            </a:r>
            <a:endParaRPr lang="en-US" sz="8800" b="1">
              <a:solidFill>
                <a:srgbClr val="1C05C7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8794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2A9E2-3C73-4A61-A4E1-4CEBD8348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3629" y="164404"/>
            <a:ext cx="8800171" cy="738846"/>
          </a:xfrm>
        </p:spPr>
        <p:txBody>
          <a:bodyPr/>
          <a:lstStyle/>
          <a:p>
            <a:r>
              <a:rPr lang="en-US" altLang="en-US" sz="4400" b="1">
                <a:solidFill>
                  <a:srgbClr val="E45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LOGARITHMIC</a:t>
            </a:r>
            <a:r>
              <a:rPr lang="en-US" altLang="en-US" sz="4400">
                <a:solidFill>
                  <a:srgbClr val="E45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400" b="1">
                <a:solidFill>
                  <a:srgbClr val="E45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E1B1A-B6B3-4F3D-9E16-7129E6BD3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0088"/>
            <a:ext cx="6522844" cy="4916875"/>
          </a:xfrm>
        </p:spPr>
        <p:txBody>
          <a:bodyPr/>
          <a:lstStyle/>
          <a:p>
            <a:pPr eaLnBrk="1" hangingPunct="1">
              <a:lnSpc>
                <a:spcPct val="100000"/>
              </a:lnSpc>
              <a:buFontTx/>
              <a:buNone/>
              <a:tabLst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The logarithmic functions 	                  </a:t>
            </a:r>
          </a:p>
          <a:p>
            <a:pPr marL="0" indent="0" algn="just" eaLnBrk="1" hangingPunct="1">
              <a:lnSpc>
                <a:spcPct val="100000"/>
              </a:lnSpc>
              <a:buFontTx/>
              <a:buNone/>
              <a:tabLst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, where the base </a:t>
            </a:r>
            <a:r>
              <a:rPr lang="en-US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is a positive constant,</a:t>
            </a:r>
            <a:b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are the inverse functions of the exponential</a:t>
            </a:r>
            <a:b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functions.</a:t>
            </a: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7ED26C38-F5E8-4199-A02C-4A640B2DF0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9053284"/>
              </p:ext>
            </p:extLst>
          </p:nvPr>
        </p:nvGraphicFramePr>
        <p:xfrm>
          <a:off x="4765288" y="1224931"/>
          <a:ext cx="2438400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438590" imgH="653976" progId="Equation.DSMT4">
                  <p:embed/>
                </p:oleObj>
              </mc:Choice>
              <mc:Fallback>
                <p:oleObj name="Equation" r:id="rId2" imgW="2438590" imgH="653976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765288" y="1224931"/>
                        <a:ext cx="2438400" cy="654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8C658C2-A826-4DFF-9C41-F9F9D44A5E89}"/>
              </a:ext>
            </a:extLst>
          </p:cNvPr>
          <p:cNvSpPr txBox="1"/>
          <p:nvPr/>
        </p:nvSpPr>
        <p:spPr>
          <a:xfrm>
            <a:off x="2789045" y="4816921"/>
            <a:ext cx="4571999" cy="1716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en-US" altLang="en-US" sz="280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figure shows the graphs</a:t>
            </a:r>
            <a:br>
              <a:rPr lang="en-US" altLang="en-US" sz="280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80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four logarithmic functions </a:t>
            </a:r>
            <a:br>
              <a:rPr lang="en-US" altLang="en-US" sz="280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80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various bases.</a:t>
            </a:r>
            <a:r>
              <a:rPr lang="en-US" altLang="en-US" sz="2800">
                <a:solidFill>
                  <a:srgbClr val="AC4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2454F3-1D88-4588-AE59-664AF8D559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1044" y="1616927"/>
            <a:ext cx="4830956" cy="5241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323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80940-6307-4E99-B55F-38466EF2A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8234" y="175555"/>
            <a:ext cx="8818756" cy="772299"/>
          </a:xfrm>
        </p:spPr>
        <p:txBody>
          <a:bodyPr/>
          <a:lstStyle/>
          <a:p>
            <a:r>
              <a:rPr lang="en-US" altLang="en-US" sz="4400" b="1">
                <a:solidFill>
                  <a:srgbClr val="E45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TRANSFORMATIONS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6F819-1FA8-4BBA-B43E-0FB7F59F8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745" y="1148576"/>
            <a:ext cx="11418849" cy="5028387"/>
          </a:xfrm>
        </p:spPr>
        <p:txBody>
          <a:bodyPr/>
          <a:lstStyle/>
          <a:p>
            <a:pPr marL="0" indent="0" algn="just" eaLnBrk="1" hangingPunct="1">
              <a:spcBef>
                <a:spcPct val="50000"/>
              </a:spcBef>
              <a:buNone/>
            </a:pPr>
            <a:r>
              <a:rPr lang="en-US" altLang="en-US" sz="320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 the following graph from the graph of the function </a:t>
            </a:r>
            <a:r>
              <a:rPr lang="en-US" altLang="en-US" sz="3200" i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320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3200" i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320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3200" i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320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shown in the part (</a:t>
            </a:r>
            <a:r>
              <a:rPr lang="en-US" altLang="en-US" sz="3200" i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320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</a:p>
          <a:p>
            <a:pPr marL="0" indent="0" algn="ctr" eaLnBrk="1" hangingPunct="1">
              <a:spcBef>
                <a:spcPct val="50000"/>
              </a:spcBef>
              <a:buNone/>
            </a:pPr>
            <a:r>
              <a:rPr lang="en-US" altLang="en-US" sz="3200" i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320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3200" i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320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3200" i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320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– 2; </a:t>
            </a:r>
            <a:r>
              <a:rPr lang="en-US" altLang="en-US" sz="3200" i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320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3200" i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320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3200" i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320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2); </a:t>
            </a:r>
            <a:r>
              <a:rPr lang="en-US" altLang="en-US" sz="3200" i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320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– </a:t>
            </a:r>
            <a:r>
              <a:rPr lang="en-US" altLang="en-US" sz="3200" i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320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3200" i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320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en-US" altLang="en-US" sz="3200" i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320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2</a:t>
            </a:r>
            <a:r>
              <a:rPr lang="en-US" altLang="en-US" sz="3200" i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320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3200" i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320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en-US" altLang="en-US" sz="3200" i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320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3200" i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320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(– </a:t>
            </a:r>
            <a:r>
              <a:rPr lang="en-US" altLang="en-US" sz="3200" i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320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)?</a:t>
            </a:r>
            <a:endParaRPr lang="vi-VN" altLang="en-US" sz="320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9BE4F8-046E-4BF4-B39B-C70580AC1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45005"/>
            <a:ext cx="12192000" cy="3612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944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516AB-C570-4503-928F-C3D1342BB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4517" y="153253"/>
            <a:ext cx="8744415" cy="671938"/>
          </a:xfrm>
        </p:spPr>
        <p:txBody>
          <a:bodyPr>
            <a:normAutofit fontScale="90000"/>
          </a:bodyPr>
          <a:lstStyle/>
          <a:p>
            <a:r>
              <a:rPr lang="en-US" altLang="en-US" sz="4400" b="1">
                <a:solidFill>
                  <a:srgbClr val="E45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SHIFTING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FA1E3-8388-4BF4-8A81-FF64ADD6A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959005"/>
            <a:ext cx="3321204" cy="5217958"/>
          </a:xfrm>
        </p:spPr>
        <p:txBody>
          <a:bodyPr>
            <a:normAutofit fontScale="70000" lnSpcReduction="20000"/>
          </a:bodyPr>
          <a:lstStyle/>
          <a:p>
            <a:pPr marL="0" indent="0" eaLnBrk="1" hangingPunct="1">
              <a:lnSpc>
                <a:spcPct val="125000"/>
              </a:lnSpc>
              <a:spcBef>
                <a:spcPct val="40000"/>
              </a:spcBef>
              <a:buNone/>
              <a:tabLst>
                <a:tab pos="1143000" algn="l"/>
              </a:tabLst>
            </a:pPr>
            <a:r>
              <a:rPr lang="en-US" altLang="en-US" sz="3800">
                <a:latin typeface="Times New Roman" panose="02020603050405020304" pitchFamily="18" charset="0"/>
                <a:cs typeface="Times New Roman" panose="02020603050405020304" pitchFamily="18" charset="0"/>
              </a:rPr>
              <a:t>Suppose </a:t>
            </a:r>
            <a:r>
              <a:rPr lang="en-US" altLang="en-US" sz="3800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3800">
                <a:latin typeface="Times New Roman" panose="02020603050405020304" pitchFamily="18" charset="0"/>
                <a:cs typeface="Times New Roman" panose="02020603050405020304" pitchFamily="18" charset="0"/>
              </a:rPr>
              <a:t> &gt; 0.</a:t>
            </a:r>
          </a:p>
          <a:p>
            <a:pPr marL="338138" lvl="1" indent="-161925" eaLnBrk="1" hangingPunct="1">
              <a:lnSpc>
                <a:spcPct val="125000"/>
              </a:lnSpc>
              <a:spcBef>
                <a:spcPct val="40000"/>
              </a:spcBef>
              <a:tabLst>
                <a:tab pos="1143000" algn="l"/>
              </a:tabLst>
            </a:pPr>
            <a:r>
              <a:rPr lang="en-US" altLang="en-US" sz="3800">
                <a:latin typeface="Times New Roman" panose="02020603050405020304" pitchFamily="18" charset="0"/>
                <a:cs typeface="Times New Roman" panose="02020603050405020304" pitchFamily="18" charset="0"/>
              </a:rPr>
              <a:t>To obtain the graph of </a:t>
            </a:r>
            <a:r>
              <a:rPr lang="en-US" altLang="en-US" sz="3800" i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altLang="en-US" sz="38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en-US" sz="3800" i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38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3800" i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38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3800" i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</a:t>
            </a:r>
            <a:r>
              <a:rPr lang="en-US" altLang="en-US" sz="38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800" i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38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38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shift</a:t>
            </a:r>
            <a:r>
              <a:rPr lang="en-US" altLang="en-US" sz="3800">
                <a:latin typeface="Times New Roman" panose="02020603050405020304" pitchFamily="18" charset="0"/>
                <a:cs typeface="Times New Roman" panose="02020603050405020304" pitchFamily="18" charset="0"/>
              </a:rPr>
              <a:t> the graph of </a:t>
            </a:r>
            <a:r>
              <a:rPr lang="en-US" altLang="en-US" sz="3800" i="1">
                <a:latin typeface="Times New Roman" panose="02020603050405020304" pitchFamily="18" charset="0"/>
                <a:cs typeface="Times New Roman" panose="02020603050405020304" pitchFamily="18" charset="0"/>
              </a:rPr>
              <a:t>y =</a:t>
            </a:r>
            <a:r>
              <a:rPr lang="en-US" altLang="en-US" sz="3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800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38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38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380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br>
              <a:rPr lang="en-US" altLang="en-US" sz="38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800">
                <a:latin typeface="Times New Roman" panose="02020603050405020304" pitchFamily="18" charset="0"/>
                <a:cs typeface="Times New Roman" panose="02020603050405020304" pitchFamily="18" charset="0"/>
              </a:rPr>
              <a:t>a distance </a:t>
            </a:r>
            <a:r>
              <a:rPr lang="en-US" altLang="en-US" sz="3800" i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altLang="en-US" sz="38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units upward</a:t>
            </a:r>
            <a:r>
              <a:rPr lang="en-US" altLang="en-US" sz="38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38138" lvl="1" indent="-161925" eaLnBrk="1" hangingPunct="1">
              <a:lnSpc>
                <a:spcPct val="125000"/>
              </a:lnSpc>
              <a:spcBef>
                <a:spcPct val="40000"/>
              </a:spcBef>
              <a:tabLst>
                <a:tab pos="1143000" algn="l"/>
              </a:tabLst>
            </a:pPr>
            <a:r>
              <a:rPr lang="en-US" altLang="en-US" sz="3800">
                <a:latin typeface="Times New Roman" panose="02020603050405020304" pitchFamily="18" charset="0"/>
                <a:cs typeface="Times New Roman" panose="02020603050405020304" pitchFamily="18" charset="0"/>
              </a:rPr>
              <a:t>To obtain the graph </a:t>
            </a:r>
            <a:br>
              <a:rPr lang="en-US" altLang="en-US" sz="38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80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en-US" sz="38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800" i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=</a:t>
            </a:r>
            <a:r>
              <a:rPr lang="en-US" altLang="en-US" sz="38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800" i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38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3800" i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38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sz="3800" i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en-US" sz="38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800" i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3800">
                <a:latin typeface="Times New Roman" panose="02020603050405020304" pitchFamily="18" charset="0"/>
                <a:cs typeface="Times New Roman" panose="02020603050405020304" pitchFamily="18" charset="0"/>
              </a:rPr>
              <a:t>, shift </a:t>
            </a:r>
            <a:br>
              <a:rPr lang="en-US" altLang="en-US" sz="38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800">
                <a:latin typeface="Times New Roman" panose="02020603050405020304" pitchFamily="18" charset="0"/>
                <a:cs typeface="Times New Roman" panose="02020603050405020304" pitchFamily="18" charset="0"/>
              </a:rPr>
              <a:t>the graph of </a:t>
            </a:r>
            <a:r>
              <a:rPr lang="en-US" altLang="en-US" sz="3800" i="1">
                <a:latin typeface="Times New Roman" panose="02020603050405020304" pitchFamily="18" charset="0"/>
                <a:cs typeface="Times New Roman" panose="02020603050405020304" pitchFamily="18" charset="0"/>
              </a:rPr>
              <a:t>y =</a:t>
            </a:r>
            <a:r>
              <a:rPr lang="en-US" altLang="en-US" sz="3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800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38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38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380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br>
              <a:rPr lang="en-US" altLang="en-US" sz="38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800">
                <a:latin typeface="Times New Roman" panose="02020603050405020304" pitchFamily="18" charset="0"/>
                <a:cs typeface="Times New Roman" panose="02020603050405020304" pitchFamily="18" charset="0"/>
              </a:rPr>
              <a:t>a distance </a:t>
            </a:r>
            <a:r>
              <a:rPr lang="en-US" altLang="en-US" sz="3800" i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altLang="en-US" sz="38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units </a:t>
            </a:r>
            <a:br>
              <a:rPr lang="en-US" altLang="en-US" sz="38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8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downward.</a:t>
            </a:r>
            <a:r>
              <a:rPr lang="en-US" altLang="en-US" sz="38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A2A3E8-75C2-4B88-8455-591F4021B4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9629" y="711933"/>
            <a:ext cx="7352371" cy="6012531"/>
          </a:xfrm>
          <a:prstGeom prst="rect">
            <a:avLst/>
          </a:prstGeom>
        </p:spPr>
      </p:pic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17FF2A9C-4FE6-4D58-931C-E4BC18629F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2680184"/>
              </p:ext>
            </p:extLst>
          </p:nvPr>
        </p:nvGraphicFramePr>
        <p:xfrm>
          <a:off x="3102601" y="5641549"/>
          <a:ext cx="1737028" cy="121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723600" imgH="507960" progId="Equation.DSMT4">
                  <p:embed/>
                </p:oleObj>
              </mc:Choice>
              <mc:Fallback>
                <p:oleObj name="Equation" r:id="rId3" imgW="72360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02601" y="5641549"/>
                        <a:ext cx="1737028" cy="1215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CB4DB11-7CD8-4F80-848D-89FC66DF4360}"/>
              </a:ext>
            </a:extLst>
          </p:cNvPr>
          <p:cNvSpPr txBox="1"/>
          <p:nvPr/>
        </p:nvSpPr>
        <p:spPr>
          <a:xfrm>
            <a:off x="5936165" y="301971"/>
            <a:ext cx="595289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Why don’t we consider the case c&lt;0?</a:t>
            </a:r>
          </a:p>
        </p:txBody>
      </p:sp>
    </p:spTree>
    <p:extLst>
      <p:ext uri="{BB962C8B-B14F-4D97-AF65-F5344CB8AC3E}">
        <p14:creationId xmlns:p14="http://schemas.microsoft.com/office/powerpoint/2010/main" val="1781517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516AB-C570-4503-928F-C3D1342BB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4517" y="153253"/>
            <a:ext cx="8744415" cy="671938"/>
          </a:xfrm>
        </p:spPr>
        <p:txBody>
          <a:bodyPr>
            <a:normAutofit fontScale="90000"/>
          </a:bodyPr>
          <a:lstStyle/>
          <a:p>
            <a:r>
              <a:rPr lang="en-US" altLang="en-US" sz="4400" b="1">
                <a:solidFill>
                  <a:srgbClr val="E45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SHIFTING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FA1E3-8388-4BF4-8A81-FF64ADD6A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959005"/>
            <a:ext cx="3321204" cy="5217958"/>
          </a:xfrm>
        </p:spPr>
        <p:txBody>
          <a:bodyPr>
            <a:normAutofit fontScale="70000" lnSpcReduction="20000"/>
          </a:bodyPr>
          <a:lstStyle/>
          <a:p>
            <a:pPr marL="0" indent="0" eaLnBrk="1" hangingPunct="1">
              <a:lnSpc>
                <a:spcPct val="125000"/>
              </a:lnSpc>
              <a:spcBef>
                <a:spcPct val="40000"/>
              </a:spcBef>
              <a:buNone/>
              <a:tabLst>
                <a:tab pos="1143000" algn="l"/>
              </a:tabLst>
            </a:pPr>
            <a:r>
              <a:rPr lang="en-US" altLang="en-US" sz="3800">
                <a:latin typeface="Times New Roman" panose="02020603050405020304" pitchFamily="18" charset="0"/>
                <a:cs typeface="Times New Roman" panose="02020603050405020304" pitchFamily="18" charset="0"/>
              </a:rPr>
              <a:t>Suppose </a:t>
            </a:r>
            <a:r>
              <a:rPr lang="en-US" altLang="en-US" sz="3800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3800">
                <a:latin typeface="Times New Roman" panose="02020603050405020304" pitchFamily="18" charset="0"/>
                <a:cs typeface="Times New Roman" panose="02020603050405020304" pitchFamily="18" charset="0"/>
              </a:rPr>
              <a:t> &gt; 0.</a:t>
            </a:r>
          </a:p>
          <a:p>
            <a:pPr marL="338138" lvl="1" indent="-161925" eaLnBrk="1" hangingPunct="1">
              <a:lnSpc>
                <a:spcPct val="125000"/>
              </a:lnSpc>
              <a:spcBef>
                <a:spcPct val="40000"/>
              </a:spcBef>
              <a:tabLst>
                <a:tab pos="1143000" algn="l"/>
              </a:tabLst>
            </a:pPr>
            <a:r>
              <a:rPr lang="en-US" altLang="en-US" sz="3800">
                <a:latin typeface="Times New Roman" panose="02020603050405020304" pitchFamily="18" charset="0"/>
                <a:cs typeface="Times New Roman" panose="02020603050405020304" pitchFamily="18" charset="0"/>
              </a:rPr>
              <a:t>To obtain the graph of </a:t>
            </a:r>
            <a:r>
              <a:rPr lang="en-US" altLang="en-US" sz="38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3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38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3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38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3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altLang="en-US" sz="38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3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380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en-US" sz="3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800">
                <a:latin typeface="Times New Roman" panose="02020603050405020304" pitchFamily="18" charset="0"/>
                <a:cs typeface="Times New Roman" panose="02020603050405020304" pitchFamily="18" charset="0"/>
              </a:rPr>
              <a:t>shift the graph of </a:t>
            </a:r>
            <a:r>
              <a:rPr lang="en-US" altLang="en-US" sz="3800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380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3800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38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38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3800">
                <a:latin typeface="Times New Roman" panose="02020603050405020304" pitchFamily="18" charset="0"/>
                <a:cs typeface="Times New Roman" panose="02020603050405020304" pitchFamily="18" charset="0"/>
              </a:rPr>
              <a:t>) a distance </a:t>
            </a:r>
            <a:r>
              <a:rPr lang="en-US" altLang="en-US" sz="3800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3800">
                <a:latin typeface="Times New Roman" panose="02020603050405020304" pitchFamily="18" charset="0"/>
                <a:cs typeface="Times New Roman" panose="02020603050405020304" pitchFamily="18" charset="0"/>
              </a:rPr>
              <a:t> units to the </a:t>
            </a:r>
            <a:r>
              <a:rPr lang="en-US" altLang="en-US" sz="3800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right</a:t>
            </a:r>
            <a:r>
              <a:rPr lang="en-US" altLang="en-US" sz="380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338138" lvl="1" indent="-161925" eaLnBrk="1" hangingPunct="1">
              <a:lnSpc>
                <a:spcPct val="125000"/>
              </a:lnSpc>
              <a:spcBef>
                <a:spcPct val="40000"/>
              </a:spcBef>
              <a:tabLst>
                <a:tab pos="1143000" algn="l"/>
              </a:tabLst>
            </a:pPr>
            <a:r>
              <a:rPr lang="en-US" altLang="en-US" sz="3800">
                <a:latin typeface="Times New Roman" panose="02020603050405020304" pitchFamily="18" charset="0"/>
                <a:cs typeface="Times New Roman" panose="02020603050405020304" pitchFamily="18" charset="0"/>
              </a:rPr>
              <a:t>To obtain the graph </a:t>
            </a:r>
            <a:br>
              <a:rPr lang="en-US" altLang="en-US" sz="38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80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altLang="en-US" sz="38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3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38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3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38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3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en-US" sz="38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3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380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en-US" sz="3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800">
                <a:latin typeface="Times New Roman" panose="02020603050405020304" pitchFamily="18" charset="0"/>
                <a:cs typeface="Times New Roman" panose="02020603050405020304" pitchFamily="18" charset="0"/>
              </a:rPr>
              <a:t>shift </a:t>
            </a:r>
            <a:br>
              <a:rPr lang="en-US" altLang="en-US" sz="38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800">
                <a:latin typeface="Times New Roman" panose="02020603050405020304" pitchFamily="18" charset="0"/>
                <a:cs typeface="Times New Roman" panose="02020603050405020304" pitchFamily="18" charset="0"/>
              </a:rPr>
              <a:t>the graph of </a:t>
            </a:r>
            <a:r>
              <a:rPr lang="en-US" altLang="en-US" sz="3800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380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3800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38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38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380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br>
              <a:rPr lang="en-US" altLang="en-US" sz="38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800">
                <a:latin typeface="Times New Roman" panose="02020603050405020304" pitchFamily="18" charset="0"/>
                <a:cs typeface="Times New Roman" panose="02020603050405020304" pitchFamily="18" charset="0"/>
              </a:rPr>
              <a:t>a distance </a:t>
            </a:r>
            <a:r>
              <a:rPr lang="en-US" altLang="en-US" sz="3800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3800">
                <a:latin typeface="Times New Roman" panose="02020603050405020304" pitchFamily="18" charset="0"/>
                <a:cs typeface="Times New Roman" panose="02020603050405020304" pitchFamily="18" charset="0"/>
              </a:rPr>
              <a:t> units to </a:t>
            </a:r>
            <a:br>
              <a:rPr lang="en-US" altLang="en-US" sz="38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8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3800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left</a:t>
            </a:r>
            <a:r>
              <a:rPr lang="en-US" altLang="en-US" sz="38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A2A3E8-75C2-4B88-8455-591F4021B4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9629" y="711933"/>
            <a:ext cx="7352371" cy="6012531"/>
          </a:xfrm>
          <a:prstGeom prst="rect">
            <a:avLst/>
          </a:prstGeom>
        </p:spPr>
      </p:pic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DD4961EF-F6DF-46D2-B9DA-F410326219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4894013"/>
              </p:ext>
            </p:extLst>
          </p:nvPr>
        </p:nvGraphicFramePr>
        <p:xfrm>
          <a:off x="3440152" y="5721350"/>
          <a:ext cx="1676400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676463" imgH="1137068" progId="Equation.DSMT4">
                  <p:embed/>
                </p:oleObj>
              </mc:Choice>
              <mc:Fallback>
                <p:oleObj name="Equation" r:id="rId3" imgW="1676463" imgH="1137068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40152" y="5721350"/>
                        <a:ext cx="1676400" cy="1136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88008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80940-6307-4E99-B55F-38466EF2A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6291" y="81389"/>
            <a:ext cx="8606883" cy="977977"/>
          </a:xfrm>
        </p:spPr>
        <p:txBody>
          <a:bodyPr>
            <a:noAutofit/>
          </a:bodyPr>
          <a:lstStyle/>
          <a:p>
            <a:pPr algn="just" eaLnBrk="1" hangingPunct="1">
              <a:lnSpc>
                <a:spcPct val="120000"/>
              </a:lnSpc>
            </a:pPr>
            <a:r>
              <a:rPr lang="en-US" altLang="en-US" sz="3200" b="1">
                <a:solidFill>
                  <a:srgbClr val="E45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FUNCTIONS FROM OLD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6F819-1FA8-4BBA-B43E-0FB7F59F8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745" y="1148576"/>
            <a:ext cx="11418849" cy="5028387"/>
          </a:xfrm>
        </p:spPr>
        <p:txBody>
          <a:bodyPr/>
          <a:lstStyle/>
          <a:p>
            <a:pPr marL="0" indent="0" algn="just" eaLnBrk="1" hangingPunct="1">
              <a:spcBef>
                <a:spcPct val="50000"/>
              </a:spcBef>
              <a:buNone/>
            </a:pPr>
            <a:r>
              <a:rPr lang="en-US" altLang="en-US" sz="320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 the following graph from the graph of the function </a:t>
            </a:r>
            <a:r>
              <a:rPr lang="en-US" altLang="en-US" sz="3200" i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320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3200" i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320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3200" i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320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shown in the part (</a:t>
            </a:r>
            <a:r>
              <a:rPr lang="en-US" altLang="en-US" sz="3200" i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320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</a:p>
          <a:p>
            <a:pPr marL="0" indent="0" algn="ctr" eaLnBrk="1" hangingPunct="1">
              <a:spcBef>
                <a:spcPct val="50000"/>
              </a:spcBef>
              <a:buNone/>
            </a:pPr>
            <a:r>
              <a:rPr lang="en-US" altLang="en-US" sz="3200" i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320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3200" i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320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3200" i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320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– 2; </a:t>
            </a:r>
            <a:r>
              <a:rPr lang="en-US" altLang="en-US" sz="3200" i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320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3200" i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320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3200" i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320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2); </a:t>
            </a:r>
            <a:r>
              <a:rPr lang="en-US" altLang="en-US" sz="3200" i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320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– </a:t>
            </a:r>
            <a:r>
              <a:rPr lang="en-US" altLang="en-US" sz="3200" i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320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3200" i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320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en-US" altLang="en-US" sz="3200" i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320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2</a:t>
            </a:r>
            <a:r>
              <a:rPr lang="en-US" altLang="en-US" sz="3200" i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320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3200" i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320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en-US" altLang="en-US" sz="3200" i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320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3200" i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320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(– </a:t>
            </a:r>
            <a:r>
              <a:rPr lang="en-US" altLang="en-US" sz="3200" i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320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)?</a:t>
            </a:r>
            <a:endParaRPr lang="vi-VN" altLang="en-US" sz="320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9BE4F8-046E-4BF4-B39B-C70580AC1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45005"/>
            <a:ext cx="12192000" cy="3612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622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27434-5903-4B19-9934-94099ACA5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8234" y="164404"/>
            <a:ext cx="6043961" cy="805753"/>
          </a:xfrm>
        </p:spPr>
        <p:txBody>
          <a:bodyPr>
            <a:normAutofit/>
          </a:bodyPr>
          <a:lstStyle/>
          <a:p>
            <a:r>
              <a:rPr lang="en-US" altLang="en-US" sz="4200" b="1">
                <a:solidFill>
                  <a:srgbClr val="E45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TRANSFORMATIONS</a:t>
            </a:r>
            <a:endParaRPr lang="en-US" sz="4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0BCF8-6234-42D3-81B9-9C65A44CE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0156"/>
            <a:ext cx="3488473" cy="5723439"/>
          </a:xfrm>
        </p:spPr>
        <p:txBody>
          <a:bodyPr>
            <a:normAutofit fontScale="92500" lnSpcReduction="10000"/>
          </a:bodyPr>
          <a:lstStyle/>
          <a:p>
            <a:pPr marL="61913" indent="-61913">
              <a:lnSpc>
                <a:spcPct val="125000"/>
              </a:lnSpc>
              <a:spcBef>
                <a:spcPct val="50000"/>
              </a:spcBef>
              <a:tabLst>
                <a:tab pos="1196975" algn="l"/>
              </a:tabLst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Suppose 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&gt; 1. </a:t>
            </a:r>
          </a:p>
          <a:p>
            <a:pPr marL="338138" lvl="1" indent="-161925">
              <a:lnSpc>
                <a:spcPct val="125000"/>
              </a:lnSpc>
              <a:spcBef>
                <a:spcPct val="50000"/>
              </a:spcBef>
              <a:tabLst>
                <a:tab pos="1196975" algn="l"/>
              </a:tabLst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To obtain the graph </a:t>
            </a:r>
            <a:b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altLang="en-US" sz="2800" i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28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2800" i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cf</a:t>
            </a:r>
            <a:r>
              <a:rPr lang="en-US" altLang="en-US" sz="28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800" i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8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8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stretch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the graph of </a:t>
            </a:r>
            <a:r>
              <a:rPr lang="en-US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y = f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b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8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vertically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by a factor </a:t>
            </a:r>
            <a:b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c.</a:t>
            </a:r>
          </a:p>
          <a:p>
            <a:pPr marL="338138" lvl="1" indent="-161925">
              <a:lnSpc>
                <a:spcPct val="125000"/>
              </a:lnSpc>
              <a:spcBef>
                <a:spcPct val="50000"/>
              </a:spcBef>
              <a:tabLst>
                <a:tab pos="1196975" algn="l"/>
              </a:tabLst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To obtain the graph </a:t>
            </a:r>
            <a:b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altLang="en-US" sz="2800" i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28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(1/</a:t>
            </a:r>
            <a:r>
              <a:rPr lang="en-US" altLang="en-US" sz="2800" i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28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2800" i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8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800" i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8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b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8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compress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the graph </a:t>
            </a:r>
            <a:b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y = f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) vertically by a factor of </a:t>
            </a:r>
            <a:r>
              <a:rPr lang="en-US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c.</a:t>
            </a:r>
            <a:endParaRPr lang="en-US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D2B06DF9-47AB-4C89-9E05-726540DCC4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00577" y="305670"/>
            <a:ext cx="3791423" cy="52322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How about the case c&lt;1?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57ACD3-DEA7-4B27-BAD2-91E9A565E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8411" y="1162098"/>
            <a:ext cx="6866062" cy="5531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323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27434-5903-4B19-9934-94099ACA5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8234" y="164404"/>
            <a:ext cx="6043961" cy="805753"/>
          </a:xfrm>
        </p:spPr>
        <p:txBody>
          <a:bodyPr>
            <a:normAutofit/>
          </a:bodyPr>
          <a:lstStyle/>
          <a:p>
            <a:r>
              <a:rPr lang="en-US" altLang="en-US" sz="4200" b="1">
                <a:solidFill>
                  <a:srgbClr val="E45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TRANSFORMATIONS</a:t>
            </a:r>
            <a:endParaRPr lang="en-US" sz="4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0BCF8-6234-42D3-81B9-9C65A44CE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0156"/>
            <a:ext cx="3488473" cy="5723439"/>
          </a:xfrm>
        </p:spPr>
        <p:txBody>
          <a:bodyPr>
            <a:normAutofit fontScale="92500" lnSpcReduction="10000"/>
          </a:bodyPr>
          <a:lstStyle/>
          <a:p>
            <a:pPr marL="61913" indent="-61913">
              <a:lnSpc>
                <a:spcPct val="125000"/>
              </a:lnSpc>
              <a:spcBef>
                <a:spcPct val="50000"/>
              </a:spcBef>
              <a:tabLst>
                <a:tab pos="1196975" algn="l"/>
              </a:tabLst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Suppose 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&gt; 1. </a:t>
            </a:r>
          </a:p>
          <a:p>
            <a:pPr marL="338138" lvl="1" indent="-161925">
              <a:lnSpc>
                <a:spcPct val="125000"/>
              </a:lnSpc>
              <a:spcBef>
                <a:spcPct val="50000"/>
              </a:spcBef>
              <a:tabLst>
                <a:tab pos="1196975" algn="l"/>
              </a:tabLst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obtain the graph of </a:t>
            </a:r>
            <a:r>
              <a:rPr lang="en-US" altLang="en-US" sz="2800" i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280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2800" i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80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800" i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cx</a:t>
            </a:r>
            <a:r>
              <a:rPr lang="en-US" altLang="en-US" sz="280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b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800" i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compress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the graph of </a:t>
            </a:r>
            <a:r>
              <a:rPr lang="en-US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=</a:t>
            </a:r>
            <a:r>
              <a:rPr lang="en-US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 f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sz="2800" i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horizontally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by a factor of </a:t>
            </a:r>
            <a:r>
              <a:rPr lang="en-US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38138" lvl="1" indent="-161925">
              <a:lnSpc>
                <a:spcPct val="125000"/>
              </a:lnSpc>
              <a:spcBef>
                <a:spcPct val="50000"/>
              </a:spcBef>
              <a:tabLst>
                <a:tab pos="1196975" algn="l"/>
              </a:tabLst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To obtain the graph </a:t>
            </a:r>
            <a:b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altLang="en-US" sz="2800" i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280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2800" i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80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800" i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80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en-US" sz="2800" i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280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800" i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stretch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the graph of </a:t>
            </a:r>
            <a:r>
              <a:rPr lang="en-US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b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800" i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horizontally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by a factor of </a:t>
            </a:r>
            <a:r>
              <a:rPr lang="en-US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57ACD3-DEA7-4B27-BAD2-91E9A565E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8411" y="1162098"/>
            <a:ext cx="6866062" cy="5531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453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27434-5903-4B19-9934-94099ACA5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8234" y="164404"/>
            <a:ext cx="6043961" cy="805753"/>
          </a:xfrm>
        </p:spPr>
        <p:txBody>
          <a:bodyPr>
            <a:normAutofit/>
          </a:bodyPr>
          <a:lstStyle/>
          <a:p>
            <a:r>
              <a:rPr lang="en-US" altLang="en-US" sz="4200" b="1">
                <a:solidFill>
                  <a:srgbClr val="E45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TRANSFORMATIONS</a:t>
            </a:r>
            <a:endParaRPr lang="en-US" sz="4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0BCF8-6234-42D3-81B9-9C65A44CE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70156"/>
            <a:ext cx="4382429" cy="5723439"/>
          </a:xfrm>
        </p:spPr>
        <p:txBody>
          <a:bodyPr>
            <a:normAutofit/>
          </a:bodyPr>
          <a:lstStyle/>
          <a:p>
            <a:pPr marL="61913" indent="-61913">
              <a:lnSpc>
                <a:spcPct val="125000"/>
              </a:lnSpc>
              <a:spcBef>
                <a:spcPct val="50000"/>
              </a:spcBef>
              <a:tabLst>
                <a:tab pos="1196975" algn="l"/>
              </a:tabLst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Suppose 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&gt; 1. </a:t>
            </a:r>
          </a:p>
          <a:p>
            <a:pPr marL="338138" lvl="1" indent="-161925" algn="just">
              <a:lnSpc>
                <a:spcPct val="125000"/>
              </a:lnSpc>
              <a:spcBef>
                <a:spcPct val="50000"/>
              </a:spcBef>
              <a:tabLst>
                <a:tab pos="1196975" algn="l"/>
              </a:tabLst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obtain the graph of </a:t>
            </a:r>
            <a:r>
              <a:rPr lang="en-US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= -</a:t>
            </a:r>
            <a:r>
              <a:rPr lang="en-US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), reflect the graph of </a:t>
            </a:r>
            <a:r>
              <a:rPr lang="en-US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) about the </a:t>
            </a:r>
            <a:r>
              <a:rPr lang="en-US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-axis.</a:t>
            </a:r>
          </a:p>
          <a:p>
            <a:pPr marL="338138" lvl="1" indent="-161925" algn="just">
              <a:lnSpc>
                <a:spcPct val="125000"/>
              </a:lnSpc>
              <a:spcBef>
                <a:spcPct val="50000"/>
              </a:spcBef>
              <a:tabLst>
                <a:tab pos="1196975" algn="l"/>
              </a:tabLst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To obtain the graph of </a:t>
            </a:r>
            <a:b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(-</a:t>
            </a:r>
            <a:r>
              <a:rPr lang="en-US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), reflect the graph of </a:t>
            </a:r>
            <a:r>
              <a:rPr lang="en-US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) about the </a:t>
            </a:r>
            <a:r>
              <a:rPr lang="en-US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-axis.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57ACD3-DEA7-4B27-BAD2-91E9A565E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8411" y="1162098"/>
            <a:ext cx="6866062" cy="5531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471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27434-5903-4B19-9934-94099ACA5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8234" y="164404"/>
            <a:ext cx="6043961" cy="805753"/>
          </a:xfrm>
        </p:spPr>
        <p:txBody>
          <a:bodyPr>
            <a:normAutofit/>
          </a:bodyPr>
          <a:lstStyle/>
          <a:p>
            <a:r>
              <a:rPr lang="en-US" altLang="en-US" sz="4200" b="1">
                <a:solidFill>
                  <a:srgbClr val="E45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TRANSFORMATIONS</a:t>
            </a:r>
            <a:endParaRPr lang="en-US" sz="4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0BCF8-6234-42D3-81B9-9C65A44CE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283" y="970156"/>
            <a:ext cx="10705172" cy="5723439"/>
          </a:xfrm>
        </p:spPr>
        <p:txBody>
          <a:bodyPr>
            <a:normAutofit/>
          </a:bodyPr>
          <a:lstStyle/>
          <a:p>
            <a:pPr algn="just" eaLnBrk="1" hangingPunct="1">
              <a:tabLst>
                <a:tab pos="1150938" algn="l"/>
              </a:tabLst>
            </a:pP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The figure illustrates these stretching transformations when applied to the </a:t>
            </a:r>
            <a:r>
              <a:rPr lang="en-US" altLang="en-US" sz="3200" i="1">
                <a:latin typeface="Times New Roman" panose="02020603050405020304" pitchFamily="18" charset="0"/>
                <a:cs typeface="Times New Roman" panose="02020603050405020304" pitchFamily="18" charset="0"/>
              </a:rPr>
              <a:t>cosine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i="1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lang="en-US" altLang="en-US" sz="3200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 = 2.</a:t>
            </a:r>
            <a:r>
              <a:rPr lang="en-US" altLang="en-US" sz="3600">
                <a:solidFill>
                  <a:srgbClr val="AC4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E64ED9-D904-4B27-9DC6-A8C2B2C3B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489" y="2098539"/>
            <a:ext cx="5705941" cy="39305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E28B33A-2E93-4863-A44C-42C8C7C378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8375" y="2001643"/>
            <a:ext cx="5153025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057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39B262A-E9FD-4884-A36A-D02FF26D836E}"/>
              </a:ext>
            </a:extLst>
          </p:cNvPr>
          <p:cNvSpPr/>
          <p:nvPr/>
        </p:nvSpPr>
        <p:spPr>
          <a:xfrm>
            <a:off x="869795" y="4003288"/>
            <a:ext cx="8631044" cy="52697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F592C7-2698-4501-B196-78EB977A2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5142" y="287067"/>
            <a:ext cx="3813718" cy="526973"/>
          </a:xfrm>
        </p:spPr>
        <p:txBody>
          <a:bodyPr>
            <a:normAutofit fontScale="90000"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6F955-83CC-44C2-993C-E5E67B118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5551"/>
            <a:ext cx="10515600" cy="5645382"/>
          </a:xfrm>
        </p:spPr>
        <p:txBody>
          <a:bodyPr>
            <a:normAutofit lnSpcReduction="10000"/>
          </a:bodyPr>
          <a:lstStyle/>
          <a:p>
            <a:pPr marL="0" indent="0" algn="just" eaLnBrk="1" hangingPunct="1">
              <a:buNone/>
            </a:pPr>
            <a:r>
              <a:rPr lang="en-US" altLang="en-US" sz="3200">
                <a:solidFill>
                  <a:srgbClr val="AD13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Suppose that the graph of </a:t>
            </a:r>
            <a:r>
              <a:rPr lang="en-US" altLang="en-US" sz="32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3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>
                <a:solidFill>
                  <a:srgbClr val="AD13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given. Describe how the graph of the function  </a:t>
            </a:r>
            <a:r>
              <a:rPr lang="en-US" altLang="en-US" sz="32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3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32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3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2) + 2 </a:t>
            </a:r>
            <a:r>
              <a:rPr lang="en-US" altLang="en-US" sz="3200">
                <a:solidFill>
                  <a:srgbClr val="AD13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be obtained from the graph of </a:t>
            </a:r>
            <a:r>
              <a:rPr lang="en-US" altLang="en-US" sz="3200" i="1">
                <a:solidFill>
                  <a:srgbClr val="AD13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3200">
                <a:solidFill>
                  <a:srgbClr val="AD13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Select the </a:t>
            </a:r>
            <a:r>
              <a:rPr lang="en-US" altLang="en-US" sz="3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correct</a:t>
            </a:r>
            <a:r>
              <a:rPr lang="en-US" altLang="en-US" sz="3200">
                <a:solidFill>
                  <a:srgbClr val="AD13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answer. </a:t>
            </a:r>
          </a:p>
          <a:p>
            <a:pPr marL="0" indent="0" algn="just" eaLnBrk="1" hangingPunct="1">
              <a:lnSpc>
                <a:spcPct val="150000"/>
              </a:lnSpc>
              <a:buNone/>
            </a:pPr>
            <a:r>
              <a:rPr lang="en-US" altLang="en-US" sz="3200">
                <a:solidFill>
                  <a:srgbClr val="AD13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  Shift the graph 2 units to the left and 2 units down.</a:t>
            </a:r>
          </a:p>
          <a:p>
            <a:pPr marL="0" indent="0" algn="just" eaLnBrk="1" hangingPunct="1">
              <a:lnSpc>
                <a:spcPct val="150000"/>
              </a:lnSpc>
              <a:buNone/>
            </a:pPr>
            <a:r>
              <a:rPr lang="en-US" altLang="en-US" sz="3200">
                <a:solidFill>
                  <a:srgbClr val="AD13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  Shift the graph 2 units to the right and 2 units down.</a:t>
            </a:r>
          </a:p>
          <a:p>
            <a:pPr marL="0" indent="0" algn="just" eaLnBrk="1" hangingPunct="1">
              <a:lnSpc>
                <a:spcPct val="150000"/>
              </a:lnSpc>
              <a:buNone/>
            </a:pPr>
            <a:r>
              <a:rPr lang="en-US" altLang="en-US" sz="3200">
                <a:solidFill>
                  <a:srgbClr val="AD13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  Shift the graph 2 units to the right and 2 units up.</a:t>
            </a:r>
          </a:p>
          <a:p>
            <a:pPr marL="0" indent="0" algn="just" eaLnBrk="1" hangingPunct="1">
              <a:lnSpc>
                <a:spcPct val="150000"/>
              </a:lnSpc>
              <a:buNone/>
            </a:pPr>
            <a:r>
              <a:rPr lang="en-US" altLang="en-US" sz="3200">
                <a:solidFill>
                  <a:srgbClr val="AD13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  Shift the graph 2 units to the left and 2 units up.</a:t>
            </a:r>
          </a:p>
          <a:p>
            <a:pPr marL="0" indent="0" algn="just" eaLnBrk="1" hangingPunct="1">
              <a:lnSpc>
                <a:spcPct val="150000"/>
              </a:lnSpc>
              <a:buNone/>
            </a:pPr>
            <a:r>
              <a:rPr lang="en-US" altLang="en-US" sz="3200">
                <a:solidFill>
                  <a:srgbClr val="AD13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  None of these 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974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2C81B-C518-43B7-8EFD-5E8FBE781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2375" y="880946"/>
            <a:ext cx="10034240" cy="5196469"/>
          </a:xfrm>
        </p:spPr>
        <p:txBody>
          <a:bodyPr>
            <a:normAutofit/>
          </a:bodyPr>
          <a:lstStyle/>
          <a:p>
            <a:pPr algn="ctr"/>
            <a:r>
              <a:rPr lang="en-US" sz="6600" b="1" i="0">
                <a:solidFill>
                  <a:srgbClr val="FF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1.1.</a:t>
            </a:r>
            <a:br>
              <a:rPr lang="en-US" sz="6600" b="1" i="0">
                <a:solidFill>
                  <a:srgbClr val="FF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600" b="1" i="0">
                <a:solidFill>
                  <a:srgbClr val="FF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Functions </a:t>
            </a:r>
            <a:br>
              <a:rPr lang="en-US" sz="6600" b="1" i="0">
                <a:solidFill>
                  <a:srgbClr val="FF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600" b="1" i="0">
                <a:solidFill>
                  <a:srgbClr val="FF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br>
              <a:rPr lang="en-US" sz="6600" b="1" i="0">
                <a:solidFill>
                  <a:srgbClr val="FF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600" b="1" i="0">
                <a:solidFill>
                  <a:srgbClr val="FF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Their Representations</a:t>
            </a:r>
            <a:endParaRPr lang="en-US" sz="6600"/>
          </a:p>
        </p:txBody>
      </p:sp>
    </p:spTree>
    <p:extLst>
      <p:ext uri="{BB962C8B-B14F-4D97-AF65-F5344CB8AC3E}">
        <p14:creationId xmlns:p14="http://schemas.microsoft.com/office/powerpoint/2010/main" val="778234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4C722A8-F2AE-4CAE-BC1D-154F717B5D98}"/>
              </a:ext>
            </a:extLst>
          </p:cNvPr>
          <p:cNvSpPr/>
          <p:nvPr/>
        </p:nvSpPr>
        <p:spPr>
          <a:xfrm>
            <a:off x="947854" y="1037064"/>
            <a:ext cx="9623502" cy="392557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A4FDB4-63DF-4E8B-B7AF-85FBF9AEC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3629" y="155496"/>
            <a:ext cx="8800171" cy="783451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20000"/>
              </a:lnSpc>
            </a:pPr>
            <a:r>
              <a:rPr lang="en-US" altLang="en-US" sz="4000" b="1">
                <a:solidFill>
                  <a:srgbClr val="E45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COMBINATIONS OF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65E73-4873-4B12-BB63-0C5FE822C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9727"/>
            <a:ext cx="10515600" cy="5017236"/>
          </a:xfrm>
        </p:spPr>
        <p:txBody>
          <a:bodyPr>
            <a:normAutofit/>
          </a:bodyPr>
          <a:lstStyle/>
          <a:p>
            <a:pPr marL="342900" indent="0" eaLnBrk="1" hangingPunct="1">
              <a:lnSpc>
                <a:spcPct val="100000"/>
              </a:lnSpc>
              <a:spcBef>
                <a:spcPct val="50000"/>
              </a:spcBef>
              <a:buNone/>
              <a:tabLst>
                <a:tab pos="287338" algn="l"/>
                <a:tab pos="914400" algn="l"/>
                <a:tab pos="1203325" algn="l"/>
              </a:tabLst>
            </a:pPr>
            <a:r>
              <a:rPr lang="en-US" altLang="en-US">
                <a:solidFill>
                  <a:srgbClr val="AD13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functions </a:t>
            </a:r>
            <a:r>
              <a:rPr lang="en-US" altLang="en-US" i="1">
                <a:solidFill>
                  <a:srgbClr val="AD13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>
                <a:solidFill>
                  <a:srgbClr val="AD13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i="1">
                <a:solidFill>
                  <a:srgbClr val="AD13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en-US">
                <a:solidFill>
                  <a:srgbClr val="AD13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can be combined  to form new functions:</a:t>
            </a:r>
          </a:p>
          <a:p>
            <a:pPr marL="1262063" lvl="1" indent="-400050" eaLnBrk="1" hangingPunct="1">
              <a:lnSpc>
                <a:spcPct val="100000"/>
              </a:lnSpc>
              <a:spcBef>
                <a:spcPct val="50000"/>
              </a:spcBef>
              <a:tabLst>
                <a:tab pos="287338" algn="l"/>
                <a:tab pos="914400" algn="l"/>
                <a:tab pos="1203325" algn="l"/>
              </a:tabLst>
            </a:pPr>
            <a:r>
              <a:rPr lang="en-US" altLang="en-US" sz="2800">
                <a:solidFill>
                  <a:srgbClr val="AD13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800" i="1">
                <a:solidFill>
                  <a:srgbClr val="AD13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800">
                <a:solidFill>
                  <a:srgbClr val="AD13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en-US" sz="2800" i="1">
                <a:solidFill>
                  <a:srgbClr val="AD13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en-US" sz="2800">
                <a:solidFill>
                  <a:srgbClr val="AD13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)(</a:t>
            </a:r>
            <a:r>
              <a:rPr lang="en-US" altLang="en-US" sz="2800" i="1">
                <a:solidFill>
                  <a:srgbClr val="AD13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800">
                <a:solidFill>
                  <a:srgbClr val="AD13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en-US" sz="2800" i="1">
                <a:solidFill>
                  <a:srgbClr val="AD13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800">
                <a:solidFill>
                  <a:srgbClr val="AD13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800" i="1">
                <a:solidFill>
                  <a:srgbClr val="AD13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800">
                <a:solidFill>
                  <a:srgbClr val="AD13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+ </a:t>
            </a:r>
            <a:r>
              <a:rPr lang="en-US" altLang="en-US" sz="2800" i="1">
                <a:solidFill>
                  <a:srgbClr val="AD13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en-US" sz="2800">
                <a:solidFill>
                  <a:srgbClr val="AD13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800" i="1">
                <a:solidFill>
                  <a:srgbClr val="AD13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800">
                <a:solidFill>
                  <a:srgbClr val="AD13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1262063" lvl="1" indent="-400050" eaLnBrk="1" hangingPunct="1">
              <a:lnSpc>
                <a:spcPct val="100000"/>
              </a:lnSpc>
              <a:spcBef>
                <a:spcPct val="50000"/>
              </a:spcBef>
              <a:tabLst>
                <a:tab pos="287338" algn="l"/>
                <a:tab pos="914400" algn="l"/>
                <a:tab pos="1203325" algn="l"/>
              </a:tabLst>
            </a:pPr>
            <a:r>
              <a:rPr lang="en-US" altLang="en-US" sz="2800">
                <a:solidFill>
                  <a:srgbClr val="AD13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800" i="1">
                <a:solidFill>
                  <a:srgbClr val="AD13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800">
                <a:solidFill>
                  <a:srgbClr val="AD13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en-US" sz="2800" i="1">
                <a:solidFill>
                  <a:srgbClr val="AD13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en-US" sz="2800">
                <a:solidFill>
                  <a:srgbClr val="AD13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)(</a:t>
            </a:r>
            <a:r>
              <a:rPr lang="en-US" altLang="en-US" sz="2800" i="1">
                <a:solidFill>
                  <a:srgbClr val="AD13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800">
                <a:solidFill>
                  <a:srgbClr val="AD13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en-US" sz="2800" i="1">
                <a:solidFill>
                  <a:srgbClr val="AD13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800">
                <a:solidFill>
                  <a:srgbClr val="AD13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800" i="1">
                <a:solidFill>
                  <a:srgbClr val="AD13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800">
                <a:solidFill>
                  <a:srgbClr val="AD13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– </a:t>
            </a:r>
            <a:r>
              <a:rPr lang="en-US" altLang="en-US" sz="2800" i="1">
                <a:solidFill>
                  <a:srgbClr val="AD13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en-US" sz="2800">
                <a:solidFill>
                  <a:srgbClr val="AD13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800" i="1">
                <a:solidFill>
                  <a:srgbClr val="AD13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800">
                <a:solidFill>
                  <a:srgbClr val="AD13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1262063" lvl="1" indent="-400050" eaLnBrk="1" hangingPunct="1">
              <a:lnSpc>
                <a:spcPct val="100000"/>
              </a:lnSpc>
              <a:spcBef>
                <a:spcPct val="50000"/>
              </a:spcBef>
              <a:tabLst>
                <a:tab pos="287338" algn="l"/>
                <a:tab pos="914400" algn="l"/>
                <a:tab pos="1203325" algn="l"/>
              </a:tabLst>
            </a:pPr>
            <a:r>
              <a:rPr lang="en-US" sz="2800">
                <a:solidFill>
                  <a:srgbClr val="AD13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262063" lvl="1" indent="-400050" eaLnBrk="1" hangingPunct="1">
              <a:lnSpc>
                <a:spcPct val="100000"/>
              </a:lnSpc>
              <a:spcBef>
                <a:spcPct val="50000"/>
              </a:spcBef>
              <a:tabLst>
                <a:tab pos="287338" algn="l"/>
                <a:tab pos="914400" algn="l"/>
                <a:tab pos="1203325" algn="l"/>
              </a:tabLst>
            </a:pPr>
            <a:endParaRPr lang="en-US" sz="2800">
              <a:solidFill>
                <a:srgbClr val="AD13A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62063" lvl="1" indent="-400050" eaLnBrk="1" hangingPunct="1">
              <a:lnSpc>
                <a:spcPct val="100000"/>
              </a:lnSpc>
              <a:spcBef>
                <a:spcPct val="50000"/>
              </a:spcBef>
              <a:tabLst>
                <a:tab pos="287338" algn="l"/>
                <a:tab pos="914400" algn="l"/>
                <a:tab pos="1203325" algn="l"/>
              </a:tabLst>
            </a:pPr>
            <a:r>
              <a:rPr lang="en-US" sz="2800">
                <a:solidFill>
                  <a:srgbClr val="AD13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262063" lvl="1" indent="-400050" eaLnBrk="1" hangingPunct="1">
              <a:lnSpc>
                <a:spcPct val="100000"/>
              </a:lnSpc>
              <a:spcBef>
                <a:spcPct val="50000"/>
              </a:spcBef>
              <a:tabLst>
                <a:tab pos="287338" algn="l"/>
                <a:tab pos="914400" algn="l"/>
                <a:tab pos="1203325" algn="l"/>
              </a:tabLst>
            </a:pPr>
            <a:endParaRPr lang="en-US" sz="2800">
              <a:solidFill>
                <a:srgbClr val="AD13A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57274963-3063-4B25-918B-B965BF894D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9073709"/>
              </p:ext>
            </p:extLst>
          </p:nvPr>
        </p:nvGraphicFramePr>
        <p:xfrm>
          <a:off x="2106439" y="3109603"/>
          <a:ext cx="6161415" cy="11613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425680" imgH="457200" progId="Equation.DSMT4">
                  <p:embed/>
                </p:oleObj>
              </mc:Choice>
              <mc:Fallback>
                <p:oleObj name="Equation" r:id="rId2" imgW="242568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106439" y="3109603"/>
                        <a:ext cx="6161415" cy="11613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D3460755-0DC4-46D5-8D23-80990EAC15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9859247"/>
              </p:ext>
            </p:extLst>
          </p:nvPr>
        </p:nvGraphicFramePr>
        <p:xfrm>
          <a:off x="2106439" y="4393580"/>
          <a:ext cx="3272095" cy="569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60160" imgH="253800" progId="Equation.DSMT4">
                  <p:embed/>
                </p:oleObj>
              </mc:Choice>
              <mc:Fallback>
                <p:oleObj name="Equation" r:id="rId4" imgW="146016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06439" y="4393580"/>
                        <a:ext cx="3272095" cy="5690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39699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AFA6AD0-B5D7-4630-99F9-96F881163055}"/>
              </a:ext>
            </a:extLst>
          </p:cNvPr>
          <p:cNvSpPr/>
          <p:nvPr/>
        </p:nvSpPr>
        <p:spPr>
          <a:xfrm>
            <a:off x="434898" y="3579541"/>
            <a:ext cx="1393902" cy="36799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3C75A8C-90C8-453E-9DB5-30513912A6CF}"/>
              </a:ext>
            </a:extLst>
          </p:cNvPr>
          <p:cNvSpPr/>
          <p:nvPr/>
        </p:nvSpPr>
        <p:spPr>
          <a:xfrm>
            <a:off x="8686800" y="2007220"/>
            <a:ext cx="2453268" cy="42374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92CCFE-5255-4DC4-9EB6-66847835F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244" y="108648"/>
            <a:ext cx="4625898" cy="850358"/>
          </a:xfrm>
        </p:spPr>
        <p:txBody>
          <a:bodyPr/>
          <a:lstStyle/>
          <a:p>
            <a:r>
              <a:rPr lang="en-US" b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Quiz Question: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8C3DD-9D79-4365-AD8C-442E64456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898" y="959006"/>
            <a:ext cx="11340790" cy="5217957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)). </a:t>
            </a:r>
          </a:p>
          <a:p>
            <a:pPr eaLnBrk="1" hangingPunct="1">
              <a:buFontTx/>
              <a:buAutoNum type="arabicParenR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If </a:t>
            </a:r>
            <a:r>
              <a:rPr lang="en-US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– 1 and </a:t>
            </a:r>
            <a:r>
              <a:rPr lang="en-US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) = 3</a:t>
            </a:r>
            <a:r>
              <a:rPr lang="en-US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+ 2 then </a:t>
            </a:r>
            <a:r>
              <a:rPr lang="en-US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) is:</a:t>
            </a:r>
          </a:p>
          <a:p>
            <a:pPr eaLnBrk="1" hangingPunct="1">
              <a:buFontTx/>
              <a:buAutoNum type="alphaLcPeriod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  <a:r>
              <a:rPr lang="en-US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+ 3		b. 3</a:t>
            </a:r>
            <a:r>
              <a:rPr lang="en-US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+ 4		c. 3</a:t>
            </a:r>
            <a:r>
              <a:rPr lang="en-US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+ 1		d. None of them</a:t>
            </a:r>
          </a:p>
          <a:p>
            <a:pPr marL="0" indent="0" eaLnBrk="1" hangingPunct="1">
              <a:buNone/>
            </a:pPr>
            <a:endParaRPr lang="en-US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2) If </a:t>
            </a:r>
            <a:r>
              <a:rPr lang="en-US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) = 3</a:t>
            </a:r>
            <a:r>
              <a:rPr lang="en-US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+ 2 and </a:t>
            </a:r>
            <a:r>
              <a:rPr lang="en-US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– 1 then </a:t>
            </a:r>
            <a:r>
              <a:rPr lang="en-US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) is:</a:t>
            </a:r>
          </a:p>
          <a:p>
            <a:pPr marL="0" indent="0" eaLnBrk="1" hangingPunct="1">
              <a:buNone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a. 3</a:t>
            </a:r>
            <a:r>
              <a:rPr lang="en-US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+ 3		b. 3</a:t>
            </a:r>
            <a:r>
              <a:rPr lang="en-US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+ 4		c. 3</a:t>
            </a:r>
            <a:r>
              <a:rPr lang="en-US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+ 1		d. None of them</a:t>
            </a: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5644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C926A-BCF8-482E-A952-26D6E2685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722"/>
            <a:ext cx="10515600" cy="4917687"/>
          </a:xfrm>
        </p:spPr>
        <p:txBody>
          <a:bodyPr>
            <a:normAutofit/>
          </a:bodyPr>
          <a:lstStyle/>
          <a:p>
            <a:pPr algn="ctr"/>
            <a:r>
              <a:rPr lang="en-US" altLang="en-US" sz="6000" b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1.3.</a:t>
            </a:r>
            <a:br>
              <a:rPr lang="en-US" altLang="en-US" sz="6000" b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800" b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LIMIT OF A FUNCTION</a:t>
            </a:r>
            <a:endParaRPr lang="en-US" sz="6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FD505-FD31-4281-A144-F546A3056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93221"/>
            <a:ext cx="10515600" cy="1494264"/>
          </a:xfrm>
        </p:spPr>
        <p:txBody>
          <a:bodyPr/>
          <a:lstStyle/>
          <a:p>
            <a:pPr algn="ctr" eaLnBrk="1" hangingPunct="1">
              <a:spcBef>
                <a:spcPct val="20000"/>
              </a:spcBef>
            </a:pPr>
            <a:r>
              <a:rPr lang="en-US" altLang="en-US" sz="280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this section, we will learn:</a:t>
            </a:r>
          </a:p>
          <a:p>
            <a:pPr marL="0" indent="0" algn="ctr" eaLnBrk="1" hangingPunct="1">
              <a:spcBef>
                <a:spcPct val="20000"/>
              </a:spcBef>
              <a:buNone/>
            </a:pPr>
            <a:r>
              <a:rPr lang="en-US" altLang="en-US" sz="280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limits in general and about numerical </a:t>
            </a:r>
            <a:br>
              <a:rPr lang="en-US" altLang="en-US" sz="280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80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graphical methods for computing them.</a:t>
            </a:r>
          </a:p>
        </p:txBody>
      </p:sp>
    </p:spTree>
    <p:extLst>
      <p:ext uri="{BB962C8B-B14F-4D97-AF65-F5344CB8AC3E}">
        <p14:creationId xmlns:p14="http://schemas.microsoft.com/office/powerpoint/2010/main" val="5447808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Diagonal Corners Rounded 7">
            <a:extLst>
              <a:ext uri="{FF2B5EF4-FFF2-40B4-BE49-F238E27FC236}">
                <a16:creationId xmlns:a16="http://schemas.microsoft.com/office/drawing/2014/main" id="{B2B17A84-234F-4A0C-9152-7134D2812F19}"/>
              </a:ext>
            </a:extLst>
          </p:cNvPr>
          <p:cNvSpPr/>
          <p:nvPr/>
        </p:nvSpPr>
        <p:spPr>
          <a:xfrm>
            <a:off x="3691054" y="5391619"/>
            <a:ext cx="2531326" cy="1154147"/>
          </a:xfrm>
          <a:prstGeom prst="round2Diag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Diagonal Corners Rounded 6">
            <a:extLst>
              <a:ext uri="{FF2B5EF4-FFF2-40B4-BE49-F238E27FC236}">
                <a16:creationId xmlns:a16="http://schemas.microsoft.com/office/drawing/2014/main" id="{41C75ADE-74B2-4794-A7C7-FD46B26A6572}"/>
              </a:ext>
            </a:extLst>
          </p:cNvPr>
          <p:cNvSpPr/>
          <p:nvPr/>
        </p:nvSpPr>
        <p:spPr>
          <a:xfrm>
            <a:off x="4538546" y="1343726"/>
            <a:ext cx="2415168" cy="794443"/>
          </a:xfrm>
          <a:prstGeom prst="round2Diag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C124CD-65BA-40C6-A5C6-5AC654C74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3629" y="164403"/>
            <a:ext cx="8800171" cy="660787"/>
          </a:xfrm>
        </p:spPr>
        <p:txBody>
          <a:bodyPr>
            <a:normAutofit fontScale="90000"/>
          </a:bodyPr>
          <a:lstStyle/>
          <a:p>
            <a:r>
              <a:rPr lang="en-US" altLang="en-US" sz="4400" b="1">
                <a:solidFill>
                  <a:srgbClr val="E45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LIMIT OF A FUNCTION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23F81-F1F7-4F61-B495-74102D652D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5912"/>
            <a:ext cx="5257800" cy="40478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In general, we write</a:t>
            </a:r>
          </a:p>
          <a:p>
            <a:pPr marL="0" indent="0">
              <a:buNone/>
            </a:pP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altLang="en-US" sz="3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“the limit of </a:t>
            </a:r>
            <a:r>
              <a:rPr lang="en-US" altLang="en-US" sz="32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3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32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3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as </a:t>
            </a:r>
            <a:r>
              <a:rPr lang="en-US" altLang="en-US" sz="32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3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approaches </a:t>
            </a:r>
            <a:r>
              <a:rPr lang="en-US" altLang="en-US" sz="32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3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equals </a:t>
            </a:r>
            <a:r>
              <a:rPr lang="en-US" altLang="en-US" sz="32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en-US" sz="3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 marL="0" indent="0" algn="ctr">
              <a:buNone/>
            </a:pPr>
            <a:r>
              <a:rPr lang="en-US" altLang="en-US" sz="3200">
                <a:solidFill>
                  <a:srgbClr val="AC4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we can make the values of </a:t>
            </a:r>
            <a:r>
              <a:rPr lang="en-US" altLang="en-US" sz="3200" i="1">
                <a:solidFill>
                  <a:srgbClr val="AC4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3200">
                <a:solidFill>
                  <a:srgbClr val="AC4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3200" i="1">
                <a:solidFill>
                  <a:srgbClr val="AC4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3200">
                <a:solidFill>
                  <a:srgbClr val="AC4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arbitrarily close to </a:t>
            </a:r>
            <a:r>
              <a:rPr lang="en-US" altLang="en-US" sz="3200" i="1">
                <a:solidFill>
                  <a:srgbClr val="AC4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en-US" sz="3200">
                <a:solidFill>
                  <a:srgbClr val="AC4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en-US" sz="3200">
                <a:solidFill>
                  <a:srgbClr val="AC4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solidFill>
                  <a:srgbClr val="AC4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taking </a:t>
            </a:r>
            <a:r>
              <a:rPr lang="en-US" altLang="en-US" sz="3200" i="1">
                <a:solidFill>
                  <a:srgbClr val="AC4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3200">
                <a:solidFill>
                  <a:srgbClr val="AC4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be sufficiently close to </a:t>
            </a:r>
            <a:r>
              <a:rPr lang="en-US" altLang="en-US" sz="3200" i="1">
                <a:solidFill>
                  <a:srgbClr val="AC4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3200">
                <a:solidFill>
                  <a:srgbClr val="AC4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b="1">
                <a:solidFill>
                  <a:srgbClr val="AC4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 not equal to </a:t>
            </a:r>
            <a:r>
              <a:rPr lang="en-US" altLang="en-US" sz="3200" b="1" i="1">
                <a:solidFill>
                  <a:srgbClr val="AC4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3200">
                <a:solidFill>
                  <a:srgbClr val="AC4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CC35CCAC-DC3E-43DB-BE20-0CF1C31509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6410567"/>
              </p:ext>
            </p:extLst>
          </p:nvPr>
        </p:nvGraphicFramePr>
        <p:xfrm>
          <a:off x="4671607" y="1343726"/>
          <a:ext cx="2282107" cy="7944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362306" imgH="823058" progId="Equation.DSMT4">
                  <p:embed/>
                </p:oleObj>
              </mc:Choice>
              <mc:Fallback>
                <p:oleObj name="Equation" r:id="rId2" imgW="2362306" imgH="823058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671607" y="1343726"/>
                        <a:ext cx="2282107" cy="7944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84DA269C-81BD-49A7-B6E8-254E64A427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3824" y="2413921"/>
            <a:ext cx="5408381" cy="4279676"/>
          </a:xfrm>
          <a:prstGeom prst="rect">
            <a:avLst/>
          </a:prstGeom>
        </p:spPr>
      </p:pic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7775023D-E19F-42E9-A659-7D52408259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4425829"/>
              </p:ext>
            </p:extLst>
          </p:nvPr>
        </p:nvGraphicFramePr>
        <p:xfrm>
          <a:off x="3771900" y="5391619"/>
          <a:ext cx="2324100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863280" imgH="393480" progId="Equation.DSMT4">
                  <p:embed/>
                </p:oleObj>
              </mc:Choice>
              <mc:Fallback>
                <p:oleObj name="Equation" r:id="rId5" imgW="86328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71900" y="5391619"/>
                        <a:ext cx="2324100" cy="1060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55865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Diagonal Corners Rounded 6">
            <a:extLst>
              <a:ext uri="{FF2B5EF4-FFF2-40B4-BE49-F238E27FC236}">
                <a16:creationId xmlns:a16="http://schemas.microsoft.com/office/drawing/2014/main" id="{41C75ADE-74B2-4794-A7C7-FD46B26A6572}"/>
              </a:ext>
            </a:extLst>
          </p:cNvPr>
          <p:cNvSpPr/>
          <p:nvPr/>
        </p:nvSpPr>
        <p:spPr>
          <a:xfrm>
            <a:off x="4538546" y="1052163"/>
            <a:ext cx="2415168" cy="794443"/>
          </a:xfrm>
          <a:prstGeom prst="round2Diag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C124CD-65BA-40C6-A5C6-5AC654C74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3629" y="164403"/>
            <a:ext cx="8800171" cy="660787"/>
          </a:xfrm>
        </p:spPr>
        <p:txBody>
          <a:bodyPr>
            <a:normAutofit fontScale="90000"/>
          </a:bodyPr>
          <a:lstStyle/>
          <a:p>
            <a:r>
              <a:rPr lang="en-US" altLang="en-US" sz="4400" b="1">
                <a:solidFill>
                  <a:srgbClr val="E45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ONE-SIDED LIMITS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23F81-F1F7-4F61-B495-74102D652D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5912"/>
            <a:ext cx="5257800" cy="47572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In general, we write</a:t>
            </a:r>
          </a:p>
          <a:p>
            <a:pPr marL="0" indent="0">
              <a:buNone/>
            </a:pP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altLang="en-US" sz="3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“the left-hand limit of </a:t>
            </a:r>
            <a:r>
              <a:rPr lang="en-US" altLang="en-US" sz="32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3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32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3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US" altLang="en-US" sz="32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3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approaches </a:t>
            </a:r>
            <a:r>
              <a:rPr lang="en-US" altLang="en-US" sz="32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3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.”</a:t>
            </a:r>
          </a:p>
          <a:p>
            <a:pPr marL="0" indent="0" algn="ctr">
              <a:buNone/>
            </a:pPr>
            <a:endParaRPr lang="en-US" altLang="en-US" sz="3200">
              <a:solidFill>
                <a:srgbClr val="AC4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altLang="en-US" sz="3200">
                <a:solidFill>
                  <a:srgbClr val="AC4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we can make the values of </a:t>
            </a:r>
            <a:r>
              <a:rPr lang="en-US" altLang="en-US" sz="3200" i="1">
                <a:solidFill>
                  <a:srgbClr val="AC4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3200">
                <a:solidFill>
                  <a:srgbClr val="AC4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3200" i="1">
                <a:solidFill>
                  <a:srgbClr val="AC4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3200">
                <a:solidFill>
                  <a:srgbClr val="AC4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arbitrarily close to </a:t>
            </a:r>
            <a:r>
              <a:rPr lang="en-US" altLang="en-US" sz="3200" i="1">
                <a:solidFill>
                  <a:srgbClr val="AC4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en-US" sz="3200">
                <a:solidFill>
                  <a:srgbClr val="AC4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by taking </a:t>
            </a:r>
            <a:r>
              <a:rPr lang="en-US" altLang="en-US" sz="3200" i="1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3200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be sufficiently close to </a:t>
            </a:r>
            <a:r>
              <a:rPr lang="en-US" altLang="en-US" sz="3200" i="1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3200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>
                <a:solidFill>
                  <a:srgbClr val="AC4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en-US" sz="32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3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less than </a:t>
            </a:r>
            <a:r>
              <a:rPr lang="en-US" altLang="en-US" sz="32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3200">
                <a:solidFill>
                  <a:srgbClr val="AC4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ctr">
              <a:buNone/>
            </a:pPr>
            <a:endParaRPr lang="en-US" altLang="en-US" sz="3200">
              <a:solidFill>
                <a:srgbClr val="AC4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CC35CCAC-DC3E-43DB-BE20-0CF1C31509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0966967"/>
              </p:ext>
            </p:extLst>
          </p:nvPr>
        </p:nvGraphicFramePr>
        <p:xfrm>
          <a:off x="4686754" y="1074861"/>
          <a:ext cx="2118752" cy="7036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76240" imgH="291960" progId="Equation.DSMT4">
                  <p:embed/>
                </p:oleObj>
              </mc:Choice>
              <mc:Fallback>
                <p:oleObj name="Equation" r:id="rId2" imgW="876240" imgH="29196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CC35CCAC-DC3E-43DB-BE20-0CF1C31509E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686754" y="1074861"/>
                        <a:ext cx="2118752" cy="7036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63FCEA3D-810D-4FB9-90A8-FF21E386CB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3291" y="2653990"/>
            <a:ext cx="6039972" cy="39263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323CE7F-6E70-46F8-80AF-29EBEF48B9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62021" y="2117918"/>
            <a:ext cx="3162300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3600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Diagonal Corners Rounded 6">
            <a:extLst>
              <a:ext uri="{FF2B5EF4-FFF2-40B4-BE49-F238E27FC236}">
                <a16:creationId xmlns:a16="http://schemas.microsoft.com/office/drawing/2014/main" id="{41C75ADE-74B2-4794-A7C7-FD46B26A6572}"/>
              </a:ext>
            </a:extLst>
          </p:cNvPr>
          <p:cNvSpPr/>
          <p:nvPr/>
        </p:nvSpPr>
        <p:spPr>
          <a:xfrm>
            <a:off x="4538546" y="1052163"/>
            <a:ext cx="2415168" cy="794443"/>
          </a:xfrm>
          <a:prstGeom prst="round2Diag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C124CD-65BA-40C6-A5C6-5AC654C74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3629" y="164403"/>
            <a:ext cx="8800171" cy="660787"/>
          </a:xfrm>
        </p:spPr>
        <p:txBody>
          <a:bodyPr>
            <a:normAutofit fontScale="90000"/>
          </a:bodyPr>
          <a:lstStyle/>
          <a:p>
            <a:r>
              <a:rPr lang="en-US" altLang="en-US" sz="4400" b="1">
                <a:solidFill>
                  <a:srgbClr val="E45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ONE-SIDED LIMITS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23F81-F1F7-4F61-B495-74102D652D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5912"/>
            <a:ext cx="5257800" cy="47572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In general, we write</a:t>
            </a:r>
          </a:p>
          <a:p>
            <a:pPr marL="0" indent="0">
              <a:buNone/>
            </a:pP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altLang="en-US" sz="3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“the right-hand limit of </a:t>
            </a:r>
            <a:r>
              <a:rPr lang="en-US" altLang="en-US" sz="32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3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32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3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US" altLang="en-US" sz="32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3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approaches </a:t>
            </a:r>
            <a:r>
              <a:rPr lang="en-US" altLang="en-US" sz="32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3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.”</a:t>
            </a:r>
          </a:p>
          <a:p>
            <a:pPr marL="0" indent="0" algn="ctr">
              <a:buNone/>
            </a:pPr>
            <a:endParaRPr lang="en-US" altLang="en-US" sz="3200">
              <a:solidFill>
                <a:srgbClr val="AC4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altLang="en-US" sz="3200">
                <a:solidFill>
                  <a:srgbClr val="AC4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we can make the values of </a:t>
            </a:r>
            <a:r>
              <a:rPr lang="en-US" altLang="en-US" sz="3200" i="1">
                <a:solidFill>
                  <a:srgbClr val="AC4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3200">
                <a:solidFill>
                  <a:srgbClr val="AC4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3200" i="1">
                <a:solidFill>
                  <a:srgbClr val="AC4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3200">
                <a:solidFill>
                  <a:srgbClr val="AC4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arbitrarily close to </a:t>
            </a:r>
            <a:r>
              <a:rPr lang="en-US" altLang="en-US" sz="3200" i="1">
                <a:solidFill>
                  <a:srgbClr val="AC4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en-US" sz="3200">
                <a:solidFill>
                  <a:srgbClr val="AC4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by taking </a:t>
            </a:r>
            <a:r>
              <a:rPr lang="en-US" altLang="en-US" sz="3200" i="1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3200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be sufficiently close to </a:t>
            </a:r>
            <a:r>
              <a:rPr lang="en-US" altLang="en-US" sz="3200" i="1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3200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>
                <a:solidFill>
                  <a:srgbClr val="AC4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en-US" sz="32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3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greater than </a:t>
            </a:r>
            <a:r>
              <a:rPr lang="en-US" altLang="en-US" sz="32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3200">
                <a:solidFill>
                  <a:srgbClr val="AC4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ctr">
              <a:buNone/>
            </a:pPr>
            <a:endParaRPr lang="en-US" altLang="en-US" sz="3200">
              <a:solidFill>
                <a:srgbClr val="AC4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CC35CCAC-DC3E-43DB-BE20-0CF1C31509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2705952"/>
              </p:ext>
            </p:extLst>
          </p:nvPr>
        </p:nvGraphicFramePr>
        <p:xfrm>
          <a:off x="4686754" y="1074861"/>
          <a:ext cx="2118752" cy="7036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76240" imgH="291960" progId="Equation.DSMT4">
                  <p:embed/>
                </p:oleObj>
              </mc:Choice>
              <mc:Fallback>
                <p:oleObj name="Equation" r:id="rId2" imgW="876240" imgH="29196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CC35CCAC-DC3E-43DB-BE20-0CF1C31509E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686754" y="1074861"/>
                        <a:ext cx="2118752" cy="7036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2EC13B20-2F94-4CDE-9573-13D1CCDE5D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575932"/>
            <a:ext cx="5967308" cy="42820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7F8AAD3-2D88-4C20-A78D-1632398860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43885" y="2152069"/>
            <a:ext cx="3190875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6879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Diagonal Corners Rounded 6">
            <a:extLst>
              <a:ext uri="{FF2B5EF4-FFF2-40B4-BE49-F238E27FC236}">
                <a16:creationId xmlns:a16="http://schemas.microsoft.com/office/drawing/2014/main" id="{41C75ADE-74B2-4794-A7C7-FD46B26A6572}"/>
              </a:ext>
            </a:extLst>
          </p:cNvPr>
          <p:cNvSpPr/>
          <p:nvPr/>
        </p:nvSpPr>
        <p:spPr>
          <a:xfrm>
            <a:off x="4538546" y="1052163"/>
            <a:ext cx="2415168" cy="794443"/>
          </a:xfrm>
          <a:prstGeom prst="round2Diag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C124CD-65BA-40C6-A5C6-5AC654C74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3629" y="164403"/>
            <a:ext cx="8800171" cy="660787"/>
          </a:xfrm>
        </p:spPr>
        <p:txBody>
          <a:bodyPr>
            <a:normAutofit fontScale="90000"/>
          </a:bodyPr>
          <a:lstStyle/>
          <a:p>
            <a:r>
              <a:rPr lang="en-US" altLang="en-US" sz="4400" b="1">
                <a:solidFill>
                  <a:srgbClr val="E45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ONE-SIDED LIMITS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23F81-F1F7-4F61-B495-74102D652D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5912"/>
            <a:ext cx="5257800" cy="47572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In general, we write</a:t>
            </a:r>
          </a:p>
          <a:p>
            <a:pPr marL="0" indent="0">
              <a:buNone/>
            </a:pP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altLang="en-US" sz="3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“the right-hand limit of </a:t>
            </a:r>
            <a:r>
              <a:rPr lang="en-US" altLang="en-US" sz="32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3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32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3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US" altLang="en-US" sz="32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3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approaches </a:t>
            </a:r>
            <a:r>
              <a:rPr lang="en-US" altLang="en-US" sz="32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3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.”</a:t>
            </a:r>
          </a:p>
          <a:p>
            <a:pPr marL="0" indent="0" algn="ctr">
              <a:buNone/>
            </a:pPr>
            <a:endParaRPr lang="en-US" altLang="en-US" sz="3200">
              <a:solidFill>
                <a:srgbClr val="AC4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altLang="en-US" sz="3200">
                <a:solidFill>
                  <a:srgbClr val="AC4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we can make the values of </a:t>
            </a:r>
            <a:r>
              <a:rPr lang="en-US" altLang="en-US" sz="3200" i="1">
                <a:solidFill>
                  <a:srgbClr val="AC4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3200">
                <a:solidFill>
                  <a:srgbClr val="AC4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3200" i="1">
                <a:solidFill>
                  <a:srgbClr val="AC4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3200">
                <a:solidFill>
                  <a:srgbClr val="AC4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arbitrarily close to </a:t>
            </a:r>
            <a:r>
              <a:rPr lang="en-US" altLang="en-US" sz="3200" i="1">
                <a:solidFill>
                  <a:srgbClr val="AC4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en-US" sz="3200">
                <a:solidFill>
                  <a:srgbClr val="AC4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by taking </a:t>
            </a:r>
            <a:r>
              <a:rPr lang="en-US" altLang="en-US" sz="3200" i="1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3200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be sufficiently close to </a:t>
            </a:r>
            <a:r>
              <a:rPr lang="en-US" altLang="en-US" sz="3200" i="1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3200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>
                <a:solidFill>
                  <a:srgbClr val="AC4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en-US" sz="32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3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greater than </a:t>
            </a:r>
            <a:r>
              <a:rPr lang="en-US" altLang="en-US" sz="32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3200">
                <a:solidFill>
                  <a:srgbClr val="AC4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ctr">
              <a:buNone/>
            </a:pPr>
            <a:endParaRPr lang="en-US" altLang="en-US" sz="3200">
              <a:solidFill>
                <a:srgbClr val="AC4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CC35CCAC-DC3E-43DB-BE20-0CF1C31509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86754" y="1074861"/>
          <a:ext cx="2118752" cy="7036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76240" imgH="291960" progId="Equation.DSMT4">
                  <p:embed/>
                </p:oleObj>
              </mc:Choice>
              <mc:Fallback>
                <p:oleObj name="Equation" r:id="rId2" imgW="876240" imgH="29196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CC35CCAC-DC3E-43DB-BE20-0CF1C31509E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686754" y="1074861"/>
                        <a:ext cx="2118752" cy="7036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2EC13B20-2F94-4CDE-9573-13D1CCDE5D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575932"/>
            <a:ext cx="5967308" cy="42820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7F8AAD3-2D88-4C20-A78D-1632398860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43885" y="2152069"/>
            <a:ext cx="3190875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66641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A14FAFA-45FA-4946-88B6-341B5731F706}"/>
              </a:ext>
            </a:extLst>
          </p:cNvPr>
          <p:cNvSpPr/>
          <p:nvPr/>
        </p:nvSpPr>
        <p:spPr>
          <a:xfrm>
            <a:off x="641209" y="1311277"/>
            <a:ext cx="4555700" cy="264740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9973EE-9456-4EF1-A04F-0398F454D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0537" y="184461"/>
            <a:ext cx="8811322" cy="636587"/>
          </a:xfrm>
        </p:spPr>
        <p:txBody>
          <a:bodyPr>
            <a:normAutofit fontScale="90000"/>
          </a:bodyPr>
          <a:lstStyle/>
          <a:p>
            <a:r>
              <a:rPr lang="en-US" altLang="en-US" sz="4400" b="1">
                <a:solidFill>
                  <a:srgbClr val="E45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ONE-SIDED LIMITS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BC0A6-115A-4E5B-BD90-3D65672C0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9825"/>
            <a:ext cx="10515600" cy="5037138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 </a:t>
            </a:r>
          </a:p>
        </p:txBody>
      </p:sp>
      <p:graphicFrame>
        <p:nvGraphicFramePr>
          <p:cNvPr id="4" name="Object 10">
            <a:extLst>
              <a:ext uri="{FF2B5EF4-FFF2-40B4-BE49-F238E27FC236}">
                <a16:creationId xmlns:a16="http://schemas.microsoft.com/office/drawing/2014/main" id="{066C8CC7-C2E8-4BFB-A182-049813F10F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1973571"/>
              </p:ext>
            </p:extLst>
          </p:nvPr>
        </p:nvGraphicFramePr>
        <p:xfrm>
          <a:off x="838200" y="1348138"/>
          <a:ext cx="1960562" cy="693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25500" imgH="292100" progId="Equation.DSMT4">
                  <p:embed/>
                </p:oleObj>
              </mc:Choice>
              <mc:Fallback>
                <p:oleObj name="Equation" r:id="rId2" imgW="825500" imgH="292100" progId="Equation.DSMT4">
                  <p:embed/>
                  <p:pic>
                    <p:nvPicPr>
                      <p:cNvPr id="527370" name="Object 10">
                        <a:extLst>
                          <a:ext uri="{FF2B5EF4-FFF2-40B4-BE49-F238E27FC236}">
                            <a16:creationId xmlns:a16="http://schemas.microsoft.com/office/drawing/2014/main" id="{8A1983E8-5F81-4A65-8FAC-15C6C9D8D29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348138"/>
                        <a:ext cx="1960562" cy="693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1">
            <a:extLst>
              <a:ext uri="{FF2B5EF4-FFF2-40B4-BE49-F238E27FC236}">
                <a16:creationId xmlns:a16="http://schemas.microsoft.com/office/drawing/2014/main" id="{253C2541-7F63-4BB1-BB00-E0266AFA5F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3400706"/>
              </p:ext>
            </p:extLst>
          </p:nvPr>
        </p:nvGraphicFramePr>
        <p:xfrm>
          <a:off x="3249188" y="1384650"/>
          <a:ext cx="1828800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12447" imgH="291973" progId="Equation.DSMT4">
                  <p:embed/>
                </p:oleObj>
              </mc:Choice>
              <mc:Fallback>
                <p:oleObj name="Equation" r:id="rId4" imgW="812447" imgH="291973" progId="Equation.DSMT4">
                  <p:embed/>
                  <p:pic>
                    <p:nvPicPr>
                      <p:cNvPr id="527371" name="Object 11">
                        <a:extLst>
                          <a:ext uri="{FF2B5EF4-FFF2-40B4-BE49-F238E27FC236}">
                            <a16:creationId xmlns:a16="http://schemas.microsoft.com/office/drawing/2014/main" id="{FAD58BBB-A24A-4359-AF9E-5BDBD0BE15A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9188" y="1384650"/>
                        <a:ext cx="1828800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2">
            <a:extLst>
              <a:ext uri="{FF2B5EF4-FFF2-40B4-BE49-F238E27FC236}">
                <a16:creationId xmlns:a16="http://schemas.microsoft.com/office/drawing/2014/main" id="{6737E7BB-82BD-4D89-934E-5DC245BF61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7285190"/>
              </p:ext>
            </p:extLst>
          </p:nvPr>
        </p:nvGraphicFramePr>
        <p:xfrm>
          <a:off x="838200" y="2293494"/>
          <a:ext cx="1576387" cy="67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10891" imgH="304668" progId="Equation.DSMT4">
                  <p:embed/>
                </p:oleObj>
              </mc:Choice>
              <mc:Fallback>
                <p:oleObj name="Equation" r:id="rId6" imgW="710891" imgH="304668" progId="Equation.DSMT4">
                  <p:embed/>
                  <p:pic>
                    <p:nvPicPr>
                      <p:cNvPr id="527372" name="Object 12">
                        <a:extLst>
                          <a:ext uri="{FF2B5EF4-FFF2-40B4-BE49-F238E27FC236}">
                            <a16:creationId xmlns:a16="http://schemas.microsoft.com/office/drawing/2014/main" id="{78329355-4178-45E4-A596-1E3AD35018F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293494"/>
                        <a:ext cx="1576387" cy="677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3">
            <a:extLst>
              <a:ext uri="{FF2B5EF4-FFF2-40B4-BE49-F238E27FC236}">
                <a16:creationId xmlns:a16="http://schemas.microsoft.com/office/drawing/2014/main" id="{04CBA750-44C7-4CBE-99D3-910A1BB310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2518399"/>
              </p:ext>
            </p:extLst>
          </p:nvPr>
        </p:nvGraphicFramePr>
        <p:xfrm>
          <a:off x="3192038" y="2314131"/>
          <a:ext cx="1885950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837836" imgH="291973" progId="Equation.DSMT4">
                  <p:embed/>
                </p:oleObj>
              </mc:Choice>
              <mc:Fallback>
                <p:oleObj name="Equation" r:id="rId8" imgW="837836" imgH="291973" progId="Equation.DSMT4">
                  <p:embed/>
                  <p:pic>
                    <p:nvPicPr>
                      <p:cNvPr id="527373" name="Object 13">
                        <a:extLst>
                          <a:ext uri="{FF2B5EF4-FFF2-40B4-BE49-F238E27FC236}">
                            <a16:creationId xmlns:a16="http://schemas.microsoft.com/office/drawing/2014/main" id="{4D8E6874-3894-4BC5-9669-95719F913A1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2038" y="2314131"/>
                        <a:ext cx="1885950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4">
            <a:extLst>
              <a:ext uri="{FF2B5EF4-FFF2-40B4-BE49-F238E27FC236}">
                <a16:creationId xmlns:a16="http://schemas.microsoft.com/office/drawing/2014/main" id="{2A5E74DB-FAD2-4E92-B362-995F034B13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1316751"/>
              </p:ext>
            </p:extLst>
          </p:nvPr>
        </p:nvGraphicFramePr>
        <p:xfrm>
          <a:off x="838200" y="3222975"/>
          <a:ext cx="1885950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837836" imgH="291973" progId="Equation.DSMT4">
                  <p:embed/>
                </p:oleObj>
              </mc:Choice>
              <mc:Fallback>
                <p:oleObj name="Equation" r:id="rId10" imgW="837836" imgH="291973" progId="Equation.DSMT4">
                  <p:embed/>
                  <p:pic>
                    <p:nvPicPr>
                      <p:cNvPr id="527374" name="Object 14">
                        <a:extLst>
                          <a:ext uri="{FF2B5EF4-FFF2-40B4-BE49-F238E27FC236}">
                            <a16:creationId xmlns:a16="http://schemas.microsoft.com/office/drawing/2014/main" id="{CA156FCA-770D-4C2B-B2CA-185A25A9B6A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222975"/>
                        <a:ext cx="1885950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5">
            <a:extLst>
              <a:ext uri="{FF2B5EF4-FFF2-40B4-BE49-F238E27FC236}">
                <a16:creationId xmlns:a16="http://schemas.microsoft.com/office/drawing/2014/main" id="{C142ABFA-438E-4679-A119-FB3DE3979E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2015097"/>
              </p:ext>
            </p:extLst>
          </p:nvPr>
        </p:nvGraphicFramePr>
        <p:xfrm>
          <a:off x="3234107" y="3202898"/>
          <a:ext cx="1801812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812447" imgH="291973" progId="Equation.DSMT4">
                  <p:embed/>
                </p:oleObj>
              </mc:Choice>
              <mc:Fallback>
                <p:oleObj name="Equation" r:id="rId12" imgW="812447" imgH="291973" progId="Equation.DSMT4">
                  <p:embed/>
                  <p:pic>
                    <p:nvPicPr>
                      <p:cNvPr id="527375" name="Object 15">
                        <a:extLst>
                          <a:ext uri="{FF2B5EF4-FFF2-40B4-BE49-F238E27FC236}">
                            <a16:creationId xmlns:a16="http://schemas.microsoft.com/office/drawing/2014/main" id="{82C748AF-A7BC-4F61-9804-508EBC8F5BE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4107" y="3202898"/>
                        <a:ext cx="1801812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1156475D-EC3A-4BE6-8D65-6596C7572E1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196908" y="1089645"/>
            <a:ext cx="6995092" cy="5355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485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>
            <a:extLst>
              <a:ext uri="{FF2B5EF4-FFF2-40B4-BE49-F238E27FC236}">
                <a16:creationId xmlns:a16="http://schemas.microsoft.com/office/drawing/2014/main" id="{71F69EF4-F98D-4A62-A042-62D0ABF9AEBD}"/>
              </a:ext>
            </a:extLst>
          </p:cNvPr>
          <p:cNvSpPr/>
          <p:nvPr/>
        </p:nvSpPr>
        <p:spPr>
          <a:xfrm>
            <a:off x="1518424" y="3256156"/>
            <a:ext cx="8151542" cy="139390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BEEA05A-F0C5-40DA-8CED-3B791F717EB0}"/>
              </a:ext>
            </a:extLst>
          </p:cNvPr>
          <p:cNvSpPr/>
          <p:nvPr/>
        </p:nvSpPr>
        <p:spPr>
          <a:xfrm>
            <a:off x="758283" y="1639229"/>
            <a:ext cx="10595517" cy="90687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9973EE-9456-4EF1-A04F-0398F454D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0537" y="184461"/>
            <a:ext cx="8811322" cy="636587"/>
          </a:xfrm>
        </p:spPr>
        <p:txBody>
          <a:bodyPr>
            <a:normAutofit fontScale="90000"/>
          </a:bodyPr>
          <a:lstStyle/>
          <a:p>
            <a:r>
              <a:rPr lang="en-US" altLang="en-US" sz="4400" b="1">
                <a:solidFill>
                  <a:srgbClr val="E45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ONE-SIDED LIMITS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BC0A6-115A-4E5B-BD90-3D65672C0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1668" y="1139825"/>
            <a:ext cx="10272131" cy="50371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600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600" u="sng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Theorem</a:t>
            </a:r>
            <a:r>
              <a:rPr lang="en-US" sz="36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12" name="Object 2">
            <a:extLst>
              <a:ext uri="{FF2B5EF4-FFF2-40B4-BE49-F238E27FC236}">
                <a16:creationId xmlns:a16="http://schemas.microsoft.com/office/drawing/2014/main" id="{D5406DF1-5474-4C82-94E8-49E724CF8B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0026748"/>
              </p:ext>
            </p:extLst>
          </p:nvPr>
        </p:nvGraphicFramePr>
        <p:xfrm>
          <a:off x="3612995" y="1741738"/>
          <a:ext cx="7292898" cy="80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79480" imgH="291960" progId="Equation.DSMT4">
                  <p:embed/>
                </p:oleObj>
              </mc:Choice>
              <mc:Fallback>
                <p:oleObj name="Equation" r:id="rId2" imgW="2679480" imgH="291960" progId="Equation.DSMT4">
                  <p:embed/>
                  <p:pic>
                    <p:nvPicPr>
                      <p:cNvPr id="95234" name="Object 2">
                        <a:extLst>
                          <a:ext uri="{FF2B5EF4-FFF2-40B4-BE49-F238E27FC236}">
                            <a16:creationId xmlns:a16="http://schemas.microsoft.com/office/drawing/2014/main" id="{C3314DD7-3317-4455-9866-48ED659BB5D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2995" y="1741738"/>
                        <a:ext cx="7292898" cy="804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2">
            <a:extLst>
              <a:ext uri="{FF2B5EF4-FFF2-40B4-BE49-F238E27FC236}">
                <a16:creationId xmlns:a16="http://schemas.microsoft.com/office/drawing/2014/main" id="{6F2D46DB-6B66-4B47-B609-3EEBEC99E5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7069641"/>
              </p:ext>
            </p:extLst>
          </p:nvPr>
        </p:nvGraphicFramePr>
        <p:xfrm>
          <a:off x="2380785" y="3580091"/>
          <a:ext cx="6426820" cy="8664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286000" imgH="304800" progId="Equation.DSMT4">
                  <p:embed/>
                </p:oleObj>
              </mc:Choice>
              <mc:Fallback>
                <p:oleObj name="Equation" r:id="rId4" imgW="2286000" imgH="304800" progId="Equation.DSMT4">
                  <p:embed/>
                  <p:pic>
                    <p:nvPicPr>
                      <p:cNvPr id="95235" name="Object 2">
                        <a:extLst>
                          <a:ext uri="{FF2B5EF4-FFF2-40B4-BE49-F238E27FC236}">
                            <a16:creationId xmlns:a16="http://schemas.microsoft.com/office/drawing/2014/main" id="{88F8E59B-F50D-4A36-B6C6-32E79E9FDB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0785" y="3580091"/>
                        <a:ext cx="6426820" cy="8664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34148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4" grpId="0" animBg="1"/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D9CF2-892C-4621-AD86-F1D032459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8643"/>
            <a:ext cx="10515600" cy="3445727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altLang="en-US" sz="6600" b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1.4.</a:t>
            </a:r>
            <a:br>
              <a:rPr lang="en-US" altLang="en-US" sz="5400" b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5400" b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Calculating Limits </a:t>
            </a:r>
            <a:br>
              <a:rPr lang="en-US" altLang="en-US" sz="5400" b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5400" b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the Limit Laws</a:t>
            </a:r>
            <a:endParaRPr lang="en-US" sz="4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7E29A-A0CC-4A58-B15F-8AAB4949F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15161"/>
            <a:ext cx="10515600" cy="1449660"/>
          </a:xfrm>
        </p:spPr>
        <p:txBody>
          <a:bodyPr/>
          <a:lstStyle/>
          <a:p>
            <a:pPr marL="0" indent="0" algn="ctr" eaLnBrk="1" hangingPunct="1">
              <a:spcBef>
                <a:spcPct val="20000"/>
              </a:spcBef>
              <a:buNone/>
            </a:pPr>
            <a:r>
              <a:rPr lang="en-US" altLang="en-US" sz="280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this section, we will:</a:t>
            </a:r>
          </a:p>
          <a:p>
            <a:pPr marL="0" indent="0" algn="ctr" eaLnBrk="1" hangingPunct="1">
              <a:spcBef>
                <a:spcPct val="20000"/>
              </a:spcBef>
              <a:buNone/>
            </a:pPr>
            <a:r>
              <a:rPr lang="en-US" altLang="en-US" sz="280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the Limit Laws to calculate limits.</a:t>
            </a: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626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72162FD-2E87-4BF9-97DA-4AF1C01BDF89}"/>
              </a:ext>
            </a:extLst>
          </p:cNvPr>
          <p:cNvSpPr/>
          <p:nvPr/>
        </p:nvSpPr>
        <p:spPr>
          <a:xfrm>
            <a:off x="739698" y="903249"/>
            <a:ext cx="10712604" cy="2074127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071CF-6FEE-40F9-9AE0-D9015DD2D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1714"/>
            <a:ext cx="10515600" cy="4771909"/>
          </a:xfrm>
        </p:spPr>
        <p:txBody>
          <a:bodyPr/>
          <a:lstStyle/>
          <a:p>
            <a:pPr marL="0" indent="0">
              <a:buNone/>
            </a:pPr>
            <a:r>
              <a:rPr lang="en-US" b="1" u="sng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endParaRPr lang="en-US" b="1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altLang="en-US" sz="28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8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lang="en-US" altLang="en-US" sz="2800" b="1" i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8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 rule that assigns to each element </a:t>
            </a:r>
            <a:r>
              <a:rPr lang="en-US" altLang="en-US" sz="2800" i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8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a set </a:t>
            </a:r>
            <a:r>
              <a:rPr lang="en-US" altLang="en-US" sz="2800" b="1" i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sz="28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i="1" u="sng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exactly one </a:t>
            </a:r>
            <a:r>
              <a:rPr lang="en-US" altLang="en-US" sz="28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element, called </a:t>
            </a:r>
            <a:r>
              <a:rPr lang="en-US" altLang="en-US" sz="2800" i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8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800" i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8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in a set </a:t>
            </a:r>
            <a:r>
              <a:rPr lang="en-US" altLang="en-US" sz="2800" b="1" i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28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altLang="en-US" sz="28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set </a:t>
            </a:r>
            <a:r>
              <a:rPr lang="en-US" altLang="en-US" sz="2800" b="1" i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sz="28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called the </a:t>
            </a:r>
            <a:r>
              <a:rPr lang="en-US" altLang="en-US" sz="28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domain</a:t>
            </a:r>
            <a:r>
              <a:rPr lang="en-US" altLang="en-US" sz="28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the function </a:t>
            </a:r>
            <a:r>
              <a:rPr lang="en-US" altLang="en-US" sz="2800" i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8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range of </a:t>
            </a:r>
            <a:r>
              <a:rPr lang="en-US" altLang="en-US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is the set </a:t>
            </a:r>
            <a:b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of all possible values of </a:t>
            </a:r>
            <a:b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US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varies throughout</a:t>
            </a:r>
            <a:b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the domain.</a:t>
            </a:r>
          </a:p>
          <a:p>
            <a:pPr marL="0" indent="0"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E53B0A-A692-489A-9D43-F3305504F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195656"/>
            <a:ext cx="5494503" cy="11159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31B8255-F1F0-4950-8C15-4DBFAE7349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6780" y="3428999"/>
            <a:ext cx="4557171" cy="311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167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AD8F007-A3D5-40C3-BB66-543EAFD7885C}"/>
              </a:ext>
            </a:extLst>
          </p:cNvPr>
          <p:cNvSpPr/>
          <p:nvPr/>
        </p:nvSpPr>
        <p:spPr>
          <a:xfrm>
            <a:off x="1126880" y="2266066"/>
            <a:ext cx="3501482" cy="127970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Diagonal Corners Rounded 9">
            <a:extLst>
              <a:ext uri="{FF2B5EF4-FFF2-40B4-BE49-F238E27FC236}">
                <a16:creationId xmlns:a16="http://schemas.microsoft.com/office/drawing/2014/main" id="{D9AAEB26-FCED-48AA-8E79-16B48A53EF5C}"/>
              </a:ext>
            </a:extLst>
          </p:cNvPr>
          <p:cNvSpPr/>
          <p:nvPr/>
        </p:nvSpPr>
        <p:spPr>
          <a:xfrm>
            <a:off x="5776332" y="1862254"/>
            <a:ext cx="6255834" cy="4527395"/>
          </a:xfrm>
          <a:prstGeom prst="round2Diag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03F9CB-3B6E-4B76-891E-7E6C2EE0B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8234" y="175554"/>
            <a:ext cx="8755566" cy="727695"/>
          </a:xfrm>
        </p:spPr>
        <p:txBody>
          <a:bodyPr/>
          <a:lstStyle/>
          <a:p>
            <a:r>
              <a:rPr lang="en-US" altLang="en-US" sz="4400" b="1">
                <a:solidFill>
                  <a:srgbClr val="E45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LIMIT LAWS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AAD3C-CBF4-4414-99A2-A413960C30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620" y="1025912"/>
            <a:ext cx="11206975" cy="5151051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320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Suppose that </a:t>
            </a:r>
            <a:r>
              <a:rPr lang="en-US" altLang="en-US" sz="3200" i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320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a constant and the limits                and             exist. Then</a:t>
            </a:r>
          </a:p>
          <a:p>
            <a:endParaRPr lang="en-US"/>
          </a:p>
        </p:txBody>
      </p:sp>
      <p:graphicFrame>
        <p:nvGraphicFramePr>
          <p:cNvPr id="4" name="Object 9">
            <a:extLst>
              <a:ext uri="{FF2B5EF4-FFF2-40B4-BE49-F238E27FC236}">
                <a16:creationId xmlns:a16="http://schemas.microsoft.com/office/drawing/2014/main" id="{161514FC-CBF9-40A0-BFAA-42353DA0F1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0107109"/>
              </p:ext>
            </p:extLst>
          </p:nvPr>
        </p:nvGraphicFramePr>
        <p:xfrm>
          <a:off x="7638585" y="1047820"/>
          <a:ext cx="1460810" cy="725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58800" imgH="279400" progId="Equation.DSMT4">
                  <p:embed/>
                </p:oleObj>
              </mc:Choice>
              <mc:Fallback>
                <p:oleObj name="Equation" r:id="rId2" imgW="558800" imgH="279400" progId="Equation.DSMT4">
                  <p:embed/>
                  <p:pic>
                    <p:nvPicPr>
                      <p:cNvPr id="99337" name="Object 9">
                        <a:extLst>
                          <a:ext uri="{FF2B5EF4-FFF2-40B4-BE49-F238E27FC236}">
                            <a16:creationId xmlns:a16="http://schemas.microsoft.com/office/drawing/2014/main" id="{CA5D6BEC-2159-40A2-AA37-F02E1A11841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8585" y="1047820"/>
                        <a:ext cx="1460810" cy="7252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0">
            <a:extLst>
              <a:ext uri="{FF2B5EF4-FFF2-40B4-BE49-F238E27FC236}">
                <a16:creationId xmlns:a16="http://schemas.microsoft.com/office/drawing/2014/main" id="{A90E1D90-48CD-4462-86A0-2D27912AF8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5727773"/>
              </p:ext>
            </p:extLst>
          </p:nvPr>
        </p:nvGraphicFramePr>
        <p:xfrm>
          <a:off x="9776750" y="1025912"/>
          <a:ext cx="1329865" cy="6814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45863" imgH="279279" progId="Equation.DSMT4">
                  <p:embed/>
                </p:oleObj>
              </mc:Choice>
              <mc:Fallback>
                <p:oleObj name="Equation" r:id="rId4" imgW="545863" imgH="279279" progId="Equation.DSMT4">
                  <p:embed/>
                  <p:pic>
                    <p:nvPicPr>
                      <p:cNvPr id="99338" name="Object 10">
                        <a:extLst>
                          <a:ext uri="{FF2B5EF4-FFF2-40B4-BE49-F238E27FC236}">
                            <a16:creationId xmlns:a16="http://schemas.microsoft.com/office/drawing/2014/main" id="{4D38F21D-0C64-4685-B188-54625D623B2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76750" y="1025912"/>
                        <a:ext cx="1329865" cy="6814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">
            <a:extLst>
              <a:ext uri="{FF2B5EF4-FFF2-40B4-BE49-F238E27FC236}">
                <a16:creationId xmlns:a16="http://schemas.microsoft.com/office/drawing/2014/main" id="{1B268F99-2404-4871-ABF5-7953931108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9490755"/>
              </p:ext>
            </p:extLst>
          </p:nvPr>
        </p:nvGraphicFramePr>
        <p:xfrm>
          <a:off x="6095999" y="4150547"/>
          <a:ext cx="5401516" cy="6814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311200" imgH="291960" progId="Equation.DSMT4">
                  <p:embed/>
                </p:oleObj>
              </mc:Choice>
              <mc:Fallback>
                <p:oleObj name="Equation" r:id="rId6" imgW="2311200" imgH="291960" progId="Equation.DSMT4">
                  <p:embed/>
                  <p:pic>
                    <p:nvPicPr>
                      <p:cNvPr id="547842" name="Object 2">
                        <a:extLst>
                          <a:ext uri="{FF2B5EF4-FFF2-40B4-BE49-F238E27FC236}">
                            <a16:creationId xmlns:a16="http://schemas.microsoft.com/office/drawing/2014/main" id="{6792FF6A-215E-4206-BCB9-727152EAF0D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5999" y="4150547"/>
                        <a:ext cx="5401516" cy="6814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">
            <a:extLst>
              <a:ext uri="{FF2B5EF4-FFF2-40B4-BE49-F238E27FC236}">
                <a16:creationId xmlns:a16="http://schemas.microsoft.com/office/drawing/2014/main" id="{B1D2CD4A-AD4A-44E0-B0E9-D6D878A68D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3209126"/>
              </p:ext>
            </p:extLst>
          </p:nvPr>
        </p:nvGraphicFramePr>
        <p:xfrm>
          <a:off x="6121400" y="2026037"/>
          <a:ext cx="5824666" cy="6814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489040" imgH="291960" progId="Equation.DSMT4">
                  <p:embed/>
                </p:oleObj>
              </mc:Choice>
              <mc:Fallback>
                <p:oleObj name="Equation" r:id="rId8" imgW="2489040" imgH="291960" progId="Equation.DSMT4">
                  <p:embed/>
                  <p:pic>
                    <p:nvPicPr>
                      <p:cNvPr id="547843" name="Object 3">
                        <a:extLst>
                          <a:ext uri="{FF2B5EF4-FFF2-40B4-BE49-F238E27FC236}">
                            <a16:creationId xmlns:a16="http://schemas.microsoft.com/office/drawing/2014/main" id="{77B9CD4B-B4C6-4654-A07E-721B80333A8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1400" y="2026037"/>
                        <a:ext cx="5824666" cy="6814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6">
            <a:extLst>
              <a:ext uri="{FF2B5EF4-FFF2-40B4-BE49-F238E27FC236}">
                <a16:creationId xmlns:a16="http://schemas.microsoft.com/office/drawing/2014/main" id="{0D32D47B-85B0-4A9B-BE2B-D0E9FC696E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8519849"/>
              </p:ext>
            </p:extLst>
          </p:nvPr>
        </p:nvGraphicFramePr>
        <p:xfrm>
          <a:off x="6095999" y="3049578"/>
          <a:ext cx="3680751" cy="6814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574640" imgH="291960" progId="Equation.DSMT4">
                  <p:embed/>
                </p:oleObj>
              </mc:Choice>
              <mc:Fallback>
                <p:oleObj name="Equation" r:id="rId10" imgW="1574640" imgH="291960" progId="Equation.DSMT4">
                  <p:embed/>
                  <p:pic>
                    <p:nvPicPr>
                      <p:cNvPr id="547846" name="Object 6">
                        <a:extLst>
                          <a:ext uri="{FF2B5EF4-FFF2-40B4-BE49-F238E27FC236}">
                            <a16:creationId xmlns:a16="http://schemas.microsoft.com/office/drawing/2014/main" id="{6ABDF64C-FED5-4CAC-8213-639D11B272D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5999" y="3049578"/>
                        <a:ext cx="3680751" cy="6814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7">
            <a:extLst>
              <a:ext uri="{FF2B5EF4-FFF2-40B4-BE49-F238E27FC236}">
                <a16:creationId xmlns:a16="http://schemas.microsoft.com/office/drawing/2014/main" id="{10AA0BEB-D900-425D-9315-4A9206B36A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6360368"/>
              </p:ext>
            </p:extLst>
          </p:nvPr>
        </p:nvGraphicFramePr>
        <p:xfrm>
          <a:off x="6121400" y="5033934"/>
          <a:ext cx="5182607" cy="1164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374560" imgH="533160" progId="Equation.DSMT4">
                  <p:embed/>
                </p:oleObj>
              </mc:Choice>
              <mc:Fallback>
                <p:oleObj name="Equation" r:id="rId12" imgW="2374560" imgH="533160" progId="Equation.DSMT4">
                  <p:embed/>
                  <p:pic>
                    <p:nvPicPr>
                      <p:cNvPr id="547847" name="Object 7">
                        <a:extLst>
                          <a:ext uri="{FF2B5EF4-FFF2-40B4-BE49-F238E27FC236}">
                            <a16:creationId xmlns:a16="http://schemas.microsoft.com/office/drawing/2014/main" id="{CAFD28E6-1D95-487E-84AA-48FF5437879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1400" y="5033934"/>
                        <a:ext cx="5182607" cy="1164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AD4E66AB-A695-4946-A47F-34FA7AD938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9644020"/>
              </p:ext>
            </p:extLst>
          </p:nvPr>
        </p:nvGraphicFramePr>
        <p:xfrm>
          <a:off x="1912667" y="2382837"/>
          <a:ext cx="2352675" cy="1046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353310" imgH="1045497" progId="Equation.DSMT4">
                  <p:embed/>
                </p:oleObj>
              </mc:Choice>
              <mc:Fallback>
                <p:oleObj name="Equation" r:id="rId14" imgW="2353310" imgH="1045497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912667" y="2382837"/>
                        <a:ext cx="2352675" cy="1046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41128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4B7F71C-8DAF-4B1C-8D6E-B19C39DFD1A0}"/>
              </a:ext>
            </a:extLst>
          </p:cNvPr>
          <p:cNvSpPr/>
          <p:nvPr/>
        </p:nvSpPr>
        <p:spPr>
          <a:xfrm>
            <a:off x="713678" y="1738869"/>
            <a:ext cx="8229600" cy="402631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9B528B-1669-40F1-A045-77C1D2F0B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8234" y="175555"/>
            <a:ext cx="8755566" cy="716543"/>
          </a:xfrm>
        </p:spPr>
        <p:txBody>
          <a:bodyPr/>
          <a:lstStyle/>
          <a:p>
            <a:r>
              <a:rPr lang="en-US" altLang="en-US" sz="4400" b="1">
                <a:solidFill>
                  <a:srgbClr val="E45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THE LIMIT LAWS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0E38B-1D6C-4867-A84E-33D8489B2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1307"/>
            <a:ext cx="10515600" cy="5195656"/>
          </a:xfrm>
        </p:spPr>
        <p:txBody>
          <a:bodyPr/>
          <a:lstStyle/>
          <a:p>
            <a:pPr marL="0" indent="0">
              <a:buNone/>
            </a:pPr>
            <a:r>
              <a:rPr lang="en-US" sz="3200">
                <a:solidFill>
                  <a:srgbClr val="AD13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altLang="en-US" sz="3200" i="1">
                <a:solidFill>
                  <a:srgbClr val="AD13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3200">
                <a:solidFill>
                  <a:srgbClr val="AD13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a positive integer.</a:t>
            </a:r>
            <a:endParaRPr lang="en-US" sz="3200">
              <a:solidFill>
                <a:srgbClr val="AD13A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30BADBBD-6507-4E43-9EFD-1A5476D558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4477914"/>
              </p:ext>
            </p:extLst>
          </p:nvPr>
        </p:nvGraphicFramePr>
        <p:xfrm>
          <a:off x="6370835" y="3848576"/>
          <a:ext cx="2405175" cy="7908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27000" imgH="304560" progId="Equation.DSMT4">
                  <p:embed/>
                </p:oleObj>
              </mc:Choice>
              <mc:Fallback>
                <p:oleObj name="Equation" r:id="rId2" imgW="927000" imgH="304560" progId="Equation.DSMT4">
                  <p:embed/>
                  <p:pic>
                    <p:nvPicPr>
                      <p:cNvPr id="100356" name="Object 3">
                        <a:extLst>
                          <a:ext uri="{FF2B5EF4-FFF2-40B4-BE49-F238E27FC236}">
                            <a16:creationId xmlns:a16="http://schemas.microsoft.com/office/drawing/2014/main" id="{1A0C25F4-A28F-4361-9D96-CDE678FCDD2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0835" y="3848576"/>
                        <a:ext cx="2405175" cy="7908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8">
            <a:extLst>
              <a:ext uri="{FF2B5EF4-FFF2-40B4-BE49-F238E27FC236}">
                <a16:creationId xmlns:a16="http://schemas.microsoft.com/office/drawing/2014/main" id="{892C7CD8-5B6F-40B5-912A-C3E6CB09AA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0922451"/>
              </p:ext>
            </p:extLst>
          </p:nvPr>
        </p:nvGraphicFramePr>
        <p:xfrm>
          <a:off x="2828230" y="3728683"/>
          <a:ext cx="2156365" cy="7754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12520" imgH="291960" progId="Equation.DSMT4">
                  <p:embed/>
                </p:oleObj>
              </mc:Choice>
              <mc:Fallback>
                <p:oleObj name="Equation" r:id="rId4" imgW="812520" imgH="291960" progId="Equation.DSMT4">
                  <p:embed/>
                  <p:pic>
                    <p:nvPicPr>
                      <p:cNvPr id="100358" name="Object 8">
                        <a:extLst>
                          <a:ext uri="{FF2B5EF4-FFF2-40B4-BE49-F238E27FC236}">
                            <a16:creationId xmlns:a16="http://schemas.microsoft.com/office/drawing/2014/main" id="{9879F3F9-2093-490F-956B-729B2D04AF2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8230" y="3728683"/>
                        <a:ext cx="2156365" cy="7754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0">
            <a:extLst>
              <a:ext uri="{FF2B5EF4-FFF2-40B4-BE49-F238E27FC236}">
                <a16:creationId xmlns:a16="http://schemas.microsoft.com/office/drawing/2014/main" id="{66048057-3709-4B8F-9C75-693BF1F140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518379"/>
              </p:ext>
            </p:extLst>
          </p:nvPr>
        </p:nvGraphicFramePr>
        <p:xfrm>
          <a:off x="2828230" y="2768999"/>
          <a:ext cx="1871663" cy="7616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85800" imgH="279360" progId="Equation.DSMT4">
                  <p:embed/>
                </p:oleObj>
              </mc:Choice>
              <mc:Fallback>
                <p:oleObj name="Equation" r:id="rId6" imgW="685800" imgH="279360" progId="Equation.DSMT4">
                  <p:embed/>
                  <p:pic>
                    <p:nvPicPr>
                      <p:cNvPr id="100359" name="Object 10">
                        <a:extLst>
                          <a:ext uri="{FF2B5EF4-FFF2-40B4-BE49-F238E27FC236}">
                            <a16:creationId xmlns:a16="http://schemas.microsoft.com/office/drawing/2014/main" id="{A94F6CD6-2DD0-4B24-9E86-721E92431DF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8230" y="2768999"/>
                        <a:ext cx="1871663" cy="7616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2">
            <a:extLst>
              <a:ext uri="{FF2B5EF4-FFF2-40B4-BE49-F238E27FC236}">
                <a16:creationId xmlns:a16="http://schemas.microsoft.com/office/drawing/2014/main" id="{D79A3E40-7565-4EB3-B3ED-88D591155E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2645144"/>
              </p:ext>
            </p:extLst>
          </p:nvPr>
        </p:nvGraphicFramePr>
        <p:xfrm>
          <a:off x="6370835" y="2820631"/>
          <a:ext cx="1896260" cy="7585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698400" imgH="279360" progId="Equation.DSMT4">
                  <p:embed/>
                </p:oleObj>
              </mc:Choice>
              <mc:Fallback>
                <p:oleObj name="Equation" r:id="rId8" imgW="698400" imgH="279360" progId="Equation.DSMT4">
                  <p:embed/>
                  <p:pic>
                    <p:nvPicPr>
                      <p:cNvPr id="100360" name="Object 12">
                        <a:extLst>
                          <a:ext uri="{FF2B5EF4-FFF2-40B4-BE49-F238E27FC236}">
                            <a16:creationId xmlns:a16="http://schemas.microsoft.com/office/drawing/2014/main" id="{6A89F674-382B-418B-A83E-5BEE6FFD8DF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0835" y="2820631"/>
                        <a:ext cx="1896260" cy="7585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3">
            <a:extLst>
              <a:ext uri="{FF2B5EF4-FFF2-40B4-BE49-F238E27FC236}">
                <a16:creationId xmlns:a16="http://schemas.microsoft.com/office/drawing/2014/main" id="{A34E2102-9305-4C62-9796-69D10C514E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3666318"/>
              </p:ext>
            </p:extLst>
          </p:nvPr>
        </p:nvGraphicFramePr>
        <p:xfrm>
          <a:off x="931863" y="1738869"/>
          <a:ext cx="5102369" cy="9042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701720" imgH="368280" progId="Equation.DSMT4">
                  <p:embed/>
                </p:oleObj>
              </mc:Choice>
              <mc:Fallback>
                <p:oleObj name="Equation" r:id="rId10" imgW="1701720" imgH="368280" progId="Equation.DSMT4">
                  <p:embed/>
                  <p:pic>
                    <p:nvPicPr>
                      <p:cNvPr id="100361" name="Object 13">
                        <a:extLst>
                          <a:ext uri="{FF2B5EF4-FFF2-40B4-BE49-F238E27FC236}">
                            <a16:creationId xmlns:a16="http://schemas.microsoft.com/office/drawing/2014/main" id="{12921BD4-418B-46CC-8B4D-083270F92C9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1863" y="1738869"/>
                        <a:ext cx="5102369" cy="9042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5">
            <a:extLst>
              <a:ext uri="{FF2B5EF4-FFF2-40B4-BE49-F238E27FC236}">
                <a16:creationId xmlns:a16="http://schemas.microsoft.com/office/drawing/2014/main" id="{8A9748DE-DE95-42B7-90B4-15BD74F474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3587921"/>
              </p:ext>
            </p:extLst>
          </p:nvPr>
        </p:nvGraphicFramePr>
        <p:xfrm>
          <a:off x="1004870" y="4793638"/>
          <a:ext cx="4336762" cy="775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638000" imgH="304560" progId="Equation.DSMT4">
                  <p:embed/>
                </p:oleObj>
              </mc:Choice>
              <mc:Fallback>
                <p:oleObj name="Equation" r:id="rId12" imgW="1638000" imgH="304560" progId="Equation.DSMT4">
                  <p:embed/>
                  <p:pic>
                    <p:nvPicPr>
                      <p:cNvPr id="100362" name="Object 15">
                        <a:extLst>
                          <a:ext uri="{FF2B5EF4-FFF2-40B4-BE49-F238E27FC236}">
                            <a16:creationId xmlns:a16="http://schemas.microsoft.com/office/drawing/2014/main" id="{4F678ED4-BDB5-4DA4-AF52-5962BE2C709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4870" y="4793638"/>
                        <a:ext cx="4336762" cy="7754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691877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AC6784D-60BD-43B8-A122-9CE354726E50}"/>
              </a:ext>
            </a:extLst>
          </p:cNvPr>
          <p:cNvSpPr/>
          <p:nvPr/>
        </p:nvSpPr>
        <p:spPr>
          <a:xfrm>
            <a:off x="5352583" y="5695308"/>
            <a:ext cx="2408666" cy="85945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805B982-E28D-45D2-B801-21DC0032B8BD}"/>
              </a:ext>
            </a:extLst>
          </p:cNvPr>
          <p:cNvSpPr/>
          <p:nvPr/>
        </p:nvSpPr>
        <p:spPr>
          <a:xfrm>
            <a:off x="5352584" y="4784264"/>
            <a:ext cx="2029523" cy="81703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6F71FB6-111F-4155-B256-AB5A95E58C51}"/>
              </a:ext>
            </a:extLst>
          </p:cNvPr>
          <p:cNvSpPr/>
          <p:nvPr/>
        </p:nvSpPr>
        <p:spPr>
          <a:xfrm>
            <a:off x="5352584" y="3649447"/>
            <a:ext cx="5165184" cy="104081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4A86AF4-68FA-435C-BFFD-DE6B9A1910AF}"/>
              </a:ext>
            </a:extLst>
          </p:cNvPr>
          <p:cNvSpPr/>
          <p:nvPr/>
        </p:nvSpPr>
        <p:spPr>
          <a:xfrm>
            <a:off x="5352584" y="2790803"/>
            <a:ext cx="1929162" cy="74713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92A7400-E0D4-400D-8617-22142B0CAADA}"/>
              </a:ext>
            </a:extLst>
          </p:cNvPr>
          <p:cNvSpPr/>
          <p:nvPr/>
        </p:nvSpPr>
        <p:spPr>
          <a:xfrm>
            <a:off x="5352584" y="1806496"/>
            <a:ext cx="2698596" cy="80288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4EDD9AD-A646-4E27-8857-C68A96A7E9A7}"/>
              </a:ext>
            </a:extLst>
          </p:cNvPr>
          <p:cNvSpPr/>
          <p:nvPr/>
        </p:nvSpPr>
        <p:spPr>
          <a:xfrm>
            <a:off x="5352584" y="892098"/>
            <a:ext cx="1929161" cy="74713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C5AA08B-1744-4174-ABC1-025C51502BCE}"/>
              </a:ext>
            </a:extLst>
          </p:cNvPr>
          <p:cNvSpPr/>
          <p:nvPr/>
        </p:nvSpPr>
        <p:spPr>
          <a:xfrm>
            <a:off x="1315843" y="5772675"/>
            <a:ext cx="3267308" cy="81703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34F80EF-8FAA-414D-9DB5-81922C576279}"/>
              </a:ext>
            </a:extLst>
          </p:cNvPr>
          <p:cNvSpPr/>
          <p:nvPr/>
        </p:nvSpPr>
        <p:spPr>
          <a:xfrm>
            <a:off x="1315843" y="4784263"/>
            <a:ext cx="3267308" cy="81703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9C88270-A207-43B5-91E1-CC196FEF84F6}"/>
              </a:ext>
            </a:extLst>
          </p:cNvPr>
          <p:cNvSpPr/>
          <p:nvPr/>
        </p:nvSpPr>
        <p:spPr>
          <a:xfrm>
            <a:off x="1315843" y="3649446"/>
            <a:ext cx="2286001" cy="96344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834D5DA-B163-4F6F-B537-50D2BCD7A8D5}"/>
              </a:ext>
            </a:extLst>
          </p:cNvPr>
          <p:cNvSpPr/>
          <p:nvPr/>
        </p:nvSpPr>
        <p:spPr>
          <a:xfrm>
            <a:off x="1315843" y="2720896"/>
            <a:ext cx="2375211" cy="81703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E60014F-A99C-4602-8B2D-34B75ACDBA4C}"/>
              </a:ext>
            </a:extLst>
          </p:cNvPr>
          <p:cNvSpPr/>
          <p:nvPr/>
        </p:nvSpPr>
        <p:spPr>
          <a:xfrm>
            <a:off x="1315843" y="1750741"/>
            <a:ext cx="1884557" cy="85864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BA9A659-62D5-4862-89B5-E5E486F39F67}"/>
              </a:ext>
            </a:extLst>
          </p:cNvPr>
          <p:cNvSpPr/>
          <p:nvPr/>
        </p:nvSpPr>
        <p:spPr>
          <a:xfrm>
            <a:off x="1315844" y="1025912"/>
            <a:ext cx="1605776" cy="61331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CD50654E-3D71-47E8-82A5-BE9865DA287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9910660"/>
              </p:ext>
            </p:extLst>
          </p:nvPr>
        </p:nvGraphicFramePr>
        <p:xfrm>
          <a:off x="1405053" y="822191"/>
          <a:ext cx="9112715" cy="57675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495680" imgH="2844720" progId="Equation.DSMT4">
                  <p:embed/>
                </p:oleObj>
              </mc:Choice>
              <mc:Fallback>
                <p:oleObj name="Equation" r:id="rId2" imgW="4495680" imgH="2844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405053" y="822191"/>
                        <a:ext cx="9112715" cy="57675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E9FC1ACD-13E3-41D4-BAB8-DA8E07D4A117}"/>
              </a:ext>
            </a:extLst>
          </p:cNvPr>
          <p:cNvSpPr txBox="1"/>
          <p:nvPr/>
        </p:nvSpPr>
        <p:spPr>
          <a:xfrm>
            <a:off x="2637263" y="175111"/>
            <a:ext cx="62614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 Limit Formula</a:t>
            </a:r>
          </a:p>
        </p:txBody>
      </p:sp>
    </p:spTree>
    <p:extLst>
      <p:ext uri="{BB962C8B-B14F-4D97-AF65-F5344CB8AC3E}">
        <p14:creationId xmlns:p14="http://schemas.microsoft.com/office/powerpoint/2010/main" val="103902704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4AFECAF-D6DE-431B-9DE1-40E58261D213}"/>
              </a:ext>
            </a:extLst>
          </p:cNvPr>
          <p:cNvSpPr/>
          <p:nvPr/>
        </p:nvSpPr>
        <p:spPr>
          <a:xfrm>
            <a:off x="2861433" y="1514708"/>
            <a:ext cx="5887844" cy="129358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C389A7-597E-45C9-A76F-45E3CF26D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8581" y="178419"/>
            <a:ext cx="10515600" cy="745700"/>
          </a:xfrm>
        </p:spPr>
        <p:txBody>
          <a:bodyPr>
            <a:normAutofit fontScale="90000"/>
          </a:bodyPr>
          <a:lstStyle/>
          <a:p>
            <a:r>
              <a:rPr lang="en-US" sz="4800" b="1" i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Indeterminate form</a:t>
            </a:r>
            <a:endParaRPr lang="en-US" sz="48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3269A-8DB4-4033-95DB-BB9E57478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4120"/>
            <a:ext cx="10515600" cy="52528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0" i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There are seven indeterminate forms:</a:t>
            </a:r>
          </a:p>
          <a:p>
            <a:pPr marL="0" indent="0">
              <a:buNone/>
            </a:pPr>
            <a:endParaRPr lang="en-US" sz="3600">
              <a:solidFill>
                <a:srgbClr val="2021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600" b="0" i="0">
              <a:solidFill>
                <a:srgbClr val="2021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60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Calculate the following limits.</a:t>
            </a:r>
          </a:p>
          <a:p>
            <a:pPr marL="0" indent="0">
              <a:buNone/>
            </a:pPr>
            <a:endParaRPr lang="en-US" sz="3600">
              <a:solidFill>
                <a:srgbClr val="2021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600" b="0" i="0">
              <a:solidFill>
                <a:srgbClr val="2021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B8CC6D9D-3A75-4602-968D-91B6ADD721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8715641"/>
              </p:ext>
            </p:extLst>
          </p:nvPr>
        </p:nvGraphicFramePr>
        <p:xfrm>
          <a:off x="3008940" y="1514708"/>
          <a:ext cx="5592831" cy="1293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66600" imgH="431640" progId="Equation.DSMT4">
                  <p:embed/>
                </p:oleObj>
              </mc:Choice>
              <mc:Fallback>
                <p:oleObj name="Equation" r:id="rId2" imgW="18666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008940" y="1514708"/>
                        <a:ext cx="5592831" cy="12935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2">
            <a:extLst>
              <a:ext uri="{FF2B5EF4-FFF2-40B4-BE49-F238E27FC236}">
                <a16:creationId xmlns:a16="http://schemas.microsoft.com/office/drawing/2014/main" id="{03DC0537-C79E-4AEC-9560-D72F68CB9B5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2571938"/>
              </p:ext>
            </p:extLst>
          </p:nvPr>
        </p:nvGraphicFramePr>
        <p:xfrm>
          <a:off x="1252383" y="3532188"/>
          <a:ext cx="13855756" cy="332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5758053" imgH="1387987" progId="Word.Document.12">
                  <p:embed/>
                </p:oleObj>
              </mc:Choice>
              <mc:Fallback>
                <p:oleObj name="Document" r:id="rId4" imgW="5758053" imgH="1387987" progId="Word.Document.12">
                  <p:embed/>
                  <p:pic>
                    <p:nvPicPr>
                      <p:cNvPr id="104450" name="Object 12">
                        <a:extLst>
                          <a:ext uri="{FF2B5EF4-FFF2-40B4-BE49-F238E27FC236}">
                            <a16:creationId xmlns:a16="http://schemas.microsoft.com/office/drawing/2014/main" id="{6C1C1570-3756-48CF-9408-BAD1D18BF77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2383" y="3532188"/>
                        <a:ext cx="13855756" cy="3325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3068446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C2835A8-52F0-447A-B67E-096B0871B9DC}"/>
              </a:ext>
            </a:extLst>
          </p:cNvPr>
          <p:cNvSpPr/>
          <p:nvPr/>
        </p:nvSpPr>
        <p:spPr>
          <a:xfrm>
            <a:off x="2832410" y="3429000"/>
            <a:ext cx="8129239" cy="6719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AC02650-F38A-457A-A4BD-01E035F4F562}"/>
              </a:ext>
            </a:extLst>
          </p:cNvPr>
          <p:cNvSpPr/>
          <p:nvPr/>
        </p:nvSpPr>
        <p:spPr>
          <a:xfrm>
            <a:off x="4683512" y="2018371"/>
            <a:ext cx="3055434" cy="75828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6E9358-D6D1-4A9E-A1C2-D5C8A9F94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8151" y="242463"/>
            <a:ext cx="10515600" cy="671938"/>
          </a:xfrm>
        </p:spPr>
        <p:txBody>
          <a:bodyPr>
            <a:normAutofit/>
          </a:bodyPr>
          <a:lstStyle/>
          <a:p>
            <a:r>
              <a:rPr lang="en-US" altLang="en-US" sz="3600" b="1">
                <a:solidFill>
                  <a:srgbClr val="E45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DIRECT SUBSTITUTION PROPERTY</a:t>
            </a:r>
            <a:endParaRPr 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06526-3CD2-46F7-BB78-7131C7FBF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4401"/>
            <a:ext cx="10515600" cy="5262562"/>
          </a:xfrm>
        </p:spPr>
        <p:txBody>
          <a:bodyPr/>
          <a:lstStyle/>
          <a:p>
            <a:pPr marL="0" indent="0" algn="just">
              <a:buNone/>
            </a:pP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We state this fact as follows. If </a:t>
            </a:r>
            <a:r>
              <a:rPr lang="en-US" altLang="en-US" sz="3200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 is a </a:t>
            </a:r>
            <a:r>
              <a:rPr lang="en-US" altLang="en-US" sz="3200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polynomial</a:t>
            </a:r>
            <a:r>
              <a:rPr lang="en-US" altLang="en-US" sz="32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or a </a:t>
            </a:r>
            <a:r>
              <a:rPr lang="en-US" altLang="en-US" sz="3200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rational function 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en-US" sz="3200" i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32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in the domain of </a:t>
            </a:r>
            <a:r>
              <a:rPr lang="en-US" altLang="en-US" sz="3200" i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, then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Theorem 1:</a:t>
            </a:r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if and only if                                        . </a:t>
            </a:r>
          </a:p>
          <a:p>
            <a:pPr marL="0" indent="0">
              <a:buNone/>
            </a:pPr>
            <a:endParaRPr lang="en-US" sz="3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Prove that		 does not exist.</a:t>
            </a:r>
          </a:p>
          <a:p>
            <a:pPr marL="0" indent="0">
              <a:buNone/>
            </a:pPr>
            <a:endParaRPr lang="en-US" sz="3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E76C11A1-1294-4C99-960B-7058C39D6C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8282491"/>
              </p:ext>
            </p:extLst>
          </p:nvPr>
        </p:nvGraphicFramePr>
        <p:xfrm>
          <a:off x="4761571" y="1981007"/>
          <a:ext cx="3004324" cy="8345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429212" imgH="952484" progId="Equation.DSMT4">
                  <p:embed/>
                </p:oleObj>
              </mc:Choice>
              <mc:Fallback>
                <p:oleObj name="Equation" r:id="rId2" imgW="3429212" imgH="952484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761571" y="1981007"/>
                        <a:ext cx="3004324" cy="8345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838C27EF-F2E7-4292-BB8C-DBB76DECCB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7060106"/>
              </p:ext>
            </p:extLst>
          </p:nvPr>
        </p:nvGraphicFramePr>
        <p:xfrm>
          <a:off x="2925492" y="3434214"/>
          <a:ext cx="2057400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057527" imgH="707333" progId="Equation.DSMT4">
                  <p:embed/>
                </p:oleObj>
              </mc:Choice>
              <mc:Fallback>
                <p:oleObj name="Equation" r:id="rId4" imgW="2057527" imgH="707333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25492" y="3434214"/>
                        <a:ext cx="2057400" cy="708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CD54D2FA-DB62-4AAC-A073-C56967D025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0672321"/>
              </p:ext>
            </p:extLst>
          </p:nvPr>
        </p:nvGraphicFramePr>
        <p:xfrm>
          <a:off x="6978960" y="3429000"/>
          <a:ext cx="3898900" cy="706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898434" imgH="705891" progId="Equation.DSMT4">
                  <p:embed/>
                </p:oleObj>
              </mc:Choice>
              <mc:Fallback>
                <p:oleObj name="Equation" r:id="rId6" imgW="3898434" imgH="705891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978960" y="3429000"/>
                        <a:ext cx="3898900" cy="706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13D21E64-36A8-4477-A306-A928A8A12A3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78961" y="4100778"/>
            <a:ext cx="5213040" cy="2689644"/>
          </a:xfrm>
          <a:prstGeom prst="rect">
            <a:avLst/>
          </a:prstGeom>
        </p:spPr>
      </p:pic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6233B29B-738D-4EDF-89B5-D6DA849B5C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5493976"/>
              </p:ext>
            </p:extLst>
          </p:nvPr>
        </p:nvGraphicFramePr>
        <p:xfrm>
          <a:off x="2678151" y="4233919"/>
          <a:ext cx="1047750" cy="107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047115" imgH="1077583" progId="Equation.DSMT4">
                  <p:embed/>
                </p:oleObj>
              </mc:Choice>
              <mc:Fallback>
                <p:oleObj name="Equation" r:id="rId9" imgW="1047115" imgH="1077583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678151" y="4233919"/>
                        <a:ext cx="1047750" cy="1077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1615231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0A5ADC1-1264-48F3-AA55-1EAFA8B4D0C4}"/>
              </a:ext>
            </a:extLst>
          </p:cNvPr>
          <p:cNvSpPr/>
          <p:nvPr/>
        </p:nvSpPr>
        <p:spPr>
          <a:xfrm>
            <a:off x="5988205" y="5569712"/>
            <a:ext cx="2317595" cy="71967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FCA995F-FF63-439C-BF64-52719A7E5B04}"/>
              </a:ext>
            </a:extLst>
          </p:cNvPr>
          <p:cNvSpPr/>
          <p:nvPr/>
        </p:nvSpPr>
        <p:spPr>
          <a:xfrm>
            <a:off x="1215771" y="5156385"/>
            <a:ext cx="3586976" cy="54240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CFBC2A8-B957-45C3-AFC3-32BC6E639CB1}"/>
              </a:ext>
            </a:extLst>
          </p:cNvPr>
          <p:cNvSpPr/>
          <p:nvPr/>
        </p:nvSpPr>
        <p:spPr>
          <a:xfrm>
            <a:off x="973749" y="4598379"/>
            <a:ext cx="2828118" cy="51785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F23D52-6CC7-49CE-A924-3F39A17E357A}"/>
              </a:ext>
            </a:extLst>
          </p:cNvPr>
          <p:cNvSpPr/>
          <p:nvPr/>
        </p:nvSpPr>
        <p:spPr>
          <a:xfrm>
            <a:off x="4581530" y="2575295"/>
            <a:ext cx="3389961" cy="72934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A00853-DB33-47A3-81F9-5791F5007F29}"/>
              </a:ext>
            </a:extLst>
          </p:cNvPr>
          <p:cNvSpPr/>
          <p:nvPr/>
        </p:nvSpPr>
        <p:spPr>
          <a:xfrm>
            <a:off x="973748" y="1513178"/>
            <a:ext cx="1910846" cy="54240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69BB25-4071-4F28-8A02-A622D3F48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6910" y="262541"/>
            <a:ext cx="6677722" cy="593880"/>
          </a:xfrm>
        </p:spPr>
        <p:txBody>
          <a:bodyPr>
            <a:normAutofit fontScale="90000"/>
          </a:bodyPr>
          <a:lstStyle/>
          <a:p>
            <a:r>
              <a:rPr lang="en-US" altLang="en-US" sz="4000" b="1">
                <a:solidFill>
                  <a:srgbClr val="E45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PROPERTIES OF LIMITS</a:t>
            </a:r>
            <a:endParaRPr lang="en-US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9C161-4838-453E-9DAF-106DD5BD5C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1884"/>
            <a:ext cx="11262732" cy="50811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Theorem 2: </a:t>
            </a:r>
          </a:p>
          <a:p>
            <a:pPr marL="0" indent="0" algn="just">
              <a:buNone/>
            </a:pP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If                     when </a:t>
            </a:r>
            <a:r>
              <a:rPr lang="en-US" altLang="en-US" sz="32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 is near </a:t>
            </a:r>
            <a:r>
              <a:rPr lang="en-US" altLang="en-US" sz="3200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 (except possibly at </a:t>
            </a:r>
            <a:r>
              <a:rPr lang="en-US" altLang="en-US" sz="3200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) and the limits of </a:t>
            </a:r>
            <a:r>
              <a:rPr lang="en-US" altLang="en-US" sz="3200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3200" i="1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en-US" altLang="en-US" sz="3200" i="1" u="sng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both exis</a:t>
            </a:r>
            <a:r>
              <a:rPr lang="en-US" altLang="en-US" sz="3200" u="sng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US" altLang="en-US" sz="32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 approaches </a:t>
            </a:r>
            <a:r>
              <a:rPr lang="en-US" altLang="en-US" sz="3200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, then</a:t>
            </a:r>
          </a:p>
          <a:p>
            <a:pPr marL="0" indent="0">
              <a:buNone/>
            </a:pP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Theorem 3: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Squeeze Theorem (</a:t>
            </a:r>
            <a:r>
              <a:rPr lang="en-US" altLang="en-US">
                <a:solidFill>
                  <a:srgbClr val="AC4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Sandwich Theorem or the Pinching Theorem)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If           when </a:t>
            </a:r>
            <a:r>
              <a:rPr lang="en-US" altLang="en-US" sz="32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 is near a (except possibly at </a:t>
            </a:r>
            <a:r>
              <a:rPr lang="en-US" altLang="en-US" sz="3200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b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and             	               .Then</a:t>
            </a:r>
          </a:p>
          <a:p>
            <a:endParaRPr lang="en-US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D8E9D324-99B2-4671-B052-8B6F860945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4271342"/>
              </p:ext>
            </p:extLst>
          </p:nvPr>
        </p:nvGraphicFramePr>
        <p:xfrm>
          <a:off x="4705825" y="2635077"/>
          <a:ext cx="3141373" cy="719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645472" imgH="835316" progId="Equation.DSMT4">
                  <p:embed/>
                </p:oleObj>
              </mc:Choice>
              <mc:Fallback>
                <p:oleObj name="Equation" r:id="rId2" imgW="3645472" imgH="835316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705825" y="2635077"/>
                        <a:ext cx="3141373" cy="719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8958C3C3-961F-4083-817F-5DDF08F704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9112740"/>
              </p:ext>
            </p:extLst>
          </p:nvPr>
        </p:nvGraphicFramePr>
        <p:xfrm>
          <a:off x="973748" y="1543312"/>
          <a:ext cx="1910846" cy="5424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29033" imgH="519864" progId="Equation.DSMT4">
                  <p:embed/>
                </p:oleObj>
              </mc:Choice>
              <mc:Fallback>
                <p:oleObj name="Equation" r:id="rId4" imgW="1829033" imgH="519864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73748" y="1543312"/>
                        <a:ext cx="1910846" cy="5424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99872E8F-E3CB-45C5-8543-EFA67867C0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2932354"/>
              </p:ext>
            </p:extLst>
          </p:nvPr>
        </p:nvGraphicFramePr>
        <p:xfrm>
          <a:off x="973748" y="4628513"/>
          <a:ext cx="2828118" cy="5424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590800" imgH="496791" progId="Equation.DSMT4">
                  <p:embed/>
                </p:oleObj>
              </mc:Choice>
              <mc:Fallback>
                <p:oleObj name="Equation" r:id="rId6" imgW="2590800" imgH="496791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73748" y="4628513"/>
                        <a:ext cx="2828118" cy="5424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1DE29F8B-5D6A-4BD8-BABA-67A9BDBF86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4902097"/>
              </p:ext>
            </p:extLst>
          </p:nvPr>
        </p:nvGraphicFramePr>
        <p:xfrm>
          <a:off x="1252653" y="5073621"/>
          <a:ext cx="3586977" cy="719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505496" imgH="702646" progId="Equation.DSMT4">
                  <p:embed/>
                </p:oleObj>
              </mc:Choice>
              <mc:Fallback>
                <p:oleObj name="Equation" r:id="rId8" imgW="3505496" imgH="702646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252653" y="5073621"/>
                        <a:ext cx="3586977" cy="719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F29A8D60-445C-4E89-A59C-62F132BBB0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7568689"/>
              </p:ext>
            </p:extLst>
          </p:nvPr>
        </p:nvGraphicFramePr>
        <p:xfrm>
          <a:off x="6096000" y="5569711"/>
          <a:ext cx="2209800" cy="76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210096" imgH="769702" progId="Equation.DSMT4">
                  <p:embed/>
                </p:oleObj>
              </mc:Choice>
              <mc:Fallback>
                <p:oleObj name="Equation" r:id="rId10" imgW="2210096" imgH="769702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096000" y="5569711"/>
                        <a:ext cx="2209800" cy="769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id="{E4E7E50E-DED5-4027-80F3-4EAB1A8C6A6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645158" y="5156384"/>
            <a:ext cx="2562524" cy="1653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85591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FDD2D-F498-470F-84C9-3DED0A560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3186" y="209009"/>
            <a:ext cx="6220522" cy="627334"/>
          </a:xfrm>
        </p:spPr>
        <p:txBody>
          <a:bodyPr>
            <a:normAutofit/>
          </a:bodyPr>
          <a:lstStyle/>
          <a:p>
            <a:r>
              <a:rPr lang="en-US" altLang="en-US" sz="3200" b="1">
                <a:solidFill>
                  <a:srgbClr val="E45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THE LIMIT LAWS</a:t>
            </a:r>
            <a:endParaRPr 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B6E2F-E613-45E0-B855-DCFDA5FB1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7854"/>
            <a:ext cx="10515600" cy="5229109"/>
          </a:xfrm>
        </p:spPr>
        <p:txBody>
          <a:bodyPr/>
          <a:lstStyle/>
          <a:p>
            <a:pPr marL="0" indent="0">
              <a:buNone/>
            </a:pPr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 Show that</a:t>
            </a:r>
          </a:p>
          <a:p>
            <a:pPr marL="0" indent="0">
              <a:buNone/>
            </a:pPr>
            <a:endParaRPr 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sz="3200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 that 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we cannot use</a:t>
            </a:r>
          </a:p>
          <a:p>
            <a:pPr marL="0" indent="0">
              <a:buNone/>
            </a:pP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This is because                   does not exist.</a:t>
            </a:r>
            <a:endParaRPr lang="en-US" altLang="en-US" sz="320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7C02D642-CF53-4F84-BC9C-D79067B392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6205395"/>
              </p:ext>
            </p:extLst>
          </p:nvPr>
        </p:nvGraphicFramePr>
        <p:xfrm>
          <a:off x="4547507" y="1128104"/>
          <a:ext cx="2536825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37545" imgH="1009085" progId="Equation.DSMT4">
                  <p:embed/>
                </p:oleObj>
              </mc:Choice>
              <mc:Fallback>
                <p:oleObj name="Equation" r:id="rId2" imgW="2537545" imgH="1009085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547507" y="1128104"/>
                        <a:ext cx="2536825" cy="1009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81AFCE45-4B35-48E7-9881-1CFA62A6A3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9884630"/>
              </p:ext>
            </p:extLst>
          </p:nvPr>
        </p:nvGraphicFramePr>
        <p:xfrm>
          <a:off x="5010654" y="2318004"/>
          <a:ext cx="5236771" cy="11109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572042" imgH="969428" progId="Equation.DSMT4">
                  <p:embed/>
                </p:oleObj>
              </mc:Choice>
              <mc:Fallback>
                <p:oleObj name="Equation" r:id="rId4" imgW="4572042" imgH="969428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010654" y="2318004"/>
                        <a:ext cx="5236771" cy="11109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F39DCBFE-C608-4546-B7F3-BF654E4BFC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7887879"/>
              </p:ext>
            </p:extLst>
          </p:nvPr>
        </p:nvGraphicFramePr>
        <p:xfrm>
          <a:off x="3536072" y="3772012"/>
          <a:ext cx="1638094" cy="1128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71320" imgH="393480" progId="Equation.DSMT4">
                  <p:embed/>
                </p:oleObj>
              </mc:Choice>
              <mc:Fallback>
                <p:oleObj name="Equation" r:id="rId6" imgW="57132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536072" y="3772012"/>
                        <a:ext cx="1638094" cy="11284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2695604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FDD2D-F498-470F-84C9-3DED0A560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3186" y="209009"/>
            <a:ext cx="6220522" cy="627334"/>
          </a:xfrm>
        </p:spPr>
        <p:txBody>
          <a:bodyPr>
            <a:normAutofit/>
          </a:bodyPr>
          <a:lstStyle/>
          <a:p>
            <a:r>
              <a:rPr lang="en-US" altLang="en-US" sz="3200" b="1">
                <a:solidFill>
                  <a:srgbClr val="E45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THE LIMIT LAWS</a:t>
            </a:r>
            <a:endParaRPr 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B6E2F-E613-45E0-B855-DCFDA5FB1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7854"/>
            <a:ext cx="10515600" cy="5229109"/>
          </a:xfrm>
        </p:spPr>
        <p:txBody>
          <a:bodyPr/>
          <a:lstStyle/>
          <a:p>
            <a:pPr marL="0" indent="0">
              <a:buNone/>
            </a:pPr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 Show that</a:t>
            </a:r>
          </a:p>
          <a:p>
            <a:pPr marL="0" indent="0">
              <a:buNone/>
            </a:pPr>
            <a:endParaRPr 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sz="3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However, since</a:t>
            </a:r>
          </a:p>
          <a:p>
            <a:pPr marL="0" indent="0">
              <a:buNone/>
            </a:pPr>
            <a:r>
              <a:rPr lang="en-US" alt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We have:</a:t>
            </a:r>
          </a:p>
          <a:p>
            <a:pPr marL="0" indent="0">
              <a:buNone/>
            </a:pPr>
            <a:endParaRPr lang="en-US" altLang="en-US" sz="3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sz="3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Taking  </a:t>
            </a:r>
            <a:r>
              <a:rPr lang="en-US" altLang="en-US" sz="3000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30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) = – </a:t>
            </a:r>
            <a:r>
              <a:rPr lang="en-US" altLang="en-US" sz="30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30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altLang="en-US" sz="3000" i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30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en-US" sz="30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30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 in the Squeeze Theorem,</a:t>
            </a:r>
          </a:p>
          <a:p>
            <a:pPr marL="0" indent="0">
              <a:buNone/>
            </a:pPr>
            <a:r>
              <a:rPr lang="en-US" alt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We obtain:</a:t>
            </a:r>
          </a:p>
          <a:p>
            <a:pPr marL="0" indent="0">
              <a:buNone/>
            </a:pP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7C02D642-CF53-4F84-BC9C-D79067B392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47507" y="1128104"/>
          <a:ext cx="2536825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37545" imgH="1009085" progId="Equation.DSMT4">
                  <p:embed/>
                </p:oleObj>
              </mc:Choice>
              <mc:Fallback>
                <p:oleObj name="Equation" r:id="rId2" imgW="2537545" imgH="1009085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7C02D642-CF53-4F84-BC9C-D79067B392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547507" y="1128104"/>
                        <a:ext cx="2536825" cy="1009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E8745E76-D3DD-468C-9158-FCC955EAB1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3396645"/>
              </p:ext>
            </p:extLst>
          </p:nvPr>
        </p:nvGraphicFramePr>
        <p:xfrm>
          <a:off x="3433646" y="2338861"/>
          <a:ext cx="2423239" cy="9887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210096" imgH="902372" progId="Equation.DSMT4">
                  <p:embed/>
                </p:oleObj>
              </mc:Choice>
              <mc:Fallback>
                <p:oleObj name="Equation" r:id="rId4" imgW="2210096" imgH="902372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433646" y="2338861"/>
                        <a:ext cx="2423239" cy="9887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79833158-BC1E-4EC7-BDE6-5A97FB20F7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9253875"/>
              </p:ext>
            </p:extLst>
          </p:nvPr>
        </p:nvGraphicFramePr>
        <p:xfrm>
          <a:off x="2687444" y="3327654"/>
          <a:ext cx="2956003" cy="9954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247856" imgH="1094527" progId="Equation.DSMT4">
                  <p:embed/>
                </p:oleObj>
              </mc:Choice>
              <mc:Fallback>
                <p:oleObj name="Equation" r:id="rId6" imgW="3247856" imgH="1094527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687444" y="3327654"/>
                        <a:ext cx="2956003" cy="9954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7DFFDE87-BADD-4ED5-90ED-3F4A42C1F8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9870482"/>
              </p:ext>
            </p:extLst>
          </p:nvPr>
        </p:nvGraphicFramePr>
        <p:xfrm>
          <a:off x="2945672" y="5538248"/>
          <a:ext cx="2439546" cy="9954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210096" imgH="902372" progId="Equation.DSMT4">
                  <p:embed/>
                </p:oleObj>
              </mc:Choice>
              <mc:Fallback>
                <p:oleObj name="Equation" r:id="rId8" imgW="2210096" imgH="902372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945672" y="5538248"/>
                        <a:ext cx="2439546" cy="9954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1CC0701E-ED4C-4F8F-8884-21568AAB129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84332" y="739529"/>
            <a:ext cx="5107668" cy="3943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60492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11B7681-8D00-4D5A-82A6-D6D3C6005DA4}"/>
              </a:ext>
            </a:extLst>
          </p:cNvPr>
          <p:cNvSpPr/>
          <p:nvPr/>
        </p:nvSpPr>
        <p:spPr>
          <a:xfrm>
            <a:off x="5421351" y="3815771"/>
            <a:ext cx="1349297" cy="49065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4E913BE-F6BB-4E29-8B6D-8B050F8B5838}"/>
              </a:ext>
            </a:extLst>
          </p:cNvPr>
          <p:cNvSpPr/>
          <p:nvPr/>
        </p:nvSpPr>
        <p:spPr>
          <a:xfrm>
            <a:off x="5374888" y="2051824"/>
            <a:ext cx="1349297" cy="49065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E5EE9A-A5E7-4BB7-8234-3A2E47F83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790" y="231310"/>
            <a:ext cx="4782015" cy="638485"/>
          </a:xfrm>
        </p:spPr>
        <p:txBody>
          <a:bodyPr>
            <a:normAutofit/>
          </a:bodyPr>
          <a:lstStyle/>
          <a:p>
            <a:r>
              <a:rPr lang="en-US" altLang="en-US" sz="3200" b="1">
                <a:solidFill>
                  <a:srgbClr val="E45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QUIZ QUESTIONS</a:t>
            </a:r>
            <a:endParaRPr 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5A134-7879-44F6-A303-D25056CA6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1239"/>
            <a:ext cx="10515600" cy="4905723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1. If                                           then</a:t>
            </a:r>
          </a:p>
          <a:p>
            <a:pPr marL="0" indent="0">
              <a:buNone/>
            </a:pPr>
            <a:endParaRPr lang="en-US" altLang="en-US"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a. True 				b. False  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</a:p>
          <a:p>
            <a:pPr marL="0" indent="0">
              <a:buNone/>
            </a:pPr>
            <a:endParaRPr lang="en-US" sz="1000"/>
          </a:p>
          <a:p>
            <a:pPr marL="0" indent="0"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a. True 				b. False  </a:t>
            </a:r>
          </a:p>
          <a:p>
            <a:pPr marL="0" indent="0">
              <a:buNone/>
            </a:pPr>
            <a:endParaRPr lang="en-US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EA21E897-BA83-424C-B2FB-E48B640A49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1091011"/>
              </p:ext>
            </p:extLst>
          </p:nvPr>
        </p:nvGraphicFramePr>
        <p:xfrm>
          <a:off x="1675548" y="1271239"/>
          <a:ext cx="3597467" cy="638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862114" imgH="507607" progId="Equation.DSMT4">
                  <p:embed/>
                </p:oleObj>
              </mc:Choice>
              <mc:Fallback>
                <p:oleObj name="Equation" r:id="rId2" imgW="2862114" imgH="507607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675548" y="1271239"/>
                        <a:ext cx="3597467" cy="6384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F96F76E9-3B7B-4169-8D8A-7F0CFCA768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7254591"/>
              </p:ext>
            </p:extLst>
          </p:nvPr>
        </p:nvGraphicFramePr>
        <p:xfrm>
          <a:off x="6110363" y="1092820"/>
          <a:ext cx="3079617" cy="8685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702348" imgH="762131" progId="Equation.DSMT4">
                  <p:embed/>
                </p:oleObj>
              </mc:Choice>
              <mc:Fallback>
                <p:oleObj name="Equation" r:id="rId4" imgW="2702348" imgH="762131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110363" y="1092820"/>
                        <a:ext cx="3079617" cy="8685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A6436702-184F-405B-8A84-FDA00A3D14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0715865"/>
              </p:ext>
            </p:extLst>
          </p:nvPr>
        </p:nvGraphicFramePr>
        <p:xfrm>
          <a:off x="1638886" y="3085617"/>
          <a:ext cx="7268258" cy="6384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512287" imgH="484894" progId="Equation.DSMT4">
                  <p:embed/>
                </p:oleObj>
              </mc:Choice>
              <mc:Fallback>
                <p:oleObj name="Equation" r:id="rId6" imgW="5512287" imgH="484894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638886" y="3085617"/>
                        <a:ext cx="7268258" cy="6384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35006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11B7681-8D00-4D5A-82A6-D6D3C6005DA4}"/>
              </a:ext>
            </a:extLst>
          </p:cNvPr>
          <p:cNvSpPr/>
          <p:nvPr/>
        </p:nvSpPr>
        <p:spPr>
          <a:xfrm>
            <a:off x="5421351" y="3815771"/>
            <a:ext cx="1349297" cy="49065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4E913BE-F6BB-4E29-8B6D-8B050F8B5838}"/>
              </a:ext>
            </a:extLst>
          </p:cNvPr>
          <p:cNvSpPr/>
          <p:nvPr/>
        </p:nvSpPr>
        <p:spPr>
          <a:xfrm>
            <a:off x="5374888" y="2051824"/>
            <a:ext cx="1349297" cy="49065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E5EE9A-A5E7-4BB7-8234-3A2E47F83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790" y="231310"/>
            <a:ext cx="4782015" cy="638485"/>
          </a:xfrm>
        </p:spPr>
        <p:txBody>
          <a:bodyPr>
            <a:normAutofit/>
          </a:bodyPr>
          <a:lstStyle/>
          <a:p>
            <a:r>
              <a:rPr lang="en-US" altLang="en-US" sz="3200" b="1">
                <a:solidFill>
                  <a:srgbClr val="E45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QUIZ QUESTIONS</a:t>
            </a:r>
            <a:endParaRPr 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5A134-7879-44F6-A303-D25056CA6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1239"/>
            <a:ext cx="10515600" cy="4905723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If                                           then</a:t>
            </a:r>
          </a:p>
          <a:p>
            <a:pPr marL="0" indent="0">
              <a:buNone/>
            </a:pPr>
            <a:endParaRPr lang="en-US" altLang="en-US"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a. True 				b. False  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</a:p>
          <a:p>
            <a:pPr marL="0" indent="0">
              <a:buNone/>
            </a:pPr>
            <a:endParaRPr lang="en-US" sz="1000"/>
          </a:p>
          <a:p>
            <a:pPr marL="0" indent="0"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a. True 				b. False  </a:t>
            </a:r>
          </a:p>
          <a:p>
            <a:pPr marL="0" indent="0">
              <a:buNone/>
            </a:pPr>
            <a:endParaRPr lang="en-US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EA21E897-BA83-424C-B2FB-E48B640A49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5548" y="1271239"/>
          <a:ext cx="3597467" cy="638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862114" imgH="507607" progId="Equation.DSMT4">
                  <p:embed/>
                </p:oleObj>
              </mc:Choice>
              <mc:Fallback>
                <p:oleObj name="Equation" r:id="rId2" imgW="2862114" imgH="507607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EA21E897-BA83-424C-B2FB-E48B640A49D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675548" y="1271239"/>
                        <a:ext cx="3597467" cy="6384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F96F76E9-3B7B-4169-8D8A-7F0CFCA768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0363" y="1092820"/>
          <a:ext cx="3079617" cy="8685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702348" imgH="762131" progId="Equation.DSMT4">
                  <p:embed/>
                </p:oleObj>
              </mc:Choice>
              <mc:Fallback>
                <p:oleObj name="Equation" r:id="rId4" imgW="2702348" imgH="762131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F96F76E9-3B7B-4169-8D8A-7F0CFCA7683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110363" y="1092820"/>
                        <a:ext cx="3079617" cy="8685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A6436702-184F-405B-8A84-FDA00A3D14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38886" y="3085617"/>
          <a:ext cx="7268258" cy="6384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512287" imgH="484894" progId="Equation.DSMT4">
                  <p:embed/>
                </p:oleObj>
              </mc:Choice>
              <mc:Fallback>
                <p:oleObj name="Equation" r:id="rId6" imgW="5512287" imgH="484894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A6436702-184F-405B-8A84-FDA00A3D143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638886" y="3085617"/>
                        <a:ext cx="7268258" cy="6384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90046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72162FD-2E87-4BF9-97DA-4AF1C01BDF89}"/>
              </a:ext>
            </a:extLst>
          </p:cNvPr>
          <p:cNvSpPr/>
          <p:nvPr/>
        </p:nvSpPr>
        <p:spPr>
          <a:xfrm>
            <a:off x="739698" y="903248"/>
            <a:ext cx="10712604" cy="2129883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4071CF-6FEE-40F9-9AE0-D9015DD2D5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81714"/>
                <a:ext cx="10515600" cy="477190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u="sng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GRAPH</a:t>
                </a:r>
              </a:p>
              <a:p>
                <a:pPr marL="0" indent="0" algn="just">
                  <a:buNone/>
                </a:pPr>
                <a:r>
                  <a:rPr lang="en-US" altLang="en-US" sz="280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US" altLang="en-US" sz="2800" b="1" i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graph</a:t>
                </a:r>
                <a:r>
                  <a:rPr lang="en-US" altLang="en-US" sz="280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</a:t>
                </a:r>
                <a:r>
                  <a:rPr lang="en-US" altLang="en-US" sz="2800" i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en-US" sz="280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</a:t>
                </a:r>
                <a:r>
                  <a:rPr lang="en-US" altLang="en-US" sz="2800" b="1" i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set</a:t>
                </a:r>
                <a:r>
                  <a:rPr lang="en-US" altLang="en-US" sz="280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all points (</a:t>
                </a:r>
                <a:r>
                  <a:rPr lang="en-US" altLang="en-US" sz="2800" i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en-US" sz="280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en-US" sz="2800" i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en-US" sz="280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in the coordinate plane such that </a:t>
                </a:r>
                <a:r>
                  <a:rPr lang="en-US" altLang="en-US" sz="2800" i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en-US" sz="280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altLang="en-US" sz="2800" i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en-US" sz="280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en-US" sz="2800" i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en-US" sz="280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and </a:t>
                </a:r>
                <a:r>
                  <a:rPr lang="en-US" altLang="en-US" sz="2800" i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en-US" sz="280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in the domain of </a:t>
                </a:r>
                <a:r>
                  <a:rPr lang="en-US" altLang="en-US" sz="2800" i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en-US" sz="280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 algn="just">
                  <a:buNone/>
                </a:pPr>
                <a:endParaRPr lang="en-US" altLang="en-US" sz="20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en-US" i="1">
                              <a:solidFill>
                                <a:srgbClr val="00206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G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altLang="en-US" i="1">
                              <a:solidFill>
                                <a:srgbClr val="00206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f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en-US" sz="2800" b="0" i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en-US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en-US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altLang="en-US" sz="2800" b="0" i="1" smtClean="0">
                                  <a:solidFill>
                                    <a:srgbClr val="002060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en-US" altLang="en-US" sz="2800" b="0" i="0" smtClean="0">
                                  <a:solidFill>
                                    <a:srgbClr val="002060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m:rPr>
                                  <m:nor/>
                                </m:rPr>
                                <a:rPr lang="en-US" altLang="en-US" sz="2800" b="0" i="1" smtClean="0">
                                  <a:solidFill>
                                    <a:srgbClr val="002060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y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n-US" altLang="en-US" sz="2800" b="0" i="0" smtClean="0">
                              <a:solidFill>
                                <a:srgbClr val="00206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| </m:t>
                          </m:r>
                          <m:r>
                            <m:rPr>
                              <m:nor/>
                            </m:rPr>
                            <a:rPr lang="en-US" altLang="en-US" sz="2800" b="0" i="1" smtClean="0">
                              <a:solidFill>
                                <a:srgbClr val="00206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y</m:t>
                          </m:r>
                          <m:r>
                            <m:rPr>
                              <m:nor/>
                            </m:rPr>
                            <a:rPr lang="en-US" altLang="en-US" sz="2800" b="0" i="0" smtClean="0">
                              <a:solidFill>
                                <a:srgbClr val="00206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= </m:t>
                          </m:r>
                          <m:r>
                            <m:rPr>
                              <m:nor/>
                            </m:rPr>
                            <a:rPr lang="en-US" altLang="en-US" sz="2800" b="0" i="1" smtClean="0">
                              <a:solidFill>
                                <a:srgbClr val="00206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f</m:t>
                          </m:r>
                          <m:d>
                            <m:dPr>
                              <m:ctrlPr>
                                <a:rPr lang="en-US" altLang="en-US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altLang="en-US" sz="2800" b="0" i="1" smtClean="0">
                                  <a:solidFill>
                                    <a:srgbClr val="002060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x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n-US" altLang="en-US" sz="2800" b="0" i="0" smtClean="0">
                              <a:solidFill>
                                <a:srgbClr val="00206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 </m:t>
                          </m:r>
                          <m:r>
                            <m:rPr>
                              <m:nor/>
                            </m:rPr>
                            <a:rPr lang="en-US" altLang="en-US" sz="2800" b="0" i="1" smtClean="0">
                              <a:solidFill>
                                <a:srgbClr val="00206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x</m:t>
                          </m:r>
                          <m:r>
                            <m:rPr>
                              <m:nor/>
                            </m:rPr>
                            <a:rPr lang="en-US" altLang="en-US" sz="2800" b="0" i="0" smtClean="0">
                              <a:solidFill>
                                <a:srgbClr val="00206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en-US" sz="2800" b="0" i="0" smtClean="0">
                              <a:solidFill>
                                <a:srgbClr val="002060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∈ </m:t>
                          </m:r>
                          <m:r>
                            <m:rPr>
                              <m:nor/>
                            </m:rPr>
                            <a:rPr lang="en-US" altLang="en-US" sz="2800" b="0" i="1" smtClean="0">
                              <a:solidFill>
                                <a:srgbClr val="002060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D</m:t>
                          </m:r>
                        </m:e>
                      </m:d>
                    </m:oMath>
                  </m:oMathPara>
                </a14:m>
                <a:endParaRPr lang="en-US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graph of </a:t>
                </a:r>
                <a:r>
                  <a:rPr lang="en-US" altLang="en-US" sz="2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also allows us to picture:</a:t>
                </a:r>
              </a:p>
              <a:p>
                <a:pPr marL="446088" indent="-446088">
                  <a:buFont typeface="Wingdings" panose="05000000000000000000" pitchFamily="2" charset="2"/>
                  <a:buChar char="ü"/>
                </a:pPr>
                <a:r>
                  <a:rPr lang="en-US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US" altLang="en-US" sz="2400" b="1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domain</a:t>
                </a:r>
                <a:r>
                  <a:rPr lang="en-US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</a:t>
                </a:r>
                <a:r>
                  <a:rPr lang="en-US" altLang="en-US" sz="2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on the </a:t>
                </a:r>
                <a:r>
                  <a:rPr lang="en-US" altLang="en-US" sz="2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-axis</a:t>
                </a:r>
              </a:p>
              <a:p>
                <a:pPr marL="446088" indent="-446088">
                  <a:buFont typeface="Wingdings" panose="05000000000000000000" pitchFamily="2" charset="2"/>
                  <a:buChar char="ü"/>
                </a:pPr>
                <a:r>
                  <a:rPr lang="en-US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Its </a:t>
                </a:r>
                <a:r>
                  <a:rPr lang="en-US" altLang="en-US" sz="2400" b="1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range</a:t>
                </a:r>
                <a:r>
                  <a:rPr lang="en-US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on the </a:t>
                </a:r>
                <a:r>
                  <a:rPr lang="en-US" altLang="en-US" sz="2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-axis</a:t>
                </a:r>
              </a:p>
              <a:p>
                <a:pPr marL="0" indent="0">
                  <a:buNone/>
                </a:pPr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4071CF-6FEE-40F9-9AE0-D9015DD2D5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81714"/>
                <a:ext cx="10515600" cy="4771909"/>
              </a:xfrm>
              <a:blipFill>
                <a:blip r:embed="rId2"/>
                <a:stretch>
                  <a:fillRect l="-1217" t="-2171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DC57AD3B-ABFD-433E-BBCE-575064D7BF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415882"/>
            <a:ext cx="4215161" cy="24421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F85311-DF81-4A25-B0D1-3836D4B2CD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0" y="3111596"/>
            <a:ext cx="5224927" cy="3697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981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CE2E5-4FBC-4269-8814-6DAD1BA61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37784"/>
            <a:ext cx="10515600" cy="3189249"/>
          </a:xfrm>
        </p:spPr>
        <p:txBody>
          <a:bodyPr>
            <a:normAutofit/>
          </a:bodyPr>
          <a:lstStyle/>
          <a:p>
            <a:pPr algn="ctr"/>
            <a:r>
              <a:rPr lang="en-US" altLang="en-US" sz="6700" b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1.5.</a:t>
            </a:r>
            <a:br>
              <a:rPr lang="en-US" altLang="en-US" sz="5300" b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5300" b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CONTINUITY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530B0-65B9-48E4-8D85-B190E81E0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69473"/>
            <a:ext cx="10515600" cy="2307490"/>
          </a:xfrm>
        </p:spPr>
        <p:txBody>
          <a:bodyPr>
            <a:normAutofit/>
          </a:bodyPr>
          <a:lstStyle/>
          <a:p>
            <a:pPr marL="0" indent="0" algn="ctr" eaLnBrk="1" hangingPunct="1">
              <a:spcBef>
                <a:spcPct val="20000"/>
              </a:spcBef>
              <a:buNone/>
            </a:pPr>
            <a:r>
              <a:rPr lang="en-US" altLang="en-US" sz="280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this section, we will:</a:t>
            </a:r>
          </a:p>
          <a:p>
            <a:pPr marL="0" indent="0" algn="ctr" eaLnBrk="1" hangingPunct="1">
              <a:spcBef>
                <a:spcPct val="20000"/>
              </a:spcBef>
              <a:buNone/>
            </a:pPr>
            <a:r>
              <a:rPr lang="en-US" altLang="en-US" sz="280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See that the mathematical definition of continuity </a:t>
            </a:r>
            <a:br>
              <a:rPr lang="en-US" altLang="en-US" sz="280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80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corresponds closely with the meaning of the word</a:t>
            </a:r>
            <a:br>
              <a:rPr lang="en-US" altLang="en-US" sz="280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80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continuity in everyday language. </a:t>
            </a:r>
          </a:p>
          <a:p>
            <a:pPr mar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45601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A6123F5-42AF-4C7B-8F8A-781848DC84F8}"/>
              </a:ext>
            </a:extLst>
          </p:cNvPr>
          <p:cNvSpPr/>
          <p:nvPr/>
        </p:nvSpPr>
        <p:spPr>
          <a:xfrm>
            <a:off x="838200" y="1025912"/>
            <a:ext cx="10736766" cy="843258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9FCBCA-BB86-47E2-BFA8-8475E1A4A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7082" y="275917"/>
            <a:ext cx="4159405" cy="616182"/>
          </a:xfrm>
        </p:spPr>
        <p:txBody>
          <a:bodyPr>
            <a:normAutofit fontScale="90000"/>
          </a:bodyPr>
          <a:lstStyle/>
          <a:p>
            <a:r>
              <a:rPr lang="en-US" altLang="en-US" sz="4400" b="1">
                <a:solidFill>
                  <a:srgbClr val="E45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CONTINUITY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7517F-2059-44B9-AD11-258B0D5E7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0878"/>
            <a:ext cx="10515600" cy="5006085"/>
          </a:xfrm>
        </p:spPr>
        <p:txBody>
          <a:bodyPr/>
          <a:lstStyle/>
          <a:p>
            <a:pPr marL="0" indent="0">
              <a:buNone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Definition: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A function </a:t>
            </a:r>
            <a:r>
              <a:rPr lang="en-US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continuous at a</a:t>
            </a:r>
            <a:r>
              <a:rPr lang="en-US" altLang="en-US" sz="2800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number </a:t>
            </a:r>
            <a:r>
              <a:rPr lang="en-US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if:</a:t>
            </a:r>
          </a:p>
          <a:p>
            <a:pPr marL="0" indent="0" eaLnBrk="1" hangingPunct="1">
              <a:lnSpc>
                <a:spcPct val="100000"/>
              </a:lnSpc>
              <a:spcBef>
                <a:spcPct val="40000"/>
              </a:spcBef>
              <a:buNone/>
            </a:pPr>
            <a:endParaRPr lang="en-US" altLang="en-US" sz="280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00000"/>
              </a:lnSpc>
              <a:spcBef>
                <a:spcPct val="40000"/>
              </a:spcBef>
              <a:buNone/>
            </a:pPr>
            <a:r>
              <a:rPr lang="en-US" altLang="en-US" sz="2800" b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Notice that:</a:t>
            </a:r>
          </a:p>
          <a:p>
            <a:pPr eaLnBrk="1" hangingPunct="1">
              <a:lnSpc>
                <a:spcPct val="100000"/>
              </a:lnSpc>
              <a:spcBef>
                <a:spcPct val="40000"/>
              </a:spcBef>
              <a:buFont typeface="Wingdings" panose="05000000000000000000" pitchFamily="2" charset="2"/>
              <a:buChar char="ü"/>
            </a:pPr>
            <a:r>
              <a:rPr lang="en-US" altLang="en-US" sz="2800" i="1">
                <a:solidFill>
                  <a:srgbClr val="AC4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</a:t>
            </a:r>
            <a:r>
              <a:rPr lang="en-US" altLang="en-US" sz="2800">
                <a:solidFill>
                  <a:srgbClr val="AC4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800" i="1">
                <a:solidFill>
                  <a:srgbClr val="AC4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800">
                <a:solidFill>
                  <a:srgbClr val="AC4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is defined - that is, </a:t>
            </a:r>
            <a:br>
              <a:rPr lang="en-US" altLang="en-US" sz="2800">
                <a:solidFill>
                  <a:srgbClr val="AC4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800" i="1">
                <a:solidFill>
                  <a:srgbClr val="AC4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800">
                <a:solidFill>
                  <a:srgbClr val="AC4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in the domain of </a:t>
            </a:r>
            <a:r>
              <a:rPr lang="en-US" altLang="en-US" sz="2800" i="1">
                <a:solidFill>
                  <a:srgbClr val="AC4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en-US" altLang="en-US" i="1">
              <a:solidFill>
                <a:srgbClr val="AC4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40000"/>
              </a:spcBef>
              <a:buFont typeface="Wingdings" panose="05000000000000000000" pitchFamily="2" charset="2"/>
              <a:buChar char="ü"/>
            </a:pPr>
            <a:r>
              <a:rPr lang="en-US" altLang="en-US" sz="2800">
                <a:solidFill>
                  <a:srgbClr val="AC4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exists</a:t>
            </a:r>
          </a:p>
          <a:p>
            <a:pPr eaLnBrk="1" hangingPunct="1">
              <a:lnSpc>
                <a:spcPct val="100000"/>
              </a:lnSpc>
              <a:spcBef>
                <a:spcPct val="40000"/>
              </a:spcBef>
              <a:buFont typeface="Wingdings" panose="05000000000000000000" pitchFamily="2" charset="2"/>
              <a:buChar char="ü"/>
            </a:pPr>
            <a:r>
              <a:rPr lang="en-US">
                <a:solidFill>
                  <a:srgbClr val="AC4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2C202179-24B8-48F0-BFBD-E1506FEC5C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8105005"/>
              </p:ext>
            </p:extLst>
          </p:nvPr>
        </p:nvGraphicFramePr>
        <p:xfrm>
          <a:off x="9065940" y="1170878"/>
          <a:ext cx="2509025" cy="6982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971863" imgH="827745" progId="Equation.DSMT4">
                  <p:embed/>
                </p:oleObj>
              </mc:Choice>
              <mc:Fallback>
                <p:oleObj name="Equation" r:id="rId2" imgW="2971863" imgH="827745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065940" y="1170878"/>
                        <a:ext cx="2509025" cy="6982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1AEEC30E-AC36-4B77-8AE5-3901E9CFDD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1343223"/>
              </p:ext>
            </p:extLst>
          </p:nvPr>
        </p:nvGraphicFramePr>
        <p:xfrm>
          <a:off x="1313984" y="3945054"/>
          <a:ext cx="1352707" cy="6945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95400" imgH="664431" progId="Equation.DSMT4">
                  <p:embed/>
                </p:oleObj>
              </mc:Choice>
              <mc:Fallback>
                <p:oleObj name="Equation" r:id="rId4" imgW="1295400" imgH="664431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13984" y="3945054"/>
                        <a:ext cx="1352707" cy="6945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E6BE5D76-4D93-4371-BDFE-78D4D34028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0229579"/>
              </p:ext>
            </p:extLst>
          </p:nvPr>
        </p:nvGraphicFramePr>
        <p:xfrm>
          <a:off x="1313984" y="4585510"/>
          <a:ext cx="2154045" cy="6658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162598" imgH="669118" progId="Equation.DSMT4">
                  <p:embed/>
                </p:oleObj>
              </mc:Choice>
              <mc:Fallback>
                <p:oleObj name="Equation" r:id="rId6" imgW="2162598" imgH="669118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313984" y="4585510"/>
                        <a:ext cx="2154045" cy="6658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2FA938B9-7089-41B2-B931-8C67554010D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86400" y="2442116"/>
            <a:ext cx="6470263" cy="4410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49888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A6123F5-42AF-4C7B-8F8A-781848DC84F8}"/>
              </a:ext>
            </a:extLst>
          </p:cNvPr>
          <p:cNvSpPr/>
          <p:nvPr/>
        </p:nvSpPr>
        <p:spPr>
          <a:xfrm>
            <a:off x="838200" y="1025912"/>
            <a:ext cx="10736766" cy="843258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9FCBCA-BB86-47E2-BFA8-8475E1A4A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7082" y="275917"/>
            <a:ext cx="4159405" cy="616182"/>
          </a:xfrm>
        </p:spPr>
        <p:txBody>
          <a:bodyPr>
            <a:normAutofit fontScale="90000"/>
          </a:bodyPr>
          <a:lstStyle/>
          <a:p>
            <a:r>
              <a:rPr lang="en-US" altLang="en-US" sz="4400" b="1">
                <a:solidFill>
                  <a:srgbClr val="E45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CONTINUITY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7517F-2059-44B9-AD11-258B0D5E7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0878"/>
            <a:ext cx="10515600" cy="5006085"/>
          </a:xfrm>
        </p:spPr>
        <p:txBody>
          <a:bodyPr/>
          <a:lstStyle/>
          <a:p>
            <a:pPr marL="0" indent="0">
              <a:buNone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Definition: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A function </a:t>
            </a:r>
            <a:r>
              <a:rPr lang="en-US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continuous at a</a:t>
            </a:r>
            <a:r>
              <a:rPr lang="en-US" altLang="en-US" sz="2800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number </a:t>
            </a:r>
            <a:r>
              <a:rPr lang="en-US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if:</a:t>
            </a:r>
          </a:p>
          <a:p>
            <a:pPr marL="0" indent="0" eaLnBrk="1" hangingPunct="1">
              <a:lnSpc>
                <a:spcPct val="100000"/>
              </a:lnSpc>
              <a:spcBef>
                <a:spcPct val="40000"/>
              </a:spcBef>
              <a:buNone/>
            </a:pPr>
            <a:endParaRPr lang="en-US" altLang="en-US" sz="280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00000"/>
              </a:lnSpc>
              <a:spcBef>
                <a:spcPct val="40000"/>
              </a:spcBef>
              <a:buNone/>
            </a:pPr>
            <a:r>
              <a:rPr lang="en-US" altLang="en-US" sz="2800" b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Notice that:</a:t>
            </a:r>
          </a:p>
          <a:p>
            <a:pPr eaLnBrk="1" hangingPunct="1">
              <a:lnSpc>
                <a:spcPct val="100000"/>
              </a:lnSpc>
              <a:spcBef>
                <a:spcPct val="40000"/>
              </a:spcBef>
              <a:buFont typeface="Wingdings" panose="05000000000000000000" pitchFamily="2" charset="2"/>
              <a:buChar char="ü"/>
            </a:pPr>
            <a:r>
              <a:rPr lang="en-US" altLang="en-US" sz="2800" i="1">
                <a:solidFill>
                  <a:srgbClr val="AC4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</a:t>
            </a:r>
            <a:r>
              <a:rPr lang="en-US" altLang="en-US" sz="2800">
                <a:solidFill>
                  <a:srgbClr val="AC4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800" i="1">
                <a:solidFill>
                  <a:srgbClr val="AC4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800">
                <a:solidFill>
                  <a:srgbClr val="AC4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is defined - that is, </a:t>
            </a:r>
            <a:br>
              <a:rPr lang="en-US" altLang="en-US" sz="2800">
                <a:solidFill>
                  <a:srgbClr val="AC4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800" i="1">
                <a:solidFill>
                  <a:srgbClr val="AC4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800">
                <a:solidFill>
                  <a:srgbClr val="AC4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in the domain of </a:t>
            </a:r>
            <a:r>
              <a:rPr lang="en-US" altLang="en-US" sz="2800" i="1">
                <a:solidFill>
                  <a:srgbClr val="AC4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en-US" altLang="en-US" i="1">
              <a:solidFill>
                <a:srgbClr val="AC4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40000"/>
              </a:spcBef>
              <a:buFont typeface="Wingdings" panose="05000000000000000000" pitchFamily="2" charset="2"/>
              <a:buChar char="ü"/>
            </a:pPr>
            <a:r>
              <a:rPr lang="en-US" altLang="en-US" sz="2800">
                <a:solidFill>
                  <a:srgbClr val="AC4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exists</a:t>
            </a:r>
          </a:p>
          <a:p>
            <a:pPr eaLnBrk="1" hangingPunct="1">
              <a:lnSpc>
                <a:spcPct val="100000"/>
              </a:lnSpc>
              <a:spcBef>
                <a:spcPct val="40000"/>
              </a:spcBef>
              <a:buFont typeface="Wingdings" panose="05000000000000000000" pitchFamily="2" charset="2"/>
              <a:buChar char="ü"/>
            </a:pPr>
            <a:r>
              <a:rPr lang="en-US">
                <a:solidFill>
                  <a:srgbClr val="AC4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2C202179-24B8-48F0-BFBD-E1506FEC5C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65940" y="1170878"/>
          <a:ext cx="2509025" cy="6982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971863" imgH="827745" progId="Equation.DSMT4">
                  <p:embed/>
                </p:oleObj>
              </mc:Choice>
              <mc:Fallback>
                <p:oleObj name="Equation" r:id="rId2" imgW="2971863" imgH="827745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2C202179-24B8-48F0-BFBD-E1506FEC5C2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065940" y="1170878"/>
                        <a:ext cx="2509025" cy="6982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1AEEC30E-AC36-4B77-8AE5-3901E9CFDD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13984" y="3945054"/>
          <a:ext cx="1352707" cy="6945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95400" imgH="664431" progId="Equation.DSMT4">
                  <p:embed/>
                </p:oleObj>
              </mc:Choice>
              <mc:Fallback>
                <p:oleObj name="Equation" r:id="rId4" imgW="1295400" imgH="664431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1AEEC30E-AC36-4B77-8AE5-3901E9CFDD3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13984" y="3945054"/>
                        <a:ext cx="1352707" cy="6945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E6BE5D76-4D93-4371-BDFE-78D4D34028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13984" y="4585510"/>
          <a:ext cx="2154045" cy="6658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162598" imgH="669118" progId="Equation.DSMT4">
                  <p:embed/>
                </p:oleObj>
              </mc:Choice>
              <mc:Fallback>
                <p:oleObj name="Equation" r:id="rId6" imgW="2162598" imgH="669118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E6BE5D76-4D93-4371-BDFE-78D4D340285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313984" y="4585510"/>
                        <a:ext cx="2154045" cy="6658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2FA938B9-7089-41B2-B931-8C67554010D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86400" y="2442116"/>
            <a:ext cx="6470263" cy="4410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00196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FCBCA-BB86-47E2-BFA8-8475E1A4A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7082" y="275917"/>
            <a:ext cx="4159405" cy="616182"/>
          </a:xfrm>
        </p:spPr>
        <p:txBody>
          <a:bodyPr>
            <a:normAutofit fontScale="90000"/>
          </a:bodyPr>
          <a:lstStyle/>
          <a:p>
            <a:r>
              <a:rPr lang="en-US" altLang="en-US" sz="4400" b="1">
                <a:solidFill>
                  <a:srgbClr val="E45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CONTINUITY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7517F-2059-44B9-AD11-258B0D5E7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898" y="1081668"/>
            <a:ext cx="11273882" cy="5095295"/>
          </a:xfrm>
        </p:spPr>
        <p:txBody>
          <a:bodyPr>
            <a:normAutofit/>
          </a:bodyPr>
          <a:lstStyle/>
          <a:p>
            <a:pPr marL="0" indent="0" algn="just" eaLnBrk="1" hangingPunct="1">
              <a:lnSpc>
                <a:spcPct val="100000"/>
              </a:lnSpc>
              <a:spcBef>
                <a:spcPct val="40000"/>
              </a:spcBef>
              <a:buNone/>
            </a:pPr>
            <a:r>
              <a:rPr lang="en-US" altLang="en-US" sz="250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definition says that </a:t>
            </a:r>
            <a:r>
              <a:rPr lang="en-US" altLang="en-US" sz="2500" i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50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continuous at </a:t>
            </a:r>
            <a:r>
              <a:rPr lang="en-US" altLang="en-US" sz="2500" i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50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if </a:t>
            </a:r>
            <a:r>
              <a:rPr lang="en-US" altLang="en-US" sz="2500" i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50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500" i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50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approaches </a:t>
            </a:r>
            <a:r>
              <a:rPr lang="en-US" altLang="en-US" sz="2500" i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50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500" i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50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US" altLang="en-US" sz="2500" i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50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approaches </a:t>
            </a:r>
            <a:r>
              <a:rPr lang="en-US" altLang="en-US" sz="2500" i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50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 eaLnBrk="1" hangingPunct="1">
              <a:lnSpc>
                <a:spcPct val="100000"/>
              </a:lnSpc>
              <a:spcBef>
                <a:spcPct val="40000"/>
              </a:spcBef>
              <a:buNone/>
            </a:pPr>
            <a:r>
              <a:rPr lang="en-US" altLang="en-US" sz="250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en-US" sz="2500" i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50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defined near </a:t>
            </a:r>
            <a:r>
              <a:rPr lang="en-US" altLang="en-US" sz="2500" i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50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(in other words, </a:t>
            </a:r>
            <a:r>
              <a:rPr lang="en-US" altLang="en-US" sz="2500" i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50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defined on an open interval containing </a:t>
            </a:r>
            <a:r>
              <a:rPr lang="en-US" altLang="en-US" sz="2500" i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50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except perhaps at </a:t>
            </a:r>
            <a:r>
              <a:rPr lang="en-US" altLang="en-US" sz="2500" i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50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we say that </a:t>
            </a:r>
            <a:r>
              <a:rPr lang="en-US" altLang="en-US" sz="2500" i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50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en-US" sz="2500" b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discontinuous at </a:t>
            </a:r>
            <a:r>
              <a:rPr lang="en-US" altLang="en-US" sz="2500" b="1" i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500" b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50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(or </a:t>
            </a:r>
            <a:r>
              <a:rPr lang="en-US" altLang="en-US" sz="2500" i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50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has a </a:t>
            </a:r>
            <a:r>
              <a:rPr lang="en-US" altLang="en-US" sz="2500" b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discontinuity at </a:t>
            </a:r>
            <a:r>
              <a:rPr lang="en-US" altLang="en-US" sz="2500" b="1" i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50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if is not continuous at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0835522-E7EB-407F-BD2F-DF3AB3979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7707" y="2639695"/>
            <a:ext cx="5724293" cy="421830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82BEE68-B5AF-4763-838A-D1F7257CF767}"/>
              </a:ext>
            </a:extLst>
          </p:cNvPr>
          <p:cNvSpPr txBox="1"/>
          <p:nvPr/>
        </p:nvSpPr>
        <p:spPr>
          <a:xfrm>
            <a:off x="434898" y="3121968"/>
            <a:ext cx="6261410" cy="16438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125000"/>
              </a:lnSpc>
              <a:spcBef>
                <a:spcPct val="20000"/>
              </a:spcBef>
            </a:pPr>
            <a:r>
              <a:rPr lang="en-US" altLang="en-US" sz="2500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figure shows the graph of a function </a:t>
            </a:r>
            <a:r>
              <a:rPr lang="en-US" altLang="en-US" sz="2500" i="1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500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eaLnBrk="1" hangingPunct="1">
              <a:lnSpc>
                <a:spcPct val="125000"/>
              </a:lnSpc>
              <a:spcBef>
                <a:spcPct val="20000"/>
              </a:spcBef>
            </a:pPr>
            <a:r>
              <a:rPr lang="en-US" altLang="en-US" sz="2500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 which numbers is </a:t>
            </a:r>
            <a:r>
              <a:rPr lang="en-US" altLang="en-US" sz="2500" i="1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en-US" sz="2500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discontinuous? </a:t>
            </a:r>
          </a:p>
          <a:p>
            <a:pPr eaLnBrk="1" hangingPunct="1">
              <a:lnSpc>
                <a:spcPct val="125000"/>
              </a:lnSpc>
              <a:spcBef>
                <a:spcPct val="20000"/>
              </a:spcBef>
            </a:pPr>
            <a:r>
              <a:rPr lang="en-US" altLang="en-US" sz="2500">
                <a:solidFill>
                  <a:srgbClr val="2913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?</a:t>
            </a:r>
          </a:p>
        </p:txBody>
      </p:sp>
    </p:spTree>
    <p:extLst>
      <p:ext uri="{BB962C8B-B14F-4D97-AF65-F5344CB8AC3E}">
        <p14:creationId xmlns:p14="http://schemas.microsoft.com/office/powerpoint/2010/main" val="317389528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FCBCA-BB86-47E2-BFA8-8475E1A4A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7082" y="275917"/>
            <a:ext cx="4159405" cy="616182"/>
          </a:xfrm>
        </p:spPr>
        <p:txBody>
          <a:bodyPr>
            <a:normAutofit fontScale="90000"/>
          </a:bodyPr>
          <a:lstStyle/>
          <a:p>
            <a:r>
              <a:rPr lang="en-US" altLang="en-US" sz="4400" b="1">
                <a:solidFill>
                  <a:srgbClr val="E45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CONTINUITY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7517F-2059-44B9-AD11-258B0D5E7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898" y="1081668"/>
            <a:ext cx="11273882" cy="5095295"/>
          </a:xfrm>
        </p:spPr>
        <p:txBody>
          <a:bodyPr>
            <a:normAutofit/>
          </a:bodyPr>
          <a:lstStyle/>
          <a:p>
            <a:pPr marL="0" indent="0" algn="just" eaLnBrk="1" hangingPunct="1">
              <a:lnSpc>
                <a:spcPct val="100000"/>
              </a:lnSpc>
              <a:spcBef>
                <a:spcPct val="40000"/>
              </a:spcBef>
              <a:buNone/>
            </a:pPr>
            <a:r>
              <a:rPr lang="en-US" altLang="en-US" sz="250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definition says that </a:t>
            </a:r>
            <a:r>
              <a:rPr lang="en-US" altLang="en-US" sz="2500" i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50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continuous at </a:t>
            </a:r>
            <a:r>
              <a:rPr lang="en-US" altLang="en-US" sz="2500" i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50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if </a:t>
            </a:r>
            <a:r>
              <a:rPr lang="en-US" altLang="en-US" sz="2500" i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50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500" i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50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approaches </a:t>
            </a:r>
            <a:r>
              <a:rPr lang="en-US" altLang="en-US" sz="2500" i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50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500" i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50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US" altLang="en-US" sz="2500" i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50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approaches </a:t>
            </a:r>
            <a:r>
              <a:rPr lang="en-US" altLang="en-US" sz="2500" i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50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 eaLnBrk="1" hangingPunct="1">
              <a:lnSpc>
                <a:spcPct val="100000"/>
              </a:lnSpc>
              <a:spcBef>
                <a:spcPct val="40000"/>
              </a:spcBef>
              <a:buNone/>
            </a:pPr>
            <a:r>
              <a:rPr lang="en-US" altLang="en-US" sz="250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en-US" sz="2500" i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50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defined near </a:t>
            </a:r>
            <a:r>
              <a:rPr lang="en-US" altLang="en-US" sz="2500" i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50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(in other words, </a:t>
            </a:r>
            <a:r>
              <a:rPr lang="en-US" altLang="en-US" sz="2500" i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50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defined on an open interval containing </a:t>
            </a:r>
            <a:r>
              <a:rPr lang="en-US" altLang="en-US" sz="2500" i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50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except perhaps at </a:t>
            </a:r>
            <a:r>
              <a:rPr lang="en-US" altLang="en-US" sz="2500" i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50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we say that </a:t>
            </a:r>
            <a:r>
              <a:rPr lang="en-US" altLang="en-US" sz="2500" i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50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en-US" sz="2500" b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discontinuous at </a:t>
            </a:r>
            <a:r>
              <a:rPr lang="en-US" altLang="en-US" sz="2500" b="1" i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500" b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50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(or </a:t>
            </a:r>
            <a:r>
              <a:rPr lang="en-US" altLang="en-US" sz="2500" i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50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has a </a:t>
            </a:r>
            <a:r>
              <a:rPr lang="en-US" altLang="en-US" sz="2500" b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discontinuity at </a:t>
            </a:r>
            <a:r>
              <a:rPr lang="en-US" altLang="en-US" sz="2500" b="1" i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50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if is not continuous at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0835522-E7EB-407F-BD2F-DF3AB3979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7707" y="2639695"/>
            <a:ext cx="5724293" cy="4218305"/>
          </a:xfrm>
          <a:prstGeom prst="rect">
            <a:avLst/>
          </a:prstGeom>
        </p:spPr>
      </p:pic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39B8F7E6-7974-40A4-901C-ADCA2419DE2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1373074"/>
              </p:ext>
            </p:extLst>
          </p:nvPr>
        </p:nvGraphicFramePr>
        <p:xfrm>
          <a:off x="798860" y="3319153"/>
          <a:ext cx="5176371" cy="1921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565360" imgH="952200" progId="Equation.DSMT4">
                  <p:embed/>
                </p:oleObj>
              </mc:Choice>
              <mc:Fallback>
                <p:oleObj name="Equation" r:id="rId3" imgW="2565360" imgH="952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8860" y="3319153"/>
                        <a:ext cx="5176371" cy="19219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5992273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34C3D27-2859-4C91-9A3F-4B11AA31F710}"/>
              </a:ext>
            </a:extLst>
          </p:cNvPr>
          <p:cNvSpPr/>
          <p:nvPr/>
        </p:nvSpPr>
        <p:spPr>
          <a:xfrm>
            <a:off x="7404410" y="1524736"/>
            <a:ext cx="3166946" cy="150610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7E688E-B1AE-493D-9FFD-31C8D8C85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3629" y="209008"/>
            <a:ext cx="8677507" cy="694241"/>
          </a:xfrm>
        </p:spPr>
        <p:txBody>
          <a:bodyPr>
            <a:normAutofit fontScale="90000"/>
          </a:bodyPr>
          <a:lstStyle/>
          <a:p>
            <a:r>
              <a:rPr lang="en-US" b="1">
                <a:solidFill>
                  <a:srgbClr val="AD13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10CDD4B-1CD5-4177-BC21-ADE71FAF1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2458"/>
            <a:ext cx="10515600" cy="56565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Consider the continuity of the following function at </a:t>
            </a:r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= 0:</a:t>
            </a:r>
          </a:p>
          <a:p>
            <a:pPr marL="0" indent="0"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Domain: </a:t>
            </a:r>
          </a:p>
          <a:p>
            <a:pPr marL="0" indent="0"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We get: 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Case 1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(</a:t>
            </a:r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= 1)                                 </a:t>
            </a:r>
            <a:r>
              <a:rPr lang="en-US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⇒ </a:t>
            </a:r>
            <a:r>
              <a:rPr lang="en-US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) is continuous at 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x =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Case 2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(</a:t>
            </a:r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≠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1)                            </a:t>
            </a:r>
            <a:r>
              <a:rPr lang="en-US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⇒ </a:t>
            </a:r>
            <a:r>
              <a:rPr lang="en-US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) is discontinuous at 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x =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08C28F8F-303E-49E5-B609-084D6A0EC4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008797"/>
              </p:ext>
            </p:extLst>
          </p:nvPr>
        </p:nvGraphicFramePr>
        <p:xfrm>
          <a:off x="7484442" y="1524736"/>
          <a:ext cx="2966670" cy="15108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71600" imgH="698400" progId="Equation.DSMT4">
                  <p:embed/>
                </p:oleObj>
              </mc:Choice>
              <mc:Fallback>
                <p:oleObj name="Equation" r:id="rId2" imgW="1371600" imgH="698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484442" y="1524736"/>
                        <a:ext cx="2966670" cy="15108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5BF039BB-9D6E-4DAB-8BE0-EEFFFF8EA5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1723359"/>
              </p:ext>
            </p:extLst>
          </p:nvPr>
        </p:nvGraphicFramePr>
        <p:xfrm>
          <a:off x="2246616" y="2509822"/>
          <a:ext cx="1119847" cy="393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69800" imgH="164880" progId="Equation.DSMT4">
                  <p:embed/>
                </p:oleObj>
              </mc:Choice>
              <mc:Fallback>
                <p:oleObj name="Equation" r:id="rId4" imgW="46980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46616" y="2509822"/>
                        <a:ext cx="1119847" cy="3934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D79F8206-86E9-49F4-A44F-2557B9D0CD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7290006"/>
              </p:ext>
            </p:extLst>
          </p:nvPr>
        </p:nvGraphicFramePr>
        <p:xfrm>
          <a:off x="2507696" y="3030840"/>
          <a:ext cx="3412397" cy="14548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38000" imgH="698400" progId="Equation.DSMT4">
                  <p:embed/>
                </p:oleObj>
              </mc:Choice>
              <mc:Fallback>
                <p:oleObj name="Equation" r:id="rId6" imgW="1638000" imgH="698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507696" y="3030840"/>
                        <a:ext cx="3412397" cy="14548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7F593B98-B596-4F0A-A320-5FB6E91CDD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6842287"/>
              </p:ext>
            </p:extLst>
          </p:nvPr>
        </p:nvGraphicFramePr>
        <p:xfrm>
          <a:off x="3221343" y="4574946"/>
          <a:ext cx="270344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295280" imgH="291960" progId="Equation.DSMT4">
                  <p:embed/>
                </p:oleObj>
              </mc:Choice>
              <mc:Fallback>
                <p:oleObj name="Equation" r:id="rId8" imgW="129528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221343" y="4574946"/>
                        <a:ext cx="2703443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87C3E45F-5AAD-40B1-B66E-12E79EE929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7958124"/>
              </p:ext>
            </p:extLst>
          </p:nvPr>
        </p:nvGraphicFramePr>
        <p:xfrm>
          <a:off x="3221343" y="5605155"/>
          <a:ext cx="2303230" cy="6232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079280" imgH="291960" progId="Equation.DSMT4">
                  <p:embed/>
                </p:oleObj>
              </mc:Choice>
              <mc:Fallback>
                <p:oleObj name="Equation" r:id="rId10" imgW="107928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221343" y="5605155"/>
                        <a:ext cx="2303230" cy="6232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3561833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41843D6-D450-4E17-BD1A-EE62785121F5}"/>
              </a:ext>
            </a:extLst>
          </p:cNvPr>
          <p:cNvSpPr/>
          <p:nvPr/>
        </p:nvSpPr>
        <p:spPr>
          <a:xfrm>
            <a:off x="2208406" y="5168283"/>
            <a:ext cx="7861145" cy="69725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817F190-14B5-474D-9ED8-3C09E305DE03}"/>
              </a:ext>
            </a:extLst>
          </p:cNvPr>
          <p:cNvSpPr/>
          <p:nvPr/>
        </p:nvSpPr>
        <p:spPr>
          <a:xfrm>
            <a:off x="315952" y="992460"/>
            <a:ext cx="11560098" cy="332306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9FCBCA-BB86-47E2-BFA8-8475E1A4A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7082" y="275917"/>
            <a:ext cx="4159405" cy="616182"/>
          </a:xfrm>
        </p:spPr>
        <p:txBody>
          <a:bodyPr>
            <a:normAutofit fontScale="90000"/>
          </a:bodyPr>
          <a:lstStyle/>
          <a:p>
            <a:r>
              <a:rPr lang="en-US" altLang="en-US" sz="4400" b="1">
                <a:solidFill>
                  <a:srgbClr val="E45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CONTINUITY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7517F-2059-44B9-AD11-258B0D5E7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898" y="1081668"/>
            <a:ext cx="11273882" cy="5095295"/>
          </a:xfrm>
        </p:spPr>
        <p:txBody>
          <a:bodyPr>
            <a:normAutofit/>
          </a:bodyPr>
          <a:lstStyle/>
          <a:p>
            <a:pPr marL="0" indent="0" algn="just" eaLnBrk="1" hangingPunct="1">
              <a:lnSpc>
                <a:spcPct val="100000"/>
              </a:lnSpc>
              <a:spcBef>
                <a:spcPct val="40000"/>
              </a:spcBef>
              <a:buNone/>
            </a:pPr>
            <a:r>
              <a:rPr lang="en-US" altLang="en-US" b="1" u="sng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  <a:r>
              <a:rPr lang="en-US" altLang="en-US" b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en-US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 eaLnBrk="1" hangingPunct="1">
              <a:lnSpc>
                <a:spcPct val="100000"/>
              </a:lnSpc>
              <a:spcBef>
                <a:spcPct val="40000"/>
              </a:spcBef>
              <a:buNone/>
            </a:pPr>
            <a:r>
              <a:rPr lang="en-US" altLang="en-US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A function </a:t>
            </a:r>
            <a:r>
              <a:rPr lang="en-US" altLang="en-US" i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continuous from the right at a number </a:t>
            </a:r>
            <a:r>
              <a:rPr lang="en-US" altLang="en-US" i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if </a:t>
            </a:r>
          </a:p>
          <a:p>
            <a:pPr marL="0" indent="0" algn="just" eaLnBrk="1" hangingPunct="1">
              <a:lnSpc>
                <a:spcPct val="100000"/>
              </a:lnSpc>
              <a:spcBef>
                <a:spcPct val="40000"/>
              </a:spcBef>
              <a:buNone/>
            </a:pPr>
            <a:endParaRPr lang="en-US" altLang="en-US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1" hangingPunct="1">
              <a:lnSpc>
                <a:spcPct val="100000"/>
              </a:lnSpc>
              <a:spcBef>
                <a:spcPct val="40000"/>
              </a:spcBef>
              <a:buNone/>
            </a:pPr>
            <a:r>
              <a:rPr lang="en-US" altLang="en-US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and </a:t>
            </a:r>
            <a:r>
              <a:rPr lang="en-US" altLang="en-US" i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continuous from the left at </a:t>
            </a:r>
            <a:r>
              <a:rPr lang="en-US" altLang="en-US" i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if</a:t>
            </a:r>
          </a:p>
          <a:p>
            <a:pPr marL="0" indent="0" algn="just" eaLnBrk="1" hangingPunct="1">
              <a:lnSpc>
                <a:spcPct val="100000"/>
              </a:lnSpc>
              <a:spcBef>
                <a:spcPct val="40000"/>
              </a:spcBef>
              <a:buNone/>
            </a:pPr>
            <a:endParaRPr lang="en-US" altLang="en-US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1" hangingPunct="1">
              <a:lnSpc>
                <a:spcPct val="100000"/>
              </a:lnSpc>
              <a:spcBef>
                <a:spcPct val="40000"/>
              </a:spcBef>
              <a:buNone/>
            </a:pPr>
            <a:endParaRPr lang="en-US" altLang="en-US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1" hangingPunct="1">
              <a:lnSpc>
                <a:spcPct val="100000"/>
              </a:lnSpc>
              <a:spcBef>
                <a:spcPct val="40000"/>
              </a:spcBef>
              <a:buNone/>
            </a:pPr>
            <a:r>
              <a:rPr lang="en-US" altLang="en-US" b="1" u="sng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Theorem</a:t>
            </a:r>
            <a:r>
              <a:rPr lang="en-US" altLang="en-US" b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en-US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 eaLnBrk="1" hangingPunct="1">
              <a:lnSpc>
                <a:spcPct val="100000"/>
              </a:lnSpc>
              <a:spcBef>
                <a:spcPct val="40000"/>
              </a:spcBef>
              <a:buNone/>
            </a:pPr>
            <a:endParaRPr lang="en-US" altLang="en-US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71EB8564-3DAA-4FE9-8EC9-E05366D960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0699499"/>
              </p:ext>
            </p:extLst>
          </p:nvPr>
        </p:nvGraphicFramePr>
        <p:xfrm>
          <a:off x="4783873" y="2214911"/>
          <a:ext cx="2773866" cy="7453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971863" imgH="798543" progId="Equation.DSMT4">
                  <p:embed/>
                </p:oleObj>
              </mc:Choice>
              <mc:Fallback>
                <p:oleObj name="Equation" r:id="rId2" imgW="2971863" imgH="798543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783873" y="2214911"/>
                        <a:ext cx="2773866" cy="7453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38317ABA-8650-4625-AC35-89A84D50A4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9197331"/>
              </p:ext>
            </p:extLst>
          </p:nvPr>
        </p:nvGraphicFramePr>
        <p:xfrm>
          <a:off x="4783873" y="3429000"/>
          <a:ext cx="2869580" cy="77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048148" imgH="818372" progId="Equation.DSMT4">
                  <p:embed/>
                </p:oleObj>
              </mc:Choice>
              <mc:Fallback>
                <p:oleObj name="Equation" r:id="rId4" imgW="3048148" imgH="818372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83873" y="3429000"/>
                        <a:ext cx="2869580" cy="77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5E527745-C5F6-46ED-9947-6B6C59EC26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8304791"/>
              </p:ext>
            </p:extLst>
          </p:nvPr>
        </p:nvGraphicFramePr>
        <p:xfrm>
          <a:off x="2280065" y="5255540"/>
          <a:ext cx="7717826" cy="61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695400" imgH="291960" progId="Equation.DSMT4">
                  <p:embed/>
                </p:oleObj>
              </mc:Choice>
              <mc:Fallback>
                <p:oleObj name="Equation" r:id="rId6" imgW="369540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280065" y="5255540"/>
                        <a:ext cx="7717826" cy="61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1687593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FB33E-F8C7-4E25-B736-C0019666C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2BAE9-6932-4B34-AB2B-17AE7D1B0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233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167C5-647D-419D-A55D-AA683149E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25190"/>
            <a:ext cx="10515600" cy="5351773"/>
          </a:xfrm>
        </p:spPr>
        <p:txBody>
          <a:bodyPr/>
          <a:lstStyle/>
          <a:p>
            <a:pPr marL="609600" indent="-609600">
              <a:lnSpc>
                <a:spcPct val="120000"/>
              </a:lnSpc>
              <a:spcBef>
                <a:spcPct val="30000"/>
              </a:spcBef>
              <a:buNone/>
            </a:pPr>
            <a:r>
              <a:rPr lang="en-US" b="1" u="sng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</a:t>
            </a:r>
            <a:endParaRPr lang="en-US" altLang="en-US" sz="2800"/>
          </a:p>
          <a:p>
            <a:pPr marL="268288" indent="-268288" eaLnBrk="1" hangingPunct="1">
              <a:lnSpc>
                <a:spcPct val="120000"/>
              </a:lnSpc>
              <a:spcBef>
                <a:spcPct val="30000"/>
              </a:spcBef>
              <a:buFontTx/>
              <a:buNone/>
            </a:pP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The graph of a function </a:t>
            </a:r>
            <a:r>
              <a:rPr lang="en-US" altLang="en-US" sz="2600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is shown.</a:t>
            </a:r>
          </a:p>
          <a:p>
            <a:pPr marL="268288" indent="-268288" eaLnBrk="1" hangingPunct="1">
              <a:lnSpc>
                <a:spcPct val="120000"/>
              </a:lnSpc>
              <a:spcBef>
                <a:spcPct val="30000"/>
              </a:spcBef>
              <a:buClr>
                <a:srgbClr val="AC4600"/>
              </a:buClr>
              <a:buFontTx/>
              <a:buAutoNum type="alphaLcPeriod"/>
            </a:pP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Find the values of </a:t>
            </a:r>
            <a:r>
              <a:rPr lang="en-US" altLang="en-US" sz="2600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(1) and  </a:t>
            </a:r>
            <a:r>
              <a:rPr lang="en-US" altLang="en-US" sz="2600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(5) ?</a:t>
            </a:r>
          </a:p>
          <a:p>
            <a:pPr marL="268288" indent="-268288" eaLnBrk="1" hangingPunct="1">
              <a:lnSpc>
                <a:spcPct val="120000"/>
              </a:lnSpc>
              <a:spcBef>
                <a:spcPct val="30000"/>
              </a:spcBef>
              <a:buClr>
                <a:srgbClr val="AC4600"/>
              </a:buClr>
              <a:buFontTx/>
              <a:buAutoNum type="alphaLcPeriod"/>
            </a:pP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What is the domain and range of </a:t>
            </a:r>
            <a:r>
              <a:rPr lang="en-US" altLang="en-US" sz="2600" i="1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n-US" altLang="en-US" sz="2600">
                <a:solidFill>
                  <a:srgbClr val="AC4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866390-0215-47E7-966F-0985A2677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9044" y="1906859"/>
            <a:ext cx="6152956" cy="4951141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30A22B1-7AE7-4864-A61D-5A08BCAD1281}"/>
              </a:ext>
            </a:extLst>
          </p:cNvPr>
          <p:cNvCxnSpPr/>
          <p:nvPr/>
        </p:nvCxnSpPr>
        <p:spPr>
          <a:xfrm flipV="1">
            <a:off x="7917366" y="3211551"/>
            <a:ext cx="0" cy="1795347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C7DF8A-54B5-413D-BEBB-8B0AAF233172}"/>
              </a:ext>
            </a:extLst>
          </p:cNvPr>
          <p:cNvCxnSpPr/>
          <p:nvPr/>
        </p:nvCxnSpPr>
        <p:spPr>
          <a:xfrm flipH="1">
            <a:off x="7304049" y="3178097"/>
            <a:ext cx="613317" cy="0"/>
          </a:xfrm>
          <a:prstGeom prst="straightConnector1">
            <a:avLst/>
          </a:prstGeom>
          <a:ln w="571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2AF3AA2-4DB9-4885-9520-F92FB30074B2}"/>
              </a:ext>
            </a:extLst>
          </p:cNvPr>
          <p:cNvCxnSpPr/>
          <p:nvPr/>
        </p:nvCxnSpPr>
        <p:spPr>
          <a:xfrm>
            <a:off x="7304049" y="2564780"/>
            <a:ext cx="0" cy="3612183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0C6A74A-0923-4E77-8088-B8841A4A7EFC}"/>
              </a:ext>
            </a:extLst>
          </p:cNvPr>
          <p:cNvCxnSpPr/>
          <p:nvPr/>
        </p:nvCxnSpPr>
        <p:spPr>
          <a:xfrm>
            <a:off x="10337180" y="5006898"/>
            <a:ext cx="0" cy="379141"/>
          </a:xfrm>
          <a:prstGeom prst="straightConnector1">
            <a:avLst/>
          </a:prstGeom>
          <a:ln w="57150">
            <a:prstDash val="sysDot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EC2CE11-3CFC-4BB0-AB83-D630EDFC8B2B}"/>
              </a:ext>
            </a:extLst>
          </p:cNvPr>
          <p:cNvCxnSpPr/>
          <p:nvPr/>
        </p:nvCxnSpPr>
        <p:spPr>
          <a:xfrm flipH="1">
            <a:off x="7304049" y="5386039"/>
            <a:ext cx="3033131" cy="0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FC3B2F4-E057-4D76-9E36-17D3769E5858}"/>
              </a:ext>
            </a:extLst>
          </p:cNvPr>
          <p:cNvCxnSpPr/>
          <p:nvPr/>
        </p:nvCxnSpPr>
        <p:spPr>
          <a:xfrm>
            <a:off x="7304049" y="5006898"/>
            <a:ext cx="4215161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9500D01-430A-455C-BA93-1C4C46A41624}"/>
              </a:ext>
            </a:extLst>
          </p:cNvPr>
          <p:cNvSpPr txBox="1"/>
          <p:nvPr/>
        </p:nvSpPr>
        <p:spPr>
          <a:xfrm>
            <a:off x="1825549" y="3329260"/>
            <a:ext cx="2837057" cy="28477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600" indent="-609600" eaLnBrk="1" hangingPunct="1">
              <a:lnSpc>
                <a:spcPct val="120000"/>
              </a:lnSpc>
              <a:spcBef>
                <a:spcPct val="30000"/>
              </a:spcBef>
              <a:buClr>
                <a:srgbClr val="AC4600"/>
              </a:buClr>
              <a:buFontTx/>
              <a:buNone/>
            </a:pPr>
            <a:r>
              <a:rPr lang="en-US" altLang="en-US" sz="3200" b="1" i="1">
                <a:solidFill>
                  <a:srgbClr val="E45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3200" b="1">
                <a:solidFill>
                  <a:srgbClr val="E45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 = 3</a:t>
            </a:r>
          </a:p>
          <a:p>
            <a:pPr marL="609600" indent="-609600" eaLnBrk="1" hangingPunct="1">
              <a:lnSpc>
                <a:spcPct val="120000"/>
              </a:lnSpc>
              <a:spcBef>
                <a:spcPct val="30000"/>
              </a:spcBef>
              <a:buClr>
                <a:srgbClr val="AC4600"/>
              </a:buClr>
              <a:buFontTx/>
              <a:buNone/>
            </a:pPr>
            <a:r>
              <a:rPr lang="en-US" altLang="en-US" sz="3200" b="1" i="1">
                <a:solidFill>
                  <a:srgbClr val="E45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3200" b="1">
                <a:solidFill>
                  <a:srgbClr val="E45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(5) </a:t>
            </a:r>
            <a:r>
              <a:rPr lang="en-US" altLang="en-US" sz="3200" b="1">
                <a:solidFill>
                  <a:srgbClr val="E45C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</a:t>
            </a:r>
            <a:r>
              <a:rPr lang="en-US" altLang="en-US" sz="3200" b="1">
                <a:solidFill>
                  <a:srgbClr val="E45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- 0.7</a:t>
            </a:r>
          </a:p>
          <a:p>
            <a:pPr marL="609600" indent="-609600" eaLnBrk="1" hangingPunct="1">
              <a:lnSpc>
                <a:spcPct val="120000"/>
              </a:lnSpc>
              <a:spcBef>
                <a:spcPct val="30000"/>
              </a:spcBef>
              <a:buClr>
                <a:srgbClr val="AC4600"/>
              </a:buClr>
              <a:buFontTx/>
              <a:buNone/>
            </a:pPr>
            <a:r>
              <a:rPr lang="en-US" altLang="en-US" sz="3200" b="1" i="1">
                <a:solidFill>
                  <a:srgbClr val="00DFD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sz="3200" b="1">
                <a:solidFill>
                  <a:srgbClr val="00DFD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[0, 7]</a:t>
            </a:r>
          </a:p>
          <a:p>
            <a:pPr marL="609600" indent="-609600" eaLnBrk="1" hangingPunct="1">
              <a:lnSpc>
                <a:spcPct val="120000"/>
              </a:lnSpc>
              <a:spcBef>
                <a:spcPct val="30000"/>
              </a:spcBef>
              <a:buClr>
                <a:srgbClr val="AC4600"/>
              </a:buClr>
              <a:buFontTx/>
              <a:buNone/>
            </a:pPr>
            <a:r>
              <a:rPr lang="en-US" altLang="en-US" sz="3200" b="1">
                <a:solidFill>
                  <a:srgbClr val="FFC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Im(</a:t>
            </a:r>
            <a:r>
              <a:rPr lang="en-US" altLang="en-US" sz="3200" b="1" i="1">
                <a:solidFill>
                  <a:srgbClr val="FFC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3200" b="1">
                <a:solidFill>
                  <a:srgbClr val="FFC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[-2, 4]</a:t>
            </a:r>
          </a:p>
        </p:txBody>
      </p:sp>
    </p:spTree>
    <p:extLst>
      <p:ext uri="{BB962C8B-B14F-4D97-AF65-F5344CB8AC3E}">
        <p14:creationId xmlns:p14="http://schemas.microsoft.com/office/powerpoint/2010/main" val="2502592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C630B-AC11-40EE-9B63-75244F72B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80585"/>
            <a:ext cx="10515600" cy="53963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Remind:</a:t>
            </a:r>
          </a:p>
          <a:p>
            <a:pPr marL="0" indent="0">
              <a:buNone/>
            </a:pPr>
            <a:endParaRPr lang="en-US" sz="360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5C58A9C6-32BF-420F-B48A-87A635C663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0889863"/>
              </p:ext>
            </p:extLst>
          </p:nvPr>
        </p:nvGraphicFramePr>
        <p:xfrm>
          <a:off x="838200" y="1611623"/>
          <a:ext cx="25400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40783" imgH="1066767" progId="Equation.DSMT4">
                  <p:embed/>
                </p:oleObj>
              </mc:Choice>
              <mc:Fallback>
                <p:oleObj name="Equation" r:id="rId2" imgW="2540783" imgH="1066767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38200" y="1611623"/>
                        <a:ext cx="2540000" cy="1066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48209421-FCED-40F3-BA2A-36610570762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1253960"/>
              </p:ext>
            </p:extLst>
          </p:nvPr>
        </p:nvGraphicFramePr>
        <p:xfrm>
          <a:off x="838200" y="2900459"/>
          <a:ext cx="10189358" cy="32765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978080" imgH="1600200" progId="Equation.DSMT4">
                  <p:embed/>
                </p:oleObj>
              </mc:Choice>
              <mc:Fallback>
                <p:oleObj name="Equation" r:id="rId4" imgW="4978080" imgH="1600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38200" y="2900459"/>
                        <a:ext cx="10189358" cy="32765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10897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16E21-3FF1-4054-A589-3817D6CD7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3610"/>
            <a:ext cx="10515600" cy="5090312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ct val="45000"/>
              </a:spcBef>
              <a:buNone/>
            </a:pPr>
            <a:r>
              <a:rPr lang="en-US" b="1" u="sng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REPRESENTATIONS OF FUNCTIONS</a:t>
            </a:r>
          </a:p>
          <a:p>
            <a:pPr eaLnBrk="1" hangingPunct="1">
              <a:lnSpc>
                <a:spcPct val="100000"/>
              </a:lnSpc>
              <a:spcBef>
                <a:spcPct val="45000"/>
              </a:spcBef>
              <a:buFontTx/>
              <a:buNone/>
            </a:pPr>
            <a:r>
              <a:rPr lang="en-US" altLang="en-US"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are </a:t>
            </a:r>
            <a:r>
              <a:rPr lang="en-US" altLang="en-US" sz="3200" i="1" u="sng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 possible ways</a:t>
            </a:r>
            <a:r>
              <a:rPr lang="en-US" altLang="en-US"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represent a function:</a:t>
            </a:r>
          </a:p>
          <a:p>
            <a:pPr lvl="1" eaLnBrk="1" hangingPunct="1">
              <a:lnSpc>
                <a:spcPct val="100000"/>
              </a:lnSpc>
              <a:spcBef>
                <a:spcPct val="45000"/>
              </a:spcBef>
              <a:buClr>
                <a:srgbClr val="AC4600"/>
              </a:buClr>
            </a:pPr>
            <a:r>
              <a:rPr lang="en-US" alt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Algebraically (by an explicit </a:t>
            </a:r>
            <a:r>
              <a:rPr lang="en-US" altLang="en-US" sz="2800" u="sng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formula</a:t>
            </a:r>
            <a:r>
              <a:rPr lang="en-US" alt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lvl="1" eaLnBrk="1" hangingPunct="1">
              <a:lnSpc>
                <a:spcPct val="100000"/>
              </a:lnSpc>
              <a:spcBef>
                <a:spcPct val="45000"/>
              </a:spcBef>
              <a:buClr>
                <a:srgbClr val="AC4600"/>
              </a:buClr>
            </a:pPr>
            <a:r>
              <a:rPr lang="en-US" alt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Visually (by a </a:t>
            </a:r>
            <a:r>
              <a:rPr lang="en-US" altLang="en-US" sz="2800" u="sng">
                <a:solidFill>
                  <a:srgbClr val="AD13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</a:t>
            </a:r>
            <a:r>
              <a:rPr lang="en-US" alt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eaLnBrk="1" hangingPunct="1">
              <a:lnSpc>
                <a:spcPct val="100000"/>
              </a:lnSpc>
              <a:spcBef>
                <a:spcPct val="45000"/>
              </a:spcBef>
              <a:buClr>
                <a:srgbClr val="AC4600"/>
              </a:buClr>
            </a:pPr>
            <a:r>
              <a:rPr lang="en-US" alt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Numerically (by a </a:t>
            </a:r>
            <a:r>
              <a:rPr lang="en-US" altLang="en-US" sz="2800" u="sng">
                <a:solidFill>
                  <a:srgbClr val="AD13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en-US" alt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values)</a:t>
            </a:r>
          </a:p>
          <a:p>
            <a:pPr lvl="1" eaLnBrk="1" hangingPunct="1">
              <a:lnSpc>
                <a:spcPct val="100000"/>
              </a:lnSpc>
              <a:spcBef>
                <a:spcPct val="45000"/>
              </a:spcBef>
              <a:buClr>
                <a:srgbClr val="AC4600"/>
              </a:buClr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erbally (by a description in words)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684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4044</TotalTime>
  <Words>2954</Words>
  <Application>Microsoft Office PowerPoint</Application>
  <PresentationFormat>Widescreen</PresentationFormat>
  <Paragraphs>315</Paragraphs>
  <Slides>67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67</vt:i4>
      </vt:variant>
    </vt:vector>
  </HeadingPairs>
  <TitlesOfParts>
    <vt:vector size="79" baseType="lpstr">
      <vt:lpstr>.VnMemorandum</vt:lpstr>
      <vt:lpstr>Agency FB</vt:lpstr>
      <vt:lpstr>Arial</vt:lpstr>
      <vt:lpstr>Calibri</vt:lpstr>
      <vt:lpstr>Calibri Light</vt:lpstr>
      <vt:lpstr>Cambria</vt:lpstr>
      <vt:lpstr>Cambria Math</vt:lpstr>
      <vt:lpstr>Times New Roman</vt:lpstr>
      <vt:lpstr>Wingdings</vt:lpstr>
      <vt:lpstr>Office Theme</vt:lpstr>
      <vt:lpstr>Equation</vt:lpstr>
      <vt:lpstr>Document</vt:lpstr>
      <vt:lpstr>CALCULUS</vt:lpstr>
      <vt:lpstr>Thông tin Giảng viên:</vt:lpstr>
      <vt:lpstr>CALCULUS</vt:lpstr>
      <vt:lpstr>1.1.  Functions  and  Their Representations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QUIZ QUESTIONS</vt:lpstr>
      <vt:lpstr>1.2. MATHEMATICAL MODELS:  A CATALOG OF  ESSENTIAL FUNCTIONS</vt:lpstr>
      <vt:lpstr>MATHEMATICAL MODELS</vt:lpstr>
      <vt:lpstr>LINEAR MODELS</vt:lpstr>
      <vt:lpstr>POLYNOMIALS</vt:lpstr>
      <vt:lpstr>RATIONAL FUNCTIONS</vt:lpstr>
      <vt:lpstr>TRIGONOMETRIC FUNCTIONS</vt:lpstr>
      <vt:lpstr>TRIGONOMETRIC FUNCTIONS</vt:lpstr>
      <vt:lpstr>TRIGONOMETRIC FUNCTIONS</vt:lpstr>
      <vt:lpstr>POWER FUNCTIONS</vt:lpstr>
      <vt:lpstr>EXPONENTIAL FUNCTIONS</vt:lpstr>
      <vt:lpstr>LOGARITHMIC FUNCTIONS</vt:lpstr>
      <vt:lpstr>TRANSFORMATIONS</vt:lpstr>
      <vt:lpstr>SHIFTING</vt:lpstr>
      <vt:lpstr>SHIFTING</vt:lpstr>
      <vt:lpstr>NEW FUNCTIONS FROM OLD FUNCTIONS</vt:lpstr>
      <vt:lpstr>TRANSFORMATIONS</vt:lpstr>
      <vt:lpstr>TRANSFORMATIONS</vt:lpstr>
      <vt:lpstr>TRANSFORMATIONS</vt:lpstr>
      <vt:lpstr>TRANSFORMATIONS</vt:lpstr>
      <vt:lpstr>Example:</vt:lpstr>
      <vt:lpstr>COMBINATIONS OF FUNCTIONS</vt:lpstr>
      <vt:lpstr>Quiz Question:</vt:lpstr>
      <vt:lpstr>1.3. THE LIMIT OF A FUNCTION</vt:lpstr>
      <vt:lpstr>THE LIMIT OF A FUNCTION</vt:lpstr>
      <vt:lpstr>ONE-SIDED LIMITS</vt:lpstr>
      <vt:lpstr>ONE-SIDED LIMITS</vt:lpstr>
      <vt:lpstr>ONE-SIDED LIMITS</vt:lpstr>
      <vt:lpstr>ONE-SIDED LIMITS</vt:lpstr>
      <vt:lpstr>ONE-SIDED LIMITS</vt:lpstr>
      <vt:lpstr>1.4. Calculating Limits  Using the Limit Laws</vt:lpstr>
      <vt:lpstr>THE LIMIT LAWS</vt:lpstr>
      <vt:lpstr>USING THE LIMIT LAWS</vt:lpstr>
      <vt:lpstr>PowerPoint Presentation</vt:lpstr>
      <vt:lpstr>Indeterminate form</vt:lpstr>
      <vt:lpstr>DIRECT SUBSTITUTION PROPERTY</vt:lpstr>
      <vt:lpstr>PROPERTIES OF LIMITS</vt:lpstr>
      <vt:lpstr>USING THE LIMIT LAWS</vt:lpstr>
      <vt:lpstr>USING THE LIMIT LAWS</vt:lpstr>
      <vt:lpstr>QUIZ QUESTIONS</vt:lpstr>
      <vt:lpstr>QUIZ QUESTIONS</vt:lpstr>
      <vt:lpstr>1.5. CONTINUITY</vt:lpstr>
      <vt:lpstr>CONTINUITY</vt:lpstr>
      <vt:lpstr>CONTINUITY</vt:lpstr>
      <vt:lpstr>CONTINUITY</vt:lpstr>
      <vt:lpstr>CONTINUITY</vt:lpstr>
      <vt:lpstr>Example:</vt:lpstr>
      <vt:lpstr>CONTINUITY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MATHEMATICS AND ITS APPLICATIONS</dc:title>
  <dc:creator>Dũng Trần</dc:creator>
  <cp:lastModifiedBy>Bao Nguyen</cp:lastModifiedBy>
  <cp:revision>27</cp:revision>
  <dcterms:created xsi:type="dcterms:W3CDTF">2022-08-07T20:07:39Z</dcterms:created>
  <dcterms:modified xsi:type="dcterms:W3CDTF">2024-01-08T10:09:09Z</dcterms:modified>
</cp:coreProperties>
</file>