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07" r:id="rId2"/>
    <p:sldId id="375" r:id="rId3"/>
    <p:sldId id="312" r:id="rId4"/>
    <p:sldId id="376" r:id="rId5"/>
    <p:sldId id="479" r:id="rId6"/>
    <p:sldId id="480" r:id="rId7"/>
    <p:sldId id="481" r:id="rId8"/>
    <p:sldId id="482" r:id="rId9"/>
    <p:sldId id="483" r:id="rId10"/>
    <p:sldId id="484" r:id="rId11"/>
    <p:sldId id="485" r:id="rId12"/>
    <p:sldId id="486" r:id="rId13"/>
    <p:sldId id="487" r:id="rId14"/>
    <p:sldId id="488" r:id="rId15"/>
    <p:sldId id="489" r:id="rId16"/>
    <p:sldId id="490" r:id="rId17"/>
    <p:sldId id="491" r:id="rId18"/>
    <p:sldId id="492" r:id="rId19"/>
    <p:sldId id="493" r:id="rId20"/>
    <p:sldId id="494" r:id="rId21"/>
    <p:sldId id="495" r:id="rId22"/>
    <p:sldId id="496" r:id="rId23"/>
    <p:sldId id="497" r:id="rId24"/>
    <p:sldId id="498" r:id="rId25"/>
    <p:sldId id="499" r:id="rId26"/>
    <p:sldId id="500" r:id="rId27"/>
    <p:sldId id="501" r:id="rId28"/>
    <p:sldId id="502" r:id="rId29"/>
    <p:sldId id="503" r:id="rId30"/>
    <p:sldId id="504" r:id="rId31"/>
    <p:sldId id="505" r:id="rId32"/>
    <p:sldId id="506" r:id="rId33"/>
    <p:sldId id="507" r:id="rId34"/>
    <p:sldId id="508" r:id="rId35"/>
    <p:sldId id="509" r:id="rId36"/>
    <p:sldId id="510" r:id="rId37"/>
    <p:sldId id="511" r:id="rId38"/>
    <p:sldId id="51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13F5"/>
    <a:srgbClr val="FF00FF"/>
    <a:srgbClr val="AD13AD"/>
    <a:srgbClr val="010001"/>
    <a:srgbClr val="FF9900"/>
    <a:srgbClr val="FFCC00"/>
    <a:srgbClr val="FFFF6D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 autoAdjust="0"/>
    <p:restoredTop sz="91877" autoAdjust="0"/>
  </p:normalViewPr>
  <p:slideViewPr>
    <p:cSldViewPr snapToGrid="0">
      <p:cViewPr varScale="1">
        <p:scale>
          <a:sx n="56" d="100"/>
          <a:sy n="56" d="100"/>
        </p:scale>
        <p:origin x="1100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13EDC-4C19-41EF-9ACF-BB23C82C814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398CA-5ECB-412E-9B40-62C45E6A3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97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Thế nào là tích phân suy rộng loại I, II?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Một định nghĩa cẩn thận về sự hội tụ và phân kỳ liên quan đến các tích phân suy rộng của loại I, II.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Tiêu chuẩn so sánh để xác định rằng tích phân suy rộng hội tụ và phân kỳ.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398CA-5ECB-412E-9B40-62C45E6A3B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7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DF12A-6BB7-4945-802B-69FBC440E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C0FBF-2DA9-4131-BC3F-022D915E9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5B5C4-AD1F-4A24-BD73-FB63D6A9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C2600-BDD0-4FCB-8E60-310ED36D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D502A-647B-4388-BC8C-65EC54049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8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9EB9-0FCC-4B16-B2F0-786011CA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6984A-8540-4D1C-87BE-DDA4F9965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7B267-0CBA-45E1-9288-A75F0AF0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11404-7300-4F67-BCF8-C7DDFA51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9B797-6EC0-40DA-806A-AF8B1317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7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D845DE-40CE-4653-9764-1584DDC73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D300A-E641-47BF-BC16-E46059BF3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E64D7-BF6D-4250-A4B6-DAD458B1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397E9-6F31-47E1-B67A-EF9ABBD7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E2640-163D-4D43-9514-7F455F19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6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6DE7-5F7E-458E-A36F-AC9137E3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3FFA9-654C-436F-B4BA-F4BA6097E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32755-B7CB-4BCA-A653-DCD6E0C9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9F8FD-69BC-41B9-BC92-1A507E74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9D471-D2DA-4387-8648-C190DC62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4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0458-3E4F-4F4C-8B89-443D51DE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54487-CD45-4F2C-9E13-88FE5BFF5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68B87-06A1-4AD1-9BB2-FA6A34F2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29A3F-5F1A-4C03-ADDA-44232378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6162E-BBEC-4396-B10D-F926E89F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0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DA33-503B-45E3-8CB2-3A52BC4A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8B19-6BAB-40F3-A2D3-1561C24EE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FD55D-138C-4F97-A0FA-B36038399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05766-BC00-47D8-A682-C8532046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08505-2C11-480E-876C-BEA07F48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2AB74-E8EF-466A-9CF9-BC41D331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5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713B-A893-4E41-B8C2-4BA959CA3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ED748-76F7-4A13-886C-E94F07F08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B5380-D766-40C0-ABDB-9C6751AB0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D63E2-FCDE-4A08-896A-56C9ED77C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7D45CB-EDA0-4387-9C14-2F41A3715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1DF1AB-ADFE-4432-AD51-0EA3A4D5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CD7AD-9588-435C-90F6-F0B64FE9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CE801-D2F3-4CEB-80A8-60F6D5EF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6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62CD-8B78-48AF-A2C8-0E395AA5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4F269-DFB4-49C9-96DC-9CBEA70E7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3A6A0-6F94-4751-AF23-7FF88503C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885D7-4FE7-41D9-8C9A-25EA984F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4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D1DB2-1182-4C18-95B0-3BF1F77A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516C80-48BF-4572-B7B4-A7EBC288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85FF4-3756-4820-8D7A-A39BFA57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9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5EB9-2762-44D7-8A0C-1CCE5F78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F603E-61D3-4CCF-BBFA-4D220BEC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7AEFF-9A47-454A-9D76-CBE4A4EE4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1B934-DE6B-4A0B-AFC8-274D9812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76EB0-6CD9-41D2-BC83-844A3176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3F316-9E36-4144-A24F-AFCBD334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0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7E84D-1FCA-41A1-97D0-4315A6AF3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38DBD3-6E08-4702-9C10-376D54A5D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45640-451B-41F6-A66A-E0D46602B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25723-3231-4C81-AA73-57A5AACE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667B3-2515-4B4D-AFBD-2C18E95A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C7C69-CFD8-4F9D-AADD-3E19D530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8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FBAC9-5C02-43B6-9AA9-5526836F6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EDF16-FD8B-49C0-B1CF-1A48E9F8A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DB627-FAFF-4143-8121-87E624262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12C0E-B9A4-4576-943D-75CA6F86F59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6E6CE-4374-4D84-9703-E9D97B07E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9C0FD-8953-468C-B09A-F049FE8D0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46297B-A63F-4ED0-BCEA-7F110B3DBD0D}"/>
              </a:ext>
            </a:extLst>
          </p:cNvPr>
          <p:cNvSpPr/>
          <p:nvPr userDrawn="1"/>
        </p:nvSpPr>
        <p:spPr>
          <a:xfrm>
            <a:off x="-332004" y="0"/>
            <a:ext cx="2973604" cy="983774"/>
          </a:xfrm>
          <a:prstGeom prst="rect">
            <a:avLst/>
          </a:prstGeom>
          <a:blipFill dpi="0" rotWithShape="1">
            <a:blip r:embed="rId13">
              <a:alphaModFix amt="79000"/>
            </a:blip>
            <a:srcRect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1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3.png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5.png"/><Relationship Id="rId4" Type="http://schemas.openxmlformats.org/officeDocument/2006/relationships/image" Target="../media/image2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oleObject" Target="../embeddings/oleObject22.bin"/><Relationship Id="rId7" Type="http://schemas.openxmlformats.org/officeDocument/2006/relationships/image" Target="../media/image28.sv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5.png"/><Relationship Id="rId10" Type="http://schemas.openxmlformats.org/officeDocument/2006/relationships/image" Target="../media/image31.png"/><Relationship Id="rId4" Type="http://schemas.openxmlformats.org/officeDocument/2006/relationships/image" Target="../media/image26.wmf"/><Relationship Id="rId9" Type="http://schemas.openxmlformats.org/officeDocument/2006/relationships/image" Target="../media/image30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6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4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6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48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48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7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9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7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52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55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7.wmf"/><Relationship Id="rId11" Type="http://schemas.openxmlformats.org/officeDocument/2006/relationships/image" Target="../media/image60.png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44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6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5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9769EF-AB48-4400-B7B0-543AD6FAD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534" y="2051824"/>
            <a:ext cx="10674626" cy="1561170"/>
          </a:xfrm>
        </p:spPr>
        <p:txBody>
          <a:bodyPr>
            <a:normAutofit/>
          </a:bodyPr>
          <a:lstStyle/>
          <a:p>
            <a:r>
              <a:rPr lang="en-US" altLang="en-US" sz="9600" b="1">
                <a:solidFill>
                  <a:srgbClr val="FF0000"/>
                </a:solidFill>
                <a:latin typeface=".VnMemorandum" panose="020B7200000000000000" pitchFamily="34" charset="0"/>
              </a:rPr>
              <a:t>CALCULUS</a:t>
            </a:r>
            <a:endParaRPr lang="en-US" sz="8800">
              <a:solidFill>
                <a:schemeClr val="tx2"/>
              </a:solidFill>
              <a:latin typeface=".VnMemorandum" panose="020B7200000000000000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B903227-AED8-41BA-9E2D-96E80E995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991" y="91793"/>
            <a:ext cx="6829454" cy="2123315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7AF142B-C1C5-4C7C-81C2-33EC338A0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688" y="3847171"/>
            <a:ext cx="11519210" cy="2230243"/>
          </a:xfrm>
        </p:spPr>
        <p:txBody>
          <a:bodyPr>
            <a:normAutofit/>
          </a:bodyPr>
          <a:lstStyle/>
          <a:p>
            <a:r>
              <a:rPr lang="en-US" sz="7200" b="1" i="0">
                <a:solidFill>
                  <a:srgbClr val="1C05C7"/>
                </a:solidFill>
                <a:effectLst/>
                <a:latin typeface="Agency FB" panose="020B0503020202020204" pitchFamily="34" charset="0"/>
              </a:rPr>
              <a:t>Chapter 6</a:t>
            </a:r>
            <a:br>
              <a:rPr lang="en-US" sz="7200" b="1">
                <a:solidFill>
                  <a:srgbClr val="1C05C7"/>
                </a:solidFill>
                <a:latin typeface="Agency FB" panose="020B0503020202020204" pitchFamily="34" charset="0"/>
              </a:rPr>
            </a:br>
            <a:r>
              <a:rPr lang="en-US" sz="7200" b="1" i="0">
                <a:solidFill>
                  <a:srgbClr val="1C05C7"/>
                </a:solidFill>
                <a:effectLst/>
                <a:latin typeface="Agency FB" panose="020B0503020202020204" pitchFamily="34" charset="0"/>
              </a:rPr>
              <a:t>TECHNIQUES OF INTEGRATION</a:t>
            </a:r>
          </a:p>
          <a:p>
            <a:endParaRPr lang="en-US" sz="7200" b="1" i="0">
              <a:solidFill>
                <a:srgbClr val="1C05C7"/>
              </a:solidFill>
              <a:effectLst/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79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26A6-0C8A-49E2-846F-F86B5047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2839" y="211253"/>
            <a:ext cx="8710961" cy="939568"/>
          </a:xfrm>
        </p:spPr>
        <p:txBody>
          <a:bodyPr/>
          <a:lstStyle/>
          <a:p>
            <a:r>
              <a:rPr lang="en-US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E3D93-C91D-4F2E-AF6E-D648C0E08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106" y="1150821"/>
            <a:ext cx="11117767" cy="5171920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Suppose </a:t>
            </a:r>
            <a:r>
              <a:rPr kumimoji="0" lang="en-US" sz="3000" b="0" i="1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 </a:t>
            </a:r>
            <a:r>
              <a:rPr kumimoji="0" lang="en-US" sz="3000" b="0" i="0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3000" b="0" i="1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en-US" sz="3000" b="0" i="0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 is continuous and differentiable, </a:t>
            </a:r>
            <a:r>
              <a:rPr kumimoji="0" lang="en-US" sz="3000" b="0" i="1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 </a:t>
            </a:r>
            <a:r>
              <a:rPr kumimoji="0" lang="en-US" sz="3000" b="0" i="0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(1) = 3, </a:t>
            </a:r>
            <a:r>
              <a:rPr kumimoji="0" lang="en-US" sz="3000" b="0" i="1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 </a:t>
            </a:r>
            <a:r>
              <a:rPr kumimoji="0" lang="en-US" sz="3000" b="0" i="0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(3) = 1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What is the </a:t>
            </a:r>
            <a:r>
              <a:rPr kumimoji="0" lang="en-US" sz="3000" b="0" i="0" u="sng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average value</a:t>
            </a:r>
            <a:r>
              <a:rPr kumimoji="0" lang="en-US" sz="3000" b="0" i="0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of f on the interval [1, 3]?</a:t>
            </a:r>
          </a:p>
          <a:p>
            <a:pPr marL="0" marR="0" indent="0" algn="l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000" b="0" i="0" u="none" strike="noStrike" kern="1200" baseline="0">
              <a:ln>
                <a:noFill/>
              </a:ln>
              <a:solidFill>
                <a:srgbClr val="8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620FE6D-32C3-4C3B-AA5C-B9E78D445D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3942" y="1585183"/>
          <a:ext cx="2426319" cy="1166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8" name="Equation" r:id="rId3" imgW="977760" imgH="469800" progId="Equation.DSMT4">
                  <p:embed/>
                </p:oleObj>
              </mc:Choice>
              <mc:Fallback>
                <p:oleObj name="Equation" r:id="rId3" imgW="977760" imgH="469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620FE6D-32C3-4C3B-AA5C-B9E78D445D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3942" y="1585183"/>
                        <a:ext cx="2426319" cy="1166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">
            <a:extLst>
              <a:ext uri="{FF2B5EF4-FFF2-40B4-BE49-F238E27FC236}">
                <a16:creationId xmlns:a16="http://schemas.microsoft.com/office/drawing/2014/main" id="{BBC86688-1537-49CA-9FC9-0BC15F2539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03649" y="3363646"/>
          <a:ext cx="4162968" cy="2959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9" name="Equation" r:id="rId5" imgW="1714320" imgH="1218960" progId="Equation.DSMT4">
                  <p:embed/>
                </p:oleObj>
              </mc:Choice>
              <mc:Fallback>
                <p:oleObj name="Equation" r:id="rId5" imgW="1714320" imgH="1218960" progId="Equation.DSMT4">
                  <p:embed/>
                  <p:pic>
                    <p:nvPicPr>
                      <p:cNvPr id="7" name="Object 1">
                        <a:extLst>
                          <a:ext uri="{FF2B5EF4-FFF2-40B4-BE49-F238E27FC236}">
                            <a16:creationId xmlns:a16="http://schemas.microsoft.com/office/drawing/2014/main" id="{BBC86688-1537-49CA-9FC9-0BC15F2539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49" y="3363646"/>
                        <a:ext cx="4162968" cy="2959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8471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C81B-C518-43B7-8EFD-5E8FBE781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375" y="301083"/>
            <a:ext cx="10034240" cy="4237464"/>
          </a:xfrm>
        </p:spPr>
        <p:txBody>
          <a:bodyPr>
            <a:normAutofit/>
          </a:bodyPr>
          <a:lstStyle/>
          <a:p>
            <a:pPr algn="ctr"/>
            <a:r>
              <a:rPr lang="en-US" sz="66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66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.2.</a:t>
            </a:r>
            <a:br>
              <a:rPr lang="en-US" sz="66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TECHNIQUES OF INTEGRATION</a:t>
            </a:r>
            <a:br>
              <a:rPr lang="en-US" sz="54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Approximate Integration</a:t>
            </a:r>
            <a:endParaRPr lang="en-US" sz="6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D5F77-71C4-4EE5-9E62-C5CF99A98A32}"/>
              </a:ext>
            </a:extLst>
          </p:cNvPr>
          <p:cNvSpPr txBox="1"/>
          <p:nvPr/>
        </p:nvSpPr>
        <p:spPr>
          <a:xfrm>
            <a:off x="2364988" y="4538547"/>
            <a:ext cx="7449014" cy="1557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section, we will learn: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find approximate values 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definite integrals.</a:t>
            </a:r>
          </a:p>
        </p:txBody>
      </p:sp>
    </p:spTree>
    <p:extLst>
      <p:ext uri="{BB962C8B-B14F-4D97-AF65-F5344CB8AC3E}">
        <p14:creationId xmlns:p14="http://schemas.microsoft.com/office/powerpoint/2010/main" val="104660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5C87-EF68-4428-848D-616F4EDC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87" y="186705"/>
            <a:ext cx="6824547" cy="783451"/>
          </a:xfrm>
        </p:spPr>
        <p:txBody>
          <a:bodyPr/>
          <a:lstStyle/>
          <a:p>
            <a:r>
              <a:rPr lang="en-US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TRAPEZOIDAL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68AE-1FDD-41E6-ADA8-0411C5E6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4332"/>
            <a:ext cx="10515600" cy="497263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reason for the name can be seen from the figure, which illustrates the case f(x) ≥ 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C2E508-338E-4BA9-A0C7-F810A67E8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008" y="2221980"/>
            <a:ext cx="4902452" cy="408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25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5C87-EF68-4428-848D-616F4EDC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87" y="186705"/>
            <a:ext cx="6824547" cy="783451"/>
          </a:xfrm>
        </p:spPr>
        <p:txBody>
          <a:bodyPr/>
          <a:lstStyle/>
          <a:p>
            <a:r>
              <a:rPr lang="en-US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TRAPEZOIDAL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68AE-1FDD-41E6-ADA8-0411C5E6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4332"/>
            <a:ext cx="10515600" cy="546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area of the trapezoid that lies above the i th subinterval is: </a:t>
            </a: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we add the areas of all </a:t>
            </a:r>
            <a:br>
              <a:rPr 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trapezoids, we get </a:t>
            </a:r>
            <a:br>
              <a:rPr 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right side of the </a:t>
            </a:r>
            <a:br>
              <a:rPr 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Trapezoidal Rule.</a:t>
            </a: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661A8CE-410A-40F0-917E-3008B645DC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161221"/>
              </p:ext>
            </p:extLst>
          </p:nvPr>
        </p:nvGraphicFramePr>
        <p:xfrm>
          <a:off x="838200" y="1906316"/>
          <a:ext cx="7229508" cy="1193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5" name="Equation" r:id="rId3" imgW="2616120" imgH="431640" progId="Equation.DSMT4">
                  <p:embed/>
                </p:oleObj>
              </mc:Choice>
              <mc:Fallback>
                <p:oleObj name="Equation" r:id="rId3" imgW="2616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906316"/>
                        <a:ext cx="7229508" cy="1193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3541902-536C-4BF3-B9E2-1B09310303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439" y="3124673"/>
            <a:ext cx="5891561" cy="373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42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5C87-EF68-4428-848D-616F4EDC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87" y="186705"/>
            <a:ext cx="6824547" cy="783451"/>
          </a:xfrm>
        </p:spPr>
        <p:txBody>
          <a:bodyPr/>
          <a:lstStyle/>
          <a:p>
            <a:r>
              <a:rPr lang="en-US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TRAPEZOIDAL RULE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DA3737E-3CC1-4983-91CA-0AE38E6F1E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105473"/>
              </p:ext>
            </p:extLst>
          </p:nvPr>
        </p:nvGraphicFramePr>
        <p:xfrm>
          <a:off x="968030" y="1421354"/>
          <a:ext cx="10497514" cy="3853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8" name="Equation" r:id="rId3" imgW="4254480" imgH="1562040" progId="Equation.DSMT4">
                  <p:embed/>
                </p:oleObj>
              </mc:Choice>
              <mc:Fallback>
                <p:oleObj name="Equation" r:id="rId3" imgW="425448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8030" y="1421354"/>
                        <a:ext cx="10497514" cy="3853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9402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5C87-EF68-4428-848D-616F4EDC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87" y="186705"/>
            <a:ext cx="6824547" cy="783451"/>
          </a:xfrm>
        </p:spPr>
        <p:txBody>
          <a:bodyPr/>
          <a:lstStyle/>
          <a:p>
            <a:r>
              <a:rPr lang="en-US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TRAPEZOIDAL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68AE-1FDD-41E6-ADA8-0411C5E6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4332"/>
            <a:ext cx="10515600" cy="546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en-US" sz="32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∆</a:t>
            </a:r>
            <a:r>
              <a:rPr lang="en-US" altLang="en-US" sz="32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en-US" sz="32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32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32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en-US" altLang="en-US" sz="32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32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i="1" baseline="-25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32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32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32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32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∆</a:t>
            </a:r>
            <a:r>
              <a:rPr lang="en-US" altLang="en-US" sz="32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 i = 1,2,…, n.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541902-536C-4BF3-B9E2-1B0931030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302" y="3492117"/>
            <a:ext cx="5311698" cy="3365883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BF8416B-466A-427A-9998-D8A59FDB5D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111162"/>
              </p:ext>
            </p:extLst>
          </p:nvPr>
        </p:nvGraphicFramePr>
        <p:xfrm>
          <a:off x="382549" y="1616579"/>
          <a:ext cx="11676346" cy="1093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2" name="Equation" r:id="rId4" imgW="4203360" imgH="393480" progId="Equation.DSMT4">
                  <p:embed/>
                </p:oleObj>
              </mc:Choice>
              <mc:Fallback>
                <p:oleObj name="Equation" r:id="rId4" imgW="42033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2549" y="1616579"/>
                        <a:ext cx="11676346" cy="10931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7938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5C87-EF68-4428-848D-616F4EDC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87" y="186705"/>
            <a:ext cx="6824547" cy="783451"/>
          </a:xfrm>
        </p:spPr>
        <p:txBody>
          <a:bodyPr/>
          <a:lstStyle/>
          <a:p>
            <a:r>
              <a:rPr lang="en-US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68AE-1FDD-41E6-ADA8-0411C5E6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4332"/>
            <a:ext cx="10515600" cy="546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18D57A43-4228-47DA-97A6-515375564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34" y="1313985"/>
            <a:ext cx="11715746" cy="3124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85831BF-BE62-4AD8-AB46-64E6ECD9D822}"/>
              </a:ext>
            </a:extLst>
          </p:cNvPr>
          <p:cNvSpPr/>
          <p:nvPr/>
        </p:nvSpPr>
        <p:spPr>
          <a:xfrm>
            <a:off x="4750418" y="3813718"/>
            <a:ext cx="1137425" cy="624466"/>
          </a:xfrm>
          <a:prstGeom prst="ellipse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2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5C87-EF68-4428-848D-616F4EDC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87" y="186705"/>
            <a:ext cx="6824547" cy="783451"/>
          </a:xfrm>
        </p:spPr>
        <p:txBody>
          <a:bodyPr/>
          <a:lstStyle/>
          <a:p>
            <a:r>
              <a:rPr lang="en-US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68AE-1FDD-41E6-ADA8-0411C5E6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4332"/>
            <a:ext cx="10515600" cy="546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224B7-102F-42CC-90DF-E5488FF2C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195" y="0"/>
            <a:ext cx="3549805" cy="34688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38C79E-0DB2-4864-9607-27F540EED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329" y="3460711"/>
            <a:ext cx="3444671" cy="33972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4F9D50-E9FA-45EB-A4C5-33542470212E}"/>
              </a:ext>
            </a:extLst>
          </p:cNvPr>
          <p:cNvSpPr txBox="1"/>
          <p:nvPr/>
        </p:nvSpPr>
        <p:spPr>
          <a:xfrm>
            <a:off x="838200" y="1284722"/>
            <a:ext cx="79424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3175" eaLnBrk="1" hangingPunct="1">
              <a:spcBef>
                <a:spcPct val="50000"/>
              </a:spcBef>
              <a:buFontTx/>
              <a:buNone/>
            </a:pP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 the integral</a:t>
            </a:r>
          </a:p>
          <a:p>
            <a:pPr marL="0" indent="3175" eaLnBrk="1" hangingPunct="1">
              <a:spcBef>
                <a:spcPct val="50000"/>
              </a:spcBef>
              <a:buFontTx/>
              <a:buNone/>
            </a:pP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3175" eaLnBrk="1" hangingPunct="1">
              <a:spcBef>
                <a:spcPct val="50000"/>
              </a:spcBef>
              <a:buFontTx/>
              <a:buNone/>
            </a:pP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b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en-US" sz="3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= 5, using: </a:t>
            </a:r>
          </a:p>
          <a:p>
            <a:pPr marL="0" indent="3175" eaLnBrk="1" hangingPunct="1">
              <a:spcBef>
                <a:spcPct val="50000"/>
              </a:spcBef>
              <a:buFontTx/>
              <a:buNone/>
            </a:pP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altLang="en-US" sz="3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Trapezoidal Rule </a:t>
            </a:r>
          </a:p>
          <a:p>
            <a:pPr marL="0" indent="3175" eaLnBrk="1" hangingPunct="1">
              <a:spcBef>
                <a:spcPct val="50000"/>
              </a:spcBef>
              <a:buFontTx/>
              <a:buNone/>
            </a:pP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b. Midpoint Rule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F094B00-0ED8-4079-84BB-9158925733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944668"/>
              </p:ext>
            </p:extLst>
          </p:nvPr>
        </p:nvGraphicFramePr>
        <p:xfrm>
          <a:off x="4966011" y="1814554"/>
          <a:ext cx="1797979" cy="1247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9" name="Equation" r:id="rId5" imgW="622080" imgH="431640" progId="Equation.DSMT4">
                  <p:embed/>
                </p:oleObj>
              </mc:Choice>
              <mc:Fallback>
                <p:oleObj name="Equation" r:id="rId5" imgW="6220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66011" y="1814554"/>
                        <a:ext cx="1797979" cy="1247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7447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5C87-EF68-4428-848D-616F4EDC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87" y="186705"/>
            <a:ext cx="6824547" cy="783451"/>
          </a:xfrm>
        </p:spPr>
        <p:txBody>
          <a:bodyPr/>
          <a:lstStyle/>
          <a:p>
            <a:r>
              <a:rPr lang="en-US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68AE-1FDD-41E6-ADA8-0411C5E6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4332"/>
            <a:ext cx="10515600" cy="546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224B7-102F-42CC-90DF-E5488FF2C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195" y="0"/>
            <a:ext cx="3549805" cy="34688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38C79E-0DB2-4864-9607-27F540EED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329" y="3460711"/>
            <a:ext cx="3444671" cy="33972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4F9D50-E9FA-45EB-A4C5-33542470212E}"/>
              </a:ext>
            </a:extLst>
          </p:cNvPr>
          <p:cNvSpPr txBox="1"/>
          <p:nvPr/>
        </p:nvSpPr>
        <p:spPr>
          <a:xfrm>
            <a:off x="613317" y="1204332"/>
            <a:ext cx="754333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3175" eaLnBrk="1" hangingPunct="1">
              <a:buFontTx/>
              <a:buNone/>
            </a:pPr>
            <a:r>
              <a:rPr lang="en-US" altLang="en-US" sz="3200" b="1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5,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 and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2, we have: </a:t>
            </a:r>
          </a:p>
          <a:p>
            <a:pPr marL="0" indent="3175" eaLnBrk="1" hangingPunct="1">
              <a:buFontTx/>
              <a:buNone/>
            </a:pP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∆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(2 – 1)/5 = 0.2</a:t>
            </a: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1; 1.2; 1.4; 1.6; 1.8; 2.</a:t>
            </a: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the Trapezoidal Rule gives: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CC711B9-3A49-427C-AEDC-8AAEA91612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663883"/>
              </p:ext>
            </p:extLst>
          </p:nvPr>
        </p:nvGraphicFramePr>
        <p:xfrm>
          <a:off x="809839" y="3383523"/>
          <a:ext cx="6994156" cy="3170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0" name="Equation" r:id="rId5" imgW="2857320" imgH="1295280" progId="Equation.DSMT4">
                  <p:embed/>
                </p:oleObj>
              </mc:Choice>
              <mc:Fallback>
                <p:oleObj name="Equation" r:id="rId5" imgW="2857320" imgH="1295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9839" y="3383523"/>
                        <a:ext cx="6994156" cy="3170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1109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5C87-EF68-4428-848D-616F4EDC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87" y="186705"/>
            <a:ext cx="6824547" cy="783451"/>
          </a:xfrm>
        </p:spPr>
        <p:txBody>
          <a:bodyPr/>
          <a:lstStyle/>
          <a:p>
            <a:r>
              <a:rPr lang="en-US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68AE-1FDD-41E6-ADA8-0411C5E6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4332"/>
            <a:ext cx="10515600" cy="546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224B7-102F-42CC-90DF-E5488FF2C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195" y="0"/>
            <a:ext cx="3549805" cy="34688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38C79E-0DB2-4864-9607-27F540EED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329" y="3460711"/>
            <a:ext cx="3444671" cy="33972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4F9D50-E9FA-45EB-A4C5-33542470212E}"/>
              </a:ext>
            </a:extLst>
          </p:cNvPr>
          <p:cNvSpPr txBox="1"/>
          <p:nvPr/>
        </p:nvSpPr>
        <p:spPr>
          <a:xfrm>
            <a:off x="613317" y="1204332"/>
            <a:ext cx="75433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3175" eaLnBrk="1" hangingPunct="1">
              <a:buFontTx/>
              <a:buNone/>
            </a:pPr>
            <a:r>
              <a:rPr lang="en-US" altLang="en-US" sz="3200" b="1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3200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the Midpoint Rule gives: </a:t>
            </a: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0352B99E-8BAB-4101-9BC2-6CEBA1B037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17136"/>
              </p:ext>
            </p:extLst>
          </p:nvPr>
        </p:nvGraphicFramePr>
        <p:xfrm>
          <a:off x="695789" y="1919015"/>
          <a:ext cx="7565391" cy="3979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4" name="Equation" r:id="rId5" imgW="2413000" imgH="1270000" progId="Equation.DSMT4">
                  <p:embed/>
                </p:oleObj>
              </mc:Choice>
              <mc:Fallback>
                <p:oleObj name="Equation" r:id="rId5" imgW="2413000" imgH="1270000" progId="Equation.DSMT4">
                  <p:embed/>
                  <p:pic>
                    <p:nvPicPr>
                      <p:cNvPr id="52228" name="Object 4">
                        <a:extLst>
                          <a:ext uri="{FF2B5EF4-FFF2-40B4-BE49-F238E27FC236}">
                            <a16:creationId xmlns:a16="http://schemas.microsoft.com/office/drawing/2014/main" id="{99832884-56DE-443F-BD51-9AC2A6E74C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789" y="1919015"/>
                        <a:ext cx="7565391" cy="3979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57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1DAAC-CC97-46B6-9E9E-24D3E3BC6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576"/>
            <a:ext cx="10515600" cy="5028387"/>
          </a:xfrm>
        </p:spPr>
        <p:txBody>
          <a:bodyPr>
            <a:normAutofit/>
          </a:bodyPr>
          <a:lstStyle/>
          <a:p>
            <a:pPr marL="714375" indent="-714375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6.1. Integration by Parts</a:t>
            </a:r>
          </a:p>
          <a:p>
            <a:pPr marL="714375" indent="-714375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6.2. Approximate Integration</a:t>
            </a:r>
          </a:p>
          <a:p>
            <a:pPr marL="714375" indent="-714375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6.3. Improper Integrals</a:t>
            </a:r>
          </a:p>
        </p:txBody>
      </p:sp>
    </p:spTree>
    <p:extLst>
      <p:ext uri="{BB962C8B-B14F-4D97-AF65-F5344CB8AC3E}">
        <p14:creationId xmlns:p14="http://schemas.microsoft.com/office/powerpoint/2010/main" val="3716937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F30FC9-4F04-45E9-8127-5780C5C4882B}"/>
              </a:ext>
            </a:extLst>
          </p:cNvPr>
          <p:cNvSpPr/>
          <p:nvPr/>
        </p:nvSpPr>
        <p:spPr>
          <a:xfrm>
            <a:off x="354330" y="1108710"/>
            <a:ext cx="10515600" cy="42668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15C87-EF68-4428-848D-616F4EDC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87" y="186705"/>
            <a:ext cx="6824547" cy="783451"/>
          </a:xfrm>
        </p:spPr>
        <p:txBody>
          <a:bodyPr/>
          <a:lstStyle/>
          <a:p>
            <a:r>
              <a:rPr lang="en-US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68AE-1FDD-41E6-ADA8-0411C5E6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4332"/>
            <a:ext cx="10515600" cy="546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F9D50-E9FA-45EB-A4C5-33542470212E}"/>
              </a:ext>
            </a:extLst>
          </p:cNvPr>
          <p:cNvSpPr txBox="1"/>
          <p:nvPr/>
        </p:nvSpPr>
        <p:spPr>
          <a:xfrm>
            <a:off x="691377" y="1204332"/>
            <a:ext cx="1088359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3175" eaLnBrk="1" hangingPunct="1">
              <a:buFontTx/>
              <a:buNone/>
            </a:pPr>
            <a:r>
              <a:rPr lang="en-US" altLang="en-US" sz="3600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 3</a:t>
            </a:r>
          </a:p>
          <a:p>
            <a:pPr marL="0" indent="3175" eaLnBrk="1" hangingPunct="1"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Suppose </a:t>
            </a:r>
            <a:r>
              <a:rPr lang="en-US" altLang="en-US" sz="32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en-US" sz="32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f’’</a:t>
            </a:r>
            <a:r>
              <a:rPr lang="en-US" altLang="en-US" sz="32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| ≤ </a:t>
            </a:r>
            <a:r>
              <a:rPr lang="en-US" altLang="en-US" sz="32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3175" eaLnBrk="1" hangingPunct="1">
              <a:buFontTx/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175" eaLnBrk="1" hangingPunct="1"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32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3200" i="1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32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32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3200" i="1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32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the errors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 the Trapezoidal and Midpoint Rules, then</a:t>
            </a:r>
          </a:p>
          <a:p>
            <a:pPr indent="3175" algn="just"/>
            <a:endParaRPr lang="en-US" altLang="en-US" sz="36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90FBB65-9F78-432F-A333-ECB86E5AAB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871932"/>
              </p:ext>
            </p:extLst>
          </p:nvPr>
        </p:nvGraphicFramePr>
        <p:xfrm>
          <a:off x="3073708" y="3842331"/>
          <a:ext cx="6787261" cy="1108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8" name="Equation" r:id="rId3" imgW="2565360" imgH="419040" progId="Equation.DSMT4">
                  <p:embed/>
                </p:oleObj>
              </mc:Choice>
              <mc:Fallback>
                <p:oleObj name="Equation" r:id="rId3" imgW="25653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3708" y="3842331"/>
                        <a:ext cx="6787261" cy="1108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889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5C87-EF68-4428-848D-616F4EDC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87" y="186705"/>
            <a:ext cx="6824547" cy="783451"/>
          </a:xfrm>
        </p:spPr>
        <p:txBody>
          <a:bodyPr/>
          <a:lstStyle/>
          <a:p>
            <a:r>
              <a:rPr lang="en-US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SIMPSON’S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68AE-1FDD-41E6-ADA8-0411C5E6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4332"/>
            <a:ext cx="10515600" cy="546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F9D50-E9FA-45EB-A4C5-33542470212E}"/>
              </a:ext>
            </a:extLst>
          </p:cNvPr>
          <p:cNvSpPr txBox="1"/>
          <p:nvPr/>
        </p:nvSpPr>
        <p:spPr>
          <a:xfrm>
            <a:off x="691377" y="1204332"/>
            <a:ext cx="1088359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3175" eaLnBrk="1" hangingPunct="1">
              <a:buFontTx/>
              <a:buNone/>
            </a:pPr>
            <a:r>
              <a:rPr lang="en-US" altLang="en-US" sz="28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called Simpson’s Rule—after the English mathematician Thomas Simpson (1710–1761).</a:t>
            </a:r>
          </a:p>
          <a:p>
            <a:pPr indent="3175"/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175"/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175"/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175"/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175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en-US" sz="2800" b="1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even</a:t>
            </a:r>
            <a:r>
              <a:rPr lang="en-US" altLang="en-US" sz="28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3175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and ∆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3175" eaLnBrk="1" hangingPunct="1">
              <a:buFontTx/>
              <a:buNone/>
            </a:pPr>
            <a:endParaRPr lang="en-US" alt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41F372A-D72B-4314-B7B3-911C0A9A49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568343"/>
              </p:ext>
            </p:extLst>
          </p:nvPr>
        </p:nvGraphicFramePr>
        <p:xfrm>
          <a:off x="2631687" y="2189373"/>
          <a:ext cx="8217247" cy="1630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2" name="Equation" r:id="rId3" imgW="3327120" imgH="660240" progId="Equation.DSMT4">
                  <p:embed/>
                </p:oleObj>
              </mc:Choice>
              <mc:Fallback>
                <p:oleObj name="Equation" r:id="rId3" imgW="332712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1687" y="2189373"/>
                        <a:ext cx="8217247" cy="1630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F024627-E5A0-4E2A-B3F2-2B2320DF67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698" y="3792832"/>
            <a:ext cx="7642301" cy="306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6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5C87-EF68-4428-848D-616F4EDC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87" y="186705"/>
            <a:ext cx="8722113" cy="78345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APPROXIMATE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68AE-1FDD-41E6-ADA8-0411C5E6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4332"/>
            <a:ext cx="10515600" cy="546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F9D50-E9FA-45EB-A4C5-33542470212E}"/>
              </a:ext>
            </a:extLst>
          </p:cNvPr>
          <p:cNvSpPr txBox="1"/>
          <p:nvPr/>
        </p:nvSpPr>
        <p:spPr>
          <a:xfrm>
            <a:off x="691377" y="1204332"/>
            <a:ext cx="1088359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3175" eaLnBrk="1" hangingPunct="1">
              <a:buFontTx/>
              <a:buNone/>
            </a:pP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the area under the parabola through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3200" baseline="-250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3200" baseline="-250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3200" baseline="-250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baseline="-250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baseline="-250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still:</a:t>
            </a:r>
          </a:p>
          <a:p>
            <a:pPr indent="3175"/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175"/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175"/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175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en-US" sz="3200" b="1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2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even</a:t>
            </a:r>
            <a:r>
              <a:rPr lang="en-US" altLang="en-US" sz="32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3175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and ∆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3175" eaLnBrk="1" hangingPunct="1">
              <a:buFontTx/>
              <a:buNone/>
            </a:pPr>
            <a:endParaRPr lang="en-US" alt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AC855FB-886D-4FC7-AF1F-69F91E6881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113194"/>
              </p:ext>
            </p:extLst>
          </p:nvPr>
        </p:nvGraphicFramePr>
        <p:xfrm>
          <a:off x="3829050" y="2316163"/>
          <a:ext cx="4919663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6" name="Equation" r:id="rId3" imgW="1739880" imgH="393480" progId="Equation.DSMT4">
                  <p:embed/>
                </p:oleObj>
              </mc:Choice>
              <mc:Fallback>
                <p:oleObj name="Equation" r:id="rId3" imgW="17398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9050" y="2316163"/>
                        <a:ext cx="4919663" cy="1112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F6E2997-C000-4452-8CD5-FD730FF7B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698" y="3792832"/>
            <a:ext cx="7642301" cy="3065167"/>
          </a:xfrm>
          <a:prstGeom prst="rect">
            <a:avLst/>
          </a:prstGeom>
        </p:spPr>
      </p:pic>
      <p:pic>
        <p:nvPicPr>
          <p:cNvPr id="10" name="Graphic 9" descr="Badge 1 outline">
            <a:extLst>
              <a:ext uri="{FF2B5EF4-FFF2-40B4-BE49-F238E27FC236}">
                <a16:creationId xmlns:a16="http://schemas.microsoft.com/office/drawing/2014/main" id="{EF39FD20-7686-47F5-A2D8-23AA57F379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04885" y="5285714"/>
            <a:ext cx="641195" cy="641195"/>
          </a:xfrm>
          <a:prstGeom prst="rect">
            <a:avLst/>
          </a:prstGeom>
        </p:spPr>
      </p:pic>
      <p:pic>
        <p:nvPicPr>
          <p:cNvPr id="12" name="Graphic 11" descr="Badge outline">
            <a:extLst>
              <a:ext uri="{FF2B5EF4-FFF2-40B4-BE49-F238E27FC236}">
                <a16:creationId xmlns:a16="http://schemas.microsoft.com/office/drawing/2014/main" id="{354783BD-A30D-412E-A3AD-3801F43428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07555" y="5926910"/>
            <a:ext cx="641158" cy="641158"/>
          </a:xfrm>
          <a:prstGeom prst="rect">
            <a:avLst/>
          </a:prstGeom>
        </p:spPr>
      </p:pic>
      <p:pic>
        <p:nvPicPr>
          <p:cNvPr id="14" name="Graphic 13" descr="Badge 3 outline">
            <a:extLst>
              <a:ext uri="{FF2B5EF4-FFF2-40B4-BE49-F238E27FC236}">
                <a16:creationId xmlns:a16="http://schemas.microsoft.com/office/drawing/2014/main" id="{CECCEA2B-7967-4070-8FDA-7641A7B3ED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86773" y="5606311"/>
            <a:ext cx="634328" cy="63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4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5C87-EF68-4428-848D-616F4EDC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87" y="186705"/>
            <a:ext cx="8722113" cy="78345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APPROXIMATE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68AE-1FDD-41E6-ADA8-0411C5E6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4332"/>
            <a:ext cx="10515600" cy="546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7D5914E-1F71-44D3-A282-80753A467B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308548"/>
              </p:ext>
            </p:extLst>
          </p:nvPr>
        </p:nvGraphicFramePr>
        <p:xfrm>
          <a:off x="1974424" y="1204332"/>
          <a:ext cx="7771742" cy="394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3" name="Equation" r:id="rId3" imgW="3454200" imgH="1752480" progId="Equation.DSMT4">
                  <p:embed/>
                </p:oleObj>
              </mc:Choice>
              <mc:Fallback>
                <p:oleObj name="Equation" r:id="rId3" imgW="3454200" imgH="1752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4424" y="1204332"/>
                        <a:ext cx="7771742" cy="3941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BA434C0-229D-4D1D-B127-536D7C2989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346718"/>
              </p:ext>
            </p:extLst>
          </p:nvPr>
        </p:nvGraphicFramePr>
        <p:xfrm>
          <a:off x="472014" y="5379570"/>
          <a:ext cx="11247972" cy="980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4" name="Equation" r:id="rId5" imgW="4952880" imgH="431640" progId="Equation.DSMT4">
                  <p:embed/>
                </p:oleObj>
              </mc:Choice>
              <mc:Fallback>
                <p:oleObj name="Equation" r:id="rId5" imgW="4952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2014" y="5379570"/>
                        <a:ext cx="11247972" cy="9805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628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8CA314-EEE2-4CEF-ABEC-FE1A4C5153B3}"/>
              </a:ext>
            </a:extLst>
          </p:cNvPr>
          <p:cNvSpPr/>
          <p:nvPr/>
        </p:nvSpPr>
        <p:spPr>
          <a:xfrm>
            <a:off x="480060" y="1204332"/>
            <a:ext cx="10389870" cy="41712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15C87-EF68-4428-848D-616F4EDC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87" y="186705"/>
            <a:ext cx="9333572" cy="783451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BOUND (SIMPSON’S RULE)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68AE-1FDD-41E6-ADA8-0411C5E6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4332"/>
            <a:ext cx="10515600" cy="546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875AC-7A86-4915-BBDC-6E26DE41FC32}"/>
              </a:ext>
            </a:extLst>
          </p:cNvPr>
          <p:cNvSpPr txBox="1"/>
          <p:nvPr/>
        </p:nvSpPr>
        <p:spPr>
          <a:xfrm>
            <a:off x="713678" y="1482441"/>
            <a:ext cx="105156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32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 4</a:t>
            </a:r>
          </a:p>
          <a:p>
            <a:pPr marL="0" indent="3175" eaLnBrk="1" hangingPunct="1"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3200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| ≤ 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3175" eaLnBrk="1" hangingPunct="1">
              <a:buFontTx/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175" eaLnBrk="1" hangingPunct="1"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32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is the error involved in using Simpson’s Rule, then 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DB189A4-BC6A-442B-B8F1-AB8573A3BF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168151"/>
              </p:ext>
            </p:extLst>
          </p:nvPr>
        </p:nvGraphicFramePr>
        <p:xfrm>
          <a:off x="4610100" y="3778720"/>
          <a:ext cx="2971800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5" name="Equation" r:id="rId3" imgW="2971863" imgH="1242339" progId="Equation.DSMT4">
                  <p:embed/>
                </p:oleObj>
              </mc:Choice>
              <mc:Fallback>
                <p:oleObj name="Equation" r:id="rId3" imgW="2971863" imgH="124233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10100" y="3778720"/>
                        <a:ext cx="2971800" cy="1243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8258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5C87-EF68-4428-848D-616F4EDC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87" y="186705"/>
            <a:ext cx="9333572" cy="78345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SIMPSON’S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68AE-1FDD-41E6-ADA8-0411C5E6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37" y="1204332"/>
            <a:ext cx="11385395" cy="546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875AC-7A86-4915-BBDC-6E26DE41FC32}"/>
              </a:ext>
            </a:extLst>
          </p:cNvPr>
          <p:cNvSpPr txBox="1"/>
          <p:nvPr/>
        </p:nvSpPr>
        <p:spPr>
          <a:xfrm>
            <a:off x="646771" y="970156"/>
            <a:ext cx="10939346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: Use Simpson’s Rule with </a:t>
            </a:r>
            <a:r>
              <a:rPr lang="en-US" altLang="en-US" sz="3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= 10 to approximate</a:t>
            </a:r>
          </a:p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Putting </a:t>
            </a:r>
            <a:r>
              <a:rPr lang="en-US" altLang="en-US" sz="3000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) = 1/</a:t>
            </a:r>
            <a:r>
              <a:rPr lang="en-US" altLang="en-US" sz="3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= 10, and ∆</a:t>
            </a:r>
            <a:r>
              <a:rPr lang="en-US" altLang="en-US" sz="3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= 0.1 in Simpson’s Rule, we obtain: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07A861F-CB73-4A93-8341-BDD9A92D43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821375"/>
              </p:ext>
            </p:extLst>
          </p:nvPr>
        </p:nvGraphicFramePr>
        <p:xfrm>
          <a:off x="9867542" y="713834"/>
          <a:ext cx="1207478" cy="1039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1" name="Equation" r:id="rId3" imgW="457200" imgH="393480" progId="Equation.DSMT4">
                  <p:embed/>
                </p:oleObj>
              </mc:Choice>
              <mc:Fallback>
                <p:oleObj name="Equation" r:id="rId3" imgW="457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67542" y="713834"/>
                        <a:ext cx="1207478" cy="1039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DB1503E-3121-40A3-8224-AB55B6AB19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224626"/>
              </p:ext>
            </p:extLst>
          </p:nvPr>
        </p:nvGraphicFramePr>
        <p:xfrm>
          <a:off x="687659" y="2727562"/>
          <a:ext cx="11032273" cy="3329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2" name="Equation" r:id="rId5" imgW="4292280" imgH="1295280" progId="Equation.DSMT4">
                  <p:embed/>
                </p:oleObj>
              </mc:Choice>
              <mc:Fallback>
                <p:oleObj name="Equation" r:id="rId5" imgW="4292280" imgH="1295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7659" y="2727562"/>
                        <a:ext cx="11032273" cy="33292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500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5C87-EF68-4428-848D-616F4EDC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87" y="186705"/>
            <a:ext cx="9333572" cy="78345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SIMPSON’S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68AE-1FDD-41E6-ADA8-0411C5E6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37" y="1204332"/>
            <a:ext cx="11385395" cy="546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875AC-7A86-4915-BBDC-6E26DE41FC32}"/>
              </a:ext>
            </a:extLst>
          </p:cNvPr>
          <p:cNvSpPr txBox="1"/>
          <p:nvPr/>
        </p:nvSpPr>
        <p:spPr>
          <a:xfrm>
            <a:off x="646771" y="970156"/>
            <a:ext cx="10939346" cy="3697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175">
              <a:lnSpc>
                <a:spcPct val="150000"/>
              </a:lnSpc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 Example 4, notice that Simpson’s Rule gives a much better approximation (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3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≈ 0.693150) to the true value of the integral (ln 2 ≈ 0.693147) than does either:</a:t>
            </a:r>
          </a:p>
          <a:p>
            <a:pPr lvl="1">
              <a:lnSpc>
                <a:spcPct val="150000"/>
              </a:lnSpc>
            </a:pP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Trapezoidal Rule (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3200" baseline="-250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 0.693771)</a:t>
            </a:r>
          </a:p>
          <a:p>
            <a:pPr lvl="1">
              <a:lnSpc>
                <a:spcPct val="150000"/>
              </a:lnSpc>
            </a:pP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Midpoint Rule (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3200" baseline="-250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 0.692835)</a:t>
            </a:r>
          </a:p>
        </p:txBody>
      </p:sp>
    </p:spTree>
    <p:extLst>
      <p:ext uri="{BB962C8B-B14F-4D97-AF65-F5344CB8AC3E}">
        <p14:creationId xmlns:p14="http://schemas.microsoft.com/office/powerpoint/2010/main" val="4201663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C81B-C518-43B7-8EFD-5E8FBE781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375" y="301083"/>
            <a:ext cx="10034240" cy="4237464"/>
          </a:xfrm>
        </p:spPr>
        <p:txBody>
          <a:bodyPr>
            <a:normAutofit/>
          </a:bodyPr>
          <a:lstStyle/>
          <a:p>
            <a:pPr algn="ctr"/>
            <a:r>
              <a:rPr lang="en-US" sz="66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66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.3.</a:t>
            </a:r>
            <a:br>
              <a:rPr lang="en-US" sz="66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TECHNIQUES OF INTEGRATION</a:t>
            </a:r>
            <a:br>
              <a:rPr lang="en-US" sz="54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IMPROPER INTEGRAL </a:t>
            </a:r>
            <a:endParaRPr lang="en-US" sz="6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D5F77-71C4-4EE5-9E62-C5CF99A98A32}"/>
              </a:ext>
            </a:extLst>
          </p:cNvPr>
          <p:cNvSpPr txBox="1"/>
          <p:nvPr/>
        </p:nvSpPr>
        <p:spPr>
          <a:xfrm>
            <a:off x="2364988" y="4003289"/>
            <a:ext cx="7449014" cy="1988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section, we will learn: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solve definite integrals 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the interval is infinite and </a:t>
            </a:r>
            <a:b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the function has an infinite discontinuity. </a:t>
            </a:r>
          </a:p>
        </p:txBody>
      </p:sp>
    </p:spTree>
    <p:extLst>
      <p:ext uri="{BB962C8B-B14F-4D97-AF65-F5344CB8AC3E}">
        <p14:creationId xmlns:p14="http://schemas.microsoft.com/office/powerpoint/2010/main" val="86264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68AE-1FDD-41E6-ADA8-0411C5E6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37" y="1204332"/>
            <a:ext cx="11385395" cy="546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D2CEF-9DBE-4C6A-A339-AA0B057A5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14" y="2308654"/>
            <a:ext cx="11664795" cy="40235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C51FA8-2894-4885-BA30-7B06E4A76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084" y="1151364"/>
            <a:ext cx="3591062" cy="89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87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7AFC289-EA17-4E49-8CC2-B104FCB77C6A}"/>
              </a:ext>
            </a:extLst>
          </p:cNvPr>
          <p:cNvSpPr/>
          <p:nvPr/>
        </p:nvSpPr>
        <p:spPr>
          <a:xfrm>
            <a:off x="472068" y="970156"/>
            <a:ext cx="8500482" cy="29960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15C87-EF68-4428-848D-616F4EDC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87" y="186705"/>
            <a:ext cx="9333572" cy="783451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IMPROPER INTEGRAL OF TYPE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68AE-1FDD-41E6-ADA8-0411C5E6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37" y="1204332"/>
            <a:ext cx="11385395" cy="546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875AC-7A86-4915-BBDC-6E26DE41FC32}"/>
              </a:ext>
            </a:extLst>
          </p:cNvPr>
          <p:cNvSpPr txBox="1"/>
          <p:nvPr/>
        </p:nvSpPr>
        <p:spPr>
          <a:xfrm>
            <a:off x="646771" y="970156"/>
            <a:ext cx="10939346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3175" eaLnBrk="1" hangingPunct="1">
              <a:spcBef>
                <a:spcPct val="50000"/>
              </a:spcBef>
              <a:buFontTx/>
              <a:buNone/>
            </a:pPr>
            <a:r>
              <a:rPr lang="en-US" altLang="en-US" sz="3200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1a:</a:t>
            </a:r>
          </a:p>
          <a:p>
            <a:pPr marL="0" indent="3175" eaLnBrk="1" hangingPunct="1">
              <a:spcBef>
                <a:spcPct val="5000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If  	           exists for every number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, then</a:t>
            </a:r>
          </a:p>
          <a:p>
            <a:pPr marL="0" indent="3175" eaLnBrk="1" hangingPunct="1">
              <a:spcBef>
                <a:spcPct val="50000"/>
              </a:spcBef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175" eaLnBrk="1" hangingPunct="1">
              <a:spcBef>
                <a:spcPct val="5000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provided this limit exists (as a </a:t>
            </a:r>
            <a:r>
              <a:rPr lang="en-US" altLang="en-US" sz="32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finite number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indent="3175"/>
            <a:endParaRPr lang="en-US" alt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8CCF016-3AE9-4665-9538-9FF2504F60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864527"/>
              </p:ext>
            </p:extLst>
          </p:nvPr>
        </p:nvGraphicFramePr>
        <p:xfrm>
          <a:off x="4034007" y="2291014"/>
          <a:ext cx="4338151" cy="949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3" name="Equation" r:id="rId3" imgW="1739880" imgH="380880" progId="Equation.DSMT4">
                  <p:embed/>
                </p:oleObj>
              </mc:Choice>
              <mc:Fallback>
                <p:oleObj name="Equation" r:id="rId3" imgW="17398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4007" y="2291014"/>
                        <a:ext cx="4338151" cy="949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1411B63-778B-42C0-8B55-958328B0A5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002275"/>
              </p:ext>
            </p:extLst>
          </p:nvPr>
        </p:nvGraphicFramePr>
        <p:xfrm>
          <a:off x="1155867" y="1529398"/>
          <a:ext cx="1475820" cy="916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4" name="Equation" r:id="rId5" imgW="1219475" imgH="757444" progId="Equation.DSMT4">
                  <p:embed/>
                </p:oleObj>
              </mc:Choice>
              <mc:Fallback>
                <p:oleObj name="Equation" r:id="rId5" imgW="1219475" imgH="75744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55867" y="1529398"/>
                        <a:ext cx="1475820" cy="9166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 descr="Chart&#10;&#10;Description automatically generated with low confidence">
            <a:extLst>
              <a:ext uri="{FF2B5EF4-FFF2-40B4-BE49-F238E27FC236}">
                <a16:creationId xmlns:a16="http://schemas.microsoft.com/office/drawing/2014/main" id="{8932651F-265C-45E8-BE6D-A354203D37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56" y="3703320"/>
            <a:ext cx="11206976" cy="310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2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C81B-C518-43B7-8EFD-5E8FBE781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375" y="301083"/>
            <a:ext cx="10034240" cy="4237464"/>
          </a:xfrm>
        </p:spPr>
        <p:txBody>
          <a:bodyPr>
            <a:normAutofit/>
          </a:bodyPr>
          <a:lstStyle/>
          <a:p>
            <a:pPr algn="ctr"/>
            <a:r>
              <a:rPr lang="en-US" sz="66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66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.1.</a:t>
            </a:r>
            <a:br>
              <a:rPr lang="en-US" sz="66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Integration by Parts</a:t>
            </a:r>
            <a:endParaRPr lang="en-US" sz="6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D5F77-71C4-4EE5-9E62-C5CF99A98A32}"/>
              </a:ext>
            </a:extLst>
          </p:cNvPr>
          <p:cNvSpPr txBox="1"/>
          <p:nvPr/>
        </p:nvSpPr>
        <p:spPr>
          <a:xfrm>
            <a:off x="2263698" y="4087818"/>
            <a:ext cx="7449014" cy="1040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section, we will learn: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integrate complex functions by parts.</a:t>
            </a:r>
          </a:p>
        </p:txBody>
      </p:sp>
    </p:spTree>
    <p:extLst>
      <p:ext uri="{BB962C8B-B14F-4D97-AF65-F5344CB8AC3E}">
        <p14:creationId xmlns:p14="http://schemas.microsoft.com/office/powerpoint/2010/main" val="7782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993C3A-B4BA-4AC0-A5F1-4B11C88BE08A}"/>
              </a:ext>
            </a:extLst>
          </p:cNvPr>
          <p:cNvSpPr/>
          <p:nvPr/>
        </p:nvSpPr>
        <p:spPr>
          <a:xfrm>
            <a:off x="472068" y="970156"/>
            <a:ext cx="8500482" cy="29960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15C87-EF68-4428-848D-616F4EDC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87" y="186705"/>
            <a:ext cx="9333572" cy="783451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IMPROPER INTEGRAL OF TYPE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68AE-1FDD-41E6-ADA8-0411C5E6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37" y="1204332"/>
            <a:ext cx="11385395" cy="546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875AC-7A86-4915-BBDC-6E26DE41FC32}"/>
              </a:ext>
            </a:extLst>
          </p:cNvPr>
          <p:cNvSpPr txBox="1"/>
          <p:nvPr/>
        </p:nvSpPr>
        <p:spPr>
          <a:xfrm>
            <a:off x="646771" y="970156"/>
            <a:ext cx="10939346" cy="3360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3175" eaLnBrk="1" hangingPunct="1">
              <a:spcBef>
                <a:spcPct val="50000"/>
              </a:spcBef>
              <a:buFontTx/>
              <a:buNone/>
            </a:pPr>
            <a:r>
              <a:rPr lang="en-US" altLang="en-US" sz="3200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1b:</a:t>
            </a:r>
          </a:p>
          <a:p>
            <a:pPr marL="0" indent="3175" eaLnBrk="1" hangingPunct="1">
              <a:spcBef>
                <a:spcPct val="4000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If 	             exists for every number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, then</a:t>
            </a:r>
          </a:p>
          <a:p>
            <a:pPr marL="0" indent="3175" eaLnBrk="1" hangingPunct="1">
              <a:spcBef>
                <a:spcPct val="40000"/>
              </a:spcBef>
              <a:buFontTx/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175" eaLnBrk="1" hangingPunct="1">
              <a:spcBef>
                <a:spcPct val="40000"/>
              </a:spcBef>
              <a:buFontTx/>
              <a:buNone/>
            </a:pP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175" eaLnBrk="1" hangingPunct="1">
              <a:spcBef>
                <a:spcPct val="4000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provided this limit exists (as a </a:t>
            </a:r>
            <a:r>
              <a:rPr lang="en-US" altLang="en-US" sz="32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finite number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indent="3175"/>
            <a:endParaRPr lang="en-US" alt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BCCB1A6C-D3B7-47AB-B62B-3CB2DE5A14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08881"/>
              </p:ext>
            </p:extLst>
          </p:nvPr>
        </p:nvGraphicFramePr>
        <p:xfrm>
          <a:off x="1135380" y="1506503"/>
          <a:ext cx="1751075" cy="893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0" name="Equation" r:id="rId3" imgW="647700" imgH="330200" progId="Equation.DSMT4">
                  <p:embed/>
                </p:oleObj>
              </mc:Choice>
              <mc:Fallback>
                <p:oleObj name="Equation" r:id="rId3" imgW="647700" imgH="330200" progId="Equation.DSMT4">
                  <p:embed/>
                  <p:pic>
                    <p:nvPicPr>
                      <p:cNvPr id="82950" name="Object 5">
                        <a:extLst>
                          <a:ext uri="{FF2B5EF4-FFF2-40B4-BE49-F238E27FC236}">
                            <a16:creationId xmlns:a16="http://schemas.microsoft.com/office/drawing/2014/main" id="{A22475AC-0175-49D5-97E9-04AB805FFE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380" y="1506503"/>
                        <a:ext cx="1751075" cy="8937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EEE13E09-F775-4E9C-ABBF-19EBC2BCA5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916481"/>
              </p:ext>
            </p:extLst>
          </p:nvPr>
        </p:nvGraphicFramePr>
        <p:xfrm>
          <a:off x="3817619" y="2274116"/>
          <a:ext cx="4878953" cy="1017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1" name="Equation" r:id="rId5" imgW="1828800" imgH="380880" progId="Equation.DSMT4">
                  <p:embed/>
                </p:oleObj>
              </mc:Choice>
              <mc:Fallback>
                <p:oleObj name="Equation" r:id="rId5" imgW="1828800" imgH="380880" progId="Equation.DSMT4">
                  <p:embed/>
                  <p:pic>
                    <p:nvPicPr>
                      <p:cNvPr id="82951" name="Object 6">
                        <a:extLst>
                          <a:ext uri="{FF2B5EF4-FFF2-40B4-BE49-F238E27FC236}">
                            <a16:creationId xmlns:a16="http://schemas.microsoft.com/office/drawing/2014/main" id="{83357C3E-02A1-4146-B95F-D9D762A1E0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619" y="2274116"/>
                        <a:ext cx="4878953" cy="1017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C99FDBE-8F56-450E-AB03-70AFE81786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68" y="3794760"/>
            <a:ext cx="11247864" cy="306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174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708EF6-DCAA-4631-BD93-7EFE3B11D006}"/>
              </a:ext>
            </a:extLst>
          </p:cNvPr>
          <p:cNvSpPr/>
          <p:nvPr/>
        </p:nvSpPr>
        <p:spPr>
          <a:xfrm>
            <a:off x="422910" y="1325880"/>
            <a:ext cx="11385395" cy="30289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15C87-EF68-4428-848D-616F4EDC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87" y="186705"/>
            <a:ext cx="9333572" cy="783451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CONVERGENT AND DIVERGENT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68AE-1FDD-41E6-ADA8-0411C5E6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37" y="1204332"/>
            <a:ext cx="11385395" cy="546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875AC-7A86-4915-BBDC-6E26DE41FC32}"/>
              </a:ext>
            </a:extLst>
          </p:cNvPr>
          <p:cNvSpPr txBox="1"/>
          <p:nvPr/>
        </p:nvSpPr>
        <p:spPr>
          <a:xfrm>
            <a:off x="626327" y="1513708"/>
            <a:ext cx="10939346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3175" eaLnBrk="1" hangingPunct="1">
              <a:spcBef>
                <a:spcPct val="50000"/>
              </a:spcBef>
              <a:buFontTx/>
              <a:buNone/>
            </a:pPr>
            <a:r>
              <a:rPr lang="en-US" altLang="en-US" sz="3200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1b:</a:t>
            </a:r>
          </a:p>
          <a:p>
            <a:pPr marL="0" indent="3175" eaLnBrk="1" hangingPunct="1">
              <a:spcBef>
                <a:spcPts val="120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improper integrals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and                      are called:</a:t>
            </a:r>
          </a:p>
          <a:p>
            <a:pPr lvl="1" eaLnBrk="1" hangingPunct="1">
              <a:spcBef>
                <a:spcPts val="1200"/>
              </a:spcBef>
            </a:pPr>
            <a:endParaRPr lang="en-US" altLang="en-US" sz="6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eaLnBrk="1" hangingPunct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Convergent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if the corresponding limit exists.</a:t>
            </a:r>
          </a:p>
          <a:p>
            <a:pPr marL="914400" lvl="1" indent="-457200" eaLnBrk="1" hangingPunct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Divergent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if the limit does not exist.</a:t>
            </a:r>
          </a:p>
          <a:p>
            <a:pPr indent="3175"/>
            <a:endParaRPr lang="en-US" alt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E71AF68B-07BE-4CDB-B7D4-798F9D4BDC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770039"/>
              </p:ext>
            </p:extLst>
          </p:nvPr>
        </p:nvGraphicFramePr>
        <p:xfrm>
          <a:off x="4834889" y="1957511"/>
          <a:ext cx="1946909" cy="955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4" name="Equation" r:id="rId3" imgW="672808" imgH="330057" progId="Equation.DSMT4">
                  <p:embed/>
                </p:oleObj>
              </mc:Choice>
              <mc:Fallback>
                <p:oleObj name="Equation" r:id="rId3" imgW="672808" imgH="330057" progId="Equation.DSMT4">
                  <p:embed/>
                  <p:pic>
                    <p:nvPicPr>
                      <p:cNvPr id="86020" name="Object 4">
                        <a:extLst>
                          <a:ext uri="{FF2B5EF4-FFF2-40B4-BE49-F238E27FC236}">
                            <a16:creationId xmlns:a16="http://schemas.microsoft.com/office/drawing/2014/main" id="{DC71205D-D88F-40DC-8806-A7185E2E3A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4889" y="1957511"/>
                        <a:ext cx="1946909" cy="955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9EAC71E2-4B58-4896-9D78-F63CF26F6F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609220"/>
              </p:ext>
            </p:extLst>
          </p:nvPr>
        </p:nvGraphicFramePr>
        <p:xfrm>
          <a:off x="7510693" y="1957511"/>
          <a:ext cx="2016673" cy="955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5" name="Equation" r:id="rId5" imgW="698500" imgH="330200" progId="Equation.DSMT4">
                  <p:embed/>
                </p:oleObj>
              </mc:Choice>
              <mc:Fallback>
                <p:oleObj name="Equation" r:id="rId5" imgW="698500" imgH="330200" progId="Equation.DSMT4">
                  <p:embed/>
                  <p:pic>
                    <p:nvPicPr>
                      <p:cNvPr id="86021" name="Object 5">
                        <a:extLst>
                          <a:ext uri="{FF2B5EF4-FFF2-40B4-BE49-F238E27FC236}">
                            <a16:creationId xmlns:a16="http://schemas.microsoft.com/office/drawing/2014/main" id="{AD6E839E-29E1-4BCA-927F-DE8389C830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0693" y="1957511"/>
                        <a:ext cx="2016673" cy="955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4319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5C87-EF68-4428-848D-616F4EDC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87" y="186705"/>
            <a:ext cx="9333572" cy="783451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IMPROPER INTEGRALS OF TYPE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68AE-1FDD-41E6-ADA8-0411C5E6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37" y="1204332"/>
            <a:ext cx="11385395" cy="16561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875AC-7A86-4915-BBDC-6E26DE41FC32}"/>
              </a:ext>
            </a:extLst>
          </p:cNvPr>
          <p:cNvSpPr txBox="1"/>
          <p:nvPr/>
        </p:nvSpPr>
        <p:spPr>
          <a:xfrm>
            <a:off x="334537" y="1328430"/>
            <a:ext cx="1152292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3175" eaLnBrk="1" hangingPunct="1">
              <a:spcBef>
                <a:spcPct val="50000"/>
              </a:spcBef>
              <a:buFontTx/>
              <a:buNone/>
            </a:pPr>
            <a:r>
              <a:rPr lang="en-US" altLang="en-US" sz="3200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4:</a:t>
            </a:r>
          </a:p>
          <a:p>
            <a:pPr indent="3175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For what values of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is the integral		  convergent ?</a:t>
            </a:r>
          </a:p>
          <a:p>
            <a:pPr indent="3175"/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4400"/>
              <a:t>We know from Example 1 that, if </a:t>
            </a:r>
            <a:r>
              <a:rPr lang="en-US" altLang="en-US" sz="4400" i="1"/>
              <a:t>p</a:t>
            </a:r>
            <a:r>
              <a:rPr lang="en-US" altLang="en-US" sz="4400"/>
              <a:t> = 1, </a:t>
            </a:r>
            <a:br>
              <a:rPr lang="en-US" altLang="en-US" sz="4400"/>
            </a:br>
            <a:r>
              <a:rPr lang="en-US" altLang="en-US" sz="4400"/>
              <a:t>the integral is divergent.</a:t>
            </a:r>
          </a:p>
          <a:p>
            <a:pPr lvl="1" eaLnBrk="1" hangingPunct="1"/>
            <a:endParaRPr lang="en-US" altLang="en-US" sz="4400"/>
          </a:p>
          <a:p>
            <a:pPr lvl="1" eaLnBrk="1" hangingPunct="1"/>
            <a:r>
              <a:rPr lang="en-US" altLang="en-US" sz="4400"/>
              <a:t>So, let’s assume that </a:t>
            </a:r>
            <a:r>
              <a:rPr lang="en-US" altLang="en-US" sz="4400" i="1"/>
              <a:t>p</a:t>
            </a:r>
            <a:r>
              <a:rPr lang="en-US" altLang="en-US" sz="4400"/>
              <a:t> </a:t>
            </a:r>
            <a:r>
              <a:rPr lang="en-US" altLang="en-US" sz="4400">
                <a:cs typeface="Arial" panose="020B0604020202020204" pitchFamily="34" charset="0"/>
              </a:rPr>
              <a:t>≠ 1</a:t>
            </a:r>
            <a:r>
              <a:rPr lang="en-US" altLang="en-US" sz="4400"/>
              <a:t>.</a:t>
            </a:r>
          </a:p>
          <a:p>
            <a:pPr indent="3175"/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175"/>
            <a:endParaRPr lang="en-US" alt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5ACFDC7-2BC1-4A6B-9099-70A5D3FA3A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141154"/>
              </p:ext>
            </p:extLst>
          </p:nvPr>
        </p:nvGraphicFramePr>
        <p:xfrm>
          <a:off x="6186488" y="1491753"/>
          <a:ext cx="1762125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5" name="Equation" r:id="rId3" imgW="1761744" imgH="1243781" progId="Equation.DSMT4">
                  <p:embed/>
                </p:oleObj>
              </mc:Choice>
              <mc:Fallback>
                <p:oleObj name="Equation" r:id="rId3" imgW="1761744" imgH="124378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86488" y="1491753"/>
                        <a:ext cx="1762125" cy="1243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1830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CA3604-E536-4B85-B5DF-EF21587D7A68}"/>
              </a:ext>
            </a:extLst>
          </p:cNvPr>
          <p:cNvSpPr/>
          <p:nvPr/>
        </p:nvSpPr>
        <p:spPr>
          <a:xfrm>
            <a:off x="582930" y="1204332"/>
            <a:ext cx="11041380" cy="43252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15C87-EF68-4428-848D-616F4EDC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87" y="186705"/>
            <a:ext cx="9333572" cy="783451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IMPROPER INTEGRALS OF TYPE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68AE-1FDD-41E6-ADA8-0411C5E6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37" y="1204332"/>
            <a:ext cx="11385395" cy="16561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875AC-7A86-4915-BBDC-6E26DE41FC32}"/>
              </a:ext>
            </a:extLst>
          </p:cNvPr>
          <p:cNvSpPr txBox="1"/>
          <p:nvPr/>
        </p:nvSpPr>
        <p:spPr>
          <a:xfrm>
            <a:off x="822959" y="1328430"/>
            <a:ext cx="1068705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3175" eaLnBrk="1" hangingPunct="1">
              <a:spcBef>
                <a:spcPct val="50000"/>
              </a:spcBef>
              <a:buFontTx/>
              <a:buNone/>
            </a:pPr>
            <a:r>
              <a:rPr lang="en-US" altLang="en-US" sz="3200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2:</a:t>
            </a:r>
          </a:p>
          <a:p>
            <a:pPr marL="0" indent="3175" eaLnBrk="1" hangingPunct="1"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We summarize the result of </a:t>
            </a:r>
            <a:r>
              <a:rPr lang="en-US" altLang="en-US" sz="3200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4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for future reference:</a:t>
            </a:r>
          </a:p>
          <a:p>
            <a:pPr marL="0" indent="3175" eaLnBrk="1" hangingPunct="1">
              <a:buFontTx/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175" eaLnBrk="1" hangingPunct="1"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is:</a:t>
            </a:r>
          </a:p>
          <a:p>
            <a:pPr lvl="1" eaLnBrk="1" hangingPunct="1"/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Convergent if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&gt; 1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Divergent if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p ≤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indent="3175"/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175"/>
            <a:endParaRPr lang="en-US" alt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5ACFDC7-2BC1-4A6B-9099-70A5D3FA3A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174046"/>
              </p:ext>
            </p:extLst>
          </p:nvPr>
        </p:nvGraphicFramePr>
        <p:xfrm>
          <a:off x="869562" y="2473140"/>
          <a:ext cx="1762125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8" name="Equation" r:id="rId3" imgW="1761744" imgH="1243781" progId="Equation.DSMT4">
                  <p:embed/>
                </p:oleObj>
              </mc:Choice>
              <mc:Fallback>
                <p:oleObj name="Equation" r:id="rId3" imgW="1761744" imgH="1243781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5ACFDC7-2BC1-4A6B-9099-70A5D3FA3A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9562" y="2473140"/>
                        <a:ext cx="1762125" cy="1243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9013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CA3604-E536-4B85-B5DF-EF21587D7A68}"/>
              </a:ext>
            </a:extLst>
          </p:cNvPr>
          <p:cNvSpPr/>
          <p:nvPr/>
        </p:nvSpPr>
        <p:spPr>
          <a:xfrm>
            <a:off x="582930" y="1204332"/>
            <a:ext cx="11041380" cy="32533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15C87-EF68-4428-848D-616F4EDC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87" y="186705"/>
            <a:ext cx="9333572" cy="783451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IMPROPER INTEGRALS OF TYPE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68AE-1FDD-41E6-ADA8-0411C5E6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37" y="1204332"/>
            <a:ext cx="11385395" cy="16561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875AC-7A86-4915-BBDC-6E26DE41FC32}"/>
              </a:ext>
            </a:extLst>
          </p:cNvPr>
          <p:cNvSpPr txBox="1"/>
          <p:nvPr/>
        </p:nvSpPr>
        <p:spPr>
          <a:xfrm>
            <a:off x="822959" y="1328430"/>
            <a:ext cx="1068705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3175" eaLnBrk="1" hangingPunct="1">
              <a:spcBef>
                <a:spcPct val="50000"/>
              </a:spcBef>
              <a:buFontTx/>
              <a:buNone/>
            </a:pPr>
            <a:r>
              <a:rPr lang="en-US" altLang="en-US" sz="3200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3a:</a:t>
            </a:r>
          </a:p>
          <a:p>
            <a:pPr marL="0" indent="3175" eaLnBrk="1" hangingPunct="1">
              <a:spcBef>
                <a:spcPts val="240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If 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is continuous on [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) and is discontinuous at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3175" eaLnBrk="1" hangingPunct="1">
              <a:spcBef>
                <a:spcPts val="240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</a:p>
          <a:p>
            <a:pPr marL="0" indent="3175" eaLnBrk="1" hangingPunct="1">
              <a:spcBef>
                <a:spcPts val="240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if this limit exists (as a finite number).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DB89405-017D-4790-A00B-1C2F75DED1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692992"/>
              </p:ext>
            </p:extLst>
          </p:nvPr>
        </p:nvGraphicFramePr>
        <p:xfrm>
          <a:off x="9099598" y="1328430"/>
          <a:ext cx="2410412" cy="888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9" name="Equation" r:id="rId3" imgW="965160" imgH="355320" progId="Equation.DSMT4">
                  <p:embed/>
                </p:oleObj>
              </mc:Choice>
              <mc:Fallback>
                <p:oleObj name="Equation" r:id="rId3" imgW="96516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99598" y="1328430"/>
                        <a:ext cx="2410412" cy="888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80A3160-820A-4C58-A63E-6D74A22AF4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410939"/>
              </p:ext>
            </p:extLst>
          </p:nvPr>
        </p:nvGraphicFramePr>
        <p:xfrm>
          <a:off x="1804642" y="2704921"/>
          <a:ext cx="6609622" cy="1055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0" name="Equation" r:id="rId5" imgW="6112849" imgH="975557" progId="Equation.DSMT4">
                  <p:embed/>
                </p:oleObj>
              </mc:Choice>
              <mc:Fallback>
                <p:oleObj name="Equation" r:id="rId5" imgW="6112849" imgH="97555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04642" y="2704921"/>
                        <a:ext cx="6609622" cy="10555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5443AE7-1199-41D1-BBDE-7F1AAE5864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3560" y="4483123"/>
            <a:ext cx="6566197" cy="237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28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CA3604-E536-4B85-B5DF-EF21587D7A68}"/>
              </a:ext>
            </a:extLst>
          </p:cNvPr>
          <p:cNvSpPr/>
          <p:nvPr/>
        </p:nvSpPr>
        <p:spPr>
          <a:xfrm>
            <a:off x="582930" y="1204332"/>
            <a:ext cx="11041380" cy="32533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15C87-EF68-4428-848D-616F4EDC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87" y="186705"/>
            <a:ext cx="9333572" cy="783451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IMPROPER INTEGRALS OF TYPE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68AE-1FDD-41E6-ADA8-0411C5E6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37" y="1204332"/>
            <a:ext cx="11385395" cy="16561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875AC-7A86-4915-BBDC-6E26DE41FC32}"/>
              </a:ext>
            </a:extLst>
          </p:cNvPr>
          <p:cNvSpPr txBox="1"/>
          <p:nvPr/>
        </p:nvSpPr>
        <p:spPr>
          <a:xfrm>
            <a:off x="822959" y="1328430"/>
            <a:ext cx="1068705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3175" eaLnBrk="1" hangingPunct="1">
              <a:spcBef>
                <a:spcPct val="50000"/>
              </a:spcBef>
              <a:buFontTx/>
              <a:buNone/>
            </a:pPr>
            <a:r>
              <a:rPr lang="en-US" altLang="en-US" sz="3200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3a:</a:t>
            </a:r>
          </a:p>
          <a:p>
            <a:pPr marL="0" indent="3175" eaLnBrk="1" hangingPunct="1">
              <a:spcBef>
                <a:spcPts val="240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If 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is continuous on (a, b] and is discontinuous at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3175" eaLnBrk="1" hangingPunct="1">
              <a:spcBef>
                <a:spcPts val="240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</a:p>
          <a:p>
            <a:pPr marL="0" indent="3175" eaLnBrk="1" hangingPunct="1">
              <a:spcBef>
                <a:spcPts val="240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if this limit exists (as a finite number).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80A3160-820A-4C58-A63E-6D74A22AF4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018590"/>
              </p:ext>
            </p:extLst>
          </p:nvPr>
        </p:nvGraphicFramePr>
        <p:xfrm>
          <a:off x="1804988" y="2697480"/>
          <a:ext cx="6615572" cy="1042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4" name="Equation" r:id="rId3" imgW="2412720" imgH="380880" progId="Equation.DSMT4">
                  <p:embed/>
                </p:oleObj>
              </mc:Choice>
              <mc:Fallback>
                <p:oleObj name="Equation" r:id="rId3" imgW="2412720" imgH="38088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380A3160-820A-4C58-A63E-6D74A22AF4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4988" y="2697480"/>
                        <a:ext cx="6615572" cy="10428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19D24EA-A0AD-4AC3-9AA3-09B8BB9DF4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474369"/>
              </p:ext>
            </p:extLst>
          </p:nvPr>
        </p:nvGraphicFramePr>
        <p:xfrm>
          <a:off x="9314102" y="1328373"/>
          <a:ext cx="2195908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5" name="Equation" r:id="rId5" imgW="977760" imgH="355320" progId="Equation.DSMT4">
                  <p:embed/>
                </p:oleObj>
              </mc:Choice>
              <mc:Fallback>
                <p:oleObj name="Equation" r:id="rId5" imgW="97776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14102" y="1328373"/>
                        <a:ext cx="2195908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DCB34C7-14E1-4223-9E64-906E212835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6210" y="4457700"/>
            <a:ext cx="822579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115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CA3604-E536-4B85-B5DF-EF21587D7A68}"/>
              </a:ext>
            </a:extLst>
          </p:cNvPr>
          <p:cNvSpPr/>
          <p:nvPr/>
        </p:nvSpPr>
        <p:spPr>
          <a:xfrm>
            <a:off x="582930" y="1204332"/>
            <a:ext cx="11041380" cy="269329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15C87-EF68-4428-848D-616F4EDC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87" y="186705"/>
            <a:ext cx="9333572" cy="783451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IMPROPER INTEGRALS OF TYPE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68AE-1FDD-41E6-ADA8-0411C5E6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37" y="1204332"/>
            <a:ext cx="11385395" cy="16561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875AC-7A86-4915-BBDC-6E26DE41FC32}"/>
              </a:ext>
            </a:extLst>
          </p:cNvPr>
          <p:cNvSpPr txBox="1"/>
          <p:nvPr/>
        </p:nvSpPr>
        <p:spPr>
          <a:xfrm>
            <a:off x="822959" y="1328430"/>
            <a:ext cx="10687051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3175" eaLnBrk="1" hangingPunct="1">
              <a:spcBef>
                <a:spcPct val="50000"/>
              </a:spcBef>
              <a:buFontTx/>
              <a:buNone/>
            </a:pPr>
            <a:r>
              <a:rPr lang="en-US" altLang="en-US" sz="3200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3b:</a:t>
            </a:r>
          </a:p>
          <a:p>
            <a:pPr marL="0" indent="3175" eaLnBrk="1" hangingPunct="1"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improper integral		         is called:</a:t>
            </a:r>
          </a:p>
          <a:p>
            <a:pPr lvl="1" eaLnBrk="1" hangingPunct="1"/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eaLnBrk="1" hangingPunct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en-US" sz="3200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Convergent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if the corresponding limit exists. </a:t>
            </a:r>
          </a:p>
          <a:p>
            <a:pPr marL="914400" lvl="1" indent="-457200" eaLnBrk="1" hangingPunct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en-US" sz="3200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Divergent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if the limit does not exist.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A1C53E2-26B8-415D-B38E-CC4ED06B2D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416383"/>
              </p:ext>
            </p:extLst>
          </p:nvPr>
        </p:nvGraphicFramePr>
        <p:xfrm>
          <a:off x="4566284" y="1667104"/>
          <a:ext cx="1765936" cy="900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5" name="Equation" r:id="rId3" imgW="647640" imgH="330120" progId="Equation.DSMT4">
                  <p:embed/>
                </p:oleObj>
              </mc:Choice>
              <mc:Fallback>
                <p:oleObj name="Equation" r:id="rId3" imgW="6476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66284" y="1667104"/>
                        <a:ext cx="1765936" cy="9002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72004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CA3604-E536-4B85-B5DF-EF21587D7A68}"/>
              </a:ext>
            </a:extLst>
          </p:cNvPr>
          <p:cNvSpPr/>
          <p:nvPr/>
        </p:nvSpPr>
        <p:spPr>
          <a:xfrm>
            <a:off x="697043" y="877274"/>
            <a:ext cx="11137002" cy="319607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15C87-EF68-4428-848D-616F4EDC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87" y="186705"/>
            <a:ext cx="9333572" cy="783451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IMPROPER INTEGRALS OF TYPE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68AE-1FDD-41E6-ADA8-0411C5E6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37" y="1204332"/>
            <a:ext cx="11385395" cy="16561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875AC-7A86-4915-BBDC-6E26DE41FC32}"/>
              </a:ext>
            </a:extLst>
          </p:cNvPr>
          <p:cNvSpPr txBox="1"/>
          <p:nvPr/>
        </p:nvSpPr>
        <p:spPr>
          <a:xfrm>
            <a:off x="922019" y="1006140"/>
            <a:ext cx="10687051" cy="1967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3175" eaLnBrk="1" hangingPunct="1">
              <a:lnSpc>
                <a:spcPct val="120000"/>
              </a:lnSpc>
              <a:spcBef>
                <a:spcPts val="1200"/>
              </a:spcBef>
              <a:buFontTx/>
              <a:buNone/>
            </a:pPr>
            <a:r>
              <a:rPr lang="en-US" altLang="en-US" sz="3200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3c:</a:t>
            </a:r>
          </a:p>
          <a:p>
            <a:pPr marL="0" indent="3175" eaLnBrk="1" hangingPunct="1">
              <a:lnSpc>
                <a:spcPct val="120000"/>
              </a:lnSpc>
              <a:spcBef>
                <a:spcPts val="120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If  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has a discontinuity at 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, where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, and both                  and                  are convergent, then we define: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D56FAF61-7C7C-4C16-8140-EB6A15DD5C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958581"/>
              </p:ext>
            </p:extLst>
          </p:nvPr>
        </p:nvGraphicFramePr>
        <p:xfrm>
          <a:off x="9925810" y="1591349"/>
          <a:ext cx="1733294" cy="882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7" name="Equation" r:id="rId3" imgW="647700" imgH="330200" progId="Equation.DSMT4">
                  <p:embed/>
                </p:oleObj>
              </mc:Choice>
              <mc:Fallback>
                <p:oleObj name="Equation" r:id="rId3" imgW="647700" imgH="330200" progId="Equation.DSMT4">
                  <p:embed/>
                  <p:pic>
                    <p:nvPicPr>
                      <p:cNvPr id="101381" name="Object 4">
                        <a:extLst>
                          <a:ext uri="{FF2B5EF4-FFF2-40B4-BE49-F238E27FC236}">
                            <a16:creationId xmlns:a16="http://schemas.microsoft.com/office/drawing/2014/main" id="{ED8E33EB-4EB0-4FB4-9BD8-2FFCD6B5F4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5810" y="1591349"/>
                        <a:ext cx="1733294" cy="882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0BA65CAD-6C8C-4B18-BFB3-62EE92F9DE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080311"/>
              </p:ext>
            </p:extLst>
          </p:nvPr>
        </p:nvGraphicFramePr>
        <p:xfrm>
          <a:off x="1657218" y="2229812"/>
          <a:ext cx="1731230" cy="882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8" name="Equation" r:id="rId5" imgW="647700" imgH="330200" progId="Equation.DSMT4">
                  <p:embed/>
                </p:oleObj>
              </mc:Choice>
              <mc:Fallback>
                <p:oleObj name="Equation" r:id="rId5" imgW="647700" imgH="330200" progId="Equation.DSMT4">
                  <p:embed/>
                  <p:pic>
                    <p:nvPicPr>
                      <p:cNvPr id="101382" name="Object 5">
                        <a:extLst>
                          <a:ext uri="{FF2B5EF4-FFF2-40B4-BE49-F238E27FC236}">
                            <a16:creationId xmlns:a16="http://schemas.microsoft.com/office/drawing/2014/main" id="{3D606219-1AEC-4672-83C5-AA59DD3E4E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218" y="2229812"/>
                        <a:ext cx="1731230" cy="882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35CC026C-4C45-4AB2-8910-FF08121B69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989214"/>
              </p:ext>
            </p:extLst>
          </p:nvPr>
        </p:nvGraphicFramePr>
        <p:xfrm>
          <a:off x="3701331" y="3182761"/>
          <a:ext cx="578802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9" name="Equation" r:id="rId7" imgW="2146300" imgH="330200" progId="Equation.DSMT4">
                  <p:embed/>
                </p:oleObj>
              </mc:Choice>
              <mc:Fallback>
                <p:oleObj name="Equation" r:id="rId7" imgW="2146300" imgH="330200" progId="Equation.DSMT4">
                  <p:embed/>
                  <p:pic>
                    <p:nvPicPr>
                      <p:cNvPr id="358406" name="Object 6">
                        <a:extLst>
                          <a:ext uri="{FF2B5EF4-FFF2-40B4-BE49-F238E27FC236}">
                            <a16:creationId xmlns:a16="http://schemas.microsoft.com/office/drawing/2014/main" id="{A0ACA10A-B45D-41CF-B1B4-B2A71ABD2B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1331" y="3182761"/>
                        <a:ext cx="5788025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">
            <a:extLst>
              <a:ext uri="{FF2B5EF4-FFF2-40B4-BE49-F238E27FC236}">
                <a16:creationId xmlns:a16="http://schemas.microsoft.com/office/drawing/2014/main" id="{3432CDB4-8D1F-419A-8404-7E4032A781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28751"/>
              </p:ext>
            </p:extLst>
          </p:nvPr>
        </p:nvGraphicFramePr>
        <p:xfrm>
          <a:off x="1933443" y="5031140"/>
          <a:ext cx="26479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0" name="Equation" r:id="rId9" imgW="889000" imgH="279400" progId="Equation.DSMT4">
                  <p:embed/>
                </p:oleObj>
              </mc:Choice>
              <mc:Fallback>
                <p:oleObj name="Equation" r:id="rId9" imgW="889000" imgH="279400" progId="Equation.DSMT4">
                  <p:embed/>
                  <p:pic>
                    <p:nvPicPr>
                      <p:cNvPr id="101387" name="Object 1">
                        <a:extLst>
                          <a:ext uri="{FF2B5EF4-FFF2-40B4-BE49-F238E27FC236}">
                            <a16:creationId xmlns:a16="http://schemas.microsoft.com/office/drawing/2014/main" id="{36EB0461-8382-466E-8E06-A9EE2B06D2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443" y="5031140"/>
                        <a:ext cx="264795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F0BEB7D-AB83-4CFD-8439-7C3CAD1AEB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89320" y="4088172"/>
            <a:ext cx="6202679" cy="267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CA3604-E536-4B85-B5DF-EF21587D7A68}"/>
              </a:ext>
            </a:extLst>
          </p:cNvPr>
          <p:cNvSpPr/>
          <p:nvPr/>
        </p:nvSpPr>
        <p:spPr>
          <a:xfrm>
            <a:off x="697043" y="877274"/>
            <a:ext cx="11137002" cy="319607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15C87-EF68-4428-848D-616F4EDC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87" y="186705"/>
            <a:ext cx="9333572" cy="783451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68AE-1FDD-41E6-ADA8-0411C5E6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37" y="1204332"/>
            <a:ext cx="11385395" cy="16561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875AC-7A86-4915-BBDC-6E26DE41FC32}"/>
              </a:ext>
            </a:extLst>
          </p:cNvPr>
          <p:cNvSpPr txBox="1"/>
          <p:nvPr/>
        </p:nvSpPr>
        <p:spPr>
          <a:xfrm>
            <a:off x="922019" y="1006140"/>
            <a:ext cx="10687051" cy="2881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3175" eaLnBrk="1" hangingPunct="1">
              <a:lnSpc>
                <a:spcPct val="120000"/>
              </a:lnSpc>
              <a:spcBef>
                <a:spcPts val="1800"/>
              </a:spcBef>
              <a:buFontTx/>
              <a:buNone/>
            </a:pPr>
            <a:r>
              <a:rPr lang="en-US" altLang="en-US" sz="3200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Theorem:</a:t>
            </a:r>
          </a:p>
          <a:p>
            <a:pPr marL="0" indent="3175" eaLnBrk="1" hangingPunct="1">
              <a:lnSpc>
                <a:spcPct val="120000"/>
              </a:lnSpc>
              <a:spcBef>
                <a:spcPts val="1800"/>
              </a:spcBef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Suppose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are continuous functions with </a:t>
            </a:r>
            <a:r>
              <a:rPr lang="en-US" altLang="en-US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≥ </a:t>
            </a:r>
            <a:r>
              <a:rPr lang="en-US" altLang="en-US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≥ 0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22338" lvl="1" indent="-457200" eaLnBrk="1" hangingPunct="1">
              <a:lnSpc>
                <a:spcPct val="120000"/>
              </a:lnSpc>
              <a:spcBef>
                <a:spcPts val="1800"/>
              </a:spcBef>
              <a:buFont typeface="Wingdings" panose="05000000000000000000" pitchFamily="2" charset="2"/>
              <a:buAutoNum type="alphaLcPeriod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If                   is 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then                   is convergent.</a:t>
            </a:r>
          </a:p>
          <a:p>
            <a:pPr marL="922338" lvl="1" indent="-457200" eaLnBrk="1" hangingPunct="1">
              <a:lnSpc>
                <a:spcPct val="120000"/>
              </a:lnSpc>
              <a:spcBef>
                <a:spcPts val="1800"/>
              </a:spcBef>
              <a:buFont typeface="Wingdings" panose="05000000000000000000" pitchFamily="2" charset="2"/>
              <a:buAutoNum type="alphaLcPeriod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If                   is 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divergent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then                   is divergent.</a:t>
            </a:r>
          </a:p>
        </p:txBody>
      </p:sp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D3801E38-E52D-4062-AC02-CED1254953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745768"/>
              </p:ext>
            </p:extLst>
          </p:nvPr>
        </p:nvGraphicFramePr>
        <p:xfrm>
          <a:off x="2311270" y="2509550"/>
          <a:ext cx="150495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4" name="Equation" r:id="rId3" imgW="672808" imgH="330057" progId="Equation.DSMT4">
                  <p:embed/>
                </p:oleObj>
              </mc:Choice>
              <mc:Fallback>
                <p:oleObj name="Equation" r:id="rId3" imgW="672808" imgH="330057" progId="Equation.DSMT4">
                  <p:embed/>
                  <p:pic>
                    <p:nvPicPr>
                      <p:cNvPr id="360452" name="Object 4">
                        <a:extLst>
                          <a:ext uri="{FF2B5EF4-FFF2-40B4-BE49-F238E27FC236}">
                            <a16:creationId xmlns:a16="http://schemas.microsoft.com/office/drawing/2014/main" id="{B6194591-3270-4470-AD5F-36B2EC9D81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270" y="2509550"/>
                        <a:ext cx="1504950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8A70984F-B898-4AA7-965D-D10C00C784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893253"/>
              </p:ext>
            </p:extLst>
          </p:nvPr>
        </p:nvGraphicFramePr>
        <p:xfrm>
          <a:off x="6714173" y="2515707"/>
          <a:ext cx="1443037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5" name="Equation" r:id="rId5" imgW="660113" imgH="330057" progId="Equation.DSMT4">
                  <p:embed/>
                </p:oleObj>
              </mc:Choice>
              <mc:Fallback>
                <p:oleObj name="Equation" r:id="rId5" imgW="660113" imgH="330057" progId="Equation.DSMT4">
                  <p:embed/>
                  <p:pic>
                    <p:nvPicPr>
                      <p:cNvPr id="360453" name="Object 5">
                        <a:extLst>
                          <a:ext uri="{FF2B5EF4-FFF2-40B4-BE49-F238E27FC236}">
                            <a16:creationId xmlns:a16="http://schemas.microsoft.com/office/drawing/2014/main" id="{1293E2A7-797D-4882-8B01-ED436D1827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4173" y="2515707"/>
                        <a:ext cx="1443037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38F420AA-832B-40CC-AB6E-AC347CBEAC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854318"/>
              </p:ext>
            </p:extLst>
          </p:nvPr>
        </p:nvGraphicFramePr>
        <p:xfrm>
          <a:off x="2309878" y="3244851"/>
          <a:ext cx="1430337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6" name="Equation" r:id="rId7" imgW="660113" imgH="330057" progId="Equation.DSMT4">
                  <p:embed/>
                </p:oleObj>
              </mc:Choice>
              <mc:Fallback>
                <p:oleObj name="Equation" r:id="rId7" imgW="660113" imgH="330057" progId="Equation.DSMT4">
                  <p:embed/>
                  <p:pic>
                    <p:nvPicPr>
                      <p:cNvPr id="360454" name="Object 6">
                        <a:extLst>
                          <a:ext uri="{FF2B5EF4-FFF2-40B4-BE49-F238E27FC236}">
                            <a16:creationId xmlns:a16="http://schemas.microsoft.com/office/drawing/2014/main" id="{3E5AE546-A6E2-4DE1-B6FF-3F8E31CA40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78" y="3244851"/>
                        <a:ext cx="1430337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>
            <a:extLst>
              <a:ext uri="{FF2B5EF4-FFF2-40B4-BE49-F238E27FC236}">
                <a16:creationId xmlns:a16="http://schemas.microsoft.com/office/drawing/2014/main" id="{F780CECF-B684-495C-A6FC-B6E2D4ED42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342688"/>
              </p:ext>
            </p:extLst>
          </p:nvPr>
        </p:nvGraphicFramePr>
        <p:xfrm>
          <a:off x="6397407" y="3233738"/>
          <a:ext cx="150495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7" name="Equation" r:id="rId8" imgW="672808" imgH="330057" progId="Equation.DSMT4">
                  <p:embed/>
                </p:oleObj>
              </mc:Choice>
              <mc:Fallback>
                <p:oleObj name="Equation" r:id="rId8" imgW="672808" imgH="330057" progId="Equation.DSMT4">
                  <p:embed/>
                  <p:pic>
                    <p:nvPicPr>
                      <p:cNvPr id="360455" name="Object 7">
                        <a:extLst>
                          <a:ext uri="{FF2B5EF4-FFF2-40B4-BE49-F238E27FC236}">
                            <a16:creationId xmlns:a16="http://schemas.microsoft.com/office/drawing/2014/main" id="{46536831-D5A1-4B30-8787-FE134E6574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407" y="3233738"/>
                        <a:ext cx="1504950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82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ABE50C0-642E-43FE-ABA6-B9C37261573A}"/>
              </a:ext>
            </a:extLst>
          </p:cNvPr>
          <p:cNvSpPr/>
          <p:nvPr/>
        </p:nvSpPr>
        <p:spPr>
          <a:xfrm>
            <a:off x="4170556" y="5051502"/>
            <a:ext cx="3724507" cy="9395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448C99-3349-4228-84EC-A601F14B0985}"/>
              </a:ext>
            </a:extLst>
          </p:cNvPr>
          <p:cNvSpPr/>
          <p:nvPr/>
        </p:nvSpPr>
        <p:spPr>
          <a:xfrm>
            <a:off x="2943922" y="1349298"/>
            <a:ext cx="7605132" cy="9395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326A6-0C8A-49E2-846F-F86B5047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2839" y="211253"/>
            <a:ext cx="8710961" cy="939568"/>
          </a:xfrm>
        </p:spPr>
        <p:txBody>
          <a:bodyPr/>
          <a:lstStyle/>
          <a:p>
            <a:r>
              <a:rPr lang="en-US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BY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E3D93-C91D-4F2E-AF6E-D648C0E08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106" y="1349298"/>
            <a:ext cx="11117767" cy="4827665"/>
          </a:xfrm>
        </p:spPr>
        <p:txBody>
          <a:bodyPr>
            <a:normAutofit/>
          </a:bodyPr>
          <a:lstStyle/>
          <a:p>
            <a:pPr marL="0" indent="3175" algn="just" eaLnBrk="1" hangingPunct="1">
              <a:buFontTx/>
              <a:buNone/>
            </a:pPr>
            <a:r>
              <a:rPr lang="en-US" altLang="en-US" sz="3200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 1:</a:t>
            </a:r>
          </a:p>
          <a:p>
            <a:pPr marL="0" indent="3175" algn="just" eaLnBrk="1" hangingPunct="1">
              <a:buFontTx/>
              <a:buNone/>
            </a:pPr>
            <a:endParaRPr lang="en-US" altLang="en-US" sz="3200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446088" algn="just" eaLnBrk="1" hangingPunct="1">
              <a:buFont typeface="Wingdings" panose="05000000000000000000" pitchFamily="2" charset="2"/>
              <a:buChar char="§"/>
            </a:pP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46088" indent="-446088" algn="just" eaLnBrk="1" hangingPunct="1">
              <a:buFont typeface="Wingdings" panose="05000000000000000000" pitchFamily="2" charset="2"/>
              <a:buChar char="§"/>
            </a:pP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Then, the differentials are:</a:t>
            </a:r>
          </a:p>
          <a:p>
            <a:pPr marL="0" indent="3175" algn="ctr" eaLnBrk="1" hangingPunct="1">
              <a:buFontTx/>
              <a:buNone/>
            </a:pP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’(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and  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dv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’(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3175" algn="just" eaLnBrk="1" hangingPunct="1">
              <a:buFontTx/>
              <a:buNone/>
            </a:pP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Thus, by the Substitution Rule, the formula for integration by parts becomes:</a:t>
            </a:r>
          </a:p>
          <a:p>
            <a:pPr marL="0" indent="3175" algn="just" eaLnBrk="1" hangingPunct="1">
              <a:buFontTx/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6FF22D5-B345-4826-BC79-93379A9914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195350"/>
              </p:ext>
            </p:extLst>
          </p:nvPr>
        </p:nvGraphicFramePr>
        <p:xfrm>
          <a:off x="3216853" y="1424094"/>
          <a:ext cx="7161374" cy="764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5" name="Equation" r:id="rId3" imgW="2616120" imgH="279360" progId="Equation.DSMT4">
                  <p:embed/>
                </p:oleObj>
              </mc:Choice>
              <mc:Fallback>
                <p:oleObj name="Equation" r:id="rId3" imgW="26161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6853" y="1424094"/>
                        <a:ext cx="7161374" cy="7648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B2419F7F-BE11-46E1-8914-72B608EDCB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080730"/>
              </p:ext>
            </p:extLst>
          </p:nvPr>
        </p:nvGraphicFramePr>
        <p:xfrm>
          <a:off x="4446549" y="5150345"/>
          <a:ext cx="3298901" cy="807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6" name="Equation" r:id="rId5" imgW="1143000" imgH="279360" progId="Equation.DSMT4">
                  <p:embed/>
                </p:oleObj>
              </mc:Choice>
              <mc:Fallback>
                <p:oleObj name="Equation" r:id="rId5" imgW="1143000" imgH="279360" progId="Equation.DSMT4">
                  <p:embed/>
                  <p:pic>
                    <p:nvPicPr>
                      <p:cNvPr id="121860" name="Object 4">
                        <a:extLst>
                          <a:ext uri="{FF2B5EF4-FFF2-40B4-BE49-F238E27FC236}">
                            <a16:creationId xmlns:a16="http://schemas.microsoft.com/office/drawing/2014/main" id="{B08875EE-A409-4B88-9DCE-BA1E675FAD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6549" y="5150345"/>
                        <a:ext cx="3298901" cy="8078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478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26A6-0C8A-49E2-846F-F86B5047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2839" y="211253"/>
            <a:ext cx="8710961" cy="939568"/>
          </a:xfrm>
        </p:spPr>
        <p:txBody>
          <a:bodyPr/>
          <a:lstStyle/>
          <a:p>
            <a:r>
              <a:rPr lang="en-US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BY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E3D93-C91D-4F2E-AF6E-D648C0E08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106" y="1349298"/>
            <a:ext cx="11117767" cy="5062653"/>
          </a:xfrm>
        </p:spPr>
        <p:txBody>
          <a:bodyPr>
            <a:normAutofit/>
          </a:bodyPr>
          <a:lstStyle/>
          <a:p>
            <a:pPr marL="0" indent="3175" algn="just" eaLnBrk="1" hangingPunct="1">
              <a:buFontTx/>
              <a:buNone/>
            </a:pPr>
            <a:r>
              <a:rPr lang="en-US" altLang="en-US" sz="3200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 6:</a:t>
            </a:r>
          </a:p>
          <a:p>
            <a:pPr marL="0" indent="3175" algn="just" eaLnBrk="1" hangingPunct="1">
              <a:buFontTx/>
              <a:buNone/>
            </a:pP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Evaluating both sides of </a:t>
            </a:r>
            <a:r>
              <a:rPr lang="en-US" altLang="en-US" sz="3200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 1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assuming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and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are continuous, and using the </a:t>
            </a:r>
            <a:r>
              <a:rPr lang="en-US" altLang="en-US" sz="3200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FTC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we obtain:</a:t>
            </a:r>
          </a:p>
          <a:p>
            <a:pPr marL="0" indent="3175" algn="just" eaLnBrk="1" hangingPunct="1">
              <a:buFontTx/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5D19F13D-6872-4035-AD9D-3DCEA62051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213344"/>
              </p:ext>
            </p:extLst>
          </p:nvPr>
        </p:nvGraphicFramePr>
        <p:xfrm>
          <a:off x="1509625" y="2938771"/>
          <a:ext cx="9479288" cy="3473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1" name="Equation" r:id="rId3" imgW="3136680" imgH="1269720" progId="Equation.DSMT4">
                  <p:embed/>
                </p:oleObj>
              </mc:Choice>
              <mc:Fallback>
                <p:oleObj name="Equation" r:id="rId3" imgW="3136680" imgH="1269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9625" y="2938771"/>
                        <a:ext cx="9479288" cy="3473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216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26A6-0C8A-49E2-846F-F86B5047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2839" y="211253"/>
            <a:ext cx="8710961" cy="939568"/>
          </a:xfrm>
        </p:spPr>
        <p:txBody>
          <a:bodyPr/>
          <a:lstStyle/>
          <a:p>
            <a:r>
              <a:rPr lang="en-US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BY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E3D93-C91D-4F2E-AF6E-D648C0E08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106" y="1014296"/>
            <a:ext cx="11117767" cy="5397655"/>
          </a:xfrm>
        </p:spPr>
        <p:txBody>
          <a:bodyPr>
            <a:normAutofit/>
          </a:bodyPr>
          <a:lstStyle/>
          <a:p>
            <a:pPr marL="0" indent="3175" algn="just" eaLnBrk="1" hangingPunct="1">
              <a:buFontTx/>
              <a:buNone/>
            </a:pPr>
            <a:r>
              <a:rPr lang="en-US" altLang="en-US" sz="3200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1:</a:t>
            </a:r>
          </a:p>
          <a:p>
            <a:pPr marL="0" indent="3175" algn="just">
              <a:buNone/>
            </a:pPr>
            <a:endParaRPr lang="en-US" altLang="en-US" sz="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175" algn="just">
              <a:buNone/>
            </a:pP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Find                       ?</a:t>
            </a:r>
          </a:p>
          <a:p>
            <a:pPr marL="0" indent="3175" eaLnBrk="1" hangingPunct="1">
              <a:buFontTx/>
              <a:buNone/>
            </a:pPr>
            <a:endParaRPr lang="en-US" altLang="en-US" sz="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175" eaLnBrk="1" hangingPunct="1">
              <a:buFontTx/>
              <a:buNone/>
            </a:pP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</a:p>
          <a:p>
            <a:pPr marL="0" indent="3175" eaLnBrk="1" hangingPunct="1">
              <a:buFontTx/>
              <a:buNone/>
            </a:pPr>
            <a:endParaRPr lang="en-US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175" eaLnBrk="1" hangingPunct="1">
              <a:buFontTx/>
              <a:buNone/>
            </a:pPr>
            <a:endParaRPr lang="en-US" altLang="en-US" sz="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175" eaLnBrk="1" hangingPunct="1">
              <a:buFontTx/>
              <a:buNone/>
            </a:pP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Using Formula 2, we have:</a:t>
            </a:r>
          </a:p>
          <a:p>
            <a:pPr marL="0" indent="3175" algn="just">
              <a:buNone/>
            </a:pPr>
            <a:endParaRPr lang="en-US" altLang="en-US" sz="3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175" algn="just" eaLnBrk="1" hangingPunct="1">
              <a:buFontTx/>
              <a:buNone/>
            </a:pPr>
            <a:endParaRPr lang="en-US" altLang="en-US" sz="3200" b="1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175" algn="just" eaLnBrk="1" hangingPunct="1">
              <a:buFontTx/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672AD38-D8A6-4384-94FC-41B883B186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666137"/>
              </p:ext>
            </p:extLst>
          </p:nvPr>
        </p:nvGraphicFramePr>
        <p:xfrm>
          <a:off x="1382752" y="1597063"/>
          <a:ext cx="2019580" cy="85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4" name="Equation" r:id="rId3" imgW="660240" imgH="279360" progId="Equation.DSMT4">
                  <p:embed/>
                </p:oleObj>
              </mc:Choice>
              <mc:Fallback>
                <p:oleObj name="Equation" r:id="rId3" imgW="6602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2752" y="1597063"/>
                        <a:ext cx="2019580" cy="854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DAB0A160-3061-4FDD-8E91-1E261002E7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625019"/>
              </p:ext>
            </p:extLst>
          </p:nvPr>
        </p:nvGraphicFramePr>
        <p:xfrm>
          <a:off x="1643568" y="2368666"/>
          <a:ext cx="501015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5" name="Equation" r:id="rId5" imgW="1790640" imgH="457200" progId="Equation.DSMT4">
                  <p:embed/>
                </p:oleObj>
              </mc:Choice>
              <mc:Fallback>
                <p:oleObj name="Equation" r:id="rId5" imgW="1790640" imgH="457200" progId="Equation.DSMT4">
                  <p:embed/>
                  <p:pic>
                    <p:nvPicPr>
                      <p:cNvPr id="13316" name="Object 4">
                        <a:extLst>
                          <a:ext uri="{FF2B5EF4-FFF2-40B4-BE49-F238E27FC236}">
                            <a16:creationId xmlns:a16="http://schemas.microsoft.com/office/drawing/2014/main" id="{596E7B98-C23D-4EAE-BD46-7A716C06D3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568" y="2368666"/>
                        <a:ext cx="501015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2B75FF04-6095-4DDE-922D-ED88AE1F48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18005"/>
              </p:ext>
            </p:extLst>
          </p:nvPr>
        </p:nvGraphicFramePr>
        <p:xfrm>
          <a:off x="3040063" y="3913226"/>
          <a:ext cx="8313737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6" name="Equation" r:id="rId7" imgW="3124080" imgH="939600" progId="Equation.DSMT4">
                  <p:embed/>
                </p:oleObj>
              </mc:Choice>
              <mc:Fallback>
                <p:oleObj name="Equation" r:id="rId7" imgW="3124080" imgH="939600" progId="Equation.DSMT4">
                  <p:embed/>
                  <p:pic>
                    <p:nvPicPr>
                      <p:cNvPr id="13317" name="Object 5">
                        <a:extLst>
                          <a:ext uri="{FF2B5EF4-FFF2-40B4-BE49-F238E27FC236}">
                            <a16:creationId xmlns:a16="http://schemas.microsoft.com/office/drawing/2014/main" id="{BFBFC0EE-AAF1-48F2-BE91-D71CA589D3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063" y="3913226"/>
                        <a:ext cx="8313737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883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26A6-0C8A-49E2-846F-F86B5047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2839" y="211253"/>
            <a:ext cx="8710961" cy="939568"/>
          </a:xfrm>
        </p:spPr>
        <p:txBody>
          <a:bodyPr/>
          <a:lstStyle/>
          <a:p>
            <a:r>
              <a:rPr lang="en-US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BY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E3D93-C91D-4F2E-AF6E-D648C0E08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106" y="1014296"/>
            <a:ext cx="11117767" cy="5397655"/>
          </a:xfrm>
        </p:spPr>
        <p:txBody>
          <a:bodyPr>
            <a:normAutofit/>
          </a:bodyPr>
          <a:lstStyle/>
          <a:p>
            <a:pPr marL="0" indent="3175" algn="just" eaLnBrk="1" hangingPunct="1">
              <a:buFontTx/>
              <a:buNone/>
            </a:pPr>
            <a:r>
              <a:rPr lang="en-US" altLang="en-US" sz="3200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2:</a:t>
            </a:r>
          </a:p>
          <a:p>
            <a:pPr marL="0" indent="3175" algn="just">
              <a:buNone/>
            </a:pPr>
            <a:endParaRPr lang="en-US" altLang="en-US" sz="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175" algn="just">
              <a:buNone/>
            </a:pP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Find                        ?</a:t>
            </a:r>
          </a:p>
          <a:p>
            <a:pPr marL="0" indent="3175" eaLnBrk="1" hangingPunct="1">
              <a:buFontTx/>
              <a:buNone/>
            </a:pPr>
            <a:endParaRPr lang="en-US" altLang="en-US" sz="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175" algn="just">
              <a:buNone/>
            </a:pPr>
            <a:endParaRPr lang="en-US" altLang="en-US" sz="3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175" algn="just" eaLnBrk="1" hangingPunct="1">
              <a:buFontTx/>
              <a:buNone/>
            </a:pPr>
            <a:endParaRPr lang="en-US" altLang="en-US" sz="3200" b="1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175" algn="just" eaLnBrk="1" hangingPunct="1">
              <a:buFontTx/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672AD38-D8A6-4384-94FC-41B883B186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119508"/>
              </p:ext>
            </p:extLst>
          </p:nvPr>
        </p:nvGraphicFramePr>
        <p:xfrm>
          <a:off x="1382984" y="1608176"/>
          <a:ext cx="21748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4" name="Equation" r:id="rId3" imgW="711000" imgH="279360" progId="Equation.DSMT4">
                  <p:embed/>
                </p:oleObj>
              </mc:Choice>
              <mc:Fallback>
                <p:oleObj name="Equation" r:id="rId3" imgW="711000" imgH="2793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672AD38-D8A6-4384-94FC-41B883B186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2984" y="1608176"/>
                        <a:ext cx="2174875" cy="85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0957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26A6-0C8A-49E2-846F-F86B5047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2839" y="211253"/>
            <a:ext cx="8710961" cy="939568"/>
          </a:xfrm>
        </p:spPr>
        <p:txBody>
          <a:bodyPr/>
          <a:lstStyle/>
          <a:p>
            <a:r>
              <a:rPr lang="en-US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E3D93-C91D-4F2E-AF6E-D648C0E08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106" y="1150820"/>
            <a:ext cx="11117767" cy="5617969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Suppose  </a:t>
            </a:r>
            <a:r>
              <a:rPr kumimoji="0" lang="en-US" sz="3000" b="0" i="1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0" lang="en-US" sz="30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3000" b="0" i="1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sz="30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is continuous and differentiable,  </a:t>
            </a:r>
            <a:r>
              <a:rPr kumimoji="0" lang="en-US" sz="3000" b="0" i="1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0" lang="en-US" sz="30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 = 4 and   </a:t>
            </a:r>
          </a:p>
          <a:p>
            <a:pPr marL="0" marR="0" indent="0" algn="l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800000"/>
              </a:solidFill>
              <a:effectLst/>
              <a:latin typeface="Times New Roman" panose="02020603050405020304" pitchFamily="18" charset="0"/>
              <a:ea typeface="Calibri" pitchFamily="34" charset="0"/>
              <a:cs typeface="Times New Roman" pitchFamily="18" charset="0"/>
            </a:endParaRPr>
          </a:p>
          <a:p>
            <a:pPr marL="0" marR="0" indent="0" algn="l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sz="30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Find</a:t>
            </a:r>
          </a:p>
          <a:p>
            <a:pPr marL="0" marR="0" indent="0" algn="l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b="0" i="0" u="none" strike="noStrike" kern="1200" baseline="0">
              <a:ln>
                <a:noFill/>
              </a:ln>
              <a:solidFill>
                <a:srgbClr val="8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l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kern="1200" baseline="0">
                <a:ln>
                  <a:noFill/>
                </a:ln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 4/5.</a:t>
            </a:r>
            <a:endParaRPr lang="en-US" sz="3000" b="0" i="0" u="none" strike="noStrike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kern="1200" baseline="0">
                <a:ln>
                  <a:noFill/>
                </a:ln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 5/4.</a:t>
            </a:r>
            <a:endParaRPr lang="en-US" sz="3000" b="0" i="0" u="none" strike="noStrike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kern="1200" baseline="0">
                <a:ln>
                  <a:noFill/>
                </a:ln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C. 1.</a:t>
            </a:r>
            <a:endParaRPr lang="en-US" sz="3000" b="0" i="0" u="none" strike="noStrike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kern="1200" baseline="0">
                <a:ln>
                  <a:noFill/>
                </a:ln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D. None of the others.</a:t>
            </a:r>
            <a:endParaRPr lang="en-US" sz="3000" b="0" i="0" u="none" strike="noStrike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kern="1200" baseline="0">
                <a:ln>
                  <a:noFill/>
                </a:ln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E. -1.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B44746AA-E13B-4A24-ADCC-1FC078D01F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518233"/>
              </p:ext>
            </p:extLst>
          </p:nvPr>
        </p:nvGraphicFramePr>
        <p:xfrm>
          <a:off x="9868828" y="882612"/>
          <a:ext cx="2074127" cy="1252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9" name="MathType 6.0 Equation" r:id="rId3" imgW="799753" imgH="482391" progId="Equation.DSMT4">
                  <p:embed/>
                </p:oleObj>
              </mc:Choice>
              <mc:Fallback>
                <p:oleObj name="MathType 6.0 Equation" r:id="rId3" imgW="799753" imgH="482391" progId="Equation.DSMT4">
                  <p:embed/>
                  <p:pic>
                    <p:nvPicPr>
                      <p:cNvPr id="31746" name="Object 2">
                        <a:extLst>
                          <a:ext uri="{FF2B5EF4-FFF2-40B4-BE49-F238E27FC236}">
                            <a16:creationId xmlns:a16="http://schemas.microsoft.com/office/drawing/2014/main" id="{14FB0916-5557-4BCE-9B96-D9B1222BD1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68828" y="882612"/>
                        <a:ext cx="2074127" cy="1252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E4A3198F-A2CB-45B2-8CFD-589591D980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368164"/>
              </p:ext>
            </p:extLst>
          </p:nvPr>
        </p:nvGraphicFramePr>
        <p:xfrm>
          <a:off x="1460404" y="1728128"/>
          <a:ext cx="1820862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0" name="Equation" r:id="rId5" imgW="660240" imgH="482400" progId="Equation.DSMT4">
                  <p:embed/>
                </p:oleObj>
              </mc:Choice>
              <mc:Fallback>
                <p:oleObj name="Equation" r:id="rId5" imgW="660240" imgH="482400" progId="Equation.DSMT4">
                  <p:embed/>
                  <p:pic>
                    <p:nvPicPr>
                      <p:cNvPr id="31747" name="Object 3">
                        <a:extLst>
                          <a:ext uri="{FF2B5EF4-FFF2-40B4-BE49-F238E27FC236}">
                            <a16:creationId xmlns:a16="http://schemas.microsoft.com/office/drawing/2014/main" id="{22F10C19-CA34-43CB-B84E-88A1ABCD51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404" y="1728128"/>
                        <a:ext cx="1820862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400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26A6-0C8A-49E2-846F-F86B5047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2839" y="211253"/>
            <a:ext cx="8710961" cy="939568"/>
          </a:xfrm>
        </p:spPr>
        <p:txBody>
          <a:bodyPr/>
          <a:lstStyle/>
          <a:p>
            <a:r>
              <a:rPr lang="en-US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E3D93-C91D-4F2E-AF6E-D648C0E08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106" y="1150821"/>
            <a:ext cx="11117767" cy="5171920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Suppose </a:t>
            </a:r>
            <a:r>
              <a:rPr kumimoji="0" lang="en-US" sz="3000" b="0" i="1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 </a:t>
            </a:r>
            <a:r>
              <a:rPr kumimoji="0" lang="en-US" sz="3000" b="0" i="0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3000" b="0" i="1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en-US" sz="3000" b="0" i="0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 is continuous and differentiable, </a:t>
            </a:r>
            <a:r>
              <a:rPr kumimoji="0" lang="en-US" sz="3000" b="0" i="1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 </a:t>
            </a:r>
            <a:r>
              <a:rPr kumimoji="0" lang="en-US" sz="3000" b="0" i="0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(1) = 3, </a:t>
            </a:r>
            <a:r>
              <a:rPr kumimoji="0" lang="en-US" sz="3000" b="0" i="1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 </a:t>
            </a:r>
            <a:r>
              <a:rPr kumimoji="0" lang="en-US" sz="3000" b="0" i="0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(3) = 1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What is the </a:t>
            </a:r>
            <a:r>
              <a:rPr kumimoji="0" lang="en-US" sz="3000" b="0" i="0" u="sng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average value</a:t>
            </a:r>
            <a:r>
              <a:rPr kumimoji="0" lang="en-US" sz="3000" b="0" i="0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of f on the interval [1, 3]?</a:t>
            </a:r>
          </a:p>
          <a:p>
            <a:pPr marL="0" marR="0" indent="0" algn="l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000" b="0" i="0" u="none" strike="noStrike" kern="1200" baseline="0">
              <a:ln>
                <a:noFill/>
              </a:ln>
              <a:solidFill>
                <a:srgbClr val="8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620FE6D-32C3-4C3B-AA5C-B9E78D445D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42771"/>
              </p:ext>
            </p:extLst>
          </p:nvPr>
        </p:nvGraphicFramePr>
        <p:xfrm>
          <a:off x="4493942" y="1585183"/>
          <a:ext cx="2426319" cy="1166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4" name="Equation" r:id="rId3" imgW="977760" imgH="469800" progId="Equation.DSMT4">
                  <p:embed/>
                </p:oleObj>
              </mc:Choice>
              <mc:Fallback>
                <p:oleObj name="Equation" r:id="rId3" imgW="9777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3942" y="1585183"/>
                        <a:ext cx="2426319" cy="1166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">
            <a:extLst>
              <a:ext uri="{FF2B5EF4-FFF2-40B4-BE49-F238E27FC236}">
                <a16:creationId xmlns:a16="http://schemas.microsoft.com/office/drawing/2014/main" id="{BBC86688-1537-49CA-9FC9-0BC15F2539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89086"/>
              </p:ext>
            </p:extLst>
          </p:nvPr>
        </p:nvGraphicFramePr>
        <p:xfrm>
          <a:off x="4103649" y="3363646"/>
          <a:ext cx="4162968" cy="2959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5" name="Equation" r:id="rId5" imgW="1714320" imgH="1218960" progId="Equation.DSMT4">
                  <p:embed/>
                </p:oleObj>
              </mc:Choice>
              <mc:Fallback>
                <p:oleObj name="Equation" r:id="rId5" imgW="1714320" imgH="1218960" progId="Equation.DSMT4">
                  <p:embed/>
                  <p:pic>
                    <p:nvPicPr>
                      <p:cNvPr id="32778" name="Object 1">
                        <a:extLst>
                          <a:ext uri="{FF2B5EF4-FFF2-40B4-BE49-F238E27FC236}">
                            <a16:creationId xmlns:a16="http://schemas.microsoft.com/office/drawing/2014/main" id="{0C28D2C2-2AFF-4DFC-B718-51426EF338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49" y="3363646"/>
                        <a:ext cx="4162968" cy="2959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775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5801</TotalTime>
  <Words>1169</Words>
  <Application>Microsoft Office PowerPoint</Application>
  <PresentationFormat>Widescreen</PresentationFormat>
  <Paragraphs>254</Paragraphs>
  <Slides>38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.VnMemorandum</vt:lpstr>
      <vt:lpstr>Agency FB</vt:lpstr>
      <vt:lpstr>Arial</vt:lpstr>
      <vt:lpstr>Calibri</vt:lpstr>
      <vt:lpstr>Calibri Light</vt:lpstr>
      <vt:lpstr>Times New Roman</vt:lpstr>
      <vt:lpstr>Wingdings</vt:lpstr>
      <vt:lpstr>Office Theme</vt:lpstr>
      <vt:lpstr>Equation</vt:lpstr>
      <vt:lpstr>MathType 6.0 Equation</vt:lpstr>
      <vt:lpstr>CALCULUS</vt:lpstr>
      <vt:lpstr>PowerPoint Presentation</vt:lpstr>
      <vt:lpstr>6.1.  Integration by Parts</vt:lpstr>
      <vt:lpstr>INTEGRATION BY PARTS</vt:lpstr>
      <vt:lpstr>INTEGRATION BY PARTS</vt:lpstr>
      <vt:lpstr>INTEGRATION BY PARTS</vt:lpstr>
      <vt:lpstr>INTEGRATION BY PARTS</vt:lpstr>
      <vt:lpstr>QUIZ…</vt:lpstr>
      <vt:lpstr>QUIZ…</vt:lpstr>
      <vt:lpstr>QUIZ…</vt:lpstr>
      <vt:lpstr>6.2.  TECHNIQUES OF INTEGRATION Approximate Integration</vt:lpstr>
      <vt:lpstr>TRAPEZOIDAL RULE</vt:lpstr>
      <vt:lpstr>TRAPEZOIDAL RULE</vt:lpstr>
      <vt:lpstr>TRAPEZOIDAL RULE</vt:lpstr>
      <vt:lpstr>TRAPEZOIDAL RULE</vt:lpstr>
      <vt:lpstr>QUIZ…</vt:lpstr>
      <vt:lpstr>EXAMPLE</vt:lpstr>
      <vt:lpstr>EXAMPLE</vt:lpstr>
      <vt:lpstr>EXAMPLE</vt:lpstr>
      <vt:lpstr>ERROR BOUNDS</vt:lpstr>
      <vt:lpstr>SIMPSON’S RULE</vt:lpstr>
      <vt:lpstr>APPROXIMATE INTEGRATION</vt:lpstr>
      <vt:lpstr>APPROXIMATE INTEGRATION</vt:lpstr>
      <vt:lpstr>ERROR BOUND (SIMPSON’S RULE)</vt:lpstr>
      <vt:lpstr>SIMPSON’S RULE</vt:lpstr>
      <vt:lpstr>SIMPSON’S RULE</vt:lpstr>
      <vt:lpstr>6.3.  TECHNIQUES OF INTEGRATION IMPROPER INTEGRAL </vt:lpstr>
      <vt:lpstr>PowerPoint Presentation</vt:lpstr>
      <vt:lpstr>IMPROPER INTEGRAL OF TYPE 1</vt:lpstr>
      <vt:lpstr>IMPROPER INTEGRAL OF TYPE 1</vt:lpstr>
      <vt:lpstr>CONVERGENT AND DIVERGENT</vt:lpstr>
      <vt:lpstr>IMPROPER INTEGRALS OF TYPE 1</vt:lpstr>
      <vt:lpstr>IMPROPER INTEGRALS OF TYPE 1</vt:lpstr>
      <vt:lpstr>IMPROPER INTEGRALS OF TYPE 2</vt:lpstr>
      <vt:lpstr>IMPROPER INTEGRALS OF TYPE 2</vt:lpstr>
      <vt:lpstr>IMPROPER INTEGRALS OF TYPE 2</vt:lpstr>
      <vt:lpstr>IMPROPER INTEGRALS OF TYPE 2</vt:lpstr>
      <vt:lpstr>COMPARISON THEOREM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Dũng Trần</dc:creator>
  <cp:lastModifiedBy>Dũng Trần</cp:lastModifiedBy>
  <cp:revision>48</cp:revision>
  <dcterms:created xsi:type="dcterms:W3CDTF">2022-08-07T20:07:39Z</dcterms:created>
  <dcterms:modified xsi:type="dcterms:W3CDTF">2023-02-15T04:11:30Z</dcterms:modified>
</cp:coreProperties>
</file>