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89" r:id="rId9"/>
    <p:sldId id="290" r:id="rId10"/>
    <p:sldId id="291" r:id="rId11"/>
    <p:sldId id="263" r:id="rId12"/>
    <p:sldId id="264" r:id="rId13"/>
    <p:sldId id="265" r:id="rId14"/>
    <p:sldId id="266" r:id="rId15"/>
    <p:sldId id="292" r:id="rId16"/>
    <p:sldId id="293" r:id="rId17"/>
    <p:sldId id="268" r:id="rId18"/>
    <p:sldId id="269" r:id="rId19"/>
    <p:sldId id="267" r:id="rId20"/>
    <p:sldId id="287" r:id="rId21"/>
    <p:sldId id="288" r:id="rId22"/>
    <p:sldId id="270" r:id="rId23"/>
    <p:sldId id="271" r:id="rId24"/>
    <p:sldId id="272" r:id="rId25"/>
    <p:sldId id="273" r:id="rId26"/>
    <p:sldId id="274" r:id="rId27"/>
    <p:sldId id="275" r:id="rId28"/>
    <p:sldId id="276" r:id="rId29"/>
    <p:sldId id="277" r:id="rId30"/>
    <p:sldId id="278" r:id="rId31"/>
    <p:sldId id="279" r:id="rId32"/>
    <p:sldId id="281" r:id="rId33"/>
    <p:sldId id="282" r:id="rId34"/>
    <p:sldId id="283" r:id="rId35"/>
    <p:sldId id="284" r:id="rId36"/>
    <p:sldId id="285" r:id="rId37"/>
    <p:sldId id="28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9" autoAdjust="0"/>
    <p:restoredTop sz="94660"/>
  </p:normalViewPr>
  <p:slideViewPr>
    <p:cSldViewPr snapToGrid="0">
      <p:cViewPr varScale="1">
        <p:scale>
          <a:sx n="62" d="100"/>
          <a:sy n="62" d="100"/>
        </p:scale>
        <p:origin x="48"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57C20-146D-4792-B999-247B8A1827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E6D7B3-46FA-4F17-B4BC-816AFD933E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20B2B5-1541-4DE1-9D30-1B9358C1352C}"/>
              </a:ext>
            </a:extLst>
          </p:cNvPr>
          <p:cNvSpPr>
            <a:spLocks noGrp="1"/>
          </p:cNvSpPr>
          <p:nvPr>
            <p:ph type="dt" sz="half" idx="10"/>
          </p:nvPr>
        </p:nvSpPr>
        <p:spPr/>
        <p:txBody>
          <a:bodyPr/>
          <a:lstStyle/>
          <a:p>
            <a:fld id="{66E7864D-B320-415C-958F-18BF2D1B17F0}" type="datetimeFigureOut">
              <a:rPr lang="en-US" smtClean="0"/>
              <a:t>10/18/2021</a:t>
            </a:fld>
            <a:endParaRPr lang="en-US"/>
          </a:p>
        </p:txBody>
      </p:sp>
      <p:sp>
        <p:nvSpPr>
          <p:cNvPr id="5" name="Footer Placeholder 4">
            <a:extLst>
              <a:ext uri="{FF2B5EF4-FFF2-40B4-BE49-F238E27FC236}">
                <a16:creationId xmlns:a16="http://schemas.microsoft.com/office/drawing/2014/main" id="{DB98DBFF-3522-4EC5-A38C-9BD3A7E995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F5CF5E-55A0-44D8-8E81-7F0F951688FE}"/>
              </a:ext>
            </a:extLst>
          </p:cNvPr>
          <p:cNvSpPr>
            <a:spLocks noGrp="1"/>
          </p:cNvSpPr>
          <p:nvPr>
            <p:ph type="sldNum" sz="quarter" idx="12"/>
          </p:nvPr>
        </p:nvSpPr>
        <p:spPr/>
        <p:txBody>
          <a:bodyPr/>
          <a:lstStyle/>
          <a:p>
            <a:fld id="{9F39DF51-2C57-4F40-BEBD-E00FDB43BC50}" type="slidenum">
              <a:rPr lang="en-US" smtClean="0"/>
              <a:t>‹#›</a:t>
            </a:fld>
            <a:endParaRPr lang="en-US"/>
          </a:p>
        </p:txBody>
      </p:sp>
    </p:spTree>
    <p:extLst>
      <p:ext uri="{BB962C8B-B14F-4D97-AF65-F5344CB8AC3E}">
        <p14:creationId xmlns:p14="http://schemas.microsoft.com/office/powerpoint/2010/main" val="4234389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6332F-1936-4DB3-BCBD-3F6E1D9B08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A0DE74-4BBA-4617-A376-9B8CF00F25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FEBA56-D4C5-4E6A-BA04-D32FF0978EBD}"/>
              </a:ext>
            </a:extLst>
          </p:cNvPr>
          <p:cNvSpPr>
            <a:spLocks noGrp="1"/>
          </p:cNvSpPr>
          <p:nvPr>
            <p:ph type="dt" sz="half" idx="10"/>
          </p:nvPr>
        </p:nvSpPr>
        <p:spPr/>
        <p:txBody>
          <a:bodyPr/>
          <a:lstStyle/>
          <a:p>
            <a:fld id="{66E7864D-B320-415C-958F-18BF2D1B17F0}" type="datetimeFigureOut">
              <a:rPr lang="en-US" smtClean="0"/>
              <a:t>10/18/2021</a:t>
            </a:fld>
            <a:endParaRPr lang="en-US"/>
          </a:p>
        </p:txBody>
      </p:sp>
      <p:sp>
        <p:nvSpPr>
          <p:cNvPr id="5" name="Footer Placeholder 4">
            <a:extLst>
              <a:ext uri="{FF2B5EF4-FFF2-40B4-BE49-F238E27FC236}">
                <a16:creationId xmlns:a16="http://schemas.microsoft.com/office/drawing/2014/main" id="{BFBE1AD5-6A8D-49BB-873D-F3D4984C4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4EBD43-975E-44A4-813D-26C789115D7A}"/>
              </a:ext>
            </a:extLst>
          </p:cNvPr>
          <p:cNvSpPr>
            <a:spLocks noGrp="1"/>
          </p:cNvSpPr>
          <p:nvPr>
            <p:ph type="sldNum" sz="quarter" idx="12"/>
          </p:nvPr>
        </p:nvSpPr>
        <p:spPr/>
        <p:txBody>
          <a:bodyPr/>
          <a:lstStyle/>
          <a:p>
            <a:fld id="{9F39DF51-2C57-4F40-BEBD-E00FDB43BC50}" type="slidenum">
              <a:rPr lang="en-US" smtClean="0"/>
              <a:t>‹#›</a:t>
            </a:fld>
            <a:endParaRPr lang="en-US"/>
          </a:p>
        </p:txBody>
      </p:sp>
    </p:spTree>
    <p:extLst>
      <p:ext uri="{BB962C8B-B14F-4D97-AF65-F5344CB8AC3E}">
        <p14:creationId xmlns:p14="http://schemas.microsoft.com/office/powerpoint/2010/main" val="3477892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13C016-CCD2-4EC8-98F7-7EBB435BE0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7053A9-8C5D-41CF-931F-7A64961269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13D271-FE78-4EE3-88D8-A3116E226B31}"/>
              </a:ext>
            </a:extLst>
          </p:cNvPr>
          <p:cNvSpPr>
            <a:spLocks noGrp="1"/>
          </p:cNvSpPr>
          <p:nvPr>
            <p:ph type="dt" sz="half" idx="10"/>
          </p:nvPr>
        </p:nvSpPr>
        <p:spPr/>
        <p:txBody>
          <a:bodyPr/>
          <a:lstStyle/>
          <a:p>
            <a:fld id="{66E7864D-B320-415C-958F-18BF2D1B17F0}" type="datetimeFigureOut">
              <a:rPr lang="en-US" smtClean="0"/>
              <a:t>10/18/2021</a:t>
            </a:fld>
            <a:endParaRPr lang="en-US"/>
          </a:p>
        </p:txBody>
      </p:sp>
      <p:sp>
        <p:nvSpPr>
          <p:cNvPr id="5" name="Footer Placeholder 4">
            <a:extLst>
              <a:ext uri="{FF2B5EF4-FFF2-40B4-BE49-F238E27FC236}">
                <a16:creationId xmlns:a16="http://schemas.microsoft.com/office/drawing/2014/main" id="{779E712A-92BA-4FCE-8935-E1CEF302DF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8A19D-5529-44C1-A1BB-36006B04C7B7}"/>
              </a:ext>
            </a:extLst>
          </p:cNvPr>
          <p:cNvSpPr>
            <a:spLocks noGrp="1"/>
          </p:cNvSpPr>
          <p:nvPr>
            <p:ph type="sldNum" sz="quarter" idx="12"/>
          </p:nvPr>
        </p:nvSpPr>
        <p:spPr/>
        <p:txBody>
          <a:bodyPr/>
          <a:lstStyle/>
          <a:p>
            <a:fld id="{9F39DF51-2C57-4F40-BEBD-E00FDB43BC50}" type="slidenum">
              <a:rPr lang="en-US" smtClean="0"/>
              <a:t>‹#›</a:t>
            </a:fld>
            <a:endParaRPr lang="en-US"/>
          </a:p>
        </p:txBody>
      </p:sp>
    </p:spTree>
    <p:extLst>
      <p:ext uri="{BB962C8B-B14F-4D97-AF65-F5344CB8AC3E}">
        <p14:creationId xmlns:p14="http://schemas.microsoft.com/office/powerpoint/2010/main" val="222428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EBD82-DCD8-4A56-B7FE-96A37A7F83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5B7FF3-7A07-4937-B855-C898191AA0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A3F438-EEC8-4834-B2E6-A0C392473C8E}"/>
              </a:ext>
            </a:extLst>
          </p:cNvPr>
          <p:cNvSpPr>
            <a:spLocks noGrp="1"/>
          </p:cNvSpPr>
          <p:nvPr>
            <p:ph type="dt" sz="half" idx="10"/>
          </p:nvPr>
        </p:nvSpPr>
        <p:spPr/>
        <p:txBody>
          <a:bodyPr/>
          <a:lstStyle/>
          <a:p>
            <a:fld id="{66E7864D-B320-415C-958F-18BF2D1B17F0}" type="datetimeFigureOut">
              <a:rPr lang="en-US" smtClean="0"/>
              <a:t>10/18/2021</a:t>
            </a:fld>
            <a:endParaRPr lang="en-US"/>
          </a:p>
        </p:txBody>
      </p:sp>
      <p:sp>
        <p:nvSpPr>
          <p:cNvPr id="5" name="Footer Placeholder 4">
            <a:extLst>
              <a:ext uri="{FF2B5EF4-FFF2-40B4-BE49-F238E27FC236}">
                <a16:creationId xmlns:a16="http://schemas.microsoft.com/office/drawing/2014/main" id="{94976747-6B7A-43C0-AF36-E242641E2C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C23628-5AD7-4996-8DFA-8F1D77F5E08C}"/>
              </a:ext>
            </a:extLst>
          </p:cNvPr>
          <p:cNvSpPr>
            <a:spLocks noGrp="1"/>
          </p:cNvSpPr>
          <p:nvPr>
            <p:ph type="sldNum" sz="quarter" idx="12"/>
          </p:nvPr>
        </p:nvSpPr>
        <p:spPr/>
        <p:txBody>
          <a:bodyPr/>
          <a:lstStyle/>
          <a:p>
            <a:fld id="{9F39DF51-2C57-4F40-BEBD-E00FDB43BC50}" type="slidenum">
              <a:rPr lang="en-US" smtClean="0"/>
              <a:t>‹#›</a:t>
            </a:fld>
            <a:endParaRPr lang="en-US"/>
          </a:p>
        </p:txBody>
      </p:sp>
    </p:spTree>
    <p:extLst>
      <p:ext uri="{BB962C8B-B14F-4D97-AF65-F5344CB8AC3E}">
        <p14:creationId xmlns:p14="http://schemas.microsoft.com/office/powerpoint/2010/main" val="569147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E1AF2-5520-4003-9181-AF82DEFA72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90156C-CB75-471C-8170-BD6500CC9F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8A9CB7-73D4-4C8E-9F90-DD78BEC04BCF}"/>
              </a:ext>
            </a:extLst>
          </p:cNvPr>
          <p:cNvSpPr>
            <a:spLocks noGrp="1"/>
          </p:cNvSpPr>
          <p:nvPr>
            <p:ph type="dt" sz="half" idx="10"/>
          </p:nvPr>
        </p:nvSpPr>
        <p:spPr/>
        <p:txBody>
          <a:bodyPr/>
          <a:lstStyle/>
          <a:p>
            <a:fld id="{66E7864D-B320-415C-958F-18BF2D1B17F0}" type="datetimeFigureOut">
              <a:rPr lang="en-US" smtClean="0"/>
              <a:t>10/18/2021</a:t>
            </a:fld>
            <a:endParaRPr lang="en-US"/>
          </a:p>
        </p:txBody>
      </p:sp>
      <p:sp>
        <p:nvSpPr>
          <p:cNvPr id="5" name="Footer Placeholder 4">
            <a:extLst>
              <a:ext uri="{FF2B5EF4-FFF2-40B4-BE49-F238E27FC236}">
                <a16:creationId xmlns:a16="http://schemas.microsoft.com/office/drawing/2014/main" id="{BBF5F2D6-D1D7-4335-92D0-DD83313246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1AEB90-303B-4925-AF75-65420D0E3416}"/>
              </a:ext>
            </a:extLst>
          </p:cNvPr>
          <p:cNvSpPr>
            <a:spLocks noGrp="1"/>
          </p:cNvSpPr>
          <p:nvPr>
            <p:ph type="sldNum" sz="quarter" idx="12"/>
          </p:nvPr>
        </p:nvSpPr>
        <p:spPr/>
        <p:txBody>
          <a:bodyPr/>
          <a:lstStyle/>
          <a:p>
            <a:fld id="{9F39DF51-2C57-4F40-BEBD-E00FDB43BC50}" type="slidenum">
              <a:rPr lang="en-US" smtClean="0"/>
              <a:t>‹#›</a:t>
            </a:fld>
            <a:endParaRPr lang="en-US"/>
          </a:p>
        </p:txBody>
      </p:sp>
    </p:spTree>
    <p:extLst>
      <p:ext uri="{BB962C8B-B14F-4D97-AF65-F5344CB8AC3E}">
        <p14:creationId xmlns:p14="http://schemas.microsoft.com/office/powerpoint/2010/main" val="3930547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AF8DE-C0E2-4D31-9D19-3BD59D67A6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8C0AD4-3C31-4629-8389-E0520B96C9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41390F-3407-4864-BBA1-413BCEC118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5C55CB-14ED-4BFD-BF8C-D9F6FF0FCD93}"/>
              </a:ext>
            </a:extLst>
          </p:cNvPr>
          <p:cNvSpPr>
            <a:spLocks noGrp="1"/>
          </p:cNvSpPr>
          <p:nvPr>
            <p:ph type="dt" sz="half" idx="10"/>
          </p:nvPr>
        </p:nvSpPr>
        <p:spPr/>
        <p:txBody>
          <a:bodyPr/>
          <a:lstStyle/>
          <a:p>
            <a:fld id="{66E7864D-B320-415C-958F-18BF2D1B17F0}" type="datetimeFigureOut">
              <a:rPr lang="en-US" smtClean="0"/>
              <a:t>10/18/2021</a:t>
            </a:fld>
            <a:endParaRPr lang="en-US"/>
          </a:p>
        </p:txBody>
      </p:sp>
      <p:sp>
        <p:nvSpPr>
          <p:cNvPr id="6" name="Footer Placeholder 5">
            <a:extLst>
              <a:ext uri="{FF2B5EF4-FFF2-40B4-BE49-F238E27FC236}">
                <a16:creationId xmlns:a16="http://schemas.microsoft.com/office/drawing/2014/main" id="{2993A9BA-3978-4A01-BF4D-707B5B67AE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85776B-44D1-44E6-9248-8A5BA2EDF0BC}"/>
              </a:ext>
            </a:extLst>
          </p:cNvPr>
          <p:cNvSpPr>
            <a:spLocks noGrp="1"/>
          </p:cNvSpPr>
          <p:nvPr>
            <p:ph type="sldNum" sz="quarter" idx="12"/>
          </p:nvPr>
        </p:nvSpPr>
        <p:spPr/>
        <p:txBody>
          <a:bodyPr/>
          <a:lstStyle/>
          <a:p>
            <a:fld id="{9F39DF51-2C57-4F40-BEBD-E00FDB43BC50}" type="slidenum">
              <a:rPr lang="en-US" smtClean="0"/>
              <a:t>‹#›</a:t>
            </a:fld>
            <a:endParaRPr lang="en-US"/>
          </a:p>
        </p:txBody>
      </p:sp>
    </p:spTree>
    <p:extLst>
      <p:ext uri="{BB962C8B-B14F-4D97-AF65-F5344CB8AC3E}">
        <p14:creationId xmlns:p14="http://schemas.microsoft.com/office/powerpoint/2010/main" val="58795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DE619-4AF8-454C-9DD9-80BB0F21A1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4E784A-4E28-4B70-83FC-3FDC272301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A3F3C0-D3C5-4E5E-A5F7-4A6ECB9635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C401F0-3023-4008-8984-E00FDCAC4B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FF57D3-93B5-4283-8E14-CA4BC1741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FEF5AD-3A51-42F0-B462-8CFA1B65D733}"/>
              </a:ext>
            </a:extLst>
          </p:cNvPr>
          <p:cNvSpPr>
            <a:spLocks noGrp="1"/>
          </p:cNvSpPr>
          <p:nvPr>
            <p:ph type="dt" sz="half" idx="10"/>
          </p:nvPr>
        </p:nvSpPr>
        <p:spPr/>
        <p:txBody>
          <a:bodyPr/>
          <a:lstStyle/>
          <a:p>
            <a:fld id="{66E7864D-B320-415C-958F-18BF2D1B17F0}" type="datetimeFigureOut">
              <a:rPr lang="en-US" smtClean="0"/>
              <a:t>10/18/2021</a:t>
            </a:fld>
            <a:endParaRPr lang="en-US"/>
          </a:p>
        </p:txBody>
      </p:sp>
      <p:sp>
        <p:nvSpPr>
          <p:cNvPr id="8" name="Footer Placeholder 7">
            <a:extLst>
              <a:ext uri="{FF2B5EF4-FFF2-40B4-BE49-F238E27FC236}">
                <a16:creationId xmlns:a16="http://schemas.microsoft.com/office/drawing/2014/main" id="{86458B42-D0D9-438F-8FFA-DE8FA367F7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5B072D-D5D5-43D3-88F1-2A1B351394D7}"/>
              </a:ext>
            </a:extLst>
          </p:cNvPr>
          <p:cNvSpPr>
            <a:spLocks noGrp="1"/>
          </p:cNvSpPr>
          <p:nvPr>
            <p:ph type="sldNum" sz="quarter" idx="12"/>
          </p:nvPr>
        </p:nvSpPr>
        <p:spPr/>
        <p:txBody>
          <a:bodyPr/>
          <a:lstStyle/>
          <a:p>
            <a:fld id="{9F39DF51-2C57-4F40-BEBD-E00FDB43BC50}" type="slidenum">
              <a:rPr lang="en-US" smtClean="0"/>
              <a:t>‹#›</a:t>
            </a:fld>
            <a:endParaRPr lang="en-US"/>
          </a:p>
        </p:txBody>
      </p:sp>
    </p:spTree>
    <p:extLst>
      <p:ext uri="{BB962C8B-B14F-4D97-AF65-F5344CB8AC3E}">
        <p14:creationId xmlns:p14="http://schemas.microsoft.com/office/powerpoint/2010/main" val="58861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E75D-7B0C-4587-906C-FFE338933B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3078F5-D903-4B88-A400-B3F3200A1865}"/>
              </a:ext>
            </a:extLst>
          </p:cNvPr>
          <p:cNvSpPr>
            <a:spLocks noGrp="1"/>
          </p:cNvSpPr>
          <p:nvPr>
            <p:ph type="dt" sz="half" idx="10"/>
          </p:nvPr>
        </p:nvSpPr>
        <p:spPr/>
        <p:txBody>
          <a:bodyPr/>
          <a:lstStyle/>
          <a:p>
            <a:fld id="{66E7864D-B320-415C-958F-18BF2D1B17F0}" type="datetimeFigureOut">
              <a:rPr lang="en-US" smtClean="0"/>
              <a:t>10/18/2021</a:t>
            </a:fld>
            <a:endParaRPr lang="en-US"/>
          </a:p>
        </p:txBody>
      </p:sp>
      <p:sp>
        <p:nvSpPr>
          <p:cNvPr id="4" name="Footer Placeholder 3">
            <a:extLst>
              <a:ext uri="{FF2B5EF4-FFF2-40B4-BE49-F238E27FC236}">
                <a16:creationId xmlns:a16="http://schemas.microsoft.com/office/drawing/2014/main" id="{EB63483F-1277-4057-A456-000CB504EA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A77A26-E2EF-4232-8EBC-1E871F69AA2C}"/>
              </a:ext>
            </a:extLst>
          </p:cNvPr>
          <p:cNvSpPr>
            <a:spLocks noGrp="1"/>
          </p:cNvSpPr>
          <p:nvPr>
            <p:ph type="sldNum" sz="quarter" idx="12"/>
          </p:nvPr>
        </p:nvSpPr>
        <p:spPr/>
        <p:txBody>
          <a:bodyPr/>
          <a:lstStyle/>
          <a:p>
            <a:fld id="{9F39DF51-2C57-4F40-BEBD-E00FDB43BC50}" type="slidenum">
              <a:rPr lang="en-US" smtClean="0"/>
              <a:t>‹#›</a:t>
            </a:fld>
            <a:endParaRPr lang="en-US"/>
          </a:p>
        </p:txBody>
      </p:sp>
    </p:spTree>
    <p:extLst>
      <p:ext uri="{BB962C8B-B14F-4D97-AF65-F5344CB8AC3E}">
        <p14:creationId xmlns:p14="http://schemas.microsoft.com/office/powerpoint/2010/main" val="2537211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906ED1-45B4-43B6-9D0D-5007328E8DD1}"/>
              </a:ext>
            </a:extLst>
          </p:cNvPr>
          <p:cNvSpPr>
            <a:spLocks noGrp="1"/>
          </p:cNvSpPr>
          <p:nvPr>
            <p:ph type="dt" sz="half" idx="10"/>
          </p:nvPr>
        </p:nvSpPr>
        <p:spPr/>
        <p:txBody>
          <a:bodyPr/>
          <a:lstStyle/>
          <a:p>
            <a:fld id="{66E7864D-B320-415C-958F-18BF2D1B17F0}" type="datetimeFigureOut">
              <a:rPr lang="en-US" smtClean="0"/>
              <a:t>10/18/2021</a:t>
            </a:fld>
            <a:endParaRPr lang="en-US"/>
          </a:p>
        </p:txBody>
      </p:sp>
      <p:sp>
        <p:nvSpPr>
          <p:cNvPr id="3" name="Footer Placeholder 2">
            <a:extLst>
              <a:ext uri="{FF2B5EF4-FFF2-40B4-BE49-F238E27FC236}">
                <a16:creationId xmlns:a16="http://schemas.microsoft.com/office/drawing/2014/main" id="{0FAC1571-A892-4B6E-B385-BE066245B4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F2B968-00F5-4D33-9967-AD6B8BAAB217}"/>
              </a:ext>
            </a:extLst>
          </p:cNvPr>
          <p:cNvSpPr>
            <a:spLocks noGrp="1"/>
          </p:cNvSpPr>
          <p:nvPr>
            <p:ph type="sldNum" sz="quarter" idx="12"/>
          </p:nvPr>
        </p:nvSpPr>
        <p:spPr/>
        <p:txBody>
          <a:bodyPr/>
          <a:lstStyle/>
          <a:p>
            <a:fld id="{9F39DF51-2C57-4F40-BEBD-E00FDB43BC50}" type="slidenum">
              <a:rPr lang="en-US" smtClean="0"/>
              <a:t>‹#›</a:t>
            </a:fld>
            <a:endParaRPr lang="en-US"/>
          </a:p>
        </p:txBody>
      </p:sp>
    </p:spTree>
    <p:extLst>
      <p:ext uri="{BB962C8B-B14F-4D97-AF65-F5344CB8AC3E}">
        <p14:creationId xmlns:p14="http://schemas.microsoft.com/office/powerpoint/2010/main" val="2555892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1BE45-62BB-48E5-96CC-115A6FDBD5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C822F8-47F7-4B65-B465-A1CC7AF502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059669-DCE0-4E9D-8429-09A122FAC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DF5BD7-5FC5-47C4-89D5-E2728B295FD0}"/>
              </a:ext>
            </a:extLst>
          </p:cNvPr>
          <p:cNvSpPr>
            <a:spLocks noGrp="1"/>
          </p:cNvSpPr>
          <p:nvPr>
            <p:ph type="dt" sz="half" idx="10"/>
          </p:nvPr>
        </p:nvSpPr>
        <p:spPr/>
        <p:txBody>
          <a:bodyPr/>
          <a:lstStyle/>
          <a:p>
            <a:fld id="{66E7864D-B320-415C-958F-18BF2D1B17F0}" type="datetimeFigureOut">
              <a:rPr lang="en-US" smtClean="0"/>
              <a:t>10/18/2021</a:t>
            </a:fld>
            <a:endParaRPr lang="en-US"/>
          </a:p>
        </p:txBody>
      </p:sp>
      <p:sp>
        <p:nvSpPr>
          <p:cNvPr id="6" name="Footer Placeholder 5">
            <a:extLst>
              <a:ext uri="{FF2B5EF4-FFF2-40B4-BE49-F238E27FC236}">
                <a16:creationId xmlns:a16="http://schemas.microsoft.com/office/drawing/2014/main" id="{4C625426-8A79-4319-843C-75861509D3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624ACE-BEB2-45B7-8FA4-AD6D6D622FCD}"/>
              </a:ext>
            </a:extLst>
          </p:cNvPr>
          <p:cNvSpPr>
            <a:spLocks noGrp="1"/>
          </p:cNvSpPr>
          <p:nvPr>
            <p:ph type="sldNum" sz="quarter" idx="12"/>
          </p:nvPr>
        </p:nvSpPr>
        <p:spPr/>
        <p:txBody>
          <a:bodyPr/>
          <a:lstStyle/>
          <a:p>
            <a:fld id="{9F39DF51-2C57-4F40-BEBD-E00FDB43BC50}" type="slidenum">
              <a:rPr lang="en-US" smtClean="0"/>
              <a:t>‹#›</a:t>
            </a:fld>
            <a:endParaRPr lang="en-US"/>
          </a:p>
        </p:txBody>
      </p:sp>
    </p:spTree>
    <p:extLst>
      <p:ext uri="{BB962C8B-B14F-4D97-AF65-F5344CB8AC3E}">
        <p14:creationId xmlns:p14="http://schemas.microsoft.com/office/powerpoint/2010/main" val="2607562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696BF-73A0-4C60-BE0A-70B88CDCA9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9BE282-1909-4E35-9BF7-21288A770E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70E579-96E2-4316-90FC-05C8625C7C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9689F6-786F-49A2-9B4F-75F30FFE2220}"/>
              </a:ext>
            </a:extLst>
          </p:cNvPr>
          <p:cNvSpPr>
            <a:spLocks noGrp="1"/>
          </p:cNvSpPr>
          <p:nvPr>
            <p:ph type="dt" sz="half" idx="10"/>
          </p:nvPr>
        </p:nvSpPr>
        <p:spPr/>
        <p:txBody>
          <a:bodyPr/>
          <a:lstStyle/>
          <a:p>
            <a:fld id="{66E7864D-B320-415C-958F-18BF2D1B17F0}" type="datetimeFigureOut">
              <a:rPr lang="en-US" smtClean="0"/>
              <a:t>10/18/2021</a:t>
            </a:fld>
            <a:endParaRPr lang="en-US"/>
          </a:p>
        </p:txBody>
      </p:sp>
      <p:sp>
        <p:nvSpPr>
          <p:cNvPr id="6" name="Footer Placeholder 5">
            <a:extLst>
              <a:ext uri="{FF2B5EF4-FFF2-40B4-BE49-F238E27FC236}">
                <a16:creationId xmlns:a16="http://schemas.microsoft.com/office/drawing/2014/main" id="{2508C21C-09AB-49D4-BE2D-D12A98AF63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3BEDDF-8021-43D3-9ED5-C8F17D82417C}"/>
              </a:ext>
            </a:extLst>
          </p:cNvPr>
          <p:cNvSpPr>
            <a:spLocks noGrp="1"/>
          </p:cNvSpPr>
          <p:nvPr>
            <p:ph type="sldNum" sz="quarter" idx="12"/>
          </p:nvPr>
        </p:nvSpPr>
        <p:spPr/>
        <p:txBody>
          <a:bodyPr/>
          <a:lstStyle/>
          <a:p>
            <a:fld id="{9F39DF51-2C57-4F40-BEBD-E00FDB43BC50}" type="slidenum">
              <a:rPr lang="en-US" smtClean="0"/>
              <a:t>‹#›</a:t>
            </a:fld>
            <a:endParaRPr lang="en-US"/>
          </a:p>
        </p:txBody>
      </p:sp>
    </p:spTree>
    <p:extLst>
      <p:ext uri="{BB962C8B-B14F-4D97-AF65-F5344CB8AC3E}">
        <p14:creationId xmlns:p14="http://schemas.microsoft.com/office/powerpoint/2010/main" val="1008362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366AF6-38EE-499B-A99E-40AE95DA0A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64D34B-7734-4F95-BC73-65A7D47DB4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BDCAD3-43F2-4B98-9B9C-D765A2D4CC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E7864D-B320-415C-958F-18BF2D1B17F0}" type="datetimeFigureOut">
              <a:rPr lang="en-US" smtClean="0"/>
              <a:t>10/18/2021</a:t>
            </a:fld>
            <a:endParaRPr lang="en-US"/>
          </a:p>
        </p:txBody>
      </p:sp>
      <p:sp>
        <p:nvSpPr>
          <p:cNvPr id="5" name="Footer Placeholder 4">
            <a:extLst>
              <a:ext uri="{FF2B5EF4-FFF2-40B4-BE49-F238E27FC236}">
                <a16:creationId xmlns:a16="http://schemas.microsoft.com/office/drawing/2014/main" id="{11B1A20A-AF9E-4230-BACF-EF8E39EEAB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6ACEE8-769E-4E53-842E-AC70423E55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39DF51-2C57-4F40-BEBD-E00FDB43BC50}" type="slidenum">
              <a:rPr lang="en-US" smtClean="0"/>
              <a:t>‹#›</a:t>
            </a:fld>
            <a:endParaRPr lang="en-US"/>
          </a:p>
        </p:txBody>
      </p:sp>
    </p:spTree>
    <p:extLst>
      <p:ext uri="{BB962C8B-B14F-4D97-AF65-F5344CB8AC3E}">
        <p14:creationId xmlns:p14="http://schemas.microsoft.com/office/powerpoint/2010/main" val="2097298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068006-54F7-4467-9A9E-C6AE8B901A5F}"/>
              </a:ext>
            </a:extLst>
          </p:cNvPr>
          <p:cNvSpPr txBox="1"/>
          <p:nvPr/>
        </p:nvSpPr>
        <p:spPr>
          <a:xfrm>
            <a:off x="4663556" y="764931"/>
            <a:ext cx="2864887" cy="1323439"/>
          </a:xfrm>
          <a:prstGeom prst="rect">
            <a:avLst/>
          </a:prstGeom>
          <a:noFill/>
        </p:spPr>
        <p:txBody>
          <a:bodyPr wrap="none" rtlCol="0">
            <a:spAutoFit/>
          </a:bodyPr>
          <a:lstStyle/>
          <a:p>
            <a:r>
              <a:rPr lang="en-US" sz="8000" b="1" dirty="0" err="1">
                <a:solidFill>
                  <a:srgbClr val="FF0000"/>
                </a:solidFill>
              </a:rPr>
              <a:t>Buổi</a:t>
            </a:r>
            <a:r>
              <a:rPr lang="en-US" sz="8000" b="1" dirty="0">
                <a:solidFill>
                  <a:srgbClr val="FF0000"/>
                </a:solidFill>
              </a:rPr>
              <a:t> 2</a:t>
            </a:r>
          </a:p>
        </p:txBody>
      </p:sp>
      <p:sp>
        <p:nvSpPr>
          <p:cNvPr id="5" name="TextBox 4">
            <a:extLst>
              <a:ext uri="{FF2B5EF4-FFF2-40B4-BE49-F238E27FC236}">
                <a16:creationId xmlns:a16="http://schemas.microsoft.com/office/drawing/2014/main" id="{0C608738-998A-410F-9A0E-B7847C4EEA3E}"/>
              </a:ext>
            </a:extLst>
          </p:cNvPr>
          <p:cNvSpPr txBox="1"/>
          <p:nvPr/>
        </p:nvSpPr>
        <p:spPr>
          <a:xfrm>
            <a:off x="3613638" y="2734408"/>
            <a:ext cx="5216172" cy="2544286"/>
          </a:xfrm>
          <a:prstGeom prst="rect">
            <a:avLst/>
          </a:prstGeom>
          <a:noFill/>
        </p:spPr>
        <p:txBody>
          <a:bodyPr wrap="none" rtlCol="0">
            <a:spAutoFit/>
          </a:bodyPr>
          <a:lstStyle/>
          <a:p>
            <a:pPr marL="285750" indent="-285750" rtl="0">
              <a:spcBef>
                <a:spcPts val="0"/>
              </a:spcBef>
              <a:spcAft>
                <a:spcPts val="800"/>
              </a:spcAft>
              <a:buFont typeface="Arial" panose="020B0604020202020204" pitchFamily="34" charset="0"/>
              <a:buChar char="•"/>
            </a:pPr>
            <a:r>
              <a:rPr lang="en-US" sz="1800" b="1" i="0" u="none" strike="noStrike" dirty="0" err="1">
                <a:solidFill>
                  <a:schemeClr val="accent1">
                    <a:lumMod val="75000"/>
                  </a:schemeClr>
                </a:solidFill>
                <a:effectLst/>
                <a:latin typeface="Times New Roman" panose="02020603050405020304" pitchFamily="18" charset="0"/>
              </a:rPr>
              <a:t>Mảng</a:t>
            </a:r>
            <a:endParaRPr lang="en-US" sz="1800" b="1" i="0" u="none" strike="noStrike" dirty="0">
              <a:solidFill>
                <a:schemeClr val="accent1">
                  <a:lumMod val="75000"/>
                </a:schemeClr>
              </a:solidFill>
              <a:effectLst/>
              <a:latin typeface="Times New Roman" panose="02020603050405020304" pitchFamily="18" charset="0"/>
            </a:endParaRPr>
          </a:p>
          <a:p>
            <a:pPr marL="285750" indent="-285750" rtl="0">
              <a:spcBef>
                <a:spcPts val="0"/>
              </a:spcBef>
              <a:spcAft>
                <a:spcPts val="800"/>
              </a:spcAft>
              <a:buFont typeface="Arial" panose="020B0604020202020204" pitchFamily="34" charset="0"/>
              <a:buChar char="•"/>
            </a:pPr>
            <a:r>
              <a:rPr lang="en-US" sz="1800" b="1" i="0" u="none" strike="noStrike" dirty="0" err="1">
                <a:solidFill>
                  <a:schemeClr val="accent1">
                    <a:lumMod val="75000"/>
                  </a:schemeClr>
                </a:solidFill>
                <a:effectLst/>
                <a:latin typeface="Times New Roman" panose="02020603050405020304" pitchFamily="18" charset="0"/>
              </a:rPr>
              <a:t>Nhập</a:t>
            </a:r>
            <a:r>
              <a:rPr lang="en-US" sz="1800" b="1" i="0" u="none" strike="noStrike" dirty="0">
                <a:solidFill>
                  <a:schemeClr val="accent1">
                    <a:lumMod val="75000"/>
                  </a:schemeClr>
                </a:solidFill>
                <a:effectLst/>
                <a:latin typeface="Times New Roman" panose="02020603050405020304" pitchFamily="18" charset="0"/>
              </a:rPr>
              <a:t> </a:t>
            </a:r>
            <a:r>
              <a:rPr lang="en-US" sz="1800" b="1" i="0" u="none" strike="noStrike" dirty="0" err="1">
                <a:solidFill>
                  <a:schemeClr val="accent1">
                    <a:lumMod val="75000"/>
                  </a:schemeClr>
                </a:solidFill>
                <a:effectLst/>
                <a:latin typeface="Times New Roman" panose="02020603050405020304" pitchFamily="18" charset="0"/>
              </a:rPr>
              <a:t>dữ</a:t>
            </a:r>
            <a:r>
              <a:rPr lang="en-US" sz="1800" b="1" i="0" u="none" strike="noStrike" dirty="0">
                <a:solidFill>
                  <a:schemeClr val="accent1">
                    <a:lumMod val="75000"/>
                  </a:schemeClr>
                </a:solidFill>
                <a:effectLst/>
                <a:latin typeface="Times New Roman" panose="02020603050405020304" pitchFamily="18" charset="0"/>
              </a:rPr>
              <a:t> </a:t>
            </a:r>
            <a:r>
              <a:rPr lang="en-US" sz="1800" b="1" i="0" u="none" strike="noStrike" dirty="0" err="1">
                <a:solidFill>
                  <a:schemeClr val="accent1">
                    <a:lumMod val="75000"/>
                  </a:schemeClr>
                </a:solidFill>
                <a:effectLst/>
                <a:latin typeface="Times New Roman" panose="02020603050405020304" pitchFamily="18" charset="0"/>
              </a:rPr>
              <a:t>liệu</a:t>
            </a:r>
            <a:endParaRPr lang="en-US" b="1" dirty="0">
              <a:solidFill>
                <a:schemeClr val="accent1">
                  <a:lumMod val="75000"/>
                </a:schemeClr>
              </a:solidFill>
            </a:endParaRPr>
          </a:p>
          <a:p>
            <a:pPr marL="285750" indent="-285750" rtl="0">
              <a:spcBef>
                <a:spcPts val="0"/>
              </a:spcBef>
              <a:spcAft>
                <a:spcPts val="800"/>
              </a:spcAft>
              <a:buFont typeface="Arial" panose="020B0604020202020204" pitchFamily="34" charset="0"/>
              <a:buChar char="•"/>
            </a:pPr>
            <a:r>
              <a:rPr lang="en-US" sz="1800" b="1" i="0" u="none" strike="noStrike" dirty="0" err="1">
                <a:solidFill>
                  <a:schemeClr val="accent1">
                    <a:lumMod val="75000"/>
                  </a:schemeClr>
                </a:solidFill>
                <a:effectLst/>
                <a:latin typeface="Times New Roman" panose="02020603050405020304" pitchFamily="18" charset="0"/>
              </a:rPr>
              <a:t>Hàm</a:t>
            </a:r>
            <a:r>
              <a:rPr lang="en-US" sz="1800" b="1" i="0" u="none" strike="noStrike" dirty="0">
                <a:solidFill>
                  <a:schemeClr val="accent1">
                    <a:lumMod val="75000"/>
                  </a:schemeClr>
                </a:solidFill>
                <a:effectLst/>
                <a:latin typeface="Times New Roman" panose="02020603050405020304" pitchFamily="18" charset="0"/>
              </a:rPr>
              <a:t>, </a:t>
            </a:r>
            <a:r>
              <a:rPr lang="en-US" sz="1800" b="1" i="0" u="none" strike="noStrike" dirty="0" err="1">
                <a:solidFill>
                  <a:schemeClr val="accent1">
                    <a:lumMod val="75000"/>
                  </a:schemeClr>
                </a:solidFill>
                <a:effectLst/>
                <a:latin typeface="Times New Roman" panose="02020603050405020304" pitchFamily="18" charset="0"/>
              </a:rPr>
              <a:t>Hằng</a:t>
            </a:r>
            <a:r>
              <a:rPr lang="en-US" sz="1800" b="1" i="0" u="none" strike="noStrike" dirty="0">
                <a:solidFill>
                  <a:schemeClr val="accent1">
                    <a:lumMod val="75000"/>
                  </a:schemeClr>
                </a:solidFill>
                <a:effectLst/>
                <a:latin typeface="Times New Roman" panose="02020603050405020304" pitchFamily="18" charset="0"/>
              </a:rPr>
              <a:t> </a:t>
            </a:r>
            <a:endParaRPr lang="en-US" b="1" dirty="0">
              <a:solidFill>
                <a:schemeClr val="accent1">
                  <a:lumMod val="75000"/>
                </a:schemeClr>
              </a:solidFill>
            </a:endParaRPr>
          </a:p>
          <a:p>
            <a:pPr marL="285750" indent="-285750" rtl="0">
              <a:spcBef>
                <a:spcPts val="0"/>
              </a:spcBef>
              <a:spcAft>
                <a:spcPts val="800"/>
              </a:spcAft>
              <a:buFont typeface="Arial" panose="020B0604020202020204" pitchFamily="34" charset="0"/>
              <a:buChar char="•"/>
            </a:pPr>
            <a:r>
              <a:rPr lang="en-US" sz="1800" b="1" i="0" u="none" strike="noStrike" dirty="0">
                <a:solidFill>
                  <a:schemeClr val="accent1">
                    <a:lumMod val="75000"/>
                  </a:schemeClr>
                </a:solidFill>
                <a:effectLst/>
                <a:latin typeface="Times New Roman" panose="02020603050405020304" pitchFamily="18" charset="0"/>
              </a:rPr>
              <a:t>Foreach</a:t>
            </a:r>
            <a:endParaRPr lang="en-US" b="1" dirty="0">
              <a:solidFill>
                <a:schemeClr val="accent1">
                  <a:lumMod val="75000"/>
                </a:schemeClr>
              </a:solidFill>
            </a:endParaRPr>
          </a:p>
          <a:p>
            <a:pPr marL="285750" indent="-285750" rtl="0">
              <a:spcBef>
                <a:spcPts val="0"/>
              </a:spcBef>
              <a:spcAft>
                <a:spcPts val="800"/>
              </a:spcAft>
              <a:buFont typeface="Arial" panose="020B0604020202020204" pitchFamily="34" charset="0"/>
              <a:buChar char="•"/>
            </a:pPr>
            <a:r>
              <a:rPr lang="en-US" sz="1800" b="1" i="0" u="none" strike="noStrike" dirty="0" err="1">
                <a:solidFill>
                  <a:schemeClr val="accent1">
                    <a:lumMod val="75000"/>
                  </a:schemeClr>
                </a:solidFill>
                <a:effectLst/>
                <a:latin typeface="Times New Roman" panose="02020603050405020304" pitchFamily="18" charset="0"/>
              </a:rPr>
              <a:t>Giới</a:t>
            </a:r>
            <a:r>
              <a:rPr lang="en-US" sz="1800" b="1" i="0" u="none" strike="noStrike" dirty="0">
                <a:solidFill>
                  <a:schemeClr val="accent1">
                    <a:lumMod val="75000"/>
                  </a:schemeClr>
                </a:solidFill>
                <a:effectLst/>
                <a:latin typeface="Times New Roman" panose="02020603050405020304" pitchFamily="18" charset="0"/>
              </a:rPr>
              <a:t> </a:t>
            </a:r>
            <a:r>
              <a:rPr lang="en-US" sz="1800" b="1" i="0" u="none" strike="noStrike" dirty="0" err="1">
                <a:solidFill>
                  <a:schemeClr val="accent1">
                    <a:lumMod val="75000"/>
                  </a:schemeClr>
                </a:solidFill>
                <a:effectLst/>
                <a:latin typeface="Times New Roman" panose="02020603050405020304" pitchFamily="18" charset="0"/>
              </a:rPr>
              <a:t>thiệu</a:t>
            </a:r>
            <a:r>
              <a:rPr lang="en-US" sz="1800" b="1" i="0" u="none" strike="noStrike" dirty="0">
                <a:solidFill>
                  <a:schemeClr val="accent1">
                    <a:lumMod val="75000"/>
                  </a:schemeClr>
                </a:solidFill>
                <a:effectLst/>
                <a:latin typeface="Times New Roman" panose="02020603050405020304" pitchFamily="18" charset="0"/>
              </a:rPr>
              <a:t> </a:t>
            </a:r>
            <a:r>
              <a:rPr lang="en-US" sz="1800" b="1" i="0" u="none" strike="noStrike" dirty="0" err="1">
                <a:solidFill>
                  <a:schemeClr val="accent1">
                    <a:lumMod val="75000"/>
                  </a:schemeClr>
                </a:solidFill>
                <a:effectLst/>
                <a:latin typeface="Times New Roman" panose="02020603050405020304" pitchFamily="18" charset="0"/>
              </a:rPr>
              <a:t>lớp</a:t>
            </a:r>
            <a:r>
              <a:rPr lang="en-US" sz="1800" b="1" i="0" u="none" strike="noStrike" dirty="0">
                <a:solidFill>
                  <a:schemeClr val="accent1">
                    <a:lumMod val="75000"/>
                  </a:schemeClr>
                </a:solidFill>
                <a:effectLst/>
                <a:latin typeface="Times New Roman" panose="02020603050405020304" pitchFamily="18" charset="0"/>
              </a:rPr>
              <a:t> Math, String, Number, Character</a:t>
            </a:r>
            <a:endParaRPr lang="en-US" b="1" dirty="0">
              <a:solidFill>
                <a:schemeClr val="accent1">
                  <a:lumMod val="75000"/>
                </a:schemeClr>
              </a:solidFill>
              <a:effectLst/>
            </a:endParaRPr>
          </a:p>
          <a:p>
            <a:r>
              <a:rPr lang="en-US" dirty="0"/>
              <a:t/>
            </a:r>
            <a:br>
              <a:rPr lang="en-US" dirty="0"/>
            </a:br>
            <a:endParaRPr lang="en-US" dirty="0"/>
          </a:p>
        </p:txBody>
      </p:sp>
    </p:spTree>
    <p:extLst>
      <p:ext uri="{BB962C8B-B14F-4D97-AF65-F5344CB8AC3E}">
        <p14:creationId xmlns:p14="http://schemas.microsoft.com/office/powerpoint/2010/main" val="3315784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0F5B48-7A90-423C-944B-A577874BAC6D}"/>
              </a:ext>
            </a:extLst>
          </p:cNvPr>
          <p:cNvSpPr txBox="1"/>
          <p:nvPr/>
        </p:nvSpPr>
        <p:spPr>
          <a:xfrm>
            <a:off x="530527" y="581655"/>
            <a:ext cx="11391841" cy="4449616"/>
          </a:xfrm>
          <a:prstGeom prst="rect">
            <a:avLst/>
          </a:prstGeom>
          <a:noFill/>
        </p:spPr>
        <p:txBody>
          <a:bodyPr wrap="square">
            <a:spAutoFit/>
          </a:bodyPr>
          <a:lstStyle/>
          <a:p>
            <a:pPr algn="l">
              <a:lnSpc>
                <a:spcPct val="150000"/>
              </a:lnSpc>
            </a:pPr>
            <a:r>
              <a:rPr lang="vi-VN" sz="2400" b="1" i="0" dirty="0">
                <a:solidFill>
                  <a:srgbClr val="111111"/>
                </a:solidFill>
                <a:effectLst/>
                <a:latin typeface="Roboto" panose="02000000000000000000" pitchFamily="2" charset="0"/>
              </a:rPr>
              <a:t>Cú pháp nhập</a:t>
            </a:r>
            <a:endParaRPr lang="vi-VN" sz="2400" b="0" i="0" dirty="0">
              <a:solidFill>
                <a:srgbClr val="111111"/>
              </a:solidFill>
              <a:effectLst/>
              <a:latin typeface="Roboto" panose="02000000000000000000" pitchFamily="2" charset="0"/>
            </a:endParaRPr>
          </a:p>
          <a:p>
            <a:pPr algn="l">
              <a:lnSpc>
                <a:spcPct val="150000"/>
              </a:lnSpc>
            </a:pPr>
            <a:r>
              <a:rPr lang="vi-VN" sz="2400" b="0" i="0" dirty="0">
                <a:solidFill>
                  <a:srgbClr val="222222"/>
                </a:solidFill>
                <a:effectLst/>
                <a:latin typeface="Verdana" panose="020B0604030504040204" pitchFamily="34" charset="0"/>
              </a:rPr>
              <a:t>Để sử dụng bạn khai báo một đối tượng Scanner có tên tùy ý. Ở đây mình đặt là ip</a:t>
            </a:r>
          </a:p>
          <a:p>
            <a:pPr algn="l">
              <a:lnSpc>
                <a:spcPct val="150000"/>
              </a:lnSpc>
            </a:pPr>
            <a:r>
              <a:rPr lang="en-US" sz="2400" b="1" i="0" dirty="0">
                <a:solidFill>
                  <a:srgbClr val="222222"/>
                </a:solidFill>
                <a:effectLst/>
                <a:latin typeface="Verdana" panose="020B0604030504040204" pitchFamily="34" charset="0"/>
              </a:rPr>
              <a:t>	</a:t>
            </a:r>
            <a:r>
              <a:rPr lang="vi-VN" sz="2400" b="1" i="0" dirty="0">
                <a:solidFill>
                  <a:srgbClr val="222222"/>
                </a:solidFill>
                <a:effectLst/>
                <a:latin typeface="Verdana" panose="020B0604030504040204" pitchFamily="34" charset="0"/>
              </a:rPr>
              <a:t>Scanner ip = new Scanner(System.in)</a:t>
            </a:r>
            <a:r>
              <a:rPr lang="vi-VN" sz="2400" b="0" i="0" dirty="0">
                <a:solidFill>
                  <a:srgbClr val="222222"/>
                </a:solidFill>
                <a:effectLst/>
                <a:latin typeface="Verdana" panose="020B0604030504040204" pitchFamily="34" charset="0"/>
              </a:rPr>
              <a:t>;</a:t>
            </a:r>
          </a:p>
          <a:p>
            <a:pPr algn="l"/>
            <a:r>
              <a:rPr lang="en-US" sz="2400" b="1" i="0" dirty="0">
                <a:solidFill>
                  <a:srgbClr val="222222"/>
                </a:solidFill>
                <a:effectLst/>
                <a:latin typeface="Verdana" panose="020B0604030504040204" pitchFamily="34" charset="0"/>
              </a:rPr>
              <a:t>	</a:t>
            </a:r>
            <a:r>
              <a:rPr lang="vi-VN" sz="2400" b="1" i="0" dirty="0">
                <a:solidFill>
                  <a:srgbClr val="222222"/>
                </a:solidFill>
                <a:effectLst/>
                <a:latin typeface="Verdana" panose="020B0604030504040204" pitchFamily="34" charset="0"/>
              </a:rPr>
              <a:t>ip.nextInt()</a:t>
            </a:r>
            <a:r>
              <a:rPr lang="vi-VN" sz="2400" b="0" i="0" dirty="0">
                <a:solidFill>
                  <a:srgbClr val="222222"/>
                </a:solidFill>
                <a:effectLst/>
                <a:latin typeface="Verdana" panose="020B0604030504040204" pitchFamily="34" charset="0"/>
              </a:rPr>
              <a:t>; // Gọi hàm nhập số nguyên. Các hàm khác</a:t>
            </a:r>
            <a:r>
              <a:rPr lang="en-US" sz="2400" dirty="0">
                <a:solidFill>
                  <a:srgbClr val="222222"/>
                </a:solidFill>
                <a:latin typeface="Verdana" panose="020B0604030504040204" pitchFamily="34" charset="0"/>
              </a:rPr>
              <a:t> </a:t>
            </a:r>
            <a:r>
              <a:rPr lang="vi-VN" sz="2400" b="0" i="0" dirty="0">
                <a:solidFill>
                  <a:srgbClr val="222222"/>
                </a:solidFill>
                <a:effectLst/>
                <a:latin typeface="Verdana" panose="020B0604030504040204" pitchFamily="34" charset="0"/>
              </a:rPr>
              <a:t>cú pháp tương tự</a:t>
            </a:r>
            <a:endParaRPr lang="en-US" sz="2400" b="0" i="0" dirty="0">
              <a:solidFill>
                <a:srgbClr val="222222"/>
              </a:solidFill>
              <a:effectLst/>
              <a:latin typeface="Verdana" panose="020B0604030504040204" pitchFamily="34" charset="0"/>
            </a:endParaRPr>
          </a:p>
          <a:p>
            <a:pPr algn="l"/>
            <a:endParaRPr lang="en-US" sz="2400" dirty="0">
              <a:solidFill>
                <a:srgbClr val="222222"/>
              </a:solidFill>
              <a:latin typeface="Verdana" panose="020B0604030504040204" pitchFamily="34" charset="0"/>
            </a:endParaRPr>
          </a:p>
          <a:p>
            <a:pPr algn="l">
              <a:lnSpc>
                <a:spcPct val="150000"/>
              </a:lnSpc>
            </a:pPr>
            <a:r>
              <a:rPr lang="en-US" sz="2400" dirty="0" err="1">
                <a:solidFill>
                  <a:srgbClr val="222222"/>
                </a:solidFill>
                <a:latin typeface="Verdana" panose="020B0604030504040204" pitchFamily="34" charset="0"/>
              </a:rPr>
              <a:t>Ví</a:t>
            </a:r>
            <a:r>
              <a:rPr lang="en-US" sz="2400" dirty="0">
                <a:solidFill>
                  <a:srgbClr val="222222"/>
                </a:solidFill>
                <a:latin typeface="Verdana" panose="020B0604030504040204" pitchFamily="34" charset="0"/>
              </a:rPr>
              <a:t> </a:t>
            </a:r>
            <a:r>
              <a:rPr lang="en-US" sz="2400" dirty="0" err="1">
                <a:solidFill>
                  <a:srgbClr val="222222"/>
                </a:solidFill>
                <a:latin typeface="Verdana" panose="020B0604030504040204" pitchFamily="34" charset="0"/>
              </a:rPr>
              <a:t>dụ</a:t>
            </a:r>
            <a:r>
              <a:rPr lang="en-US" sz="2400" dirty="0">
                <a:solidFill>
                  <a:srgbClr val="222222"/>
                </a:solidFill>
                <a:latin typeface="Verdana" panose="020B0604030504040204" pitchFamily="34" charset="0"/>
              </a:rPr>
              <a:t> </a:t>
            </a:r>
            <a:r>
              <a:rPr lang="en-US" sz="2400" dirty="0" err="1">
                <a:solidFill>
                  <a:srgbClr val="222222"/>
                </a:solidFill>
                <a:latin typeface="Verdana" panose="020B0604030504040204" pitchFamily="34" charset="0"/>
              </a:rPr>
              <a:t>gọi</a:t>
            </a:r>
            <a:r>
              <a:rPr lang="en-US" sz="2400" dirty="0">
                <a:solidFill>
                  <a:srgbClr val="222222"/>
                </a:solidFill>
                <a:latin typeface="Verdana" panose="020B0604030504040204" pitchFamily="34" charset="0"/>
              </a:rPr>
              <a:t> </a:t>
            </a:r>
            <a:r>
              <a:rPr lang="en-US" sz="2400" dirty="0" err="1">
                <a:solidFill>
                  <a:srgbClr val="222222"/>
                </a:solidFill>
                <a:latin typeface="Verdana" panose="020B0604030504040204" pitchFamily="34" charset="0"/>
              </a:rPr>
              <a:t>hàm</a:t>
            </a:r>
            <a:r>
              <a:rPr lang="en-US" sz="2400" dirty="0">
                <a:solidFill>
                  <a:srgbClr val="222222"/>
                </a:solidFill>
                <a:latin typeface="Verdana" panose="020B0604030504040204" pitchFamily="34" charset="0"/>
              </a:rPr>
              <a:t> </a:t>
            </a:r>
            <a:r>
              <a:rPr lang="en-US" sz="2400" dirty="0" err="1">
                <a:solidFill>
                  <a:srgbClr val="222222"/>
                </a:solidFill>
                <a:latin typeface="Verdana" panose="020B0604030504040204" pitchFamily="34" charset="0"/>
              </a:rPr>
              <a:t>nhập</a:t>
            </a:r>
            <a:r>
              <a:rPr lang="en-US" sz="2400" dirty="0">
                <a:solidFill>
                  <a:srgbClr val="222222"/>
                </a:solidFill>
                <a:latin typeface="Verdana" panose="020B0604030504040204" pitchFamily="34" charset="0"/>
              </a:rPr>
              <a:t> :</a:t>
            </a:r>
          </a:p>
          <a:p>
            <a:pPr algn="l">
              <a:lnSpc>
                <a:spcPct val="150000"/>
              </a:lnSpc>
            </a:pPr>
            <a:r>
              <a:rPr lang="en-US" sz="2400" b="0" i="0" dirty="0">
                <a:solidFill>
                  <a:srgbClr val="222222"/>
                </a:solidFill>
                <a:effectLst/>
                <a:latin typeface="Verdana" panose="020B0604030504040204" pitchFamily="34" charset="0"/>
              </a:rPr>
              <a:t>	</a:t>
            </a:r>
            <a:r>
              <a:rPr lang="en-US" sz="2400" b="1" i="0" dirty="0">
                <a:solidFill>
                  <a:srgbClr val="222222"/>
                </a:solidFill>
                <a:effectLst/>
                <a:latin typeface="Verdana" panose="020B0604030504040204" pitchFamily="34" charset="0"/>
              </a:rPr>
              <a:t>Int</a:t>
            </a:r>
            <a:r>
              <a:rPr lang="en-US" sz="2400" b="0" i="0" dirty="0">
                <a:solidFill>
                  <a:srgbClr val="222222"/>
                </a:solidFill>
                <a:effectLst/>
                <a:latin typeface="Verdana" panose="020B0604030504040204" pitchFamily="34" charset="0"/>
              </a:rPr>
              <a:t> </a:t>
            </a:r>
            <a:r>
              <a:rPr lang="en-US" sz="2400" b="1" i="0" dirty="0">
                <a:solidFill>
                  <a:srgbClr val="222222"/>
                </a:solidFill>
                <a:effectLst/>
                <a:latin typeface="Verdana" panose="020B0604030504040204" pitchFamily="34" charset="0"/>
              </a:rPr>
              <a:t>a</a:t>
            </a:r>
            <a:r>
              <a:rPr lang="en-US" sz="2400" b="0" i="0" dirty="0">
                <a:solidFill>
                  <a:srgbClr val="222222"/>
                </a:solidFill>
                <a:effectLst/>
                <a:latin typeface="Verdana" panose="020B0604030504040204" pitchFamily="34" charset="0"/>
              </a:rPr>
              <a:t> = </a:t>
            </a:r>
            <a:r>
              <a:rPr lang="en-US" sz="2400" b="1" i="0" dirty="0" err="1">
                <a:solidFill>
                  <a:srgbClr val="222222"/>
                </a:solidFill>
                <a:effectLst/>
                <a:latin typeface="Verdana" panose="020B0604030504040204" pitchFamily="34" charset="0"/>
              </a:rPr>
              <a:t>ip.nextInt</a:t>
            </a:r>
            <a:r>
              <a:rPr lang="en-US" sz="2400" b="1" i="0" dirty="0">
                <a:solidFill>
                  <a:srgbClr val="222222"/>
                </a:solidFill>
                <a:effectLst/>
                <a:latin typeface="Verdana" panose="020B0604030504040204" pitchFamily="34" charset="0"/>
              </a:rPr>
              <a:t>()</a:t>
            </a:r>
            <a:r>
              <a:rPr lang="en-US" sz="2400" b="0" i="0" dirty="0">
                <a:solidFill>
                  <a:srgbClr val="222222"/>
                </a:solidFill>
                <a:effectLst/>
                <a:latin typeface="Verdana" panose="020B0604030504040204" pitchFamily="34" charset="0"/>
              </a:rPr>
              <a:t>;</a:t>
            </a:r>
            <a:endParaRPr lang="vi-VN" sz="2400" b="0" i="0" dirty="0">
              <a:solidFill>
                <a:srgbClr val="222222"/>
              </a:solidFill>
              <a:effectLst/>
              <a:latin typeface="Verdana" panose="020B0604030504040204" pitchFamily="34" charset="0"/>
            </a:endParaRPr>
          </a:p>
        </p:txBody>
      </p:sp>
    </p:spTree>
    <p:extLst>
      <p:ext uri="{BB962C8B-B14F-4D97-AF65-F5344CB8AC3E}">
        <p14:creationId xmlns:p14="http://schemas.microsoft.com/office/powerpoint/2010/main" val="760095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621F3E-2ED2-4D0F-8212-B5EE7824D442}"/>
              </a:ext>
            </a:extLst>
          </p:cNvPr>
          <p:cNvSpPr txBox="1"/>
          <p:nvPr/>
        </p:nvSpPr>
        <p:spPr>
          <a:xfrm>
            <a:off x="3693740" y="395653"/>
            <a:ext cx="4804520" cy="769441"/>
          </a:xfrm>
          <a:prstGeom prst="rect">
            <a:avLst/>
          </a:prstGeom>
          <a:noFill/>
        </p:spPr>
        <p:txBody>
          <a:bodyPr wrap="none" rtlCol="0">
            <a:spAutoFit/>
          </a:bodyPr>
          <a:lstStyle/>
          <a:p>
            <a:r>
              <a:rPr lang="en-US" sz="4400" b="1" dirty="0" err="1">
                <a:solidFill>
                  <a:srgbClr val="FF0000"/>
                </a:solidFill>
              </a:rPr>
              <a:t>Hàm</a:t>
            </a:r>
            <a:r>
              <a:rPr lang="en-US" sz="4400" b="1" dirty="0">
                <a:solidFill>
                  <a:srgbClr val="FF0000"/>
                </a:solidFill>
              </a:rPr>
              <a:t> , </a:t>
            </a:r>
            <a:r>
              <a:rPr lang="en-US" sz="4400" b="1" dirty="0" err="1">
                <a:solidFill>
                  <a:srgbClr val="FF0000"/>
                </a:solidFill>
              </a:rPr>
              <a:t>Phương</a:t>
            </a:r>
            <a:r>
              <a:rPr lang="en-US" sz="4400" b="1" dirty="0">
                <a:solidFill>
                  <a:srgbClr val="FF0000"/>
                </a:solidFill>
              </a:rPr>
              <a:t> </a:t>
            </a:r>
            <a:r>
              <a:rPr lang="en-US" sz="4400" b="1" dirty="0" err="1">
                <a:solidFill>
                  <a:srgbClr val="FF0000"/>
                </a:solidFill>
              </a:rPr>
              <a:t>thức</a:t>
            </a:r>
            <a:endParaRPr lang="en-US" sz="4400" b="1" dirty="0">
              <a:solidFill>
                <a:srgbClr val="FF0000"/>
              </a:solidFill>
            </a:endParaRPr>
          </a:p>
        </p:txBody>
      </p:sp>
      <p:sp>
        <p:nvSpPr>
          <p:cNvPr id="3" name="TextBox 2">
            <a:extLst>
              <a:ext uri="{FF2B5EF4-FFF2-40B4-BE49-F238E27FC236}">
                <a16:creationId xmlns:a16="http://schemas.microsoft.com/office/drawing/2014/main" id="{DDFA2DDB-EB9D-47CD-8613-B32910EC1474}"/>
              </a:ext>
            </a:extLst>
          </p:cNvPr>
          <p:cNvSpPr txBox="1"/>
          <p:nvPr/>
        </p:nvSpPr>
        <p:spPr>
          <a:xfrm>
            <a:off x="817685" y="1371599"/>
            <a:ext cx="1645002" cy="461665"/>
          </a:xfrm>
          <a:prstGeom prst="rect">
            <a:avLst/>
          </a:prstGeom>
          <a:noFill/>
        </p:spPr>
        <p:txBody>
          <a:bodyPr wrap="none" rtlCol="0">
            <a:spAutoFit/>
          </a:bodyPr>
          <a:lstStyle/>
          <a:p>
            <a:r>
              <a:rPr lang="en-US" sz="2400" b="1" dirty="0" err="1"/>
              <a:t>Định</a:t>
            </a:r>
            <a:r>
              <a:rPr lang="en-US" sz="2400" b="1" dirty="0"/>
              <a:t> </a:t>
            </a:r>
            <a:r>
              <a:rPr lang="en-US" sz="2400" b="1" dirty="0" err="1"/>
              <a:t>nghĩa</a:t>
            </a:r>
            <a:r>
              <a:rPr lang="en-US" sz="2400" b="1" dirty="0"/>
              <a:t>:</a:t>
            </a:r>
          </a:p>
        </p:txBody>
      </p:sp>
      <p:sp>
        <p:nvSpPr>
          <p:cNvPr id="4" name="TextBox 3">
            <a:extLst>
              <a:ext uri="{FF2B5EF4-FFF2-40B4-BE49-F238E27FC236}">
                <a16:creationId xmlns:a16="http://schemas.microsoft.com/office/drawing/2014/main" id="{A1FE340D-6A02-4120-A404-6FF7A8B72684}"/>
              </a:ext>
            </a:extLst>
          </p:cNvPr>
          <p:cNvSpPr txBox="1"/>
          <p:nvPr/>
        </p:nvSpPr>
        <p:spPr>
          <a:xfrm>
            <a:off x="984373" y="2039814"/>
            <a:ext cx="10234612" cy="3416320"/>
          </a:xfrm>
          <a:prstGeom prst="rect">
            <a:avLst/>
          </a:prstGeom>
          <a:noFill/>
        </p:spPr>
        <p:txBody>
          <a:bodyPr wrap="square" rtlCol="0">
            <a:spAutoFit/>
          </a:bodyPr>
          <a:lstStyle/>
          <a:p>
            <a:r>
              <a:rPr lang="vi-VN" sz="2400" dirty="0"/>
              <a:t>Hàm là cách gói gọn một đoạn code thực hiện một tác</a:t>
            </a:r>
          </a:p>
          <a:p>
            <a:r>
              <a:rPr lang="vi-VN" sz="2400" dirty="0"/>
              <a:t>vụ được định nghĩa cụ thể.</a:t>
            </a:r>
          </a:p>
          <a:p>
            <a:r>
              <a:rPr lang="vi-VN" sz="2400" dirty="0"/>
              <a:t>• Mỗi hàm có một tên (ngắn gọn và dễ nhớ), danh sách</a:t>
            </a:r>
          </a:p>
          <a:p>
            <a:r>
              <a:rPr lang="vi-VN" sz="2400" dirty="0"/>
              <a:t>các đối biểu diễn dữ liệu mà hàm xử lý, giá trị trả về biểu</a:t>
            </a:r>
          </a:p>
          <a:p>
            <a:r>
              <a:rPr lang="vi-VN" sz="2400" dirty="0"/>
              <a:t>diễn kết quả xử lý.</a:t>
            </a:r>
          </a:p>
          <a:p>
            <a:r>
              <a:rPr lang="vi-VN" sz="2400" dirty="0"/>
              <a:t>• Hàm có thể trả về giá trị, hoặc không trả về giá trị.</a:t>
            </a:r>
          </a:p>
          <a:p>
            <a:r>
              <a:rPr lang="vi-VN" sz="2400" dirty="0"/>
              <a:t>• Hàm có thể có đối hoặc không có đối.</a:t>
            </a:r>
          </a:p>
          <a:p>
            <a:r>
              <a:rPr lang="vi-VN" sz="2400" dirty="0"/>
              <a:t>• Sử dụng hàm giúp giảm bớt những đoạn code giống nhau,</a:t>
            </a:r>
          </a:p>
          <a:p>
            <a:r>
              <a:rPr lang="vi-VN" sz="2400" dirty="0"/>
              <a:t>chương trình rõ rang và dễ sửa lỗi hơn.</a:t>
            </a:r>
            <a:endParaRPr lang="en-US" sz="2400" dirty="0"/>
          </a:p>
        </p:txBody>
      </p:sp>
    </p:spTree>
    <p:extLst>
      <p:ext uri="{BB962C8B-B14F-4D97-AF65-F5344CB8AC3E}">
        <p14:creationId xmlns:p14="http://schemas.microsoft.com/office/powerpoint/2010/main" val="3199598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2D84A1-CF99-4D71-A38E-48C38BD6189D}"/>
              </a:ext>
            </a:extLst>
          </p:cNvPr>
          <p:cNvSpPr txBox="1"/>
          <p:nvPr/>
        </p:nvSpPr>
        <p:spPr>
          <a:xfrm>
            <a:off x="5393724" y="219807"/>
            <a:ext cx="1404552" cy="523220"/>
          </a:xfrm>
          <a:prstGeom prst="rect">
            <a:avLst/>
          </a:prstGeom>
          <a:noFill/>
        </p:spPr>
        <p:txBody>
          <a:bodyPr wrap="none" rtlCol="0">
            <a:spAutoFit/>
          </a:bodyPr>
          <a:lstStyle/>
          <a:p>
            <a:r>
              <a:rPr lang="en-US" sz="2800" b="1" dirty="0" err="1">
                <a:solidFill>
                  <a:srgbClr val="FF0000"/>
                </a:solidFill>
              </a:rPr>
              <a:t>Cú</a:t>
            </a:r>
            <a:r>
              <a:rPr lang="en-US" sz="2800" b="1" dirty="0">
                <a:solidFill>
                  <a:srgbClr val="FF0000"/>
                </a:solidFill>
              </a:rPr>
              <a:t> </a:t>
            </a:r>
            <a:r>
              <a:rPr lang="en-US" sz="2800" b="1" dirty="0" err="1">
                <a:solidFill>
                  <a:srgbClr val="FF0000"/>
                </a:solidFill>
              </a:rPr>
              <a:t>pháp</a:t>
            </a:r>
            <a:endParaRPr lang="en-US" sz="2800" b="1" dirty="0">
              <a:solidFill>
                <a:srgbClr val="FF0000"/>
              </a:solidFill>
            </a:endParaRPr>
          </a:p>
        </p:txBody>
      </p:sp>
      <p:sp>
        <p:nvSpPr>
          <p:cNvPr id="5" name="TextBox 4">
            <a:extLst>
              <a:ext uri="{FF2B5EF4-FFF2-40B4-BE49-F238E27FC236}">
                <a16:creationId xmlns:a16="http://schemas.microsoft.com/office/drawing/2014/main" id="{5741E705-B73F-44D7-B109-69166FA4FDC5}"/>
              </a:ext>
            </a:extLst>
          </p:cNvPr>
          <p:cNvSpPr txBox="1"/>
          <p:nvPr/>
        </p:nvSpPr>
        <p:spPr>
          <a:xfrm>
            <a:off x="1250921" y="894527"/>
            <a:ext cx="6994800" cy="1569660"/>
          </a:xfrm>
          <a:prstGeom prst="rect">
            <a:avLst/>
          </a:prstGeom>
          <a:noFill/>
        </p:spPr>
        <p:txBody>
          <a:bodyPr wrap="none" rtlCol="0">
            <a:spAutoFit/>
          </a:bodyPr>
          <a:lstStyle/>
          <a:p>
            <a:pPr algn="l" fontAlgn="base"/>
            <a:r>
              <a:rPr lang="en-US" sz="2400" b="0" i="0" dirty="0">
                <a:solidFill>
                  <a:schemeClr val="accent4"/>
                </a:solidFill>
                <a:effectLst/>
                <a:latin typeface="inherit"/>
              </a:rPr>
              <a:t>modifier</a:t>
            </a:r>
            <a:r>
              <a:rPr lang="en-US" sz="2400" b="0" i="0" dirty="0">
                <a:solidFill>
                  <a:srgbClr val="000000"/>
                </a:solidFill>
                <a:effectLst/>
                <a:latin typeface="inherit"/>
              </a:rPr>
              <a:t> </a:t>
            </a:r>
            <a:r>
              <a:rPr lang="en-US" sz="2400" b="0" i="0" dirty="0" err="1">
                <a:solidFill>
                  <a:srgbClr val="FF0000"/>
                </a:solidFill>
                <a:effectLst/>
                <a:latin typeface="inherit"/>
              </a:rPr>
              <a:t>returnType</a:t>
            </a:r>
            <a:r>
              <a:rPr lang="en-US" sz="2400" b="0" i="0" dirty="0">
                <a:solidFill>
                  <a:srgbClr val="000000"/>
                </a:solidFill>
                <a:effectLst/>
                <a:latin typeface="inherit"/>
              </a:rPr>
              <a:t> </a:t>
            </a:r>
            <a:r>
              <a:rPr lang="en-US" sz="2400" b="0" i="0" dirty="0" err="1">
                <a:solidFill>
                  <a:srgbClr val="404247"/>
                </a:solidFill>
                <a:effectLst/>
                <a:latin typeface="inherit"/>
              </a:rPr>
              <a:t>nameOfMethod</a:t>
            </a:r>
            <a:r>
              <a:rPr lang="en-US" sz="2400" b="0" i="0" dirty="0">
                <a:solidFill>
                  <a:srgbClr val="000000"/>
                </a:solidFill>
                <a:effectLst/>
                <a:latin typeface="inherit"/>
              </a:rPr>
              <a:t> </a:t>
            </a:r>
            <a:r>
              <a:rPr lang="en-US" sz="2400" b="0" i="0" dirty="0">
                <a:solidFill>
                  <a:srgbClr val="444444"/>
                </a:solidFill>
                <a:effectLst/>
                <a:latin typeface="inherit"/>
              </a:rPr>
              <a:t>(</a:t>
            </a:r>
            <a:r>
              <a:rPr lang="en-US" sz="2400" b="0" i="0" dirty="0">
                <a:solidFill>
                  <a:srgbClr val="000000"/>
                </a:solidFill>
                <a:effectLst/>
                <a:latin typeface="inherit"/>
              </a:rPr>
              <a:t>Parameter List</a:t>
            </a:r>
            <a:r>
              <a:rPr lang="en-US" sz="2400" b="0" i="0" dirty="0">
                <a:solidFill>
                  <a:srgbClr val="444444"/>
                </a:solidFill>
                <a:effectLst/>
                <a:latin typeface="inherit"/>
              </a:rPr>
              <a:t>)</a:t>
            </a:r>
            <a:r>
              <a:rPr lang="en-US" sz="2400" b="0" i="0" dirty="0">
                <a:solidFill>
                  <a:srgbClr val="000000"/>
                </a:solidFill>
                <a:effectLst/>
                <a:latin typeface="inherit"/>
              </a:rPr>
              <a:t> </a:t>
            </a:r>
            <a:r>
              <a:rPr lang="en-US" sz="2400" b="0" i="0" dirty="0">
                <a:solidFill>
                  <a:srgbClr val="444444"/>
                </a:solidFill>
                <a:effectLst/>
                <a:latin typeface="inherit"/>
              </a:rPr>
              <a:t>{</a:t>
            </a:r>
            <a:endParaRPr lang="en-US" sz="2400" b="0" i="0" dirty="0">
              <a:solidFill>
                <a:srgbClr val="AAAAAA"/>
              </a:solidFill>
              <a:effectLst/>
              <a:latin typeface="Source Code Pro" panose="020B0509030403020204" pitchFamily="49" charset="0"/>
            </a:endParaRPr>
          </a:p>
          <a:p>
            <a:pPr lvl="1" fontAlgn="base"/>
            <a:r>
              <a:rPr lang="en-US" sz="2400" b="0" i="0" dirty="0">
                <a:solidFill>
                  <a:srgbClr val="888888"/>
                </a:solidFill>
                <a:effectLst/>
                <a:latin typeface="inherit"/>
              </a:rPr>
              <a:t>// method body</a:t>
            </a:r>
            <a:endParaRPr lang="en-US" sz="2400" b="0" i="0" dirty="0">
              <a:solidFill>
                <a:srgbClr val="AAAAAA"/>
              </a:solidFill>
              <a:effectLst/>
              <a:latin typeface="Source Code Pro" panose="020B0509030403020204" pitchFamily="49" charset="0"/>
            </a:endParaRPr>
          </a:p>
          <a:p>
            <a:pPr algn="l" fontAlgn="base"/>
            <a:r>
              <a:rPr lang="en-US" sz="2400" b="0" i="0" dirty="0">
                <a:solidFill>
                  <a:srgbClr val="444444"/>
                </a:solidFill>
                <a:effectLst/>
                <a:latin typeface="inherit"/>
              </a:rPr>
              <a:t>}</a:t>
            </a:r>
            <a:endParaRPr lang="en-US" sz="2400" b="0" i="0" dirty="0">
              <a:solidFill>
                <a:srgbClr val="AAAAAA"/>
              </a:solidFill>
              <a:effectLst/>
              <a:latin typeface="Source Code Pro" panose="020B0509030403020204" pitchFamily="49" charset="0"/>
            </a:endParaRPr>
          </a:p>
          <a:p>
            <a:endParaRPr lang="en-US" sz="2400" dirty="0"/>
          </a:p>
        </p:txBody>
      </p:sp>
      <p:sp>
        <p:nvSpPr>
          <p:cNvPr id="6" name="TextBox 5">
            <a:extLst>
              <a:ext uri="{FF2B5EF4-FFF2-40B4-BE49-F238E27FC236}">
                <a16:creationId xmlns:a16="http://schemas.microsoft.com/office/drawing/2014/main" id="{991B8929-A478-492C-87A3-1CEC6E670EA9}"/>
              </a:ext>
            </a:extLst>
          </p:cNvPr>
          <p:cNvSpPr txBox="1"/>
          <p:nvPr/>
        </p:nvSpPr>
        <p:spPr>
          <a:xfrm>
            <a:off x="1162998" y="2235696"/>
            <a:ext cx="10249417" cy="2677656"/>
          </a:xfrm>
          <a:prstGeom prst="rect">
            <a:avLst/>
          </a:prstGeom>
          <a:noFill/>
        </p:spPr>
        <p:txBody>
          <a:bodyPr wrap="square" rtlCol="0">
            <a:spAutoFit/>
          </a:bodyPr>
          <a:lstStyle/>
          <a:p>
            <a:pPr algn="l" fontAlgn="base">
              <a:buFont typeface="Arial" panose="020B0604020202020204" pitchFamily="34" charset="0"/>
              <a:buChar char="•"/>
            </a:pPr>
            <a:r>
              <a:rPr lang="en-US" sz="2400" b="0" i="0" dirty="0">
                <a:effectLst/>
                <a:latin typeface="Raleway" panose="020B0604020202020204" pitchFamily="2" charset="0"/>
              </a:rPr>
              <a:t>Modifiers (</a:t>
            </a:r>
            <a:r>
              <a:rPr lang="en-US" sz="2400" b="0" i="0" dirty="0" err="1">
                <a:effectLst/>
                <a:latin typeface="Raleway" panose="020B0604020202020204" pitchFamily="2" charset="0"/>
              </a:rPr>
              <a:t>tạm</a:t>
            </a:r>
            <a:r>
              <a:rPr lang="en-US" sz="2400" b="0" i="0" dirty="0">
                <a:effectLst/>
                <a:latin typeface="Raleway" panose="020B0604020202020204" pitchFamily="2" charset="0"/>
              </a:rPr>
              <a:t> </a:t>
            </a:r>
            <a:r>
              <a:rPr lang="en-US" sz="2400" b="0" i="0" dirty="0" err="1">
                <a:effectLst/>
                <a:latin typeface="Raleway" panose="020B0604020202020204" pitchFamily="2" charset="0"/>
              </a:rPr>
              <a:t>dịch</a:t>
            </a:r>
            <a:r>
              <a:rPr lang="en-US" sz="2400" b="0" i="0" dirty="0">
                <a:effectLst/>
                <a:latin typeface="Raleway" panose="020B0604020202020204" pitchFamily="2" charset="0"/>
              </a:rPr>
              <a:t> </a:t>
            </a:r>
            <a:r>
              <a:rPr lang="en-US" sz="2400" b="0" i="0" dirty="0" err="1">
                <a:effectLst/>
                <a:latin typeface="Raleway" panose="020B0604020202020204" pitchFamily="2" charset="0"/>
              </a:rPr>
              <a:t>là</a:t>
            </a:r>
            <a:r>
              <a:rPr lang="en-US" sz="2400" b="0" i="0" dirty="0">
                <a:effectLst/>
                <a:latin typeface="Raleway" panose="020B0604020202020204" pitchFamily="2" charset="0"/>
              </a:rPr>
              <a:t> </a:t>
            </a:r>
            <a:r>
              <a:rPr lang="en-US" sz="2400" b="0" i="0" dirty="0" err="1">
                <a:effectLst/>
                <a:latin typeface="Raleway" panose="020B0604020202020204" pitchFamily="2" charset="0"/>
              </a:rPr>
              <a:t>phạm</a:t>
            </a:r>
            <a:r>
              <a:rPr lang="en-US" sz="2400" b="0" i="0" dirty="0">
                <a:effectLst/>
                <a:latin typeface="Raleway" panose="020B0604020202020204" pitchFamily="2" charset="0"/>
              </a:rPr>
              <a:t> vi </a:t>
            </a:r>
            <a:r>
              <a:rPr lang="en-US" sz="2400" b="0" i="0" dirty="0" err="1">
                <a:effectLst/>
                <a:latin typeface="Raleway" panose="020B0604020202020204" pitchFamily="2" charset="0"/>
              </a:rPr>
              <a:t>sửa</a:t>
            </a:r>
            <a:r>
              <a:rPr lang="en-US" sz="2400" b="0" i="0" dirty="0">
                <a:effectLst/>
                <a:latin typeface="Raleway" panose="020B0604020202020204" pitchFamily="2" charset="0"/>
              </a:rPr>
              <a:t> </a:t>
            </a:r>
            <a:r>
              <a:rPr lang="en-US" sz="2400" b="0" i="0" dirty="0" err="1">
                <a:effectLst/>
                <a:latin typeface="Raleway" panose="020B0604020202020204" pitchFamily="2" charset="0"/>
              </a:rPr>
              <a:t>đổi</a:t>
            </a:r>
            <a:r>
              <a:rPr lang="en-US" sz="2400" b="0" i="0" dirty="0">
                <a:effectLst/>
                <a:latin typeface="Raleway" panose="020B0604020202020204" pitchFamily="2" charset="0"/>
              </a:rPr>
              <a:t> </a:t>
            </a:r>
            <a:r>
              <a:rPr lang="en-US" sz="2400" b="0" i="0" dirty="0" err="1">
                <a:effectLst/>
                <a:latin typeface="Raleway" panose="020B0604020202020204" pitchFamily="2" charset="0"/>
              </a:rPr>
              <a:t>và</a:t>
            </a:r>
            <a:r>
              <a:rPr lang="en-US" sz="2400" b="0" i="0" dirty="0">
                <a:effectLst/>
                <a:latin typeface="Raleway" panose="020B0604020202020204" pitchFamily="2" charset="0"/>
              </a:rPr>
              <a:t> </a:t>
            </a:r>
            <a:r>
              <a:rPr lang="en-US" sz="2400" b="0" i="0" dirty="0" err="1">
                <a:effectLst/>
                <a:latin typeface="Raleway" panose="020B0604020202020204" pitchFamily="2" charset="0"/>
              </a:rPr>
              <a:t>truy</a:t>
            </a:r>
            <a:r>
              <a:rPr lang="en-US" sz="2400" b="0" i="0" dirty="0">
                <a:effectLst/>
                <a:latin typeface="Raleway" panose="020B0604020202020204" pitchFamily="2" charset="0"/>
              </a:rPr>
              <a:t> </a:t>
            </a:r>
            <a:r>
              <a:rPr lang="en-US" sz="2400" b="0" i="0" dirty="0" err="1">
                <a:effectLst/>
                <a:latin typeface="Raleway" panose="020B0604020202020204" pitchFamily="2" charset="0"/>
              </a:rPr>
              <a:t>cập</a:t>
            </a:r>
            <a:r>
              <a:rPr lang="en-US" sz="2400" b="0" i="0" dirty="0">
                <a:effectLst/>
                <a:latin typeface="Raleway" panose="020B0604020202020204" pitchFamily="2" charset="0"/>
              </a:rPr>
              <a:t>)</a:t>
            </a:r>
          </a:p>
          <a:p>
            <a:pPr algn="l" fontAlgn="base">
              <a:buFont typeface="Arial" panose="020B0604020202020204" pitchFamily="34" charset="0"/>
              <a:buChar char="•"/>
            </a:pPr>
            <a:r>
              <a:rPr lang="en-US" sz="2400" b="0" i="0" dirty="0" err="1">
                <a:effectLst/>
                <a:latin typeface="Raleway" panose="020B0604020202020204" pitchFamily="2" charset="0"/>
              </a:rPr>
              <a:t>returnType</a:t>
            </a:r>
            <a:r>
              <a:rPr lang="en-US" sz="2400" b="0" i="0" dirty="0">
                <a:effectLst/>
                <a:latin typeface="Raleway" panose="020B0604020202020204" pitchFamily="2" charset="0"/>
              </a:rPr>
              <a:t>: </a:t>
            </a:r>
            <a:r>
              <a:rPr lang="en-US" sz="2400" b="0" i="0" dirty="0" err="1">
                <a:effectLst/>
                <a:latin typeface="Raleway" panose="020B0604020202020204" pitchFamily="2" charset="0"/>
              </a:rPr>
              <a:t>kiểu</a:t>
            </a:r>
            <a:r>
              <a:rPr lang="en-US" sz="2400" b="0" i="0" dirty="0">
                <a:effectLst/>
                <a:latin typeface="Raleway" panose="020B0604020202020204" pitchFamily="2" charset="0"/>
              </a:rPr>
              <a:t> </a:t>
            </a:r>
            <a:r>
              <a:rPr lang="en-US" sz="2400" b="0" i="0" dirty="0" err="1">
                <a:effectLst/>
                <a:latin typeface="Raleway" panose="020B0604020202020204" pitchFamily="2" charset="0"/>
              </a:rPr>
              <a:t>dữ</a:t>
            </a:r>
            <a:r>
              <a:rPr lang="en-US" sz="2400" b="0" i="0" dirty="0">
                <a:effectLst/>
                <a:latin typeface="Raleway" panose="020B0604020202020204" pitchFamily="2" charset="0"/>
              </a:rPr>
              <a:t> </a:t>
            </a:r>
            <a:r>
              <a:rPr lang="en-US" sz="2400" b="0" i="0" dirty="0" err="1">
                <a:effectLst/>
                <a:latin typeface="Raleway" panose="020B0604020202020204" pitchFamily="2" charset="0"/>
              </a:rPr>
              <a:t>liệu</a:t>
            </a:r>
            <a:r>
              <a:rPr lang="en-US" sz="2400" b="0" i="0" dirty="0">
                <a:effectLst/>
                <a:latin typeface="Raleway" panose="020B0604020202020204" pitchFamily="2" charset="0"/>
              </a:rPr>
              <a:t> </a:t>
            </a:r>
            <a:r>
              <a:rPr lang="en-US" sz="2400" b="0" i="0" dirty="0" err="1">
                <a:effectLst/>
                <a:latin typeface="Raleway" panose="020B0604020202020204" pitchFamily="2" charset="0"/>
              </a:rPr>
              <a:t>trả</a:t>
            </a:r>
            <a:r>
              <a:rPr lang="en-US" sz="2400" b="0" i="0" dirty="0">
                <a:effectLst/>
                <a:latin typeface="Raleway" panose="020B0604020202020204" pitchFamily="2" charset="0"/>
              </a:rPr>
              <a:t> </a:t>
            </a:r>
            <a:r>
              <a:rPr lang="en-US" sz="2400" b="0" i="0" dirty="0" err="1">
                <a:effectLst/>
                <a:latin typeface="Raleway" panose="020B0604020202020204" pitchFamily="2" charset="0"/>
              </a:rPr>
              <a:t>về</a:t>
            </a:r>
            <a:endParaRPr lang="en-US" sz="2400" b="0" i="0" dirty="0">
              <a:effectLst/>
              <a:latin typeface="Raleway" panose="020B0604020202020204" pitchFamily="2" charset="0"/>
            </a:endParaRPr>
          </a:p>
          <a:p>
            <a:pPr algn="l" fontAlgn="base">
              <a:buFont typeface="Arial" panose="020B0604020202020204" pitchFamily="34" charset="0"/>
              <a:buChar char="•"/>
            </a:pPr>
            <a:r>
              <a:rPr lang="en-US" sz="2400" b="0" i="0" dirty="0" err="1">
                <a:effectLst/>
                <a:latin typeface="Raleway" panose="020B0604020202020204" pitchFamily="2" charset="0"/>
              </a:rPr>
              <a:t>nameOfMethod</a:t>
            </a:r>
            <a:r>
              <a:rPr lang="en-US" sz="2400" b="0" i="0" dirty="0">
                <a:effectLst/>
                <a:latin typeface="Raleway" panose="020B0604020202020204" pitchFamily="2" charset="0"/>
              </a:rPr>
              <a:t>: </a:t>
            </a:r>
            <a:r>
              <a:rPr lang="en-US" sz="2400" b="0" i="0" dirty="0" err="1">
                <a:effectLst/>
                <a:latin typeface="Raleway" panose="020B0604020202020204" pitchFamily="2" charset="0"/>
              </a:rPr>
              <a:t>tên</a:t>
            </a:r>
            <a:r>
              <a:rPr lang="en-US" sz="2400" b="0" i="0" dirty="0">
                <a:effectLst/>
                <a:latin typeface="Raleway" panose="020B0604020202020204" pitchFamily="2" charset="0"/>
              </a:rPr>
              <a:t> </a:t>
            </a:r>
            <a:r>
              <a:rPr lang="en-US" sz="2400" b="0" i="0" dirty="0" err="1">
                <a:effectLst/>
                <a:latin typeface="Raleway" panose="020B0604020202020204" pitchFamily="2" charset="0"/>
              </a:rPr>
              <a:t>của</a:t>
            </a:r>
            <a:r>
              <a:rPr lang="en-US" sz="2400" b="0" i="0" dirty="0">
                <a:effectLst/>
                <a:latin typeface="Raleway" panose="020B0604020202020204" pitchFamily="2" charset="0"/>
              </a:rPr>
              <a:t> </a:t>
            </a:r>
            <a:r>
              <a:rPr lang="en-US" sz="2400" b="0" i="0" dirty="0" err="1">
                <a:effectLst/>
                <a:latin typeface="Raleway" panose="020B0604020202020204" pitchFamily="2" charset="0"/>
              </a:rPr>
              <a:t>hàm</a:t>
            </a:r>
            <a:r>
              <a:rPr lang="en-US" sz="2400" b="0" i="0" dirty="0">
                <a:effectLst/>
                <a:latin typeface="Raleway" panose="020B0604020202020204" pitchFamily="2" charset="0"/>
              </a:rPr>
              <a:t>(method)</a:t>
            </a:r>
          </a:p>
          <a:p>
            <a:pPr algn="l" fontAlgn="base">
              <a:buFont typeface="Arial" panose="020B0604020202020204" pitchFamily="34" charset="0"/>
              <a:buChar char="•"/>
            </a:pPr>
            <a:r>
              <a:rPr lang="en-US" sz="2400" b="0" i="0" dirty="0">
                <a:effectLst/>
                <a:latin typeface="Raleway" panose="020B0604020202020204" pitchFamily="2" charset="0"/>
              </a:rPr>
              <a:t>Parameter </a:t>
            </a:r>
            <a:r>
              <a:rPr lang="en-US" sz="2400" b="0" i="0" dirty="0" err="1">
                <a:effectLst/>
                <a:latin typeface="Raleway" panose="020B0604020202020204" pitchFamily="2" charset="0"/>
              </a:rPr>
              <a:t>là</a:t>
            </a:r>
            <a:r>
              <a:rPr lang="en-US" sz="2400" b="0" i="0" dirty="0">
                <a:effectLst/>
                <a:latin typeface="Raleway" panose="020B0604020202020204" pitchFamily="2" charset="0"/>
              </a:rPr>
              <a:t> </a:t>
            </a:r>
            <a:r>
              <a:rPr lang="en-US" sz="2400" b="0" i="0" dirty="0" err="1">
                <a:effectLst/>
                <a:latin typeface="Raleway" panose="020B0604020202020204" pitchFamily="2" charset="0"/>
              </a:rPr>
              <a:t>các</a:t>
            </a:r>
            <a:r>
              <a:rPr lang="en-US" sz="2400" b="0" i="0" dirty="0">
                <a:effectLst/>
                <a:latin typeface="Raleway" panose="020B0604020202020204" pitchFamily="2" charset="0"/>
              </a:rPr>
              <a:t> </a:t>
            </a:r>
            <a:r>
              <a:rPr lang="en-US" sz="2400" b="0" i="0" dirty="0" err="1">
                <a:effectLst/>
                <a:latin typeface="Raleway" panose="020B0604020202020204" pitchFamily="2" charset="0"/>
              </a:rPr>
              <a:t>tham</a:t>
            </a:r>
            <a:r>
              <a:rPr lang="en-US" sz="2400" b="0" i="0" dirty="0">
                <a:effectLst/>
                <a:latin typeface="Raleway" panose="020B0604020202020204" pitchFamily="2" charset="0"/>
              </a:rPr>
              <a:t> </a:t>
            </a:r>
            <a:r>
              <a:rPr lang="en-US" sz="2400" b="0" i="0" dirty="0" err="1">
                <a:effectLst/>
                <a:latin typeface="Raleway" panose="020B0604020202020204" pitchFamily="2" charset="0"/>
              </a:rPr>
              <a:t>số</a:t>
            </a:r>
            <a:r>
              <a:rPr lang="en-US" sz="2400" b="0" i="0" dirty="0">
                <a:effectLst/>
                <a:latin typeface="Raleway" panose="020B0604020202020204" pitchFamily="2" charset="0"/>
              </a:rPr>
              <a:t> </a:t>
            </a:r>
            <a:r>
              <a:rPr lang="en-US" sz="2400" b="0" i="0" dirty="0" err="1">
                <a:effectLst/>
                <a:latin typeface="Raleway" panose="020B0604020202020204" pitchFamily="2" charset="0"/>
              </a:rPr>
              <a:t>đầu</a:t>
            </a:r>
            <a:r>
              <a:rPr lang="en-US" sz="2400" b="0" i="0" dirty="0">
                <a:effectLst/>
                <a:latin typeface="Raleway" panose="020B0604020202020204" pitchFamily="2" charset="0"/>
              </a:rPr>
              <a:t> </a:t>
            </a:r>
            <a:r>
              <a:rPr lang="en-US" sz="2400" b="0" i="0" dirty="0" err="1">
                <a:effectLst/>
                <a:latin typeface="Raleway" panose="020B0604020202020204" pitchFamily="2" charset="0"/>
              </a:rPr>
              <a:t>vào</a:t>
            </a:r>
            <a:r>
              <a:rPr lang="en-US" sz="2400" b="0" i="0" dirty="0">
                <a:effectLst/>
                <a:latin typeface="Raleway" panose="020B0604020202020204" pitchFamily="2" charset="0"/>
              </a:rPr>
              <a:t> </a:t>
            </a:r>
            <a:r>
              <a:rPr lang="en-US" sz="2400" b="0" i="0" dirty="0" err="1">
                <a:effectLst/>
                <a:latin typeface="Raleway" panose="020B0604020202020204" pitchFamily="2" charset="0"/>
              </a:rPr>
              <a:t>của</a:t>
            </a:r>
            <a:r>
              <a:rPr lang="en-US" sz="2400" b="0" i="0" dirty="0">
                <a:effectLst/>
                <a:latin typeface="Raleway" panose="020B0604020202020204" pitchFamily="2" charset="0"/>
              </a:rPr>
              <a:t> </a:t>
            </a:r>
            <a:r>
              <a:rPr lang="en-US" sz="2400" b="0" i="0" dirty="0" err="1">
                <a:effectLst/>
                <a:latin typeface="Raleway" panose="020B0604020202020204" pitchFamily="2" charset="0"/>
              </a:rPr>
              <a:t>hàm</a:t>
            </a:r>
            <a:r>
              <a:rPr lang="en-US" sz="2400" b="0" i="0" dirty="0">
                <a:effectLst/>
                <a:latin typeface="Raleway" panose="020B0604020202020204" pitchFamily="2" charset="0"/>
              </a:rPr>
              <a:t>(</a:t>
            </a:r>
            <a:r>
              <a:rPr lang="en-US" sz="2400" b="0" i="0" dirty="0" err="1">
                <a:effectLst/>
                <a:latin typeface="Raleway" panose="020B0604020202020204" pitchFamily="2" charset="0"/>
              </a:rPr>
              <a:t>có</a:t>
            </a:r>
            <a:r>
              <a:rPr lang="en-US" sz="2400" b="0" i="0" dirty="0">
                <a:effectLst/>
                <a:latin typeface="Raleway" panose="020B0604020202020204" pitchFamily="2" charset="0"/>
              </a:rPr>
              <a:t> </a:t>
            </a:r>
            <a:r>
              <a:rPr lang="en-US" sz="2400" b="0" i="0" dirty="0" err="1">
                <a:effectLst/>
                <a:latin typeface="Raleway" panose="020B0604020202020204" pitchFamily="2" charset="0"/>
              </a:rPr>
              <a:t>thể</a:t>
            </a:r>
            <a:r>
              <a:rPr lang="en-US" sz="2400" b="0" i="0" dirty="0">
                <a:effectLst/>
                <a:latin typeface="Raleway" panose="020B0604020202020204" pitchFamily="2" charset="0"/>
              </a:rPr>
              <a:t> </a:t>
            </a:r>
            <a:r>
              <a:rPr lang="en-US" sz="2400" b="0" i="0" dirty="0" err="1">
                <a:effectLst/>
                <a:latin typeface="Raleway" panose="020B0604020202020204" pitchFamily="2" charset="0"/>
              </a:rPr>
              <a:t>có</a:t>
            </a:r>
            <a:r>
              <a:rPr lang="en-US" sz="2400" b="0" i="0" dirty="0">
                <a:effectLst/>
                <a:latin typeface="Raleway" panose="020B0604020202020204" pitchFamily="2" charset="0"/>
              </a:rPr>
              <a:t> </a:t>
            </a:r>
            <a:r>
              <a:rPr lang="en-US" sz="2400" b="0" i="0" dirty="0" err="1">
                <a:effectLst/>
                <a:latin typeface="Raleway" panose="020B0604020202020204" pitchFamily="2" charset="0"/>
              </a:rPr>
              <a:t>nhiều</a:t>
            </a:r>
            <a:r>
              <a:rPr lang="en-US" sz="2400" b="0" i="0" dirty="0">
                <a:effectLst/>
                <a:latin typeface="Raleway" panose="020B0604020202020204" pitchFamily="2" charset="0"/>
              </a:rPr>
              <a:t> </a:t>
            </a:r>
            <a:r>
              <a:rPr lang="en-US" sz="2400" b="0" i="0" dirty="0" err="1">
                <a:effectLst/>
                <a:latin typeface="Raleway" panose="020B0604020202020204" pitchFamily="2" charset="0"/>
              </a:rPr>
              <a:t>tham</a:t>
            </a:r>
            <a:r>
              <a:rPr lang="en-US" sz="2400" b="0" i="0" dirty="0">
                <a:effectLst/>
                <a:latin typeface="Raleway" panose="020B0604020202020204" pitchFamily="2" charset="0"/>
              </a:rPr>
              <a:t> </a:t>
            </a:r>
            <a:r>
              <a:rPr lang="en-US" sz="2400" b="0" i="0" dirty="0" err="1">
                <a:effectLst/>
                <a:latin typeface="Raleway" panose="020B0604020202020204" pitchFamily="2" charset="0"/>
              </a:rPr>
              <a:t>số</a:t>
            </a:r>
            <a:r>
              <a:rPr lang="en-US" sz="2400" b="0" i="0" dirty="0">
                <a:effectLst/>
                <a:latin typeface="Raleway" panose="020B0604020202020204" pitchFamily="2" charset="0"/>
              </a:rPr>
              <a:t> </a:t>
            </a:r>
            <a:r>
              <a:rPr lang="en-US" sz="2400" b="0" i="0" dirty="0" err="1">
                <a:effectLst/>
                <a:latin typeface="Raleway" panose="020B0604020202020204" pitchFamily="2" charset="0"/>
              </a:rPr>
              <a:t>với</a:t>
            </a:r>
            <a:r>
              <a:rPr lang="en-US" sz="2400" b="0" i="0" dirty="0">
                <a:effectLst/>
                <a:latin typeface="Raleway" panose="020B0604020202020204" pitchFamily="2" charset="0"/>
              </a:rPr>
              <a:t> </a:t>
            </a:r>
            <a:r>
              <a:rPr lang="en-US" sz="2400" b="0" i="0" dirty="0" err="1">
                <a:effectLst/>
                <a:latin typeface="Raleway" panose="020B0604020202020204" pitchFamily="2" charset="0"/>
              </a:rPr>
              <a:t>nhiều</a:t>
            </a:r>
            <a:r>
              <a:rPr lang="en-US" sz="2400" b="0" i="0" dirty="0">
                <a:effectLst/>
                <a:latin typeface="Raleway" panose="020B0604020202020204" pitchFamily="2" charset="0"/>
              </a:rPr>
              <a:t> </a:t>
            </a:r>
            <a:r>
              <a:rPr lang="en-US" sz="2400" b="0" i="0" dirty="0" err="1">
                <a:effectLst/>
                <a:latin typeface="Raleway" panose="020B0604020202020204" pitchFamily="2" charset="0"/>
              </a:rPr>
              <a:t>kiểu</a:t>
            </a:r>
            <a:r>
              <a:rPr lang="en-US" sz="2400" b="0" i="0" dirty="0">
                <a:effectLst/>
                <a:latin typeface="Raleway" panose="020B0604020202020204" pitchFamily="2" charset="0"/>
              </a:rPr>
              <a:t> </a:t>
            </a:r>
            <a:r>
              <a:rPr lang="en-US" sz="2400" b="0" i="0" dirty="0" err="1">
                <a:effectLst/>
                <a:latin typeface="Raleway" panose="020B0604020202020204" pitchFamily="2" charset="0"/>
              </a:rPr>
              <a:t>dữ</a:t>
            </a:r>
            <a:r>
              <a:rPr lang="en-US" sz="2400" b="0" i="0" dirty="0">
                <a:effectLst/>
                <a:latin typeface="Raleway" panose="020B0604020202020204" pitchFamily="2" charset="0"/>
              </a:rPr>
              <a:t> </a:t>
            </a:r>
            <a:r>
              <a:rPr lang="en-US" sz="2400" b="0" i="0" dirty="0" err="1">
                <a:effectLst/>
                <a:latin typeface="Raleway" panose="020B0604020202020204" pitchFamily="2" charset="0"/>
              </a:rPr>
              <a:t>liệu</a:t>
            </a:r>
            <a:r>
              <a:rPr lang="en-US" sz="2400" b="0" i="0" dirty="0">
                <a:effectLst/>
                <a:latin typeface="Raleway" panose="020B0604020202020204" pitchFamily="2" charset="0"/>
              </a:rPr>
              <a:t> </a:t>
            </a:r>
            <a:r>
              <a:rPr lang="en-US" sz="2400" b="0" i="0" dirty="0" err="1">
                <a:effectLst/>
                <a:latin typeface="Raleway" panose="020B0604020202020204" pitchFamily="2" charset="0"/>
              </a:rPr>
              <a:t>khác</a:t>
            </a:r>
            <a:r>
              <a:rPr lang="en-US" sz="2400" b="0" i="0" dirty="0">
                <a:effectLst/>
                <a:latin typeface="Raleway" panose="020B0604020202020204" pitchFamily="2" charset="0"/>
              </a:rPr>
              <a:t> </a:t>
            </a:r>
            <a:r>
              <a:rPr lang="en-US" sz="2400" b="0" i="0" dirty="0" err="1">
                <a:effectLst/>
                <a:latin typeface="Raleway" panose="020B0604020202020204" pitchFamily="2" charset="0"/>
              </a:rPr>
              <a:t>nhau</a:t>
            </a:r>
            <a:r>
              <a:rPr lang="en-US" sz="2400" b="0" i="0" dirty="0">
                <a:effectLst/>
                <a:latin typeface="Raleway" panose="020B0604020202020204" pitchFamily="2" charset="0"/>
              </a:rPr>
              <a:t>)</a:t>
            </a:r>
          </a:p>
          <a:p>
            <a:pPr algn="l" fontAlgn="base">
              <a:buFont typeface="Arial" panose="020B0604020202020204" pitchFamily="34" charset="0"/>
              <a:buChar char="•"/>
            </a:pPr>
            <a:r>
              <a:rPr lang="en-US" sz="2400" b="0" i="0" dirty="0">
                <a:effectLst/>
                <a:latin typeface="Raleway" panose="020B0604020202020204" pitchFamily="2" charset="0"/>
              </a:rPr>
              <a:t>// body: </a:t>
            </a:r>
            <a:r>
              <a:rPr lang="en-US" sz="2400" b="0" i="0" dirty="0" err="1">
                <a:effectLst/>
                <a:latin typeface="Raleway" panose="020B0604020202020204" pitchFamily="2" charset="0"/>
              </a:rPr>
              <a:t>là</a:t>
            </a:r>
            <a:r>
              <a:rPr lang="en-US" sz="2400" b="0" i="0" dirty="0">
                <a:effectLst/>
                <a:latin typeface="Raleway" panose="020B0604020202020204" pitchFamily="2" charset="0"/>
              </a:rPr>
              <a:t> </a:t>
            </a:r>
            <a:r>
              <a:rPr lang="en-US" sz="2400" b="0" i="0" dirty="0" err="1">
                <a:effectLst/>
                <a:latin typeface="Raleway" panose="020B0604020202020204" pitchFamily="2" charset="0"/>
              </a:rPr>
              <a:t>các</a:t>
            </a:r>
            <a:r>
              <a:rPr lang="en-US" sz="2400" b="0" i="0" dirty="0">
                <a:effectLst/>
                <a:latin typeface="Raleway" panose="020B0604020202020204" pitchFamily="2" charset="0"/>
              </a:rPr>
              <a:t> </a:t>
            </a:r>
            <a:r>
              <a:rPr lang="en-US" sz="2400" b="0" i="0" dirty="0" err="1">
                <a:effectLst/>
                <a:latin typeface="Raleway" panose="020B0604020202020204" pitchFamily="2" charset="0"/>
              </a:rPr>
              <a:t>mã</a:t>
            </a:r>
            <a:r>
              <a:rPr lang="en-US" sz="2400" b="0" i="0" dirty="0">
                <a:effectLst/>
                <a:latin typeface="Raleway" panose="020B0604020202020204" pitchFamily="2" charset="0"/>
              </a:rPr>
              <a:t> code </a:t>
            </a:r>
            <a:r>
              <a:rPr lang="en-US" sz="2400" b="0" i="0" dirty="0" err="1">
                <a:effectLst/>
                <a:latin typeface="Raleway" panose="020B0604020202020204" pitchFamily="2" charset="0"/>
              </a:rPr>
              <a:t>bên</a:t>
            </a:r>
            <a:r>
              <a:rPr lang="en-US" sz="2400" b="0" i="0" dirty="0">
                <a:effectLst/>
                <a:latin typeface="Raleway" panose="020B0604020202020204" pitchFamily="2" charset="0"/>
              </a:rPr>
              <a:t> </a:t>
            </a:r>
            <a:r>
              <a:rPr lang="en-US" sz="2400" b="0" i="0" dirty="0" err="1">
                <a:effectLst/>
                <a:latin typeface="Raleway" panose="020B0604020202020204" pitchFamily="2" charset="0"/>
              </a:rPr>
              <a:t>trong</a:t>
            </a:r>
            <a:r>
              <a:rPr lang="en-US" sz="2400" b="0" i="0" dirty="0">
                <a:effectLst/>
                <a:latin typeface="Raleway" panose="020B0604020202020204" pitchFamily="2" charset="0"/>
              </a:rPr>
              <a:t> </a:t>
            </a:r>
            <a:r>
              <a:rPr lang="en-US" sz="2400" b="0" i="0" dirty="0" err="1">
                <a:effectLst/>
                <a:latin typeface="Raleway" panose="020B0604020202020204" pitchFamily="2" charset="0"/>
              </a:rPr>
              <a:t>hàm</a:t>
            </a:r>
            <a:endParaRPr lang="en-US" sz="2400" b="0" i="0" dirty="0">
              <a:effectLst/>
              <a:latin typeface="Raleway" panose="020B0604020202020204" pitchFamily="2" charset="0"/>
            </a:endParaRPr>
          </a:p>
          <a:p>
            <a:endParaRPr lang="en-US" sz="2400" dirty="0"/>
          </a:p>
        </p:txBody>
      </p:sp>
      <p:sp>
        <p:nvSpPr>
          <p:cNvPr id="7" name="TextBox 6">
            <a:extLst>
              <a:ext uri="{FF2B5EF4-FFF2-40B4-BE49-F238E27FC236}">
                <a16:creationId xmlns:a16="http://schemas.microsoft.com/office/drawing/2014/main" id="{0482381C-CC66-4603-A724-76C71D449127}"/>
              </a:ext>
            </a:extLst>
          </p:cNvPr>
          <p:cNvSpPr txBox="1"/>
          <p:nvPr/>
        </p:nvSpPr>
        <p:spPr>
          <a:xfrm>
            <a:off x="1250921" y="4807285"/>
            <a:ext cx="4740850" cy="1938992"/>
          </a:xfrm>
          <a:prstGeom prst="rect">
            <a:avLst/>
          </a:prstGeom>
          <a:noFill/>
        </p:spPr>
        <p:txBody>
          <a:bodyPr wrap="none" rtlCol="0">
            <a:spAutoFit/>
          </a:bodyPr>
          <a:lstStyle/>
          <a:p>
            <a:r>
              <a:rPr lang="en-US" sz="2400" b="1" dirty="0" err="1"/>
              <a:t>Ví</a:t>
            </a:r>
            <a:r>
              <a:rPr lang="en-US" sz="2400" b="1" dirty="0"/>
              <a:t> </a:t>
            </a:r>
            <a:r>
              <a:rPr lang="en-US" sz="2400" b="1" dirty="0" err="1"/>
              <a:t>dụ</a:t>
            </a:r>
            <a:r>
              <a:rPr lang="en-US" sz="2400" b="1" dirty="0"/>
              <a:t>:</a:t>
            </a:r>
          </a:p>
          <a:p>
            <a:pPr lvl="1" fontAlgn="base"/>
            <a:r>
              <a:rPr lang="en-US" sz="2400" b="0" i="0" dirty="0">
                <a:solidFill>
                  <a:srgbClr val="000000"/>
                </a:solidFill>
                <a:effectLst/>
                <a:latin typeface="inherit"/>
              </a:rPr>
              <a:t>public static int </a:t>
            </a:r>
            <a:r>
              <a:rPr lang="en-US" sz="2400" b="0" i="0" dirty="0">
                <a:solidFill>
                  <a:srgbClr val="404247"/>
                </a:solidFill>
                <a:effectLst/>
                <a:latin typeface="inherit"/>
              </a:rPr>
              <a:t>sum</a:t>
            </a:r>
            <a:r>
              <a:rPr lang="en-US" sz="2400" b="0" i="0" dirty="0">
                <a:solidFill>
                  <a:srgbClr val="444444"/>
                </a:solidFill>
                <a:effectLst/>
                <a:latin typeface="inherit"/>
              </a:rPr>
              <a:t>(</a:t>
            </a:r>
            <a:r>
              <a:rPr lang="en-US" sz="2400" b="0" i="0" dirty="0">
                <a:solidFill>
                  <a:srgbClr val="000000"/>
                </a:solidFill>
                <a:effectLst/>
                <a:latin typeface="inherit"/>
              </a:rPr>
              <a:t>int a, int b</a:t>
            </a:r>
            <a:r>
              <a:rPr lang="en-US" sz="2400" b="0" i="0" dirty="0">
                <a:solidFill>
                  <a:srgbClr val="444444"/>
                </a:solidFill>
                <a:effectLst/>
                <a:latin typeface="inherit"/>
              </a:rPr>
              <a:t>)</a:t>
            </a:r>
            <a:r>
              <a:rPr lang="en-US" sz="2400" b="0" i="0" dirty="0">
                <a:solidFill>
                  <a:srgbClr val="000000"/>
                </a:solidFill>
                <a:effectLst/>
                <a:latin typeface="inherit"/>
              </a:rPr>
              <a:t> </a:t>
            </a:r>
            <a:r>
              <a:rPr lang="en-US" sz="2400" b="0" i="0" dirty="0">
                <a:solidFill>
                  <a:srgbClr val="444444"/>
                </a:solidFill>
                <a:effectLst/>
                <a:latin typeface="inherit"/>
              </a:rPr>
              <a:t>{</a:t>
            </a:r>
            <a:endParaRPr lang="en-US" sz="2400" b="0" i="0" dirty="0">
              <a:solidFill>
                <a:srgbClr val="AAAAAA"/>
              </a:solidFill>
              <a:effectLst/>
              <a:latin typeface="Source Code Pro" panose="020B0509030403020204" pitchFamily="49" charset="0"/>
            </a:endParaRPr>
          </a:p>
          <a:p>
            <a:pPr lvl="1" fontAlgn="base"/>
            <a:r>
              <a:rPr lang="en-US" sz="2400" b="1" dirty="0">
                <a:solidFill>
                  <a:srgbClr val="066DA1"/>
                </a:solidFill>
                <a:latin typeface="inherit"/>
              </a:rPr>
              <a:t>       </a:t>
            </a:r>
            <a:r>
              <a:rPr lang="en-US" sz="2400" b="1" i="0" dirty="0">
                <a:solidFill>
                  <a:srgbClr val="066DA1"/>
                </a:solidFill>
                <a:effectLst/>
                <a:latin typeface="inherit"/>
              </a:rPr>
              <a:t>return</a:t>
            </a:r>
            <a:r>
              <a:rPr lang="en-US" sz="2400" b="0" i="0" dirty="0">
                <a:solidFill>
                  <a:srgbClr val="000000"/>
                </a:solidFill>
                <a:effectLst/>
                <a:latin typeface="inherit"/>
              </a:rPr>
              <a:t> a + b;</a:t>
            </a:r>
            <a:endParaRPr lang="en-US" sz="2400" b="0" i="0" dirty="0">
              <a:solidFill>
                <a:srgbClr val="AAAAAA"/>
              </a:solidFill>
              <a:effectLst/>
              <a:latin typeface="Source Code Pro" panose="020B0509030403020204" pitchFamily="49" charset="0"/>
            </a:endParaRPr>
          </a:p>
          <a:p>
            <a:pPr lvl="1" fontAlgn="base"/>
            <a:r>
              <a:rPr lang="en-US" sz="2400" b="0" i="0" dirty="0">
                <a:solidFill>
                  <a:srgbClr val="444444"/>
                </a:solidFill>
                <a:effectLst/>
                <a:latin typeface="inherit"/>
              </a:rPr>
              <a:t>}</a:t>
            </a:r>
            <a:endParaRPr lang="en-US" sz="2400" b="0" i="0" dirty="0">
              <a:solidFill>
                <a:srgbClr val="AAAAAA"/>
              </a:solidFill>
              <a:effectLst/>
              <a:latin typeface="Source Code Pro" panose="020B0509030403020204" pitchFamily="49" charset="0"/>
            </a:endParaRPr>
          </a:p>
          <a:p>
            <a:endParaRPr lang="en-US" sz="2400" dirty="0"/>
          </a:p>
        </p:txBody>
      </p:sp>
    </p:spTree>
    <p:extLst>
      <p:ext uri="{BB962C8B-B14F-4D97-AF65-F5344CB8AC3E}">
        <p14:creationId xmlns:p14="http://schemas.microsoft.com/office/powerpoint/2010/main" val="734407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61C9FE-6B80-440F-8193-D6F502492390}"/>
              </a:ext>
            </a:extLst>
          </p:cNvPr>
          <p:cNvSpPr txBox="1"/>
          <p:nvPr/>
        </p:nvSpPr>
        <p:spPr>
          <a:xfrm>
            <a:off x="1132009" y="1536174"/>
            <a:ext cx="9638567" cy="3785652"/>
          </a:xfrm>
          <a:prstGeom prst="rect">
            <a:avLst/>
          </a:prstGeom>
          <a:noFill/>
        </p:spPr>
        <p:txBody>
          <a:bodyPr wrap="square">
            <a:spAutoFit/>
          </a:bodyPr>
          <a:lstStyle/>
          <a:p>
            <a:r>
              <a:rPr lang="en-US" sz="2400" dirty="0" err="1"/>
              <a:t>Hàm</a:t>
            </a:r>
            <a:r>
              <a:rPr lang="en-US" sz="2400" dirty="0"/>
              <a:t> </a:t>
            </a:r>
            <a:r>
              <a:rPr lang="en-US" sz="2400" dirty="0" err="1"/>
              <a:t>không</a:t>
            </a:r>
            <a:r>
              <a:rPr lang="en-US" sz="2400" dirty="0"/>
              <a:t> </a:t>
            </a:r>
            <a:r>
              <a:rPr lang="en-US" sz="2400" dirty="0" err="1"/>
              <a:t>có</a:t>
            </a:r>
            <a:r>
              <a:rPr lang="en-US" sz="2400" dirty="0"/>
              <a:t> </a:t>
            </a:r>
            <a:r>
              <a:rPr lang="en-US" sz="2400" dirty="0" err="1"/>
              <a:t>đối</a:t>
            </a:r>
            <a:r>
              <a:rPr lang="en-US" sz="2400" dirty="0"/>
              <a:t>, </a:t>
            </a:r>
            <a:r>
              <a:rPr lang="en-US" sz="2400" dirty="0" err="1"/>
              <a:t>không</a:t>
            </a:r>
            <a:r>
              <a:rPr lang="en-US" sz="2400" dirty="0"/>
              <a:t> </a:t>
            </a:r>
            <a:r>
              <a:rPr lang="en-US" sz="2400" dirty="0" err="1"/>
              <a:t>trả</a:t>
            </a:r>
            <a:r>
              <a:rPr lang="en-US" sz="2400" dirty="0"/>
              <a:t> </a:t>
            </a:r>
            <a:r>
              <a:rPr lang="en-US" sz="2400" dirty="0" err="1"/>
              <a:t>về</a:t>
            </a:r>
            <a:r>
              <a:rPr lang="en-US" sz="2400" dirty="0"/>
              <a:t> </a:t>
            </a:r>
            <a:r>
              <a:rPr lang="en-US" sz="2400" dirty="0" err="1"/>
              <a:t>giá</a:t>
            </a:r>
            <a:r>
              <a:rPr lang="en-US" sz="2400" dirty="0"/>
              <a:t> </a:t>
            </a:r>
            <a:r>
              <a:rPr lang="en-US" sz="2400" dirty="0" err="1"/>
              <a:t>trị</a:t>
            </a:r>
            <a:endParaRPr lang="en-US" sz="2400" dirty="0"/>
          </a:p>
          <a:p>
            <a:pPr lvl="1"/>
            <a:r>
              <a:rPr lang="en-US" sz="2400" dirty="0"/>
              <a:t>public </a:t>
            </a:r>
            <a:r>
              <a:rPr lang="en-US" sz="2400" dirty="0">
                <a:solidFill>
                  <a:srgbClr val="FF0000"/>
                </a:solidFill>
              </a:rPr>
              <a:t>void</a:t>
            </a:r>
            <a:r>
              <a:rPr lang="en-US" sz="2400" dirty="0"/>
              <a:t> </a:t>
            </a:r>
            <a:r>
              <a:rPr lang="en-US" sz="2400" dirty="0" err="1">
                <a:solidFill>
                  <a:schemeClr val="accent2"/>
                </a:solidFill>
              </a:rPr>
              <a:t>printHello</a:t>
            </a:r>
            <a:r>
              <a:rPr lang="en-US" sz="2400" dirty="0"/>
              <a:t>(){</a:t>
            </a:r>
          </a:p>
          <a:p>
            <a:pPr lvl="1"/>
            <a:r>
              <a:rPr lang="en-US" sz="2400" dirty="0"/>
              <a:t>       </a:t>
            </a:r>
            <a:r>
              <a:rPr lang="en-US" sz="2400" dirty="0" err="1"/>
              <a:t>System.out.println</a:t>
            </a:r>
            <a:r>
              <a:rPr lang="en-US" sz="2400" dirty="0"/>
              <a:t>("Xin chao </a:t>
            </a:r>
            <a:r>
              <a:rPr lang="en-US" sz="2400" dirty="0" err="1"/>
              <a:t>cac</a:t>
            </a:r>
            <a:r>
              <a:rPr lang="en-US" sz="2400" dirty="0"/>
              <a:t> ban");</a:t>
            </a:r>
          </a:p>
          <a:p>
            <a:pPr lvl="1"/>
            <a:r>
              <a:rPr lang="en-US" sz="2400" dirty="0"/>
              <a:t>}</a:t>
            </a:r>
          </a:p>
          <a:p>
            <a:r>
              <a:rPr lang="en-US" sz="2400" dirty="0" err="1"/>
              <a:t>Hàm</a:t>
            </a:r>
            <a:r>
              <a:rPr lang="en-US" sz="2400" dirty="0"/>
              <a:t> </a:t>
            </a:r>
            <a:r>
              <a:rPr lang="en-US" sz="2400" dirty="0" err="1"/>
              <a:t>có</a:t>
            </a:r>
            <a:r>
              <a:rPr lang="en-US" sz="2400" dirty="0"/>
              <a:t> </a:t>
            </a:r>
            <a:r>
              <a:rPr lang="en-US" sz="2400" dirty="0" err="1"/>
              <a:t>đối</a:t>
            </a:r>
            <a:r>
              <a:rPr lang="en-US" sz="2400" dirty="0"/>
              <a:t>, </a:t>
            </a:r>
            <a:r>
              <a:rPr lang="en-US" sz="2400" dirty="0" err="1"/>
              <a:t>có</a:t>
            </a:r>
            <a:r>
              <a:rPr lang="en-US" sz="2400" dirty="0"/>
              <a:t> </a:t>
            </a:r>
            <a:r>
              <a:rPr lang="en-US" sz="2400" dirty="0" err="1"/>
              <a:t>trả</a:t>
            </a:r>
            <a:r>
              <a:rPr lang="en-US" sz="2400" dirty="0"/>
              <a:t> </a:t>
            </a:r>
            <a:r>
              <a:rPr lang="en-US" sz="2400" dirty="0" err="1"/>
              <a:t>về</a:t>
            </a:r>
            <a:r>
              <a:rPr lang="en-US" sz="2400" dirty="0"/>
              <a:t> </a:t>
            </a:r>
            <a:r>
              <a:rPr lang="en-US" sz="2400" dirty="0" err="1"/>
              <a:t>giá</a:t>
            </a:r>
            <a:r>
              <a:rPr lang="en-US" sz="2400" dirty="0"/>
              <a:t> </a:t>
            </a:r>
            <a:r>
              <a:rPr lang="en-US" sz="2400" dirty="0" err="1"/>
              <a:t>trị</a:t>
            </a:r>
            <a:endParaRPr lang="en-US" sz="2400" dirty="0"/>
          </a:p>
          <a:p>
            <a:pPr lvl="1"/>
            <a:r>
              <a:rPr lang="en-US" sz="2400" dirty="0"/>
              <a:t>public </a:t>
            </a:r>
            <a:r>
              <a:rPr lang="en-US" sz="2400" dirty="0">
                <a:solidFill>
                  <a:srgbClr val="FF0000"/>
                </a:solidFill>
              </a:rPr>
              <a:t>int</a:t>
            </a:r>
            <a:r>
              <a:rPr lang="en-US" sz="2400" dirty="0"/>
              <a:t> </a:t>
            </a:r>
            <a:r>
              <a:rPr lang="en-US" sz="2400" dirty="0" err="1">
                <a:solidFill>
                  <a:schemeClr val="accent2"/>
                </a:solidFill>
              </a:rPr>
              <a:t>sumTwoNumber</a:t>
            </a:r>
            <a:r>
              <a:rPr lang="en-US" sz="2400" dirty="0"/>
              <a:t>(int a, int b){</a:t>
            </a:r>
          </a:p>
          <a:p>
            <a:pPr lvl="1"/>
            <a:r>
              <a:rPr lang="en-US" sz="2400" dirty="0"/>
              <a:t>	</a:t>
            </a:r>
            <a:r>
              <a:rPr lang="en-US" sz="2400" dirty="0">
                <a:solidFill>
                  <a:srgbClr val="00B0F0"/>
                </a:solidFill>
              </a:rPr>
              <a:t>return</a:t>
            </a:r>
            <a:r>
              <a:rPr lang="en-US" sz="2400" dirty="0"/>
              <a:t> a + b;</a:t>
            </a:r>
          </a:p>
          <a:p>
            <a:pPr lvl="1"/>
            <a:r>
              <a:rPr lang="en-US" sz="2400" dirty="0"/>
              <a:t>}</a:t>
            </a:r>
          </a:p>
          <a:p>
            <a:r>
              <a:rPr lang="en-US" sz="2400" dirty="0" err="1"/>
              <a:t>Hàm</a:t>
            </a:r>
            <a:r>
              <a:rPr lang="en-US" sz="2400" dirty="0"/>
              <a:t> </a:t>
            </a:r>
            <a:r>
              <a:rPr lang="en-US" sz="2400" dirty="0" err="1">
                <a:solidFill>
                  <a:schemeClr val="accent2"/>
                </a:solidFill>
              </a:rPr>
              <a:t>sumTwoNumber</a:t>
            </a:r>
            <a:r>
              <a:rPr lang="en-US" sz="2400" dirty="0"/>
              <a:t> </a:t>
            </a:r>
            <a:r>
              <a:rPr lang="en-US" sz="2400" dirty="0" err="1"/>
              <a:t>có</a:t>
            </a:r>
            <a:r>
              <a:rPr lang="en-US" sz="2400" dirty="0"/>
              <a:t> </a:t>
            </a:r>
            <a:r>
              <a:rPr lang="en-US" sz="2400" dirty="0" err="1"/>
              <a:t>hai</a:t>
            </a:r>
            <a:r>
              <a:rPr lang="en-US" sz="2400" dirty="0"/>
              <a:t> </a:t>
            </a:r>
            <a:r>
              <a:rPr lang="en-US" sz="2400" dirty="0" err="1"/>
              <a:t>đối</a:t>
            </a:r>
            <a:r>
              <a:rPr lang="en-US" sz="2400" dirty="0"/>
              <a:t> </a:t>
            </a:r>
            <a:r>
              <a:rPr lang="en-US" sz="2400" dirty="0" err="1"/>
              <a:t>kiểu</a:t>
            </a:r>
            <a:r>
              <a:rPr lang="en-US" sz="2400" dirty="0"/>
              <a:t> int </a:t>
            </a:r>
            <a:r>
              <a:rPr lang="en-US" sz="2400" dirty="0" err="1"/>
              <a:t>là</a:t>
            </a:r>
            <a:r>
              <a:rPr lang="en-US" sz="2400" dirty="0"/>
              <a:t> a </a:t>
            </a:r>
            <a:r>
              <a:rPr lang="en-US" sz="2400" dirty="0" err="1"/>
              <a:t>và</a:t>
            </a:r>
            <a:r>
              <a:rPr lang="en-US" sz="2400" dirty="0"/>
              <a:t> b, </a:t>
            </a:r>
            <a:r>
              <a:rPr lang="en-US" sz="2400" dirty="0" err="1"/>
              <a:t>hàm</a:t>
            </a:r>
            <a:r>
              <a:rPr lang="en-US" sz="2400" dirty="0"/>
              <a:t> </a:t>
            </a:r>
            <a:r>
              <a:rPr lang="en-US" sz="2400" dirty="0" err="1"/>
              <a:t>trả</a:t>
            </a:r>
            <a:r>
              <a:rPr lang="en-US" sz="2400" dirty="0"/>
              <a:t> </a:t>
            </a:r>
            <a:r>
              <a:rPr lang="en-US" sz="2400" dirty="0" err="1"/>
              <a:t>về</a:t>
            </a:r>
            <a:r>
              <a:rPr lang="en-US" sz="2400" dirty="0"/>
              <a:t> </a:t>
            </a:r>
            <a:r>
              <a:rPr lang="en-US" sz="2400" dirty="0" err="1"/>
              <a:t>một</a:t>
            </a:r>
            <a:r>
              <a:rPr lang="en-US" sz="2400" dirty="0"/>
              <a:t> </a:t>
            </a:r>
            <a:r>
              <a:rPr lang="en-US" sz="2400" dirty="0" err="1"/>
              <a:t>giá</a:t>
            </a:r>
            <a:r>
              <a:rPr lang="en-US" sz="2400" dirty="0"/>
              <a:t> </a:t>
            </a:r>
            <a:r>
              <a:rPr lang="en-US" sz="2400" dirty="0" err="1"/>
              <a:t>trị</a:t>
            </a:r>
            <a:r>
              <a:rPr lang="en-US" sz="2400" dirty="0"/>
              <a:t> </a:t>
            </a:r>
            <a:r>
              <a:rPr lang="en-US" sz="2400" dirty="0" err="1"/>
              <a:t>kiểu</a:t>
            </a:r>
            <a:r>
              <a:rPr lang="en-US" sz="2400" dirty="0"/>
              <a:t> int.</a:t>
            </a:r>
          </a:p>
        </p:txBody>
      </p:sp>
      <p:sp>
        <p:nvSpPr>
          <p:cNvPr id="5" name="TextBox 4">
            <a:extLst>
              <a:ext uri="{FF2B5EF4-FFF2-40B4-BE49-F238E27FC236}">
                <a16:creationId xmlns:a16="http://schemas.microsoft.com/office/drawing/2014/main" id="{FC5298DB-124F-4BE5-A209-AA8CE4D46317}"/>
              </a:ext>
            </a:extLst>
          </p:cNvPr>
          <p:cNvSpPr txBox="1"/>
          <p:nvPr/>
        </p:nvSpPr>
        <p:spPr>
          <a:xfrm>
            <a:off x="5400938" y="298939"/>
            <a:ext cx="1390124" cy="769441"/>
          </a:xfrm>
          <a:prstGeom prst="rect">
            <a:avLst/>
          </a:prstGeom>
          <a:noFill/>
        </p:spPr>
        <p:txBody>
          <a:bodyPr wrap="none" rtlCol="0">
            <a:spAutoFit/>
          </a:bodyPr>
          <a:lstStyle/>
          <a:p>
            <a:r>
              <a:rPr lang="en-US" sz="4400" b="1" dirty="0" err="1">
                <a:solidFill>
                  <a:srgbClr val="FF0000"/>
                </a:solidFill>
              </a:rPr>
              <a:t>Ví</a:t>
            </a:r>
            <a:r>
              <a:rPr lang="en-US" sz="4400" b="1" dirty="0">
                <a:solidFill>
                  <a:srgbClr val="FF0000"/>
                </a:solidFill>
              </a:rPr>
              <a:t> </a:t>
            </a:r>
            <a:r>
              <a:rPr lang="en-US" sz="4400" b="1" dirty="0" err="1">
                <a:solidFill>
                  <a:srgbClr val="FF0000"/>
                </a:solidFill>
              </a:rPr>
              <a:t>dụ</a:t>
            </a:r>
            <a:endParaRPr lang="en-US" sz="4400" b="1" dirty="0">
              <a:solidFill>
                <a:srgbClr val="FF0000"/>
              </a:solidFill>
            </a:endParaRPr>
          </a:p>
        </p:txBody>
      </p:sp>
    </p:spTree>
    <p:extLst>
      <p:ext uri="{BB962C8B-B14F-4D97-AF65-F5344CB8AC3E}">
        <p14:creationId xmlns:p14="http://schemas.microsoft.com/office/powerpoint/2010/main" val="584478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5DFF32-3AD6-46EF-B805-1400C1A4D03F}"/>
              </a:ext>
            </a:extLst>
          </p:cNvPr>
          <p:cNvSpPr txBox="1"/>
          <p:nvPr/>
        </p:nvSpPr>
        <p:spPr>
          <a:xfrm>
            <a:off x="578094" y="157988"/>
            <a:ext cx="11238768" cy="6129050"/>
          </a:xfrm>
          <a:prstGeom prst="rect">
            <a:avLst/>
          </a:prstGeom>
          <a:noFill/>
        </p:spPr>
        <p:txBody>
          <a:bodyPr wrap="square">
            <a:spAutoFit/>
          </a:bodyPr>
          <a:lstStyle/>
          <a:p>
            <a:pPr>
              <a:lnSpc>
                <a:spcPct val="150000"/>
              </a:lnSpc>
            </a:pPr>
            <a:r>
              <a:rPr lang="en-US" sz="2400" dirty="0" err="1"/>
              <a:t>Để</a:t>
            </a:r>
            <a:r>
              <a:rPr lang="en-US" sz="2400" dirty="0"/>
              <a:t> </a:t>
            </a:r>
            <a:r>
              <a:rPr lang="en-US" sz="2400" dirty="0" err="1"/>
              <a:t>sử</a:t>
            </a:r>
            <a:r>
              <a:rPr lang="en-US" sz="2400" dirty="0"/>
              <a:t> </a:t>
            </a:r>
            <a:r>
              <a:rPr lang="en-US" sz="2400" dirty="0" err="1"/>
              <a:t>dụng</a:t>
            </a:r>
            <a:r>
              <a:rPr lang="en-US" sz="2400" dirty="0"/>
              <a:t> </a:t>
            </a:r>
            <a:r>
              <a:rPr lang="en-US" sz="2400" dirty="0" err="1"/>
              <a:t>hàm</a:t>
            </a:r>
            <a:r>
              <a:rPr lang="en-US" sz="2400" dirty="0"/>
              <a:t>:</a:t>
            </a:r>
          </a:p>
          <a:p>
            <a:pPr>
              <a:lnSpc>
                <a:spcPct val="150000"/>
              </a:lnSpc>
            </a:pPr>
            <a:r>
              <a:rPr lang="en-US" sz="2400" dirty="0"/>
              <a:t>– </a:t>
            </a:r>
            <a:r>
              <a:rPr lang="en-US" sz="2400" dirty="0" err="1"/>
              <a:t>Gọi</a:t>
            </a:r>
            <a:r>
              <a:rPr lang="en-US" sz="2400" dirty="0"/>
              <a:t> </a:t>
            </a:r>
            <a:r>
              <a:rPr lang="en-US" sz="2400" dirty="0" err="1"/>
              <a:t>hàm</a:t>
            </a:r>
            <a:r>
              <a:rPr lang="en-US" sz="2400" dirty="0"/>
              <a:t> </a:t>
            </a:r>
            <a:r>
              <a:rPr lang="en-US" sz="2400" dirty="0" err="1"/>
              <a:t>thông</a:t>
            </a:r>
            <a:r>
              <a:rPr lang="en-US" sz="2400" dirty="0"/>
              <a:t> qua </a:t>
            </a:r>
            <a:r>
              <a:rPr lang="en-US" sz="2400" dirty="0" err="1"/>
              <a:t>tên</a:t>
            </a:r>
            <a:r>
              <a:rPr lang="en-US" sz="2400" dirty="0"/>
              <a:t> </a:t>
            </a:r>
            <a:r>
              <a:rPr lang="en-US" sz="2400" dirty="0" err="1"/>
              <a:t>hàm</a:t>
            </a:r>
            <a:endParaRPr lang="en-US" sz="2400" dirty="0"/>
          </a:p>
          <a:p>
            <a:pPr>
              <a:lnSpc>
                <a:spcPct val="150000"/>
              </a:lnSpc>
            </a:pPr>
            <a:r>
              <a:rPr lang="en-US" sz="2400" dirty="0"/>
              <a:t>– </a:t>
            </a:r>
            <a:r>
              <a:rPr lang="en-US" sz="2400" dirty="0" err="1"/>
              <a:t>Truyền</a:t>
            </a:r>
            <a:r>
              <a:rPr lang="en-US" sz="2400" dirty="0"/>
              <a:t> </a:t>
            </a:r>
            <a:r>
              <a:rPr lang="en-US" sz="2400" dirty="0" err="1"/>
              <a:t>tham</a:t>
            </a:r>
            <a:r>
              <a:rPr lang="en-US" sz="2400" dirty="0"/>
              <a:t> </a:t>
            </a:r>
            <a:r>
              <a:rPr lang="en-US" sz="2400" dirty="0" err="1"/>
              <a:t>số</a:t>
            </a:r>
            <a:r>
              <a:rPr lang="en-US" sz="2400" dirty="0"/>
              <a:t> </a:t>
            </a:r>
            <a:r>
              <a:rPr lang="en-US" sz="2400" dirty="0" err="1"/>
              <a:t>cho</a:t>
            </a:r>
            <a:r>
              <a:rPr lang="en-US" sz="2400" dirty="0"/>
              <a:t> </a:t>
            </a:r>
            <a:r>
              <a:rPr lang="en-US" sz="2400" dirty="0" err="1"/>
              <a:t>hàm</a:t>
            </a:r>
            <a:endParaRPr lang="en-US" sz="2400" dirty="0"/>
          </a:p>
          <a:p>
            <a:pPr>
              <a:lnSpc>
                <a:spcPct val="150000"/>
              </a:lnSpc>
            </a:pPr>
            <a:r>
              <a:rPr lang="en-US" sz="2400" dirty="0" err="1"/>
              <a:t>Ví</a:t>
            </a:r>
            <a:r>
              <a:rPr lang="en-US" sz="2400" dirty="0"/>
              <a:t> </a:t>
            </a:r>
            <a:r>
              <a:rPr lang="en-US" sz="2400" dirty="0" err="1"/>
              <a:t>dụ</a:t>
            </a:r>
            <a:r>
              <a:rPr lang="en-US" sz="2400" dirty="0"/>
              <a:t>:</a:t>
            </a:r>
          </a:p>
          <a:p>
            <a:pPr>
              <a:lnSpc>
                <a:spcPct val="150000"/>
              </a:lnSpc>
            </a:pPr>
            <a:r>
              <a:rPr lang="en-US" sz="2400" dirty="0"/>
              <a:t>	</a:t>
            </a:r>
            <a:r>
              <a:rPr lang="en-US" sz="2400" dirty="0" err="1">
                <a:solidFill>
                  <a:schemeClr val="accent2"/>
                </a:solidFill>
              </a:rPr>
              <a:t>printHello</a:t>
            </a:r>
            <a:r>
              <a:rPr lang="en-US" sz="2400" dirty="0"/>
              <a:t>();</a:t>
            </a:r>
          </a:p>
          <a:p>
            <a:pPr>
              <a:lnSpc>
                <a:spcPct val="150000"/>
              </a:lnSpc>
            </a:pPr>
            <a:r>
              <a:rPr lang="en-US" sz="2400" dirty="0"/>
              <a:t>	</a:t>
            </a:r>
            <a:r>
              <a:rPr lang="en-US" sz="2400" dirty="0">
                <a:solidFill>
                  <a:srgbClr val="FF0000"/>
                </a:solidFill>
              </a:rPr>
              <a:t>int</a:t>
            </a:r>
            <a:r>
              <a:rPr lang="en-US" sz="2400" dirty="0"/>
              <a:t> c = </a:t>
            </a:r>
            <a:r>
              <a:rPr lang="en-US" sz="2400" dirty="0" err="1">
                <a:solidFill>
                  <a:schemeClr val="accent2"/>
                </a:solidFill>
              </a:rPr>
              <a:t>sumTwoNumber</a:t>
            </a:r>
            <a:r>
              <a:rPr lang="en-US" sz="2400" dirty="0"/>
              <a:t>(15, 18);</a:t>
            </a:r>
          </a:p>
          <a:p>
            <a:pPr>
              <a:lnSpc>
                <a:spcPct val="150000"/>
              </a:lnSpc>
            </a:pPr>
            <a:r>
              <a:rPr lang="en-US" sz="2400" dirty="0"/>
              <a:t>• </a:t>
            </a:r>
            <a:r>
              <a:rPr lang="en-US" sz="2400" dirty="0" err="1"/>
              <a:t>printHello</a:t>
            </a:r>
            <a:r>
              <a:rPr lang="en-US" sz="2400" dirty="0"/>
              <a:t>() hay </a:t>
            </a:r>
            <a:r>
              <a:rPr lang="en-US" sz="2400" dirty="0" err="1"/>
              <a:t>sumTwoNumber</a:t>
            </a:r>
            <a:r>
              <a:rPr lang="en-US" sz="2400" dirty="0"/>
              <a:t>(15, 18) </a:t>
            </a:r>
            <a:r>
              <a:rPr lang="en-US" sz="2400" dirty="0" err="1"/>
              <a:t>là</a:t>
            </a:r>
            <a:r>
              <a:rPr lang="en-US" sz="2400" dirty="0"/>
              <a:t> </a:t>
            </a:r>
            <a:r>
              <a:rPr lang="en-US" sz="2400" dirty="0" err="1"/>
              <a:t>các</a:t>
            </a:r>
            <a:r>
              <a:rPr lang="en-US" sz="2400" dirty="0"/>
              <a:t> </a:t>
            </a:r>
            <a:r>
              <a:rPr lang="en-US" sz="2400" dirty="0" err="1"/>
              <a:t>lời</a:t>
            </a:r>
            <a:r>
              <a:rPr lang="en-US" sz="2400" dirty="0"/>
              <a:t> </a:t>
            </a:r>
            <a:r>
              <a:rPr lang="en-US" sz="2400" dirty="0" err="1"/>
              <a:t>gọi</a:t>
            </a:r>
            <a:r>
              <a:rPr lang="en-US" sz="2400" dirty="0"/>
              <a:t> </a:t>
            </a:r>
            <a:r>
              <a:rPr lang="en-US" sz="2400" dirty="0" err="1"/>
              <a:t>hàm</a:t>
            </a:r>
            <a:r>
              <a:rPr lang="en-US" sz="2400" dirty="0"/>
              <a:t>.</a:t>
            </a:r>
          </a:p>
          <a:p>
            <a:pPr>
              <a:lnSpc>
                <a:spcPct val="150000"/>
              </a:lnSpc>
            </a:pPr>
            <a:r>
              <a:rPr lang="en-US" sz="2400" dirty="0"/>
              <a:t>• </a:t>
            </a:r>
            <a:r>
              <a:rPr lang="en-US" sz="2400" dirty="0" err="1"/>
              <a:t>Hàm</a:t>
            </a:r>
            <a:r>
              <a:rPr lang="en-US" sz="2400" dirty="0"/>
              <a:t> </a:t>
            </a:r>
            <a:r>
              <a:rPr lang="en-US" sz="2400" dirty="0" err="1"/>
              <a:t>printHello</a:t>
            </a:r>
            <a:r>
              <a:rPr lang="en-US" sz="2400" dirty="0"/>
              <a:t>() </a:t>
            </a:r>
            <a:r>
              <a:rPr lang="en-US" sz="2400" dirty="0" err="1"/>
              <a:t>không</a:t>
            </a:r>
            <a:r>
              <a:rPr lang="en-US" sz="2400" dirty="0"/>
              <a:t> </a:t>
            </a:r>
            <a:r>
              <a:rPr lang="en-US" sz="2400" dirty="0" err="1"/>
              <a:t>có</a:t>
            </a:r>
            <a:r>
              <a:rPr lang="en-US" sz="2400" dirty="0"/>
              <a:t> </a:t>
            </a:r>
            <a:r>
              <a:rPr lang="en-US" sz="2400" dirty="0" err="1"/>
              <a:t>đối</a:t>
            </a:r>
            <a:r>
              <a:rPr lang="en-US" sz="2400" dirty="0"/>
              <a:t> </a:t>
            </a:r>
            <a:r>
              <a:rPr lang="en-US" sz="2400" dirty="0" err="1"/>
              <a:t>nên</a:t>
            </a:r>
            <a:r>
              <a:rPr lang="en-US" sz="2400" dirty="0"/>
              <a:t> </a:t>
            </a:r>
            <a:r>
              <a:rPr lang="en-US" sz="2400" dirty="0" err="1"/>
              <a:t>trong</a:t>
            </a:r>
            <a:r>
              <a:rPr lang="en-US" sz="2400" dirty="0"/>
              <a:t> </a:t>
            </a:r>
            <a:r>
              <a:rPr lang="en-US" sz="2400" dirty="0" err="1"/>
              <a:t>lời</a:t>
            </a:r>
            <a:r>
              <a:rPr lang="en-US" sz="2400" dirty="0"/>
              <a:t> </a:t>
            </a:r>
            <a:r>
              <a:rPr lang="en-US" sz="2400" dirty="0" err="1"/>
              <a:t>gọi</a:t>
            </a:r>
            <a:r>
              <a:rPr lang="en-US" sz="2400" dirty="0"/>
              <a:t> </a:t>
            </a:r>
            <a:r>
              <a:rPr lang="en-US" sz="2400" dirty="0" err="1"/>
              <a:t>không</a:t>
            </a:r>
            <a:r>
              <a:rPr lang="en-US" sz="2400" dirty="0"/>
              <a:t> </a:t>
            </a:r>
            <a:r>
              <a:rPr lang="en-US" sz="2400" dirty="0" err="1"/>
              <a:t>truyền</a:t>
            </a:r>
            <a:r>
              <a:rPr lang="en-US" sz="2400" dirty="0"/>
              <a:t> </a:t>
            </a:r>
            <a:r>
              <a:rPr lang="en-US" sz="2400" dirty="0" err="1"/>
              <a:t>tham</a:t>
            </a:r>
            <a:endParaRPr lang="en-US" sz="2400" dirty="0"/>
          </a:p>
          <a:p>
            <a:pPr>
              <a:lnSpc>
                <a:spcPct val="150000"/>
              </a:lnSpc>
            </a:pPr>
            <a:r>
              <a:rPr lang="en-US" sz="2400" dirty="0" err="1"/>
              <a:t>số</a:t>
            </a:r>
            <a:r>
              <a:rPr lang="en-US" sz="2400" dirty="0"/>
              <a:t>.</a:t>
            </a:r>
          </a:p>
          <a:p>
            <a:pPr>
              <a:lnSpc>
                <a:spcPct val="150000"/>
              </a:lnSpc>
            </a:pPr>
            <a:r>
              <a:rPr lang="en-US" sz="2400" dirty="0"/>
              <a:t>• </a:t>
            </a:r>
            <a:r>
              <a:rPr lang="en-US" sz="2400" dirty="0" err="1"/>
              <a:t>Hàm</a:t>
            </a:r>
            <a:r>
              <a:rPr lang="en-US" sz="2400" dirty="0"/>
              <a:t> </a:t>
            </a:r>
            <a:r>
              <a:rPr lang="en-US" sz="2400" dirty="0" err="1"/>
              <a:t>sumTwoNumber</a:t>
            </a:r>
            <a:r>
              <a:rPr lang="en-US" sz="2400" dirty="0"/>
              <a:t>(...) </a:t>
            </a:r>
            <a:r>
              <a:rPr lang="en-US" sz="2400" dirty="0" err="1"/>
              <a:t>có</a:t>
            </a:r>
            <a:r>
              <a:rPr lang="en-US" sz="2400" dirty="0"/>
              <a:t> </a:t>
            </a:r>
            <a:r>
              <a:rPr lang="en-US" sz="2400" dirty="0" err="1"/>
              <a:t>hai</a:t>
            </a:r>
            <a:r>
              <a:rPr lang="en-US" sz="2400" dirty="0"/>
              <a:t> </a:t>
            </a:r>
            <a:r>
              <a:rPr lang="en-US" sz="2400" dirty="0" err="1"/>
              <a:t>đối</a:t>
            </a:r>
            <a:r>
              <a:rPr lang="en-US" sz="2400" dirty="0"/>
              <a:t> </a:t>
            </a:r>
            <a:r>
              <a:rPr lang="en-US" sz="2400" dirty="0" err="1"/>
              <a:t>nên</a:t>
            </a:r>
            <a:r>
              <a:rPr lang="en-US" sz="2400" dirty="0"/>
              <a:t> </a:t>
            </a:r>
            <a:r>
              <a:rPr lang="en-US" sz="2400" dirty="0" err="1"/>
              <a:t>khi</a:t>
            </a:r>
            <a:r>
              <a:rPr lang="en-US" sz="2400" dirty="0"/>
              <a:t> </a:t>
            </a:r>
            <a:r>
              <a:rPr lang="en-US" sz="2400" dirty="0" err="1"/>
              <a:t>gọi</a:t>
            </a:r>
            <a:r>
              <a:rPr lang="en-US" sz="2400" dirty="0"/>
              <a:t> </a:t>
            </a:r>
            <a:r>
              <a:rPr lang="en-US" sz="2400" dirty="0" err="1"/>
              <a:t>hàm</a:t>
            </a:r>
            <a:r>
              <a:rPr lang="en-US" sz="2400" dirty="0"/>
              <a:t> ta </a:t>
            </a:r>
            <a:r>
              <a:rPr lang="en-US" sz="2400" dirty="0" err="1"/>
              <a:t>truyền</a:t>
            </a:r>
            <a:r>
              <a:rPr lang="en-US" sz="2400" dirty="0"/>
              <a:t> </a:t>
            </a:r>
            <a:r>
              <a:rPr lang="en-US" sz="2400" dirty="0" err="1"/>
              <a:t>hai</a:t>
            </a:r>
            <a:endParaRPr lang="en-US" sz="2400" dirty="0"/>
          </a:p>
          <a:p>
            <a:pPr>
              <a:lnSpc>
                <a:spcPct val="150000"/>
              </a:lnSpc>
            </a:pPr>
            <a:r>
              <a:rPr lang="en-US" sz="2400" dirty="0" err="1"/>
              <a:t>tham</a:t>
            </a:r>
            <a:r>
              <a:rPr lang="en-US" sz="2400" dirty="0"/>
              <a:t> </a:t>
            </a:r>
            <a:r>
              <a:rPr lang="en-US" sz="2400" dirty="0" err="1"/>
              <a:t>số</a:t>
            </a:r>
            <a:r>
              <a:rPr lang="en-US" sz="2400" dirty="0"/>
              <a:t> (15 </a:t>
            </a:r>
            <a:r>
              <a:rPr lang="en-US" sz="2400" dirty="0" err="1"/>
              <a:t>và</a:t>
            </a:r>
            <a:r>
              <a:rPr lang="en-US" sz="2400" dirty="0"/>
              <a:t> 18), </a:t>
            </a:r>
            <a:r>
              <a:rPr lang="en-US" sz="2400" dirty="0" err="1"/>
              <a:t>giá</a:t>
            </a:r>
            <a:r>
              <a:rPr lang="en-US" sz="2400" dirty="0"/>
              <a:t> </a:t>
            </a:r>
            <a:r>
              <a:rPr lang="en-US" sz="2400" dirty="0" err="1"/>
              <a:t>trị</a:t>
            </a:r>
            <a:r>
              <a:rPr lang="en-US" sz="2400" dirty="0"/>
              <a:t> </a:t>
            </a:r>
            <a:r>
              <a:rPr lang="en-US" sz="2400" dirty="0" err="1"/>
              <a:t>hàm</a:t>
            </a:r>
            <a:r>
              <a:rPr lang="en-US" sz="2400" dirty="0"/>
              <a:t> </a:t>
            </a:r>
            <a:r>
              <a:rPr lang="en-US" sz="2400" dirty="0" err="1"/>
              <a:t>trả</a:t>
            </a:r>
            <a:r>
              <a:rPr lang="en-US" sz="2400" dirty="0"/>
              <a:t> </a:t>
            </a:r>
            <a:r>
              <a:rPr lang="en-US" sz="2400" dirty="0" err="1"/>
              <a:t>về</a:t>
            </a:r>
            <a:r>
              <a:rPr lang="en-US" sz="2400" dirty="0"/>
              <a:t> </a:t>
            </a:r>
            <a:r>
              <a:rPr lang="en-US" sz="2400" dirty="0" err="1"/>
              <a:t>được</a:t>
            </a:r>
            <a:r>
              <a:rPr lang="en-US" sz="2400" dirty="0"/>
              <a:t> </a:t>
            </a:r>
            <a:r>
              <a:rPr lang="en-US" sz="2400" dirty="0" err="1"/>
              <a:t>gán</a:t>
            </a:r>
            <a:r>
              <a:rPr lang="en-US" sz="2400" dirty="0"/>
              <a:t> </a:t>
            </a:r>
            <a:r>
              <a:rPr lang="en-US" sz="2400" dirty="0" err="1"/>
              <a:t>cho</a:t>
            </a:r>
            <a:r>
              <a:rPr lang="en-US" sz="2400" dirty="0"/>
              <a:t> </a:t>
            </a:r>
            <a:r>
              <a:rPr lang="en-US" sz="2400" dirty="0" err="1"/>
              <a:t>biến</a:t>
            </a:r>
            <a:r>
              <a:rPr lang="en-US" sz="2400" dirty="0"/>
              <a:t> c.</a:t>
            </a:r>
          </a:p>
        </p:txBody>
      </p:sp>
    </p:spTree>
    <p:extLst>
      <p:ext uri="{BB962C8B-B14F-4D97-AF65-F5344CB8AC3E}">
        <p14:creationId xmlns:p14="http://schemas.microsoft.com/office/powerpoint/2010/main" val="4218125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EDE65B-8268-4567-A05C-6AF012368F57}"/>
              </a:ext>
            </a:extLst>
          </p:cNvPr>
          <p:cNvSpPr txBox="1"/>
          <p:nvPr/>
        </p:nvSpPr>
        <p:spPr>
          <a:xfrm>
            <a:off x="1765056" y="1334061"/>
            <a:ext cx="6097464" cy="3416320"/>
          </a:xfrm>
          <a:prstGeom prst="rect">
            <a:avLst/>
          </a:prstGeom>
          <a:noFill/>
        </p:spPr>
        <p:txBody>
          <a:bodyPr wrap="square">
            <a:spAutoFit/>
          </a:bodyPr>
          <a:lstStyle/>
          <a:p>
            <a:pPr marL="342900" indent="-342900">
              <a:buFont typeface="Arial" panose="020B0604020202020204" pitchFamily="34" charset="0"/>
              <a:buChar char="•"/>
            </a:pPr>
            <a:r>
              <a:rPr lang="en-US" sz="2400" dirty="0" err="1"/>
              <a:t>Hàm</a:t>
            </a:r>
            <a:r>
              <a:rPr lang="en-US" sz="2400" dirty="0"/>
              <a:t> </a:t>
            </a:r>
            <a:r>
              <a:rPr lang="en-US" sz="2400" dirty="0" err="1"/>
              <a:t>đệ</a:t>
            </a:r>
            <a:r>
              <a:rPr lang="en-US" sz="2400" dirty="0"/>
              <a:t> </a:t>
            </a:r>
            <a:r>
              <a:rPr lang="en-US" sz="2400" dirty="0" err="1"/>
              <a:t>quy</a:t>
            </a:r>
            <a:r>
              <a:rPr lang="en-US" sz="2400" dirty="0"/>
              <a:t> </a:t>
            </a:r>
            <a:r>
              <a:rPr lang="en-US" sz="2400" dirty="0" err="1"/>
              <a:t>là</a:t>
            </a:r>
            <a:r>
              <a:rPr lang="en-US" sz="2400" dirty="0"/>
              <a:t> </a:t>
            </a:r>
            <a:r>
              <a:rPr lang="en-US" sz="2400" dirty="0" err="1"/>
              <a:t>hàm</a:t>
            </a:r>
            <a:r>
              <a:rPr lang="en-US" sz="2400" dirty="0"/>
              <a:t> </a:t>
            </a:r>
            <a:r>
              <a:rPr lang="en-US" sz="2400" dirty="0" err="1"/>
              <a:t>có</a:t>
            </a:r>
            <a:r>
              <a:rPr lang="en-US" sz="2400" dirty="0"/>
              <a:t> </a:t>
            </a:r>
            <a:r>
              <a:rPr lang="en-US" sz="2400" dirty="0" err="1"/>
              <a:t>lời</a:t>
            </a:r>
            <a:r>
              <a:rPr lang="en-US" sz="2400" dirty="0"/>
              <a:t> </a:t>
            </a:r>
            <a:r>
              <a:rPr lang="en-US" sz="2400" dirty="0" err="1"/>
              <a:t>gọi</a:t>
            </a:r>
            <a:r>
              <a:rPr lang="en-US" sz="2400" dirty="0"/>
              <a:t> </a:t>
            </a:r>
            <a:r>
              <a:rPr lang="en-US" sz="2400" dirty="0" err="1"/>
              <a:t>đến</a:t>
            </a:r>
            <a:r>
              <a:rPr lang="en-US" sz="2400" dirty="0"/>
              <a:t> </a:t>
            </a:r>
            <a:r>
              <a:rPr lang="en-US" sz="2400" dirty="0" err="1"/>
              <a:t>chính</a:t>
            </a:r>
            <a:r>
              <a:rPr lang="en-US" sz="2400" dirty="0"/>
              <a:t> </a:t>
            </a:r>
            <a:r>
              <a:rPr lang="en-US" sz="2400" dirty="0" err="1"/>
              <a:t>nó</a:t>
            </a:r>
            <a:r>
              <a:rPr lang="en-US" sz="2400" dirty="0"/>
              <a:t> </a:t>
            </a:r>
            <a:r>
              <a:rPr lang="en-US" sz="2400" dirty="0" err="1"/>
              <a:t>trong</a:t>
            </a:r>
            <a:r>
              <a:rPr lang="en-US" sz="2400" dirty="0"/>
              <a:t> </a:t>
            </a:r>
            <a:r>
              <a:rPr lang="en-US" sz="2400" dirty="0" err="1"/>
              <a:t>phần</a:t>
            </a:r>
            <a:r>
              <a:rPr lang="en-US" sz="2400" dirty="0"/>
              <a:t> than </a:t>
            </a:r>
            <a:r>
              <a:rPr lang="en-US" sz="2400" dirty="0" err="1"/>
              <a:t>hàm</a:t>
            </a:r>
            <a:endParaRPr lang="en-US" sz="2400" dirty="0"/>
          </a:p>
          <a:p>
            <a:pPr marL="342900" indent="-342900">
              <a:buFont typeface="Arial" panose="020B0604020202020204" pitchFamily="34" charset="0"/>
              <a:buChar char="•"/>
            </a:pPr>
            <a:r>
              <a:rPr lang="en-US" sz="2400" dirty="0" err="1"/>
              <a:t>Ví</a:t>
            </a:r>
            <a:r>
              <a:rPr lang="en-US" sz="2400" dirty="0"/>
              <a:t> </a:t>
            </a:r>
            <a:r>
              <a:rPr lang="en-US" sz="2400" dirty="0" err="1"/>
              <a:t>dụ</a:t>
            </a:r>
            <a:r>
              <a:rPr lang="en-US" sz="2400" dirty="0"/>
              <a:t> </a:t>
            </a:r>
            <a:r>
              <a:rPr lang="en-US" sz="2400" dirty="0" err="1"/>
              <a:t>tính</a:t>
            </a:r>
            <a:r>
              <a:rPr lang="en-US" sz="2400" dirty="0"/>
              <a:t> </a:t>
            </a:r>
            <a:r>
              <a:rPr lang="en-US" sz="2400" dirty="0" err="1"/>
              <a:t>giai</a:t>
            </a:r>
            <a:r>
              <a:rPr lang="en-US" sz="2400" dirty="0"/>
              <a:t> </a:t>
            </a:r>
            <a:r>
              <a:rPr lang="en-US" sz="2400" dirty="0" err="1"/>
              <a:t>thừa</a:t>
            </a:r>
            <a:endParaRPr lang="en-US" sz="2400" dirty="0"/>
          </a:p>
          <a:p>
            <a:pPr lvl="1"/>
            <a:r>
              <a:rPr lang="en-US" sz="2400" dirty="0"/>
              <a:t>static </a:t>
            </a:r>
            <a:r>
              <a:rPr lang="en-US" sz="2400" dirty="0">
                <a:solidFill>
                  <a:srgbClr val="FF0000"/>
                </a:solidFill>
              </a:rPr>
              <a:t>int</a:t>
            </a:r>
            <a:r>
              <a:rPr lang="en-US" sz="2400" dirty="0"/>
              <a:t> </a:t>
            </a:r>
            <a:r>
              <a:rPr lang="en-US" sz="2400" dirty="0" err="1">
                <a:solidFill>
                  <a:srgbClr val="C00000"/>
                </a:solidFill>
              </a:rPr>
              <a:t>giaiThua</a:t>
            </a:r>
            <a:r>
              <a:rPr lang="en-US" sz="2400" dirty="0"/>
              <a:t>(int n){</a:t>
            </a:r>
          </a:p>
          <a:p>
            <a:pPr lvl="1"/>
            <a:r>
              <a:rPr lang="en-US" sz="2400" dirty="0"/>
              <a:t>	if(n == 0)</a:t>
            </a:r>
          </a:p>
          <a:p>
            <a:pPr lvl="1"/>
            <a:r>
              <a:rPr lang="en-US" sz="2400" dirty="0"/>
              <a:t>		</a:t>
            </a:r>
            <a:r>
              <a:rPr lang="en-US" sz="2400" dirty="0">
                <a:solidFill>
                  <a:srgbClr val="00B0F0"/>
                </a:solidFill>
              </a:rPr>
              <a:t>return</a:t>
            </a:r>
            <a:r>
              <a:rPr lang="en-US" sz="2400" dirty="0"/>
              <a:t> 1;</a:t>
            </a:r>
          </a:p>
          <a:p>
            <a:pPr lvl="1"/>
            <a:r>
              <a:rPr lang="en-US" sz="2400" dirty="0"/>
              <a:t>	else </a:t>
            </a:r>
          </a:p>
          <a:p>
            <a:pPr lvl="1"/>
            <a:r>
              <a:rPr lang="en-US" sz="2400" dirty="0"/>
              <a:t>		</a:t>
            </a:r>
            <a:r>
              <a:rPr lang="en-US" sz="2400" dirty="0">
                <a:solidFill>
                  <a:srgbClr val="00B0F0"/>
                </a:solidFill>
              </a:rPr>
              <a:t>return</a:t>
            </a:r>
            <a:r>
              <a:rPr lang="en-US" sz="2400" dirty="0"/>
              <a:t> n * </a:t>
            </a:r>
            <a:r>
              <a:rPr lang="en-US" sz="2400" dirty="0" err="1">
                <a:solidFill>
                  <a:srgbClr val="C00000"/>
                </a:solidFill>
              </a:rPr>
              <a:t>giaiThua</a:t>
            </a:r>
            <a:r>
              <a:rPr lang="en-US" sz="2400" dirty="0"/>
              <a:t>(n - 1);</a:t>
            </a:r>
          </a:p>
          <a:p>
            <a:pPr lvl="1"/>
            <a:r>
              <a:rPr lang="en-US" sz="2400" dirty="0"/>
              <a:t>}</a:t>
            </a:r>
          </a:p>
        </p:txBody>
      </p:sp>
      <p:sp>
        <p:nvSpPr>
          <p:cNvPr id="4" name="TextBox 3">
            <a:extLst>
              <a:ext uri="{FF2B5EF4-FFF2-40B4-BE49-F238E27FC236}">
                <a16:creationId xmlns:a16="http://schemas.microsoft.com/office/drawing/2014/main" id="{54662654-0BF3-4F12-BDD3-F35FCB609C4D}"/>
              </a:ext>
            </a:extLst>
          </p:cNvPr>
          <p:cNvSpPr txBox="1"/>
          <p:nvPr/>
        </p:nvSpPr>
        <p:spPr>
          <a:xfrm>
            <a:off x="5180525" y="263770"/>
            <a:ext cx="1830950" cy="769441"/>
          </a:xfrm>
          <a:prstGeom prst="rect">
            <a:avLst/>
          </a:prstGeom>
          <a:noFill/>
        </p:spPr>
        <p:txBody>
          <a:bodyPr wrap="none" rtlCol="0">
            <a:spAutoFit/>
          </a:bodyPr>
          <a:lstStyle/>
          <a:p>
            <a:r>
              <a:rPr lang="en-US" sz="4400" b="1" dirty="0" err="1">
                <a:solidFill>
                  <a:srgbClr val="FF0000"/>
                </a:solidFill>
              </a:rPr>
              <a:t>Đệ</a:t>
            </a:r>
            <a:r>
              <a:rPr lang="en-US" sz="4400" b="1" dirty="0">
                <a:solidFill>
                  <a:srgbClr val="FF0000"/>
                </a:solidFill>
              </a:rPr>
              <a:t> </a:t>
            </a:r>
            <a:r>
              <a:rPr lang="en-US" sz="4400" b="1" dirty="0" err="1">
                <a:solidFill>
                  <a:srgbClr val="FF0000"/>
                </a:solidFill>
              </a:rPr>
              <a:t>quy</a:t>
            </a:r>
            <a:endParaRPr lang="en-US" sz="4400" b="1" dirty="0">
              <a:solidFill>
                <a:srgbClr val="FF0000"/>
              </a:solidFill>
            </a:endParaRPr>
          </a:p>
        </p:txBody>
      </p:sp>
    </p:spTree>
    <p:extLst>
      <p:ext uri="{BB962C8B-B14F-4D97-AF65-F5344CB8AC3E}">
        <p14:creationId xmlns:p14="http://schemas.microsoft.com/office/powerpoint/2010/main" val="3274078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BCE780-1347-4219-B3C3-F52C02C62B4B}"/>
              </a:ext>
            </a:extLst>
          </p:cNvPr>
          <p:cNvSpPr txBox="1"/>
          <p:nvPr/>
        </p:nvSpPr>
        <p:spPr>
          <a:xfrm>
            <a:off x="877033" y="806358"/>
            <a:ext cx="10139730" cy="5944384"/>
          </a:xfrm>
          <a:prstGeom prst="rect">
            <a:avLst/>
          </a:prstGeom>
          <a:noFill/>
        </p:spPr>
        <p:txBody>
          <a:bodyPr wrap="square">
            <a:spAutoFit/>
          </a:bodyPr>
          <a:lstStyle/>
          <a:p>
            <a:pPr>
              <a:lnSpc>
                <a:spcPct val="150000"/>
              </a:lnSpc>
            </a:pPr>
            <a:r>
              <a:rPr lang="en-US" sz="2400" dirty="0"/>
              <a:t>• </a:t>
            </a:r>
            <a:r>
              <a:rPr lang="en-US" sz="2400" dirty="0" err="1"/>
              <a:t>Có</a:t>
            </a:r>
            <a:r>
              <a:rPr lang="en-US" sz="2400" dirty="0"/>
              <a:t> </a:t>
            </a:r>
            <a:r>
              <a:rPr lang="en-US" sz="2400" dirty="0" err="1"/>
              <a:t>hai</a:t>
            </a:r>
            <a:r>
              <a:rPr lang="en-US" sz="2400" dirty="0"/>
              <a:t> </a:t>
            </a:r>
            <a:r>
              <a:rPr lang="en-US" sz="2400" dirty="0" err="1"/>
              <a:t>loại</a:t>
            </a:r>
            <a:r>
              <a:rPr lang="en-US" sz="2400" dirty="0"/>
              <a:t> </a:t>
            </a:r>
            <a:r>
              <a:rPr lang="en-US" sz="2400" dirty="0" err="1"/>
              <a:t>tham</a:t>
            </a:r>
            <a:r>
              <a:rPr lang="en-US" sz="2400" dirty="0"/>
              <a:t> </a:t>
            </a:r>
            <a:r>
              <a:rPr lang="en-US" sz="2400" dirty="0" err="1"/>
              <a:t>số</a:t>
            </a:r>
            <a:r>
              <a:rPr lang="en-US" sz="2400" dirty="0"/>
              <a:t> </a:t>
            </a:r>
            <a:r>
              <a:rPr lang="en-US" sz="2400" dirty="0" err="1"/>
              <a:t>là</a:t>
            </a:r>
            <a:r>
              <a:rPr lang="en-US" sz="2400" dirty="0"/>
              <a:t> </a:t>
            </a:r>
            <a:r>
              <a:rPr lang="en-US" sz="2400" dirty="0" err="1"/>
              <a:t>tham</a:t>
            </a:r>
            <a:r>
              <a:rPr lang="en-US" sz="2400" dirty="0"/>
              <a:t> </a:t>
            </a:r>
            <a:r>
              <a:rPr lang="en-US" sz="2400" dirty="0" err="1"/>
              <a:t>trị</a:t>
            </a:r>
            <a:r>
              <a:rPr lang="en-US" sz="2400" dirty="0"/>
              <a:t> </a:t>
            </a:r>
            <a:r>
              <a:rPr lang="en-US" sz="2400" dirty="0" err="1"/>
              <a:t>và</a:t>
            </a:r>
            <a:r>
              <a:rPr lang="en-US" sz="2400" dirty="0"/>
              <a:t> </a:t>
            </a:r>
            <a:r>
              <a:rPr lang="en-US" sz="2400" dirty="0" err="1"/>
              <a:t>tham</a:t>
            </a:r>
            <a:r>
              <a:rPr lang="en-US" sz="2400" dirty="0"/>
              <a:t> </a:t>
            </a:r>
            <a:r>
              <a:rPr lang="en-US" sz="2400" dirty="0" err="1"/>
              <a:t>chiếu</a:t>
            </a:r>
            <a:r>
              <a:rPr lang="en-US" sz="2400" dirty="0"/>
              <a:t>.</a:t>
            </a:r>
          </a:p>
          <a:p>
            <a:r>
              <a:rPr lang="en-US" sz="2400" dirty="0"/>
              <a:t>• </a:t>
            </a:r>
            <a:r>
              <a:rPr lang="en-US" sz="2400" dirty="0" err="1"/>
              <a:t>Truyền</a:t>
            </a:r>
            <a:r>
              <a:rPr lang="en-US" sz="2400" dirty="0"/>
              <a:t> </a:t>
            </a:r>
            <a:r>
              <a:rPr lang="en-US" sz="2400" dirty="0" err="1"/>
              <a:t>tham</a:t>
            </a:r>
            <a:r>
              <a:rPr lang="en-US" sz="2400" dirty="0"/>
              <a:t> </a:t>
            </a:r>
            <a:r>
              <a:rPr lang="en-US" sz="2400" dirty="0" err="1"/>
              <a:t>trị</a:t>
            </a:r>
            <a:r>
              <a:rPr lang="en-US" sz="2400" dirty="0"/>
              <a:t>:</a:t>
            </a:r>
          </a:p>
          <a:p>
            <a:r>
              <a:rPr lang="en-US" sz="2400" dirty="0"/>
              <a:t>– </a:t>
            </a:r>
            <a:r>
              <a:rPr lang="en-US" sz="2400" dirty="0" err="1"/>
              <a:t>Tham</a:t>
            </a:r>
            <a:r>
              <a:rPr lang="en-US" sz="2400" dirty="0"/>
              <a:t> </a:t>
            </a:r>
            <a:r>
              <a:rPr lang="en-US" sz="2400" dirty="0" err="1"/>
              <a:t>số</a:t>
            </a:r>
            <a:r>
              <a:rPr lang="en-US" sz="2400" dirty="0"/>
              <a:t> </a:t>
            </a:r>
            <a:r>
              <a:rPr lang="en-US" sz="2400" dirty="0" err="1"/>
              <a:t>truyền</a:t>
            </a:r>
            <a:r>
              <a:rPr lang="en-US" sz="2400" dirty="0"/>
              <a:t> </a:t>
            </a:r>
            <a:r>
              <a:rPr lang="en-US" sz="2400" dirty="0" err="1"/>
              <a:t>vào</a:t>
            </a:r>
            <a:r>
              <a:rPr lang="en-US" sz="2400" dirty="0"/>
              <a:t> </a:t>
            </a:r>
            <a:r>
              <a:rPr lang="en-US" sz="2400" dirty="0" err="1"/>
              <a:t>là</a:t>
            </a:r>
            <a:r>
              <a:rPr lang="en-US" sz="2400" dirty="0"/>
              <a:t> </a:t>
            </a:r>
            <a:r>
              <a:rPr lang="en-US" sz="2400" dirty="0" err="1"/>
              <a:t>các</a:t>
            </a:r>
            <a:r>
              <a:rPr lang="en-US" sz="2400" dirty="0"/>
              <a:t> </a:t>
            </a:r>
            <a:r>
              <a:rPr lang="en-US" sz="2400" dirty="0" err="1"/>
              <a:t>hằng</a:t>
            </a:r>
            <a:r>
              <a:rPr lang="en-US" sz="2400" dirty="0"/>
              <a:t> </a:t>
            </a:r>
            <a:r>
              <a:rPr lang="en-US" sz="2400" dirty="0" err="1"/>
              <a:t>giá</a:t>
            </a:r>
            <a:r>
              <a:rPr lang="en-US" sz="2400" dirty="0"/>
              <a:t> </a:t>
            </a:r>
            <a:r>
              <a:rPr lang="en-US" sz="2400" dirty="0" err="1"/>
              <a:t>trị</a:t>
            </a:r>
            <a:r>
              <a:rPr lang="en-US" sz="2400" dirty="0"/>
              <a:t>, </a:t>
            </a:r>
            <a:r>
              <a:rPr lang="en-US" sz="2400" dirty="0" err="1"/>
              <a:t>hoặc</a:t>
            </a:r>
            <a:r>
              <a:rPr lang="en-US" sz="2400" dirty="0"/>
              <a:t> </a:t>
            </a:r>
            <a:r>
              <a:rPr lang="en-US" sz="2400" dirty="0" err="1"/>
              <a:t>giá</a:t>
            </a:r>
            <a:r>
              <a:rPr lang="en-US" sz="2400" dirty="0"/>
              <a:t> </a:t>
            </a:r>
            <a:r>
              <a:rPr lang="en-US" sz="2400" dirty="0" err="1"/>
              <a:t>trị</a:t>
            </a:r>
            <a:r>
              <a:rPr lang="en-US" sz="2400" dirty="0"/>
              <a:t> </a:t>
            </a:r>
            <a:r>
              <a:rPr lang="en-US" sz="2400" dirty="0" err="1"/>
              <a:t>chứa</a:t>
            </a:r>
            <a:r>
              <a:rPr lang="en-US" sz="2400" dirty="0"/>
              <a:t> </a:t>
            </a:r>
            <a:r>
              <a:rPr lang="en-US" sz="2400" dirty="0" err="1"/>
              <a:t>trong</a:t>
            </a:r>
            <a:r>
              <a:rPr lang="en-US" sz="2400" dirty="0"/>
              <a:t> </a:t>
            </a:r>
            <a:r>
              <a:rPr lang="en-US" sz="2400" dirty="0" err="1"/>
              <a:t>các</a:t>
            </a:r>
            <a:r>
              <a:rPr lang="en-US" sz="2400" dirty="0"/>
              <a:t> </a:t>
            </a:r>
            <a:r>
              <a:rPr lang="en-US" sz="2400" dirty="0" err="1"/>
              <a:t>biến</a:t>
            </a:r>
            <a:r>
              <a:rPr lang="en-US" sz="2400" dirty="0"/>
              <a:t>.</a:t>
            </a:r>
          </a:p>
          <a:p>
            <a:r>
              <a:rPr lang="en-US" sz="2400" dirty="0"/>
              <a:t>– </a:t>
            </a:r>
            <a:r>
              <a:rPr lang="en-US" sz="2400" dirty="0" err="1"/>
              <a:t>Nếu</a:t>
            </a:r>
            <a:r>
              <a:rPr lang="en-US" sz="2400" dirty="0"/>
              <a:t> </a:t>
            </a:r>
            <a:r>
              <a:rPr lang="en-US" sz="2400" dirty="0" err="1"/>
              <a:t>tham</a:t>
            </a:r>
            <a:r>
              <a:rPr lang="en-US" sz="2400" dirty="0"/>
              <a:t> </a:t>
            </a:r>
            <a:r>
              <a:rPr lang="en-US" sz="2400" dirty="0" err="1"/>
              <a:t>số</a:t>
            </a:r>
            <a:r>
              <a:rPr lang="en-US" sz="2400" dirty="0"/>
              <a:t> </a:t>
            </a:r>
            <a:r>
              <a:rPr lang="en-US" sz="2400" dirty="0" err="1"/>
              <a:t>là</a:t>
            </a:r>
            <a:r>
              <a:rPr lang="en-US" sz="2400" dirty="0"/>
              <a:t> </a:t>
            </a:r>
            <a:r>
              <a:rPr lang="en-US" sz="2400" dirty="0" err="1"/>
              <a:t>biến</a:t>
            </a:r>
            <a:r>
              <a:rPr lang="en-US" sz="2400" dirty="0"/>
              <a:t> </a:t>
            </a:r>
            <a:r>
              <a:rPr lang="en-US" sz="2400" dirty="0" err="1"/>
              <a:t>thì</a:t>
            </a:r>
            <a:r>
              <a:rPr lang="en-US" sz="2400" dirty="0"/>
              <a:t> </a:t>
            </a:r>
            <a:r>
              <a:rPr lang="en-US" sz="2400" dirty="0" err="1"/>
              <a:t>giá</a:t>
            </a:r>
            <a:r>
              <a:rPr lang="en-US" sz="2400" dirty="0"/>
              <a:t> </a:t>
            </a:r>
            <a:r>
              <a:rPr lang="en-US" sz="2400" dirty="0" err="1"/>
              <a:t>trị</a:t>
            </a:r>
            <a:r>
              <a:rPr lang="en-US" sz="2400" dirty="0"/>
              <a:t> </a:t>
            </a:r>
            <a:r>
              <a:rPr lang="en-US" sz="2400" dirty="0" err="1"/>
              <a:t>của</a:t>
            </a:r>
            <a:r>
              <a:rPr lang="en-US" sz="2400" dirty="0"/>
              <a:t> </a:t>
            </a:r>
            <a:r>
              <a:rPr lang="en-US" sz="2400" dirty="0" err="1"/>
              <a:t>biến</a:t>
            </a:r>
            <a:r>
              <a:rPr lang="en-US" sz="2400" dirty="0"/>
              <a:t> </a:t>
            </a:r>
            <a:r>
              <a:rPr lang="en-US" sz="2400" dirty="0" err="1"/>
              <a:t>sẽ</a:t>
            </a:r>
            <a:r>
              <a:rPr lang="en-US" sz="2400" dirty="0"/>
              <a:t> </a:t>
            </a:r>
            <a:r>
              <a:rPr lang="en-US" sz="2400" dirty="0" err="1"/>
              <a:t>được</a:t>
            </a:r>
            <a:r>
              <a:rPr lang="en-US" sz="2400" dirty="0"/>
              <a:t> </a:t>
            </a:r>
            <a:r>
              <a:rPr lang="en-US" sz="2400" dirty="0" err="1"/>
              <a:t>truyền</a:t>
            </a:r>
            <a:r>
              <a:rPr lang="en-US" sz="2400" dirty="0"/>
              <a:t> </a:t>
            </a:r>
            <a:r>
              <a:rPr lang="en-US" sz="2400" dirty="0" err="1"/>
              <a:t>vào</a:t>
            </a:r>
            <a:r>
              <a:rPr lang="en-US" sz="2400" dirty="0"/>
              <a:t> </a:t>
            </a:r>
            <a:r>
              <a:rPr lang="en-US" sz="2400" dirty="0" err="1"/>
              <a:t>hàm</a:t>
            </a:r>
            <a:r>
              <a:rPr lang="en-US" sz="2400" dirty="0"/>
              <a:t>. </a:t>
            </a:r>
            <a:r>
              <a:rPr lang="en-US" sz="2400" dirty="0" err="1"/>
              <a:t>Hàm</a:t>
            </a:r>
            <a:endParaRPr lang="en-US" sz="2400" dirty="0"/>
          </a:p>
          <a:p>
            <a:r>
              <a:rPr lang="en-US" sz="2400" dirty="0" err="1"/>
              <a:t>không</a:t>
            </a:r>
            <a:r>
              <a:rPr lang="en-US" sz="2400" dirty="0"/>
              <a:t> </a:t>
            </a:r>
            <a:r>
              <a:rPr lang="en-US" sz="2400" dirty="0" err="1"/>
              <a:t>thể</a:t>
            </a:r>
            <a:r>
              <a:rPr lang="en-US" sz="2400" dirty="0"/>
              <a:t> </a:t>
            </a:r>
            <a:r>
              <a:rPr lang="en-US" sz="2400" dirty="0" err="1"/>
              <a:t>thay</a:t>
            </a:r>
            <a:r>
              <a:rPr lang="en-US" sz="2400" dirty="0"/>
              <a:t> </a:t>
            </a:r>
            <a:r>
              <a:rPr lang="en-US" sz="2400" dirty="0" err="1"/>
              <a:t>đổi</a:t>
            </a:r>
            <a:r>
              <a:rPr lang="en-US" sz="2400" dirty="0"/>
              <a:t> </a:t>
            </a:r>
            <a:r>
              <a:rPr lang="en-US" sz="2400" dirty="0" err="1"/>
              <a:t>giá</a:t>
            </a:r>
            <a:r>
              <a:rPr lang="en-US" sz="2400" dirty="0"/>
              <a:t> </a:t>
            </a:r>
            <a:r>
              <a:rPr lang="en-US" sz="2400" dirty="0" err="1"/>
              <a:t>trị</a:t>
            </a:r>
            <a:r>
              <a:rPr lang="en-US" sz="2400" dirty="0"/>
              <a:t> </a:t>
            </a:r>
            <a:r>
              <a:rPr lang="en-US" sz="2400" dirty="0" err="1"/>
              <a:t>của</a:t>
            </a:r>
            <a:r>
              <a:rPr lang="en-US" sz="2400" dirty="0"/>
              <a:t> </a:t>
            </a:r>
            <a:r>
              <a:rPr lang="en-US" sz="2400" dirty="0" err="1"/>
              <a:t>biến</a:t>
            </a:r>
            <a:r>
              <a:rPr lang="en-US" sz="2400" dirty="0"/>
              <a:t>.</a:t>
            </a:r>
          </a:p>
          <a:p>
            <a:pPr>
              <a:lnSpc>
                <a:spcPct val="150000"/>
              </a:lnSpc>
            </a:pPr>
            <a:r>
              <a:rPr lang="en-US" sz="2400" dirty="0"/>
              <a:t>• </a:t>
            </a:r>
            <a:r>
              <a:rPr lang="en-US" sz="2400" dirty="0" err="1"/>
              <a:t>Truyền</a:t>
            </a:r>
            <a:r>
              <a:rPr lang="en-US" sz="2400" dirty="0"/>
              <a:t> </a:t>
            </a:r>
            <a:r>
              <a:rPr lang="en-US" sz="2400" dirty="0" err="1"/>
              <a:t>tham</a:t>
            </a:r>
            <a:r>
              <a:rPr lang="en-US" sz="2400" dirty="0"/>
              <a:t> </a:t>
            </a:r>
            <a:r>
              <a:rPr lang="en-US" sz="2400" dirty="0" err="1"/>
              <a:t>chiếu</a:t>
            </a:r>
            <a:r>
              <a:rPr lang="en-US" sz="2400" dirty="0"/>
              <a:t>:</a:t>
            </a:r>
          </a:p>
          <a:p>
            <a:r>
              <a:rPr lang="en-US" sz="2400" dirty="0"/>
              <a:t>– </a:t>
            </a:r>
            <a:r>
              <a:rPr lang="en-US" sz="2400" dirty="0" err="1"/>
              <a:t>Tham</a:t>
            </a:r>
            <a:r>
              <a:rPr lang="en-US" sz="2400" dirty="0"/>
              <a:t> </a:t>
            </a:r>
            <a:r>
              <a:rPr lang="en-US" sz="2400" dirty="0" err="1"/>
              <a:t>số</a:t>
            </a:r>
            <a:r>
              <a:rPr lang="en-US" sz="2400" dirty="0"/>
              <a:t> </a:t>
            </a:r>
            <a:r>
              <a:rPr lang="en-US" sz="2400" dirty="0" err="1"/>
              <a:t>truyền</a:t>
            </a:r>
            <a:r>
              <a:rPr lang="en-US" sz="2400" dirty="0"/>
              <a:t> </a:t>
            </a:r>
            <a:r>
              <a:rPr lang="en-US" sz="2400" dirty="0" err="1"/>
              <a:t>vào</a:t>
            </a:r>
            <a:r>
              <a:rPr lang="en-US" sz="2400" dirty="0"/>
              <a:t> </a:t>
            </a:r>
            <a:r>
              <a:rPr lang="en-US" sz="2400" dirty="0" err="1"/>
              <a:t>hàm</a:t>
            </a:r>
            <a:r>
              <a:rPr lang="en-US" sz="2400" dirty="0"/>
              <a:t> </a:t>
            </a:r>
            <a:r>
              <a:rPr lang="en-US" sz="2400" dirty="0" err="1"/>
              <a:t>phải</a:t>
            </a:r>
            <a:r>
              <a:rPr lang="en-US" sz="2400" dirty="0"/>
              <a:t> </a:t>
            </a:r>
            <a:r>
              <a:rPr lang="en-US" sz="2400" dirty="0" err="1"/>
              <a:t>là</a:t>
            </a:r>
            <a:r>
              <a:rPr lang="en-US" sz="2400" dirty="0"/>
              <a:t> </a:t>
            </a:r>
            <a:r>
              <a:rPr lang="en-US" sz="2400" dirty="0" err="1"/>
              <a:t>các</a:t>
            </a:r>
            <a:r>
              <a:rPr lang="en-US" sz="2400" dirty="0"/>
              <a:t> </a:t>
            </a:r>
            <a:r>
              <a:rPr lang="en-US" sz="2400" dirty="0" err="1"/>
              <a:t>biến</a:t>
            </a:r>
            <a:endParaRPr lang="en-US" sz="2400" dirty="0"/>
          </a:p>
          <a:p>
            <a:r>
              <a:rPr lang="en-US" sz="2400" dirty="0"/>
              <a:t>– </a:t>
            </a:r>
            <a:r>
              <a:rPr lang="en-US" sz="2400" dirty="0" err="1"/>
              <a:t>Địa</a:t>
            </a:r>
            <a:r>
              <a:rPr lang="en-US" sz="2400" dirty="0"/>
              <a:t> </a:t>
            </a:r>
            <a:r>
              <a:rPr lang="en-US" sz="2400" dirty="0" err="1"/>
              <a:t>chỉ</a:t>
            </a:r>
            <a:r>
              <a:rPr lang="en-US" sz="2400" dirty="0"/>
              <a:t> </a:t>
            </a:r>
            <a:r>
              <a:rPr lang="en-US" sz="2400" dirty="0" err="1"/>
              <a:t>của</a:t>
            </a:r>
            <a:r>
              <a:rPr lang="en-US" sz="2400" dirty="0"/>
              <a:t> </a:t>
            </a:r>
            <a:r>
              <a:rPr lang="en-US" sz="2400" dirty="0" err="1"/>
              <a:t>biến</a:t>
            </a:r>
            <a:r>
              <a:rPr lang="en-US" sz="2400" dirty="0"/>
              <a:t> </a:t>
            </a:r>
            <a:r>
              <a:rPr lang="en-US" sz="2400" dirty="0" err="1"/>
              <a:t>sẽ</a:t>
            </a:r>
            <a:r>
              <a:rPr lang="en-US" sz="2400" dirty="0"/>
              <a:t> </a:t>
            </a:r>
            <a:r>
              <a:rPr lang="en-US" sz="2400" dirty="0" err="1"/>
              <a:t>được</a:t>
            </a:r>
            <a:r>
              <a:rPr lang="en-US" sz="2400" dirty="0"/>
              <a:t> </a:t>
            </a:r>
            <a:r>
              <a:rPr lang="en-US" sz="2400" dirty="0" err="1"/>
              <a:t>truyền</a:t>
            </a:r>
            <a:r>
              <a:rPr lang="en-US" sz="2400" dirty="0"/>
              <a:t> </a:t>
            </a:r>
            <a:r>
              <a:rPr lang="en-US" sz="2400" dirty="0" err="1"/>
              <a:t>vào</a:t>
            </a:r>
            <a:r>
              <a:rPr lang="en-US" sz="2400" dirty="0"/>
              <a:t> </a:t>
            </a:r>
            <a:r>
              <a:rPr lang="en-US" sz="2400" dirty="0" err="1"/>
              <a:t>hàm</a:t>
            </a:r>
            <a:r>
              <a:rPr lang="en-US" sz="2400" dirty="0"/>
              <a:t>.</a:t>
            </a:r>
          </a:p>
          <a:p>
            <a:r>
              <a:rPr lang="en-US" sz="2400" dirty="0"/>
              <a:t>– </a:t>
            </a:r>
            <a:r>
              <a:rPr lang="en-US" sz="2400" dirty="0" err="1"/>
              <a:t>Hàm</a:t>
            </a:r>
            <a:r>
              <a:rPr lang="en-US" sz="2400" dirty="0"/>
              <a:t> </a:t>
            </a:r>
            <a:r>
              <a:rPr lang="en-US" sz="2400" dirty="0" err="1"/>
              <a:t>có</a:t>
            </a:r>
            <a:r>
              <a:rPr lang="en-US" sz="2400" dirty="0"/>
              <a:t> </a:t>
            </a:r>
            <a:r>
              <a:rPr lang="en-US" sz="2400" dirty="0" err="1"/>
              <a:t>thể</a:t>
            </a:r>
            <a:r>
              <a:rPr lang="en-US" sz="2400" dirty="0"/>
              <a:t> </a:t>
            </a:r>
            <a:r>
              <a:rPr lang="en-US" sz="2400" dirty="0" err="1"/>
              <a:t>làm</a:t>
            </a:r>
            <a:r>
              <a:rPr lang="en-US" sz="2400" dirty="0"/>
              <a:t> </a:t>
            </a:r>
            <a:r>
              <a:rPr lang="en-US" sz="2400" dirty="0" err="1"/>
              <a:t>thay</a:t>
            </a:r>
            <a:r>
              <a:rPr lang="en-US" sz="2400" dirty="0"/>
              <a:t> </a:t>
            </a:r>
            <a:r>
              <a:rPr lang="en-US" sz="2400" dirty="0" err="1"/>
              <a:t>đổi</a:t>
            </a:r>
            <a:r>
              <a:rPr lang="en-US" sz="2400" dirty="0"/>
              <a:t> </a:t>
            </a:r>
            <a:r>
              <a:rPr lang="en-US" sz="2400" dirty="0" err="1"/>
              <a:t>giá</a:t>
            </a:r>
            <a:r>
              <a:rPr lang="en-US" sz="2400" dirty="0"/>
              <a:t> </a:t>
            </a:r>
            <a:r>
              <a:rPr lang="en-US" sz="2400" dirty="0" err="1"/>
              <a:t>trị</a:t>
            </a:r>
            <a:r>
              <a:rPr lang="en-US" sz="2400" dirty="0"/>
              <a:t> </a:t>
            </a:r>
            <a:r>
              <a:rPr lang="en-US" sz="2400" dirty="0" err="1"/>
              <a:t>của</a:t>
            </a:r>
            <a:r>
              <a:rPr lang="en-US" sz="2400" dirty="0"/>
              <a:t> </a:t>
            </a:r>
            <a:r>
              <a:rPr lang="en-US" sz="2400" dirty="0" err="1"/>
              <a:t>biến</a:t>
            </a:r>
            <a:r>
              <a:rPr lang="en-US" sz="2400" dirty="0"/>
              <a:t> </a:t>
            </a:r>
            <a:r>
              <a:rPr lang="en-US" sz="2400" dirty="0" err="1"/>
              <a:t>truyền</a:t>
            </a:r>
            <a:r>
              <a:rPr lang="en-US" sz="2400" dirty="0"/>
              <a:t> </a:t>
            </a:r>
            <a:r>
              <a:rPr lang="en-US" sz="2400" dirty="0" err="1"/>
              <a:t>vào</a:t>
            </a:r>
            <a:r>
              <a:rPr lang="en-US" sz="2400" dirty="0"/>
              <a:t>.</a:t>
            </a:r>
          </a:p>
          <a:p>
            <a:pPr>
              <a:lnSpc>
                <a:spcPct val="150000"/>
              </a:lnSpc>
            </a:pPr>
            <a:r>
              <a:rPr lang="en-US" sz="2400" dirty="0"/>
              <a:t>• </a:t>
            </a:r>
            <a:r>
              <a:rPr lang="en-US" sz="2400" dirty="0" err="1"/>
              <a:t>Mặc</a:t>
            </a:r>
            <a:r>
              <a:rPr lang="en-US" sz="2400" dirty="0"/>
              <a:t> </a:t>
            </a:r>
            <a:r>
              <a:rPr lang="en-US" sz="2400" dirty="0" err="1"/>
              <a:t>định</a:t>
            </a:r>
            <a:r>
              <a:rPr lang="en-US" sz="2400" dirty="0"/>
              <a:t> </a:t>
            </a:r>
            <a:r>
              <a:rPr lang="en-US" sz="2400" dirty="0" err="1"/>
              <a:t>trong</a:t>
            </a:r>
            <a:r>
              <a:rPr lang="en-US" sz="2400" dirty="0"/>
              <a:t> java </a:t>
            </a:r>
            <a:r>
              <a:rPr lang="en-US" sz="2400" dirty="0" err="1"/>
              <a:t>tất</a:t>
            </a:r>
            <a:r>
              <a:rPr lang="en-US" sz="2400" dirty="0"/>
              <a:t> </a:t>
            </a:r>
            <a:r>
              <a:rPr lang="en-US" sz="2400" dirty="0" err="1"/>
              <a:t>cả</a:t>
            </a:r>
            <a:r>
              <a:rPr lang="en-US" sz="2400" dirty="0"/>
              <a:t> </a:t>
            </a:r>
            <a:r>
              <a:rPr lang="en-US" sz="2400" dirty="0" err="1"/>
              <a:t>các</a:t>
            </a:r>
            <a:r>
              <a:rPr lang="en-US" sz="2400" dirty="0"/>
              <a:t> </a:t>
            </a:r>
            <a:r>
              <a:rPr lang="en-US" sz="2400" dirty="0" err="1"/>
              <a:t>kiểu</a:t>
            </a:r>
            <a:r>
              <a:rPr lang="en-US" sz="2400" dirty="0"/>
              <a:t> </a:t>
            </a:r>
            <a:r>
              <a:rPr lang="en-US" sz="2400" dirty="0" err="1"/>
              <a:t>dữ</a:t>
            </a:r>
            <a:r>
              <a:rPr lang="en-US" sz="2400" dirty="0"/>
              <a:t> </a:t>
            </a:r>
            <a:r>
              <a:rPr lang="en-US" sz="2400" dirty="0" err="1"/>
              <a:t>liệu</a:t>
            </a:r>
            <a:r>
              <a:rPr lang="en-US" sz="2400" dirty="0"/>
              <a:t> </a:t>
            </a:r>
            <a:r>
              <a:rPr lang="en-US" sz="2400" dirty="0" err="1"/>
              <a:t>cơ</a:t>
            </a:r>
            <a:r>
              <a:rPr lang="en-US" sz="2400" dirty="0"/>
              <a:t> </a:t>
            </a:r>
            <a:r>
              <a:rPr lang="en-US" sz="2400" dirty="0" err="1"/>
              <a:t>bản</a:t>
            </a:r>
            <a:r>
              <a:rPr lang="en-US" sz="2400" dirty="0"/>
              <a:t> </a:t>
            </a:r>
            <a:r>
              <a:rPr lang="en-US" sz="2400" dirty="0" err="1"/>
              <a:t>đều</a:t>
            </a:r>
            <a:r>
              <a:rPr lang="en-US" sz="2400" dirty="0"/>
              <a:t> </a:t>
            </a:r>
            <a:r>
              <a:rPr lang="en-US" sz="2400" dirty="0" err="1"/>
              <a:t>là</a:t>
            </a:r>
            <a:r>
              <a:rPr lang="en-US" sz="2400" dirty="0"/>
              <a:t> </a:t>
            </a:r>
            <a:r>
              <a:rPr lang="en-US" sz="2400" dirty="0" err="1"/>
              <a:t>tham</a:t>
            </a:r>
            <a:r>
              <a:rPr lang="en-US" sz="2400" dirty="0"/>
              <a:t> </a:t>
            </a:r>
            <a:r>
              <a:rPr lang="en-US" sz="2400" dirty="0" err="1"/>
              <a:t>trị</a:t>
            </a:r>
            <a:r>
              <a:rPr lang="en-US" sz="2400" dirty="0"/>
              <a:t> int, float, double, long, short, char, </a:t>
            </a:r>
            <a:r>
              <a:rPr lang="en-US" sz="2400" dirty="0" err="1"/>
              <a:t>boolean</a:t>
            </a:r>
            <a:endParaRPr lang="en-US" sz="2400" dirty="0"/>
          </a:p>
          <a:p>
            <a:pPr>
              <a:lnSpc>
                <a:spcPct val="150000"/>
              </a:lnSpc>
            </a:pPr>
            <a:r>
              <a:rPr lang="en-US" sz="2400" dirty="0"/>
              <a:t>• </a:t>
            </a:r>
            <a:r>
              <a:rPr lang="en-US" sz="2400" dirty="0" err="1"/>
              <a:t>Tất</a:t>
            </a:r>
            <a:r>
              <a:rPr lang="en-US" sz="2400" dirty="0"/>
              <a:t> </a:t>
            </a:r>
            <a:r>
              <a:rPr lang="en-US" sz="2400" dirty="0" err="1"/>
              <a:t>cả</a:t>
            </a:r>
            <a:r>
              <a:rPr lang="en-US" sz="2400" dirty="0"/>
              <a:t> </a:t>
            </a:r>
            <a:r>
              <a:rPr lang="en-US" sz="2400" dirty="0" err="1"/>
              <a:t>các</a:t>
            </a:r>
            <a:r>
              <a:rPr lang="en-US" sz="2400" dirty="0"/>
              <a:t> </a:t>
            </a:r>
            <a:r>
              <a:rPr lang="en-US" sz="2400" dirty="0" err="1"/>
              <a:t>kiểu</a:t>
            </a:r>
            <a:r>
              <a:rPr lang="en-US" sz="2400" dirty="0"/>
              <a:t> </a:t>
            </a:r>
            <a:r>
              <a:rPr lang="en-US" sz="2400" dirty="0" err="1"/>
              <a:t>dữ</a:t>
            </a:r>
            <a:r>
              <a:rPr lang="en-US" sz="2400" dirty="0"/>
              <a:t> </a:t>
            </a:r>
            <a:r>
              <a:rPr lang="en-US" sz="2400" dirty="0" err="1"/>
              <a:t>liệu</a:t>
            </a:r>
            <a:r>
              <a:rPr lang="en-US" sz="2400" dirty="0"/>
              <a:t> </a:t>
            </a:r>
            <a:r>
              <a:rPr lang="en-US" sz="2400" dirty="0" err="1"/>
              <a:t>cấu</a:t>
            </a:r>
            <a:r>
              <a:rPr lang="en-US" sz="2400" dirty="0"/>
              <a:t> </a:t>
            </a:r>
            <a:r>
              <a:rPr lang="en-US" sz="2400" dirty="0" err="1"/>
              <a:t>trúc</a:t>
            </a:r>
            <a:r>
              <a:rPr lang="en-US" sz="2400" dirty="0"/>
              <a:t> </a:t>
            </a:r>
            <a:r>
              <a:rPr lang="en-US" sz="2400" dirty="0" err="1"/>
              <a:t>đều</a:t>
            </a:r>
            <a:r>
              <a:rPr lang="en-US" sz="2400" dirty="0"/>
              <a:t> </a:t>
            </a:r>
            <a:r>
              <a:rPr lang="en-US" sz="2400" dirty="0" err="1"/>
              <a:t>là</a:t>
            </a:r>
            <a:r>
              <a:rPr lang="en-US" sz="2400" dirty="0"/>
              <a:t> </a:t>
            </a:r>
            <a:r>
              <a:rPr lang="en-US" sz="2400" dirty="0" err="1"/>
              <a:t>tham</a:t>
            </a:r>
            <a:r>
              <a:rPr lang="en-US" sz="2400" dirty="0"/>
              <a:t> </a:t>
            </a:r>
            <a:r>
              <a:rPr lang="en-US" sz="2400" dirty="0" err="1"/>
              <a:t>chiếu</a:t>
            </a:r>
            <a:r>
              <a:rPr lang="en-US" sz="2400" dirty="0"/>
              <a:t> Object, Interface, Array, Collection.</a:t>
            </a:r>
          </a:p>
        </p:txBody>
      </p:sp>
      <p:sp>
        <p:nvSpPr>
          <p:cNvPr id="4" name="TextBox 3">
            <a:extLst>
              <a:ext uri="{FF2B5EF4-FFF2-40B4-BE49-F238E27FC236}">
                <a16:creationId xmlns:a16="http://schemas.microsoft.com/office/drawing/2014/main" id="{C6547CC2-E521-4BC5-9C1F-3E4E221283C2}"/>
              </a:ext>
            </a:extLst>
          </p:cNvPr>
          <p:cNvSpPr txBox="1"/>
          <p:nvPr/>
        </p:nvSpPr>
        <p:spPr>
          <a:xfrm>
            <a:off x="4170857" y="193431"/>
            <a:ext cx="3850285" cy="523220"/>
          </a:xfrm>
          <a:prstGeom prst="rect">
            <a:avLst/>
          </a:prstGeom>
          <a:noFill/>
        </p:spPr>
        <p:txBody>
          <a:bodyPr wrap="none" rtlCol="0">
            <a:spAutoFit/>
          </a:bodyPr>
          <a:lstStyle/>
          <a:p>
            <a:r>
              <a:rPr lang="en-US" sz="2800" b="1" dirty="0" err="1">
                <a:solidFill>
                  <a:srgbClr val="FF0000"/>
                </a:solidFill>
              </a:rPr>
              <a:t>Truyền</a:t>
            </a:r>
            <a:r>
              <a:rPr lang="en-US" sz="2800" b="1" dirty="0">
                <a:solidFill>
                  <a:srgbClr val="FF0000"/>
                </a:solidFill>
              </a:rPr>
              <a:t> </a:t>
            </a:r>
            <a:r>
              <a:rPr lang="en-US" sz="2800" b="1" dirty="0" err="1">
                <a:solidFill>
                  <a:srgbClr val="FF0000"/>
                </a:solidFill>
              </a:rPr>
              <a:t>tham</a:t>
            </a:r>
            <a:r>
              <a:rPr lang="en-US" sz="2800" b="1" dirty="0">
                <a:solidFill>
                  <a:srgbClr val="FF0000"/>
                </a:solidFill>
              </a:rPr>
              <a:t> </a:t>
            </a:r>
            <a:r>
              <a:rPr lang="en-US" sz="2800" b="1" dirty="0" err="1">
                <a:solidFill>
                  <a:srgbClr val="FF0000"/>
                </a:solidFill>
              </a:rPr>
              <a:t>số</a:t>
            </a:r>
            <a:r>
              <a:rPr lang="en-US" sz="2800" b="1" dirty="0">
                <a:solidFill>
                  <a:srgbClr val="FF0000"/>
                </a:solidFill>
              </a:rPr>
              <a:t> </a:t>
            </a:r>
            <a:r>
              <a:rPr lang="en-US" sz="2800" b="1" dirty="0" err="1">
                <a:solidFill>
                  <a:srgbClr val="FF0000"/>
                </a:solidFill>
              </a:rPr>
              <a:t>vào</a:t>
            </a:r>
            <a:r>
              <a:rPr lang="en-US" sz="2800" b="1" dirty="0">
                <a:solidFill>
                  <a:srgbClr val="FF0000"/>
                </a:solidFill>
              </a:rPr>
              <a:t> </a:t>
            </a:r>
            <a:r>
              <a:rPr lang="en-US" sz="2800" b="1" dirty="0" err="1">
                <a:solidFill>
                  <a:srgbClr val="FF0000"/>
                </a:solidFill>
              </a:rPr>
              <a:t>hàm</a:t>
            </a:r>
            <a:endParaRPr lang="en-US" sz="2800" b="1" dirty="0">
              <a:solidFill>
                <a:srgbClr val="FF0000"/>
              </a:solidFill>
            </a:endParaRPr>
          </a:p>
        </p:txBody>
      </p:sp>
    </p:spTree>
    <p:extLst>
      <p:ext uri="{BB962C8B-B14F-4D97-AF65-F5344CB8AC3E}">
        <p14:creationId xmlns:p14="http://schemas.microsoft.com/office/powerpoint/2010/main" val="1093853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A0E16B-844A-405F-86FB-7F75E60FA572}"/>
              </a:ext>
            </a:extLst>
          </p:cNvPr>
          <p:cNvSpPr txBox="1"/>
          <p:nvPr/>
        </p:nvSpPr>
        <p:spPr>
          <a:xfrm>
            <a:off x="5400938" y="380256"/>
            <a:ext cx="1390124" cy="769441"/>
          </a:xfrm>
          <a:prstGeom prst="rect">
            <a:avLst/>
          </a:prstGeom>
          <a:noFill/>
        </p:spPr>
        <p:txBody>
          <a:bodyPr wrap="none" rtlCol="0">
            <a:spAutoFit/>
          </a:bodyPr>
          <a:lstStyle/>
          <a:p>
            <a:r>
              <a:rPr lang="en-US" sz="4400" b="1" dirty="0" err="1">
                <a:solidFill>
                  <a:srgbClr val="FF0000"/>
                </a:solidFill>
              </a:rPr>
              <a:t>Hằng</a:t>
            </a:r>
            <a:endParaRPr lang="en-US" sz="4400" b="1" dirty="0">
              <a:solidFill>
                <a:srgbClr val="FF0000"/>
              </a:solidFill>
            </a:endParaRPr>
          </a:p>
        </p:txBody>
      </p:sp>
      <p:sp>
        <p:nvSpPr>
          <p:cNvPr id="4" name="TextBox 3">
            <a:extLst>
              <a:ext uri="{FF2B5EF4-FFF2-40B4-BE49-F238E27FC236}">
                <a16:creationId xmlns:a16="http://schemas.microsoft.com/office/drawing/2014/main" id="{35D7486D-36B4-4FB1-BC6F-F8BEDEE42FB0}"/>
              </a:ext>
            </a:extLst>
          </p:cNvPr>
          <p:cNvSpPr txBox="1"/>
          <p:nvPr/>
        </p:nvSpPr>
        <p:spPr>
          <a:xfrm>
            <a:off x="683752" y="1495182"/>
            <a:ext cx="10824495" cy="3460866"/>
          </a:xfrm>
          <a:prstGeom prst="rect">
            <a:avLst/>
          </a:prstGeom>
          <a:noFill/>
        </p:spPr>
        <p:txBody>
          <a:bodyPr wrap="square" rtlCol="0">
            <a:spAutoFit/>
          </a:bodyPr>
          <a:lstStyle/>
          <a:p>
            <a:pPr algn="l"/>
            <a:r>
              <a:rPr lang="vi-VN" sz="2400" b="1" i="0" dirty="0">
                <a:solidFill>
                  <a:srgbClr val="FF6600"/>
                </a:solidFill>
                <a:effectLst/>
                <a:latin typeface="Google Sans"/>
              </a:rPr>
              <a:t>Hằng</a:t>
            </a:r>
            <a:r>
              <a:rPr lang="vi-VN" sz="2400" b="1" i="0" dirty="0">
                <a:effectLst/>
                <a:latin typeface="Google Sans"/>
              </a:rPr>
              <a:t> </a:t>
            </a:r>
            <a:r>
              <a:rPr lang="vi-VN" sz="2400" b="0" i="0" dirty="0">
                <a:effectLst/>
                <a:latin typeface="Google Sans"/>
              </a:rPr>
              <a:t>là một biến mà </a:t>
            </a:r>
            <a:r>
              <a:rPr lang="vi-VN" sz="2400" b="1" i="0" dirty="0">
                <a:effectLst/>
                <a:latin typeface="Google Sans"/>
              </a:rPr>
              <a:t>giá trị không đổi</a:t>
            </a:r>
            <a:r>
              <a:rPr lang="vi-VN" sz="2400" b="0" i="0" dirty="0">
                <a:effectLst/>
                <a:latin typeface="Google Sans"/>
              </a:rPr>
              <a:t> trong suốt chương trình, tất nhiên ta đã khởi tạo giá trị ngay từ đầu.</a:t>
            </a:r>
          </a:p>
          <a:p>
            <a:pPr algn="l"/>
            <a:r>
              <a:rPr lang="vi-VN" sz="2400" b="0" i="0" dirty="0">
                <a:effectLst/>
                <a:latin typeface="Google Sans"/>
              </a:rPr>
              <a:t>Lý do sử dụng hằng:</a:t>
            </a:r>
          </a:p>
          <a:p>
            <a:pPr algn="l">
              <a:buFont typeface="Arial" panose="020B0604020202020204" pitchFamily="34" charset="0"/>
              <a:buChar char="•"/>
            </a:pPr>
            <a:r>
              <a:rPr lang="vi-VN" sz="2400" b="0" i="0" dirty="0">
                <a:effectLst/>
                <a:latin typeface="Google Sans"/>
              </a:rPr>
              <a:t>Tạo ra những giá trị vốn thực tế không cho thay đổi, làm chương trình an toàn hơn.</a:t>
            </a:r>
          </a:p>
          <a:p>
            <a:pPr algn="l">
              <a:buFont typeface="Arial" panose="020B0604020202020204" pitchFamily="34" charset="0"/>
              <a:buChar char="•"/>
            </a:pPr>
            <a:r>
              <a:rPr lang="vi-VN" sz="2400" b="0" i="0" dirty="0">
                <a:effectLst/>
                <a:latin typeface="Google Sans"/>
              </a:rPr>
              <a:t>Giúp người đọc biết ý nghĩa con số vô cảm trong khoa học như có thể áp dụng giá trị số PI, gia tốc trọng trường,...</a:t>
            </a:r>
          </a:p>
          <a:p>
            <a:pPr algn="l">
              <a:buFont typeface="Arial" panose="020B0604020202020204" pitchFamily="34" charset="0"/>
              <a:buChar char="•"/>
            </a:pPr>
            <a:r>
              <a:rPr lang="vi-VN" sz="2400" b="0" i="0" dirty="0">
                <a:effectLst/>
                <a:latin typeface="Google Sans"/>
              </a:rPr>
              <a:t>Sẽ cảnh báo nếu người dùng cố tình thay đổi giá trị sau này. Đảm bảo tính toán vẹn của giá trị.</a:t>
            </a:r>
          </a:p>
          <a:p>
            <a:endParaRPr lang="en-US" sz="2400" dirty="0"/>
          </a:p>
        </p:txBody>
      </p:sp>
      <p:sp>
        <p:nvSpPr>
          <p:cNvPr id="5" name="TextBox 4">
            <a:extLst>
              <a:ext uri="{FF2B5EF4-FFF2-40B4-BE49-F238E27FC236}">
                <a16:creationId xmlns:a16="http://schemas.microsoft.com/office/drawing/2014/main" id="{584A9799-A785-4C24-A418-A44A02D4B1C2}"/>
              </a:ext>
            </a:extLst>
          </p:cNvPr>
          <p:cNvSpPr txBox="1"/>
          <p:nvPr/>
        </p:nvSpPr>
        <p:spPr>
          <a:xfrm>
            <a:off x="683752" y="4947319"/>
            <a:ext cx="6256264" cy="830997"/>
          </a:xfrm>
          <a:prstGeom prst="rect">
            <a:avLst/>
          </a:prstGeom>
          <a:noFill/>
        </p:spPr>
        <p:txBody>
          <a:bodyPr wrap="none" rtlCol="0">
            <a:spAutoFit/>
          </a:bodyPr>
          <a:lstStyle/>
          <a:p>
            <a:r>
              <a:rPr lang="en-US" sz="2400" dirty="0" err="1"/>
              <a:t>Cú</a:t>
            </a:r>
            <a:r>
              <a:rPr lang="en-US" sz="2400" dirty="0"/>
              <a:t> </a:t>
            </a:r>
            <a:r>
              <a:rPr lang="en-US" sz="2400" dirty="0" err="1"/>
              <a:t>pháp</a:t>
            </a:r>
            <a:r>
              <a:rPr lang="en-US" sz="2400" dirty="0"/>
              <a:t>:</a:t>
            </a:r>
          </a:p>
          <a:p>
            <a:r>
              <a:rPr lang="en-US" sz="2400" b="1" i="0" dirty="0">
                <a:solidFill>
                  <a:srgbClr val="222C37"/>
                </a:solidFill>
                <a:effectLst/>
                <a:latin typeface="Google Sans"/>
              </a:rPr>
              <a:t>final  </a:t>
            </a:r>
            <a:r>
              <a:rPr lang="en-US" sz="2400" b="1" i="0" dirty="0">
                <a:solidFill>
                  <a:srgbClr val="B22222"/>
                </a:solidFill>
                <a:effectLst/>
                <a:latin typeface="Google Sans"/>
              </a:rPr>
              <a:t>&lt;</a:t>
            </a:r>
            <a:r>
              <a:rPr lang="en-US" sz="2400" b="1" i="0" dirty="0" err="1">
                <a:solidFill>
                  <a:srgbClr val="B22222"/>
                </a:solidFill>
                <a:effectLst/>
                <a:latin typeface="Google Sans"/>
              </a:rPr>
              <a:t>kiểu</a:t>
            </a:r>
            <a:r>
              <a:rPr lang="en-US" sz="2400" b="1" i="0" dirty="0">
                <a:solidFill>
                  <a:srgbClr val="B22222"/>
                </a:solidFill>
                <a:effectLst/>
                <a:latin typeface="Google Sans"/>
              </a:rPr>
              <a:t> </a:t>
            </a:r>
            <a:r>
              <a:rPr lang="en-US" sz="2400" b="1" i="0" dirty="0" err="1">
                <a:solidFill>
                  <a:srgbClr val="B22222"/>
                </a:solidFill>
                <a:effectLst/>
                <a:latin typeface="Google Sans"/>
              </a:rPr>
              <a:t>dữ</a:t>
            </a:r>
            <a:r>
              <a:rPr lang="en-US" sz="2400" b="1" i="0" dirty="0">
                <a:solidFill>
                  <a:srgbClr val="B22222"/>
                </a:solidFill>
                <a:effectLst/>
                <a:latin typeface="Google Sans"/>
              </a:rPr>
              <a:t> </a:t>
            </a:r>
            <a:r>
              <a:rPr lang="en-US" sz="2400" b="1" i="0" dirty="0" err="1">
                <a:solidFill>
                  <a:srgbClr val="B22222"/>
                </a:solidFill>
                <a:effectLst/>
                <a:latin typeface="Google Sans"/>
              </a:rPr>
              <a:t>liệu</a:t>
            </a:r>
            <a:r>
              <a:rPr lang="en-US" sz="2400" b="1" i="0" dirty="0">
                <a:solidFill>
                  <a:srgbClr val="B22222"/>
                </a:solidFill>
                <a:effectLst/>
                <a:latin typeface="Google Sans"/>
              </a:rPr>
              <a:t>&gt; </a:t>
            </a:r>
            <a:r>
              <a:rPr lang="en-US" sz="2400" b="1" i="0" dirty="0">
                <a:solidFill>
                  <a:srgbClr val="0000FF"/>
                </a:solidFill>
                <a:effectLst/>
                <a:latin typeface="Google Sans"/>
              </a:rPr>
              <a:t>&lt;</a:t>
            </a:r>
            <a:r>
              <a:rPr lang="en-US" sz="2400" b="1" i="0" dirty="0" err="1">
                <a:solidFill>
                  <a:srgbClr val="0000FF"/>
                </a:solidFill>
                <a:effectLst/>
                <a:latin typeface="Google Sans"/>
              </a:rPr>
              <a:t>tên</a:t>
            </a:r>
            <a:r>
              <a:rPr lang="en-US" sz="2400" b="1" i="0" dirty="0">
                <a:solidFill>
                  <a:srgbClr val="0000FF"/>
                </a:solidFill>
                <a:effectLst/>
                <a:latin typeface="Google Sans"/>
              </a:rPr>
              <a:t> </a:t>
            </a:r>
            <a:r>
              <a:rPr lang="en-US" sz="2400" b="1" i="0" dirty="0" err="1">
                <a:solidFill>
                  <a:srgbClr val="0000FF"/>
                </a:solidFill>
                <a:effectLst/>
                <a:latin typeface="Google Sans"/>
              </a:rPr>
              <a:t>biến</a:t>
            </a:r>
            <a:r>
              <a:rPr lang="en-US" sz="2400" b="1" i="0" dirty="0">
                <a:solidFill>
                  <a:srgbClr val="0000FF"/>
                </a:solidFill>
                <a:effectLst/>
                <a:latin typeface="Google Sans"/>
              </a:rPr>
              <a:t>&gt;</a:t>
            </a:r>
            <a:r>
              <a:rPr lang="en-US" sz="2400" b="0" i="0" dirty="0">
                <a:solidFill>
                  <a:srgbClr val="222C37"/>
                </a:solidFill>
                <a:effectLst/>
                <a:latin typeface="Google Sans"/>
              </a:rPr>
              <a:t> = </a:t>
            </a:r>
            <a:r>
              <a:rPr lang="en-US" sz="2400" b="1" i="0" dirty="0">
                <a:solidFill>
                  <a:srgbClr val="008000"/>
                </a:solidFill>
                <a:effectLst/>
                <a:latin typeface="Google Sans"/>
              </a:rPr>
              <a:t>&lt;</a:t>
            </a:r>
            <a:r>
              <a:rPr lang="en-US" sz="2400" b="1" i="0" dirty="0" err="1">
                <a:solidFill>
                  <a:srgbClr val="008000"/>
                </a:solidFill>
                <a:effectLst/>
                <a:latin typeface="Google Sans"/>
              </a:rPr>
              <a:t>giá</a:t>
            </a:r>
            <a:r>
              <a:rPr lang="en-US" sz="2400" b="1" i="0" dirty="0">
                <a:solidFill>
                  <a:srgbClr val="008000"/>
                </a:solidFill>
                <a:effectLst/>
                <a:latin typeface="Google Sans"/>
              </a:rPr>
              <a:t> </a:t>
            </a:r>
            <a:r>
              <a:rPr lang="en-US" sz="2400" b="1" i="0" dirty="0" err="1">
                <a:solidFill>
                  <a:srgbClr val="008000"/>
                </a:solidFill>
                <a:effectLst/>
                <a:latin typeface="Google Sans"/>
              </a:rPr>
              <a:t>trị</a:t>
            </a:r>
            <a:r>
              <a:rPr lang="en-US" sz="2400" b="1" i="0" dirty="0">
                <a:solidFill>
                  <a:srgbClr val="008000"/>
                </a:solidFill>
                <a:effectLst/>
                <a:latin typeface="Google Sans"/>
              </a:rPr>
              <a:t> </a:t>
            </a:r>
            <a:r>
              <a:rPr lang="en-US" sz="2400" b="1" i="0" dirty="0" err="1">
                <a:solidFill>
                  <a:srgbClr val="008000"/>
                </a:solidFill>
                <a:effectLst/>
                <a:latin typeface="Google Sans"/>
              </a:rPr>
              <a:t>hằng</a:t>
            </a:r>
            <a:r>
              <a:rPr lang="en-US" sz="2400" b="1" i="0" dirty="0">
                <a:solidFill>
                  <a:srgbClr val="008000"/>
                </a:solidFill>
                <a:effectLst/>
                <a:latin typeface="Google Sans"/>
              </a:rPr>
              <a:t>&gt;</a:t>
            </a:r>
            <a:r>
              <a:rPr lang="en-US" sz="2400" b="0" i="0" dirty="0">
                <a:solidFill>
                  <a:srgbClr val="222C37"/>
                </a:solidFill>
                <a:effectLst/>
                <a:latin typeface="Google Sans"/>
              </a:rPr>
              <a:t>;</a:t>
            </a:r>
            <a:endParaRPr lang="en-US" sz="2400" dirty="0"/>
          </a:p>
        </p:txBody>
      </p:sp>
    </p:spTree>
    <p:extLst>
      <p:ext uri="{BB962C8B-B14F-4D97-AF65-F5344CB8AC3E}">
        <p14:creationId xmlns:p14="http://schemas.microsoft.com/office/powerpoint/2010/main" val="1782390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ED3CE2-C41D-4EC2-BA57-8DDCF5EC3435}"/>
              </a:ext>
            </a:extLst>
          </p:cNvPr>
          <p:cNvSpPr txBox="1"/>
          <p:nvPr/>
        </p:nvSpPr>
        <p:spPr>
          <a:xfrm>
            <a:off x="225529" y="4316585"/>
            <a:ext cx="5070371" cy="1754326"/>
          </a:xfrm>
          <a:prstGeom prst="rect">
            <a:avLst/>
          </a:prstGeom>
          <a:noFill/>
        </p:spPr>
        <p:txBody>
          <a:bodyPr wrap="square" rtlCol="0">
            <a:spAutoFit/>
          </a:bodyPr>
          <a:lstStyle/>
          <a:p>
            <a:r>
              <a:rPr lang="en-US" b="1" i="0" dirty="0">
                <a:solidFill>
                  <a:srgbClr val="6377C5"/>
                </a:solidFill>
                <a:effectLst/>
                <a:latin typeface="SFMono-Regular"/>
              </a:rPr>
              <a:t>public</a:t>
            </a:r>
            <a:r>
              <a:rPr lang="en-US" b="0" i="0" dirty="0">
                <a:solidFill>
                  <a:srgbClr val="800080"/>
                </a:solidFill>
                <a:effectLst/>
                <a:latin typeface="SFMono-Regular"/>
              </a:rPr>
              <a:t> </a:t>
            </a:r>
            <a:r>
              <a:rPr lang="en-US" b="1" i="0" dirty="0">
                <a:solidFill>
                  <a:srgbClr val="6377C5"/>
                </a:solidFill>
                <a:effectLst/>
                <a:latin typeface="SFMono-Regular"/>
              </a:rPr>
              <a:t>class</a:t>
            </a:r>
            <a:r>
              <a:rPr lang="en-US" b="0" i="0" dirty="0">
                <a:solidFill>
                  <a:srgbClr val="800080"/>
                </a:solidFill>
                <a:effectLst/>
                <a:latin typeface="SFMono-Regular"/>
              </a:rPr>
              <a:t> </a:t>
            </a:r>
            <a:r>
              <a:rPr lang="en-US" b="1" i="0" dirty="0">
                <a:solidFill>
                  <a:srgbClr val="880000"/>
                </a:solidFill>
                <a:effectLst/>
                <a:latin typeface="SFMono-Regular"/>
              </a:rPr>
              <a:t>HelloWorld</a:t>
            </a:r>
            <a:r>
              <a:rPr lang="en-US" b="0" i="0" dirty="0">
                <a:solidFill>
                  <a:srgbClr val="800080"/>
                </a:solidFill>
                <a:effectLst/>
                <a:latin typeface="SFMono-Regular"/>
              </a:rPr>
              <a:t>{ </a:t>
            </a:r>
          </a:p>
          <a:p>
            <a:r>
              <a:rPr lang="en-US" dirty="0">
                <a:solidFill>
                  <a:srgbClr val="800080"/>
                </a:solidFill>
                <a:latin typeface="SFMono-Regular"/>
              </a:rPr>
              <a:t>      </a:t>
            </a:r>
            <a:r>
              <a:rPr lang="en-US" b="1" i="0" dirty="0">
                <a:solidFill>
                  <a:srgbClr val="6377C5"/>
                </a:solidFill>
                <a:effectLst/>
                <a:latin typeface="SFMono-Regular"/>
              </a:rPr>
              <a:t>public</a:t>
            </a:r>
            <a:r>
              <a:rPr lang="en-US" b="0" i="0" dirty="0">
                <a:solidFill>
                  <a:srgbClr val="800080"/>
                </a:solidFill>
                <a:effectLst/>
                <a:latin typeface="SFMono-Regular"/>
              </a:rPr>
              <a:t> </a:t>
            </a:r>
            <a:r>
              <a:rPr lang="en-US" b="1" i="0" dirty="0">
                <a:solidFill>
                  <a:srgbClr val="6377C5"/>
                </a:solidFill>
                <a:effectLst/>
                <a:latin typeface="SFMono-Regular"/>
              </a:rPr>
              <a:t>static</a:t>
            </a:r>
            <a:r>
              <a:rPr lang="en-US" b="0" i="0" dirty="0">
                <a:solidFill>
                  <a:srgbClr val="800080"/>
                </a:solidFill>
                <a:effectLst/>
                <a:latin typeface="SFMono-Regular"/>
              </a:rPr>
              <a:t> </a:t>
            </a:r>
            <a:r>
              <a:rPr lang="en-US" b="1" i="0" dirty="0">
                <a:solidFill>
                  <a:srgbClr val="6377C5"/>
                </a:solidFill>
                <a:effectLst/>
                <a:latin typeface="SFMono-Regular"/>
              </a:rPr>
              <a:t>void</a:t>
            </a:r>
            <a:r>
              <a:rPr lang="en-US" b="0" i="0" dirty="0">
                <a:solidFill>
                  <a:srgbClr val="800080"/>
                </a:solidFill>
                <a:effectLst/>
                <a:latin typeface="SFMono-Regular"/>
              </a:rPr>
              <a:t> </a:t>
            </a:r>
            <a:r>
              <a:rPr lang="en-US" b="1" i="0" dirty="0">
                <a:solidFill>
                  <a:srgbClr val="880000"/>
                </a:solidFill>
                <a:effectLst/>
                <a:latin typeface="SFMono-Regular"/>
              </a:rPr>
              <a:t>main</a:t>
            </a:r>
            <a:r>
              <a:rPr lang="en-US" b="0" i="0" dirty="0">
                <a:solidFill>
                  <a:srgbClr val="800080"/>
                </a:solidFill>
                <a:effectLst/>
                <a:latin typeface="SFMono-Regular"/>
              </a:rPr>
              <a:t>(String []</a:t>
            </a:r>
            <a:r>
              <a:rPr lang="en-US" b="0" i="0" dirty="0" err="1">
                <a:solidFill>
                  <a:srgbClr val="800080"/>
                </a:solidFill>
                <a:effectLst/>
                <a:latin typeface="SFMono-Regular"/>
              </a:rPr>
              <a:t>args</a:t>
            </a:r>
            <a:r>
              <a:rPr lang="en-US" b="0" i="0" dirty="0">
                <a:solidFill>
                  <a:srgbClr val="800080"/>
                </a:solidFill>
                <a:effectLst/>
                <a:latin typeface="SFMono-Regular"/>
              </a:rPr>
              <a:t>){ 	</a:t>
            </a:r>
            <a:r>
              <a:rPr lang="en-US" b="1" i="0" dirty="0">
                <a:solidFill>
                  <a:srgbClr val="6377C5"/>
                </a:solidFill>
                <a:effectLst/>
                <a:latin typeface="SFMono-Regular"/>
              </a:rPr>
              <a:t>final</a:t>
            </a:r>
            <a:r>
              <a:rPr lang="en-US" b="0" i="0" dirty="0">
                <a:solidFill>
                  <a:srgbClr val="800080"/>
                </a:solidFill>
                <a:effectLst/>
                <a:latin typeface="SFMono-Regular"/>
              </a:rPr>
              <a:t> </a:t>
            </a:r>
            <a:r>
              <a:rPr lang="en-US" b="1" i="0" dirty="0">
                <a:solidFill>
                  <a:srgbClr val="6377C5"/>
                </a:solidFill>
                <a:effectLst/>
                <a:latin typeface="SFMono-Regular"/>
              </a:rPr>
              <a:t>double</a:t>
            </a:r>
            <a:r>
              <a:rPr lang="en-US" b="0" i="0" dirty="0">
                <a:solidFill>
                  <a:srgbClr val="800080"/>
                </a:solidFill>
                <a:effectLst/>
                <a:latin typeface="SFMono-Regular"/>
              </a:rPr>
              <a:t> PI = </a:t>
            </a:r>
            <a:r>
              <a:rPr lang="en-US" b="0" i="0" dirty="0">
                <a:solidFill>
                  <a:srgbClr val="008800"/>
                </a:solidFill>
                <a:effectLst/>
                <a:latin typeface="SFMono-Regular"/>
              </a:rPr>
              <a:t>3.1415926535897</a:t>
            </a:r>
            <a:r>
              <a:rPr lang="en-US" b="0" i="0" dirty="0">
                <a:solidFill>
                  <a:srgbClr val="800080"/>
                </a:solidFill>
                <a:effectLst/>
                <a:latin typeface="SFMono-Regular"/>
              </a:rPr>
              <a:t>; </a:t>
            </a:r>
          </a:p>
          <a:p>
            <a:r>
              <a:rPr lang="en-US" b="0" i="0" dirty="0">
                <a:solidFill>
                  <a:srgbClr val="800080"/>
                </a:solidFill>
                <a:effectLst/>
                <a:latin typeface="SFMono-Regular"/>
              </a:rPr>
              <a:t>	PI = </a:t>
            </a:r>
            <a:r>
              <a:rPr lang="en-US" b="0" i="0" dirty="0">
                <a:solidFill>
                  <a:srgbClr val="008800"/>
                </a:solidFill>
                <a:effectLst/>
                <a:latin typeface="SFMono-Regular"/>
              </a:rPr>
              <a:t>3.14</a:t>
            </a:r>
            <a:r>
              <a:rPr lang="en-US" b="0" i="0" dirty="0">
                <a:solidFill>
                  <a:srgbClr val="800080"/>
                </a:solidFill>
                <a:effectLst/>
                <a:latin typeface="SFMono-Regular"/>
              </a:rPr>
              <a:t>; </a:t>
            </a:r>
          </a:p>
          <a:p>
            <a:r>
              <a:rPr lang="en-US" dirty="0">
                <a:solidFill>
                  <a:srgbClr val="800080"/>
                </a:solidFill>
                <a:latin typeface="SFMono-Regular"/>
              </a:rPr>
              <a:t>     </a:t>
            </a:r>
            <a:r>
              <a:rPr lang="en-US" b="0" i="0" dirty="0">
                <a:solidFill>
                  <a:srgbClr val="800080"/>
                </a:solidFill>
                <a:effectLst/>
                <a:latin typeface="SFMono-Regular"/>
              </a:rPr>
              <a:t>} </a:t>
            </a:r>
          </a:p>
          <a:p>
            <a:r>
              <a:rPr lang="en-US" b="0" i="0" dirty="0">
                <a:solidFill>
                  <a:srgbClr val="800080"/>
                </a:solidFill>
                <a:effectLst/>
                <a:latin typeface="SFMono-Regular"/>
              </a:rPr>
              <a:t>}</a:t>
            </a:r>
            <a:endParaRPr lang="en-US" dirty="0"/>
          </a:p>
        </p:txBody>
      </p:sp>
      <p:pic>
        <p:nvPicPr>
          <p:cNvPr id="6" name="Picture 5">
            <a:extLst>
              <a:ext uri="{FF2B5EF4-FFF2-40B4-BE49-F238E27FC236}">
                <a16:creationId xmlns:a16="http://schemas.microsoft.com/office/drawing/2014/main" id="{D70A654C-F2AC-47B7-A9FA-3B25DF02030D}"/>
              </a:ext>
            </a:extLst>
          </p:cNvPr>
          <p:cNvPicPr>
            <a:picLocks noChangeAspect="1"/>
          </p:cNvPicPr>
          <p:nvPr/>
        </p:nvPicPr>
        <p:blipFill>
          <a:blip r:embed="rId2"/>
          <a:stretch>
            <a:fillRect/>
          </a:stretch>
        </p:blipFill>
        <p:spPr>
          <a:xfrm>
            <a:off x="5475100" y="4488110"/>
            <a:ext cx="6716900" cy="1125786"/>
          </a:xfrm>
          <a:prstGeom prst="rect">
            <a:avLst/>
          </a:prstGeom>
        </p:spPr>
      </p:pic>
      <p:pic>
        <p:nvPicPr>
          <p:cNvPr id="8" name="Picture 7">
            <a:extLst>
              <a:ext uri="{FF2B5EF4-FFF2-40B4-BE49-F238E27FC236}">
                <a16:creationId xmlns:a16="http://schemas.microsoft.com/office/drawing/2014/main" id="{1E745ED1-866A-490F-8260-C1442B0A94E5}"/>
              </a:ext>
            </a:extLst>
          </p:cNvPr>
          <p:cNvPicPr>
            <a:picLocks noChangeAspect="1"/>
          </p:cNvPicPr>
          <p:nvPr/>
        </p:nvPicPr>
        <p:blipFill>
          <a:blip r:embed="rId3"/>
          <a:stretch>
            <a:fillRect/>
          </a:stretch>
        </p:blipFill>
        <p:spPr>
          <a:xfrm>
            <a:off x="6522283" y="1289233"/>
            <a:ext cx="4372585" cy="1028844"/>
          </a:xfrm>
          <a:prstGeom prst="rect">
            <a:avLst/>
          </a:prstGeom>
        </p:spPr>
      </p:pic>
      <p:sp>
        <p:nvSpPr>
          <p:cNvPr id="7" name="TextBox 6">
            <a:extLst>
              <a:ext uri="{FF2B5EF4-FFF2-40B4-BE49-F238E27FC236}">
                <a16:creationId xmlns:a16="http://schemas.microsoft.com/office/drawing/2014/main" id="{D9E70C9E-AC59-41B8-BE7D-BC3C002A61BD}"/>
              </a:ext>
            </a:extLst>
          </p:cNvPr>
          <p:cNvSpPr txBox="1"/>
          <p:nvPr/>
        </p:nvSpPr>
        <p:spPr>
          <a:xfrm>
            <a:off x="312393" y="880172"/>
            <a:ext cx="5783607" cy="2031325"/>
          </a:xfrm>
          <a:prstGeom prst="rect">
            <a:avLst/>
          </a:prstGeom>
          <a:noFill/>
        </p:spPr>
        <p:txBody>
          <a:bodyPr wrap="square">
            <a:spAutoFit/>
          </a:bodyPr>
          <a:lstStyle/>
          <a:p>
            <a:r>
              <a:rPr lang="en-US" b="1" i="0" dirty="0">
                <a:solidFill>
                  <a:srgbClr val="6377C5"/>
                </a:solidFill>
                <a:effectLst/>
                <a:latin typeface="SFMono-Regular"/>
              </a:rPr>
              <a:t>public</a:t>
            </a:r>
            <a:r>
              <a:rPr lang="en-US" b="0" i="0" dirty="0">
                <a:solidFill>
                  <a:srgbClr val="800080"/>
                </a:solidFill>
                <a:effectLst/>
                <a:latin typeface="SFMono-Regular"/>
              </a:rPr>
              <a:t> </a:t>
            </a:r>
            <a:r>
              <a:rPr lang="en-US" b="1" i="0" dirty="0">
                <a:solidFill>
                  <a:srgbClr val="6377C5"/>
                </a:solidFill>
                <a:effectLst/>
                <a:latin typeface="SFMono-Regular"/>
              </a:rPr>
              <a:t>class</a:t>
            </a:r>
            <a:r>
              <a:rPr lang="en-US" b="0" i="0" dirty="0">
                <a:solidFill>
                  <a:srgbClr val="800080"/>
                </a:solidFill>
                <a:effectLst/>
                <a:latin typeface="SFMono-Regular"/>
              </a:rPr>
              <a:t> </a:t>
            </a:r>
            <a:r>
              <a:rPr lang="en-US" b="1" i="0" dirty="0">
                <a:solidFill>
                  <a:srgbClr val="880000"/>
                </a:solidFill>
                <a:effectLst/>
                <a:latin typeface="SFMono-Regular"/>
              </a:rPr>
              <a:t>HelloWorld</a:t>
            </a:r>
            <a:r>
              <a:rPr lang="en-US" b="0" i="0" dirty="0">
                <a:solidFill>
                  <a:srgbClr val="800080"/>
                </a:solidFill>
                <a:effectLst/>
                <a:latin typeface="SFMono-Regular"/>
              </a:rPr>
              <a:t>{ </a:t>
            </a:r>
          </a:p>
          <a:p>
            <a:r>
              <a:rPr lang="en-US" b="1" i="0" dirty="0">
                <a:solidFill>
                  <a:srgbClr val="800080"/>
                </a:solidFill>
                <a:effectLst/>
                <a:latin typeface="SFMono-Regular"/>
              </a:rPr>
              <a:t>     </a:t>
            </a:r>
            <a:r>
              <a:rPr lang="en-US" b="1" i="0" dirty="0">
                <a:solidFill>
                  <a:srgbClr val="6377C5"/>
                </a:solidFill>
                <a:effectLst/>
                <a:latin typeface="SFMono-Regular"/>
              </a:rPr>
              <a:t>public</a:t>
            </a:r>
            <a:r>
              <a:rPr lang="en-US" b="0" i="0" dirty="0">
                <a:solidFill>
                  <a:srgbClr val="800080"/>
                </a:solidFill>
                <a:effectLst/>
                <a:latin typeface="SFMono-Regular"/>
              </a:rPr>
              <a:t> </a:t>
            </a:r>
            <a:r>
              <a:rPr lang="en-US" b="1" i="0" dirty="0">
                <a:solidFill>
                  <a:srgbClr val="6377C5"/>
                </a:solidFill>
                <a:effectLst/>
                <a:latin typeface="SFMono-Regular"/>
              </a:rPr>
              <a:t>static</a:t>
            </a:r>
            <a:r>
              <a:rPr lang="en-US" b="0" i="0" dirty="0">
                <a:solidFill>
                  <a:srgbClr val="800080"/>
                </a:solidFill>
                <a:effectLst/>
                <a:latin typeface="SFMono-Regular"/>
              </a:rPr>
              <a:t> </a:t>
            </a:r>
            <a:r>
              <a:rPr lang="en-US" b="1" i="0" dirty="0">
                <a:solidFill>
                  <a:srgbClr val="6377C5"/>
                </a:solidFill>
                <a:effectLst/>
                <a:latin typeface="SFMono-Regular"/>
              </a:rPr>
              <a:t>void</a:t>
            </a:r>
            <a:r>
              <a:rPr lang="en-US" b="0" i="0" dirty="0">
                <a:solidFill>
                  <a:srgbClr val="800080"/>
                </a:solidFill>
                <a:effectLst/>
                <a:latin typeface="SFMono-Regular"/>
              </a:rPr>
              <a:t> </a:t>
            </a:r>
            <a:r>
              <a:rPr lang="en-US" b="1" i="0" dirty="0">
                <a:solidFill>
                  <a:srgbClr val="880000"/>
                </a:solidFill>
                <a:effectLst/>
                <a:latin typeface="SFMono-Regular"/>
              </a:rPr>
              <a:t>main</a:t>
            </a:r>
            <a:r>
              <a:rPr lang="en-US" b="0" i="0" dirty="0">
                <a:solidFill>
                  <a:srgbClr val="800080"/>
                </a:solidFill>
                <a:effectLst/>
                <a:latin typeface="SFMono-Regular"/>
              </a:rPr>
              <a:t>(String []</a:t>
            </a:r>
            <a:r>
              <a:rPr lang="en-US" b="0" i="0" dirty="0" err="1">
                <a:solidFill>
                  <a:srgbClr val="800080"/>
                </a:solidFill>
                <a:effectLst/>
                <a:latin typeface="SFMono-Regular"/>
              </a:rPr>
              <a:t>args</a:t>
            </a:r>
            <a:r>
              <a:rPr lang="en-US" b="0" i="0" dirty="0">
                <a:solidFill>
                  <a:srgbClr val="800080"/>
                </a:solidFill>
                <a:effectLst/>
                <a:latin typeface="SFMono-Regular"/>
              </a:rPr>
              <a:t>){</a:t>
            </a:r>
          </a:p>
          <a:p>
            <a:r>
              <a:rPr lang="en-US" dirty="0">
                <a:solidFill>
                  <a:srgbClr val="800080"/>
                </a:solidFill>
                <a:latin typeface="SFMono-Regular"/>
              </a:rPr>
              <a:t>	</a:t>
            </a:r>
            <a:r>
              <a:rPr lang="en-US" b="1" i="0" dirty="0">
                <a:solidFill>
                  <a:srgbClr val="6377C5"/>
                </a:solidFill>
                <a:effectLst/>
                <a:latin typeface="SFMono-Regular"/>
              </a:rPr>
              <a:t>final</a:t>
            </a:r>
            <a:r>
              <a:rPr lang="en-US" b="0" i="0" dirty="0">
                <a:solidFill>
                  <a:srgbClr val="800080"/>
                </a:solidFill>
                <a:effectLst/>
                <a:latin typeface="SFMono-Regular"/>
              </a:rPr>
              <a:t> </a:t>
            </a:r>
            <a:r>
              <a:rPr lang="en-US" b="1" i="0" dirty="0">
                <a:solidFill>
                  <a:srgbClr val="6377C5"/>
                </a:solidFill>
                <a:effectLst/>
                <a:latin typeface="SFMono-Regular"/>
              </a:rPr>
              <a:t>double</a:t>
            </a:r>
            <a:r>
              <a:rPr lang="en-US" b="0" i="0" dirty="0">
                <a:solidFill>
                  <a:srgbClr val="800080"/>
                </a:solidFill>
                <a:effectLst/>
                <a:latin typeface="SFMono-Regular"/>
              </a:rPr>
              <a:t> PI = </a:t>
            </a:r>
            <a:r>
              <a:rPr lang="en-US" b="0" i="0" dirty="0">
                <a:solidFill>
                  <a:srgbClr val="008800"/>
                </a:solidFill>
                <a:effectLst/>
                <a:latin typeface="SFMono-Regular"/>
              </a:rPr>
              <a:t>3.1415926535897</a:t>
            </a:r>
            <a:r>
              <a:rPr lang="en-US" b="0" i="0" dirty="0">
                <a:solidFill>
                  <a:srgbClr val="800080"/>
                </a:solidFill>
                <a:effectLst/>
                <a:latin typeface="SFMono-Regular"/>
              </a:rPr>
              <a:t>;</a:t>
            </a:r>
          </a:p>
          <a:p>
            <a:r>
              <a:rPr lang="en-US" dirty="0">
                <a:solidFill>
                  <a:srgbClr val="800080"/>
                </a:solidFill>
                <a:latin typeface="SFMono-Regular"/>
              </a:rPr>
              <a:t>	</a:t>
            </a:r>
            <a:r>
              <a:rPr lang="en-US" b="1" i="0" dirty="0">
                <a:solidFill>
                  <a:srgbClr val="6377C5"/>
                </a:solidFill>
                <a:effectLst/>
                <a:latin typeface="SFMono-Regular"/>
              </a:rPr>
              <a:t>int</a:t>
            </a:r>
            <a:r>
              <a:rPr lang="en-US" b="0" i="0" dirty="0">
                <a:solidFill>
                  <a:srgbClr val="800080"/>
                </a:solidFill>
                <a:effectLst/>
                <a:latin typeface="SFMono-Regular"/>
              </a:rPr>
              <a:t> r = </a:t>
            </a:r>
            <a:r>
              <a:rPr lang="en-US" b="0" i="0" dirty="0">
                <a:solidFill>
                  <a:srgbClr val="008800"/>
                </a:solidFill>
                <a:effectLst/>
                <a:latin typeface="SFMono-Regular"/>
              </a:rPr>
              <a:t>3</a:t>
            </a:r>
            <a:r>
              <a:rPr lang="en-US" b="0" i="0" dirty="0">
                <a:solidFill>
                  <a:srgbClr val="800080"/>
                </a:solidFill>
                <a:effectLst/>
                <a:latin typeface="SFMono-Regular"/>
              </a:rPr>
              <a:t>; </a:t>
            </a:r>
          </a:p>
          <a:p>
            <a:r>
              <a:rPr lang="en-US" dirty="0">
                <a:solidFill>
                  <a:srgbClr val="800080"/>
                </a:solidFill>
                <a:latin typeface="SFMono-Regular"/>
              </a:rPr>
              <a:t>	</a:t>
            </a:r>
            <a:r>
              <a:rPr lang="en-US" b="0" i="0" dirty="0" err="1">
                <a:solidFill>
                  <a:srgbClr val="800080"/>
                </a:solidFill>
                <a:effectLst/>
                <a:latin typeface="SFMono-Regular"/>
              </a:rPr>
              <a:t>System.out.print</a:t>
            </a:r>
            <a:r>
              <a:rPr lang="en-US" b="0" i="0" dirty="0">
                <a:solidFill>
                  <a:srgbClr val="800080"/>
                </a:solidFill>
                <a:effectLst/>
                <a:latin typeface="SFMono-Regular"/>
              </a:rPr>
              <a:t>(</a:t>
            </a:r>
            <a:r>
              <a:rPr lang="en-US" b="0" i="0" dirty="0">
                <a:solidFill>
                  <a:srgbClr val="008800"/>
                </a:solidFill>
                <a:effectLst/>
                <a:latin typeface="SFMono-Regular"/>
              </a:rPr>
              <a:t>2</a:t>
            </a:r>
            <a:r>
              <a:rPr lang="en-US" b="0" i="0" dirty="0">
                <a:solidFill>
                  <a:srgbClr val="800080"/>
                </a:solidFill>
                <a:effectLst/>
                <a:latin typeface="SFMono-Regular"/>
              </a:rPr>
              <a:t>*r*PI); </a:t>
            </a:r>
          </a:p>
          <a:p>
            <a:r>
              <a:rPr lang="en-US" dirty="0">
                <a:solidFill>
                  <a:srgbClr val="800080"/>
                </a:solidFill>
                <a:latin typeface="SFMono-Regular"/>
              </a:rPr>
              <a:t>     </a:t>
            </a:r>
            <a:r>
              <a:rPr lang="en-US" b="0" i="0" dirty="0">
                <a:solidFill>
                  <a:srgbClr val="800080"/>
                </a:solidFill>
                <a:effectLst/>
                <a:latin typeface="SFMono-Regular"/>
              </a:rPr>
              <a:t>} </a:t>
            </a:r>
          </a:p>
          <a:p>
            <a:r>
              <a:rPr lang="en-US" b="0" i="0" dirty="0">
                <a:solidFill>
                  <a:srgbClr val="800080"/>
                </a:solidFill>
                <a:effectLst/>
                <a:latin typeface="SFMono-Regular"/>
              </a:rPr>
              <a:t>}</a:t>
            </a:r>
            <a:endParaRPr lang="en-US" dirty="0"/>
          </a:p>
        </p:txBody>
      </p:sp>
    </p:spTree>
    <p:extLst>
      <p:ext uri="{BB962C8B-B14F-4D97-AF65-F5344CB8AC3E}">
        <p14:creationId xmlns:p14="http://schemas.microsoft.com/office/powerpoint/2010/main" val="3523068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5F8BB4-0B46-4169-9294-6D97E4D47B33}"/>
              </a:ext>
            </a:extLst>
          </p:cNvPr>
          <p:cNvSpPr txBox="1"/>
          <p:nvPr/>
        </p:nvSpPr>
        <p:spPr>
          <a:xfrm>
            <a:off x="5082677" y="211016"/>
            <a:ext cx="2026645" cy="769441"/>
          </a:xfrm>
          <a:prstGeom prst="rect">
            <a:avLst/>
          </a:prstGeom>
          <a:noFill/>
        </p:spPr>
        <p:txBody>
          <a:bodyPr wrap="none" rtlCol="0">
            <a:spAutoFit/>
          </a:bodyPr>
          <a:lstStyle/>
          <a:p>
            <a:r>
              <a:rPr lang="en-US" sz="4400" b="1" dirty="0" err="1">
                <a:solidFill>
                  <a:srgbClr val="FF0000"/>
                </a:solidFill>
              </a:rPr>
              <a:t>ForEach</a:t>
            </a:r>
            <a:endParaRPr lang="en-US" sz="4400" b="1" dirty="0">
              <a:solidFill>
                <a:srgbClr val="FF0000"/>
              </a:solidFill>
            </a:endParaRPr>
          </a:p>
        </p:txBody>
      </p:sp>
      <p:sp>
        <p:nvSpPr>
          <p:cNvPr id="6" name="TextBox 5">
            <a:extLst>
              <a:ext uri="{FF2B5EF4-FFF2-40B4-BE49-F238E27FC236}">
                <a16:creationId xmlns:a16="http://schemas.microsoft.com/office/drawing/2014/main" id="{38E3D3E3-1566-4289-8C0E-0267E13EAB9C}"/>
              </a:ext>
            </a:extLst>
          </p:cNvPr>
          <p:cNvSpPr txBox="1"/>
          <p:nvPr/>
        </p:nvSpPr>
        <p:spPr>
          <a:xfrm>
            <a:off x="1255834" y="958591"/>
            <a:ext cx="9504483" cy="5262979"/>
          </a:xfrm>
          <a:prstGeom prst="rect">
            <a:avLst/>
          </a:prstGeom>
          <a:noFill/>
        </p:spPr>
        <p:txBody>
          <a:bodyPr wrap="square" rtlCol="0">
            <a:spAutoFit/>
          </a:bodyPr>
          <a:lstStyle/>
          <a:p>
            <a:pPr marL="285750" indent="-285750">
              <a:buFont typeface="Arial" panose="020B0604020202020204" pitchFamily="34" charset="0"/>
              <a:buChar char="•"/>
            </a:pPr>
            <a:r>
              <a:rPr lang="vi-VN" sz="2400" dirty="0"/>
              <a:t>Vòng lặp </a:t>
            </a:r>
            <a:r>
              <a:rPr lang="vi-VN" sz="2400" b="1" dirty="0"/>
              <a:t>for each </a:t>
            </a:r>
            <a:r>
              <a:rPr lang="vi-VN" sz="2400" dirty="0"/>
              <a:t>(hay được gọi là </a:t>
            </a:r>
            <a:r>
              <a:rPr lang="vi-VN" sz="2400" b="1" dirty="0"/>
              <a:t>enhanced for</a:t>
            </a:r>
            <a:r>
              <a:rPr lang="vi-VN" sz="2400" dirty="0"/>
              <a:t>) trong Java được giới thiệu trong phiên bản Java 5 (hiện tại đã ra tới phiên bản Java 1</a:t>
            </a:r>
            <a:r>
              <a:rPr lang="en-US" sz="2400" dirty="0"/>
              <a:t>7</a:t>
            </a:r>
            <a:r>
              <a:rPr lang="vi-VN" sz="2400" dirty="0"/>
              <a:t>).</a:t>
            </a:r>
          </a:p>
          <a:p>
            <a:pPr marL="285750" indent="-285750">
              <a:buFont typeface="Arial" panose="020B0604020202020204" pitchFamily="34" charset="0"/>
              <a:buChar char="•"/>
            </a:pPr>
            <a:r>
              <a:rPr lang="vi-VN" sz="2400" dirty="0"/>
              <a:t>Vòng lặp </a:t>
            </a:r>
            <a:r>
              <a:rPr lang="vi-VN" sz="2400" b="1" dirty="0"/>
              <a:t>for each </a:t>
            </a:r>
            <a:r>
              <a:rPr lang="vi-VN" sz="2400" dirty="0"/>
              <a:t>cung cấp một cách tiếp cận khác để duyệt mảng hoặc collection trong Java tốt hơn.</a:t>
            </a:r>
          </a:p>
          <a:p>
            <a:pPr marL="285750" indent="-285750">
              <a:buFont typeface="Arial" panose="020B0604020202020204" pitchFamily="34" charset="0"/>
              <a:buChar char="•"/>
            </a:pPr>
            <a:r>
              <a:rPr lang="vi-VN" sz="2400" dirty="0"/>
              <a:t>Nó chủ yếu được sử dụng để duyệt qua các phần tử của mảng hoặc collection.</a:t>
            </a:r>
          </a:p>
          <a:p>
            <a:pPr marL="285750" indent="-285750">
              <a:buFont typeface="Arial" panose="020B0604020202020204" pitchFamily="34" charset="0"/>
              <a:buChar char="•"/>
            </a:pPr>
            <a:r>
              <a:rPr lang="vi-VN" sz="2400" b="1" dirty="0"/>
              <a:t>For each </a:t>
            </a:r>
            <a:r>
              <a:rPr lang="vi-VN" sz="2400" dirty="0"/>
              <a:t>cũng được bắt đầu với từ khóa </a:t>
            </a:r>
            <a:r>
              <a:rPr lang="vi-VN" sz="2400" dirty="0">
                <a:solidFill>
                  <a:srgbClr val="FF0000"/>
                </a:solidFill>
              </a:rPr>
              <a:t>for</a:t>
            </a:r>
            <a:r>
              <a:rPr lang="vi-VN" sz="2400" dirty="0"/>
              <a:t> giống như trong vòng lặp for thông thường.</a:t>
            </a:r>
          </a:p>
          <a:p>
            <a:pPr marL="285750" indent="-285750">
              <a:buFont typeface="Arial" panose="020B0604020202020204" pitchFamily="34" charset="0"/>
              <a:buChar char="•"/>
            </a:pPr>
            <a:r>
              <a:rPr lang="vi-VN" sz="2400" dirty="0"/>
              <a:t>Nhưng thay vì khai báo hay khởi tạo biến đếm trong vòng lặp thì chúng ta sẽ khai báo một biến có cùng loại với kiểu cơ sở của mảng, theo sau là dấu hai chấm “ </a:t>
            </a:r>
            <a:r>
              <a:rPr lang="vi-VN" sz="2400" dirty="0">
                <a:solidFill>
                  <a:srgbClr val="FF0000"/>
                </a:solidFill>
              </a:rPr>
              <a:t>:</a:t>
            </a:r>
            <a:r>
              <a:rPr lang="vi-VN" sz="2400" dirty="0"/>
              <a:t> ” và cuối cùng là tên mảng.</a:t>
            </a:r>
          </a:p>
          <a:p>
            <a:pPr marL="285750" indent="-285750">
              <a:buFont typeface="Arial" panose="020B0604020202020204" pitchFamily="34" charset="0"/>
              <a:buChar char="•"/>
            </a:pPr>
            <a:r>
              <a:rPr lang="vi-VN" sz="2400" dirty="0"/>
              <a:t>Vòng lặp </a:t>
            </a:r>
            <a:r>
              <a:rPr lang="vi-VN" sz="2400" b="1" dirty="0"/>
              <a:t>for each </a:t>
            </a:r>
            <a:r>
              <a:rPr lang="vi-VN" sz="2400" dirty="0"/>
              <a:t>giúp chúng ta duyệt các phần tử trong mảng hay collection mà không cần đến index của các phần tử đó.</a:t>
            </a:r>
            <a:endParaRPr lang="en-US" sz="2400" dirty="0"/>
          </a:p>
        </p:txBody>
      </p:sp>
    </p:spTree>
    <p:extLst>
      <p:ext uri="{BB962C8B-B14F-4D97-AF65-F5344CB8AC3E}">
        <p14:creationId xmlns:p14="http://schemas.microsoft.com/office/powerpoint/2010/main" val="1242859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A5A8FB-E896-477A-BE3F-155AC6F77B05}"/>
              </a:ext>
            </a:extLst>
          </p:cNvPr>
          <p:cNvSpPr txBox="1"/>
          <p:nvPr/>
        </p:nvSpPr>
        <p:spPr>
          <a:xfrm>
            <a:off x="5332009" y="395654"/>
            <a:ext cx="1527982" cy="769441"/>
          </a:xfrm>
          <a:prstGeom prst="rect">
            <a:avLst/>
          </a:prstGeom>
          <a:noFill/>
        </p:spPr>
        <p:txBody>
          <a:bodyPr wrap="none" rtlCol="0">
            <a:spAutoFit/>
          </a:bodyPr>
          <a:lstStyle/>
          <a:p>
            <a:r>
              <a:rPr lang="en-US" sz="4400" b="1" dirty="0" err="1">
                <a:solidFill>
                  <a:srgbClr val="FF0000"/>
                </a:solidFill>
              </a:rPr>
              <a:t>Mảng</a:t>
            </a:r>
            <a:endParaRPr lang="en-US" sz="4400" b="1" dirty="0">
              <a:solidFill>
                <a:srgbClr val="FF0000"/>
              </a:solidFill>
            </a:endParaRPr>
          </a:p>
        </p:txBody>
      </p:sp>
      <p:sp>
        <p:nvSpPr>
          <p:cNvPr id="3" name="TextBox 2">
            <a:extLst>
              <a:ext uri="{FF2B5EF4-FFF2-40B4-BE49-F238E27FC236}">
                <a16:creationId xmlns:a16="http://schemas.microsoft.com/office/drawing/2014/main" id="{4A7B5015-17A4-4825-A872-2626738B096C}"/>
              </a:ext>
            </a:extLst>
          </p:cNvPr>
          <p:cNvSpPr txBox="1"/>
          <p:nvPr/>
        </p:nvSpPr>
        <p:spPr>
          <a:xfrm>
            <a:off x="923192" y="1433146"/>
            <a:ext cx="1678665" cy="523220"/>
          </a:xfrm>
          <a:prstGeom prst="rect">
            <a:avLst/>
          </a:prstGeom>
          <a:noFill/>
        </p:spPr>
        <p:txBody>
          <a:bodyPr wrap="none" rtlCol="0">
            <a:spAutoFit/>
          </a:bodyPr>
          <a:lstStyle/>
          <a:p>
            <a:r>
              <a:rPr lang="en-US" sz="2800" b="1" u="sng" dirty="0" err="1"/>
              <a:t>Giới</a:t>
            </a:r>
            <a:r>
              <a:rPr lang="en-US" sz="2800" b="1" u="sng" dirty="0"/>
              <a:t> </a:t>
            </a:r>
            <a:r>
              <a:rPr lang="en-US" sz="2800" b="1" u="sng" dirty="0" err="1"/>
              <a:t>thiệu</a:t>
            </a:r>
            <a:endParaRPr lang="en-US" sz="2800" b="1" u="sng" dirty="0"/>
          </a:p>
        </p:txBody>
      </p:sp>
      <p:sp>
        <p:nvSpPr>
          <p:cNvPr id="4" name="TextBox 3">
            <a:extLst>
              <a:ext uri="{FF2B5EF4-FFF2-40B4-BE49-F238E27FC236}">
                <a16:creationId xmlns:a16="http://schemas.microsoft.com/office/drawing/2014/main" id="{7C30F56E-6CA7-4FFE-AC06-1D1B9F68E92A}"/>
              </a:ext>
            </a:extLst>
          </p:cNvPr>
          <p:cNvSpPr txBox="1"/>
          <p:nvPr/>
        </p:nvSpPr>
        <p:spPr>
          <a:xfrm>
            <a:off x="923192" y="2274837"/>
            <a:ext cx="10568354" cy="2677656"/>
          </a:xfrm>
          <a:prstGeom prst="rect">
            <a:avLst/>
          </a:prstGeom>
          <a:noFill/>
        </p:spPr>
        <p:txBody>
          <a:bodyPr wrap="square" rtlCol="0">
            <a:spAutoFit/>
          </a:bodyPr>
          <a:lstStyle/>
          <a:p>
            <a:pPr marL="342900" indent="-342900">
              <a:buFont typeface="Arial" panose="020B0604020202020204" pitchFamily="34" charset="0"/>
              <a:buChar char="•"/>
            </a:pPr>
            <a:r>
              <a:rPr lang="vi-VN" sz="2400" dirty="0"/>
              <a:t>Chỉ một giá trị được lưu trữ trong một biến tại một thời điểm.</a:t>
            </a:r>
          </a:p>
          <a:p>
            <a:pPr marL="342900" indent="-342900">
              <a:buFont typeface="Arial" panose="020B0604020202020204" pitchFamily="34" charset="0"/>
              <a:buChar char="•"/>
            </a:pPr>
            <a:r>
              <a:rPr lang="vi-VN" sz="2400" dirty="0"/>
              <a:t>Một vòng lặp đơn không thể truy cập và thao tác trên các giá trị rời</a:t>
            </a:r>
            <a:r>
              <a:rPr lang="en-US" sz="2400" dirty="0"/>
              <a:t> </a:t>
            </a:r>
            <a:r>
              <a:rPr lang="vi-VN" sz="2400" dirty="0"/>
              <a:t>rạc và không liên kết với nhau.</a:t>
            </a:r>
          </a:p>
          <a:p>
            <a:pPr marL="342900" indent="-342900">
              <a:buFont typeface="Arial" panose="020B0604020202020204" pitchFamily="34" charset="0"/>
              <a:buChar char="•"/>
            </a:pPr>
            <a:r>
              <a:rPr lang="vi-VN" sz="2400" dirty="0"/>
              <a:t>Mảng là một cách lưu trữ dữ liệu đặc biệt, nó có thể lưu trữ nhiều</a:t>
            </a:r>
            <a:r>
              <a:rPr lang="en-US" sz="2400" dirty="0"/>
              <a:t> </a:t>
            </a:r>
            <a:r>
              <a:rPr lang="vi-VN" sz="2400" dirty="0"/>
              <a:t>phần tử có cùng một kiểu dữ liệu trong các ô nhớ có vị trí liên tiếp</a:t>
            </a:r>
            <a:r>
              <a:rPr lang="en-US" sz="2400" dirty="0"/>
              <a:t> </a:t>
            </a:r>
            <a:r>
              <a:rPr lang="vi-VN" sz="2400" dirty="0"/>
              <a:t>nhau.</a:t>
            </a:r>
          </a:p>
          <a:p>
            <a:pPr marL="342900" indent="-342900">
              <a:buFont typeface="Arial" panose="020B0604020202020204" pitchFamily="34" charset="0"/>
              <a:buChar char="•"/>
            </a:pPr>
            <a:r>
              <a:rPr lang="vi-VN" sz="2400" dirty="0"/>
              <a:t>Mảng là cách thức tốt nhất cho việc thao tác trên nhiều phần tử dữ</a:t>
            </a:r>
            <a:r>
              <a:rPr lang="en-US" sz="2400" dirty="0"/>
              <a:t> </a:t>
            </a:r>
            <a:r>
              <a:rPr lang="vi-VN" sz="2400" dirty="0"/>
              <a:t>liệu có cùng kiểu tại cùng một thời điểm.</a:t>
            </a:r>
            <a:endParaRPr lang="en-US" sz="2400" dirty="0"/>
          </a:p>
        </p:txBody>
      </p:sp>
    </p:spTree>
    <p:extLst>
      <p:ext uri="{BB962C8B-B14F-4D97-AF65-F5344CB8AC3E}">
        <p14:creationId xmlns:p14="http://schemas.microsoft.com/office/powerpoint/2010/main" val="2452192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C8FFEE-9FC2-4DF9-9249-DB8DAAEC73BE}"/>
              </a:ext>
            </a:extLst>
          </p:cNvPr>
          <p:cNvSpPr txBox="1"/>
          <p:nvPr/>
        </p:nvSpPr>
        <p:spPr>
          <a:xfrm>
            <a:off x="859448" y="850758"/>
            <a:ext cx="6097464" cy="923330"/>
          </a:xfrm>
          <a:prstGeom prst="rect">
            <a:avLst/>
          </a:prstGeom>
          <a:solidFill>
            <a:schemeClr val="tx1"/>
          </a:solidFill>
        </p:spPr>
        <p:txBody>
          <a:bodyPr wrap="square">
            <a:spAutoFit/>
          </a:bodyPr>
          <a:lstStyle/>
          <a:p>
            <a:pPr algn="l"/>
            <a:r>
              <a:rPr lang="vi-VN" b="0" i="0" dirty="0">
                <a:solidFill>
                  <a:srgbClr val="C586C0"/>
                </a:solidFill>
                <a:effectLst/>
                <a:latin typeface="Consolas" panose="020B0609020204030204" pitchFamily="49" charset="0"/>
              </a:rPr>
              <a:t>for</a:t>
            </a:r>
            <a:r>
              <a:rPr lang="vi-VN" b="0" i="0" dirty="0">
                <a:solidFill>
                  <a:srgbClr val="D4D4D4"/>
                </a:solidFill>
                <a:effectLst/>
                <a:latin typeface="Consolas" panose="020B0609020204030204" pitchFamily="49" charset="0"/>
              </a:rPr>
              <a:t> (kieuDuLieu bienDaiDien : tenMang) {</a:t>
            </a:r>
          </a:p>
          <a:p>
            <a:pPr algn="l"/>
            <a:r>
              <a:rPr lang="vi-VN" b="0" i="0" dirty="0">
                <a:solidFill>
                  <a:srgbClr val="D4D4D4"/>
                </a:solidFill>
                <a:effectLst/>
                <a:latin typeface="Consolas" panose="020B0609020204030204" pitchFamily="49" charset="0"/>
              </a:rPr>
              <a:t>    </a:t>
            </a:r>
            <a:r>
              <a:rPr lang="vi-VN" b="0" i="0" dirty="0">
                <a:solidFill>
                  <a:srgbClr val="6A9955"/>
                </a:solidFill>
                <a:effectLst/>
                <a:latin typeface="Consolas" panose="020B0609020204030204" pitchFamily="49" charset="0"/>
              </a:rPr>
              <a:t>// Khối lệnh được lặp lại</a:t>
            </a:r>
            <a:endParaRPr lang="vi-VN" b="0" i="0" dirty="0">
              <a:solidFill>
                <a:srgbClr val="D4D4D4"/>
              </a:solidFill>
              <a:effectLst/>
              <a:latin typeface="Consolas" panose="020B0609020204030204" pitchFamily="49" charset="0"/>
            </a:endParaRPr>
          </a:p>
          <a:p>
            <a:pPr algn="l"/>
            <a:r>
              <a:rPr lang="vi-VN" b="0" i="0"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9C5DE3C6-82B0-4C93-A4D5-515D6411A57E}"/>
              </a:ext>
            </a:extLst>
          </p:cNvPr>
          <p:cNvSpPr txBox="1"/>
          <p:nvPr/>
        </p:nvSpPr>
        <p:spPr>
          <a:xfrm>
            <a:off x="859448" y="3032553"/>
            <a:ext cx="6097464" cy="1754326"/>
          </a:xfrm>
          <a:prstGeom prst="rect">
            <a:avLst/>
          </a:prstGeom>
          <a:solidFill>
            <a:schemeClr val="tx1"/>
          </a:solidFill>
        </p:spPr>
        <p:txBody>
          <a:bodyPr wrap="square">
            <a:spAutoFit/>
          </a:bodyPr>
          <a:lstStyle/>
          <a:p>
            <a:pPr algn="l"/>
            <a:r>
              <a:rPr lang="en-US" b="0" i="0" dirty="0">
                <a:solidFill>
                  <a:srgbClr val="6A9955"/>
                </a:solidFill>
                <a:effectLst/>
                <a:latin typeface="Consolas" panose="020B0609020204030204" pitchFamily="49" charset="0"/>
              </a:rPr>
              <a:t>// </a:t>
            </a:r>
            <a:r>
              <a:rPr lang="en-US" b="0" i="0" dirty="0" err="1">
                <a:solidFill>
                  <a:srgbClr val="6A9955"/>
                </a:solidFill>
                <a:effectLst/>
                <a:latin typeface="Consolas" panose="020B0609020204030204" pitchFamily="49" charset="0"/>
              </a:rPr>
              <a:t>Khai</a:t>
            </a:r>
            <a:r>
              <a:rPr lang="en-US" b="0" i="0" dirty="0">
                <a:solidFill>
                  <a:srgbClr val="6A9955"/>
                </a:solidFill>
                <a:effectLst/>
                <a:latin typeface="Consolas" panose="020B0609020204030204" pitchFamily="49" charset="0"/>
              </a:rPr>
              <a:t> </a:t>
            </a:r>
            <a:r>
              <a:rPr lang="en-US" b="0" i="0" dirty="0" err="1">
                <a:solidFill>
                  <a:srgbClr val="6A9955"/>
                </a:solidFill>
                <a:effectLst/>
                <a:latin typeface="Consolas" panose="020B0609020204030204" pitchFamily="49" charset="0"/>
              </a:rPr>
              <a:t>báo</a:t>
            </a:r>
            <a:r>
              <a:rPr lang="en-US" b="0" i="0" dirty="0">
                <a:solidFill>
                  <a:srgbClr val="6A9955"/>
                </a:solidFill>
                <a:effectLst/>
                <a:latin typeface="Consolas" panose="020B0609020204030204" pitchFamily="49" charset="0"/>
              </a:rPr>
              <a:t> </a:t>
            </a:r>
            <a:r>
              <a:rPr lang="en-US" b="0" i="0" dirty="0" err="1">
                <a:solidFill>
                  <a:srgbClr val="6A9955"/>
                </a:solidFill>
                <a:effectLst/>
                <a:latin typeface="Consolas" panose="020B0609020204030204" pitchFamily="49" charset="0"/>
              </a:rPr>
              <a:t>một</a:t>
            </a:r>
            <a:r>
              <a:rPr lang="en-US" b="0" i="0" dirty="0">
                <a:solidFill>
                  <a:srgbClr val="6A9955"/>
                </a:solidFill>
                <a:effectLst/>
                <a:latin typeface="Consolas" panose="020B0609020204030204" pitchFamily="49" charset="0"/>
              </a:rPr>
              <a:t> </a:t>
            </a:r>
            <a:r>
              <a:rPr lang="en-US" b="0" i="0" dirty="0" err="1">
                <a:solidFill>
                  <a:srgbClr val="6A9955"/>
                </a:solidFill>
                <a:effectLst/>
                <a:latin typeface="Consolas" panose="020B0609020204030204" pitchFamily="49" charset="0"/>
              </a:rPr>
              <a:t>mảng</a:t>
            </a:r>
            <a:endParaRPr lang="en-US" b="0" i="0" dirty="0">
              <a:solidFill>
                <a:srgbClr val="D4D4D4"/>
              </a:solidFill>
              <a:effectLst/>
              <a:latin typeface="Consolas" panose="020B0609020204030204" pitchFamily="49" charset="0"/>
            </a:endParaRPr>
          </a:p>
          <a:p>
            <a:pPr algn="l"/>
            <a:r>
              <a:rPr lang="en-US" b="0" i="0" dirty="0">
                <a:solidFill>
                  <a:srgbClr val="4EC9B0"/>
                </a:solidFill>
                <a:effectLst/>
                <a:latin typeface="Consolas" panose="020B0609020204030204" pitchFamily="49" charset="0"/>
              </a:rPr>
              <a:t>int</a:t>
            </a:r>
            <a:r>
              <a:rPr lang="en-US" b="0" i="0" dirty="0">
                <a:solidFill>
                  <a:srgbClr val="D4D4D4"/>
                </a:solidFill>
                <a:effectLst/>
                <a:latin typeface="Consolas" panose="020B0609020204030204" pitchFamily="49" charset="0"/>
              </a:rPr>
              <a:t>[] </a:t>
            </a:r>
            <a:r>
              <a:rPr lang="en-US" b="0" i="0" dirty="0" err="1">
                <a:solidFill>
                  <a:srgbClr val="9CDCFE"/>
                </a:solidFill>
                <a:effectLst/>
                <a:latin typeface="Consolas" panose="020B0609020204030204" pitchFamily="49" charset="0"/>
              </a:rPr>
              <a:t>arr</a:t>
            </a:r>
            <a:r>
              <a:rPr lang="en-US" b="0" i="0" dirty="0">
                <a:solidFill>
                  <a:srgbClr val="D4D4D4"/>
                </a:solidFill>
                <a:effectLst/>
                <a:latin typeface="Consolas" panose="020B0609020204030204" pitchFamily="49" charset="0"/>
              </a:rPr>
              <a:t> = {</a:t>
            </a:r>
            <a:r>
              <a:rPr lang="en-US" b="0" i="0" dirty="0">
                <a:solidFill>
                  <a:srgbClr val="B5CEA8"/>
                </a:solidFill>
                <a:effectLst/>
                <a:latin typeface="Consolas" panose="020B0609020204030204" pitchFamily="49" charset="0"/>
              </a:rPr>
              <a:t>1</a:t>
            </a:r>
            <a:r>
              <a:rPr lang="en-US" b="0" i="0" dirty="0">
                <a:solidFill>
                  <a:srgbClr val="D4D4D4"/>
                </a:solidFill>
                <a:effectLst/>
                <a:latin typeface="Consolas" panose="020B0609020204030204" pitchFamily="49" charset="0"/>
              </a:rPr>
              <a:t>, </a:t>
            </a:r>
            <a:r>
              <a:rPr lang="en-US" b="0" i="0" dirty="0">
                <a:solidFill>
                  <a:srgbClr val="B5CEA8"/>
                </a:solidFill>
                <a:effectLst/>
                <a:latin typeface="Consolas" panose="020B0609020204030204" pitchFamily="49" charset="0"/>
              </a:rPr>
              <a:t>2</a:t>
            </a:r>
            <a:r>
              <a:rPr lang="en-US" b="0" i="0" dirty="0">
                <a:solidFill>
                  <a:srgbClr val="D4D4D4"/>
                </a:solidFill>
                <a:effectLst/>
                <a:latin typeface="Consolas" panose="020B0609020204030204" pitchFamily="49" charset="0"/>
              </a:rPr>
              <a:t>, </a:t>
            </a:r>
            <a:r>
              <a:rPr lang="en-US" b="0" i="0" dirty="0">
                <a:solidFill>
                  <a:srgbClr val="B5CEA8"/>
                </a:solidFill>
                <a:effectLst/>
                <a:latin typeface="Consolas" panose="020B0609020204030204" pitchFamily="49" charset="0"/>
              </a:rPr>
              <a:t>5</a:t>
            </a:r>
            <a:r>
              <a:rPr lang="en-US" b="0" i="0" dirty="0">
                <a:solidFill>
                  <a:srgbClr val="D4D4D4"/>
                </a:solidFill>
                <a:effectLst/>
                <a:latin typeface="Consolas" panose="020B0609020204030204" pitchFamily="49" charset="0"/>
              </a:rPr>
              <a:t>, </a:t>
            </a:r>
            <a:r>
              <a:rPr lang="en-US" b="0" i="0" dirty="0">
                <a:solidFill>
                  <a:srgbClr val="B5CEA8"/>
                </a:solidFill>
                <a:effectLst/>
                <a:latin typeface="Consolas" panose="020B0609020204030204" pitchFamily="49" charset="0"/>
              </a:rPr>
              <a:t>8</a:t>
            </a:r>
            <a:r>
              <a:rPr lang="en-US" b="0" i="0" dirty="0">
                <a:solidFill>
                  <a:srgbClr val="D4D4D4"/>
                </a:solidFill>
                <a:effectLst/>
                <a:latin typeface="Consolas" panose="020B0609020204030204" pitchFamily="49" charset="0"/>
              </a:rPr>
              <a:t>, </a:t>
            </a:r>
            <a:r>
              <a:rPr lang="en-US" b="0" i="0" dirty="0">
                <a:solidFill>
                  <a:srgbClr val="B5CEA8"/>
                </a:solidFill>
                <a:effectLst/>
                <a:latin typeface="Consolas" panose="020B0609020204030204" pitchFamily="49" charset="0"/>
              </a:rPr>
              <a:t>9</a:t>
            </a:r>
            <a:r>
              <a:rPr lang="en-US" b="0" i="0" dirty="0">
                <a:solidFill>
                  <a:srgbClr val="D4D4D4"/>
                </a:solidFill>
                <a:effectLst/>
                <a:latin typeface="Consolas" panose="020B0609020204030204" pitchFamily="49" charset="0"/>
              </a:rPr>
              <a:t>};</a:t>
            </a:r>
          </a:p>
          <a:p>
            <a:pPr algn="l"/>
            <a:r>
              <a:rPr lang="en-US" b="0" i="0" dirty="0">
                <a:solidFill>
                  <a:srgbClr val="6A9955"/>
                </a:solidFill>
                <a:effectLst/>
                <a:latin typeface="Consolas" panose="020B0609020204030204" pitchFamily="49" charset="0"/>
              </a:rPr>
              <a:t>// </a:t>
            </a:r>
            <a:r>
              <a:rPr lang="en-US" b="0" i="0" dirty="0" err="1">
                <a:solidFill>
                  <a:srgbClr val="6A9955"/>
                </a:solidFill>
                <a:effectLst/>
                <a:latin typeface="Consolas" panose="020B0609020204030204" pitchFamily="49" charset="0"/>
              </a:rPr>
              <a:t>Sử</a:t>
            </a:r>
            <a:r>
              <a:rPr lang="en-US" b="0" i="0" dirty="0">
                <a:solidFill>
                  <a:srgbClr val="6A9955"/>
                </a:solidFill>
                <a:effectLst/>
                <a:latin typeface="Consolas" panose="020B0609020204030204" pitchFamily="49" charset="0"/>
              </a:rPr>
              <a:t> </a:t>
            </a:r>
            <a:r>
              <a:rPr lang="en-US" b="0" i="0" dirty="0" err="1">
                <a:solidFill>
                  <a:srgbClr val="6A9955"/>
                </a:solidFill>
                <a:effectLst/>
                <a:latin typeface="Consolas" panose="020B0609020204030204" pitchFamily="49" charset="0"/>
              </a:rPr>
              <a:t>dụng</a:t>
            </a:r>
            <a:r>
              <a:rPr lang="en-US" b="0" i="0" dirty="0">
                <a:solidFill>
                  <a:srgbClr val="6A9955"/>
                </a:solidFill>
                <a:effectLst/>
                <a:latin typeface="Consolas" panose="020B0609020204030204" pitchFamily="49" charset="0"/>
              </a:rPr>
              <a:t> </a:t>
            </a:r>
            <a:r>
              <a:rPr lang="en-US" b="0" i="0" dirty="0" err="1">
                <a:solidFill>
                  <a:srgbClr val="6A9955"/>
                </a:solidFill>
                <a:effectLst/>
                <a:latin typeface="Consolas" panose="020B0609020204030204" pitchFamily="49" charset="0"/>
              </a:rPr>
              <a:t>vòng</a:t>
            </a:r>
            <a:r>
              <a:rPr lang="en-US" b="0" i="0" dirty="0">
                <a:solidFill>
                  <a:srgbClr val="6A9955"/>
                </a:solidFill>
                <a:effectLst/>
                <a:latin typeface="Consolas" panose="020B0609020204030204" pitchFamily="49" charset="0"/>
              </a:rPr>
              <a:t> </a:t>
            </a:r>
            <a:r>
              <a:rPr lang="en-US" b="0" i="0" dirty="0" err="1">
                <a:solidFill>
                  <a:srgbClr val="6A9955"/>
                </a:solidFill>
                <a:effectLst/>
                <a:latin typeface="Consolas" panose="020B0609020204030204" pitchFamily="49" charset="0"/>
              </a:rPr>
              <a:t>lặp</a:t>
            </a:r>
            <a:r>
              <a:rPr lang="en-US" b="0" i="0" dirty="0">
                <a:solidFill>
                  <a:srgbClr val="6A9955"/>
                </a:solidFill>
                <a:effectLst/>
                <a:latin typeface="Consolas" panose="020B0609020204030204" pitchFamily="49" charset="0"/>
              </a:rPr>
              <a:t> for each </a:t>
            </a:r>
            <a:r>
              <a:rPr lang="en-US" b="0" i="0" dirty="0" err="1">
                <a:solidFill>
                  <a:srgbClr val="6A9955"/>
                </a:solidFill>
                <a:effectLst/>
                <a:latin typeface="Consolas" panose="020B0609020204030204" pitchFamily="49" charset="0"/>
              </a:rPr>
              <a:t>để</a:t>
            </a:r>
            <a:r>
              <a:rPr lang="en-US" b="0" i="0" dirty="0">
                <a:solidFill>
                  <a:srgbClr val="6A9955"/>
                </a:solidFill>
                <a:effectLst/>
                <a:latin typeface="Consolas" panose="020B0609020204030204" pitchFamily="49" charset="0"/>
              </a:rPr>
              <a:t> </a:t>
            </a:r>
            <a:r>
              <a:rPr lang="en-US" b="0" i="0" dirty="0" err="1">
                <a:solidFill>
                  <a:srgbClr val="6A9955"/>
                </a:solidFill>
                <a:effectLst/>
                <a:latin typeface="Consolas" panose="020B0609020204030204" pitchFamily="49" charset="0"/>
              </a:rPr>
              <a:t>lặp</a:t>
            </a:r>
            <a:r>
              <a:rPr lang="en-US" b="0" i="0" dirty="0">
                <a:solidFill>
                  <a:srgbClr val="6A9955"/>
                </a:solidFill>
                <a:effectLst/>
                <a:latin typeface="Consolas" panose="020B0609020204030204" pitchFamily="49" charset="0"/>
              </a:rPr>
              <a:t> qua </a:t>
            </a:r>
            <a:r>
              <a:rPr lang="en-US" b="0" i="0" dirty="0" err="1">
                <a:solidFill>
                  <a:srgbClr val="6A9955"/>
                </a:solidFill>
                <a:effectLst/>
                <a:latin typeface="Consolas" panose="020B0609020204030204" pitchFamily="49" charset="0"/>
              </a:rPr>
              <a:t>mảng</a:t>
            </a:r>
            <a:endParaRPr lang="en-US" b="0" i="0" dirty="0">
              <a:solidFill>
                <a:srgbClr val="D4D4D4"/>
              </a:solidFill>
              <a:effectLst/>
              <a:latin typeface="Consolas" panose="020B0609020204030204" pitchFamily="49" charset="0"/>
            </a:endParaRPr>
          </a:p>
          <a:p>
            <a:pPr algn="l"/>
            <a:r>
              <a:rPr lang="en-US" b="0" i="0" dirty="0">
                <a:solidFill>
                  <a:srgbClr val="C586C0"/>
                </a:solidFill>
                <a:effectLst/>
                <a:latin typeface="Consolas" panose="020B0609020204030204" pitchFamily="49" charset="0"/>
              </a:rPr>
              <a:t>for</a:t>
            </a:r>
            <a:r>
              <a:rPr lang="en-US" b="0" i="0" dirty="0">
                <a:solidFill>
                  <a:srgbClr val="D4D4D4"/>
                </a:solidFill>
                <a:effectLst/>
                <a:latin typeface="Consolas" panose="020B0609020204030204" pitchFamily="49" charset="0"/>
              </a:rPr>
              <a:t>(</a:t>
            </a:r>
            <a:r>
              <a:rPr lang="en-US" b="0" i="0" dirty="0">
                <a:solidFill>
                  <a:srgbClr val="4EC9B0"/>
                </a:solidFill>
                <a:effectLst/>
                <a:latin typeface="Consolas" panose="020B0609020204030204" pitchFamily="49" charset="0"/>
              </a:rPr>
              <a:t>int</a:t>
            </a:r>
            <a:r>
              <a:rPr lang="en-US" b="0" i="0" dirty="0">
                <a:solidFill>
                  <a:srgbClr val="D4D4D4"/>
                </a:solidFill>
                <a:effectLst/>
                <a:latin typeface="Consolas" panose="020B0609020204030204" pitchFamily="49" charset="0"/>
              </a:rPr>
              <a:t> </a:t>
            </a:r>
            <a:r>
              <a:rPr lang="en-US" b="0" i="0" dirty="0">
                <a:solidFill>
                  <a:srgbClr val="9CDCFE"/>
                </a:solidFill>
                <a:effectLst/>
                <a:latin typeface="Consolas" panose="020B0609020204030204" pitchFamily="49" charset="0"/>
              </a:rPr>
              <a:t>n</a:t>
            </a:r>
            <a:r>
              <a:rPr lang="en-US" b="0" i="0" dirty="0">
                <a:solidFill>
                  <a:srgbClr val="D4D4D4"/>
                </a:solidFill>
                <a:effectLst/>
                <a:latin typeface="Consolas" panose="020B0609020204030204" pitchFamily="49" charset="0"/>
              </a:rPr>
              <a:t> </a:t>
            </a:r>
            <a:r>
              <a:rPr lang="en-US" b="0" i="0" dirty="0">
                <a:solidFill>
                  <a:srgbClr val="C586C0"/>
                </a:solidFill>
                <a:effectLst/>
                <a:latin typeface="Consolas" panose="020B0609020204030204" pitchFamily="49" charset="0"/>
              </a:rPr>
              <a:t>:</a:t>
            </a:r>
            <a:r>
              <a:rPr lang="en-US" b="0" i="0" dirty="0">
                <a:solidFill>
                  <a:srgbClr val="D4D4D4"/>
                </a:solidFill>
                <a:effectLst/>
                <a:latin typeface="Consolas" panose="020B0609020204030204" pitchFamily="49" charset="0"/>
              </a:rPr>
              <a:t> </a:t>
            </a:r>
            <a:r>
              <a:rPr lang="en-US" b="0" i="0" dirty="0" err="1">
                <a:solidFill>
                  <a:srgbClr val="D4D4D4"/>
                </a:solidFill>
                <a:effectLst/>
                <a:latin typeface="Consolas" panose="020B0609020204030204" pitchFamily="49" charset="0"/>
              </a:rPr>
              <a:t>arr</a:t>
            </a:r>
            <a:r>
              <a:rPr lang="en-US" b="0" i="0" dirty="0">
                <a:solidFill>
                  <a:srgbClr val="D4D4D4"/>
                </a:solidFill>
                <a:effectLst/>
                <a:latin typeface="Consolas" panose="020B0609020204030204" pitchFamily="49" charset="0"/>
              </a:rPr>
              <a:t>) {</a:t>
            </a:r>
          </a:p>
          <a:p>
            <a:pPr algn="l"/>
            <a:r>
              <a:rPr lang="en-US" b="0" i="0" dirty="0">
                <a:solidFill>
                  <a:srgbClr val="D4D4D4"/>
                </a:solidFill>
                <a:effectLst/>
                <a:latin typeface="Consolas" panose="020B0609020204030204" pitchFamily="49" charset="0"/>
              </a:rPr>
              <a:t>    </a:t>
            </a:r>
            <a:r>
              <a:rPr lang="en-US" b="0" i="0" dirty="0" err="1">
                <a:solidFill>
                  <a:srgbClr val="9CDCFE"/>
                </a:solidFill>
                <a:effectLst/>
                <a:latin typeface="Consolas" panose="020B0609020204030204" pitchFamily="49" charset="0"/>
              </a:rPr>
              <a:t>System</a:t>
            </a:r>
            <a:r>
              <a:rPr lang="en-US" b="0" i="0" dirty="0" err="1">
                <a:solidFill>
                  <a:srgbClr val="D4D4D4"/>
                </a:solidFill>
                <a:effectLst/>
                <a:latin typeface="Consolas" panose="020B0609020204030204" pitchFamily="49" charset="0"/>
              </a:rPr>
              <a:t>.</a:t>
            </a:r>
            <a:r>
              <a:rPr lang="en-US" b="0" i="0" dirty="0" err="1">
                <a:solidFill>
                  <a:srgbClr val="9CDCFE"/>
                </a:solidFill>
                <a:effectLst/>
                <a:latin typeface="Consolas" panose="020B0609020204030204" pitchFamily="49" charset="0"/>
              </a:rPr>
              <a:t>out</a:t>
            </a:r>
            <a:r>
              <a:rPr lang="en-US" b="0" i="0" dirty="0" err="1">
                <a:solidFill>
                  <a:srgbClr val="D4D4D4"/>
                </a:solidFill>
                <a:effectLst/>
                <a:latin typeface="Consolas" panose="020B0609020204030204" pitchFamily="49" charset="0"/>
              </a:rPr>
              <a:t>.</a:t>
            </a:r>
            <a:r>
              <a:rPr lang="en-US" b="0" i="0" dirty="0" err="1">
                <a:solidFill>
                  <a:srgbClr val="DCDCAA"/>
                </a:solidFill>
                <a:effectLst/>
                <a:latin typeface="Consolas" panose="020B0609020204030204" pitchFamily="49" charset="0"/>
              </a:rPr>
              <a:t>println</a:t>
            </a:r>
            <a:r>
              <a:rPr lang="en-US" b="0" i="0" dirty="0">
                <a:solidFill>
                  <a:srgbClr val="D4D4D4"/>
                </a:solidFill>
                <a:effectLst/>
                <a:latin typeface="Consolas" panose="020B0609020204030204" pitchFamily="49" charset="0"/>
              </a:rPr>
              <a:t>(n);</a:t>
            </a:r>
          </a:p>
          <a:p>
            <a:pPr algn="l"/>
            <a:r>
              <a:rPr lang="en-US" b="0" i="0" dirty="0">
                <a:solidFill>
                  <a:srgbClr val="D4D4D4"/>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DA2D247E-C67E-4FDF-9291-DE42A2075BE7}"/>
              </a:ext>
            </a:extLst>
          </p:cNvPr>
          <p:cNvSpPr txBox="1"/>
          <p:nvPr/>
        </p:nvSpPr>
        <p:spPr>
          <a:xfrm>
            <a:off x="859448" y="5024326"/>
            <a:ext cx="6097464" cy="1477328"/>
          </a:xfrm>
          <a:prstGeom prst="rect">
            <a:avLst/>
          </a:prstGeom>
          <a:solidFill>
            <a:schemeClr val="tx1"/>
          </a:solidFill>
        </p:spPr>
        <p:txBody>
          <a:bodyPr wrap="square">
            <a:spAutoFit/>
          </a:bodyPr>
          <a:lstStyle/>
          <a:p>
            <a:r>
              <a:rPr lang="en-US" b="0" i="0" dirty="0">
                <a:solidFill>
                  <a:srgbClr val="D4D4D4"/>
                </a:solidFill>
                <a:effectLst/>
                <a:latin typeface="Consolas" panose="020B0609020204030204" pitchFamily="49" charset="0"/>
              </a:rPr>
              <a:t>1</a:t>
            </a:r>
            <a:r>
              <a:rPr lang="en-US" dirty="0"/>
              <a:t/>
            </a:r>
            <a:br>
              <a:rPr lang="en-US" dirty="0"/>
            </a:br>
            <a:r>
              <a:rPr lang="en-US" b="0" i="0" dirty="0">
                <a:solidFill>
                  <a:srgbClr val="D4D4D4"/>
                </a:solidFill>
                <a:effectLst/>
                <a:latin typeface="Consolas" panose="020B0609020204030204" pitchFamily="49" charset="0"/>
              </a:rPr>
              <a:t>2</a:t>
            </a:r>
            <a:r>
              <a:rPr lang="en-US" dirty="0"/>
              <a:t/>
            </a:r>
            <a:br>
              <a:rPr lang="en-US" dirty="0"/>
            </a:br>
            <a:r>
              <a:rPr lang="en-US" b="0" i="0" dirty="0">
                <a:solidFill>
                  <a:srgbClr val="D4D4D4"/>
                </a:solidFill>
                <a:effectLst/>
                <a:latin typeface="Consolas" panose="020B0609020204030204" pitchFamily="49" charset="0"/>
              </a:rPr>
              <a:t>5</a:t>
            </a:r>
            <a:r>
              <a:rPr lang="en-US" dirty="0"/>
              <a:t/>
            </a:r>
            <a:br>
              <a:rPr lang="en-US" dirty="0"/>
            </a:br>
            <a:r>
              <a:rPr lang="en-US" b="0" i="0" dirty="0">
                <a:solidFill>
                  <a:srgbClr val="D4D4D4"/>
                </a:solidFill>
                <a:effectLst/>
                <a:latin typeface="Consolas" panose="020B0609020204030204" pitchFamily="49" charset="0"/>
              </a:rPr>
              <a:t>8</a:t>
            </a:r>
            <a:r>
              <a:rPr lang="en-US" dirty="0"/>
              <a:t/>
            </a:r>
            <a:br>
              <a:rPr lang="en-US" dirty="0"/>
            </a:br>
            <a:r>
              <a:rPr lang="en-US" b="0" i="0" dirty="0">
                <a:solidFill>
                  <a:srgbClr val="D4D4D4"/>
                </a:solidFill>
                <a:effectLst/>
                <a:latin typeface="Consolas" panose="020B0609020204030204" pitchFamily="49" charset="0"/>
              </a:rPr>
              <a:t>9</a:t>
            </a:r>
            <a:endParaRPr lang="en-US" dirty="0"/>
          </a:p>
        </p:txBody>
      </p:sp>
      <p:sp>
        <p:nvSpPr>
          <p:cNvPr id="8" name="TextBox 7">
            <a:extLst>
              <a:ext uri="{FF2B5EF4-FFF2-40B4-BE49-F238E27FC236}">
                <a16:creationId xmlns:a16="http://schemas.microsoft.com/office/drawing/2014/main" id="{6C3BDCD1-62A6-4693-B854-A4E2E7CBC055}"/>
              </a:ext>
            </a:extLst>
          </p:cNvPr>
          <p:cNvSpPr txBox="1"/>
          <p:nvPr/>
        </p:nvSpPr>
        <p:spPr>
          <a:xfrm>
            <a:off x="3176589" y="136258"/>
            <a:ext cx="6246197" cy="523220"/>
          </a:xfrm>
          <a:prstGeom prst="rect">
            <a:avLst/>
          </a:prstGeom>
          <a:noFill/>
        </p:spPr>
        <p:txBody>
          <a:bodyPr wrap="none" rtlCol="0">
            <a:spAutoFit/>
          </a:bodyPr>
          <a:lstStyle/>
          <a:p>
            <a:r>
              <a:rPr lang="en-US" sz="2800" b="1" i="0" dirty="0" err="1">
                <a:solidFill>
                  <a:srgbClr val="FF0000"/>
                </a:solidFill>
                <a:effectLst/>
              </a:rPr>
              <a:t>Cú</a:t>
            </a:r>
            <a:r>
              <a:rPr lang="en-US" sz="2800" b="1" i="0" dirty="0">
                <a:solidFill>
                  <a:srgbClr val="FF0000"/>
                </a:solidFill>
                <a:effectLst/>
              </a:rPr>
              <a:t> </a:t>
            </a:r>
            <a:r>
              <a:rPr lang="en-US" sz="2800" b="1" i="0" dirty="0" err="1">
                <a:solidFill>
                  <a:srgbClr val="FF0000"/>
                </a:solidFill>
                <a:effectLst/>
              </a:rPr>
              <a:t>pháp</a:t>
            </a:r>
            <a:r>
              <a:rPr lang="en-US" sz="2800" b="1" i="0" dirty="0">
                <a:solidFill>
                  <a:srgbClr val="FF0000"/>
                </a:solidFill>
                <a:effectLst/>
              </a:rPr>
              <a:t> </a:t>
            </a:r>
            <a:r>
              <a:rPr lang="en-US" sz="2800" b="1" i="0" dirty="0" err="1">
                <a:solidFill>
                  <a:srgbClr val="FF0000"/>
                </a:solidFill>
                <a:effectLst/>
              </a:rPr>
              <a:t>của</a:t>
            </a:r>
            <a:r>
              <a:rPr lang="en-US" sz="2800" b="1" i="0" dirty="0">
                <a:solidFill>
                  <a:srgbClr val="FF0000"/>
                </a:solidFill>
                <a:effectLst/>
              </a:rPr>
              <a:t> </a:t>
            </a:r>
            <a:r>
              <a:rPr lang="en-US" sz="2800" b="1" i="0" dirty="0" err="1">
                <a:solidFill>
                  <a:srgbClr val="FF0000"/>
                </a:solidFill>
                <a:effectLst/>
              </a:rPr>
              <a:t>vòng</a:t>
            </a:r>
            <a:r>
              <a:rPr lang="en-US" sz="2800" b="1" i="0" dirty="0">
                <a:solidFill>
                  <a:srgbClr val="FF0000"/>
                </a:solidFill>
                <a:effectLst/>
              </a:rPr>
              <a:t> </a:t>
            </a:r>
            <a:r>
              <a:rPr lang="en-US" sz="2800" b="1" i="0" dirty="0" err="1">
                <a:solidFill>
                  <a:srgbClr val="FF0000"/>
                </a:solidFill>
                <a:effectLst/>
              </a:rPr>
              <a:t>lặp</a:t>
            </a:r>
            <a:r>
              <a:rPr lang="en-US" sz="2800" b="1" i="0" dirty="0">
                <a:solidFill>
                  <a:srgbClr val="FF0000"/>
                </a:solidFill>
                <a:effectLst/>
              </a:rPr>
              <a:t> for each </a:t>
            </a:r>
            <a:r>
              <a:rPr lang="en-US" sz="2800" b="1" i="0" dirty="0" err="1">
                <a:solidFill>
                  <a:srgbClr val="FF0000"/>
                </a:solidFill>
                <a:effectLst/>
              </a:rPr>
              <a:t>trong</a:t>
            </a:r>
            <a:r>
              <a:rPr lang="en-US" sz="2800" b="1" i="0" dirty="0">
                <a:solidFill>
                  <a:srgbClr val="FF0000"/>
                </a:solidFill>
                <a:effectLst/>
              </a:rPr>
              <a:t> Java</a:t>
            </a:r>
          </a:p>
        </p:txBody>
      </p:sp>
      <p:sp>
        <p:nvSpPr>
          <p:cNvPr id="9" name="TextBox 8">
            <a:extLst>
              <a:ext uri="{FF2B5EF4-FFF2-40B4-BE49-F238E27FC236}">
                <a16:creationId xmlns:a16="http://schemas.microsoft.com/office/drawing/2014/main" id="{32994523-7D12-4EE6-B057-6CF9A2D90A4C}"/>
              </a:ext>
            </a:extLst>
          </p:cNvPr>
          <p:cNvSpPr txBox="1"/>
          <p:nvPr/>
        </p:nvSpPr>
        <p:spPr>
          <a:xfrm>
            <a:off x="797902" y="2271886"/>
            <a:ext cx="1026243" cy="523220"/>
          </a:xfrm>
          <a:prstGeom prst="rect">
            <a:avLst/>
          </a:prstGeom>
          <a:noFill/>
        </p:spPr>
        <p:txBody>
          <a:bodyPr wrap="none" rtlCol="0">
            <a:spAutoFit/>
          </a:bodyPr>
          <a:lstStyle/>
          <a:p>
            <a:r>
              <a:rPr lang="en-US" sz="2800" dirty="0" err="1"/>
              <a:t>Ví</a:t>
            </a:r>
            <a:r>
              <a:rPr lang="en-US" sz="2800" dirty="0"/>
              <a:t> </a:t>
            </a:r>
            <a:r>
              <a:rPr lang="en-US" sz="2800" dirty="0" err="1"/>
              <a:t>dụ</a:t>
            </a:r>
            <a:r>
              <a:rPr lang="en-US" sz="2800" dirty="0"/>
              <a:t>:</a:t>
            </a:r>
          </a:p>
        </p:txBody>
      </p:sp>
    </p:spTree>
    <p:extLst>
      <p:ext uri="{BB962C8B-B14F-4D97-AF65-F5344CB8AC3E}">
        <p14:creationId xmlns:p14="http://schemas.microsoft.com/office/powerpoint/2010/main" val="233768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39C478-3C08-4F5B-A721-5BC3587E4172}"/>
              </a:ext>
            </a:extLst>
          </p:cNvPr>
          <p:cNvSpPr txBox="1"/>
          <p:nvPr/>
        </p:nvSpPr>
        <p:spPr>
          <a:xfrm>
            <a:off x="770965" y="1792595"/>
            <a:ext cx="10061158" cy="3416320"/>
          </a:xfrm>
          <a:prstGeom prst="rect">
            <a:avLst/>
          </a:prstGeom>
          <a:noFill/>
        </p:spPr>
        <p:txBody>
          <a:bodyPr wrap="square" rtlCol="0">
            <a:spAutoFit/>
          </a:bodyPr>
          <a:lstStyle/>
          <a:p>
            <a:r>
              <a:rPr lang="en-US" sz="2400" dirty="0"/>
              <a:t>-</a:t>
            </a:r>
            <a:r>
              <a:rPr lang="vi-VN" sz="2400" dirty="0"/>
              <a:t>Ưu điểm của vòng lặp for each trong Java</a:t>
            </a:r>
          </a:p>
          <a:p>
            <a:pPr marL="742950" lvl="1" indent="-285750">
              <a:buFont typeface="Arial" panose="020B0604020202020204" pitchFamily="34" charset="0"/>
              <a:buChar char="•"/>
            </a:pPr>
            <a:r>
              <a:rPr lang="vi-VN" sz="2400" dirty="0"/>
              <a:t>Sử dụng vòng lặp for each làm cho code dễ đọc hơn</a:t>
            </a:r>
          </a:p>
          <a:p>
            <a:pPr marL="742950" lvl="1" indent="-285750">
              <a:buFont typeface="Arial" panose="020B0604020202020204" pitchFamily="34" charset="0"/>
              <a:buChar char="•"/>
            </a:pPr>
            <a:r>
              <a:rPr lang="vi-VN" sz="2400" dirty="0"/>
              <a:t>Giảm bớt khả năng lỗi khi lập trình</a:t>
            </a:r>
          </a:p>
          <a:p>
            <a:r>
              <a:rPr lang="en-US" sz="2400" dirty="0"/>
              <a:t>-</a:t>
            </a:r>
            <a:r>
              <a:rPr lang="vi-VN" sz="2400" dirty="0"/>
              <a:t>Nhược điểm của vòng lặp for each trong Java</a:t>
            </a:r>
          </a:p>
          <a:p>
            <a:pPr marL="742950" lvl="1" indent="-285750">
              <a:buFont typeface="Arial" panose="020B0604020202020204" pitchFamily="34" charset="0"/>
              <a:buChar char="•"/>
            </a:pPr>
            <a:r>
              <a:rPr lang="vi-VN" sz="2400" dirty="0"/>
              <a:t>Vòng lặp for each không thể chỉnh sửa mảng, chỉ được dùng để duyệt qua tất cả các phần tử trong mảng.</a:t>
            </a:r>
          </a:p>
          <a:p>
            <a:pPr marL="742950" lvl="1" indent="-285750">
              <a:buFont typeface="Arial" panose="020B0604020202020204" pitchFamily="34" charset="0"/>
              <a:buChar char="•"/>
            </a:pPr>
            <a:r>
              <a:rPr lang="vi-VN" sz="2400" dirty="0"/>
              <a:t>Không thể tìm được vị trí phần tử trong mảng.</a:t>
            </a:r>
          </a:p>
          <a:p>
            <a:pPr marL="742950" lvl="1" indent="-285750">
              <a:buFont typeface="Arial" panose="020B0604020202020204" pitchFamily="34" charset="0"/>
              <a:buChar char="•"/>
            </a:pPr>
            <a:r>
              <a:rPr lang="vi-VN" sz="2400" dirty="0"/>
              <a:t>Vòng lặp for each chỉ duyệt được xuôi, không thể duyệt ngược mảng.</a:t>
            </a:r>
            <a:endParaRPr lang="en-US" sz="2400" dirty="0"/>
          </a:p>
        </p:txBody>
      </p:sp>
      <p:sp>
        <p:nvSpPr>
          <p:cNvPr id="3" name="TextBox 2">
            <a:extLst>
              <a:ext uri="{FF2B5EF4-FFF2-40B4-BE49-F238E27FC236}">
                <a16:creationId xmlns:a16="http://schemas.microsoft.com/office/drawing/2014/main" id="{026963AF-8311-4028-9228-DF65D71B6389}"/>
              </a:ext>
            </a:extLst>
          </p:cNvPr>
          <p:cNvSpPr txBox="1"/>
          <p:nvPr/>
        </p:nvSpPr>
        <p:spPr>
          <a:xfrm>
            <a:off x="3802904" y="342900"/>
            <a:ext cx="4586192" cy="769441"/>
          </a:xfrm>
          <a:prstGeom prst="rect">
            <a:avLst/>
          </a:prstGeom>
          <a:noFill/>
        </p:spPr>
        <p:txBody>
          <a:bodyPr wrap="none" rtlCol="0">
            <a:spAutoFit/>
          </a:bodyPr>
          <a:lstStyle/>
          <a:p>
            <a:r>
              <a:rPr lang="en-US" sz="4400" b="1" dirty="0" err="1">
                <a:solidFill>
                  <a:srgbClr val="FF0000"/>
                </a:solidFill>
              </a:rPr>
              <a:t>Ưu</a:t>
            </a:r>
            <a:r>
              <a:rPr lang="en-US" sz="4400" b="1" dirty="0">
                <a:solidFill>
                  <a:srgbClr val="FF0000"/>
                </a:solidFill>
              </a:rPr>
              <a:t> </a:t>
            </a:r>
            <a:r>
              <a:rPr lang="en-US" sz="4400" b="1" dirty="0" err="1">
                <a:solidFill>
                  <a:srgbClr val="FF0000"/>
                </a:solidFill>
              </a:rPr>
              <a:t>và</a:t>
            </a:r>
            <a:r>
              <a:rPr lang="en-US" sz="4400" b="1" dirty="0">
                <a:solidFill>
                  <a:srgbClr val="FF0000"/>
                </a:solidFill>
              </a:rPr>
              <a:t> </a:t>
            </a:r>
            <a:r>
              <a:rPr lang="en-US" sz="4400" b="1" dirty="0" err="1">
                <a:solidFill>
                  <a:srgbClr val="FF0000"/>
                </a:solidFill>
              </a:rPr>
              <a:t>nhược</a:t>
            </a:r>
            <a:r>
              <a:rPr lang="en-US" sz="4400" b="1" dirty="0">
                <a:solidFill>
                  <a:srgbClr val="FF0000"/>
                </a:solidFill>
              </a:rPr>
              <a:t> </a:t>
            </a:r>
            <a:r>
              <a:rPr lang="en-US" sz="4400" b="1" dirty="0" err="1">
                <a:solidFill>
                  <a:srgbClr val="FF0000"/>
                </a:solidFill>
              </a:rPr>
              <a:t>điểm</a:t>
            </a:r>
            <a:endParaRPr lang="en-US" sz="4400" b="1" dirty="0">
              <a:solidFill>
                <a:srgbClr val="FF0000"/>
              </a:solidFill>
            </a:endParaRPr>
          </a:p>
        </p:txBody>
      </p:sp>
      <p:sp>
        <p:nvSpPr>
          <p:cNvPr id="4" name="TextBox 3">
            <a:extLst>
              <a:ext uri="{FF2B5EF4-FFF2-40B4-BE49-F238E27FC236}">
                <a16:creationId xmlns:a16="http://schemas.microsoft.com/office/drawing/2014/main" id="{C76A6B1D-A08F-43C9-A382-68888C332FCF}"/>
              </a:ext>
            </a:extLst>
          </p:cNvPr>
          <p:cNvSpPr txBox="1"/>
          <p:nvPr/>
        </p:nvSpPr>
        <p:spPr>
          <a:xfrm>
            <a:off x="678878" y="5208915"/>
            <a:ext cx="10981765" cy="1323439"/>
          </a:xfrm>
          <a:prstGeom prst="rect">
            <a:avLst/>
          </a:prstGeom>
          <a:noFill/>
        </p:spPr>
        <p:txBody>
          <a:bodyPr wrap="square" rtlCol="0">
            <a:spAutoFit/>
          </a:bodyPr>
          <a:lstStyle/>
          <a:p>
            <a:r>
              <a:rPr lang="en-US" sz="2000" dirty="0" err="1"/>
              <a:t>Vậy</a:t>
            </a:r>
            <a:r>
              <a:rPr lang="en-US" sz="2000" dirty="0"/>
              <a:t> </a:t>
            </a:r>
            <a:r>
              <a:rPr lang="en-US" sz="2000" dirty="0" err="1"/>
              <a:t>khi</a:t>
            </a:r>
            <a:r>
              <a:rPr lang="en-US" sz="2000" dirty="0"/>
              <a:t> </a:t>
            </a:r>
            <a:r>
              <a:rPr lang="en-US" sz="2000" dirty="0" err="1"/>
              <a:t>nào</a:t>
            </a:r>
            <a:r>
              <a:rPr lang="en-US" sz="2000" dirty="0"/>
              <a:t> </a:t>
            </a:r>
            <a:r>
              <a:rPr lang="en-US" sz="2000" dirty="0" err="1"/>
              <a:t>thì</a:t>
            </a:r>
            <a:r>
              <a:rPr lang="en-US" sz="2000" dirty="0"/>
              <a:t> </a:t>
            </a:r>
            <a:r>
              <a:rPr lang="en-US" sz="2000" dirty="0" err="1"/>
              <a:t>nên</a:t>
            </a:r>
            <a:r>
              <a:rPr lang="en-US" sz="2000" dirty="0"/>
              <a:t> </a:t>
            </a:r>
            <a:r>
              <a:rPr lang="en-US" sz="2000" dirty="0" err="1"/>
              <a:t>sử</a:t>
            </a:r>
            <a:r>
              <a:rPr lang="en-US" sz="2000" dirty="0"/>
              <a:t> </a:t>
            </a:r>
            <a:r>
              <a:rPr lang="en-US" sz="2000" dirty="0" err="1"/>
              <a:t>dụng</a:t>
            </a:r>
            <a:r>
              <a:rPr lang="en-US" sz="2000" dirty="0"/>
              <a:t> for each </a:t>
            </a:r>
            <a:r>
              <a:rPr lang="en-US" sz="2000" dirty="0" err="1"/>
              <a:t>trong</a:t>
            </a:r>
            <a:r>
              <a:rPr lang="en-US" sz="2000" dirty="0"/>
              <a:t> </a:t>
            </a:r>
            <a:r>
              <a:rPr lang="en-US" sz="2000" dirty="0" err="1"/>
              <a:t>lập</a:t>
            </a:r>
            <a:r>
              <a:rPr lang="en-US" sz="2000" dirty="0"/>
              <a:t> </a:t>
            </a:r>
            <a:r>
              <a:rPr lang="en-US" sz="2000" dirty="0" err="1"/>
              <a:t>trình</a:t>
            </a:r>
            <a:r>
              <a:rPr lang="en-US" sz="2000" dirty="0"/>
              <a:t> Java?</a:t>
            </a:r>
          </a:p>
          <a:p>
            <a:r>
              <a:rPr lang="en-US" sz="2000" dirty="0"/>
              <a:t>- </a:t>
            </a:r>
            <a:r>
              <a:rPr lang="en-US" sz="2000" dirty="0" err="1"/>
              <a:t>Có</a:t>
            </a:r>
            <a:r>
              <a:rPr lang="en-US" sz="2000" dirty="0"/>
              <a:t> </a:t>
            </a:r>
            <a:r>
              <a:rPr lang="en-US" sz="2000" dirty="0" err="1"/>
              <a:t>thể</a:t>
            </a:r>
            <a:r>
              <a:rPr lang="en-US" sz="2000" dirty="0"/>
              <a:t> </a:t>
            </a:r>
            <a:r>
              <a:rPr lang="en-US" sz="2000" dirty="0" err="1"/>
              <a:t>sử</a:t>
            </a:r>
            <a:r>
              <a:rPr lang="en-US" sz="2000" dirty="0"/>
              <a:t> </a:t>
            </a:r>
            <a:r>
              <a:rPr lang="en-US" sz="2000" dirty="0" err="1"/>
              <a:t>dụng</a:t>
            </a:r>
            <a:r>
              <a:rPr lang="en-US" sz="2000" dirty="0"/>
              <a:t> for each </a:t>
            </a:r>
            <a:r>
              <a:rPr lang="en-US" sz="2000" dirty="0" err="1"/>
              <a:t>khi</a:t>
            </a:r>
            <a:r>
              <a:rPr lang="en-US" sz="2000" dirty="0"/>
              <a:t> </a:t>
            </a:r>
            <a:r>
              <a:rPr lang="en-US" sz="2000" dirty="0" err="1"/>
              <a:t>bạn</a:t>
            </a:r>
            <a:r>
              <a:rPr lang="en-US" sz="2000" dirty="0"/>
              <a:t> </a:t>
            </a:r>
            <a:r>
              <a:rPr lang="en-US" sz="2000" dirty="0" err="1"/>
              <a:t>chỉ</a:t>
            </a:r>
            <a:r>
              <a:rPr lang="en-US" sz="2000" dirty="0"/>
              <a:t> </a:t>
            </a:r>
            <a:r>
              <a:rPr lang="en-US" sz="2000" dirty="0" err="1"/>
              <a:t>muốn</a:t>
            </a:r>
            <a:r>
              <a:rPr lang="en-US" sz="2000" dirty="0"/>
              <a:t> </a:t>
            </a:r>
            <a:r>
              <a:rPr lang="en-US" sz="2000" dirty="0" err="1"/>
              <a:t>duyệt</a:t>
            </a:r>
            <a:r>
              <a:rPr lang="en-US" sz="2000" dirty="0"/>
              <a:t> qua </a:t>
            </a:r>
            <a:r>
              <a:rPr lang="en-US" sz="2000" dirty="0" err="1"/>
              <a:t>tất</a:t>
            </a:r>
            <a:r>
              <a:rPr lang="en-US" sz="2000" dirty="0"/>
              <a:t> </a:t>
            </a:r>
            <a:r>
              <a:rPr lang="en-US" sz="2000" dirty="0" err="1"/>
              <a:t>cả</a:t>
            </a:r>
            <a:r>
              <a:rPr lang="en-US" sz="2000" dirty="0"/>
              <a:t> </a:t>
            </a:r>
            <a:r>
              <a:rPr lang="en-US" sz="2000" dirty="0" err="1"/>
              <a:t>các</a:t>
            </a:r>
            <a:r>
              <a:rPr lang="en-US" sz="2000" dirty="0"/>
              <a:t> </a:t>
            </a:r>
            <a:r>
              <a:rPr lang="en-US" sz="2000" dirty="0" err="1"/>
              <a:t>phần</a:t>
            </a:r>
            <a:r>
              <a:rPr lang="en-US" sz="2000" dirty="0"/>
              <a:t> </a:t>
            </a:r>
            <a:r>
              <a:rPr lang="en-US" sz="2000" dirty="0" err="1"/>
              <a:t>tử</a:t>
            </a:r>
            <a:r>
              <a:rPr lang="en-US" sz="2000" dirty="0"/>
              <a:t> </a:t>
            </a:r>
            <a:r>
              <a:rPr lang="en-US" sz="2000" dirty="0" err="1"/>
              <a:t>trong</a:t>
            </a:r>
            <a:r>
              <a:rPr lang="en-US" sz="2000" dirty="0"/>
              <a:t> </a:t>
            </a:r>
            <a:r>
              <a:rPr lang="en-US" sz="2000" dirty="0" err="1"/>
              <a:t>mảng</a:t>
            </a:r>
            <a:r>
              <a:rPr lang="en-US" sz="2000" dirty="0"/>
              <a:t> hay collection, </a:t>
            </a:r>
            <a:r>
              <a:rPr lang="en-US" sz="2000" dirty="0" err="1"/>
              <a:t>duyệt</a:t>
            </a:r>
            <a:r>
              <a:rPr lang="en-US" sz="2000" dirty="0"/>
              <a:t> </a:t>
            </a:r>
            <a:r>
              <a:rPr lang="en-US" sz="2000" dirty="0" err="1"/>
              <a:t>từ</a:t>
            </a:r>
            <a:r>
              <a:rPr lang="en-US" sz="2000" dirty="0"/>
              <a:t> </a:t>
            </a:r>
            <a:r>
              <a:rPr lang="en-US" sz="2000" dirty="0" err="1"/>
              <a:t>đầu</a:t>
            </a:r>
            <a:r>
              <a:rPr lang="en-US" sz="2000" dirty="0"/>
              <a:t> </a:t>
            </a:r>
            <a:r>
              <a:rPr lang="en-US" sz="2000" dirty="0" err="1"/>
              <a:t>đến</a:t>
            </a:r>
            <a:r>
              <a:rPr lang="en-US" sz="2000" dirty="0"/>
              <a:t> </a:t>
            </a:r>
            <a:r>
              <a:rPr lang="en-US" sz="2000" dirty="0" err="1"/>
              <a:t>cuối</a:t>
            </a:r>
            <a:r>
              <a:rPr lang="en-US" sz="2000" dirty="0"/>
              <a:t>, </a:t>
            </a:r>
            <a:r>
              <a:rPr lang="en-US" sz="2000" dirty="0" err="1"/>
              <a:t>không</a:t>
            </a:r>
            <a:r>
              <a:rPr lang="en-US" sz="2000" dirty="0"/>
              <a:t> </a:t>
            </a:r>
            <a:r>
              <a:rPr lang="en-US" sz="2000" dirty="0" err="1"/>
              <a:t>bỏ</a:t>
            </a:r>
            <a:r>
              <a:rPr lang="en-US" sz="2000" dirty="0"/>
              <a:t> </a:t>
            </a:r>
            <a:r>
              <a:rPr lang="en-US" sz="2000" dirty="0" err="1"/>
              <a:t>sót</a:t>
            </a:r>
            <a:r>
              <a:rPr lang="en-US" sz="2000" dirty="0"/>
              <a:t> </a:t>
            </a:r>
            <a:r>
              <a:rPr lang="en-US" sz="2000" dirty="0" err="1"/>
              <a:t>một</a:t>
            </a:r>
            <a:r>
              <a:rPr lang="en-US" sz="2000" dirty="0"/>
              <a:t> </a:t>
            </a:r>
            <a:r>
              <a:rPr lang="en-US" sz="2000" dirty="0" err="1"/>
              <a:t>phần</a:t>
            </a:r>
            <a:r>
              <a:rPr lang="en-US" sz="2000" dirty="0"/>
              <a:t> </a:t>
            </a:r>
            <a:r>
              <a:rPr lang="en-US" sz="2000" dirty="0" err="1"/>
              <a:t>tử</a:t>
            </a:r>
            <a:r>
              <a:rPr lang="en-US" sz="2000" dirty="0"/>
              <a:t> </a:t>
            </a:r>
            <a:r>
              <a:rPr lang="en-US" sz="2000" dirty="0" err="1"/>
              <a:t>nào</a:t>
            </a:r>
            <a:r>
              <a:rPr lang="en-US" sz="2000" dirty="0"/>
              <a:t>, </a:t>
            </a:r>
            <a:r>
              <a:rPr lang="en-US" sz="2000" dirty="0" err="1"/>
              <a:t>không</a:t>
            </a:r>
            <a:r>
              <a:rPr lang="en-US" sz="2000" dirty="0"/>
              <a:t> </a:t>
            </a:r>
            <a:r>
              <a:rPr lang="en-US" sz="2000" dirty="0" err="1"/>
              <a:t>cần</a:t>
            </a:r>
            <a:r>
              <a:rPr lang="en-US" sz="2000" dirty="0"/>
              <a:t> </a:t>
            </a:r>
            <a:r>
              <a:rPr lang="en-US" sz="2000" dirty="0" err="1"/>
              <a:t>chỉnh</a:t>
            </a:r>
            <a:r>
              <a:rPr lang="en-US" sz="2000" dirty="0"/>
              <a:t> </a:t>
            </a:r>
            <a:r>
              <a:rPr lang="en-US" sz="2000" dirty="0" err="1"/>
              <a:t>sửa</a:t>
            </a:r>
            <a:r>
              <a:rPr lang="en-US" sz="2000" dirty="0"/>
              <a:t> </a:t>
            </a:r>
            <a:r>
              <a:rPr lang="en-US" sz="2000" dirty="0" err="1"/>
              <a:t>giá</a:t>
            </a:r>
            <a:r>
              <a:rPr lang="en-US" sz="2000" dirty="0"/>
              <a:t> </a:t>
            </a:r>
            <a:r>
              <a:rPr lang="en-US" sz="2000" dirty="0" err="1"/>
              <a:t>trị</a:t>
            </a:r>
            <a:r>
              <a:rPr lang="en-US" sz="2000" dirty="0"/>
              <a:t> </a:t>
            </a:r>
            <a:r>
              <a:rPr lang="en-US" sz="2000" dirty="0" err="1"/>
              <a:t>mảng</a:t>
            </a:r>
            <a:r>
              <a:rPr lang="en-US" sz="2000" dirty="0"/>
              <a:t>, </a:t>
            </a:r>
            <a:r>
              <a:rPr lang="en-US" sz="2000" dirty="0" err="1"/>
              <a:t>không</a:t>
            </a:r>
            <a:r>
              <a:rPr lang="en-US" sz="2000" dirty="0"/>
              <a:t> </a:t>
            </a:r>
            <a:r>
              <a:rPr lang="en-US" sz="2000" dirty="0" err="1"/>
              <a:t>cần</a:t>
            </a:r>
            <a:r>
              <a:rPr lang="en-US" sz="2000" dirty="0"/>
              <a:t> </a:t>
            </a:r>
            <a:r>
              <a:rPr lang="en-US" sz="2000" dirty="0" err="1"/>
              <a:t>tìm</a:t>
            </a:r>
            <a:r>
              <a:rPr lang="en-US" sz="2000" dirty="0"/>
              <a:t> index </a:t>
            </a:r>
            <a:r>
              <a:rPr lang="en-US" sz="2000" dirty="0" err="1"/>
              <a:t>của</a:t>
            </a:r>
            <a:r>
              <a:rPr lang="en-US" sz="2000" dirty="0"/>
              <a:t> </a:t>
            </a:r>
            <a:r>
              <a:rPr lang="en-US" sz="2000" dirty="0" err="1"/>
              <a:t>phần</a:t>
            </a:r>
            <a:r>
              <a:rPr lang="en-US" sz="2000" dirty="0"/>
              <a:t> </a:t>
            </a:r>
            <a:r>
              <a:rPr lang="en-US" sz="2000" dirty="0" err="1"/>
              <a:t>tử</a:t>
            </a:r>
            <a:r>
              <a:rPr lang="en-US" sz="2000" dirty="0"/>
              <a:t> </a:t>
            </a:r>
            <a:r>
              <a:rPr lang="en-US" sz="2000" dirty="0" err="1"/>
              <a:t>trong</a:t>
            </a:r>
            <a:r>
              <a:rPr lang="en-US" sz="2000" dirty="0"/>
              <a:t> </a:t>
            </a:r>
            <a:r>
              <a:rPr lang="en-US" sz="2000" dirty="0" err="1"/>
              <a:t>mảng</a:t>
            </a:r>
            <a:r>
              <a:rPr lang="en-US" sz="2000" dirty="0"/>
              <a:t> hay collection.</a:t>
            </a:r>
          </a:p>
        </p:txBody>
      </p:sp>
    </p:spTree>
    <p:extLst>
      <p:ext uri="{BB962C8B-B14F-4D97-AF65-F5344CB8AC3E}">
        <p14:creationId xmlns:p14="http://schemas.microsoft.com/office/powerpoint/2010/main" val="1589850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FA80FA-73B6-4477-A84C-198C33922CE3}"/>
              </a:ext>
            </a:extLst>
          </p:cNvPr>
          <p:cNvSpPr txBox="1"/>
          <p:nvPr/>
        </p:nvSpPr>
        <p:spPr>
          <a:xfrm>
            <a:off x="4856943" y="344817"/>
            <a:ext cx="2478114" cy="769441"/>
          </a:xfrm>
          <a:prstGeom prst="rect">
            <a:avLst/>
          </a:prstGeom>
          <a:noFill/>
        </p:spPr>
        <p:txBody>
          <a:bodyPr wrap="none" rtlCol="0">
            <a:spAutoFit/>
          </a:bodyPr>
          <a:lstStyle/>
          <a:p>
            <a:r>
              <a:rPr lang="en-US" sz="4400" b="1" dirty="0" err="1">
                <a:solidFill>
                  <a:srgbClr val="FF0000"/>
                </a:solidFill>
              </a:rPr>
              <a:t>Lớp</a:t>
            </a:r>
            <a:r>
              <a:rPr lang="en-US" sz="4400" b="1" dirty="0">
                <a:solidFill>
                  <a:srgbClr val="FF0000"/>
                </a:solidFill>
              </a:rPr>
              <a:t> Math</a:t>
            </a:r>
          </a:p>
        </p:txBody>
      </p:sp>
      <p:sp>
        <p:nvSpPr>
          <p:cNvPr id="3" name="TextBox 2">
            <a:extLst>
              <a:ext uri="{FF2B5EF4-FFF2-40B4-BE49-F238E27FC236}">
                <a16:creationId xmlns:a16="http://schemas.microsoft.com/office/drawing/2014/main" id="{CE82EC31-8E5B-4B2C-B30D-84B491F43254}"/>
              </a:ext>
            </a:extLst>
          </p:cNvPr>
          <p:cNvSpPr txBox="1"/>
          <p:nvPr/>
        </p:nvSpPr>
        <p:spPr>
          <a:xfrm>
            <a:off x="716401" y="1406686"/>
            <a:ext cx="10935044" cy="1200329"/>
          </a:xfrm>
          <a:prstGeom prst="rect">
            <a:avLst/>
          </a:prstGeom>
          <a:noFill/>
        </p:spPr>
        <p:txBody>
          <a:bodyPr wrap="square" rtlCol="0">
            <a:spAutoFit/>
          </a:bodyPr>
          <a:lstStyle/>
          <a:p>
            <a:pPr marL="342900" indent="-342900">
              <a:buFont typeface="Arial" panose="020B0604020202020204" pitchFamily="34" charset="0"/>
              <a:buChar char="•"/>
            </a:pPr>
            <a:r>
              <a:rPr lang="vi-VN" sz="2400" b="0" i="0" dirty="0">
                <a:effectLst/>
                <a:latin typeface="-apple-system"/>
              </a:rPr>
              <a:t>JDK định nghĩa săn một số lớp tiện dụng, một trong số là là lớp </a:t>
            </a:r>
            <a:r>
              <a:rPr lang="vi-VN" sz="2400" b="1" i="0" dirty="0">
                <a:effectLst/>
                <a:latin typeface="-apple-system"/>
              </a:rPr>
              <a:t>Math</a:t>
            </a:r>
            <a:r>
              <a:rPr lang="vi-VN" sz="2400" b="0" i="0" dirty="0">
                <a:effectLst/>
                <a:latin typeface="-apple-system"/>
              </a:rPr>
              <a:t> cung cấp các hàm về toán học. Bạn không cần phải tạo đối tượng lớp Math vì các hàm trong lớp đó là static, để gọi hàm chỉ đơn giản viết tên lớp Math và tên phương thức cần gọi.</a:t>
            </a:r>
            <a:endParaRPr lang="en-US" sz="2400" dirty="0"/>
          </a:p>
        </p:txBody>
      </p:sp>
      <p:sp>
        <p:nvSpPr>
          <p:cNvPr id="4" name="TextBox 3">
            <a:extLst>
              <a:ext uri="{FF2B5EF4-FFF2-40B4-BE49-F238E27FC236}">
                <a16:creationId xmlns:a16="http://schemas.microsoft.com/office/drawing/2014/main" id="{9CA42A4F-A00C-4CEF-854A-A5AD15A8FC44}"/>
              </a:ext>
            </a:extLst>
          </p:cNvPr>
          <p:cNvSpPr txBox="1"/>
          <p:nvPr/>
        </p:nvSpPr>
        <p:spPr>
          <a:xfrm>
            <a:off x="716401" y="3149581"/>
            <a:ext cx="10935044" cy="830997"/>
          </a:xfrm>
          <a:prstGeom prst="rect">
            <a:avLst/>
          </a:prstGeom>
          <a:noFill/>
        </p:spPr>
        <p:txBody>
          <a:bodyPr wrap="square" rtlCol="0">
            <a:spAutoFit/>
          </a:bodyPr>
          <a:lstStyle/>
          <a:p>
            <a:pPr marL="342900" indent="-342900">
              <a:buFont typeface="Arial" panose="020B0604020202020204" pitchFamily="34" charset="0"/>
              <a:buChar char="•"/>
            </a:pPr>
            <a:r>
              <a:rPr lang="vi-VN" sz="2400" b="0" i="0" dirty="0">
                <a:effectLst/>
                <a:latin typeface="Calibri" panose="020F0502020204030204" pitchFamily="34" charset="0"/>
                <a:cs typeface="Calibri" panose="020F0502020204030204" pitchFamily="34" charset="0"/>
              </a:rPr>
              <a:t>Trước khi gọi các hàm Math, bạn có thể import package để khỏi phải viết đầy đủ tên pack, như</a:t>
            </a:r>
            <a:r>
              <a:rPr lang="en-US" sz="2400" b="0" i="0" dirty="0">
                <a:effectLst/>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sp>
        <p:nvSpPr>
          <p:cNvPr id="9" name="Rectangle 3">
            <a:extLst>
              <a:ext uri="{FF2B5EF4-FFF2-40B4-BE49-F238E27FC236}">
                <a16:creationId xmlns:a16="http://schemas.microsoft.com/office/drawing/2014/main" id="{298BDF6D-195B-4D32-ADDA-A0B951B2D286}"/>
              </a:ext>
            </a:extLst>
          </p:cNvPr>
          <p:cNvSpPr>
            <a:spLocks noChangeArrowheads="1"/>
          </p:cNvSpPr>
          <p:nvPr/>
        </p:nvSpPr>
        <p:spPr bwMode="auto">
          <a:xfrm>
            <a:off x="2736680" y="4192649"/>
            <a:ext cx="4598377" cy="784830"/>
          </a:xfrm>
          <a:prstGeom prst="rect">
            <a:avLst/>
          </a:prstGeom>
          <a:solidFill>
            <a:srgbClr val="EC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88"/>
                </a:solidFill>
                <a:effectLst/>
                <a:latin typeface="SFMono-Regular"/>
              </a:rPr>
              <a:t>import</a:t>
            </a:r>
            <a:r>
              <a:rPr kumimoji="0" lang="en-US" altLang="en-US" sz="2400" b="0" i="0" u="none" strike="noStrike" cap="none" normalizeH="0" baseline="0" dirty="0">
                <a:ln>
                  <a:noFill/>
                </a:ln>
                <a:solidFill>
                  <a:srgbClr val="000000"/>
                </a:solidFill>
                <a:effectLst/>
                <a:latin typeface="SFMono-Regular"/>
              </a:rPr>
              <a:t> </a:t>
            </a:r>
            <a:r>
              <a:rPr kumimoji="0" lang="en-US" altLang="en-US" sz="2400" b="0" i="0" u="none" strike="noStrike" cap="none" normalizeH="0" baseline="0" dirty="0" err="1">
                <a:ln>
                  <a:noFill/>
                </a:ln>
                <a:solidFill>
                  <a:srgbClr val="000000"/>
                </a:solidFill>
                <a:effectLst/>
                <a:latin typeface="SFMono-Regular"/>
              </a:rPr>
              <a:t>java</a:t>
            </a:r>
            <a:r>
              <a:rPr kumimoji="0" lang="en-US" altLang="en-US" sz="2400" b="0" i="0" u="none" strike="noStrike" cap="none" normalizeH="0" baseline="0" dirty="0" err="1">
                <a:ln>
                  <a:noFill/>
                </a:ln>
                <a:solidFill>
                  <a:srgbClr val="666600"/>
                </a:solidFill>
                <a:effectLst/>
                <a:latin typeface="SFMono-Regular"/>
              </a:rPr>
              <a:t>.</a:t>
            </a:r>
            <a:r>
              <a:rPr kumimoji="0" lang="en-US" altLang="en-US" sz="2400" b="0" i="0" u="none" strike="noStrike" cap="none" normalizeH="0" baseline="0" dirty="0" err="1">
                <a:ln>
                  <a:noFill/>
                </a:ln>
                <a:solidFill>
                  <a:srgbClr val="000000"/>
                </a:solidFill>
                <a:effectLst/>
                <a:latin typeface="SFMono-Regular"/>
              </a:rPr>
              <a:t>lang</a:t>
            </a:r>
            <a:r>
              <a:rPr kumimoji="0" lang="en-US" altLang="en-US" sz="2400" b="0" i="0" u="none" strike="noStrike" cap="none" normalizeH="0" baseline="0" dirty="0" err="1">
                <a:ln>
                  <a:noFill/>
                </a:ln>
                <a:solidFill>
                  <a:srgbClr val="666600"/>
                </a:solidFill>
                <a:effectLst/>
                <a:latin typeface="SFMono-Regular"/>
              </a:rPr>
              <a:t>.</a:t>
            </a:r>
            <a:r>
              <a:rPr kumimoji="0" lang="en-US" altLang="en-US" sz="2400" b="0" i="0" u="none" strike="noStrike" cap="none" normalizeH="0" baseline="0" dirty="0" err="1">
                <a:ln>
                  <a:noFill/>
                </a:ln>
                <a:solidFill>
                  <a:srgbClr val="660066"/>
                </a:solidFill>
                <a:effectLst/>
                <a:latin typeface="SFMono-Regular"/>
              </a:rPr>
              <a:t>Math</a:t>
            </a:r>
            <a:r>
              <a:rPr kumimoji="0" lang="en-US" altLang="en-US" sz="2400" b="0" i="0" u="none" strike="noStrike" cap="none" normalizeH="0" baseline="0" dirty="0">
                <a:ln>
                  <a:noFill/>
                </a:ln>
                <a:solidFill>
                  <a:srgbClr val="666600"/>
                </a:solidFill>
                <a:effectLst/>
                <a:latin typeface="SFMono-Regular"/>
              </a:rPr>
              <a:t>;</a:t>
            </a:r>
            <a:r>
              <a:rPr kumimoji="0" lang="en-US" altLang="en-US" sz="2400" b="0" i="0" u="none" strike="noStrike" cap="none" normalizeH="0" baseline="0" dirty="0">
                <a:ln>
                  <a:noFill/>
                </a:ln>
                <a:solidFill>
                  <a:schemeClr val="tx1"/>
                </a:solidFill>
                <a:effectLst/>
              </a:rPr>
              <a:t/>
            </a:r>
            <a:br>
              <a:rPr kumimoji="0" lang="en-US" altLang="en-US" sz="2400" b="0" i="0" u="none" strike="noStrike" cap="none" normalizeH="0" baseline="0" dirty="0">
                <a:ln>
                  <a:noFill/>
                </a:ln>
                <a:solidFill>
                  <a:schemeClr val="tx1"/>
                </a:solidFill>
                <a:effectLst/>
              </a:rPr>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4606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300C74-403E-43C2-8487-C6C00E254642}"/>
              </a:ext>
            </a:extLst>
          </p:cNvPr>
          <p:cNvSpPr>
            <a:spLocks noChangeArrowheads="1"/>
          </p:cNvSpPr>
          <p:nvPr/>
        </p:nvSpPr>
        <p:spPr bwMode="auto">
          <a:xfrm>
            <a:off x="61546" y="540808"/>
            <a:ext cx="12192000" cy="457200"/>
          </a:xfrm>
          <a:prstGeom prst="rect">
            <a:avLst/>
          </a:prstGeom>
          <a:solidFill>
            <a:srgbClr val="EC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88"/>
                </a:solidFill>
                <a:effectLst/>
                <a:latin typeface="SFMono-Regular"/>
              </a:rPr>
              <a:t>double</a:t>
            </a:r>
            <a:r>
              <a:rPr kumimoji="0" lang="en-US" altLang="en-US" sz="1000" b="0" i="0" u="none" strike="noStrike" cap="none" normalizeH="0" baseline="0">
                <a:ln>
                  <a:noFill/>
                </a:ln>
                <a:solidFill>
                  <a:srgbClr val="000000"/>
                </a:solidFill>
                <a:effectLst/>
                <a:latin typeface="SFMono-Regular"/>
              </a:rPr>
              <a:t> g45 </a:t>
            </a:r>
            <a:r>
              <a:rPr kumimoji="0" lang="en-US" altLang="en-US" sz="1000" b="0" i="0" u="none" strike="noStrike" cap="none" normalizeH="0" baseline="0">
                <a:ln>
                  <a:noFill/>
                </a:ln>
                <a:solidFill>
                  <a:srgbClr val="666600"/>
                </a:solidFill>
                <a:effectLst/>
                <a:latin typeface="SFMono-Regular"/>
              </a:rPr>
              <a:t>=</a:t>
            </a:r>
            <a:r>
              <a:rPr kumimoji="0" lang="en-US" altLang="en-US" sz="1000" b="0" i="0" u="none" strike="noStrike" cap="none" normalizeH="0" baseline="0">
                <a:ln>
                  <a:noFill/>
                </a:ln>
                <a:solidFill>
                  <a:srgbClr val="000000"/>
                </a:solidFill>
                <a:effectLst/>
                <a:latin typeface="SFMono-Regular"/>
              </a:rPr>
              <a:t> </a:t>
            </a:r>
            <a:r>
              <a:rPr kumimoji="0" lang="en-US" altLang="en-US" sz="1000" b="0" i="0" u="none" strike="noStrike" cap="none" normalizeH="0" baseline="0">
                <a:ln>
                  <a:noFill/>
                </a:ln>
                <a:solidFill>
                  <a:srgbClr val="660066"/>
                </a:solidFill>
                <a:effectLst/>
                <a:latin typeface="SFMono-Regular"/>
              </a:rPr>
              <a:t>Math</a:t>
            </a:r>
            <a:r>
              <a:rPr kumimoji="0" lang="en-US" altLang="en-US" sz="1000" b="0" i="0" u="none" strike="noStrike" cap="none" normalizeH="0" baseline="0">
                <a:ln>
                  <a:noFill/>
                </a:ln>
                <a:solidFill>
                  <a:srgbClr val="666600"/>
                </a:solidFill>
                <a:effectLst/>
                <a:latin typeface="SFMono-Regular"/>
              </a:rPr>
              <a:t>.</a:t>
            </a:r>
            <a:r>
              <a:rPr kumimoji="0" lang="en-US" altLang="en-US" sz="1000" b="0" i="0" u="none" strike="noStrike" cap="none" normalizeH="0" baseline="0">
                <a:ln>
                  <a:noFill/>
                </a:ln>
                <a:solidFill>
                  <a:srgbClr val="000000"/>
                </a:solidFill>
                <a:effectLst/>
                <a:latin typeface="SFMono-Regular"/>
              </a:rPr>
              <a:t>PI</a:t>
            </a:r>
            <a:r>
              <a:rPr kumimoji="0" lang="en-US" altLang="en-US" sz="1000" b="0" i="0" u="none" strike="noStrike" cap="none" normalizeH="0" baseline="0">
                <a:ln>
                  <a:noFill/>
                </a:ln>
                <a:solidFill>
                  <a:srgbClr val="666600"/>
                </a:solidFill>
                <a:effectLst/>
                <a:latin typeface="SFMono-Regular"/>
              </a:rPr>
              <a:t>/</a:t>
            </a:r>
            <a:r>
              <a:rPr kumimoji="0" lang="en-US" altLang="en-US" sz="1000" b="0" i="0" u="none" strike="noStrike" cap="none" normalizeH="0" baseline="0">
                <a:ln>
                  <a:noFill/>
                </a:ln>
                <a:solidFill>
                  <a:srgbClr val="006666"/>
                </a:solidFill>
                <a:effectLst/>
                <a:latin typeface="SFMono-Regular"/>
              </a:rPr>
              <a:t>4</a:t>
            </a:r>
            <a:r>
              <a:rPr kumimoji="0" lang="en-US" altLang="en-US" sz="1000" b="0" i="0" u="none" strike="noStrike" cap="none" normalizeH="0" baseline="0">
                <a:ln>
                  <a:noFill/>
                </a:ln>
                <a:solidFill>
                  <a:srgbClr val="666600"/>
                </a:solidFill>
                <a:effectLst/>
                <a:latin typeface="SFMono-Regular"/>
              </a:rPr>
              <a: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B6C18DA7-078E-40FE-BB28-615FCC37EB3D}"/>
              </a:ext>
            </a:extLst>
          </p:cNvPr>
          <p:cNvSpPr txBox="1"/>
          <p:nvPr/>
        </p:nvSpPr>
        <p:spPr>
          <a:xfrm>
            <a:off x="61546" y="180188"/>
            <a:ext cx="1957074" cy="369332"/>
          </a:xfrm>
          <a:prstGeom prst="rect">
            <a:avLst/>
          </a:prstGeom>
          <a:noFill/>
        </p:spPr>
        <p:txBody>
          <a:bodyPr wrap="none" rtlCol="0">
            <a:spAutoFit/>
          </a:bodyPr>
          <a:lstStyle/>
          <a:p>
            <a:r>
              <a:rPr lang="en-US" b="1" i="0" dirty="0" err="1">
                <a:solidFill>
                  <a:srgbClr val="B1154A"/>
                </a:solidFill>
                <a:effectLst/>
                <a:latin typeface="-apple-system"/>
              </a:rPr>
              <a:t>Math.PI</a:t>
            </a:r>
            <a:r>
              <a:rPr lang="en-US" b="0" i="0" dirty="0">
                <a:solidFill>
                  <a:srgbClr val="212529"/>
                </a:solidFill>
                <a:effectLst/>
                <a:latin typeface="-apple-system"/>
              </a:rPr>
              <a:t> </a:t>
            </a:r>
            <a:r>
              <a:rPr lang="en-US" b="0" i="0" dirty="0" err="1">
                <a:solidFill>
                  <a:srgbClr val="212529"/>
                </a:solidFill>
                <a:effectLst/>
                <a:latin typeface="-apple-system"/>
              </a:rPr>
              <a:t>hằng</a:t>
            </a:r>
            <a:r>
              <a:rPr lang="en-US" b="0" i="0" dirty="0">
                <a:solidFill>
                  <a:srgbClr val="212529"/>
                </a:solidFill>
                <a:effectLst/>
                <a:latin typeface="-apple-system"/>
              </a:rPr>
              <a:t> </a:t>
            </a:r>
            <a:r>
              <a:rPr lang="en-US" b="0" i="0" dirty="0" err="1">
                <a:solidFill>
                  <a:srgbClr val="212529"/>
                </a:solidFill>
                <a:effectLst/>
                <a:latin typeface="-apple-system"/>
              </a:rPr>
              <a:t>số</a:t>
            </a:r>
            <a:r>
              <a:rPr lang="en-US" b="0" i="0" dirty="0">
                <a:solidFill>
                  <a:srgbClr val="212529"/>
                </a:solidFill>
                <a:effectLst/>
                <a:latin typeface="-apple-system"/>
              </a:rPr>
              <a:t> PI</a:t>
            </a:r>
            <a:endParaRPr lang="en-US" dirty="0"/>
          </a:p>
        </p:txBody>
      </p:sp>
      <p:sp>
        <p:nvSpPr>
          <p:cNvPr id="4" name="TextBox 3">
            <a:extLst>
              <a:ext uri="{FF2B5EF4-FFF2-40B4-BE49-F238E27FC236}">
                <a16:creationId xmlns:a16="http://schemas.microsoft.com/office/drawing/2014/main" id="{CE0AD074-86CC-41A4-97FF-8027E18131CE}"/>
              </a:ext>
            </a:extLst>
          </p:cNvPr>
          <p:cNvSpPr txBox="1"/>
          <p:nvPr/>
        </p:nvSpPr>
        <p:spPr>
          <a:xfrm>
            <a:off x="0" y="1204600"/>
            <a:ext cx="4501682" cy="369332"/>
          </a:xfrm>
          <a:prstGeom prst="rect">
            <a:avLst/>
          </a:prstGeom>
          <a:noFill/>
        </p:spPr>
        <p:txBody>
          <a:bodyPr wrap="none" rtlCol="0">
            <a:spAutoFit/>
          </a:bodyPr>
          <a:lstStyle/>
          <a:p>
            <a:r>
              <a:rPr lang="en-US" b="1" i="0" dirty="0" err="1">
                <a:solidFill>
                  <a:srgbClr val="B1154A"/>
                </a:solidFill>
                <a:effectLst/>
                <a:latin typeface="-apple-system"/>
              </a:rPr>
              <a:t>Math.abs</a:t>
            </a:r>
            <a:r>
              <a:rPr lang="en-US" b="1" i="0" dirty="0">
                <a:solidFill>
                  <a:srgbClr val="B1154A"/>
                </a:solidFill>
                <a:effectLst/>
                <a:latin typeface="-apple-system"/>
              </a:rPr>
              <a:t>()</a:t>
            </a:r>
            <a:r>
              <a:rPr lang="en-US" b="0" i="0" dirty="0">
                <a:solidFill>
                  <a:srgbClr val="212529"/>
                </a:solidFill>
                <a:effectLst/>
                <a:latin typeface="-apple-system"/>
              </a:rPr>
              <a:t> </a:t>
            </a:r>
            <a:r>
              <a:rPr lang="en-US" b="0" i="0" dirty="0" err="1">
                <a:solidFill>
                  <a:srgbClr val="212529"/>
                </a:solidFill>
                <a:effectLst/>
                <a:latin typeface="-apple-system"/>
              </a:rPr>
              <a:t>trả</a:t>
            </a:r>
            <a:r>
              <a:rPr lang="en-US" b="0" i="0" dirty="0">
                <a:solidFill>
                  <a:srgbClr val="212529"/>
                </a:solidFill>
                <a:effectLst/>
                <a:latin typeface="-apple-system"/>
              </a:rPr>
              <a:t> </a:t>
            </a:r>
            <a:r>
              <a:rPr lang="en-US" b="0" i="0" dirty="0" err="1">
                <a:solidFill>
                  <a:srgbClr val="212529"/>
                </a:solidFill>
                <a:effectLst/>
                <a:latin typeface="-apple-system"/>
              </a:rPr>
              <a:t>về</a:t>
            </a:r>
            <a:r>
              <a:rPr lang="en-US" b="0" i="0" dirty="0">
                <a:solidFill>
                  <a:srgbClr val="212529"/>
                </a:solidFill>
                <a:effectLst/>
                <a:latin typeface="-apple-system"/>
              </a:rPr>
              <a:t> </a:t>
            </a:r>
            <a:r>
              <a:rPr lang="en-US" b="0" i="0" dirty="0" err="1">
                <a:solidFill>
                  <a:srgbClr val="212529"/>
                </a:solidFill>
                <a:effectLst/>
                <a:latin typeface="-apple-system"/>
              </a:rPr>
              <a:t>giá</a:t>
            </a:r>
            <a:r>
              <a:rPr lang="en-US" b="0" i="0" dirty="0">
                <a:solidFill>
                  <a:srgbClr val="212529"/>
                </a:solidFill>
                <a:effectLst/>
                <a:latin typeface="-apple-system"/>
              </a:rPr>
              <a:t> </a:t>
            </a:r>
            <a:r>
              <a:rPr lang="en-US" b="0" i="0" dirty="0" err="1">
                <a:solidFill>
                  <a:srgbClr val="212529"/>
                </a:solidFill>
                <a:effectLst/>
                <a:latin typeface="-apple-system"/>
              </a:rPr>
              <a:t>trị</a:t>
            </a:r>
            <a:r>
              <a:rPr lang="en-US" b="0" i="0" dirty="0">
                <a:solidFill>
                  <a:srgbClr val="212529"/>
                </a:solidFill>
                <a:effectLst/>
                <a:latin typeface="-apple-system"/>
              </a:rPr>
              <a:t> </a:t>
            </a:r>
            <a:r>
              <a:rPr lang="en-US" b="0" i="0" dirty="0" err="1">
                <a:solidFill>
                  <a:srgbClr val="212529"/>
                </a:solidFill>
                <a:effectLst/>
                <a:latin typeface="-apple-system"/>
              </a:rPr>
              <a:t>tuyệt</a:t>
            </a:r>
            <a:r>
              <a:rPr lang="en-US" b="0" i="0" dirty="0">
                <a:solidFill>
                  <a:srgbClr val="212529"/>
                </a:solidFill>
                <a:effectLst/>
                <a:latin typeface="-apple-system"/>
              </a:rPr>
              <a:t> </a:t>
            </a:r>
            <a:r>
              <a:rPr lang="en-US" b="0" i="0" dirty="0" err="1">
                <a:solidFill>
                  <a:srgbClr val="212529"/>
                </a:solidFill>
                <a:effectLst/>
                <a:latin typeface="-apple-system"/>
              </a:rPr>
              <a:t>đối</a:t>
            </a:r>
            <a:r>
              <a:rPr lang="en-US" b="0" i="0" dirty="0">
                <a:solidFill>
                  <a:srgbClr val="212529"/>
                </a:solidFill>
                <a:effectLst/>
                <a:latin typeface="-apple-system"/>
              </a:rPr>
              <a:t> </a:t>
            </a:r>
            <a:r>
              <a:rPr lang="en-US" b="0" i="0" dirty="0" err="1">
                <a:solidFill>
                  <a:srgbClr val="212529"/>
                </a:solidFill>
                <a:effectLst/>
                <a:latin typeface="-apple-system"/>
              </a:rPr>
              <a:t>của</a:t>
            </a:r>
            <a:r>
              <a:rPr lang="en-US" b="0" i="0" dirty="0">
                <a:solidFill>
                  <a:srgbClr val="212529"/>
                </a:solidFill>
                <a:effectLst/>
                <a:latin typeface="-apple-system"/>
              </a:rPr>
              <a:t> </a:t>
            </a:r>
            <a:r>
              <a:rPr lang="en-US" b="0" i="0" dirty="0" err="1">
                <a:solidFill>
                  <a:srgbClr val="212529"/>
                </a:solidFill>
                <a:effectLst/>
                <a:latin typeface="-apple-system"/>
              </a:rPr>
              <a:t>tham</a:t>
            </a:r>
            <a:r>
              <a:rPr lang="en-US" b="0" i="0" dirty="0">
                <a:solidFill>
                  <a:srgbClr val="212529"/>
                </a:solidFill>
                <a:effectLst/>
                <a:latin typeface="-apple-system"/>
              </a:rPr>
              <a:t> </a:t>
            </a:r>
            <a:r>
              <a:rPr lang="en-US" b="0" i="0" dirty="0" err="1">
                <a:solidFill>
                  <a:srgbClr val="212529"/>
                </a:solidFill>
                <a:effectLst/>
                <a:latin typeface="-apple-system"/>
              </a:rPr>
              <a:t>số</a:t>
            </a:r>
            <a:endParaRPr lang="en-US" dirty="0"/>
          </a:p>
        </p:txBody>
      </p:sp>
      <p:sp>
        <p:nvSpPr>
          <p:cNvPr id="5" name="Rectangle 2">
            <a:extLst>
              <a:ext uri="{FF2B5EF4-FFF2-40B4-BE49-F238E27FC236}">
                <a16:creationId xmlns:a16="http://schemas.microsoft.com/office/drawing/2014/main" id="{025BD828-9DA3-4E8A-B371-67DBD1D8AE33}"/>
              </a:ext>
            </a:extLst>
          </p:cNvPr>
          <p:cNvSpPr>
            <a:spLocks noChangeArrowheads="1"/>
          </p:cNvSpPr>
          <p:nvPr/>
        </p:nvSpPr>
        <p:spPr bwMode="auto">
          <a:xfrm>
            <a:off x="61546" y="1648532"/>
            <a:ext cx="12192000" cy="457200"/>
          </a:xfrm>
          <a:prstGeom prst="rect">
            <a:avLst/>
          </a:prstGeom>
          <a:solidFill>
            <a:srgbClr val="EC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88"/>
                </a:solidFill>
                <a:effectLst/>
                <a:latin typeface="SFMono-Regular"/>
              </a:rPr>
              <a:t>int</a:t>
            </a:r>
            <a:r>
              <a:rPr kumimoji="0" lang="en-US" altLang="en-US" sz="1000" b="0" i="0" u="none" strike="noStrike" cap="none" normalizeH="0" baseline="0">
                <a:ln>
                  <a:noFill/>
                </a:ln>
                <a:solidFill>
                  <a:srgbClr val="000000"/>
                </a:solidFill>
                <a:effectLst/>
                <a:latin typeface="SFMono-Regular"/>
              </a:rPr>
              <a:t> a </a:t>
            </a:r>
            <a:r>
              <a:rPr kumimoji="0" lang="en-US" altLang="en-US" sz="1000" b="0" i="0" u="none" strike="noStrike" cap="none" normalizeH="0" baseline="0">
                <a:ln>
                  <a:noFill/>
                </a:ln>
                <a:solidFill>
                  <a:srgbClr val="666600"/>
                </a:solidFill>
                <a:effectLst/>
                <a:latin typeface="SFMono-Regular"/>
              </a:rPr>
              <a:t>=</a:t>
            </a:r>
            <a:r>
              <a:rPr kumimoji="0" lang="en-US" altLang="en-US" sz="1000" b="0" i="0" u="none" strike="noStrike" cap="none" normalizeH="0" baseline="0">
                <a:ln>
                  <a:noFill/>
                </a:ln>
                <a:solidFill>
                  <a:srgbClr val="000000"/>
                </a:solidFill>
                <a:effectLst/>
                <a:latin typeface="SFMono-Regular"/>
              </a:rPr>
              <a:t> </a:t>
            </a:r>
            <a:r>
              <a:rPr kumimoji="0" lang="en-US" altLang="en-US" sz="1000" b="0" i="0" u="none" strike="noStrike" cap="none" normalizeH="0" baseline="0">
                <a:ln>
                  <a:noFill/>
                </a:ln>
                <a:solidFill>
                  <a:srgbClr val="660066"/>
                </a:solidFill>
                <a:effectLst/>
                <a:latin typeface="SFMono-Regular"/>
              </a:rPr>
              <a:t>Math</a:t>
            </a:r>
            <a:r>
              <a:rPr kumimoji="0" lang="en-US" altLang="en-US" sz="1000" b="0" i="0" u="none" strike="noStrike" cap="none" normalizeH="0" baseline="0">
                <a:ln>
                  <a:noFill/>
                </a:ln>
                <a:solidFill>
                  <a:srgbClr val="666600"/>
                </a:solidFill>
                <a:effectLst/>
                <a:latin typeface="SFMono-Regular"/>
              </a:rPr>
              <a:t>.</a:t>
            </a:r>
            <a:r>
              <a:rPr kumimoji="0" lang="en-US" altLang="en-US" sz="1000" b="0" i="0" u="none" strike="noStrike" cap="none" normalizeH="0" baseline="0">
                <a:ln>
                  <a:noFill/>
                </a:ln>
                <a:solidFill>
                  <a:srgbClr val="000000"/>
                </a:solidFill>
                <a:effectLst/>
                <a:latin typeface="SFMono-Regular"/>
              </a:rPr>
              <a:t>abs</a:t>
            </a:r>
            <a:r>
              <a:rPr kumimoji="0" lang="en-US" altLang="en-US" sz="1000" b="0" i="0" u="none" strike="noStrike" cap="none" normalizeH="0" baseline="0">
                <a:ln>
                  <a:noFill/>
                </a:ln>
                <a:solidFill>
                  <a:srgbClr val="666600"/>
                </a:solidFill>
                <a:effectLst/>
                <a:latin typeface="SFMono-Regular"/>
              </a:rPr>
              <a:t>(</a:t>
            </a:r>
            <a:r>
              <a:rPr kumimoji="0" lang="en-US" altLang="en-US" sz="1000" b="0" i="0" u="none" strike="noStrike" cap="none" normalizeH="0" baseline="0">
                <a:ln>
                  <a:noFill/>
                </a:ln>
                <a:solidFill>
                  <a:srgbClr val="006666"/>
                </a:solidFill>
                <a:effectLst/>
                <a:latin typeface="SFMono-Regular"/>
              </a:rPr>
              <a:t>10</a:t>
            </a:r>
            <a:r>
              <a:rPr kumimoji="0" lang="en-US" altLang="en-US" sz="1000" b="0" i="0" u="none" strike="noStrike" cap="none" normalizeH="0" baseline="0">
                <a:ln>
                  <a:noFill/>
                </a:ln>
                <a:solidFill>
                  <a:srgbClr val="666600"/>
                </a:solidFill>
                <a:effectLst/>
                <a:latin typeface="SFMono-Regular"/>
              </a:rPr>
              <a:t>);</a:t>
            </a:r>
            <a:r>
              <a:rPr kumimoji="0" lang="en-US" altLang="en-US" sz="1000" b="0" i="0" u="none" strike="noStrike" cap="none" normalizeH="0" baseline="0">
                <a:ln>
                  <a:noFill/>
                </a:ln>
                <a:solidFill>
                  <a:srgbClr val="000000"/>
                </a:solidFill>
                <a:effectLst/>
                <a:latin typeface="SFMono-Regular"/>
              </a:rPr>
              <a:t> </a:t>
            </a:r>
            <a:r>
              <a:rPr kumimoji="0" lang="en-US" altLang="en-US" sz="1000" b="0" i="0" u="none" strike="noStrike" cap="none" normalizeH="0" baseline="0">
                <a:ln>
                  <a:noFill/>
                </a:ln>
                <a:solidFill>
                  <a:srgbClr val="880000"/>
                </a:solidFill>
                <a:effectLst/>
                <a:latin typeface="SFMono-Regular"/>
              </a:rPr>
              <a:t>// 10</a:t>
            </a:r>
            <a:r>
              <a:rPr kumimoji="0" lang="en-US" altLang="en-US" sz="1000" b="0" i="0" u="none" strike="noStrike" cap="none" normalizeH="0" baseline="0">
                <a:ln>
                  <a:noFill/>
                </a:ln>
                <a:solidFill>
                  <a:srgbClr val="000000"/>
                </a:solidFill>
                <a:effectLst/>
                <a:latin typeface="SFMono-Regular"/>
              </a:rPr>
              <a:t> </a:t>
            </a:r>
            <a:r>
              <a:rPr kumimoji="0" lang="en-US" altLang="en-US" sz="1000" b="0" i="0" u="none" strike="noStrike" cap="none" normalizeH="0" baseline="0">
                <a:ln>
                  <a:noFill/>
                </a:ln>
                <a:solidFill>
                  <a:srgbClr val="000088"/>
                </a:solidFill>
                <a:effectLst/>
                <a:latin typeface="SFMono-Regular"/>
              </a:rPr>
              <a:t>int</a:t>
            </a:r>
            <a:r>
              <a:rPr kumimoji="0" lang="en-US" altLang="en-US" sz="1000" b="0" i="0" u="none" strike="noStrike" cap="none" normalizeH="0" baseline="0">
                <a:ln>
                  <a:noFill/>
                </a:ln>
                <a:solidFill>
                  <a:srgbClr val="000000"/>
                </a:solidFill>
                <a:effectLst/>
                <a:latin typeface="SFMono-Regular"/>
              </a:rPr>
              <a:t> b </a:t>
            </a:r>
            <a:r>
              <a:rPr kumimoji="0" lang="en-US" altLang="en-US" sz="1000" b="0" i="0" u="none" strike="noStrike" cap="none" normalizeH="0" baseline="0">
                <a:ln>
                  <a:noFill/>
                </a:ln>
                <a:solidFill>
                  <a:srgbClr val="666600"/>
                </a:solidFill>
                <a:effectLst/>
                <a:latin typeface="SFMono-Regular"/>
              </a:rPr>
              <a:t>=</a:t>
            </a:r>
            <a:r>
              <a:rPr kumimoji="0" lang="en-US" altLang="en-US" sz="1000" b="0" i="0" u="none" strike="noStrike" cap="none" normalizeH="0" baseline="0">
                <a:ln>
                  <a:noFill/>
                </a:ln>
                <a:solidFill>
                  <a:srgbClr val="000000"/>
                </a:solidFill>
                <a:effectLst/>
                <a:latin typeface="SFMono-Regular"/>
              </a:rPr>
              <a:t> </a:t>
            </a:r>
            <a:r>
              <a:rPr kumimoji="0" lang="en-US" altLang="en-US" sz="1000" b="0" i="0" u="none" strike="noStrike" cap="none" normalizeH="0" baseline="0">
                <a:ln>
                  <a:noFill/>
                </a:ln>
                <a:solidFill>
                  <a:srgbClr val="660066"/>
                </a:solidFill>
                <a:effectLst/>
                <a:latin typeface="SFMono-Regular"/>
              </a:rPr>
              <a:t>Math</a:t>
            </a:r>
            <a:r>
              <a:rPr kumimoji="0" lang="en-US" altLang="en-US" sz="1000" b="0" i="0" u="none" strike="noStrike" cap="none" normalizeH="0" baseline="0">
                <a:ln>
                  <a:noFill/>
                </a:ln>
                <a:solidFill>
                  <a:srgbClr val="666600"/>
                </a:solidFill>
                <a:effectLst/>
                <a:latin typeface="SFMono-Regular"/>
              </a:rPr>
              <a:t>.</a:t>
            </a:r>
            <a:r>
              <a:rPr kumimoji="0" lang="en-US" altLang="en-US" sz="1000" b="0" i="0" u="none" strike="noStrike" cap="none" normalizeH="0" baseline="0">
                <a:ln>
                  <a:noFill/>
                </a:ln>
                <a:solidFill>
                  <a:srgbClr val="000000"/>
                </a:solidFill>
                <a:effectLst/>
                <a:latin typeface="SFMono-Regular"/>
              </a:rPr>
              <a:t>abs</a:t>
            </a:r>
            <a:r>
              <a:rPr kumimoji="0" lang="en-US" altLang="en-US" sz="1000" b="0" i="0" u="none" strike="noStrike" cap="none" normalizeH="0" baseline="0">
                <a:ln>
                  <a:noFill/>
                </a:ln>
                <a:solidFill>
                  <a:srgbClr val="666600"/>
                </a:solidFill>
                <a:effectLst/>
                <a:latin typeface="SFMono-Regular"/>
              </a:rPr>
              <a:t>(-</a:t>
            </a:r>
            <a:r>
              <a:rPr kumimoji="0" lang="en-US" altLang="en-US" sz="1000" b="0" i="0" u="none" strike="noStrike" cap="none" normalizeH="0" baseline="0">
                <a:ln>
                  <a:noFill/>
                </a:ln>
                <a:solidFill>
                  <a:srgbClr val="006666"/>
                </a:solidFill>
                <a:effectLst/>
                <a:latin typeface="SFMono-Regular"/>
              </a:rPr>
              <a:t>20</a:t>
            </a:r>
            <a:r>
              <a:rPr kumimoji="0" lang="en-US" altLang="en-US" sz="1000" b="0" i="0" u="none" strike="noStrike" cap="none" normalizeH="0" baseline="0">
                <a:ln>
                  <a:noFill/>
                </a:ln>
                <a:solidFill>
                  <a:srgbClr val="666600"/>
                </a:solidFill>
                <a:effectLst/>
                <a:latin typeface="SFMono-Regular"/>
              </a:rPr>
              <a:t>);</a:t>
            </a:r>
            <a:r>
              <a:rPr kumimoji="0" lang="en-US" altLang="en-US" sz="1000" b="0" i="0" u="none" strike="noStrike" cap="none" normalizeH="0" baseline="0">
                <a:ln>
                  <a:noFill/>
                </a:ln>
                <a:solidFill>
                  <a:srgbClr val="000000"/>
                </a:solidFill>
                <a:effectLst/>
                <a:latin typeface="SFMono-Regular"/>
              </a:rPr>
              <a:t> </a:t>
            </a:r>
            <a:r>
              <a:rPr kumimoji="0" lang="en-US" altLang="en-US" sz="1000" b="0" i="0" u="none" strike="noStrike" cap="none" normalizeH="0" baseline="0">
                <a:ln>
                  <a:noFill/>
                </a:ln>
                <a:solidFill>
                  <a:srgbClr val="880000"/>
                </a:solidFill>
                <a:effectLst/>
                <a:latin typeface="SFMono-Regular"/>
              </a:rPr>
              <a:t>// 20</a:t>
            </a:r>
            <a:r>
              <a:rPr kumimoji="0" lang="en-US" altLang="en-US" sz="800" b="0" i="0" u="none" strike="noStrike" cap="none" normalizeH="0" baseline="0">
                <a:ln>
                  <a:noFill/>
                </a:ln>
                <a:solidFill>
                  <a:schemeClr val="tx1"/>
                </a:solidFill>
                <a:effectLst/>
              </a:rPr>
              <a:t/>
            </a: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CAC21D7B-C438-4736-8799-1DD2DE08D38C}"/>
              </a:ext>
            </a:extLst>
          </p:cNvPr>
          <p:cNvSpPr txBox="1"/>
          <p:nvPr/>
        </p:nvSpPr>
        <p:spPr>
          <a:xfrm>
            <a:off x="-19884" y="2358516"/>
            <a:ext cx="7899085" cy="369332"/>
          </a:xfrm>
          <a:prstGeom prst="rect">
            <a:avLst/>
          </a:prstGeom>
          <a:noFill/>
        </p:spPr>
        <p:txBody>
          <a:bodyPr wrap="none" rtlCol="0">
            <a:spAutoFit/>
          </a:bodyPr>
          <a:lstStyle/>
          <a:p>
            <a:r>
              <a:rPr lang="en-US" b="1" i="0" dirty="0" err="1">
                <a:solidFill>
                  <a:srgbClr val="B1154A"/>
                </a:solidFill>
                <a:effectLst/>
                <a:latin typeface="-apple-system"/>
              </a:rPr>
              <a:t>Math.ceil</a:t>
            </a:r>
            <a:r>
              <a:rPr lang="en-US" b="1" i="0" dirty="0">
                <a:solidFill>
                  <a:srgbClr val="B1154A"/>
                </a:solidFill>
                <a:effectLst/>
                <a:latin typeface="-apple-system"/>
              </a:rPr>
              <a:t>()</a:t>
            </a:r>
            <a:r>
              <a:rPr lang="en-US" b="0" i="0" dirty="0">
                <a:solidFill>
                  <a:srgbClr val="212529"/>
                </a:solidFill>
                <a:effectLst/>
                <a:latin typeface="-apple-system"/>
              </a:rPr>
              <a:t> </a:t>
            </a:r>
            <a:r>
              <a:rPr lang="en-US" b="0" i="0" dirty="0" err="1">
                <a:solidFill>
                  <a:srgbClr val="212529"/>
                </a:solidFill>
                <a:effectLst/>
                <a:latin typeface="-apple-system"/>
              </a:rPr>
              <a:t>trả</a:t>
            </a:r>
            <a:r>
              <a:rPr lang="en-US" b="0" i="0" dirty="0">
                <a:solidFill>
                  <a:srgbClr val="212529"/>
                </a:solidFill>
                <a:effectLst/>
                <a:latin typeface="-apple-system"/>
              </a:rPr>
              <a:t> </a:t>
            </a:r>
            <a:r>
              <a:rPr lang="en-US" b="0" i="0" dirty="0" err="1">
                <a:solidFill>
                  <a:srgbClr val="212529"/>
                </a:solidFill>
                <a:effectLst/>
                <a:latin typeface="-apple-system"/>
              </a:rPr>
              <a:t>về</a:t>
            </a:r>
            <a:r>
              <a:rPr lang="en-US" b="0" i="0" dirty="0">
                <a:solidFill>
                  <a:srgbClr val="212529"/>
                </a:solidFill>
                <a:effectLst/>
                <a:latin typeface="-apple-system"/>
              </a:rPr>
              <a:t> </a:t>
            </a:r>
            <a:r>
              <a:rPr lang="en-US" b="0" i="0" dirty="0" err="1">
                <a:solidFill>
                  <a:srgbClr val="212529"/>
                </a:solidFill>
                <a:effectLst/>
                <a:latin typeface="-apple-system"/>
              </a:rPr>
              <a:t>giá</a:t>
            </a:r>
            <a:r>
              <a:rPr lang="en-US" b="0" i="0" dirty="0">
                <a:solidFill>
                  <a:srgbClr val="212529"/>
                </a:solidFill>
                <a:effectLst/>
                <a:latin typeface="-apple-system"/>
              </a:rPr>
              <a:t> </a:t>
            </a:r>
            <a:r>
              <a:rPr lang="en-US" b="0" i="0" dirty="0" err="1">
                <a:solidFill>
                  <a:srgbClr val="212529"/>
                </a:solidFill>
                <a:effectLst/>
                <a:latin typeface="-apple-system"/>
              </a:rPr>
              <a:t>trị</a:t>
            </a:r>
            <a:r>
              <a:rPr lang="en-US" b="0" i="0" dirty="0">
                <a:solidFill>
                  <a:srgbClr val="212529"/>
                </a:solidFill>
                <a:effectLst/>
                <a:latin typeface="-apple-system"/>
              </a:rPr>
              <a:t> double </a:t>
            </a:r>
            <a:r>
              <a:rPr lang="en-US" b="0" i="0" dirty="0" err="1">
                <a:solidFill>
                  <a:srgbClr val="212529"/>
                </a:solidFill>
                <a:effectLst/>
                <a:latin typeface="-apple-system"/>
              </a:rPr>
              <a:t>là</a:t>
            </a:r>
            <a:r>
              <a:rPr lang="en-US" b="0" i="0" dirty="0">
                <a:solidFill>
                  <a:srgbClr val="212529"/>
                </a:solidFill>
                <a:effectLst/>
                <a:latin typeface="-apple-system"/>
              </a:rPr>
              <a:t> </a:t>
            </a:r>
            <a:r>
              <a:rPr lang="en-US" b="0" i="0" dirty="0" err="1">
                <a:solidFill>
                  <a:srgbClr val="212529"/>
                </a:solidFill>
                <a:effectLst/>
                <a:latin typeface="-apple-system"/>
              </a:rPr>
              <a:t>số</a:t>
            </a:r>
            <a:r>
              <a:rPr lang="en-US" b="0" i="0" dirty="0">
                <a:solidFill>
                  <a:srgbClr val="212529"/>
                </a:solidFill>
                <a:effectLst/>
                <a:latin typeface="-apple-system"/>
              </a:rPr>
              <a:t> </a:t>
            </a:r>
            <a:r>
              <a:rPr lang="en-US" b="0" i="0" dirty="0" err="1">
                <a:solidFill>
                  <a:srgbClr val="212529"/>
                </a:solidFill>
                <a:effectLst/>
                <a:latin typeface="-apple-system"/>
              </a:rPr>
              <a:t>làm</a:t>
            </a:r>
            <a:r>
              <a:rPr lang="en-US" b="0" i="0" dirty="0">
                <a:solidFill>
                  <a:srgbClr val="212529"/>
                </a:solidFill>
                <a:effectLst/>
                <a:latin typeface="-apple-system"/>
              </a:rPr>
              <a:t> </a:t>
            </a:r>
            <a:r>
              <a:rPr lang="en-US" b="0" i="0" dirty="0" err="1">
                <a:solidFill>
                  <a:srgbClr val="212529"/>
                </a:solidFill>
                <a:effectLst/>
                <a:latin typeface="-apple-system"/>
              </a:rPr>
              <a:t>tròn</a:t>
            </a:r>
            <a:r>
              <a:rPr lang="en-US" b="0" i="0" dirty="0">
                <a:solidFill>
                  <a:srgbClr val="212529"/>
                </a:solidFill>
                <a:effectLst/>
                <a:latin typeface="-apple-system"/>
              </a:rPr>
              <a:t> </a:t>
            </a:r>
            <a:r>
              <a:rPr lang="en-US" b="0" i="0" dirty="0" err="1">
                <a:solidFill>
                  <a:srgbClr val="212529"/>
                </a:solidFill>
                <a:effectLst/>
                <a:latin typeface="-apple-system"/>
              </a:rPr>
              <a:t>tăng</a:t>
            </a:r>
            <a:r>
              <a:rPr lang="en-US" b="0" i="0" dirty="0">
                <a:solidFill>
                  <a:srgbClr val="212529"/>
                </a:solidFill>
                <a:effectLst/>
                <a:latin typeface="-apple-system"/>
              </a:rPr>
              <a:t> </a:t>
            </a:r>
            <a:r>
              <a:rPr lang="en-US" b="0" i="0" dirty="0" err="1">
                <a:solidFill>
                  <a:srgbClr val="212529"/>
                </a:solidFill>
                <a:effectLst/>
                <a:latin typeface="-apple-system"/>
              </a:rPr>
              <a:t>bằng</a:t>
            </a:r>
            <a:r>
              <a:rPr lang="en-US" b="0" i="0" dirty="0">
                <a:solidFill>
                  <a:srgbClr val="212529"/>
                </a:solidFill>
                <a:effectLst/>
                <a:latin typeface="-apple-system"/>
              </a:rPr>
              <a:t> </a:t>
            </a:r>
            <a:r>
              <a:rPr lang="en-US" b="0" i="0" dirty="0" err="1">
                <a:solidFill>
                  <a:srgbClr val="212529"/>
                </a:solidFill>
                <a:effectLst/>
                <a:latin typeface="-apple-system"/>
              </a:rPr>
              <a:t>giá</a:t>
            </a:r>
            <a:r>
              <a:rPr lang="en-US" b="0" i="0" dirty="0">
                <a:solidFill>
                  <a:srgbClr val="212529"/>
                </a:solidFill>
                <a:effectLst/>
                <a:latin typeface="-apple-system"/>
              </a:rPr>
              <a:t> </a:t>
            </a:r>
            <a:r>
              <a:rPr lang="en-US" b="0" i="0" dirty="0" err="1">
                <a:solidFill>
                  <a:srgbClr val="212529"/>
                </a:solidFill>
                <a:effectLst/>
                <a:latin typeface="-apple-system"/>
              </a:rPr>
              <a:t>trị</a:t>
            </a:r>
            <a:r>
              <a:rPr lang="en-US" b="0" i="0" dirty="0">
                <a:solidFill>
                  <a:srgbClr val="212529"/>
                </a:solidFill>
                <a:effectLst/>
                <a:latin typeface="-apple-system"/>
              </a:rPr>
              <a:t> </a:t>
            </a:r>
            <a:r>
              <a:rPr lang="en-US" b="0" i="0" dirty="0" err="1">
                <a:solidFill>
                  <a:srgbClr val="212529"/>
                </a:solidFill>
                <a:effectLst/>
                <a:latin typeface="-apple-system"/>
              </a:rPr>
              <a:t>số</a:t>
            </a:r>
            <a:r>
              <a:rPr lang="en-US" b="0" i="0" dirty="0">
                <a:solidFill>
                  <a:srgbClr val="212529"/>
                </a:solidFill>
                <a:effectLst/>
                <a:latin typeface="-apple-system"/>
              </a:rPr>
              <a:t> </a:t>
            </a:r>
            <a:r>
              <a:rPr lang="en-US" b="0" i="0" dirty="0" err="1">
                <a:solidFill>
                  <a:srgbClr val="212529"/>
                </a:solidFill>
                <a:effectLst/>
                <a:latin typeface="-apple-system"/>
              </a:rPr>
              <a:t>nguyên</a:t>
            </a:r>
            <a:r>
              <a:rPr lang="en-US" b="0" i="0" dirty="0">
                <a:solidFill>
                  <a:srgbClr val="212529"/>
                </a:solidFill>
                <a:effectLst/>
                <a:latin typeface="-apple-system"/>
              </a:rPr>
              <a:t> </a:t>
            </a:r>
            <a:r>
              <a:rPr lang="en-US" b="0" i="0" dirty="0" err="1">
                <a:solidFill>
                  <a:srgbClr val="212529"/>
                </a:solidFill>
                <a:effectLst/>
                <a:latin typeface="-apple-system"/>
              </a:rPr>
              <a:t>gần</a:t>
            </a:r>
            <a:r>
              <a:rPr lang="en-US" b="0" i="0" dirty="0">
                <a:solidFill>
                  <a:srgbClr val="212529"/>
                </a:solidFill>
                <a:effectLst/>
                <a:latin typeface="-apple-system"/>
              </a:rPr>
              <a:t> </a:t>
            </a:r>
            <a:r>
              <a:rPr lang="en-US" b="0" i="0" dirty="0" err="1">
                <a:solidFill>
                  <a:srgbClr val="212529"/>
                </a:solidFill>
                <a:effectLst/>
                <a:latin typeface="-apple-system"/>
              </a:rPr>
              <a:t>nhất</a:t>
            </a:r>
            <a:endParaRPr lang="en-US" dirty="0"/>
          </a:p>
        </p:txBody>
      </p:sp>
      <p:sp>
        <p:nvSpPr>
          <p:cNvPr id="7" name="Rectangle 3">
            <a:extLst>
              <a:ext uri="{FF2B5EF4-FFF2-40B4-BE49-F238E27FC236}">
                <a16:creationId xmlns:a16="http://schemas.microsoft.com/office/drawing/2014/main" id="{A3E993AF-1BA7-4CF4-941B-7ADA6C113408}"/>
              </a:ext>
            </a:extLst>
          </p:cNvPr>
          <p:cNvSpPr>
            <a:spLocks noChangeArrowheads="1"/>
          </p:cNvSpPr>
          <p:nvPr/>
        </p:nvSpPr>
        <p:spPr bwMode="auto">
          <a:xfrm>
            <a:off x="61546" y="2740963"/>
            <a:ext cx="12192000" cy="457200"/>
          </a:xfrm>
          <a:prstGeom prst="rect">
            <a:avLst/>
          </a:prstGeom>
          <a:solidFill>
            <a:srgbClr val="EC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88"/>
                </a:solidFill>
                <a:effectLst/>
                <a:latin typeface="SFMono-Regular"/>
              </a:rPr>
              <a:t>double</a:t>
            </a:r>
            <a:r>
              <a:rPr kumimoji="0" lang="en-US" altLang="en-US" sz="1000" b="0" i="0" u="none" strike="noStrike" cap="none" normalizeH="0" baseline="0">
                <a:ln>
                  <a:noFill/>
                </a:ln>
                <a:solidFill>
                  <a:srgbClr val="000000"/>
                </a:solidFill>
                <a:effectLst/>
                <a:latin typeface="SFMono-Regular"/>
              </a:rPr>
              <a:t> c </a:t>
            </a:r>
            <a:r>
              <a:rPr kumimoji="0" lang="en-US" altLang="en-US" sz="1000" b="0" i="0" u="none" strike="noStrike" cap="none" normalizeH="0" baseline="0">
                <a:ln>
                  <a:noFill/>
                </a:ln>
                <a:solidFill>
                  <a:srgbClr val="666600"/>
                </a:solidFill>
                <a:effectLst/>
                <a:latin typeface="SFMono-Regular"/>
              </a:rPr>
              <a:t>=</a:t>
            </a:r>
            <a:r>
              <a:rPr kumimoji="0" lang="en-US" altLang="en-US" sz="1000" b="0" i="0" u="none" strike="noStrike" cap="none" normalizeH="0" baseline="0">
                <a:ln>
                  <a:noFill/>
                </a:ln>
                <a:solidFill>
                  <a:srgbClr val="000000"/>
                </a:solidFill>
                <a:effectLst/>
                <a:latin typeface="SFMono-Regular"/>
              </a:rPr>
              <a:t> </a:t>
            </a:r>
            <a:r>
              <a:rPr kumimoji="0" lang="en-US" altLang="en-US" sz="1000" b="0" i="0" u="none" strike="noStrike" cap="none" normalizeH="0" baseline="0">
                <a:ln>
                  <a:noFill/>
                </a:ln>
                <a:solidFill>
                  <a:srgbClr val="660066"/>
                </a:solidFill>
                <a:effectLst/>
                <a:latin typeface="SFMono-Regular"/>
              </a:rPr>
              <a:t>Math</a:t>
            </a:r>
            <a:r>
              <a:rPr kumimoji="0" lang="en-US" altLang="en-US" sz="1000" b="0" i="0" u="none" strike="noStrike" cap="none" normalizeH="0" baseline="0">
                <a:ln>
                  <a:noFill/>
                </a:ln>
                <a:solidFill>
                  <a:srgbClr val="666600"/>
                </a:solidFill>
                <a:effectLst/>
                <a:latin typeface="SFMono-Regular"/>
              </a:rPr>
              <a:t>.</a:t>
            </a:r>
            <a:r>
              <a:rPr kumimoji="0" lang="en-US" altLang="en-US" sz="1000" b="0" i="0" u="none" strike="noStrike" cap="none" normalizeH="0" baseline="0">
                <a:ln>
                  <a:noFill/>
                </a:ln>
                <a:solidFill>
                  <a:srgbClr val="000000"/>
                </a:solidFill>
                <a:effectLst/>
                <a:latin typeface="SFMono-Regular"/>
              </a:rPr>
              <a:t>ceil</a:t>
            </a:r>
            <a:r>
              <a:rPr kumimoji="0" lang="en-US" altLang="en-US" sz="1000" b="0" i="0" u="none" strike="noStrike" cap="none" normalizeH="0" baseline="0">
                <a:ln>
                  <a:noFill/>
                </a:ln>
                <a:solidFill>
                  <a:srgbClr val="666600"/>
                </a:solidFill>
                <a:effectLst/>
                <a:latin typeface="SFMono-Regular"/>
              </a:rPr>
              <a:t>(</a:t>
            </a:r>
            <a:r>
              <a:rPr kumimoji="0" lang="en-US" altLang="en-US" sz="1000" b="0" i="0" u="none" strike="noStrike" cap="none" normalizeH="0" baseline="0">
                <a:ln>
                  <a:noFill/>
                </a:ln>
                <a:solidFill>
                  <a:srgbClr val="006666"/>
                </a:solidFill>
                <a:effectLst/>
                <a:latin typeface="SFMono-Regular"/>
              </a:rPr>
              <a:t>7.342</a:t>
            </a:r>
            <a:r>
              <a:rPr kumimoji="0" lang="en-US" altLang="en-US" sz="1000" b="0" i="0" u="none" strike="noStrike" cap="none" normalizeH="0" baseline="0">
                <a:ln>
                  <a:noFill/>
                </a:ln>
                <a:solidFill>
                  <a:srgbClr val="666600"/>
                </a:solidFill>
                <a:effectLst/>
                <a:latin typeface="SFMono-Regular"/>
              </a:rPr>
              <a:t>);</a:t>
            </a:r>
            <a:r>
              <a:rPr kumimoji="0" lang="en-US" altLang="en-US" sz="1000" b="0" i="0" u="none" strike="noStrike" cap="none" normalizeH="0" baseline="0">
                <a:ln>
                  <a:noFill/>
                </a:ln>
                <a:solidFill>
                  <a:srgbClr val="000000"/>
                </a:solidFill>
                <a:effectLst/>
                <a:latin typeface="SFMono-Regular"/>
              </a:rPr>
              <a:t> </a:t>
            </a:r>
            <a:r>
              <a:rPr kumimoji="0" lang="en-US" altLang="en-US" sz="1000" b="0" i="0" u="none" strike="noStrike" cap="none" normalizeH="0" baseline="0">
                <a:ln>
                  <a:noFill/>
                </a:ln>
                <a:solidFill>
                  <a:srgbClr val="880000"/>
                </a:solidFill>
                <a:effectLst/>
                <a:latin typeface="SFMono-Regular"/>
              </a:rPr>
              <a:t>// 8.0</a:t>
            </a:r>
            <a:r>
              <a:rPr kumimoji="0" lang="en-US" altLang="en-US" sz="800" b="0" i="0" u="none" strike="noStrike" cap="none" normalizeH="0" baseline="0">
                <a:ln>
                  <a:noFill/>
                </a:ln>
                <a:solidFill>
                  <a:schemeClr val="tx1"/>
                </a:solidFill>
                <a:effectLst/>
              </a:rPr>
              <a:t/>
            </a: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12FAFC6C-C686-4805-B831-3DE6B0E6FDA3}"/>
              </a:ext>
            </a:extLst>
          </p:cNvPr>
          <p:cNvSpPr txBox="1"/>
          <p:nvPr/>
        </p:nvSpPr>
        <p:spPr>
          <a:xfrm>
            <a:off x="-19884" y="3436830"/>
            <a:ext cx="4497065" cy="369332"/>
          </a:xfrm>
          <a:prstGeom prst="rect">
            <a:avLst/>
          </a:prstGeom>
          <a:noFill/>
        </p:spPr>
        <p:txBody>
          <a:bodyPr wrap="none" rtlCol="0">
            <a:spAutoFit/>
          </a:bodyPr>
          <a:lstStyle/>
          <a:p>
            <a:pPr algn="l"/>
            <a:r>
              <a:rPr lang="en-US" b="1" i="0" dirty="0" err="1">
                <a:solidFill>
                  <a:srgbClr val="B1154A"/>
                </a:solidFill>
                <a:effectLst/>
                <a:latin typeface="-apple-system"/>
              </a:rPr>
              <a:t>Math.floor</a:t>
            </a:r>
            <a:r>
              <a:rPr lang="en-US" b="1" i="0" dirty="0">
                <a:solidFill>
                  <a:srgbClr val="B1154A"/>
                </a:solidFill>
                <a:effectLst/>
                <a:latin typeface="-apple-system"/>
              </a:rPr>
              <a:t>()</a:t>
            </a:r>
            <a:r>
              <a:rPr lang="en-US" b="0" i="0" dirty="0">
                <a:solidFill>
                  <a:srgbClr val="212529"/>
                </a:solidFill>
                <a:effectLst/>
                <a:latin typeface="-apple-system"/>
              </a:rPr>
              <a:t> </a:t>
            </a:r>
            <a:r>
              <a:rPr lang="en-US" b="0" i="0" dirty="0" err="1">
                <a:solidFill>
                  <a:srgbClr val="212529"/>
                </a:solidFill>
                <a:effectLst/>
                <a:latin typeface="-apple-system"/>
              </a:rPr>
              <a:t>trả</a:t>
            </a:r>
            <a:r>
              <a:rPr lang="en-US" b="0" i="0" dirty="0">
                <a:solidFill>
                  <a:srgbClr val="212529"/>
                </a:solidFill>
                <a:effectLst/>
                <a:latin typeface="-apple-system"/>
              </a:rPr>
              <a:t> </a:t>
            </a:r>
            <a:r>
              <a:rPr lang="en-US" b="0" i="0" dirty="0" err="1">
                <a:solidFill>
                  <a:srgbClr val="212529"/>
                </a:solidFill>
                <a:effectLst/>
                <a:latin typeface="-apple-system"/>
              </a:rPr>
              <a:t>về</a:t>
            </a:r>
            <a:r>
              <a:rPr lang="en-US" b="0" i="0" dirty="0">
                <a:solidFill>
                  <a:srgbClr val="212529"/>
                </a:solidFill>
                <a:effectLst/>
                <a:latin typeface="-apple-system"/>
              </a:rPr>
              <a:t> double </a:t>
            </a:r>
            <a:r>
              <a:rPr lang="en-US" b="0" i="0" dirty="0" err="1">
                <a:solidFill>
                  <a:srgbClr val="212529"/>
                </a:solidFill>
                <a:effectLst/>
                <a:latin typeface="-apple-system"/>
              </a:rPr>
              <a:t>là</a:t>
            </a:r>
            <a:r>
              <a:rPr lang="en-US" b="0" i="0" dirty="0">
                <a:solidFill>
                  <a:srgbClr val="212529"/>
                </a:solidFill>
                <a:effectLst/>
                <a:latin typeface="-apple-system"/>
              </a:rPr>
              <a:t> </a:t>
            </a:r>
            <a:r>
              <a:rPr lang="en-US" b="0" i="0" dirty="0" err="1">
                <a:solidFill>
                  <a:srgbClr val="212529"/>
                </a:solidFill>
                <a:effectLst/>
                <a:latin typeface="-apple-system"/>
              </a:rPr>
              <a:t>số</a:t>
            </a:r>
            <a:r>
              <a:rPr lang="en-US" b="0" i="0" dirty="0">
                <a:solidFill>
                  <a:srgbClr val="212529"/>
                </a:solidFill>
                <a:effectLst/>
                <a:latin typeface="-apple-system"/>
              </a:rPr>
              <a:t> </a:t>
            </a:r>
            <a:r>
              <a:rPr lang="en-US" b="0" i="0" dirty="0" err="1">
                <a:solidFill>
                  <a:srgbClr val="212529"/>
                </a:solidFill>
                <a:effectLst/>
                <a:latin typeface="-apple-system"/>
              </a:rPr>
              <a:t>làm</a:t>
            </a:r>
            <a:r>
              <a:rPr lang="en-US" b="0" i="0" dirty="0">
                <a:solidFill>
                  <a:srgbClr val="212529"/>
                </a:solidFill>
                <a:effectLst/>
                <a:latin typeface="-apple-system"/>
              </a:rPr>
              <a:t> </a:t>
            </a:r>
            <a:r>
              <a:rPr lang="en-US" b="0" i="0" dirty="0" err="1">
                <a:solidFill>
                  <a:srgbClr val="212529"/>
                </a:solidFill>
                <a:effectLst/>
                <a:latin typeface="-apple-system"/>
              </a:rPr>
              <a:t>tròn</a:t>
            </a:r>
            <a:r>
              <a:rPr lang="en-US" b="0" i="0" dirty="0">
                <a:solidFill>
                  <a:srgbClr val="212529"/>
                </a:solidFill>
                <a:effectLst/>
                <a:latin typeface="-apple-system"/>
              </a:rPr>
              <a:t> </a:t>
            </a:r>
            <a:r>
              <a:rPr lang="en-US" b="0" i="0" dirty="0" err="1">
                <a:solidFill>
                  <a:srgbClr val="212529"/>
                </a:solidFill>
                <a:effectLst/>
                <a:latin typeface="-apple-system"/>
              </a:rPr>
              <a:t>giảm</a:t>
            </a:r>
            <a:endParaRPr lang="en-US" b="0" i="0" dirty="0">
              <a:solidFill>
                <a:srgbClr val="212529"/>
              </a:solidFill>
              <a:effectLst/>
              <a:latin typeface="-apple-system"/>
            </a:endParaRPr>
          </a:p>
        </p:txBody>
      </p:sp>
      <p:sp>
        <p:nvSpPr>
          <p:cNvPr id="10" name="Rectangle 4">
            <a:extLst>
              <a:ext uri="{FF2B5EF4-FFF2-40B4-BE49-F238E27FC236}">
                <a16:creationId xmlns:a16="http://schemas.microsoft.com/office/drawing/2014/main" id="{40DFB487-6A11-4873-AFFD-A030F489FAC8}"/>
              </a:ext>
            </a:extLst>
          </p:cNvPr>
          <p:cNvSpPr>
            <a:spLocks noChangeArrowheads="1"/>
          </p:cNvSpPr>
          <p:nvPr/>
        </p:nvSpPr>
        <p:spPr bwMode="auto">
          <a:xfrm>
            <a:off x="43033" y="3857605"/>
            <a:ext cx="12192000" cy="457200"/>
          </a:xfrm>
          <a:prstGeom prst="rect">
            <a:avLst/>
          </a:prstGeom>
          <a:solidFill>
            <a:srgbClr val="EC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88"/>
                </a:solidFill>
                <a:effectLst/>
                <a:latin typeface="SFMono-Regular"/>
              </a:rPr>
              <a:t>double</a:t>
            </a:r>
            <a:r>
              <a:rPr kumimoji="0" lang="en-US" altLang="en-US" sz="1000" b="0" i="0" u="none" strike="noStrike" cap="none" normalizeH="0" baseline="0" dirty="0">
                <a:ln>
                  <a:noFill/>
                </a:ln>
                <a:solidFill>
                  <a:srgbClr val="000000"/>
                </a:solidFill>
                <a:effectLst/>
                <a:latin typeface="SFMono-Regular"/>
              </a:rPr>
              <a:t> f </a:t>
            </a:r>
            <a:r>
              <a:rPr kumimoji="0" lang="en-US" altLang="en-US" sz="1000" b="0" i="0" u="none" strike="noStrike" cap="none" normalizeH="0" baseline="0" dirty="0">
                <a:ln>
                  <a:noFill/>
                </a:ln>
                <a:solidFill>
                  <a:srgbClr val="666600"/>
                </a:solidFill>
                <a:effectLst/>
                <a:latin typeface="SFMono-Regular"/>
              </a:rPr>
              <a:t>=</a:t>
            </a:r>
            <a:r>
              <a:rPr kumimoji="0" lang="en-US" altLang="en-US" sz="1000" b="0" i="0" u="none" strike="noStrike" cap="none" normalizeH="0" baseline="0" dirty="0">
                <a:ln>
                  <a:noFill/>
                </a:ln>
                <a:solidFill>
                  <a:srgbClr val="000000"/>
                </a:solidFill>
                <a:effectLst/>
                <a:latin typeface="SFMono-Regular"/>
              </a:rPr>
              <a:t> </a:t>
            </a:r>
            <a:r>
              <a:rPr kumimoji="0" lang="en-US" altLang="en-US" sz="1000" b="0" i="0" u="none" strike="noStrike" cap="none" normalizeH="0" baseline="0" dirty="0" err="1">
                <a:ln>
                  <a:noFill/>
                </a:ln>
                <a:solidFill>
                  <a:srgbClr val="660066"/>
                </a:solidFill>
                <a:effectLst/>
                <a:latin typeface="SFMono-Regular"/>
              </a:rPr>
              <a:t>Math</a:t>
            </a:r>
            <a:r>
              <a:rPr kumimoji="0" lang="en-US" altLang="en-US" sz="1000" b="0" i="0" u="none" strike="noStrike" cap="none" normalizeH="0" baseline="0" dirty="0" err="1">
                <a:ln>
                  <a:noFill/>
                </a:ln>
                <a:solidFill>
                  <a:srgbClr val="666600"/>
                </a:solidFill>
                <a:effectLst/>
                <a:latin typeface="SFMono-Regular"/>
              </a:rPr>
              <a:t>.</a:t>
            </a:r>
            <a:r>
              <a:rPr kumimoji="0" lang="en-US" altLang="en-US" sz="1000" b="0" i="0" u="none" strike="noStrike" cap="none" normalizeH="0" baseline="0" dirty="0" err="1">
                <a:ln>
                  <a:noFill/>
                </a:ln>
                <a:solidFill>
                  <a:srgbClr val="000000"/>
                </a:solidFill>
                <a:effectLst/>
                <a:latin typeface="SFMono-Regular"/>
              </a:rPr>
              <a:t>floor</a:t>
            </a:r>
            <a:r>
              <a:rPr kumimoji="0" lang="en-US" altLang="en-US" sz="1000" b="0" i="0" u="none" strike="noStrike" cap="none" normalizeH="0" baseline="0" dirty="0">
                <a:ln>
                  <a:noFill/>
                </a:ln>
                <a:solidFill>
                  <a:srgbClr val="666600"/>
                </a:solidFill>
                <a:effectLst/>
                <a:latin typeface="SFMono-Regular"/>
              </a:rPr>
              <a:t>(</a:t>
            </a:r>
            <a:r>
              <a:rPr kumimoji="0" lang="en-US" altLang="en-US" sz="1000" b="0" i="0" u="none" strike="noStrike" cap="none" normalizeH="0" baseline="0" dirty="0">
                <a:ln>
                  <a:noFill/>
                </a:ln>
                <a:solidFill>
                  <a:srgbClr val="006666"/>
                </a:solidFill>
                <a:effectLst/>
                <a:latin typeface="SFMono-Regular"/>
              </a:rPr>
              <a:t>7.343</a:t>
            </a:r>
            <a:r>
              <a:rPr kumimoji="0" lang="en-US" altLang="en-US" sz="1000" b="0" i="0" u="none" strike="noStrike" cap="none" normalizeH="0" baseline="0" dirty="0">
                <a:ln>
                  <a:noFill/>
                </a:ln>
                <a:solidFill>
                  <a:srgbClr val="666600"/>
                </a:solidFill>
                <a:effectLst/>
                <a:latin typeface="SFMono-Regular"/>
              </a:rPr>
              <a:t>);</a:t>
            </a:r>
            <a:r>
              <a:rPr kumimoji="0" lang="en-US" altLang="en-US" sz="1000" b="0" i="0" u="none" strike="noStrike" cap="none" normalizeH="0" baseline="0" dirty="0">
                <a:ln>
                  <a:noFill/>
                </a:ln>
                <a:solidFill>
                  <a:srgbClr val="000000"/>
                </a:solidFill>
                <a:effectLst/>
                <a:latin typeface="SFMono-Regular"/>
              </a:rPr>
              <a:t> </a:t>
            </a:r>
            <a:r>
              <a:rPr kumimoji="0" lang="en-US" altLang="en-US" sz="1000" b="0" i="0" u="none" strike="noStrike" cap="none" normalizeH="0" baseline="0" dirty="0">
                <a:ln>
                  <a:noFill/>
                </a:ln>
                <a:solidFill>
                  <a:srgbClr val="880000"/>
                </a:solidFill>
                <a:effectLst/>
                <a:latin typeface="SFMono-Regular"/>
              </a:rPr>
              <a:t>// 7.0</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834160A0-C1BD-4A21-89A1-7F3149D4EA61}"/>
              </a:ext>
            </a:extLst>
          </p:cNvPr>
          <p:cNvSpPr txBox="1"/>
          <p:nvPr/>
        </p:nvSpPr>
        <p:spPr>
          <a:xfrm>
            <a:off x="-19884" y="4564039"/>
            <a:ext cx="3415294" cy="369332"/>
          </a:xfrm>
          <a:prstGeom prst="rect">
            <a:avLst/>
          </a:prstGeom>
          <a:noFill/>
        </p:spPr>
        <p:txBody>
          <a:bodyPr wrap="none" rtlCol="0">
            <a:spAutoFit/>
          </a:bodyPr>
          <a:lstStyle/>
          <a:p>
            <a:r>
              <a:rPr lang="en-US" b="1" i="0" dirty="0" err="1">
                <a:solidFill>
                  <a:srgbClr val="B1154A"/>
                </a:solidFill>
                <a:effectLst/>
                <a:latin typeface="-apple-system"/>
              </a:rPr>
              <a:t>Math.max</a:t>
            </a:r>
            <a:r>
              <a:rPr lang="en-US" b="1" i="0" dirty="0">
                <a:solidFill>
                  <a:srgbClr val="B1154A"/>
                </a:solidFill>
                <a:effectLst/>
                <a:latin typeface="-apple-system"/>
              </a:rPr>
              <a:t>()</a:t>
            </a:r>
            <a:r>
              <a:rPr lang="en-US" b="0" i="0" dirty="0">
                <a:solidFill>
                  <a:srgbClr val="212529"/>
                </a:solidFill>
                <a:effectLst/>
                <a:latin typeface="-apple-system"/>
              </a:rPr>
              <a:t> </a:t>
            </a:r>
            <a:r>
              <a:rPr lang="en-US" b="0" i="0" dirty="0" err="1">
                <a:solidFill>
                  <a:srgbClr val="212529"/>
                </a:solidFill>
                <a:effectLst/>
                <a:latin typeface="-apple-system"/>
              </a:rPr>
              <a:t>lấy</a:t>
            </a:r>
            <a:r>
              <a:rPr lang="en-US" b="0" i="0" dirty="0">
                <a:solidFill>
                  <a:srgbClr val="212529"/>
                </a:solidFill>
                <a:effectLst/>
                <a:latin typeface="-apple-system"/>
              </a:rPr>
              <a:t> </a:t>
            </a:r>
            <a:r>
              <a:rPr lang="en-US" b="0" i="0" dirty="0" err="1">
                <a:solidFill>
                  <a:srgbClr val="212529"/>
                </a:solidFill>
                <a:effectLst/>
                <a:latin typeface="-apple-system"/>
              </a:rPr>
              <a:t>số</a:t>
            </a:r>
            <a:r>
              <a:rPr lang="en-US" b="0" i="0" dirty="0">
                <a:solidFill>
                  <a:srgbClr val="212529"/>
                </a:solidFill>
                <a:effectLst/>
                <a:latin typeface="-apple-system"/>
              </a:rPr>
              <a:t> </a:t>
            </a:r>
            <a:r>
              <a:rPr lang="en-US" b="0" i="0" dirty="0" err="1">
                <a:solidFill>
                  <a:srgbClr val="212529"/>
                </a:solidFill>
                <a:effectLst/>
                <a:latin typeface="-apple-system"/>
              </a:rPr>
              <a:t>lớn</a:t>
            </a:r>
            <a:r>
              <a:rPr lang="en-US" b="0" i="0" dirty="0">
                <a:solidFill>
                  <a:srgbClr val="212529"/>
                </a:solidFill>
                <a:effectLst/>
                <a:latin typeface="-apple-system"/>
              </a:rPr>
              <a:t> </a:t>
            </a:r>
            <a:r>
              <a:rPr lang="en-US" b="0" i="0" dirty="0" err="1">
                <a:solidFill>
                  <a:srgbClr val="212529"/>
                </a:solidFill>
                <a:effectLst/>
                <a:latin typeface="-apple-system"/>
              </a:rPr>
              <a:t>trong</a:t>
            </a:r>
            <a:r>
              <a:rPr lang="en-US" b="0" i="0" dirty="0">
                <a:solidFill>
                  <a:srgbClr val="212529"/>
                </a:solidFill>
                <a:effectLst/>
                <a:latin typeface="-apple-system"/>
              </a:rPr>
              <a:t> </a:t>
            </a:r>
            <a:r>
              <a:rPr lang="en-US" b="0" i="0" dirty="0" err="1">
                <a:solidFill>
                  <a:srgbClr val="212529"/>
                </a:solidFill>
                <a:effectLst/>
                <a:latin typeface="-apple-system"/>
              </a:rPr>
              <a:t>hai</a:t>
            </a:r>
            <a:r>
              <a:rPr lang="en-US" b="0" i="0" dirty="0">
                <a:solidFill>
                  <a:srgbClr val="212529"/>
                </a:solidFill>
                <a:effectLst/>
                <a:latin typeface="-apple-system"/>
              </a:rPr>
              <a:t> </a:t>
            </a:r>
            <a:r>
              <a:rPr lang="en-US" b="0" i="0" dirty="0" err="1">
                <a:solidFill>
                  <a:srgbClr val="212529"/>
                </a:solidFill>
                <a:effectLst/>
                <a:latin typeface="-apple-system"/>
              </a:rPr>
              <a:t>số</a:t>
            </a:r>
            <a:endParaRPr lang="en-US" dirty="0"/>
          </a:p>
        </p:txBody>
      </p:sp>
      <p:sp>
        <p:nvSpPr>
          <p:cNvPr id="12" name="Rectangle 5">
            <a:extLst>
              <a:ext uri="{FF2B5EF4-FFF2-40B4-BE49-F238E27FC236}">
                <a16:creationId xmlns:a16="http://schemas.microsoft.com/office/drawing/2014/main" id="{FEF31DEA-96E0-4A54-93F2-8998ABDDAC30}"/>
              </a:ext>
            </a:extLst>
          </p:cNvPr>
          <p:cNvSpPr>
            <a:spLocks noChangeArrowheads="1"/>
          </p:cNvSpPr>
          <p:nvPr/>
        </p:nvSpPr>
        <p:spPr bwMode="auto">
          <a:xfrm>
            <a:off x="43033" y="4976010"/>
            <a:ext cx="12192000" cy="457200"/>
          </a:xfrm>
          <a:prstGeom prst="rect">
            <a:avLst/>
          </a:prstGeom>
          <a:solidFill>
            <a:srgbClr val="EC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88"/>
                </a:solidFill>
                <a:effectLst/>
                <a:latin typeface="SFMono-Regular"/>
              </a:rPr>
              <a:t>int</a:t>
            </a:r>
            <a:r>
              <a:rPr kumimoji="0" lang="en-US" altLang="en-US" sz="1000" b="0" i="0" u="none" strike="noStrike" cap="none" normalizeH="0" baseline="0" dirty="0">
                <a:ln>
                  <a:noFill/>
                </a:ln>
                <a:solidFill>
                  <a:srgbClr val="000000"/>
                </a:solidFill>
                <a:effectLst/>
                <a:latin typeface="SFMono-Regular"/>
              </a:rPr>
              <a:t> m </a:t>
            </a:r>
            <a:r>
              <a:rPr kumimoji="0" lang="en-US" altLang="en-US" sz="1000" b="0" i="0" u="none" strike="noStrike" cap="none" normalizeH="0" baseline="0" dirty="0">
                <a:ln>
                  <a:noFill/>
                </a:ln>
                <a:solidFill>
                  <a:srgbClr val="666600"/>
                </a:solidFill>
                <a:effectLst/>
                <a:latin typeface="SFMono-Regular"/>
              </a:rPr>
              <a:t>=</a:t>
            </a:r>
            <a:r>
              <a:rPr kumimoji="0" lang="en-US" altLang="en-US" sz="1000" b="0" i="0" u="none" strike="noStrike" cap="none" normalizeH="0" baseline="0" dirty="0">
                <a:ln>
                  <a:noFill/>
                </a:ln>
                <a:solidFill>
                  <a:srgbClr val="000000"/>
                </a:solidFill>
                <a:effectLst/>
                <a:latin typeface="SFMono-Regular"/>
              </a:rPr>
              <a:t> </a:t>
            </a:r>
            <a:r>
              <a:rPr kumimoji="0" lang="en-US" altLang="en-US" sz="1000" b="0" i="0" u="none" strike="noStrike" cap="none" normalizeH="0" baseline="0" dirty="0" err="1">
                <a:ln>
                  <a:noFill/>
                </a:ln>
                <a:solidFill>
                  <a:srgbClr val="660066"/>
                </a:solidFill>
                <a:effectLst/>
                <a:latin typeface="SFMono-Regular"/>
              </a:rPr>
              <a:t>Math</a:t>
            </a:r>
            <a:r>
              <a:rPr kumimoji="0" lang="en-US" altLang="en-US" sz="1000" b="0" i="0" u="none" strike="noStrike" cap="none" normalizeH="0" baseline="0" dirty="0" err="1">
                <a:ln>
                  <a:noFill/>
                </a:ln>
                <a:solidFill>
                  <a:srgbClr val="666600"/>
                </a:solidFill>
                <a:effectLst/>
                <a:latin typeface="SFMono-Regular"/>
              </a:rPr>
              <a:t>.</a:t>
            </a:r>
            <a:r>
              <a:rPr kumimoji="0" lang="en-US" altLang="en-US" sz="1000" b="0" i="0" u="none" strike="noStrike" cap="none" normalizeH="0" baseline="0" dirty="0" err="1">
                <a:ln>
                  <a:noFill/>
                </a:ln>
                <a:solidFill>
                  <a:srgbClr val="000000"/>
                </a:solidFill>
                <a:effectLst/>
                <a:latin typeface="SFMono-Regular"/>
              </a:rPr>
              <a:t>max</a:t>
            </a:r>
            <a:r>
              <a:rPr kumimoji="0" lang="en-US" altLang="en-US" sz="1000" b="0" i="0" u="none" strike="noStrike" cap="none" normalizeH="0" baseline="0" dirty="0">
                <a:ln>
                  <a:noFill/>
                </a:ln>
                <a:solidFill>
                  <a:srgbClr val="666600"/>
                </a:solidFill>
                <a:effectLst/>
                <a:latin typeface="SFMono-Regular"/>
              </a:rPr>
              <a:t>(</a:t>
            </a:r>
            <a:r>
              <a:rPr kumimoji="0" lang="en-US" altLang="en-US" sz="1000" b="0" i="0" u="none" strike="noStrike" cap="none" normalizeH="0" baseline="0" dirty="0">
                <a:ln>
                  <a:noFill/>
                </a:ln>
                <a:solidFill>
                  <a:srgbClr val="006666"/>
                </a:solidFill>
                <a:effectLst/>
                <a:latin typeface="SFMono-Regular"/>
              </a:rPr>
              <a:t>10</a:t>
            </a:r>
            <a:r>
              <a:rPr kumimoji="0" lang="en-US" altLang="en-US" sz="1000" b="0" i="0" u="none" strike="noStrike" cap="none" normalizeH="0" baseline="0" dirty="0">
                <a:ln>
                  <a:noFill/>
                </a:ln>
                <a:solidFill>
                  <a:srgbClr val="666600"/>
                </a:solidFill>
                <a:effectLst/>
                <a:latin typeface="SFMono-Regular"/>
              </a:rPr>
              <a:t>,</a:t>
            </a:r>
            <a:r>
              <a:rPr kumimoji="0" lang="en-US" altLang="en-US" sz="1000" b="0" i="0" u="none" strike="noStrike" cap="none" normalizeH="0" baseline="0" dirty="0">
                <a:ln>
                  <a:noFill/>
                </a:ln>
                <a:solidFill>
                  <a:srgbClr val="000000"/>
                </a:solidFill>
                <a:effectLst/>
                <a:latin typeface="SFMono-Regular"/>
              </a:rPr>
              <a:t> </a:t>
            </a:r>
            <a:r>
              <a:rPr kumimoji="0" lang="en-US" altLang="en-US" sz="1000" b="0" i="0" u="none" strike="noStrike" cap="none" normalizeH="0" baseline="0" dirty="0">
                <a:ln>
                  <a:noFill/>
                </a:ln>
                <a:solidFill>
                  <a:srgbClr val="006666"/>
                </a:solidFill>
                <a:effectLst/>
                <a:latin typeface="SFMono-Regular"/>
              </a:rPr>
              <a:t>20</a:t>
            </a:r>
            <a:r>
              <a:rPr kumimoji="0" lang="en-US" altLang="en-US" sz="1000" b="0" i="0" u="none" strike="noStrike" cap="none" normalizeH="0" baseline="0" dirty="0">
                <a:ln>
                  <a:noFill/>
                </a:ln>
                <a:solidFill>
                  <a:srgbClr val="666600"/>
                </a:solidFill>
                <a:effectLst/>
                <a:latin typeface="SFMono-Regular"/>
              </a:rPr>
              <a:t>);</a:t>
            </a:r>
            <a:r>
              <a:rPr kumimoji="0" lang="en-US" altLang="en-US" sz="1000" b="0" i="0" u="none" strike="noStrike" cap="none" normalizeH="0" baseline="0" dirty="0">
                <a:ln>
                  <a:noFill/>
                </a:ln>
                <a:solidFill>
                  <a:srgbClr val="000000"/>
                </a:solidFill>
                <a:effectLst/>
                <a:latin typeface="SFMono-Regular"/>
              </a:rPr>
              <a:t> </a:t>
            </a:r>
            <a:r>
              <a:rPr kumimoji="0" lang="en-US" altLang="en-US" sz="1000" b="0" i="0" u="none" strike="noStrike" cap="none" normalizeH="0" baseline="0" dirty="0">
                <a:ln>
                  <a:noFill/>
                </a:ln>
                <a:solidFill>
                  <a:srgbClr val="880000"/>
                </a:solidFill>
                <a:effectLst/>
                <a:latin typeface="SFMono-Regular"/>
              </a:rPr>
              <a:t>// 20</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C086EBC4-901D-4BF7-A393-41D899636DED}"/>
              </a:ext>
            </a:extLst>
          </p:cNvPr>
          <p:cNvSpPr txBox="1"/>
          <p:nvPr/>
        </p:nvSpPr>
        <p:spPr>
          <a:xfrm>
            <a:off x="-19884" y="5653400"/>
            <a:ext cx="2129109" cy="369332"/>
          </a:xfrm>
          <a:prstGeom prst="rect">
            <a:avLst/>
          </a:prstGeom>
          <a:noFill/>
        </p:spPr>
        <p:txBody>
          <a:bodyPr wrap="none" rtlCol="0">
            <a:spAutoFit/>
          </a:bodyPr>
          <a:lstStyle/>
          <a:p>
            <a:r>
              <a:rPr lang="en-US" b="1" i="0" dirty="0" err="1">
                <a:solidFill>
                  <a:srgbClr val="B1154A"/>
                </a:solidFill>
                <a:effectLst/>
                <a:latin typeface="-apple-system"/>
              </a:rPr>
              <a:t>Math.min</a:t>
            </a:r>
            <a:r>
              <a:rPr lang="en-US" b="0" i="0" dirty="0">
                <a:solidFill>
                  <a:srgbClr val="212529"/>
                </a:solidFill>
                <a:effectLst/>
                <a:latin typeface="-apple-system"/>
              </a:rPr>
              <a:t> </a:t>
            </a:r>
            <a:r>
              <a:rPr lang="en-US" b="0" i="0" dirty="0" err="1">
                <a:solidFill>
                  <a:srgbClr val="212529"/>
                </a:solidFill>
                <a:effectLst/>
                <a:latin typeface="-apple-system"/>
              </a:rPr>
              <a:t>lấy</a:t>
            </a:r>
            <a:r>
              <a:rPr lang="en-US" b="0" i="0" dirty="0">
                <a:solidFill>
                  <a:srgbClr val="212529"/>
                </a:solidFill>
                <a:effectLst/>
                <a:latin typeface="-apple-system"/>
              </a:rPr>
              <a:t> </a:t>
            </a:r>
            <a:r>
              <a:rPr lang="en-US" b="0" i="0" dirty="0" err="1">
                <a:solidFill>
                  <a:srgbClr val="212529"/>
                </a:solidFill>
                <a:effectLst/>
                <a:latin typeface="-apple-system"/>
              </a:rPr>
              <a:t>số</a:t>
            </a:r>
            <a:r>
              <a:rPr lang="en-US" b="0" i="0" dirty="0">
                <a:solidFill>
                  <a:srgbClr val="212529"/>
                </a:solidFill>
                <a:effectLst/>
                <a:latin typeface="-apple-system"/>
              </a:rPr>
              <a:t> </a:t>
            </a:r>
            <a:r>
              <a:rPr lang="en-US" b="0" i="0" dirty="0" err="1">
                <a:solidFill>
                  <a:srgbClr val="212529"/>
                </a:solidFill>
                <a:effectLst/>
                <a:latin typeface="-apple-system"/>
              </a:rPr>
              <a:t>nhỏ</a:t>
            </a:r>
            <a:endParaRPr lang="en-US" dirty="0"/>
          </a:p>
        </p:txBody>
      </p:sp>
      <p:sp>
        <p:nvSpPr>
          <p:cNvPr id="14" name="Rectangle 1">
            <a:extLst>
              <a:ext uri="{FF2B5EF4-FFF2-40B4-BE49-F238E27FC236}">
                <a16:creationId xmlns:a16="http://schemas.microsoft.com/office/drawing/2014/main" id="{E194D0B4-DE63-4A0B-B289-F290AA33A6F2}"/>
              </a:ext>
            </a:extLst>
          </p:cNvPr>
          <p:cNvSpPr>
            <a:spLocks noChangeArrowheads="1"/>
          </p:cNvSpPr>
          <p:nvPr/>
        </p:nvSpPr>
        <p:spPr bwMode="auto">
          <a:xfrm>
            <a:off x="25448" y="6088592"/>
            <a:ext cx="12192000" cy="457200"/>
          </a:xfrm>
          <a:prstGeom prst="rect">
            <a:avLst/>
          </a:prstGeom>
          <a:solidFill>
            <a:srgbClr val="EC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88"/>
                </a:solidFill>
                <a:effectLst/>
                <a:latin typeface="SFMono-Regular"/>
              </a:rPr>
              <a:t>int</a:t>
            </a:r>
            <a:r>
              <a:rPr kumimoji="0" lang="en-US" altLang="en-US" sz="1000" b="0" i="0" u="none" strike="noStrike" cap="none" normalizeH="0" baseline="0">
                <a:ln>
                  <a:noFill/>
                </a:ln>
                <a:solidFill>
                  <a:srgbClr val="000000"/>
                </a:solidFill>
                <a:effectLst/>
                <a:latin typeface="SFMono-Regular"/>
              </a:rPr>
              <a:t> m </a:t>
            </a:r>
            <a:r>
              <a:rPr kumimoji="0" lang="en-US" altLang="en-US" sz="1000" b="0" i="0" u="none" strike="noStrike" cap="none" normalizeH="0" baseline="0">
                <a:ln>
                  <a:noFill/>
                </a:ln>
                <a:solidFill>
                  <a:srgbClr val="666600"/>
                </a:solidFill>
                <a:effectLst/>
                <a:latin typeface="SFMono-Regular"/>
              </a:rPr>
              <a:t>=</a:t>
            </a:r>
            <a:r>
              <a:rPr kumimoji="0" lang="en-US" altLang="en-US" sz="1000" b="0" i="0" u="none" strike="noStrike" cap="none" normalizeH="0" baseline="0">
                <a:ln>
                  <a:noFill/>
                </a:ln>
                <a:solidFill>
                  <a:srgbClr val="000000"/>
                </a:solidFill>
                <a:effectLst/>
                <a:latin typeface="SFMono-Regular"/>
              </a:rPr>
              <a:t> </a:t>
            </a:r>
            <a:r>
              <a:rPr kumimoji="0" lang="en-US" altLang="en-US" sz="1000" b="0" i="0" u="none" strike="noStrike" cap="none" normalizeH="0" baseline="0">
                <a:ln>
                  <a:noFill/>
                </a:ln>
                <a:solidFill>
                  <a:srgbClr val="660066"/>
                </a:solidFill>
                <a:effectLst/>
                <a:latin typeface="SFMono-Regular"/>
              </a:rPr>
              <a:t>Math</a:t>
            </a:r>
            <a:r>
              <a:rPr kumimoji="0" lang="en-US" altLang="en-US" sz="1000" b="0" i="0" u="none" strike="noStrike" cap="none" normalizeH="0" baseline="0">
                <a:ln>
                  <a:noFill/>
                </a:ln>
                <a:solidFill>
                  <a:srgbClr val="666600"/>
                </a:solidFill>
                <a:effectLst/>
                <a:latin typeface="SFMono-Regular"/>
              </a:rPr>
              <a:t>.</a:t>
            </a:r>
            <a:r>
              <a:rPr kumimoji="0" lang="en-US" altLang="en-US" sz="1000" b="0" i="0" u="none" strike="noStrike" cap="none" normalizeH="0" baseline="0">
                <a:ln>
                  <a:noFill/>
                </a:ln>
                <a:solidFill>
                  <a:srgbClr val="000000"/>
                </a:solidFill>
                <a:effectLst/>
                <a:latin typeface="SFMono-Regular"/>
              </a:rPr>
              <a:t>min</a:t>
            </a:r>
            <a:r>
              <a:rPr kumimoji="0" lang="en-US" altLang="en-US" sz="1000" b="0" i="0" u="none" strike="noStrike" cap="none" normalizeH="0" baseline="0">
                <a:ln>
                  <a:noFill/>
                </a:ln>
                <a:solidFill>
                  <a:srgbClr val="666600"/>
                </a:solidFill>
                <a:effectLst/>
                <a:latin typeface="SFMono-Regular"/>
              </a:rPr>
              <a:t>(</a:t>
            </a:r>
            <a:r>
              <a:rPr kumimoji="0" lang="en-US" altLang="en-US" sz="1000" b="0" i="0" u="none" strike="noStrike" cap="none" normalizeH="0" baseline="0">
                <a:ln>
                  <a:noFill/>
                </a:ln>
                <a:solidFill>
                  <a:srgbClr val="006666"/>
                </a:solidFill>
                <a:effectLst/>
                <a:latin typeface="SFMono-Regular"/>
              </a:rPr>
              <a:t>10</a:t>
            </a:r>
            <a:r>
              <a:rPr kumimoji="0" lang="en-US" altLang="en-US" sz="1000" b="0" i="0" u="none" strike="noStrike" cap="none" normalizeH="0" baseline="0">
                <a:ln>
                  <a:noFill/>
                </a:ln>
                <a:solidFill>
                  <a:srgbClr val="666600"/>
                </a:solidFill>
                <a:effectLst/>
                <a:latin typeface="SFMono-Regular"/>
              </a:rPr>
              <a:t>,</a:t>
            </a:r>
            <a:r>
              <a:rPr kumimoji="0" lang="en-US" altLang="en-US" sz="1000" b="0" i="0" u="none" strike="noStrike" cap="none" normalizeH="0" baseline="0">
                <a:ln>
                  <a:noFill/>
                </a:ln>
                <a:solidFill>
                  <a:srgbClr val="000000"/>
                </a:solidFill>
                <a:effectLst/>
                <a:latin typeface="SFMono-Regular"/>
              </a:rPr>
              <a:t> </a:t>
            </a:r>
            <a:r>
              <a:rPr kumimoji="0" lang="en-US" altLang="en-US" sz="1000" b="0" i="0" u="none" strike="noStrike" cap="none" normalizeH="0" baseline="0">
                <a:ln>
                  <a:noFill/>
                </a:ln>
                <a:solidFill>
                  <a:srgbClr val="006666"/>
                </a:solidFill>
                <a:effectLst/>
                <a:latin typeface="SFMono-Regular"/>
              </a:rPr>
              <a:t>20</a:t>
            </a:r>
            <a:r>
              <a:rPr kumimoji="0" lang="en-US" altLang="en-US" sz="1000" b="0" i="0" u="none" strike="noStrike" cap="none" normalizeH="0" baseline="0">
                <a:ln>
                  <a:noFill/>
                </a:ln>
                <a:solidFill>
                  <a:srgbClr val="666600"/>
                </a:solidFill>
                <a:effectLst/>
                <a:latin typeface="SFMono-Regular"/>
              </a:rPr>
              <a:t>);</a:t>
            </a:r>
            <a:r>
              <a:rPr kumimoji="0" lang="en-US" altLang="en-US" sz="1000" b="0" i="0" u="none" strike="noStrike" cap="none" normalizeH="0" baseline="0">
                <a:ln>
                  <a:noFill/>
                </a:ln>
                <a:solidFill>
                  <a:srgbClr val="000000"/>
                </a:solidFill>
                <a:effectLst/>
                <a:latin typeface="SFMono-Regular"/>
              </a:rPr>
              <a:t> </a:t>
            </a:r>
            <a:r>
              <a:rPr kumimoji="0" lang="en-US" altLang="en-US" sz="1000" b="0" i="0" u="none" strike="noStrike" cap="none" normalizeH="0" baseline="0">
                <a:ln>
                  <a:noFill/>
                </a:ln>
                <a:solidFill>
                  <a:srgbClr val="880000"/>
                </a:solidFill>
                <a:effectLst/>
                <a:latin typeface="SFMono-Regular"/>
              </a:rPr>
              <a:t>// 10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0982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082F32-D92B-4E2A-AFE1-0D3C1847B6BE}"/>
              </a:ext>
            </a:extLst>
          </p:cNvPr>
          <p:cNvSpPr txBox="1"/>
          <p:nvPr/>
        </p:nvSpPr>
        <p:spPr>
          <a:xfrm>
            <a:off x="95250" y="184833"/>
            <a:ext cx="3712748" cy="369332"/>
          </a:xfrm>
          <a:prstGeom prst="rect">
            <a:avLst/>
          </a:prstGeom>
          <a:noFill/>
        </p:spPr>
        <p:txBody>
          <a:bodyPr wrap="none" rtlCol="0">
            <a:spAutoFit/>
          </a:bodyPr>
          <a:lstStyle/>
          <a:p>
            <a:r>
              <a:rPr lang="vi-VN" b="1" i="0" dirty="0">
                <a:solidFill>
                  <a:srgbClr val="B1154A"/>
                </a:solidFill>
                <a:effectLst/>
                <a:latin typeface="-apple-system"/>
              </a:rPr>
              <a:t>Math.pow</a:t>
            </a:r>
            <a:r>
              <a:rPr lang="vi-VN" b="0" i="0" dirty="0">
                <a:solidFill>
                  <a:srgbClr val="212529"/>
                </a:solidFill>
                <a:effectLst/>
                <a:latin typeface="-apple-system"/>
              </a:rPr>
              <a:t> lấy lũy thừa (cơ-số, số mũ)</a:t>
            </a:r>
            <a:endParaRPr lang="en-US" dirty="0"/>
          </a:p>
        </p:txBody>
      </p:sp>
      <p:sp>
        <p:nvSpPr>
          <p:cNvPr id="6" name="Rectangle 2">
            <a:extLst>
              <a:ext uri="{FF2B5EF4-FFF2-40B4-BE49-F238E27FC236}">
                <a16:creationId xmlns:a16="http://schemas.microsoft.com/office/drawing/2014/main" id="{9E1A2EB5-7B81-4BEB-BC62-1779AF89A4BC}"/>
              </a:ext>
            </a:extLst>
          </p:cNvPr>
          <p:cNvSpPr>
            <a:spLocks noChangeArrowheads="1"/>
          </p:cNvSpPr>
          <p:nvPr/>
        </p:nvSpPr>
        <p:spPr bwMode="auto">
          <a:xfrm>
            <a:off x="95250" y="554165"/>
            <a:ext cx="12192000" cy="457200"/>
          </a:xfrm>
          <a:prstGeom prst="rect">
            <a:avLst/>
          </a:prstGeom>
          <a:solidFill>
            <a:srgbClr val="EC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88"/>
                </a:solidFill>
                <a:effectLst/>
                <a:latin typeface="SFMono-Regular"/>
              </a:rPr>
              <a:t>double</a:t>
            </a:r>
            <a:r>
              <a:rPr kumimoji="0" lang="en-US" altLang="en-US" sz="1000" b="0" i="0" u="none" strike="noStrike" cap="none" normalizeH="0" baseline="0">
                <a:ln>
                  <a:noFill/>
                </a:ln>
                <a:solidFill>
                  <a:srgbClr val="000000"/>
                </a:solidFill>
                <a:effectLst/>
                <a:latin typeface="SFMono-Regular"/>
              </a:rPr>
              <a:t> p </a:t>
            </a:r>
            <a:r>
              <a:rPr kumimoji="0" lang="en-US" altLang="en-US" sz="1000" b="0" i="0" u="none" strike="noStrike" cap="none" normalizeH="0" baseline="0">
                <a:ln>
                  <a:noFill/>
                </a:ln>
                <a:solidFill>
                  <a:srgbClr val="666600"/>
                </a:solidFill>
                <a:effectLst/>
                <a:latin typeface="SFMono-Regular"/>
              </a:rPr>
              <a:t>=</a:t>
            </a:r>
            <a:r>
              <a:rPr kumimoji="0" lang="en-US" altLang="en-US" sz="1000" b="0" i="0" u="none" strike="noStrike" cap="none" normalizeH="0" baseline="0">
                <a:ln>
                  <a:noFill/>
                </a:ln>
                <a:solidFill>
                  <a:srgbClr val="000000"/>
                </a:solidFill>
                <a:effectLst/>
                <a:latin typeface="SFMono-Regular"/>
              </a:rPr>
              <a:t> </a:t>
            </a:r>
            <a:r>
              <a:rPr kumimoji="0" lang="en-US" altLang="en-US" sz="1000" b="0" i="0" u="none" strike="noStrike" cap="none" normalizeH="0" baseline="0">
                <a:ln>
                  <a:noFill/>
                </a:ln>
                <a:solidFill>
                  <a:srgbClr val="660066"/>
                </a:solidFill>
                <a:effectLst/>
                <a:latin typeface="SFMono-Regular"/>
              </a:rPr>
              <a:t>Math</a:t>
            </a:r>
            <a:r>
              <a:rPr kumimoji="0" lang="en-US" altLang="en-US" sz="1000" b="0" i="0" u="none" strike="noStrike" cap="none" normalizeH="0" baseline="0">
                <a:ln>
                  <a:noFill/>
                </a:ln>
                <a:solidFill>
                  <a:srgbClr val="666600"/>
                </a:solidFill>
                <a:effectLst/>
                <a:latin typeface="SFMono-Regular"/>
              </a:rPr>
              <a:t>.</a:t>
            </a:r>
            <a:r>
              <a:rPr kumimoji="0" lang="en-US" altLang="en-US" sz="1000" b="0" i="0" u="none" strike="noStrike" cap="none" normalizeH="0" baseline="0">
                <a:ln>
                  <a:noFill/>
                </a:ln>
                <a:solidFill>
                  <a:srgbClr val="000000"/>
                </a:solidFill>
                <a:effectLst/>
                <a:latin typeface="SFMono-Regular"/>
              </a:rPr>
              <a:t>pow</a:t>
            </a:r>
            <a:r>
              <a:rPr kumimoji="0" lang="en-US" altLang="en-US" sz="1000" b="0" i="0" u="none" strike="noStrike" cap="none" normalizeH="0" baseline="0">
                <a:ln>
                  <a:noFill/>
                </a:ln>
                <a:solidFill>
                  <a:srgbClr val="666600"/>
                </a:solidFill>
                <a:effectLst/>
                <a:latin typeface="SFMono-Regular"/>
              </a:rPr>
              <a:t>(</a:t>
            </a:r>
            <a:r>
              <a:rPr kumimoji="0" lang="en-US" altLang="en-US" sz="1000" b="0" i="0" u="none" strike="noStrike" cap="none" normalizeH="0" baseline="0">
                <a:ln>
                  <a:noFill/>
                </a:ln>
                <a:solidFill>
                  <a:srgbClr val="006666"/>
                </a:solidFill>
                <a:effectLst/>
                <a:latin typeface="SFMono-Regular"/>
              </a:rPr>
              <a:t>2</a:t>
            </a:r>
            <a:r>
              <a:rPr kumimoji="0" lang="en-US" altLang="en-US" sz="1000" b="0" i="0" u="none" strike="noStrike" cap="none" normalizeH="0" baseline="0">
                <a:ln>
                  <a:noFill/>
                </a:ln>
                <a:solidFill>
                  <a:srgbClr val="666600"/>
                </a:solidFill>
                <a:effectLst/>
                <a:latin typeface="SFMono-Regular"/>
              </a:rPr>
              <a:t>,</a:t>
            </a:r>
            <a:r>
              <a:rPr kumimoji="0" lang="en-US" altLang="en-US" sz="1000" b="0" i="0" u="none" strike="noStrike" cap="none" normalizeH="0" baseline="0">
                <a:ln>
                  <a:noFill/>
                </a:ln>
                <a:solidFill>
                  <a:srgbClr val="000000"/>
                </a:solidFill>
                <a:effectLst/>
                <a:latin typeface="SFMono-Regular"/>
              </a:rPr>
              <a:t> </a:t>
            </a:r>
            <a:r>
              <a:rPr kumimoji="0" lang="en-US" altLang="en-US" sz="1000" b="0" i="0" u="none" strike="noStrike" cap="none" normalizeH="0" baseline="0">
                <a:ln>
                  <a:noFill/>
                </a:ln>
                <a:solidFill>
                  <a:srgbClr val="006666"/>
                </a:solidFill>
                <a:effectLst/>
                <a:latin typeface="SFMono-Regular"/>
              </a:rPr>
              <a:t>3</a:t>
            </a:r>
            <a:r>
              <a:rPr kumimoji="0" lang="en-US" altLang="en-US" sz="1000" b="0" i="0" u="none" strike="noStrike" cap="none" normalizeH="0" baseline="0">
                <a:ln>
                  <a:noFill/>
                </a:ln>
                <a:solidFill>
                  <a:srgbClr val="666600"/>
                </a:solidFill>
                <a:effectLst/>
                <a:latin typeface="SFMono-Regular"/>
              </a:rPr>
              <a:t>);</a:t>
            </a:r>
            <a:r>
              <a:rPr kumimoji="0" lang="en-US" altLang="en-US" sz="1000" b="0" i="0" u="none" strike="noStrike" cap="none" normalizeH="0" baseline="0">
                <a:ln>
                  <a:noFill/>
                </a:ln>
                <a:solidFill>
                  <a:srgbClr val="000000"/>
                </a:solidFill>
                <a:effectLst/>
                <a:latin typeface="SFMono-Regular"/>
              </a:rPr>
              <a:t> </a:t>
            </a:r>
            <a:r>
              <a:rPr kumimoji="0" lang="en-US" altLang="en-US" sz="1000" b="0" i="0" u="none" strike="noStrike" cap="none" normalizeH="0" baseline="0">
                <a:ln>
                  <a:noFill/>
                </a:ln>
                <a:solidFill>
                  <a:srgbClr val="880000"/>
                </a:solidFill>
                <a:effectLst/>
                <a:latin typeface="SFMono-Regular"/>
              </a:rPr>
              <a:t>// 8.0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EDC1DAF-EB3E-41C8-A3CF-872759E9F58B}"/>
              </a:ext>
            </a:extLst>
          </p:cNvPr>
          <p:cNvSpPr txBox="1"/>
          <p:nvPr/>
        </p:nvSpPr>
        <p:spPr>
          <a:xfrm>
            <a:off x="67408" y="1244760"/>
            <a:ext cx="6123842" cy="369332"/>
          </a:xfrm>
          <a:prstGeom prst="rect">
            <a:avLst/>
          </a:prstGeom>
          <a:noFill/>
        </p:spPr>
        <p:txBody>
          <a:bodyPr wrap="square">
            <a:spAutoFit/>
          </a:bodyPr>
          <a:lstStyle/>
          <a:p>
            <a:r>
              <a:rPr lang="en-US" b="1" i="0" dirty="0" err="1">
                <a:solidFill>
                  <a:srgbClr val="B1154A"/>
                </a:solidFill>
                <a:effectLst/>
                <a:latin typeface="-apple-system"/>
              </a:rPr>
              <a:t>Math.Math.sqrt</a:t>
            </a:r>
            <a:r>
              <a:rPr lang="en-US" b="1" i="0" dirty="0">
                <a:solidFill>
                  <a:srgbClr val="B1154A"/>
                </a:solidFill>
                <a:effectLst/>
                <a:latin typeface="-apple-system"/>
              </a:rPr>
              <a:t>()</a:t>
            </a:r>
            <a:r>
              <a:rPr lang="en-US" b="0" i="0" dirty="0">
                <a:solidFill>
                  <a:srgbClr val="212529"/>
                </a:solidFill>
                <a:effectLst/>
                <a:latin typeface="-apple-system"/>
              </a:rPr>
              <a:t> </a:t>
            </a:r>
            <a:r>
              <a:rPr lang="en-US" b="0" i="0" dirty="0" err="1">
                <a:solidFill>
                  <a:srgbClr val="212529"/>
                </a:solidFill>
                <a:effectLst/>
                <a:latin typeface="-apple-system"/>
              </a:rPr>
              <a:t>khai</a:t>
            </a:r>
            <a:r>
              <a:rPr lang="en-US" b="0" i="0" dirty="0">
                <a:solidFill>
                  <a:srgbClr val="212529"/>
                </a:solidFill>
                <a:effectLst/>
                <a:latin typeface="-apple-system"/>
              </a:rPr>
              <a:t> </a:t>
            </a:r>
            <a:r>
              <a:rPr lang="en-US" b="0" i="0" dirty="0" err="1">
                <a:solidFill>
                  <a:srgbClr val="212529"/>
                </a:solidFill>
                <a:effectLst/>
                <a:latin typeface="-apple-system"/>
              </a:rPr>
              <a:t>căn</a:t>
            </a:r>
            <a:endParaRPr lang="en-US" dirty="0"/>
          </a:p>
        </p:txBody>
      </p:sp>
      <p:sp>
        <p:nvSpPr>
          <p:cNvPr id="9" name="Rectangle 3">
            <a:extLst>
              <a:ext uri="{FF2B5EF4-FFF2-40B4-BE49-F238E27FC236}">
                <a16:creationId xmlns:a16="http://schemas.microsoft.com/office/drawing/2014/main" id="{4BA10AE1-0FF8-4767-859E-C711219FB800}"/>
              </a:ext>
            </a:extLst>
          </p:cNvPr>
          <p:cNvSpPr>
            <a:spLocks noChangeArrowheads="1"/>
          </p:cNvSpPr>
          <p:nvPr/>
        </p:nvSpPr>
        <p:spPr bwMode="auto">
          <a:xfrm>
            <a:off x="95250" y="1582919"/>
            <a:ext cx="12192000" cy="457200"/>
          </a:xfrm>
          <a:prstGeom prst="rect">
            <a:avLst/>
          </a:prstGeom>
          <a:solidFill>
            <a:srgbClr val="EC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88"/>
                </a:solidFill>
                <a:effectLst/>
                <a:latin typeface="SFMono-Regular"/>
              </a:rPr>
              <a:t>double</a:t>
            </a:r>
            <a:r>
              <a:rPr kumimoji="0" lang="en-US" altLang="en-US" sz="1000" b="0" i="0" u="none" strike="noStrike" cap="none" normalizeH="0" baseline="0" dirty="0">
                <a:ln>
                  <a:noFill/>
                </a:ln>
                <a:solidFill>
                  <a:srgbClr val="000000"/>
                </a:solidFill>
                <a:effectLst/>
                <a:latin typeface="SFMono-Regular"/>
              </a:rPr>
              <a:t> a </a:t>
            </a:r>
            <a:r>
              <a:rPr kumimoji="0" lang="en-US" altLang="en-US" sz="1000" b="0" i="0" u="none" strike="noStrike" cap="none" normalizeH="0" baseline="0" dirty="0">
                <a:ln>
                  <a:noFill/>
                </a:ln>
                <a:solidFill>
                  <a:srgbClr val="666600"/>
                </a:solidFill>
                <a:effectLst/>
                <a:latin typeface="SFMono-Regular"/>
              </a:rPr>
              <a:t>=</a:t>
            </a:r>
            <a:r>
              <a:rPr kumimoji="0" lang="en-US" altLang="en-US" sz="1000" b="0" i="0" u="none" strike="noStrike" cap="none" normalizeH="0" baseline="0" dirty="0">
                <a:ln>
                  <a:noFill/>
                </a:ln>
                <a:solidFill>
                  <a:srgbClr val="000000"/>
                </a:solidFill>
                <a:effectLst/>
                <a:latin typeface="SFMono-Regular"/>
              </a:rPr>
              <a:t> </a:t>
            </a:r>
            <a:r>
              <a:rPr kumimoji="0" lang="en-US" altLang="en-US" sz="1000" b="0" i="0" u="none" strike="noStrike" cap="none" normalizeH="0" baseline="0" dirty="0" err="1">
                <a:ln>
                  <a:noFill/>
                </a:ln>
                <a:solidFill>
                  <a:srgbClr val="660066"/>
                </a:solidFill>
                <a:effectLst/>
                <a:latin typeface="SFMono-Regular"/>
              </a:rPr>
              <a:t>Math</a:t>
            </a:r>
            <a:r>
              <a:rPr kumimoji="0" lang="en-US" altLang="en-US" sz="1000" b="0" i="0" u="none" strike="noStrike" cap="none" normalizeH="0" baseline="0" dirty="0" err="1">
                <a:ln>
                  <a:noFill/>
                </a:ln>
                <a:solidFill>
                  <a:srgbClr val="666600"/>
                </a:solidFill>
                <a:effectLst/>
                <a:latin typeface="SFMono-Regular"/>
              </a:rPr>
              <a:t>.</a:t>
            </a:r>
            <a:r>
              <a:rPr kumimoji="0" lang="en-US" altLang="en-US" sz="1000" b="0" i="0" u="none" strike="noStrike" cap="none" normalizeH="0" baseline="0" dirty="0" err="1">
                <a:ln>
                  <a:noFill/>
                </a:ln>
                <a:solidFill>
                  <a:srgbClr val="000000"/>
                </a:solidFill>
                <a:effectLst/>
                <a:latin typeface="SFMono-Regular"/>
              </a:rPr>
              <a:t>sqrt</a:t>
            </a:r>
            <a:r>
              <a:rPr kumimoji="0" lang="en-US" altLang="en-US" sz="1000" b="0" i="0" u="none" strike="noStrike" cap="none" normalizeH="0" baseline="0" dirty="0">
                <a:ln>
                  <a:noFill/>
                </a:ln>
                <a:solidFill>
                  <a:srgbClr val="666600"/>
                </a:solidFill>
                <a:effectLst/>
                <a:latin typeface="SFMono-Regular"/>
              </a:rPr>
              <a:t>(</a:t>
            </a:r>
            <a:r>
              <a:rPr kumimoji="0" lang="en-US" altLang="en-US" sz="1000" b="0" i="0" u="none" strike="noStrike" cap="none" normalizeH="0" baseline="0" dirty="0">
                <a:ln>
                  <a:noFill/>
                </a:ln>
                <a:solidFill>
                  <a:srgbClr val="006666"/>
                </a:solidFill>
                <a:effectLst/>
                <a:latin typeface="SFMono-Regular"/>
              </a:rPr>
              <a:t>9</a:t>
            </a:r>
            <a:r>
              <a:rPr kumimoji="0" lang="en-US" altLang="en-US" sz="1000" b="0" i="0" u="none" strike="noStrike" cap="none" normalizeH="0" baseline="0" dirty="0">
                <a:ln>
                  <a:noFill/>
                </a:ln>
                <a:solidFill>
                  <a:srgbClr val="666600"/>
                </a:solidFill>
                <a:effectLst/>
                <a:latin typeface="SFMono-Regular"/>
              </a:rPr>
              <a:t>);</a:t>
            </a:r>
            <a:r>
              <a:rPr kumimoji="0" lang="en-US" altLang="en-US" sz="1000" b="0" i="0" u="none" strike="noStrike" cap="none" normalizeH="0" baseline="0" dirty="0">
                <a:ln>
                  <a:noFill/>
                </a:ln>
                <a:solidFill>
                  <a:srgbClr val="880000"/>
                </a:solidFill>
                <a:effectLst/>
                <a:latin typeface="SFMono-Regular"/>
              </a:rPr>
              <a:t>//3</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18CC2682-4381-40F8-BA25-A492790A2261}"/>
              </a:ext>
            </a:extLst>
          </p:cNvPr>
          <p:cNvSpPr txBox="1"/>
          <p:nvPr/>
        </p:nvSpPr>
        <p:spPr>
          <a:xfrm>
            <a:off x="60814" y="2321583"/>
            <a:ext cx="6137030" cy="369332"/>
          </a:xfrm>
          <a:prstGeom prst="rect">
            <a:avLst/>
          </a:prstGeom>
          <a:noFill/>
        </p:spPr>
        <p:txBody>
          <a:bodyPr wrap="square">
            <a:spAutoFit/>
          </a:bodyPr>
          <a:lstStyle/>
          <a:p>
            <a:r>
              <a:rPr lang="vi-VN" b="1" i="0" dirty="0">
                <a:solidFill>
                  <a:srgbClr val="B1154A"/>
                </a:solidFill>
                <a:effectLst/>
                <a:latin typeface="-apple-system"/>
              </a:rPr>
              <a:t>Math.sin(), Math.cos()</a:t>
            </a:r>
            <a:r>
              <a:rPr lang="vi-VN" b="0" i="0" dirty="0">
                <a:solidFill>
                  <a:srgbClr val="212529"/>
                </a:solidFill>
                <a:effectLst/>
                <a:latin typeface="-apple-system"/>
              </a:rPr>
              <a:t> sin và cos của góc đơn vị radian</a:t>
            </a:r>
            <a:endParaRPr lang="en-US" dirty="0"/>
          </a:p>
        </p:txBody>
      </p:sp>
      <p:sp>
        <p:nvSpPr>
          <p:cNvPr id="12" name="Rectangle 4">
            <a:extLst>
              <a:ext uri="{FF2B5EF4-FFF2-40B4-BE49-F238E27FC236}">
                <a16:creationId xmlns:a16="http://schemas.microsoft.com/office/drawing/2014/main" id="{B661C81D-8A4B-4F87-B1C5-1D58A2DFD095}"/>
              </a:ext>
            </a:extLst>
          </p:cNvPr>
          <p:cNvSpPr>
            <a:spLocks noChangeArrowheads="1"/>
          </p:cNvSpPr>
          <p:nvPr/>
        </p:nvSpPr>
        <p:spPr bwMode="auto">
          <a:xfrm>
            <a:off x="95250" y="2690887"/>
            <a:ext cx="12192000" cy="457200"/>
          </a:xfrm>
          <a:prstGeom prst="rect">
            <a:avLst/>
          </a:prstGeom>
          <a:solidFill>
            <a:srgbClr val="EC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88"/>
                </a:solidFill>
                <a:effectLst/>
                <a:latin typeface="SFMono-Regular"/>
              </a:rPr>
              <a:t>double</a:t>
            </a:r>
            <a:r>
              <a:rPr kumimoji="0" lang="en-US" altLang="en-US" sz="1000" b="0" i="0" u="none" strike="noStrike" cap="none" normalizeH="0" baseline="0">
                <a:ln>
                  <a:noFill/>
                </a:ln>
                <a:solidFill>
                  <a:srgbClr val="000000"/>
                </a:solidFill>
                <a:effectLst/>
                <a:latin typeface="SFMono-Regular"/>
              </a:rPr>
              <a:t> s </a:t>
            </a:r>
            <a:r>
              <a:rPr kumimoji="0" lang="en-US" altLang="en-US" sz="1000" b="0" i="0" u="none" strike="noStrike" cap="none" normalizeH="0" baseline="0">
                <a:ln>
                  <a:noFill/>
                </a:ln>
                <a:solidFill>
                  <a:srgbClr val="666600"/>
                </a:solidFill>
                <a:effectLst/>
                <a:latin typeface="SFMono-Regular"/>
              </a:rPr>
              <a:t>=</a:t>
            </a:r>
            <a:r>
              <a:rPr kumimoji="0" lang="en-US" altLang="en-US" sz="1000" b="0" i="0" u="none" strike="noStrike" cap="none" normalizeH="0" baseline="0">
                <a:ln>
                  <a:noFill/>
                </a:ln>
                <a:solidFill>
                  <a:srgbClr val="000000"/>
                </a:solidFill>
                <a:effectLst/>
                <a:latin typeface="SFMono-Regular"/>
              </a:rPr>
              <a:t> </a:t>
            </a:r>
            <a:r>
              <a:rPr kumimoji="0" lang="en-US" altLang="en-US" sz="1000" b="0" i="0" u="none" strike="noStrike" cap="none" normalizeH="0" baseline="0">
                <a:ln>
                  <a:noFill/>
                </a:ln>
                <a:solidFill>
                  <a:srgbClr val="660066"/>
                </a:solidFill>
                <a:effectLst/>
                <a:latin typeface="SFMono-Regular"/>
              </a:rPr>
              <a:t>Math</a:t>
            </a:r>
            <a:r>
              <a:rPr kumimoji="0" lang="en-US" altLang="en-US" sz="1000" b="0" i="0" u="none" strike="noStrike" cap="none" normalizeH="0" baseline="0">
                <a:ln>
                  <a:noFill/>
                </a:ln>
                <a:solidFill>
                  <a:srgbClr val="666600"/>
                </a:solidFill>
                <a:effectLst/>
                <a:latin typeface="SFMono-Regular"/>
              </a:rPr>
              <a:t>.</a:t>
            </a:r>
            <a:r>
              <a:rPr kumimoji="0" lang="en-US" altLang="en-US" sz="1000" b="0" i="0" u="none" strike="noStrike" cap="none" normalizeH="0" baseline="0">
                <a:ln>
                  <a:noFill/>
                </a:ln>
                <a:solidFill>
                  <a:srgbClr val="000000"/>
                </a:solidFill>
                <a:effectLst/>
                <a:latin typeface="SFMono-Regular"/>
              </a:rPr>
              <a:t>sin</a:t>
            </a:r>
            <a:r>
              <a:rPr kumimoji="0" lang="en-US" altLang="en-US" sz="1000" b="0" i="0" u="none" strike="noStrike" cap="none" normalizeH="0" baseline="0">
                <a:ln>
                  <a:noFill/>
                </a:ln>
                <a:solidFill>
                  <a:srgbClr val="666600"/>
                </a:solidFill>
                <a:effectLst/>
                <a:latin typeface="SFMono-Regular"/>
              </a:rPr>
              <a:t>(</a:t>
            </a:r>
            <a:r>
              <a:rPr kumimoji="0" lang="en-US" altLang="en-US" sz="1000" b="0" i="0" u="none" strike="noStrike" cap="none" normalizeH="0" baseline="0">
                <a:ln>
                  <a:noFill/>
                </a:ln>
                <a:solidFill>
                  <a:srgbClr val="660066"/>
                </a:solidFill>
                <a:effectLst/>
                <a:latin typeface="SFMono-Regular"/>
              </a:rPr>
              <a:t>Math</a:t>
            </a:r>
            <a:r>
              <a:rPr kumimoji="0" lang="en-US" altLang="en-US" sz="1000" b="0" i="0" u="none" strike="noStrike" cap="none" normalizeH="0" baseline="0">
                <a:ln>
                  <a:noFill/>
                </a:ln>
                <a:solidFill>
                  <a:srgbClr val="666600"/>
                </a:solidFill>
                <a:effectLst/>
                <a:latin typeface="SFMono-Regular"/>
              </a:rPr>
              <a:t>.</a:t>
            </a:r>
            <a:r>
              <a:rPr kumimoji="0" lang="en-US" altLang="en-US" sz="1000" b="0" i="0" u="none" strike="noStrike" cap="none" normalizeH="0" baseline="0">
                <a:ln>
                  <a:noFill/>
                </a:ln>
                <a:solidFill>
                  <a:srgbClr val="000000"/>
                </a:solidFill>
                <a:effectLst/>
                <a:latin typeface="SFMono-Regular"/>
              </a:rPr>
              <a:t>PI</a:t>
            </a:r>
            <a:r>
              <a:rPr kumimoji="0" lang="en-US" altLang="en-US" sz="1000" b="0" i="0" u="none" strike="noStrike" cap="none" normalizeH="0" baseline="0">
                <a:ln>
                  <a:noFill/>
                </a:ln>
                <a:solidFill>
                  <a:srgbClr val="666600"/>
                </a:solidFill>
                <a:effectLst/>
                <a:latin typeface="SFMono-Regular"/>
              </a:rPr>
              <a:t>/</a:t>
            </a:r>
            <a:r>
              <a:rPr kumimoji="0" lang="en-US" altLang="en-US" sz="1000" b="0" i="0" u="none" strike="noStrike" cap="none" normalizeH="0" baseline="0">
                <a:ln>
                  <a:noFill/>
                </a:ln>
                <a:solidFill>
                  <a:srgbClr val="006666"/>
                </a:solidFill>
                <a:effectLst/>
                <a:latin typeface="SFMono-Regular"/>
              </a:rPr>
              <a:t>2</a:t>
            </a:r>
            <a:r>
              <a:rPr kumimoji="0" lang="en-US" altLang="en-US" sz="1000" b="0" i="0" u="none" strike="noStrike" cap="none" normalizeH="0" baseline="0">
                <a:ln>
                  <a:noFill/>
                </a:ln>
                <a:solidFill>
                  <a:srgbClr val="666600"/>
                </a:solidFill>
                <a:effectLst/>
                <a:latin typeface="SFMono-Regular"/>
              </a:rPr>
              <a:t>);</a:t>
            </a:r>
            <a:r>
              <a:rPr kumimoji="0" lang="en-US" altLang="en-US" sz="1000" b="0" i="0" u="none" strike="noStrike" cap="none" normalizeH="0" baseline="0">
                <a:ln>
                  <a:noFill/>
                </a:ln>
                <a:solidFill>
                  <a:srgbClr val="880000"/>
                </a:solidFill>
                <a:effectLst/>
                <a:latin typeface="SFMono-Regular"/>
              </a:rPr>
              <a:t>//1</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8AED8BE9-7458-4575-BC63-DDE5E0CA0A02}"/>
              </a:ext>
            </a:extLst>
          </p:cNvPr>
          <p:cNvSpPr txBox="1"/>
          <p:nvPr/>
        </p:nvSpPr>
        <p:spPr>
          <a:xfrm>
            <a:off x="67408" y="3332725"/>
            <a:ext cx="5192191" cy="369332"/>
          </a:xfrm>
          <a:prstGeom prst="rect">
            <a:avLst/>
          </a:prstGeom>
          <a:noFill/>
        </p:spPr>
        <p:txBody>
          <a:bodyPr wrap="none" rtlCol="0">
            <a:spAutoFit/>
          </a:bodyPr>
          <a:lstStyle/>
          <a:p>
            <a:r>
              <a:rPr lang="en-US" b="1" i="0" dirty="0" err="1">
                <a:solidFill>
                  <a:srgbClr val="B1154A"/>
                </a:solidFill>
                <a:effectLst/>
                <a:latin typeface="-apple-system"/>
              </a:rPr>
              <a:t>Math.random</a:t>
            </a:r>
            <a:r>
              <a:rPr lang="en-US" b="1" i="0" dirty="0">
                <a:solidFill>
                  <a:srgbClr val="B1154A"/>
                </a:solidFill>
                <a:effectLst/>
                <a:latin typeface="-apple-system"/>
              </a:rPr>
              <a:t>()</a:t>
            </a:r>
            <a:r>
              <a:rPr lang="en-US" b="0" i="0" dirty="0">
                <a:solidFill>
                  <a:srgbClr val="212529"/>
                </a:solidFill>
                <a:effectLst/>
                <a:latin typeface="-apple-system"/>
              </a:rPr>
              <a:t> </a:t>
            </a:r>
            <a:r>
              <a:rPr lang="en-US" b="0" i="0" dirty="0" err="1">
                <a:solidFill>
                  <a:srgbClr val="212529"/>
                </a:solidFill>
                <a:effectLst/>
                <a:latin typeface="-apple-system"/>
              </a:rPr>
              <a:t>sinh</a:t>
            </a:r>
            <a:r>
              <a:rPr lang="en-US" b="0" i="0" dirty="0">
                <a:solidFill>
                  <a:srgbClr val="212529"/>
                </a:solidFill>
                <a:effectLst/>
                <a:latin typeface="-apple-system"/>
              </a:rPr>
              <a:t> </a:t>
            </a:r>
            <a:r>
              <a:rPr lang="en-US" b="0" i="0" dirty="0" err="1">
                <a:solidFill>
                  <a:srgbClr val="212529"/>
                </a:solidFill>
                <a:effectLst/>
                <a:latin typeface="-apple-system"/>
              </a:rPr>
              <a:t>số</a:t>
            </a:r>
            <a:r>
              <a:rPr lang="en-US" b="0" i="0" dirty="0">
                <a:solidFill>
                  <a:srgbClr val="212529"/>
                </a:solidFill>
                <a:effectLst/>
                <a:latin typeface="-apple-system"/>
              </a:rPr>
              <a:t> double </a:t>
            </a:r>
            <a:r>
              <a:rPr lang="en-US" b="0" i="0" dirty="0" err="1">
                <a:solidFill>
                  <a:srgbClr val="212529"/>
                </a:solidFill>
                <a:effectLst/>
                <a:latin typeface="-apple-system"/>
              </a:rPr>
              <a:t>ngẫu</a:t>
            </a:r>
            <a:r>
              <a:rPr lang="en-US" b="0" i="0" dirty="0">
                <a:solidFill>
                  <a:srgbClr val="212529"/>
                </a:solidFill>
                <a:effectLst/>
                <a:latin typeface="-apple-system"/>
              </a:rPr>
              <a:t> </a:t>
            </a:r>
            <a:r>
              <a:rPr lang="en-US" b="0" i="0" dirty="0" err="1">
                <a:solidFill>
                  <a:srgbClr val="212529"/>
                </a:solidFill>
                <a:effectLst/>
                <a:latin typeface="-apple-system"/>
              </a:rPr>
              <a:t>nhiên</a:t>
            </a:r>
            <a:r>
              <a:rPr lang="en-US" b="0" i="0" dirty="0">
                <a:solidFill>
                  <a:srgbClr val="212529"/>
                </a:solidFill>
                <a:effectLst/>
                <a:latin typeface="-apple-system"/>
              </a:rPr>
              <a:t> </a:t>
            </a:r>
            <a:r>
              <a:rPr lang="en-US" b="0" i="0" dirty="0" err="1">
                <a:solidFill>
                  <a:srgbClr val="212529"/>
                </a:solidFill>
                <a:effectLst/>
                <a:latin typeface="-apple-system"/>
              </a:rPr>
              <a:t>từ</a:t>
            </a:r>
            <a:r>
              <a:rPr lang="en-US" b="0" i="0" dirty="0">
                <a:solidFill>
                  <a:srgbClr val="212529"/>
                </a:solidFill>
                <a:effectLst/>
                <a:latin typeface="-apple-system"/>
              </a:rPr>
              <a:t> 0 </a:t>
            </a:r>
            <a:r>
              <a:rPr lang="en-US" b="0" i="0" dirty="0" err="1">
                <a:solidFill>
                  <a:srgbClr val="212529"/>
                </a:solidFill>
                <a:effectLst/>
                <a:latin typeface="-apple-system"/>
              </a:rPr>
              <a:t>đến</a:t>
            </a:r>
            <a:r>
              <a:rPr lang="en-US" b="0" i="0" dirty="0">
                <a:solidFill>
                  <a:srgbClr val="212529"/>
                </a:solidFill>
                <a:effectLst/>
                <a:latin typeface="-apple-system"/>
              </a:rPr>
              <a:t> 1</a:t>
            </a:r>
            <a:endParaRPr lang="en-US" dirty="0"/>
          </a:p>
        </p:txBody>
      </p:sp>
      <p:sp>
        <p:nvSpPr>
          <p:cNvPr id="14" name="Rectangle 5">
            <a:extLst>
              <a:ext uri="{FF2B5EF4-FFF2-40B4-BE49-F238E27FC236}">
                <a16:creationId xmlns:a16="http://schemas.microsoft.com/office/drawing/2014/main" id="{1E135E28-0038-4E0C-8E3F-E60CE1F01BAD}"/>
              </a:ext>
            </a:extLst>
          </p:cNvPr>
          <p:cNvSpPr>
            <a:spLocks noChangeArrowheads="1"/>
          </p:cNvSpPr>
          <p:nvPr/>
        </p:nvSpPr>
        <p:spPr bwMode="auto">
          <a:xfrm>
            <a:off x="136280" y="3754949"/>
            <a:ext cx="12192000" cy="457200"/>
          </a:xfrm>
          <a:prstGeom prst="rect">
            <a:avLst/>
          </a:prstGeom>
          <a:solidFill>
            <a:srgbClr val="EC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88"/>
                </a:solidFill>
                <a:effectLst/>
                <a:latin typeface="SFMono-Regular"/>
              </a:rPr>
              <a:t>double</a:t>
            </a:r>
            <a:r>
              <a:rPr kumimoji="0" lang="en-US" altLang="en-US" sz="1000" b="0" i="0" u="none" strike="noStrike" cap="none" normalizeH="0" baseline="0" dirty="0">
                <a:ln>
                  <a:noFill/>
                </a:ln>
                <a:solidFill>
                  <a:srgbClr val="000000"/>
                </a:solidFill>
                <a:effectLst/>
                <a:latin typeface="SFMono-Regular"/>
              </a:rPr>
              <a:t> r </a:t>
            </a:r>
            <a:r>
              <a:rPr kumimoji="0" lang="en-US" altLang="en-US" sz="1000" b="0" i="0" u="none" strike="noStrike" cap="none" normalizeH="0" baseline="0" dirty="0">
                <a:ln>
                  <a:noFill/>
                </a:ln>
                <a:solidFill>
                  <a:srgbClr val="666600"/>
                </a:solidFill>
                <a:effectLst/>
                <a:latin typeface="SFMono-Regular"/>
              </a:rPr>
              <a:t>=</a:t>
            </a:r>
            <a:r>
              <a:rPr kumimoji="0" lang="en-US" altLang="en-US" sz="1000" b="0" i="0" u="none" strike="noStrike" cap="none" normalizeH="0" baseline="0" dirty="0">
                <a:ln>
                  <a:noFill/>
                </a:ln>
                <a:solidFill>
                  <a:srgbClr val="000000"/>
                </a:solidFill>
                <a:effectLst/>
                <a:latin typeface="SFMono-Regular"/>
              </a:rPr>
              <a:t> </a:t>
            </a:r>
            <a:r>
              <a:rPr kumimoji="0" lang="en-US" altLang="en-US" sz="1000" b="0" i="0" u="none" strike="noStrike" cap="none" normalizeH="0" baseline="0" dirty="0" err="1">
                <a:ln>
                  <a:noFill/>
                </a:ln>
                <a:solidFill>
                  <a:srgbClr val="660066"/>
                </a:solidFill>
                <a:effectLst/>
                <a:latin typeface="SFMono-Regular"/>
              </a:rPr>
              <a:t>Math</a:t>
            </a:r>
            <a:r>
              <a:rPr kumimoji="0" lang="en-US" altLang="en-US" sz="1000" b="0" i="0" u="none" strike="noStrike" cap="none" normalizeH="0" baseline="0" dirty="0" err="1">
                <a:ln>
                  <a:noFill/>
                </a:ln>
                <a:solidFill>
                  <a:srgbClr val="666600"/>
                </a:solidFill>
                <a:effectLst/>
                <a:latin typeface="SFMono-Regular"/>
              </a:rPr>
              <a:t>.</a:t>
            </a:r>
            <a:r>
              <a:rPr kumimoji="0" lang="en-US" altLang="en-US" sz="1000" b="0" i="0" u="none" strike="noStrike" cap="none" normalizeH="0" baseline="0" dirty="0" err="1">
                <a:ln>
                  <a:noFill/>
                </a:ln>
                <a:solidFill>
                  <a:srgbClr val="000000"/>
                </a:solidFill>
                <a:effectLst/>
                <a:latin typeface="SFMono-Regular"/>
              </a:rPr>
              <a:t>random</a:t>
            </a:r>
            <a:r>
              <a:rPr kumimoji="0" lang="en-US" altLang="en-US" sz="1000" b="0" i="0" u="none" strike="noStrike" cap="none" normalizeH="0" baseline="0" dirty="0">
                <a:ln>
                  <a:noFill/>
                </a:ln>
                <a:solidFill>
                  <a:srgbClr val="666600"/>
                </a:solidFill>
                <a:effectLst/>
                <a:latin typeface="SFMono-Regular"/>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6">
            <a:extLst>
              <a:ext uri="{FF2B5EF4-FFF2-40B4-BE49-F238E27FC236}">
                <a16:creationId xmlns:a16="http://schemas.microsoft.com/office/drawing/2014/main" id="{2362866A-3568-4916-834A-C4BF4223ED7B}"/>
              </a:ext>
            </a:extLst>
          </p:cNvPr>
          <p:cNvSpPr>
            <a:spLocks noChangeArrowheads="1"/>
          </p:cNvSpPr>
          <p:nvPr/>
        </p:nvSpPr>
        <p:spPr bwMode="auto">
          <a:xfrm>
            <a:off x="136280" y="4783703"/>
            <a:ext cx="12192000" cy="457200"/>
          </a:xfrm>
          <a:prstGeom prst="rect">
            <a:avLst/>
          </a:prstGeom>
          <a:solidFill>
            <a:srgbClr val="EC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88"/>
                </a:solidFill>
                <a:effectLst/>
                <a:latin typeface="SFMono-Regular"/>
              </a:rPr>
              <a:t>double</a:t>
            </a:r>
            <a:r>
              <a:rPr kumimoji="0" lang="en-US" altLang="en-US" sz="1000" b="0" i="0" u="none" strike="noStrike" cap="none" normalizeH="0" baseline="0">
                <a:ln>
                  <a:noFill/>
                </a:ln>
                <a:solidFill>
                  <a:srgbClr val="000000"/>
                </a:solidFill>
                <a:effectLst/>
                <a:latin typeface="SFMono-Regular"/>
              </a:rPr>
              <a:t> goc </a:t>
            </a:r>
            <a:r>
              <a:rPr kumimoji="0" lang="en-US" altLang="en-US" sz="1000" b="0" i="0" u="none" strike="noStrike" cap="none" normalizeH="0" baseline="0">
                <a:ln>
                  <a:noFill/>
                </a:ln>
                <a:solidFill>
                  <a:srgbClr val="666600"/>
                </a:solidFill>
                <a:effectLst/>
                <a:latin typeface="SFMono-Regular"/>
              </a:rPr>
              <a:t>=</a:t>
            </a:r>
            <a:r>
              <a:rPr kumimoji="0" lang="en-US" altLang="en-US" sz="1000" b="0" i="0" u="none" strike="noStrike" cap="none" normalizeH="0" baseline="0">
                <a:ln>
                  <a:noFill/>
                </a:ln>
                <a:solidFill>
                  <a:srgbClr val="000000"/>
                </a:solidFill>
                <a:effectLst/>
                <a:latin typeface="SFMono-Regular"/>
              </a:rPr>
              <a:t> </a:t>
            </a:r>
            <a:r>
              <a:rPr kumimoji="0" lang="en-US" altLang="en-US" sz="1000" b="0" i="0" u="none" strike="noStrike" cap="none" normalizeH="0" baseline="0">
                <a:ln>
                  <a:noFill/>
                </a:ln>
                <a:solidFill>
                  <a:srgbClr val="660066"/>
                </a:solidFill>
                <a:effectLst/>
                <a:latin typeface="SFMono-Regular"/>
              </a:rPr>
              <a:t>Math</a:t>
            </a:r>
            <a:r>
              <a:rPr kumimoji="0" lang="en-US" altLang="en-US" sz="1000" b="0" i="0" u="none" strike="noStrike" cap="none" normalizeH="0" baseline="0">
                <a:ln>
                  <a:noFill/>
                </a:ln>
                <a:solidFill>
                  <a:srgbClr val="666600"/>
                </a:solidFill>
                <a:effectLst/>
                <a:latin typeface="SFMono-Regular"/>
              </a:rPr>
              <a:t>.</a:t>
            </a:r>
            <a:r>
              <a:rPr kumimoji="0" lang="en-US" altLang="en-US" sz="1000" b="0" i="0" u="none" strike="noStrike" cap="none" normalizeH="0" baseline="0">
                <a:ln>
                  <a:noFill/>
                </a:ln>
                <a:solidFill>
                  <a:srgbClr val="000000"/>
                </a:solidFill>
                <a:effectLst/>
                <a:latin typeface="SFMono-Regular"/>
              </a:rPr>
              <a:t>toDegrees</a:t>
            </a:r>
            <a:r>
              <a:rPr kumimoji="0" lang="en-US" altLang="en-US" sz="1000" b="0" i="0" u="none" strike="noStrike" cap="none" normalizeH="0" baseline="0">
                <a:ln>
                  <a:noFill/>
                </a:ln>
                <a:solidFill>
                  <a:srgbClr val="666600"/>
                </a:solidFill>
                <a:effectLst/>
                <a:latin typeface="SFMono-Regular"/>
              </a:rPr>
              <a:t>(</a:t>
            </a:r>
            <a:r>
              <a:rPr kumimoji="0" lang="en-US" altLang="en-US" sz="1000" b="0" i="0" u="none" strike="noStrike" cap="none" normalizeH="0" baseline="0">
                <a:ln>
                  <a:noFill/>
                </a:ln>
                <a:solidFill>
                  <a:srgbClr val="660066"/>
                </a:solidFill>
                <a:effectLst/>
                <a:latin typeface="SFMono-Regular"/>
              </a:rPr>
              <a:t>Math</a:t>
            </a:r>
            <a:r>
              <a:rPr kumimoji="0" lang="en-US" altLang="en-US" sz="1000" b="0" i="0" u="none" strike="noStrike" cap="none" normalizeH="0" baseline="0">
                <a:ln>
                  <a:noFill/>
                </a:ln>
                <a:solidFill>
                  <a:srgbClr val="666600"/>
                </a:solidFill>
                <a:effectLst/>
                <a:latin typeface="SFMono-Regular"/>
              </a:rPr>
              <a:t>.</a:t>
            </a:r>
            <a:r>
              <a:rPr kumimoji="0" lang="en-US" altLang="en-US" sz="1000" b="0" i="0" u="none" strike="noStrike" cap="none" normalizeH="0" baseline="0">
                <a:ln>
                  <a:noFill/>
                </a:ln>
                <a:solidFill>
                  <a:srgbClr val="000000"/>
                </a:solidFill>
                <a:effectLst/>
                <a:latin typeface="SFMono-Regular"/>
              </a:rPr>
              <a:t>PI</a:t>
            </a:r>
            <a:r>
              <a:rPr kumimoji="0" lang="en-US" altLang="en-US" sz="1000" b="0" i="0" u="none" strike="noStrike" cap="none" normalizeH="0" baseline="0">
                <a:ln>
                  <a:noFill/>
                </a:ln>
                <a:solidFill>
                  <a:srgbClr val="666600"/>
                </a:solidFill>
                <a:effectLst/>
                <a:latin typeface="SFMono-Regular"/>
              </a:rPr>
              <a:t>/</a:t>
            </a:r>
            <a:r>
              <a:rPr kumimoji="0" lang="en-US" altLang="en-US" sz="1000" b="0" i="0" u="none" strike="noStrike" cap="none" normalizeH="0" baseline="0">
                <a:ln>
                  <a:noFill/>
                </a:ln>
                <a:solidFill>
                  <a:srgbClr val="006666"/>
                </a:solidFill>
                <a:effectLst/>
                <a:latin typeface="SFMono-Regular"/>
              </a:rPr>
              <a:t>2</a:t>
            </a:r>
            <a:r>
              <a:rPr kumimoji="0" lang="en-US" altLang="en-US" sz="1000" b="0" i="0" u="none" strike="noStrike" cap="none" normalizeH="0" baseline="0">
                <a:ln>
                  <a:noFill/>
                </a:ln>
                <a:solidFill>
                  <a:srgbClr val="666600"/>
                </a:solidFill>
                <a:effectLst/>
                <a:latin typeface="SFMono-Regular"/>
              </a:rPr>
              <a:t>);</a:t>
            </a:r>
            <a:r>
              <a:rPr kumimoji="0" lang="en-US" altLang="en-US" sz="1000" b="0" i="0" u="none" strike="noStrike" cap="none" normalizeH="0" baseline="0">
                <a:ln>
                  <a:noFill/>
                </a:ln>
                <a:solidFill>
                  <a:srgbClr val="000000"/>
                </a:solidFill>
                <a:effectLst/>
                <a:latin typeface="SFMono-Regular"/>
              </a:rPr>
              <a:t> </a:t>
            </a:r>
            <a:r>
              <a:rPr kumimoji="0" lang="en-US" altLang="en-US" sz="1000" b="0" i="0" u="none" strike="noStrike" cap="none" normalizeH="0" baseline="0">
                <a:ln>
                  <a:noFill/>
                </a:ln>
                <a:solidFill>
                  <a:srgbClr val="880000"/>
                </a:solidFill>
                <a:effectLst/>
                <a:latin typeface="SFMono-Regular"/>
              </a:rPr>
              <a:t>//90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1FA3810A-0A33-436D-AF15-562C7E2E254F}"/>
              </a:ext>
            </a:extLst>
          </p:cNvPr>
          <p:cNvSpPr txBox="1"/>
          <p:nvPr/>
        </p:nvSpPr>
        <p:spPr>
          <a:xfrm>
            <a:off x="95250" y="4405745"/>
            <a:ext cx="6189784" cy="369332"/>
          </a:xfrm>
          <a:prstGeom prst="rect">
            <a:avLst/>
          </a:prstGeom>
          <a:noFill/>
        </p:spPr>
        <p:txBody>
          <a:bodyPr wrap="square">
            <a:spAutoFit/>
          </a:bodyPr>
          <a:lstStyle/>
          <a:p>
            <a:r>
              <a:rPr lang="en-US" b="1" i="0" dirty="0" err="1">
                <a:solidFill>
                  <a:srgbClr val="B1154A"/>
                </a:solidFill>
                <a:effectLst/>
                <a:latin typeface="-apple-system"/>
              </a:rPr>
              <a:t>Math.toDegrees</a:t>
            </a:r>
            <a:r>
              <a:rPr lang="en-US" b="1" i="0" dirty="0">
                <a:solidFill>
                  <a:srgbClr val="B1154A"/>
                </a:solidFill>
                <a:effectLst/>
                <a:latin typeface="-apple-system"/>
              </a:rPr>
              <a:t>()</a:t>
            </a:r>
            <a:r>
              <a:rPr lang="en-US" b="0" i="0" dirty="0">
                <a:solidFill>
                  <a:srgbClr val="212529"/>
                </a:solidFill>
                <a:effectLst/>
                <a:latin typeface="-apple-system"/>
              </a:rPr>
              <a:t> </a:t>
            </a:r>
            <a:r>
              <a:rPr lang="en-US" b="0" i="0" dirty="0" err="1">
                <a:solidFill>
                  <a:srgbClr val="212529"/>
                </a:solidFill>
                <a:effectLst/>
                <a:latin typeface="-apple-system"/>
              </a:rPr>
              <a:t>đổi</a:t>
            </a:r>
            <a:r>
              <a:rPr lang="en-US" b="0" i="0" dirty="0">
                <a:solidFill>
                  <a:srgbClr val="212529"/>
                </a:solidFill>
                <a:effectLst/>
                <a:latin typeface="-apple-system"/>
              </a:rPr>
              <a:t> </a:t>
            </a:r>
            <a:r>
              <a:rPr lang="en-US" b="0" i="0" dirty="0" err="1">
                <a:solidFill>
                  <a:srgbClr val="212529"/>
                </a:solidFill>
                <a:effectLst/>
                <a:latin typeface="-apple-system"/>
              </a:rPr>
              <a:t>góc</a:t>
            </a:r>
            <a:r>
              <a:rPr lang="en-US" b="0" i="0" dirty="0">
                <a:solidFill>
                  <a:srgbClr val="212529"/>
                </a:solidFill>
                <a:effectLst/>
                <a:latin typeface="-apple-system"/>
              </a:rPr>
              <a:t> radian </a:t>
            </a:r>
            <a:r>
              <a:rPr lang="en-US" b="0" i="0" dirty="0" err="1">
                <a:solidFill>
                  <a:srgbClr val="212529"/>
                </a:solidFill>
                <a:effectLst/>
                <a:latin typeface="-apple-system"/>
              </a:rPr>
              <a:t>thành</a:t>
            </a:r>
            <a:r>
              <a:rPr lang="en-US" b="0" i="0" dirty="0">
                <a:solidFill>
                  <a:srgbClr val="212529"/>
                </a:solidFill>
                <a:effectLst/>
                <a:latin typeface="-apple-system"/>
              </a:rPr>
              <a:t> </a:t>
            </a:r>
            <a:r>
              <a:rPr lang="en-US" b="0" i="0" dirty="0" err="1">
                <a:solidFill>
                  <a:srgbClr val="212529"/>
                </a:solidFill>
                <a:effectLst/>
                <a:latin typeface="-apple-system"/>
              </a:rPr>
              <a:t>độ</a:t>
            </a:r>
            <a:endParaRPr lang="en-US" dirty="0"/>
          </a:p>
        </p:txBody>
      </p:sp>
      <p:sp>
        <p:nvSpPr>
          <p:cNvPr id="20" name="TextBox 19">
            <a:extLst>
              <a:ext uri="{FF2B5EF4-FFF2-40B4-BE49-F238E27FC236}">
                <a16:creationId xmlns:a16="http://schemas.microsoft.com/office/drawing/2014/main" id="{631DAF89-FA0D-4560-8AF5-1DA37AA9F83B}"/>
              </a:ext>
            </a:extLst>
          </p:cNvPr>
          <p:cNvSpPr txBox="1"/>
          <p:nvPr/>
        </p:nvSpPr>
        <p:spPr>
          <a:xfrm>
            <a:off x="95250" y="5487667"/>
            <a:ext cx="6189784" cy="369332"/>
          </a:xfrm>
          <a:prstGeom prst="rect">
            <a:avLst/>
          </a:prstGeom>
          <a:noFill/>
        </p:spPr>
        <p:txBody>
          <a:bodyPr wrap="square">
            <a:spAutoFit/>
          </a:bodyPr>
          <a:lstStyle/>
          <a:p>
            <a:r>
              <a:rPr lang="vi-VN" b="1" i="0" dirty="0">
                <a:solidFill>
                  <a:srgbClr val="B1154A"/>
                </a:solidFill>
                <a:effectLst/>
                <a:latin typeface="-apple-system"/>
              </a:rPr>
              <a:t>Math.toRadians()</a:t>
            </a:r>
            <a:r>
              <a:rPr lang="vi-VN" b="0" i="0" dirty="0">
                <a:solidFill>
                  <a:srgbClr val="212529"/>
                </a:solidFill>
                <a:effectLst/>
                <a:latin typeface="-apple-system"/>
              </a:rPr>
              <a:t> đổi góc đơn vị độ ra radian</a:t>
            </a:r>
            <a:endParaRPr lang="en-US" dirty="0"/>
          </a:p>
        </p:txBody>
      </p:sp>
      <p:sp>
        <p:nvSpPr>
          <p:cNvPr id="23" name="Rectangle 8">
            <a:extLst>
              <a:ext uri="{FF2B5EF4-FFF2-40B4-BE49-F238E27FC236}">
                <a16:creationId xmlns:a16="http://schemas.microsoft.com/office/drawing/2014/main" id="{46F2ADF4-7918-4C1D-8FC2-F1DB37D9F1F5}"/>
              </a:ext>
            </a:extLst>
          </p:cNvPr>
          <p:cNvSpPr>
            <a:spLocks noChangeArrowheads="1"/>
          </p:cNvSpPr>
          <p:nvPr/>
        </p:nvSpPr>
        <p:spPr bwMode="auto">
          <a:xfrm>
            <a:off x="136280" y="5831226"/>
            <a:ext cx="12192000" cy="457200"/>
          </a:xfrm>
          <a:prstGeom prst="rect">
            <a:avLst/>
          </a:prstGeom>
          <a:solidFill>
            <a:srgbClr val="EC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88"/>
                </a:solidFill>
                <a:effectLst/>
                <a:latin typeface="SFMono-Regular"/>
              </a:rPr>
              <a:t>double</a:t>
            </a:r>
            <a:r>
              <a:rPr kumimoji="0" lang="en-US" altLang="en-US" sz="1000" b="0" i="0" u="none" strike="noStrike" cap="none" normalizeH="0" baseline="0" dirty="0">
                <a:ln>
                  <a:noFill/>
                </a:ln>
                <a:solidFill>
                  <a:srgbClr val="000000"/>
                </a:solidFill>
                <a:effectLst/>
                <a:latin typeface="SFMono-Regular"/>
              </a:rPr>
              <a:t> </a:t>
            </a:r>
            <a:r>
              <a:rPr kumimoji="0" lang="en-US" altLang="en-US" sz="1000" b="0" i="0" u="none" strike="noStrike" cap="none" normalizeH="0" baseline="0" dirty="0" err="1">
                <a:ln>
                  <a:noFill/>
                </a:ln>
                <a:solidFill>
                  <a:srgbClr val="000000"/>
                </a:solidFill>
                <a:effectLst/>
                <a:latin typeface="SFMono-Regular"/>
              </a:rPr>
              <a:t>goc</a:t>
            </a:r>
            <a:r>
              <a:rPr kumimoji="0" lang="en-US" altLang="en-US" sz="1000" b="0" i="0" u="none" strike="noStrike" cap="none" normalizeH="0" baseline="0" dirty="0">
                <a:ln>
                  <a:noFill/>
                </a:ln>
                <a:solidFill>
                  <a:srgbClr val="000000"/>
                </a:solidFill>
                <a:effectLst/>
                <a:latin typeface="SFMono-Regular"/>
              </a:rPr>
              <a:t> </a:t>
            </a:r>
            <a:r>
              <a:rPr kumimoji="0" lang="en-US" altLang="en-US" sz="1000" b="0" i="0" u="none" strike="noStrike" cap="none" normalizeH="0" baseline="0" dirty="0">
                <a:ln>
                  <a:noFill/>
                </a:ln>
                <a:solidFill>
                  <a:srgbClr val="666600"/>
                </a:solidFill>
                <a:effectLst/>
                <a:latin typeface="SFMono-Regular"/>
              </a:rPr>
              <a:t>=</a:t>
            </a:r>
            <a:r>
              <a:rPr kumimoji="0" lang="en-US" altLang="en-US" sz="1000" b="0" i="0" u="none" strike="noStrike" cap="none" normalizeH="0" baseline="0" dirty="0">
                <a:ln>
                  <a:noFill/>
                </a:ln>
                <a:solidFill>
                  <a:srgbClr val="000000"/>
                </a:solidFill>
                <a:effectLst/>
                <a:latin typeface="SFMono-Regular"/>
              </a:rPr>
              <a:t> </a:t>
            </a:r>
            <a:r>
              <a:rPr kumimoji="0" lang="en-US" altLang="en-US" sz="1000" b="0" i="0" u="none" strike="noStrike" cap="none" normalizeH="0" baseline="0" dirty="0" err="1">
                <a:ln>
                  <a:noFill/>
                </a:ln>
                <a:solidFill>
                  <a:srgbClr val="660066"/>
                </a:solidFill>
                <a:effectLst/>
                <a:latin typeface="SFMono-Regular"/>
              </a:rPr>
              <a:t>Math</a:t>
            </a:r>
            <a:r>
              <a:rPr kumimoji="0" lang="en-US" altLang="en-US" sz="1000" b="0" i="0" u="none" strike="noStrike" cap="none" normalizeH="0" baseline="0" dirty="0" err="1">
                <a:ln>
                  <a:noFill/>
                </a:ln>
                <a:solidFill>
                  <a:srgbClr val="666600"/>
                </a:solidFill>
                <a:effectLst/>
                <a:latin typeface="SFMono-Regular"/>
              </a:rPr>
              <a:t>.</a:t>
            </a:r>
            <a:r>
              <a:rPr kumimoji="0" lang="en-US" altLang="en-US" sz="1000" b="0" i="0" u="none" strike="noStrike" cap="none" normalizeH="0" baseline="0" dirty="0" err="1">
                <a:ln>
                  <a:noFill/>
                </a:ln>
                <a:solidFill>
                  <a:srgbClr val="000000"/>
                </a:solidFill>
                <a:effectLst/>
                <a:latin typeface="SFMono-Regular"/>
              </a:rPr>
              <a:t>toRadians</a:t>
            </a:r>
            <a:r>
              <a:rPr kumimoji="0" lang="en-US" altLang="en-US" sz="1000" b="0" i="0" u="none" strike="noStrike" cap="none" normalizeH="0" baseline="0" dirty="0">
                <a:ln>
                  <a:noFill/>
                </a:ln>
                <a:solidFill>
                  <a:srgbClr val="666600"/>
                </a:solidFill>
                <a:effectLst/>
                <a:latin typeface="SFMono-Regular"/>
              </a:rPr>
              <a:t>(</a:t>
            </a:r>
            <a:r>
              <a:rPr kumimoji="0" lang="en-US" altLang="en-US" sz="1000" b="0" i="0" u="none" strike="noStrike" cap="none" normalizeH="0" baseline="0" dirty="0">
                <a:ln>
                  <a:noFill/>
                </a:ln>
                <a:solidFill>
                  <a:srgbClr val="006666"/>
                </a:solidFill>
                <a:effectLst/>
                <a:latin typeface="SFMono-Regular"/>
              </a:rPr>
              <a:t>45</a:t>
            </a:r>
            <a:r>
              <a:rPr kumimoji="0" lang="en-US" altLang="en-US" sz="1000" b="0" i="0" u="none" strike="noStrike" cap="none" normalizeH="0" baseline="0" dirty="0">
                <a:ln>
                  <a:noFill/>
                </a:ln>
                <a:solidFill>
                  <a:srgbClr val="666600"/>
                </a:solidFill>
                <a:effectLst/>
                <a:latin typeface="SFMono-Regular"/>
              </a:rPr>
              <a:t>);</a:t>
            </a:r>
            <a:r>
              <a:rPr kumimoji="0" lang="en-US" altLang="en-US" sz="1000" b="0" i="0" u="none" strike="noStrike" cap="none" normalizeH="0" baseline="0" dirty="0">
                <a:ln>
                  <a:noFill/>
                </a:ln>
                <a:solidFill>
                  <a:srgbClr val="880000"/>
                </a:solidFill>
                <a:effectLst/>
                <a:latin typeface="SFMono-Regular"/>
              </a:rPr>
              <a:t>//0.7853981633974483</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3370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9E201A-6FA5-4EA8-BFAE-1E8E216C313A}"/>
              </a:ext>
            </a:extLst>
          </p:cNvPr>
          <p:cNvSpPr txBox="1"/>
          <p:nvPr/>
        </p:nvSpPr>
        <p:spPr>
          <a:xfrm>
            <a:off x="5318383" y="290146"/>
            <a:ext cx="1555234" cy="769441"/>
          </a:xfrm>
          <a:prstGeom prst="rect">
            <a:avLst/>
          </a:prstGeom>
          <a:noFill/>
        </p:spPr>
        <p:txBody>
          <a:bodyPr wrap="none" rtlCol="0">
            <a:spAutoFit/>
          </a:bodyPr>
          <a:lstStyle/>
          <a:p>
            <a:r>
              <a:rPr lang="en-US" sz="4400" b="1" dirty="0">
                <a:solidFill>
                  <a:srgbClr val="FF0000"/>
                </a:solidFill>
              </a:rPr>
              <a:t>String</a:t>
            </a:r>
          </a:p>
        </p:txBody>
      </p:sp>
      <p:sp>
        <p:nvSpPr>
          <p:cNvPr id="3" name="TextBox 2">
            <a:extLst>
              <a:ext uri="{FF2B5EF4-FFF2-40B4-BE49-F238E27FC236}">
                <a16:creationId xmlns:a16="http://schemas.microsoft.com/office/drawing/2014/main" id="{295E41E3-2106-4F4A-87A1-B9682C9BDCD1}"/>
              </a:ext>
            </a:extLst>
          </p:cNvPr>
          <p:cNvSpPr txBox="1"/>
          <p:nvPr/>
        </p:nvSpPr>
        <p:spPr>
          <a:xfrm>
            <a:off x="1028700" y="3429000"/>
            <a:ext cx="10339754" cy="1200329"/>
          </a:xfrm>
          <a:prstGeom prst="rect">
            <a:avLst/>
          </a:prstGeom>
          <a:noFill/>
        </p:spPr>
        <p:txBody>
          <a:bodyPr wrap="square" rtlCol="0">
            <a:spAutoFit/>
          </a:bodyPr>
          <a:lstStyle/>
          <a:p>
            <a:r>
              <a:rPr lang="vi-VN" sz="2400" b="0" i="0" dirty="0">
                <a:effectLst/>
                <a:latin typeface="Open Sans" panose="020B0606030504020204" pitchFamily="34" charset="0"/>
              </a:rPr>
              <a:t>Lớp </a:t>
            </a:r>
            <a:r>
              <a:rPr lang="vi-VN" sz="2400" b="1" i="0" dirty="0">
                <a:effectLst/>
                <a:latin typeface="Open Sans" panose="020B0606030504020204" pitchFamily="34" charset="0"/>
              </a:rPr>
              <a:t>String trong java</a:t>
            </a:r>
            <a:r>
              <a:rPr lang="vi-VN" sz="2400" b="0" i="0" dirty="0">
                <a:effectLst/>
                <a:latin typeface="Open Sans" panose="020B0606030504020204" pitchFamily="34" charset="0"/>
              </a:rPr>
              <a:t> cung cấp rất nhiều các phương thức để thực hiện các thao tác với chuỗi như: compare(), concat(), equals(), split(), length(), replace(), compareTo(), intern(), substring(), ...</a:t>
            </a:r>
            <a:endParaRPr lang="en-US" sz="2400" dirty="0"/>
          </a:p>
        </p:txBody>
      </p:sp>
      <p:sp>
        <p:nvSpPr>
          <p:cNvPr id="4" name="TextBox 3">
            <a:extLst>
              <a:ext uri="{FF2B5EF4-FFF2-40B4-BE49-F238E27FC236}">
                <a16:creationId xmlns:a16="http://schemas.microsoft.com/office/drawing/2014/main" id="{3974DC80-CD7D-48F3-8007-A8545C05DEB0}"/>
              </a:ext>
            </a:extLst>
          </p:cNvPr>
          <p:cNvSpPr txBox="1"/>
          <p:nvPr/>
        </p:nvSpPr>
        <p:spPr>
          <a:xfrm>
            <a:off x="1028700" y="1415425"/>
            <a:ext cx="6854762" cy="1569660"/>
          </a:xfrm>
          <a:prstGeom prst="rect">
            <a:avLst/>
          </a:prstGeom>
          <a:noFill/>
        </p:spPr>
        <p:txBody>
          <a:bodyPr wrap="none" rtlCol="0">
            <a:spAutoFit/>
          </a:bodyPr>
          <a:lstStyle/>
          <a:p>
            <a:r>
              <a:rPr lang="vi-VN" sz="2400" dirty="0"/>
              <a:t>Một đối tượng chuỗi có thể được tạo ra như sau:</a:t>
            </a:r>
          </a:p>
          <a:p>
            <a:r>
              <a:rPr lang="vi-VN" sz="2400" dirty="0">
                <a:solidFill>
                  <a:srgbClr val="FF0000"/>
                </a:solidFill>
              </a:rPr>
              <a:t>String</a:t>
            </a:r>
            <a:r>
              <a:rPr lang="vi-VN" sz="2400" dirty="0"/>
              <a:t> </a:t>
            </a:r>
            <a:r>
              <a:rPr lang="vi-VN" sz="2400" dirty="0">
                <a:solidFill>
                  <a:srgbClr val="00B0F0"/>
                </a:solidFill>
              </a:rPr>
              <a:t>str</a:t>
            </a:r>
            <a:r>
              <a:rPr lang="vi-VN" sz="2400" dirty="0"/>
              <a:t> = new </a:t>
            </a:r>
            <a:r>
              <a:rPr lang="vi-VN" sz="2400" dirty="0">
                <a:solidFill>
                  <a:srgbClr val="FF0000"/>
                </a:solidFill>
              </a:rPr>
              <a:t>String</a:t>
            </a:r>
            <a:r>
              <a:rPr lang="vi-VN" sz="2400" dirty="0"/>
              <a:t>();</a:t>
            </a:r>
          </a:p>
          <a:p>
            <a:r>
              <a:rPr lang="vi-VN" sz="2400" dirty="0"/>
              <a:t>• Để gán dữ liệu cho một biến chuỗi:</a:t>
            </a:r>
          </a:p>
          <a:p>
            <a:r>
              <a:rPr lang="vi-VN" sz="2400" dirty="0">
                <a:solidFill>
                  <a:srgbClr val="00B0F0"/>
                </a:solidFill>
              </a:rPr>
              <a:t>str</a:t>
            </a:r>
            <a:r>
              <a:rPr lang="vi-VN" sz="2400" dirty="0"/>
              <a:t> = "Hello World";</a:t>
            </a:r>
            <a:endParaRPr lang="en-US" sz="2400" dirty="0"/>
          </a:p>
        </p:txBody>
      </p:sp>
    </p:spTree>
    <p:extLst>
      <p:ext uri="{BB962C8B-B14F-4D97-AF65-F5344CB8AC3E}">
        <p14:creationId xmlns:p14="http://schemas.microsoft.com/office/powerpoint/2010/main" val="3262520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B51E87-9855-4234-94F7-66E5BFF6C469}"/>
              </a:ext>
            </a:extLst>
          </p:cNvPr>
          <p:cNvSpPr txBox="1"/>
          <p:nvPr/>
        </p:nvSpPr>
        <p:spPr>
          <a:xfrm>
            <a:off x="1027235" y="879230"/>
            <a:ext cx="10137530" cy="3910686"/>
          </a:xfrm>
          <a:prstGeom prst="rect">
            <a:avLst/>
          </a:prstGeom>
          <a:noFill/>
        </p:spPr>
        <p:txBody>
          <a:bodyPr wrap="square" rtlCol="0">
            <a:spAutoFit/>
          </a:bodyPr>
          <a:lstStyle/>
          <a:p>
            <a:pPr>
              <a:lnSpc>
                <a:spcPct val="150000"/>
              </a:lnSpc>
            </a:pPr>
            <a:r>
              <a:rPr lang="vi-VN" sz="2400" dirty="0"/>
              <a:t>Một số phương thức quan trọng trong lớp </a:t>
            </a:r>
            <a:r>
              <a:rPr lang="vi-VN" sz="2400" b="1" dirty="0"/>
              <a:t>String</a:t>
            </a:r>
            <a:r>
              <a:rPr lang="vi-VN" sz="2400" dirty="0"/>
              <a:t>:</a:t>
            </a:r>
          </a:p>
          <a:p>
            <a:pPr>
              <a:lnSpc>
                <a:spcPct val="150000"/>
              </a:lnSpc>
            </a:pPr>
            <a:r>
              <a:rPr lang="vi-VN" sz="2400" dirty="0"/>
              <a:t>– length(): viết là str.length() - trả về độ dài của chuỗi str</a:t>
            </a:r>
          </a:p>
          <a:p>
            <a:pPr>
              <a:lnSpc>
                <a:spcPct val="150000"/>
              </a:lnSpc>
            </a:pPr>
            <a:r>
              <a:rPr lang="vi-VN" sz="2400" dirty="0"/>
              <a:t>– charAt(i): str.charAt(i) - trả về ký tự str[i]</a:t>
            </a:r>
          </a:p>
          <a:p>
            <a:pPr>
              <a:lnSpc>
                <a:spcPct val="150000"/>
              </a:lnSpc>
            </a:pPr>
            <a:r>
              <a:rPr lang="vi-VN" sz="2400" dirty="0"/>
              <a:t>– indexOf(): str.indexOf(c | s) trả về vị trí (chỉ số) xuất hiện đầu</a:t>
            </a:r>
            <a:r>
              <a:rPr lang="en-US" sz="2400" dirty="0"/>
              <a:t> </a:t>
            </a:r>
            <a:r>
              <a:rPr lang="vi-VN" sz="2400" dirty="0"/>
              <a:t>tiên của ký tự c hay chuỗi s nếu c hay s có trong chuỗi str,</a:t>
            </a:r>
            <a:r>
              <a:rPr lang="en-US" sz="2400" dirty="0"/>
              <a:t> </a:t>
            </a:r>
            <a:r>
              <a:rPr lang="vi-VN" sz="2400" dirty="0"/>
              <a:t>ngược lại trả về -1.</a:t>
            </a:r>
          </a:p>
          <a:p>
            <a:pPr>
              <a:lnSpc>
                <a:spcPct val="150000"/>
              </a:lnSpc>
            </a:pPr>
            <a:r>
              <a:rPr lang="vi-VN" sz="2400" dirty="0"/>
              <a:t>– concat(s): str.concat(s) – trả về chuỗi mới bằng cách cộng</a:t>
            </a:r>
            <a:r>
              <a:rPr lang="en-US" sz="2400" dirty="0"/>
              <a:t> </a:t>
            </a:r>
            <a:r>
              <a:rPr lang="vi-VN" sz="2400" dirty="0"/>
              <a:t>chuỗi s vào cuối str.</a:t>
            </a:r>
            <a:endParaRPr lang="en-US" sz="2400" dirty="0"/>
          </a:p>
        </p:txBody>
      </p:sp>
    </p:spTree>
    <p:extLst>
      <p:ext uri="{BB962C8B-B14F-4D97-AF65-F5344CB8AC3E}">
        <p14:creationId xmlns:p14="http://schemas.microsoft.com/office/powerpoint/2010/main" val="651884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4AF433-BC41-4376-8282-9D89D9B006A6}"/>
              </a:ext>
            </a:extLst>
          </p:cNvPr>
          <p:cNvSpPr txBox="1"/>
          <p:nvPr/>
        </p:nvSpPr>
        <p:spPr>
          <a:xfrm>
            <a:off x="504092" y="800098"/>
            <a:ext cx="11183816" cy="5018682"/>
          </a:xfrm>
          <a:prstGeom prst="rect">
            <a:avLst/>
          </a:prstGeom>
          <a:noFill/>
        </p:spPr>
        <p:txBody>
          <a:bodyPr wrap="square" rtlCol="0">
            <a:spAutoFit/>
          </a:bodyPr>
          <a:lstStyle/>
          <a:p>
            <a:pPr>
              <a:lnSpc>
                <a:spcPct val="150000"/>
              </a:lnSpc>
            </a:pPr>
            <a:r>
              <a:rPr lang="vi-VN" sz="2400" dirty="0"/>
              <a:t>Một số phương thức quan trọng trong lớp </a:t>
            </a:r>
            <a:r>
              <a:rPr lang="vi-VN" sz="2400" b="1" dirty="0"/>
              <a:t>Strin</a:t>
            </a:r>
            <a:r>
              <a:rPr lang="vi-VN" sz="2400" dirty="0"/>
              <a:t>g:</a:t>
            </a:r>
          </a:p>
          <a:p>
            <a:pPr>
              <a:lnSpc>
                <a:spcPct val="150000"/>
              </a:lnSpc>
            </a:pPr>
            <a:r>
              <a:rPr lang="vi-VN" sz="2400" dirty="0"/>
              <a:t>– compareTo(s): str.compareTo(s) - so sánh hai chuỗi str và</a:t>
            </a:r>
            <a:r>
              <a:rPr lang="en-US" sz="2400" dirty="0"/>
              <a:t> </a:t>
            </a:r>
            <a:r>
              <a:rPr lang="vi-VN" sz="2400" dirty="0"/>
              <a:t>chuỗi s (theo thứ tự bảng chữ cái – thứ tự từ điển – phân biệt</a:t>
            </a:r>
            <a:r>
              <a:rPr lang="en-US" sz="2400" dirty="0"/>
              <a:t> </a:t>
            </a:r>
            <a:r>
              <a:rPr lang="vi-VN" sz="2400" dirty="0"/>
              <a:t>chữ hoa và chữ thường) và trả về một số nguyên.</a:t>
            </a:r>
          </a:p>
          <a:p>
            <a:pPr marL="800100" lvl="1" indent="-342900">
              <a:lnSpc>
                <a:spcPct val="150000"/>
              </a:lnSpc>
              <a:buFont typeface="Arial" panose="020B0604020202020204" pitchFamily="34" charset="0"/>
              <a:buChar char="•"/>
            </a:pPr>
            <a:r>
              <a:rPr lang="vi-VN" sz="2400" dirty="0"/>
              <a:t>Số nguyên âm nếu chuỗi str đứng trước (nhỏ hơn) chuỗi s.</a:t>
            </a:r>
          </a:p>
          <a:p>
            <a:pPr marL="800100" lvl="1" indent="-342900">
              <a:lnSpc>
                <a:spcPct val="150000"/>
              </a:lnSpc>
              <a:buFont typeface="Arial" panose="020B0604020202020204" pitchFamily="34" charset="0"/>
              <a:buChar char="•"/>
            </a:pPr>
            <a:r>
              <a:rPr lang="vi-VN" sz="2400" dirty="0"/>
              <a:t>Số nguyên dương nếu chuỗi str đứng sau (lớn hơn) chuỗi s.</a:t>
            </a:r>
          </a:p>
          <a:p>
            <a:pPr marL="800100" lvl="1" indent="-342900">
              <a:lnSpc>
                <a:spcPct val="150000"/>
              </a:lnSpc>
              <a:buFont typeface="Arial" panose="020B0604020202020204" pitchFamily="34" charset="0"/>
              <a:buChar char="•"/>
            </a:pPr>
            <a:r>
              <a:rPr lang="vi-VN" sz="2400" dirty="0"/>
              <a:t>Số không nếu chuỗi str giống hệt chuỗi s.</a:t>
            </a:r>
          </a:p>
          <a:p>
            <a:pPr>
              <a:lnSpc>
                <a:spcPct val="150000"/>
              </a:lnSpc>
            </a:pPr>
            <a:r>
              <a:rPr lang="vi-VN" sz="2400" dirty="0"/>
              <a:t>– compareToInogeCase(): so sánh 2 chuỗi không phân biệt</a:t>
            </a:r>
            <a:r>
              <a:rPr lang="en-US" sz="2400" dirty="0"/>
              <a:t> </a:t>
            </a:r>
            <a:r>
              <a:rPr lang="vi-VN" sz="2400" dirty="0"/>
              <a:t>chữ hoa, chữ thường.</a:t>
            </a:r>
            <a:endParaRPr lang="en-US" sz="2400" dirty="0"/>
          </a:p>
        </p:txBody>
      </p:sp>
    </p:spTree>
    <p:extLst>
      <p:ext uri="{BB962C8B-B14F-4D97-AF65-F5344CB8AC3E}">
        <p14:creationId xmlns:p14="http://schemas.microsoft.com/office/powerpoint/2010/main" val="844195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5F8371-B1C8-459D-854D-FE4B42214B46}"/>
              </a:ext>
            </a:extLst>
          </p:cNvPr>
          <p:cNvSpPr txBox="1"/>
          <p:nvPr/>
        </p:nvSpPr>
        <p:spPr>
          <a:xfrm>
            <a:off x="465992" y="641474"/>
            <a:ext cx="11421208" cy="5575052"/>
          </a:xfrm>
          <a:prstGeom prst="rect">
            <a:avLst/>
          </a:prstGeom>
          <a:noFill/>
        </p:spPr>
        <p:txBody>
          <a:bodyPr wrap="square">
            <a:spAutoFit/>
          </a:bodyPr>
          <a:lstStyle/>
          <a:p>
            <a:pPr>
              <a:lnSpc>
                <a:spcPct val="150000"/>
              </a:lnSpc>
            </a:pPr>
            <a:r>
              <a:rPr lang="en-US" sz="2400" dirty="0" err="1"/>
              <a:t>Một</a:t>
            </a:r>
            <a:r>
              <a:rPr lang="en-US" sz="2400" dirty="0"/>
              <a:t> </a:t>
            </a:r>
            <a:r>
              <a:rPr lang="en-US" sz="2400" dirty="0" err="1"/>
              <a:t>số</a:t>
            </a:r>
            <a:r>
              <a:rPr lang="en-US" sz="2400" dirty="0"/>
              <a:t> </a:t>
            </a:r>
            <a:r>
              <a:rPr lang="en-US" sz="2400" dirty="0" err="1"/>
              <a:t>phương</a:t>
            </a:r>
            <a:r>
              <a:rPr lang="en-US" sz="2400" dirty="0"/>
              <a:t> </a:t>
            </a:r>
            <a:r>
              <a:rPr lang="en-US" sz="2400" dirty="0" err="1"/>
              <a:t>thức</a:t>
            </a:r>
            <a:r>
              <a:rPr lang="en-US" sz="2400" dirty="0"/>
              <a:t> </a:t>
            </a:r>
            <a:r>
              <a:rPr lang="en-US" sz="2400" dirty="0" err="1"/>
              <a:t>quan</a:t>
            </a:r>
            <a:r>
              <a:rPr lang="en-US" sz="2400" dirty="0"/>
              <a:t> </a:t>
            </a:r>
            <a:r>
              <a:rPr lang="en-US" sz="2400" dirty="0" err="1"/>
              <a:t>trọng</a:t>
            </a:r>
            <a:r>
              <a:rPr lang="en-US" sz="2400" dirty="0"/>
              <a:t> </a:t>
            </a:r>
            <a:r>
              <a:rPr lang="en-US" sz="2400" dirty="0" err="1"/>
              <a:t>trong</a:t>
            </a:r>
            <a:r>
              <a:rPr lang="en-US" sz="2400" dirty="0"/>
              <a:t> </a:t>
            </a:r>
            <a:r>
              <a:rPr lang="en-US" sz="2400" dirty="0" err="1"/>
              <a:t>lớp</a:t>
            </a:r>
            <a:r>
              <a:rPr lang="en-US" sz="2400" dirty="0"/>
              <a:t> </a:t>
            </a:r>
            <a:r>
              <a:rPr lang="en-US" sz="2400" b="1" dirty="0"/>
              <a:t>String</a:t>
            </a:r>
            <a:r>
              <a:rPr lang="en-US" sz="2400" dirty="0"/>
              <a:t>:</a:t>
            </a:r>
          </a:p>
          <a:p>
            <a:pPr>
              <a:lnSpc>
                <a:spcPct val="150000"/>
              </a:lnSpc>
            </a:pPr>
            <a:r>
              <a:rPr lang="en-US" sz="2400" dirty="0"/>
              <a:t>– </a:t>
            </a:r>
            <a:r>
              <a:rPr lang="en-US" sz="2400" dirty="0" err="1"/>
              <a:t>str.lastIndexOf</a:t>
            </a:r>
            <a:r>
              <a:rPr lang="en-US" sz="2400" dirty="0"/>
              <a:t>(</a:t>
            </a:r>
            <a:r>
              <a:rPr lang="en-US" sz="2400" dirty="0" err="1"/>
              <a:t>c|s</a:t>
            </a:r>
            <a:r>
              <a:rPr lang="en-US" sz="2400" dirty="0"/>
              <a:t>): </a:t>
            </a:r>
            <a:r>
              <a:rPr lang="en-US" sz="2400" dirty="0" err="1"/>
              <a:t>trả</a:t>
            </a:r>
            <a:r>
              <a:rPr lang="en-US" sz="2400" dirty="0"/>
              <a:t> </a:t>
            </a:r>
            <a:r>
              <a:rPr lang="en-US" sz="2400" dirty="0" err="1"/>
              <a:t>về</a:t>
            </a:r>
            <a:r>
              <a:rPr lang="en-US" sz="2400" dirty="0"/>
              <a:t> </a:t>
            </a:r>
            <a:r>
              <a:rPr lang="en-US" sz="2400" dirty="0" err="1"/>
              <a:t>vị</a:t>
            </a:r>
            <a:r>
              <a:rPr lang="en-US" sz="2400" dirty="0"/>
              <a:t> </a:t>
            </a:r>
            <a:r>
              <a:rPr lang="en-US" sz="2400" dirty="0" err="1"/>
              <a:t>trí</a:t>
            </a:r>
            <a:r>
              <a:rPr lang="en-US" sz="2400" dirty="0"/>
              <a:t> (</a:t>
            </a:r>
            <a:r>
              <a:rPr lang="en-US" sz="2400" dirty="0" err="1"/>
              <a:t>chỉ</a:t>
            </a:r>
            <a:r>
              <a:rPr lang="en-US" sz="2400" dirty="0"/>
              <a:t> </a:t>
            </a:r>
            <a:r>
              <a:rPr lang="en-US" sz="2400" dirty="0" err="1"/>
              <a:t>số</a:t>
            </a:r>
            <a:r>
              <a:rPr lang="en-US" sz="2400" dirty="0"/>
              <a:t>) </a:t>
            </a:r>
            <a:r>
              <a:rPr lang="en-US" sz="2400" dirty="0" err="1"/>
              <a:t>xuất</a:t>
            </a:r>
            <a:r>
              <a:rPr lang="en-US" sz="2400" dirty="0"/>
              <a:t> </a:t>
            </a:r>
            <a:r>
              <a:rPr lang="en-US" sz="2400" dirty="0" err="1"/>
              <a:t>hiện</a:t>
            </a:r>
            <a:r>
              <a:rPr lang="en-US" sz="2400" dirty="0"/>
              <a:t> </a:t>
            </a:r>
            <a:r>
              <a:rPr lang="en-US" sz="2400" dirty="0" err="1"/>
              <a:t>cuối</a:t>
            </a:r>
            <a:r>
              <a:rPr lang="en-US" sz="2400" dirty="0"/>
              <a:t> </a:t>
            </a:r>
            <a:r>
              <a:rPr lang="en-US" sz="2400" dirty="0" err="1"/>
              <a:t>cùng</a:t>
            </a:r>
            <a:r>
              <a:rPr lang="en-US" sz="2400" dirty="0"/>
              <a:t> </a:t>
            </a:r>
            <a:r>
              <a:rPr lang="en-US" sz="2400" dirty="0" err="1"/>
              <a:t>của</a:t>
            </a:r>
            <a:r>
              <a:rPr lang="en-US" sz="2400" dirty="0"/>
              <a:t> </a:t>
            </a:r>
            <a:r>
              <a:rPr lang="en-US" sz="2400" dirty="0" err="1"/>
              <a:t>ký</a:t>
            </a:r>
            <a:r>
              <a:rPr lang="en-US" sz="2400" dirty="0"/>
              <a:t> </a:t>
            </a:r>
            <a:r>
              <a:rPr lang="en-US" sz="2400" dirty="0" err="1"/>
              <a:t>tự</a:t>
            </a:r>
            <a:r>
              <a:rPr lang="en-US" sz="2400" dirty="0"/>
              <a:t> c hay </a:t>
            </a:r>
            <a:r>
              <a:rPr lang="en-US" sz="2400" dirty="0" err="1"/>
              <a:t>chuỗi</a:t>
            </a:r>
            <a:r>
              <a:rPr lang="en-US" sz="2400" dirty="0"/>
              <a:t> s </a:t>
            </a:r>
            <a:r>
              <a:rPr lang="en-US" sz="2400" dirty="0" err="1"/>
              <a:t>trong</a:t>
            </a:r>
            <a:r>
              <a:rPr lang="en-US" sz="2400" dirty="0"/>
              <a:t> </a:t>
            </a:r>
            <a:r>
              <a:rPr lang="en-US" sz="2400" dirty="0" err="1"/>
              <a:t>chuỗi</a:t>
            </a:r>
            <a:r>
              <a:rPr lang="en-US" sz="2400" dirty="0"/>
              <a:t> str.</a:t>
            </a:r>
          </a:p>
          <a:p>
            <a:pPr>
              <a:lnSpc>
                <a:spcPct val="150000"/>
              </a:lnSpc>
            </a:pPr>
            <a:r>
              <a:rPr lang="en-US" sz="2400" dirty="0"/>
              <a:t>– </a:t>
            </a:r>
            <a:r>
              <a:rPr lang="en-US" sz="2400" dirty="0" err="1"/>
              <a:t>str.replace</a:t>
            </a:r>
            <a:r>
              <a:rPr lang="en-US" sz="2400" dirty="0"/>
              <a:t>(</a:t>
            </a:r>
            <a:r>
              <a:rPr lang="en-US" sz="2400" dirty="0" err="1"/>
              <a:t>c|s</a:t>
            </a:r>
            <a:r>
              <a:rPr lang="en-US" sz="2400" dirty="0"/>
              <a:t>, </a:t>
            </a:r>
            <a:r>
              <a:rPr lang="en-US" sz="2400" dirty="0" err="1"/>
              <a:t>cn|sn</a:t>
            </a:r>
            <a:r>
              <a:rPr lang="en-US" sz="2400" dirty="0"/>
              <a:t>): </a:t>
            </a:r>
            <a:r>
              <a:rPr lang="en-US" sz="2400" dirty="0" err="1"/>
              <a:t>trả</a:t>
            </a:r>
            <a:r>
              <a:rPr lang="en-US" sz="2400" dirty="0"/>
              <a:t> </a:t>
            </a:r>
            <a:r>
              <a:rPr lang="en-US" sz="2400" dirty="0" err="1"/>
              <a:t>về</a:t>
            </a:r>
            <a:r>
              <a:rPr lang="en-US" sz="2400" dirty="0"/>
              <a:t> </a:t>
            </a:r>
            <a:r>
              <a:rPr lang="en-US" sz="2400" dirty="0" err="1"/>
              <a:t>chuỗi</a:t>
            </a:r>
            <a:r>
              <a:rPr lang="en-US" sz="2400" dirty="0"/>
              <a:t> </a:t>
            </a:r>
            <a:r>
              <a:rPr lang="en-US" sz="2400" dirty="0" err="1"/>
              <a:t>mới</a:t>
            </a:r>
            <a:r>
              <a:rPr lang="en-US" sz="2400" dirty="0"/>
              <a:t> </a:t>
            </a:r>
            <a:r>
              <a:rPr lang="en-US" sz="2400" dirty="0" err="1"/>
              <a:t>sau</a:t>
            </a:r>
            <a:r>
              <a:rPr lang="en-US" sz="2400" dirty="0"/>
              <a:t> </a:t>
            </a:r>
            <a:r>
              <a:rPr lang="en-US" sz="2400" dirty="0" err="1"/>
              <a:t>khi</a:t>
            </a:r>
            <a:r>
              <a:rPr lang="en-US" sz="2400" dirty="0"/>
              <a:t> </a:t>
            </a:r>
            <a:r>
              <a:rPr lang="en-US" sz="2400" dirty="0" err="1"/>
              <a:t>thay</a:t>
            </a:r>
            <a:r>
              <a:rPr lang="en-US" sz="2400" dirty="0"/>
              <a:t> </a:t>
            </a:r>
            <a:r>
              <a:rPr lang="en-US" sz="2400" dirty="0" err="1"/>
              <a:t>thế</a:t>
            </a:r>
            <a:r>
              <a:rPr lang="en-US" sz="2400" dirty="0"/>
              <a:t> </a:t>
            </a:r>
            <a:r>
              <a:rPr lang="en-US" sz="2400" dirty="0" err="1"/>
              <a:t>tất</a:t>
            </a:r>
            <a:endParaRPr lang="en-US" sz="2400" dirty="0"/>
          </a:p>
          <a:p>
            <a:pPr>
              <a:lnSpc>
                <a:spcPct val="150000"/>
              </a:lnSpc>
            </a:pPr>
            <a:r>
              <a:rPr lang="en-US" sz="2400" dirty="0" err="1"/>
              <a:t>cả</a:t>
            </a:r>
            <a:r>
              <a:rPr lang="en-US" sz="2400" dirty="0"/>
              <a:t> </a:t>
            </a:r>
            <a:r>
              <a:rPr lang="en-US" sz="2400" dirty="0" err="1"/>
              <a:t>các</a:t>
            </a:r>
            <a:r>
              <a:rPr lang="en-US" sz="2400" dirty="0"/>
              <a:t> </a:t>
            </a:r>
            <a:r>
              <a:rPr lang="en-US" sz="2400" dirty="0" err="1"/>
              <a:t>ký</a:t>
            </a:r>
            <a:r>
              <a:rPr lang="en-US" sz="2400" dirty="0"/>
              <a:t> </a:t>
            </a:r>
            <a:r>
              <a:rPr lang="en-US" sz="2400" dirty="0" err="1"/>
              <a:t>tự</a:t>
            </a:r>
            <a:r>
              <a:rPr lang="en-US" sz="2400" dirty="0"/>
              <a:t> c hay </a:t>
            </a:r>
            <a:r>
              <a:rPr lang="en-US" sz="2400" dirty="0" err="1"/>
              <a:t>chuỗi</a:t>
            </a:r>
            <a:r>
              <a:rPr lang="en-US" sz="2400" dirty="0"/>
              <a:t> s </a:t>
            </a:r>
            <a:r>
              <a:rPr lang="en-US" sz="2400" dirty="0" err="1"/>
              <a:t>bằng</a:t>
            </a:r>
            <a:r>
              <a:rPr lang="en-US" sz="2400" dirty="0"/>
              <a:t> </a:t>
            </a:r>
            <a:r>
              <a:rPr lang="en-US" sz="2400" dirty="0" err="1"/>
              <a:t>ký</a:t>
            </a:r>
            <a:r>
              <a:rPr lang="en-US" sz="2400" dirty="0"/>
              <a:t> </a:t>
            </a:r>
            <a:r>
              <a:rPr lang="en-US" sz="2400" dirty="0" err="1"/>
              <a:t>tự</a:t>
            </a:r>
            <a:r>
              <a:rPr lang="en-US" sz="2400" dirty="0"/>
              <a:t> </a:t>
            </a:r>
            <a:r>
              <a:rPr lang="en-US" sz="2400" dirty="0" err="1"/>
              <a:t>cn</a:t>
            </a:r>
            <a:r>
              <a:rPr lang="en-US" sz="2400" dirty="0"/>
              <a:t> hay </a:t>
            </a:r>
            <a:r>
              <a:rPr lang="en-US" sz="2400" dirty="0" err="1"/>
              <a:t>chuỗi</a:t>
            </a:r>
            <a:r>
              <a:rPr lang="en-US" sz="2400" dirty="0"/>
              <a:t> </a:t>
            </a:r>
            <a:r>
              <a:rPr lang="en-US" sz="2400" dirty="0" err="1"/>
              <a:t>cn</a:t>
            </a:r>
            <a:r>
              <a:rPr lang="en-US" sz="2400" dirty="0"/>
              <a:t> </a:t>
            </a:r>
            <a:r>
              <a:rPr lang="en-US" sz="2400" dirty="0" err="1"/>
              <a:t>trong</a:t>
            </a:r>
            <a:r>
              <a:rPr lang="en-US" sz="2400" dirty="0"/>
              <a:t> </a:t>
            </a:r>
            <a:r>
              <a:rPr lang="en-US" sz="2400" dirty="0" err="1"/>
              <a:t>chuỗi</a:t>
            </a:r>
            <a:r>
              <a:rPr lang="en-US" sz="2400" dirty="0"/>
              <a:t> str.</a:t>
            </a:r>
          </a:p>
          <a:p>
            <a:pPr>
              <a:lnSpc>
                <a:spcPct val="150000"/>
              </a:lnSpc>
            </a:pPr>
            <a:r>
              <a:rPr lang="en-US" sz="2400" dirty="0"/>
              <a:t>– </a:t>
            </a:r>
            <a:r>
              <a:rPr lang="en-US" sz="2400" dirty="0" err="1"/>
              <a:t>str.substring</a:t>
            </a:r>
            <a:r>
              <a:rPr lang="en-US" sz="2400" dirty="0"/>
              <a:t>(m[, n]): </a:t>
            </a:r>
            <a:r>
              <a:rPr lang="en-US" sz="2400" dirty="0" err="1"/>
              <a:t>trả</a:t>
            </a:r>
            <a:r>
              <a:rPr lang="en-US" sz="2400" dirty="0"/>
              <a:t> </a:t>
            </a:r>
            <a:r>
              <a:rPr lang="en-US" sz="2400" dirty="0" err="1"/>
              <a:t>về</a:t>
            </a:r>
            <a:r>
              <a:rPr lang="en-US" sz="2400" dirty="0"/>
              <a:t> </a:t>
            </a:r>
            <a:r>
              <a:rPr lang="en-US" sz="2400" dirty="0" err="1"/>
              <a:t>một</a:t>
            </a:r>
            <a:r>
              <a:rPr lang="en-US" sz="2400" dirty="0"/>
              <a:t> </a:t>
            </a:r>
            <a:r>
              <a:rPr lang="en-US" sz="2400" dirty="0" err="1"/>
              <a:t>chuỗi</a:t>
            </a:r>
            <a:r>
              <a:rPr lang="en-US" sz="2400" dirty="0"/>
              <a:t> con </a:t>
            </a:r>
            <a:r>
              <a:rPr lang="en-US" sz="2400" dirty="0" err="1"/>
              <a:t>lấy</a:t>
            </a:r>
            <a:r>
              <a:rPr lang="en-US" sz="2400" dirty="0"/>
              <a:t> </a:t>
            </a:r>
            <a:r>
              <a:rPr lang="en-US" sz="2400" dirty="0" err="1"/>
              <a:t>từ</a:t>
            </a:r>
            <a:r>
              <a:rPr lang="en-US" sz="2400" dirty="0"/>
              <a:t> </a:t>
            </a:r>
            <a:r>
              <a:rPr lang="en-US" sz="2400" dirty="0" err="1"/>
              <a:t>vị</a:t>
            </a:r>
            <a:r>
              <a:rPr lang="en-US" sz="2400" dirty="0"/>
              <a:t> </a:t>
            </a:r>
            <a:r>
              <a:rPr lang="en-US" sz="2400" dirty="0" err="1"/>
              <a:t>trí</a:t>
            </a:r>
            <a:r>
              <a:rPr lang="en-US" sz="2400" dirty="0"/>
              <a:t> m [</a:t>
            </a:r>
            <a:r>
              <a:rPr lang="en-US" sz="2400" dirty="0" err="1"/>
              <a:t>đến</a:t>
            </a:r>
            <a:r>
              <a:rPr lang="en-US" sz="2400" dirty="0"/>
              <a:t> </a:t>
            </a:r>
            <a:r>
              <a:rPr lang="en-US" sz="2400" dirty="0" err="1"/>
              <a:t>vị</a:t>
            </a:r>
            <a:r>
              <a:rPr lang="en-US" sz="2400" dirty="0"/>
              <a:t> </a:t>
            </a:r>
            <a:r>
              <a:rPr lang="en-US" sz="2400" dirty="0" err="1"/>
              <a:t>trí</a:t>
            </a:r>
            <a:r>
              <a:rPr lang="en-US" sz="2400" dirty="0"/>
              <a:t> n] </a:t>
            </a:r>
            <a:r>
              <a:rPr lang="en-US" sz="2400" dirty="0" err="1"/>
              <a:t>trong</a:t>
            </a:r>
            <a:r>
              <a:rPr lang="en-US" sz="2400" dirty="0"/>
              <a:t> </a:t>
            </a:r>
            <a:r>
              <a:rPr lang="en-US" sz="2400" dirty="0" err="1"/>
              <a:t>chuỗi</a:t>
            </a:r>
            <a:r>
              <a:rPr lang="en-US" sz="2400" dirty="0"/>
              <a:t> str (</a:t>
            </a:r>
            <a:r>
              <a:rPr lang="en-US" sz="2400" dirty="0" err="1"/>
              <a:t>không</a:t>
            </a:r>
            <a:r>
              <a:rPr lang="en-US" sz="2400" dirty="0"/>
              <a:t> </a:t>
            </a:r>
            <a:r>
              <a:rPr lang="en-US" sz="2400" dirty="0" err="1"/>
              <a:t>có</a:t>
            </a:r>
            <a:r>
              <a:rPr lang="en-US" sz="2400" dirty="0"/>
              <a:t> n </a:t>
            </a:r>
            <a:r>
              <a:rPr lang="en-US" sz="2400" dirty="0" err="1"/>
              <a:t>thì</a:t>
            </a:r>
            <a:r>
              <a:rPr lang="en-US" sz="2400" dirty="0"/>
              <a:t> </a:t>
            </a:r>
            <a:r>
              <a:rPr lang="en-US" sz="2400" dirty="0" err="1"/>
              <a:t>lấy</a:t>
            </a:r>
            <a:r>
              <a:rPr lang="en-US" sz="2400" dirty="0"/>
              <a:t> </a:t>
            </a:r>
            <a:r>
              <a:rPr lang="en-US" sz="2400" dirty="0" err="1"/>
              <a:t>đến</a:t>
            </a:r>
            <a:r>
              <a:rPr lang="en-US" sz="2400" dirty="0"/>
              <a:t> </a:t>
            </a:r>
            <a:r>
              <a:rPr lang="en-US" sz="2400" dirty="0" err="1"/>
              <a:t>cuối</a:t>
            </a:r>
            <a:r>
              <a:rPr lang="en-US" sz="2400" dirty="0"/>
              <a:t> str).</a:t>
            </a:r>
          </a:p>
          <a:p>
            <a:pPr>
              <a:lnSpc>
                <a:spcPct val="150000"/>
              </a:lnSpc>
            </a:pPr>
            <a:r>
              <a:rPr lang="en-US" sz="2400" dirty="0"/>
              <a:t>– </a:t>
            </a:r>
            <a:r>
              <a:rPr lang="en-US" sz="2400" dirty="0" err="1"/>
              <a:t>str.toString</a:t>
            </a:r>
            <a:r>
              <a:rPr lang="en-US" sz="2400" dirty="0"/>
              <a:t>(): </a:t>
            </a:r>
            <a:r>
              <a:rPr lang="en-US" sz="2400" dirty="0" err="1"/>
              <a:t>trả</a:t>
            </a:r>
            <a:r>
              <a:rPr lang="en-US" sz="2400" dirty="0"/>
              <a:t> </a:t>
            </a:r>
            <a:r>
              <a:rPr lang="en-US" sz="2400" dirty="0" err="1"/>
              <a:t>về</a:t>
            </a:r>
            <a:r>
              <a:rPr lang="en-US" sz="2400" dirty="0"/>
              <a:t> </a:t>
            </a:r>
            <a:r>
              <a:rPr lang="en-US" sz="2400" dirty="0" err="1"/>
              <a:t>đối</a:t>
            </a:r>
            <a:r>
              <a:rPr lang="en-US" sz="2400" dirty="0"/>
              <a:t> </a:t>
            </a:r>
            <a:r>
              <a:rPr lang="en-US" sz="2400" dirty="0" err="1"/>
              <a:t>tượng</a:t>
            </a:r>
            <a:r>
              <a:rPr lang="en-US" sz="2400" dirty="0"/>
              <a:t> </a:t>
            </a:r>
            <a:r>
              <a:rPr lang="en-US" sz="2400" dirty="0" err="1"/>
              <a:t>chuỗi</a:t>
            </a:r>
            <a:r>
              <a:rPr lang="en-US" sz="2400" dirty="0"/>
              <a:t>.</a:t>
            </a:r>
          </a:p>
          <a:p>
            <a:pPr>
              <a:lnSpc>
                <a:spcPct val="150000"/>
              </a:lnSpc>
            </a:pPr>
            <a:r>
              <a:rPr lang="en-US" sz="2400" dirty="0"/>
              <a:t>– </a:t>
            </a:r>
            <a:r>
              <a:rPr lang="en-US" sz="2400" dirty="0" err="1"/>
              <a:t>str.trim</a:t>
            </a:r>
            <a:r>
              <a:rPr lang="en-US" sz="2400" dirty="0"/>
              <a:t>(): </a:t>
            </a:r>
            <a:r>
              <a:rPr lang="en-US" sz="2400" dirty="0" err="1"/>
              <a:t>cắt</a:t>
            </a:r>
            <a:r>
              <a:rPr lang="en-US" sz="2400" dirty="0"/>
              <a:t> </a:t>
            </a:r>
            <a:r>
              <a:rPr lang="en-US" sz="2400" dirty="0" err="1"/>
              <a:t>các</a:t>
            </a:r>
            <a:r>
              <a:rPr lang="en-US" sz="2400" dirty="0"/>
              <a:t> </a:t>
            </a:r>
            <a:r>
              <a:rPr lang="en-US" sz="2400" dirty="0" err="1"/>
              <a:t>khoảng</a:t>
            </a:r>
            <a:r>
              <a:rPr lang="en-US" sz="2400" dirty="0"/>
              <a:t> </a:t>
            </a:r>
            <a:r>
              <a:rPr lang="en-US" sz="2400" dirty="0" err="1"/>
              <a:t>trắng</a:t>
            </a:r>
            <a:r>
              <a:rPr lang="en-US" sz="2400" dirty="0"/>
              <a:t> ở </a:t>
            </a:r>
            <a:r>
              <a:rPr lang="en-US" sz="2400" dirty="0" err="1"/>
              <a:t>đầu</a:t>
            </a:r>
            <a:r>
              <a:rPr lang="en-US" sz="2400" dirty="0"/>
              <a:t> </a:t>
            </a:r>
            <a:r>
              <a:rPr lang="en-US" sz="2400" dirty="0" err="1"/>
              <a:t>và</a:t>
            </a:r>
            <a:r>
              <a:rPr lang="en-US" sz="2400" dirty="0"/>
              <a:t> </a:t>
            </a:r>
            <a:r>
              <a:rPr lang="en-US" sz="2400" dirty="0" err="1"/>
              <a:t>cuối</a:t>
            </a:r>
            <a:r>
              <a:rPr lang="en-US" sz="2400" dirty="0"/>
              <a:t> </a:t>
            </a:r>
            <a:r>
              <a:rPr lang="en-US" sz="2400" dirty="0" err="1"/>
              <a:t>chuỗi</a:t>
            </a:r>
            <a:r>
              <a:rPr lang="en-US" sz="2400" dirty="0"/>
              <a:t> str.</a:t>
            </a:r>
          </a:p>
          <a:p>
            <a:pPr>
              <a:lnSpc>
                <a:spcPct val="150000"/>
              </a:lnSpc>
            </a:pPr>
            <a:r>
              <a:rPr lang="en-US" sz="2400" dirty="0"/>
              <a:t>– </a:t>
            </a:r>
            <a:r>
              <a:rPr lang="en-US" sz="2400" dirty="0" err="1"/>
              <a:t>str.split</a:t>
            </a:r>
            <a:r>
              <a:rPr lang="en-US" sz="2400" dirty="0"/>
              <a:t>(): </a:t>
            </a:r>
            <a:r>
              <a:rPr lang="en-US" sz="2400" dirty="0" err="1"/>
              <a:t>cắt</a:t>
            </a:r>
            <a:r>
              <a:rPr lang="en-US" sz="2400" dirty="0"/>
              <a:t> </a:t>
            </a:r>
            <a:r>
              <a:rPr lang="en-US" sz="2400" dirty="0" err="1"/>
              <a:t>xâu</a:t>
            </a:r>
            <a:r>
              <a:rPr lang="en-US" sz="2400" dirty="0"/>
              <a:t> ra </a:t>
            </a:r>
            <a:r>
              <a:rPr lang="en-US" sz="2400" dirty="0" err="1"/>
              <a:t>thành</a:t>
            </a:r>
            <a:r>
              <a:rPr lang="en-US" sz="2400" dirty="0"/>
              <a:t> </a:t>
            </a:r>
            <a:r>
              <a:rPr lang="en-US" sz="2400" dirty="0" err="1"/>
              <a:t>một</a:t>
            </a:r>
            <a:r>
              <a:rPr lang="en-US" sz="2400" dirty="0"/>
              <a:t> </a:t>
            </a:r>
            <a:r>
              <a:rPr lang="en-US" sz="2400" dirty="0" err="1"/>
              <a:t>mảng</a:t>
            </a:r>
            <a:r>
              <a:rPr lang="en-US" sz="2400" dirty="0"/>
              <a:t> </a:t>
            </a:r>
            <a:r>
              <a:rPr lang="en-US" sz="2400" dirty="0" err="1"/>
              <a:t>các</a:t>
            </a:r>
            <a:r>
              <a:rPr lang="en-US" sz="2400" dirty="0"/>
              <a:t> </a:t>
            </a:r>
            <a:r>
              <a:rPr lang="en-US" sz="2400" dirty="0" err="1"/>
              <a:t>phần</a:t>
            </a:r>
            <a:r>
              <a:rPr lang="en-US" sz="2400" dirty="0"/>
              <a:t> </a:t>
            </a:r>
            <a:r>
              <a:rPr lang="en-US" sz="2400" dirty="0" err="1"/>
              <a:t>tử</a:t>
            </a:r>
            <a:r>
              <a:rPr lang="en-US" sz="2400" dirty="0"/>
              <a:t> </a:t>
            </a:r>
            <a:r>
              <a:rPr lang="en-US" sz="2400" dirty="0" err="1"/>
              <a:t>dựa</a:t>
            </a:r>
            <a:r>
              <a:rPr lang="en-US" sz="2400" dirty="0"/>
              <a:t> </a:t>
            </a:r>
            <a:r>
              <a:rPr lang="en-US" sz="2400" dirty="0" err="1"/>
              <a:t>vào</a:t>
            </a:r>
            <a:r>
              <a:rPr lang="en-US" sz="2400" dirty="0"/>
              <a:t> </a:t>
            </a:r>
            <a:r>
              <a:rPr lang="en-US" sz="2400" dirty="0" err="1"/>
              <a:t>xâu</a:t>
            </a:r>
            <a:r>
              <a:rPr lang="en-US" sz="2400" dirty="0"/>
              <a:t> </a:t>
            </a:r>
            <a:r>
              <a:rPr lang="en-US" sz="2400" dirty="0" err="1"/>
              <a:t>đầu</a:t>
            </a:r>
            <a:r>
              <a:rPr lang="en-US" sz="2400" dirty="0"/>
              <a:t> </a:t>
            </a:r>
            <a:r>
              <a:rPr lang="en-US" sz="2400" dirty="0" err="1"/>
              <a:t>vào</a:t>
            </a:r>
            <a:endParaRPr lang="en-US" sz="2400" dirty="0"/>
          </a:p>
        </p:txBody>
      </p:sp>
    </p:spTree>
    <p:extLst>
      <p:ext uri="{BB962C8B-B14F-4D97-AF65-F5344CB8AC3E}">
        <p14:creationId xmlns:p14="http://schemas.microsoft.com/office/powerpoint/2010/main" val="1353543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DD2842-5287-4071-8C56-32E1BC1CDD79}"/>
              </a:ext>
            </a:extLst>
          </p:cNvPr>
          <p:cNvSpPr txBox="1"/>
          <p:nvPr/>
        </p:nvSpPr>
        <p:spPr>
          <a:xfrm>
            <a:off x="800098" y="1351508"/>
            <a:ext cx="10040817" cy="4154984"/>
          </a:xfrm>
          <a:prstGeom prst="rect">
            <a:avLst/>
          </a:prstGeom>
          <a:noFill/>
        </p:spPr>
        <p:txBody>
          <a:bodyPr wrap="square" rtlCol="0">
            <a:spAutoFit/>
          </a:bodyPr>
          <a:lstStyle/>
          <a:p>
            <a:pPr marL="285750" indent="-285750">
              <a:buFont typeface="Arial" panose="020B0604020202020204" pitchFamily="34" charset="0"/>
              <a:buChar char="•"/>
            </a:pPr>
            <a:r>
              <a:rPr lang="vi-VN" sz="2400" dirty="0"/>
              <a:t>Là một mảng mà các phần tử mảng là các chuỗi.</a:t>
            </a:r>
          </a:p>
          <a:p>
            <a:pPr marL="285750" indent="-285750">
              <a:buFont typeface="Arial" panose="020B0604020202020204" pitchFamily="34" charset="0"/>
              <a:buChar char="•"/>
            </a:pPr>
            <a:r>
              <a:rPr lang="vi-VN" sz="2400" dirty="0"/>
              <a:t>Khai báo và khởi tạo một mảng các đối tượng chuỗi:</a:t>
            </a:r>
            <a:endParaRPr lang="en-US" sz="2400" dirty="0"/>
          </a:p>
          <a:p>
            <a:r>
              <a:rPr lang="en-US" sz="2400" dirty="0"/>
              <a:t>	</a:t>
            </a:r>
            <a:r>
              <a:rPr lang="vi-VN" sz="2400" dirty="0">
                <a:solidFill>
                  <a:srgbClr val="FF0000"/>
                </a:solidFill>
              </a:rPr>
              <a:t>String</a:t>
            </a:r>
            <a:r>
              <a:rPr lang="vi-VN" sz="2400" dirty="0"/>
              <a:t>[] </a:t>
            </a:r>
            <a:r>
              <a:rPr lang="vi-VN" sz="2400" dirty="0">
                <a:solidFill>
                  <a:srgbClr val="00B0F0"/>
                </a:solidFill>
              </a:rPr>
              <a:t>numbers</a:t>
            </a:r>
            <a:r>
              <a:rPr lang="vi-VN" sz="2400" dirty="0"/>
              <a:t> = new </a:t>
            </a:r>
            <a:r>
              <a:rPr lang="vi-VN" sz="2400" dirty="0">
                <a:solidFill>
                  <a:srgbClr val="FF0000"/>
                </a:solidFill>
              </a:rPr>
              <a:t>String</a:t>
            </a:r>
            <a:r>
              <a:rPr lang="vi-VN" sz="2400" dirty="0"/>
              <a:t>[10];</a:t>
            </a:r>
            <a:endParaRPr lang="en-US" sz="2400" dirty="0"/>
          </a:p>
          <a:p>
            <a:pPr marL="285750" indent="-285750">
              <a:buFont typeface="Arial" panose="020B0604020202020204" pitchFamily="34" charset="0"/>
              <a:buChar char="•"/>
            </a:pPr>
            <a:r>
              <a:rPr lang="vi-VN" sz="2400" dirty="0"/>
              <a:t>Cần phải cấp phát bộ nhớ cho từng đối tượng của mảng:</a:t>
            </a:r>
            <a:endParaRPr lang="en-US" sz="2400" dirty="0"/>
          </a:p>
          <a:p>
            <a:r>
              <a:rPr lang="en-US" sz="2400" dirty="0"/>
              <a:t>	</a:t>
            </a:r>
            <a:r>
              <a:rPr lang="vi-VN" sz="2400" dirty="0">
                <a:solidFill>
                  <a:srgbClr val="00B0F0"/>
                </a:solidFill>
              </a:rPr>
              <a:t>numbers</a:t>
            </a:r>
            <a:r>
              <a:rPr lang="vi-VN" sz="2400" dirty="0"/>
              <a:t>[0]= new String(“twenty");</a:t>
            </a:r>
          </a:p>
          <a:p>
            <a:pPr marL="285750" indent="-285750">
              <a:buFont typeface="Arial" panose="020B0604020202020204" pitchFamily="34" charset="0"/>
              <a:buChar char="•"/>
            </a:pPr>
            <a:r>
              <a:rPr lang="vi-VN" sz="2400" dirty="0"/>
              <a:t>Hoặc: </a:t>
            </a:r>
            <a:r>
              <a:rPr lang="vi-VN" sz="2400" dirty="0">
                <a:solidFill>
                  <a:srgbClr val="00B0F0"/>
                </a:solidFill>
              </a:rPr>
              <a:t>str</a:t>
            </a:r>
            <a:r>
              <a:rPr lang="vi-VN" sz="2400" dirty="0"/>
              <a:t> = {"one two three four five six seven eight nine ten"};</a:t>
            </a:r>
            <a:endParaRPr lang="en-US" sz="2400" dirty="0"/>
          </a:p>
          <a:p>
            <a:r>
              <a:rPr lang="en-US" sz="2400" dirty="0"/>
              <a:t>    	    </a:t>
            </a:r>
            <a:r>
              <a:rPr lang="vi-VN" sz="2400" dirty="0">
                <a:solidFill>
                  <a:srgbClr val="00B0F0"/>
                </a:solidFill>
              </a:rPr>
              <a:t>numbers</a:t>
            </a:r>
            <a:r>
              <a:rPr lang="vi-VN" sz="2400" dirty="0"/>
              <a:t> = str.split(" ");</a:t>
            </a:r>
          </a:p>
          <a:p>
            <a:pPr marL="285750" indent="-285750">
              <a:buFont typeface="Arial" panose="020B0604020202020204" pitchFamily="34" charset="0"/>
              <a:buChar char="•"/>
            </a:pPr>
            <a:r>
              <a:rPr lang="vi-VN" sz="2400" dirty="0"/>
              <a:t>Hoặc: </a:t>
            </a:r>
            <a:r>
              <a:rPr lang="vi-VN" sz="2400" dirty="0">
                <a:solidFill>
                  <a:srgbClr val="FF0000"/>
                </a:solidFill>
              </a:rPr>
              <a:t>String</a:t>
            </a:r>
            <a:r>
              <a:rPr lang="vi-VN" sz="2400" dirty="0"/>
              <a:t>[] </a:t>
            </a:r>
            <a:r>
              <a:rPr lang="vi-VN" sz="2400" dirty="0">
                <a:solidFill>
                  <a:srgbClr val="00B0F0"/>
                </a:solidFill>
              </a:rPr>
              <a:t>numbers</a:t>
            </a:r>
            <a:r>
              <a:rPr lang="vi-VN" sz="2400" dirty="0"/>
              <a:t> = {"one", "two", "three", "four", "five","six", "seven", "eight", "nine", "ten"};</a:t>
            </a:r>
          </a:p>
          <a:p>
            <a:pPr marL="285750" indent="-285750">
              <a:buFont typeface="Arial" panose="020B0604020202020204" pitchFamily="34" charset="0"/>
              <a:buChar char="•"/>
            </a:pPr>
            <a:endParaRPr lang="vi-VN" sz="2400" dirty="0"/>
          </a:p>
          <a:p>
            <a:pPr marL="285750" indent="-285750">
              <a:buFont typeface="Arial" panose="020B0604020202020204" pitchFamily="34" charset="0"/>
              <a:buChar char="•"/>
            </a:pPr>
            <a:r>
              <a:rPr lang="vi-VN" sz="2400" dirty="0"/>
              <a:t>Ta có:</a:t>
            </a:r>
            <a:r>
              <a:rPr lang="vi-VN" sz="2400" dirty="0">
                <a:solidFill>
                  <a:srgbClr val="00B0F0"/>
                </a:solidFill>
              </a:rPr>
              <a:t>numbers</a:t>
            </a:r>
            <a:r>
              <a:rPr lang="vi-VN" sz="2400" dirty="0"/>
              <a:t>[0] = "one", </a:t>
            </a:r>
            <a:r>
              <a:rPr lang="vi-VN" sz="2400" dirty="0">
                <a:solidFill>
                  <a:srgbClr val="00B0F0"/>
                </a:solidFill>
              </a:rPr>
              <a:t>numbers</a:t>
            </a:r>
            <a:r>
              <a:rPr lang="vi-VN" sz="2400" dirty="0"/>
              <a:t>[1] = "two", ..., </a:t>
            </a:r>
            <a:r>
              <a:rPr lang="vi-VN" sz="2400" dirty="0">
                <a:solidFill>
                  <a:srgbClr val="00B0F0"/>
                </a:solidFill>
              </a:rPr>
              <a:t>numbers</a:t>
            </a:r>
            <a:r>
              <a:rPr lang="vi-VN" sz="2400" dirty="0"/>
              <a:t>[9] = "ten"</a:t>
            </a:r>
            <a:endParaRPr lang="en-US" sz="2400" dirty="0"/>
          </a:p>
        </p:txBody>
      </p:sp>
      <p:sp>
        <p:nvSpPr>
          <p:cNvPr id="3" name="TextBox 2">
            <a:extLst>
              <a:ext uri="{FF2B5EF4-FFF2-40B4-BE49-F238E27FC236}">
                <a16:creationId xmlns:a16="http://schemas.microsoft.com/office/drawing/2014/main" id="{B0D6B248-50F0-444B-9DAD-529401A11A39}"/>
              </a:ext>
            </a:extLst>
          </p:cNvPr>
          <p:cNvSpPr txBox="1"/>
          <p:nvPr/>
        </p:nvSpPr>
        <p:spPr>
          <a:xfrm>
            <a:off x="4549680" y="389769"/>
            <a:ext cx="1734770" cy="461665"/>
          </a:xfrm>
          <a:prstGeom prst="rect">
            <a:avLst/>
          </a:prstGeom>
          <a:noFill/>
        </p:spPr>
        <p:txBody>
          <a:bodyPr wrap="none" rtlCol="0">
            <a:spAutoFit/>
          </a:bodyPr>
          <a:lstStyle/>
          <a:p>
            <a:r>
              <a:rPr lang="en-US" sz="2400" b="1" dirty="0" smtClean="0">
                <a:solidFill>
                  <a:srgbClr val="FF0000"/>
                </a:solidFill>
              </a:rPr>
              <a:t>Mảng String</a:t>
            </a:r>
            <a:endParaRPr lang="en-US" sz="2400" b="1" dirty="0">
              <a:solidFill>
                <a:srgbClr val="FF0000"/>
              </a:solidFill>
            </a:endParaRPr>
          </a:p>
        </p:txBody>
      </p:sp>
    </p:spTree>
    <p:extLst>
      <p:ext uri="{BB962C8B-B14F-4D97-AF65-F5344CB8AC3E}">
        <p14:creationId xmlns:p14="http://schemas.microsoft.com/office/powerpoint/2010/main" val="4199652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F6AA3E-0082-42EE-BE0D-AB8A6D4015FA}"/>
              </a:ext>
            </a:extLst>
          </p:cNvPr>
          <p:cNvSpPr txBox="1"/>
          <p:nvPr/>
        </p:nvSpPr>
        <p:spPr>
          <a:xfrm>
            <a:off x="3841216" y="175846"/>
            <a:ext cx="4509568" cy="769441"/>
          </a:xfrm>
          <a:prstGeom prst="rect">
            <a:avLst/>
          </a:prstGeom>
          <a:noFill/>
        </p:spPr>
        <p:txBody>
          <a:bodyPr wrap="none" rtlCol="0">
            <a:spAutoFit/>
          </a:bodyPr>
          <a:lstStyle/>
          <a:p>
            <a:r>
              <a:rPr lang="en-US" sz="4400" b="1" dirty="0" err="1">
                <a:solidFill>
                  <a:srgbClr val="FF0000"/>
                </a:solidFill>
              </a:rPr>
              <a:t>Cấu</a:t>
            </a:r>
            <a:r>
              <a:rPr lang="en-US" sz="4400" b="1" dirty="0">
                <a:solidFill>
                  <a:srgbClr val="FF0000"/>
                </a:solidFill>
              </a:rPr>
              <a:t> </a:t>
            </a:r>
            <a:r>
              <a:rPr lang="en-US" sz="4400" b="1" dirty="0" err="1">
                <a:solidFill>
                  <a:srgbClr val="FF0000"/>
                </a:solidFill>
              </a:rPr>
              <a:t>trúc</a:t>
            </a:r>
            <a:r>
              <a:rPr lang="en-US" sz="4400" b="1" dirty="0">
                <a:solidFill>
                  <a:srgbClr val="FF0000"/>
                </a:solidFill>
              </a:rPr>
              <a:t> </a:t>
            </a:r>
            <a:r>
              <a:rPr lang="en-US" sz="4400" b="1" dirty="0" err="1">
                <a:solidFill>
                  <a:srgbClr val="FF0000"/>
                </a:solidFill>
              </a:rPr>
              <a:t>của</a:t>
            </a:r>
            <a:r>
              <a:rPr lang="en-US" sz="4400" b="1" dirty="0">
                <a:solidFill>
                  <a:srgbClr val="FF0000"/>
                </a:solidFill>
              </a:rPr>
              <a:t> </a:t>
            </a:r>
            <a:r>
              <a:rPr lang="en-US" sz="4400" b="1" dirty="0" err="1">
                <a:solidFill>
                  <a:srgbClr val="FF0000"/>
                </a:solidFill>
              </a:rPr>
              <a:t>mảng</a:t>
            </a:r>
            <a:endParaRPr lang="en-US" sz="4400" b="1" dirty="0">
              <a:solidFill>
                <a:srgbClr val="FF0000"/>
              </a:solidFill>
            </a:endParaRPr>
          </a:p>
        </p:txBody>
      </p:sp>
      <p:sp>
        <p:nvSpPr>
          <p:cNvPr id="3" name="TextBox 2">
            <a:extLst>
              <a:ext uri="{FF2B5EF4-FFF2-40B4-BE49-F238E27FC236}">
                <a16:creationId xmlns:a16="http://schemas.microsoft.com/office/drawing/2014/main" id="{AEA837E6-EDF2-40F3-BCBB-D96D05E38C76}"/>
              </a:ext>
            </a:extLst>
          </p:cNvPr>
          <p:cNvSpPr txBox="1"/>
          <p:nvPr/>
        </p:nvSpPr>
        <p:spPr>
          <a:xfrm>
            <a:off x="611165" y="1011116"/>
            <a:ext cx="11126566" cy="1200329"/>
          </a:xfrm>
          <a:prstGeom prst="rect">
            <a:avLst/>
          </a:prstGeom>
          <a:noFill/>
        </p:spPr>
        <p:txBody>
          <a:bodyPr wrap="square" rtlCol="0">
            <a:spAutoFit/>
          </a:bodyPr>
          <a:lstStyle/>
          <a:p>
            <a:pPr marL="342900" indent="-342900">
              <a:buFont typeface="Arial" panose="020B0604020202020204" pitchFamily="34" charset="0"/>
              <a:buChar char="•"/>
            </a:pPr>
            <a:r>
              <a:rPr lang="vi-VN" sz="2400" dirty="0"/>
              <a:t>Mảng có một tên riêng, và mỗi phần tử trong mảng sẽ được</a:t>
            </a:r>
            <a:r>
              <a:rPr lang="en-US" sz="2400" dirty="0"/>
              <a:t> </a:t>
            </a:r>
            <a:r>
              <a:rPr lang="vi-VN" sz="2400" dirty="0"/>
              <a:t>truy cập thông qua</a:t>
            </a:r>
            <a:r>
              <a:rPr lang="en-US" sz="2400" dirty="0"/>
              <a:t> </a:t>
            </a:r>
            <a:r>
              <a:rPr lang="vi-VN" sz="2400" dirty="0"/>
              <a:t>một số nguyên gọi là chỉ số của mảng, và</a:t>
            </a:r>
            <a:r>
              <a:rPr lang="en-US" sz="2400" dirty="0"/>
              <a:t> </a:t>
            </a:r>
            <a:r>
              <a:rPr lang="vi-VN" sz="2400" dirty="0"/>
              <a:t>chỉ số này bắt đầu từ 0.</a:t>
            </a:r>
          </a:p>
          <a:p>
            <a:pPr marL="342900" indent="-342900">
              <a:buFont typeface="Arial" panose="020B0604020202020204" pitchFamily="34" charset="0"/>
              <a:buChar char="•"/>
            </a:pPr>
            <a:r>
              <a:rPr lang="vi-VN" sz="2400" dirty="0"/>
              <a:t>Kích cỡ của mảng là số lượng lớn nhất các phần tử mà mảng</a:t>
            </a:r>
            <a:r>
              <a:rPr lang="en-US" sz="2400" dirty="0"/>
              <a:t> </a:t>
            </a:r>
            <a:r>
              <a:rPr lang="vi-VN" sz="2400" dirty="0"/>
              <a:t>có thể lưu trữ.</a:t>
            </a:r>
            <a:endParaRPr lang="en-US" sz="2400" dirty="0"/>
          </a:p>
        </p:txBody>
      </p:sp>
      <p:pic>
        <p:nvPicPr>
          <p:cNvPr id="2050" name="Picture 2" descr="Mảng (Array) trong java - học Java miễn phí hay nhất - VietTuts">
            <a:extLst>
              <a:ext uri="{FF2B5EF4-FFF2-40B4-BE49-F238E27FC236}">
                <a16:creationId xmlns:a16="http://schemas.microsoft.com/office/drawing/2014/main" id="{0F561C36-CA31-4104-8D22-55557CB543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9519" y="3129842"/>
            <a:ext cx="6641562" cy="2573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209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28E27C-209B-433C-9531-5EBE25C76B94}"/>
              </a:ext>
            </a:extLst>
          </p:cNvPr>
          <p:cNvSpPr txBox="1"/>
          <p:nvPr/>
        </p:nvSpPr>
        <p:spPr>
          <a:xfrm>
            <a:off x="1686889" y="1861681"/>
            <a:ext cx="7498719" cy="2800767"/>
          </a:xfrm>
          <a:prstGeom prst="rect">
            <a:avLst/>
          </a:prstGeom>
          <a:noFill/>
        </p:spPr>
        <p:txBody>
          <a:bodyPr wrap="none" rtlCol="0">
            <a:spAutoFit/>
          </a:bodyPr>
          <a:lstStyle/>
          <a:p>
            <a:r>
              <a:rPr lang="en-US" sz="4400" b="1" dirty="0" err="1"/>
              <a:t>Một</a:t>
            </a:r>
            <a:r>
              <a:rPr lang="en-US" sz="4400" b="1" dirty="0"/>
              <a:t> </a:t>
            </a:r>
            <a:r>
              <a:rPr lang="en-US" sz="4400" b="1" dirty="0" err="1"/>
              <a:t>số</a:t>
            </a:r>
            <a:r>
              <a:rPr lang="en-US" sz="4400" b="1" dirty="0"/>
              <a:t> </a:t>
            </a:r>
            <a:r>
              <a:rPr lang="en-US" sz="4400" b="1" dirty="0" err="1"/>
              <a:t>lớp</a:t>
            </a:r>
            <a:r>
              <a:rPr lang="en-US" sz="4400" b="1" dirty="0"/>
              <a:t> </a:t>
            </a:r>
            <a:r>
              <a:rPr lang="en-US" sz="4400" b="1" dirty="0" err="1"/>
              <a:t>mở</a:t>
            </a:r>
            <a:r>
              <a:rPr lang="en-US" sz="4400" b="1" dirty="0"/>
              <a:t> </a:t>
            </a:r>
            <a:r>
              <a:rPr lang="en-US" sz="4400" b="1" dirty="0" err="1"/>
              <a:t>rộng</a:t>
            </a:r>
            <a:r>
              <a:rPr lang="en-US" sz="4400" b="1" dirty="0"/>
              <a:t> </a:t>
            </a:r>
            <a:r>
              <a:rPr lang="en-US" sz="4400" b="1" dirty="0" err="1"/>
              <a:t>của</a:t>
            </a:r>
            <a:r>
              <a:rPr lang="en-US" sz="4400" b="1" dirty="0"/>
              <a:t> String:</a:t>
            </a:r>
          </a:p>
          <a:p>
            <a:r>
              <a:rPr lang="en-US" sz="4400" b="1" dirty="0"/>
              <a:t> -StringBuilder</a:t>
            </a:r>
          </a:p>
          <a:p>
            <a:r>
              <a:rPr lang="en-US" sz="4400" b="1" dirty="0"/>
              <a:t> -</a:t>
            </a:r>
            <a:r>
              <a:rPr lang="en-US" sz="4400" b="1" dirty="0" err="1"/>
              <a:t>StringBuffer</a:t>
            </a:r>
            <a:endParaRPr lang="en-US" sz="4400" b="1" dirty="0"/>
          </a:p>
          <a:p>
            <a:r>
              <a:rPr lang="en-US" sz="4400" b="1" dirty="0"/>
              <a:t>(</a:t>
            </a:r>
            <a:r>
              <a:rPr lang="en-US" sz="4400" b="1" dirty="0" err="1"/>
              <a:t>tìm</a:t>
            </a:r>
            <a:r>
              <a:rPr lang="en-US" sz="4400" b="1" dirty="0"/>
              <a:t> </a:t>
            </a:r>
            <a:r>
              <a:rPr lang="en-US" sz="4400" b="1" dirty="0" err="1"/>
              <a:t>hiểu</a:t>
            </a:r>
            <a:r>
              <a:rPr lang="en-US" sz="4400" b="1" dirty="0"/>
              <a:t> </a:t>
            </a:r>
            <a:r>
              <a:rPr lang="en-US" sz="4400" b="1" dirty="0" err="1"/>
              <a:t>thêm</a:t>
            </a:r>
            <a:r>
              <a:rPr lang="en-US" sz="4400" b="1" dirty="0"/>
              <a:t>)</a:t>
            </a:r>
          </a:p>
        </p:txBody>
      </p:sp>
    </p:spTree>
    <p:extLst>
      <p:ext uri="{BB962C8B-B14F-4D97-AF65-F5344CB8AC3E}">
        <p14:creationId xmlns:p14="http://schemas.microsoft.com/office/powerpoint/2010/main" val="25830920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D6B248-50F0-444B-9DAD-529401A11A39}"/>
              </a:ext>
            </a:extLst>
          </p:cNvPr>
          <p:cNvSpPr txBox="1"/>
          <p:nvPr/>
        </p:nvSpPr>
        <p:spPr>
          <a:xfrm>
            <a:off x="4549680" y="389769"/>
            <a:ext cx="1798890" cy="461665"/>
          </a:xfrm>
          <a:prstGeom prst="rect">
            <a:avLst/>
          </a:prstGeom>
          <a:noFill/>
        </p:spPr>
        <p:txBody>
          <a:bodyPr wrap="none" rtlCol="0">
            <a:spAutoFit/>
          </a:bodyPr>
          <a:lstStyle/>
          <a:p>
            <a:r>
              <a:rPr lang="en-US" sz="2400" b="1" dirty="0" err="1">
                <a:solidFill>
                  <a:srgbClr val="FF0000"/>
                </a:solidFill>
              </a:rPr>
              <a:t>Lớp</a:t>
            </a:r>
            <a:r>
              <a:rPr lang="en-US" sz="2400" b="1" dirty="0">
                <a:solidFill>
                  <a:srgbClr val="FF0000"/>
                </a:solidFill>
              </a:rPr>
              <a:t> </a:t>
            </a:r>
            <a:r>
              <a:rPr lang="en-US" sz="2400" b="1" dirty="0" err="1">
                <a:solidFill>
                  <a:srgbClr val="FF0000"/>
                </a:solidFill>
              </a:rPr>
              <a:t>NumBer</a:t>
            </a:r>
            <a:endParaRPr lang="en-US" sz="2400" b="1" dirty="0">
              <a:solidFill>
                <a:srgbClr val="FF0000"/>
              </a:solidFill>
            </a:endParaRPr>
          </a:p>
        </p:txBody>
      </p:sp>
      <p:sp>
        <p:nvSpPr>
          <p:cNvPr id="3" name="TextBox 2">
            <a:extLst>
              <a:ext uri="{FF2B5EF4-FFF2-40B4-BE49-F238E27FC236}">
                <a16:creationId xmlns:a16="http://schemas.microsoft.com/office/drawing/2014/main" id="{4CD546F3-2291-47E1-8026-C14BFE92880B}"/>
              </a:ext>
            </a:extLst>
          </p:cNvPr>
          <p:cNvSpPr txBox="1"/>
          <p:nvPr/>
        </p:nvSpPr>
        <p:spPr>
          <a:xfrm>
            <a:off x="5029200" y="2189285"/>
            <a:ext cx="184731" cy="369332"/>
          </a:xfrm>
          <a:prstGeom prst="rect">
            <a:avLst/>
          </a:prstGeom>
          <a:noFill/>
        </p:spPr>
        <p:txBody>
          <a:bodyPr wrap="none" rtlCol="0">
            <a:spAutoFit/>
          </a:bodyPr>
          <a:lstStyle/>
          <a:p>
            <a:endParaRPr lang="en-US" dirty="0"/>
          </a:p>
        </p:txBody>
      </p:sp>
      <p:pic>
        <p:nvPicPr>
          <p:cNvPr id="5122" name="Picture 2" descr="doi-tuong-number">
            <a:extLst>
              <a:ext uri="{FF2B5EF4-FFF2-40B4-BE49-F238E27FC236}">
                <a16:creationId xmlns:a16="http://schemas.microsoft.com/office/drawing/2014/main" id="{93AB3B07-5FB2-4075-9341-02A826D6D0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173" y="1563310"/>
            <a:ext cx="4641952" cy="193801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91229CD-B8C3-4EF1-9DF8-2E243DAA818F}"/>
              </a:ext>
            </a:extLst>
          </p:cNvPr>
          <p:cNvSpPr txBox="1"/>
          <p:nvPr/>
        </p:nvSpPr>
        <p:spPr>
          <a:xfrm>
            <a:off x="6185480" y="1542954"/>
            <a:ext cx="5473120" cy="646331"/>
          </a:xfrm>
          <a:prstGeom prst="rect">
            <a:avLst/>
          </a:prstGeom>
          <a:noFill/>
        </p:spPr>
        <p:txBody>
          <a:bodyPr wrap="square" rtlCol="0">
            <a:spAutoFit/>
          </a:bodyPr>
          <a:lstStyle/>
          <a:p>
            <a:r>
              <a:rPr lang="en-US" dirty="0" err="1"/>
              <a:t>Bình</a:t>
            </a:r>
            <a:r>
              <a:rPr lang="en-US" dirty="0"/>
              <a:t> </a:t>
            </a:r>
            <a:r>
              <a:rPr lang="en-US" dirty="0" err="1"/>
              <a:t>thường</a:t>
            </a:r>
            <a:r>
              <a:rPr lang="en-US" dirty="0"/>
              <a:t> </a:t>
            </a:r>
            <a:r>
              <a:rPr lang="en-US" dirty="0" err="1"/>
              <a:t>chúng</a:t>
            </a:r>
            <a:r>
              <a:rPr lang="en-US" dirty="0"/>
              <a:t> ta hay dung </a:t>
            </a:r>
            <a:r>
              <a:rPr lang="en-US" dirty="0" err="1"/>
              <a:t>kiểu</a:t>
            </a:r>
            <a:r>
              <a:rPr lang="en-US" dirty="0"/>
              <a:t> </a:t>
            </a:r>
            <a:r>
              <a:rPr lang="en-US" dirty="0" err="1"/>
              <a:t>dữ</a:t>
            </a:r>
            <a:r>
              <a:rPr lang="en-US" dirty="0"/>
              <a:t> </a:t>
            </a:r>
            <a:r>
              <a:rPr lang="en-US" dirty="0" err="1"/>
              <a:t>liệu</a:t>
            </a:r>
            <a:r>
              <a:rPr lang="en-US" dirty="0"/>
              <a:t> </a:t>
            </a:r>
            <a:r>
              <a:rPr lang="en-US" dirty="0" err="1"/>
              <a:t>nguyên</a:t>
            </a:r>
            <a:r>
              <a:rPr lang="en-US" dirty="0"/>
              <a:t> </a:t>
            </a:r>
            <a:r>
              <a:rPr lang="en-US" dirty="0" err="1"/>
              <a:t>thủy</a:t>
            </a:r>
            <a:r>
              <a:rPr lang="en-US" dirty="0"/>
              <a:t>: int , float , ……</a:t>
            </a:r>
          </a:p>
        </p:txBody>
      </p:sp>
      <p:graphicFrame>
        <p:nvGraphicFramePr>
          <p:cNvPr id="6" name="Table 5">
            <a:extLst>
              <a:ext uri="{FF2B5EF4-FFF2-40B4-BE49-F238E27FC236}">
                <a16:creationId xmlns:a16="http://schemas.microsoft.com/office/drawing/2014/main" id="{D30E91E7-F8DB-435B-994A-66B39E838BF8}"/>
              </a:ext>
            </a:extLst>
          </p:cNvPr>
          <p:cNvGraphicFramePr>
            <a:graphicFrameLocks noGrp="1"/>
          </p:cNvGraphicFramePr>
          <p:nvPr>
            <p:extLst>
              <p:ext uri="{D42A27DB-BD31-4B8C-83A1-F6EECF244321}">
                <p14:modId xmlns:p14="http://schemas.microsoft.com/office/powerpoint/2010/main" val="1225081191"/>
              </p:ext>
            </p:extLst>
          </p:nvPr>
        </p:nvGraphicFramePr>
        <p:xfrm>
          <a:off x="607021" y="4266202"/>
          <a:ext cx="7561033" cy="2452260"/>
        </p:xfrm>
        <a:graphic>
          <a:graphicData uri="http://schemas.openxmlformats.org/drawingml/2006/table">
            <a:tbl>
              <a:tblPr/>
              <a:tblGrid>
                <a:gridCol w="555315">
                  <a:extLst>
                    <a:ext uri="{9D8B030D-6E8A-4147-A177-3AD203B41FA5}">
                      <a16:colId xmlns:a16="http://schemas.microsoft.com/office/drawing/2014/main" val="1546367859"/>
                    </a:ext>
                  </a:extLst>
                </a:gridCol>
                <a:gridCol w="7005718">
                  <a:extLst>
                    <a:ext uri="{9D8B030D-6E8A-4147-A177-3AD203B41FA5}">
                      <a16:colId xmlns:a16="http://schemas.microsoft.com/office/drawing/2014/main" val="1020247622"/>
                    </a:ext>
                  </a:extLst>
                </a:gridCol>
              </a:tblGrid>
              <a:tr h="2452260">
                <a:tc>
                  <a:txBody>
                    <a:bodyPr/>
                    <a:lstStyle/>
                    <a:p>
                      <a:pPr algn="ctr" fontAlgn="t"/>
                      <a:r>
                        <a:rPr lang="en-US">
                          <a:solidFill>
                            <a:srgbClr val="868686"/>
                          </a:solidFill>
                          <a:effectLst/>
                          <a:latin typeface="inherit"/>
                        </a:rPr>
                        <a:t/>
                      </a:r>
                      <a:br>
                        <a:rPr lang="en-US">
                          <a:solidFill>
                            <a:srgbClr val="868686"/>
                          </a:solidFill>
                          <a:effectLst/>
                          <a:latin typeface="inherit"/>
                        </a:rPr>
                      </a:br>
                      <a:r>
                        <a:rPr lang="en-US">
                          <a:solidFill>
                            <a:srgbClr val="868686"/>
                          </a:solidFill>
                          <a:effectLst/>
                          <a:latin typeface="inherit"/>
                        </a:rPr>
                        <a:t>2</a:t>
                      </a:r>
                    </a:p>
                    <a:p>
                      <a:pPr algn="ctr" fontAlgn="t"/>
                      <a:r>
                        <a:rPr lang="en-US">
                          <a:solidFill>
                            <a:srgbClr val="868686"/>
                          </a:solidFill>
                          <a:effectLst/>
                          <a:latin typeface="inherit"/>
                        </a:rPr>
                        <a:t>3</a:t>
                      </a:r>
                    </a:p>
                    <a:p>
                      <a:pPr algn="ctr" fontAlgn="t"/>
                      <a:r>
                        <a:rPr lang="en-US">
                          <a:solidFill>
                            <a:srgbClr val="868686"/>
                          </a:solidFill>
                          <a:effectLst/>
                          <a:latin typeface="inherit"/>
                        </a:rPr>
                        <a:t>4</a:t>
                      </a:r>
                    </a:p>
                    <a:p>
                      <a:pPr algn="ctr" fontAlgn="t"/>
                      <a:r>
                        <a:rPr lang="en-US">
                          <a:solidFill>
                            <a:srgbClr val="868686"/>
                          </a:solidFill>
                          <a:effectLst/>
                          <a:latin typeface="inherit"/>
                        </a:rPr>
                        <a:t>5</a:t>
                      </a:r>
                    </a:p>
                    <a:p>
                      <a:pPr algn="ctr" fontAlgn="t"/>
                      <a:r>
                        <a:rPr lang="en-US">
                          <a:solidFill>
                            <a:srgbClr val="868686"/>
                          </a:solidFill>
                          <a:effectLst/>
                          <a:latin typeface="inherit"/>
                        </a:rPr>
                        <a:t>6</a:t>
                      </a:r>
                    </a:p>
                    <a:p>
                      <a:pPr algn="ctr" fontAlgn="t"/>
                      <a:r>
                        <a:rPr lang="en-US">
                          <a:solidFill>
                            <a:srgbClr val="868686"/>
                          </a:solidFill>
                          <a:effectLst/>
                          <a:latin typeface="inherit"/>
                        </a:rPr>
                        <a:t>7</a:t>
                      </a:r>
                    </a:p>
                    <a:p>
                      <a:pPr algn="ctr" fontAlgn="t"/>
                      <a:r>
                        <a:rPr lang="en-US">
                          <a:solidFill>
                            <a:srgbClr val="868686"/>
                          </a:solidFill>
                          <a:effectLst/>
                          <a:latin typeface="inherit"/>
                        </a:rPr>
                        <a:t>8</a:t>
                      </a:r>
                    </a:p>
                  </a:txBody>
                  <a:tcPr>
                    <a:lnL>
                      <a:noFill/>
                    </a:lnL>
                    <a:lnR>
                      <a:noFill/>
                    </a:lnR>
                    <a:lnT>
                      <a:noFill/>
                    </a:lnT>
                    <a:lnB>
                      <a:noFill/>
                    </a:lnB>
                    <a:solidFill>
                      <a:srgbClr val="272822"/>
                    </a:solidFill>
                  </a:tcPr>
                </a:tc>
                <a:tc>
                  <a:txBody>
                    <a:bodyPr/>
                    <a:lstStyle/>
                    <a:p>
                      <a:pPr algn="l" fontAlgn="t"/>
                      <a:r>
                        <a:rPr lang="vi-VN" dirty="0">
                          <a:solidFill>
                            <a:srgbClr val="000000"/>
                          </a:solidFill>
                          <a:effectLst/>
                          <a:latin typeface="inherit"/>
                        </a:rPr>
                        <a:t> </a:t>
                      </a:r>
                    </a:p>
                    <a:p>
                      <a:pPr algn="l" fontAlgn="t"/>
                      <a:r>
                        <a:rPr lang="vi-VN" dirty="0">
                          <a:solidFill>
                            <a:srgbClr val="66D9EF"/>
                          </a:solidFill>
                          <a:effectLst/>
                          <a:latin typeface="inherit"/>
                        </a:rPr>
                        <a:t>public</a:t>
                      </a:r>
                      <a:r>
                        <a:rPr lang="vi-VN" dirty="0">
                          <a:solidFill>
                            <a:srgbClr val="006FE0"/>
                          </a:solidFill>
                          <a:effectLst/>
                          <a:latin typeface="inherit"/>
                        </a:rPr>
                        <a:t> </a:t>
                      </a:r>
                      <a:r>
                        <a:rPr lang="vi-VN" dirty="0">
                          <a:solidFill>
                            <a:srgbClr val="A6E22D"/>
                          </a:solidFill>
                          <a:effectLst/>
                          <a:latin typeface="inherit"/>
                        </a:rPr>
                        <a:t>class</a:t>
                      </a:r>
                      <a:r>
                        <a:rPr lang="vi-VN" dirty="0">
                          <a:solidFill>
                            <a:srgbClr val="006FE0"/>
                          </a:solidFill>
                          <a:effectLst/>
                          <a:latin typeface="inherit"/>
                        </a:rPr>
                        <a:t> </a:t>
                      </a:r>
                      <a:r>
                        <a:rPr lang="vi-VN" dirty="0">
                          <a:solidFill>
                            <a:srgbClr val="F92650"/>
                          </a:solidFill>
                          <a:effectLst/>
                          <a:latin typeface="inherit"/>
                        </a:rPr>
                        <a:t>Test</a:t>
                      </a:r>
                      <a:r>
                        <a:rPr lang="vi-VN" dirty="0">
                          <a:solidFill>
                            <a:srgbClr val="006FE0"/>
                          </a:solidFill>
                          <a:effectLst/>
                          <a:latin typeface="inherit"/>
                        </a:rPr>
                        <a:t> </a:t>
                      </a:r>
                      <a:r>
                        <a:rPr lang="vi-VN" dirty="0">
                          <a:solidFill>
                            <a:srgbClr val="F8F8F2"/>
                          </a:solidFill>
                          <a:effectLst/>
                          <a:latin typeface="inherit"/>
                        </a:rPr>
                        <a:t>{</a:t>
                      </a:r>
                      <a:endParaRPr lang="vi-VN" dirty="0">
                        <a:solidFill>
                          <a:srgbClr val="000000"/>
                        </a:solidFill>
                        <a:effectLst/>
                        <a:latin typeface="inherit"/>
                      </a:endParaRPr>
                    </a:p>
                    <a:p>
                      <a:pPr algn="l" fontAlgn="t"/>
                      <a:r>
                        <a:rPr lang="vi-VN" dirty="0">
                          <a:solidFill>
                            <a:srgbClr val="006FE0"/>
                          </a:solidFill>
                          <a:effectLst/>
                          <a:latin typeface="inherit"/>
                        </a:rPr>
                        <a:t>    </a:t>
                      </a:r>
                      <a:r>
                        <a:rPr lang="vi-VN" dirty="0">
                          <a:solidFill>
                            <a:srgbClr val="66D9EF"/>
                          </a:solidFill>
                          <a:effectLst/>
                          <a:latin typeface="inherit"/>
                        </a:rPr>
                        <a:t>public</a:t>
                      </a:r>
                      <a:r>
                        <a:rPr lang="vi-VN" dirty="0">
                          <a:solidFill>
                            <a:srgbClr val="006FE0"/>
                          </a:solidFill>
                          <a:effectLst/>
                          <a:latin typeface="inherit"/>
                        </a:rPr>
                        <a:t> </a:t>
                      </a:r>
                      <a:r>
                        <a:rPr lang="vi-VN" dirty="0">
                          <a:solidFill>
                            <a:srgbClr val="66D9EF"/>
                          </a:solidFill>
                          <a:effectLst/>
                          <a:latin typeface="inherit"/>
                        </a:rPr>
                        <a:t>static</a:t>
                      </a:r>
                      <a:r>
                        <a:rPr lang="vi-VN" dirty="0">
                          <a:solidFill>
                            <a:srgbClr val="006FE0"/>
                          </a:solidFill>
                          <a:effectLst/>
                          <a:latin typeface="inherit"/>
                        </a:rPr>
                        <a:t> </a:t>
                      </a:r>
                      <a:r>
                        <a:rPr lang="vi-VN" dirty="0">
                          <a:solidFill>
                            <a:srgbClr val="A6E22D"/>
                          </a:solidFill>
                          <a:effectLst/>
                          <a:latin typeface="inherit"/>
                        </a:rPr>
                        <a:t>void</a:t>
                      </a:r>
                      <a:r>
                        <a:rPr lang="vi-VN" dirty="0">
                          <a:solidFill>
                            <a:srgbClr val="006FE0"/>
                          </a:solidFill>
                          <a:effectLst/>
                          <a:latin typeface="inherit"/>
                        </a:rPr>
                        <a:t> </a:t>
                      </a:r>
                      <a:r>
                        <a:rPr lang="vi-VN" dirty="0">
                          <a:solidFill>
                            <a:srgbClr val="F92650"/>
                          </a:solidFill>
                          <a:effectLst/>
                          <a:latin typeface="inherit"/>
                        </a:rPr>
                        <a:t>main</a:t>
                      </a:r>
                      <a:r>
                        <a:rPr lang="vi-VN" dirty="0">
                          <a:solidFill>
                            <a:srgbClr val="F8F8F2"/>
                          </a:solidFill>
                          <a:effectLst/>
                          <a:latin typeface="inherit"/>
                        </a:rPr>
                        <a:t>(</a:t>
                      </a:r>
                      <a:r>
                        <a:rPr lang="vi-VN" dirty="0">
                          <a:solidFill>
                            <a:srgbClr val="A6E22D"/>
                          </a:solidFill>
                          <a:effectLst/>
                          <a:latin typeface="inherit"/>
                        </a:rPr>
                        <a:t>String</a:t>
                      </a:r>
                      <a:r>
                        <a:rPr lang="vi-VN" dirty="0">
                          <a:solidFill>
                            <a:srgbClr val="F8F8F2"/>
                          </a:solidFill>
                          <a:effectLst/>
                          <a:latin typeface="inherit"/>
                        </a:rPr>
                        <a:t>[]</a:t>
                      </a:r>
                      <a:r>
                        <a:rPr lang="vi-VN" dirty="0">
                          <a:solidFill>
                            <a:srgbClr val="006FE0"/>
                          </a:solidFill>
                          <a:effectLst/>
                          <a:latin typeface="inherit"/>
                        </a:rPr>
                        <a:t> </a:t>
                      </a:r>
                      <a:r>
                        <a:rPr lang="vi-VN" dirty="0">
                          <a:solidFill>
                            <a:srgbClr val="F8F8F2"/>
                          </a:solidFill>
                          <a:effectLst/>
                          <a:latin typeface="inherit"/>
                        </a:rPr>
                        <a:t>args){</a:t>
                      </a:r>
                      <a:endParaRPr lang="vi-VN" dirty="0">
                        <a:solidFill>
                          <a:srgbClr val="000000"/>
                        </a:solidFill>
                        <a:effectLst/>
                        <a:latin typeface="inherit"/>
                      </a:endParaRPr>
                    </a:p>
                    <a:p>
                      <a:pPr algn="l" fontAlgn="t"/>
                      <a:r>
                        <a:rPr lang="vi-VN" dirty="0">
                          <a:solidFill>
                            <a:srgbClr val="006FE0"/>
                          </a:solidFill>
                          <a:effectLst/>
                          <a:latin typeface="inherit"/>
                        </a:rPr>
                        <a:t>        </a:t>
                      </a:r>
                      <a:r>
                        <a:rPr lang="vi-VN" dirty="0">
                          <a:solidFill>
                            <a:srgbClr val="A6E22D"/>
                          </a:solidFill>
                          <a:effectLst/>
                          <a:latin typeface="inherit"/>
                        </a:rPr>
                        <a:t>Integer</a:t>
                      </a:r>
                      <a:r>
                        <a:rPr lang="vi-VN" dirty="0">
                          <a:solidFill>
                            <a:srgbClr val="006FE0"/>
                          </a:solidFill>
                          <a:effectLst/>
                          <a:latin typeface="inherit"/>
                        </a:rPr>
                        <a:t> </a:t>
                      </a:r>
                      <a:r>
                        <a:rPr lang="vi-VN" dirty="0">
                          <a:solidFill>
                            <a:srgbClr val="F8F8F2"/>
                          </a:solidFill>
                          <a:effectLst/>
                          <a:latin typeface="inherit"/>
                        </a:rPr>
                        <a:t>a</a:t>
                      </a:r>
                      <a:r>
                        <a:rPr lang="vi-VN" dirty="0">
                          <a:solidFill>
                            <a:srgbClr val="006FE0"/>
                          </a:solidFill>
                          <a:effectLst/>
                          <a:latin typeface="inherit"/>
                        </a:rPr>
                        <a:t> </a:t>
                      </a:r>
                      <a:r>
                        <a:rPr lang="vi-VN" dirty="0">
                          <a:solidFill>
                            <a:srgbClr val="000000"/>
                          </a:solidFill>
                          <a:effectLst/>
                          <a:latin typeface="inherit"/>
                        </a:rPr>
                        <a:t>=</a:t>
                      </a:r>
                      <a:r>
                        <a:rPr lang="vi-VN" dirty="0">
                          <a:solidFill>
                            <a:srgbClr val="006FE0"/>
                          </a:solidFill>
                          <a:effectLst/>
                          <a:latin typeface="inherit"/>
                        </a:rPr>
                        <a:t> </a:t>
                      </a:r>
                      <a:r>
                        <a:rPr lang="vi-VN" dirty="0">
                          <a:solidFill>
                            <a:srgbClr val="AE81FF"/>
                          </a:solidFill>
                          <a:effectLst/>
                          <a:latin typeface="inherit"/>
                        </a:rPr>
                        <a:t>5</a:t>
                      </a:r>
                      <a:r>
                        <a:rPr lang="vi-VN" dirty="0">
                          <a:solidFill>
                            <a:srgbClr val="F8F8F2"/>
                          </a:solidFill>
                          <a:effectLst/>
                          <a:latin typeface="inherit"/>
                        </a:rPr>
                        <a:t>;</a:t>
                      </a:r>
                      <a:r>
                        <a:rPr lang="vi-VN" dirty="0">
                          <a:solidFill>
                            <a:srgbClr val="006FE0"/>
                          </a:solidFill>
                          <a:effectLst/>
                          <a:latin typeface="inherit"/>
                        </a:rPr>
                        <a:t> </a:t>
                      </a:r>
                      <a:r>
                        <a:rPr lang="vi-VN" dirty="0">
                          <a:solidFill>
                            <a:srgbClr val="75715E"/>
                          </a:solidFill>
                          <a:effectLst/>
                          <a:latin typeface="inherit"/>
                        </a:rPr>
                        <a:t>// khai báo một đối tượng Interger</a:t>
                      </a:r>
                      <a:endParaRPr lang="vi-VN" dirty="0">
                        <a:solidFill>
                          <a:srgbClr val="000000"/>
                        </a:solidFill>
                        <a:effectLst/>
                        <a:latin typeface="inherit"/>
                      </a:endParaRPr>
                    </a:p>
                    <a:p>
                      <a:pPr algn="l" fontAlgn="t"/>
                      <a:r>
                        <a:rPr lang="vi-VN" dirty="0">
                          <a:solidFill>
                            <a:srgbClr val="006FE0"/>
                          </a:solidFill>
                          <a:effectLst/>
                          <a:latin typeface="inherit"/>
                        </a:rPr>
                        <a:t>        </a:t>
                      </a:r>
                      <a:r>
                        <a:rPr lang="vi-VN" dirty="0">
                          <a:solidFill>
                            <a:srgbClr val="A6E22D"/>
                          </a:solidFill>
                          <a:effectLst/>
                          <a:latin typeface="inherit"/>
                        </a:rPr>
                        <a:t>Float</a:t>
                      </a:r>
                      <a:r>
                        <a:rPr lang="vi-VN" dirty="0">
                          <a:solidFill>
                            <a:srgbClr val="006FE0"/>
                          </a:solidFill>
                          <a:effectLst/>
                          <a:latin typeface="inherit"/>
                        </a:rPr>
                        <a:t> </a:t>
                      </a:r>
                      <a:r>
                        <a:rPr lang="vi-VN" dirty="0">
                          <a:solidFill>
                            <a:srgbClr val="F8F8F2"/>
                          </a:solidFill>
                          <a:effectLst/>
                          <a:latin typeface="inherit"/>
                        </a:rPr>
                        <a:t>b</a:t>
                      </a:r>
                      <a:r>
                        <a:rPr lang="vi-VN" dirty="0">
                          <a:solidFill>
                            <a:srgbClr val="006FE0"/>
                          </a:solidFill>
                          <a:effectLst/>
                          <a:latin typeface="inherit"/>
                        </a:rPr>
                        <a:t> </a:t>
                      </a:r>
                      <a:r>
                        <a:rPr lang="vi-VN" dirty="0">
                          <a:solidFill>
                            <a:srgbClr val="000000"/>
                          </a:solidFill>
                          <a:effectLst/>
                          <a:latin typeface="inherit"/>
                        </a:rPr>
                        <a:t>=</a:t>
                      </a:r>
                      <a:r>
                        <a:rPr lang="vi-VN" dirty="0">
                          <a:solidFill>
                            <a:srgbClr val="006FE0"/>
                          </a:solidFill>
                          <a:effectLst/>
                          <a:latin typeface="inherit"/>
                        </a:rPr>
                        <a:t> </a:t>
                      </a:r>
                      <a:r>
                        <a:rPr lang="vi-VN" dirty="0">
                          <a:solidFill>
                            <a:srgbClr val="AE81FF"/>
                          </a:solidFill>
                          <a:effectLst/>
                          <a:latin typeface="inherit"/>
                        </a:rPr>
                        <a:t>6.5f</a:t>
                      </a:r>
                      <a:r>
                        <a:rPr lang="vi-VN" dirty="0">
                          <a:solidFill>
                            <a:srgbClr val="F8F8F2"/>
                          </a:solidFill>
                          <a:effectLst/>
                          <a:latin typeface="inherit"/>
                        </a:rPr>
                        <a:t>;</a:t>
                      </a:r>
                      <a:r>
                        <a:rPr lang="vi-VN" dirty="0">
                          <a:solidFill>
                            <a:srgbClr val="75715E"/>
                          </a:solidFill>
                          <a:effectLst/>
                          <a:latin typeface="inherit"/>
                        </a:rPr>
                        <a:t>// khai báo một đối tượng Float</a:t>
                      </a:r>
                      <a:endParaRPr lang="vi-VN" dirty="0">
                        <a:solidFill>
                          <a:srgbClr val="000000"/>
                        </a:solidFill>
                        <a:effectLst/>
                        <a:latin typeface="inherit"/>
                      </a:endParaRPr>
                    </a:p>
                    <a:p>
                      <a:pPr algn="l" fontAlgn="t"/>
                      <a:r>
                        <a:rPr lang="vi-VN" dirty="0">
                          <a:solidFill>
                            <a:srgbClr val="006FE0"/>
                          </a:solidFill>
                          <a:effectLst/>
                          <a:latin typeface="inherit"/>
                        </a:rPr>
                        <a:t>        </a:t>
                      </a:r>
                      <a:r>
                        <a:rPr lang="vi-VN" dirty="0">
                          <a:solidFill>
                            <a:srgbClr val="A6E22D"/>
                          </a:solidFill>
                          <a:effectLst/>
                          <a:latin typeface="inherit"/>
                        </a:rPr>
                        <a:t>Double</a:t>
                      </a:r>
                      <a:r>
                        <a:rPr lang="vi-VN" dirty="0">
                          <a:solidFill>
                            <a:srgbClr val="006FE0"/>
                          </a:solidFill>
                          <a:effectLst/>
                          <a:latin typeface="inherit"/>
                        </a:rPr>
                        <a:t> </a:t>
                      </a:r>
                      <a:r>
                        <a:rPr lang="vi-VN" dirty="0">
                          <a:solidFill>
                            <a:srgbClr val="F8F8F2"/>
                          </a:solidFill>
                          <a:effectLst/>
                          <a:latin typeface="inherit"/>
                        </a:rPr>
                        <a:t>c</a:t>
                      </a:r>
                      <a:r>
                        <a:rPr lang="vi-VN" dirty="0">
                          <a:solidFill>
                            <a:srgbClr val="006FE0"/>
                          </a:solidFill>
                          <a:effectLst/>
                          <a:latin typeface="inherit"/>
                        </a:rPr>
                        <a:t> </a:t>
                      </a:r>
                      <a:r>
                        <a:rPr lang="vi-VN" dirty="0">
                          <a:solidFill>
                            <a:srgbClr val="000000"/>
                          </a:solidFill>
                          <a:effectLst/>
                          <a:latin typeface="inherit"/>
                        </a:rPr>
                        <a:t>=</a:t>
                      </a:r>
                      <a:r>
                        <a:rPr lang="vi-VN" dirty="0">
                          <a:solidFill>
                            <a:srgbClr val="006FE0"/>
                          </a:solidFill>
                          <a:effectLst/>
                          <a:latin typeface="inherit"/>
                        </a:rPr>
                        <a:t> </a:t>
                      </a:r>
                      <a:r>
                        <a:rPr lang="vi-VN" dirty="0">
                          <a:solidFill>
                            <a:srgbClr val="AE81FF"/>
                          </a:solidFill>
                          <a:effectLst/>
                          <a:latin typeface="inherit"/>
                        </a:rPr>
                        <a:t>6.5</a:t>
                      </a:r>
                      <a:r>
                        <a:rPr lang="vi-VN" dirty="0">
                          <a:solidFill>
                            <a:srgbClr val="F8F8F2"/>
                          </a:solidFill>
                          <a:effectLst/>
                          <a:latin typeface="inherit"/>
                        </a:rPr>
                        <a:t>;</a:t>
                      </a:r>
                      <a:r>
                        <a:rPr lang="vi-VN" dirty="0">
                          <a:solidFill>
                            <a:srgbClr val="75715E"/>
                          </a:solidFill>
                          <a:effectLst/>
                          <a:latin typeface="inherit"/>
                        </a:rPr>
                        <a:t>// khai báo một đối tượng Double</a:t>
                      </a:r>
                      <a:endParaRPr lang="vi-VN" dirty="0">
                        <a:solidFill>
                          <a:srgbClr val="000000"/>
                        </a:solidFill>
                        <a:effectLst/>
                        <a:latin typeface="inherit"/>
                      </a:endParaRPr>
                    </a:p>
                    <a:p>
                      <a:pPr algn="l" fontAlgn="t"/>
                      <a:r>
                        <a:rPr lang="vi-VN" dirty="0">
                          <a:solidFill>
                            <a:srgbClr val="006FE0"/>
                          </a:solidFill>
                          <a:effectLst/>
                          <a:latin typeface="inherit"/>
                        </a:rPr>
                        <a:t>    </a:t>
                      </a:r>
                      <a:r>
                        <a:rPr lang="vi-VN" dirty="0">
                          <a:solidFill>
                            <a:srgbClr val="F8F8F2"/>
                          </a:solidFill>
                          <a:effectLst/>
                          <a:latin typeface="inherit"/>
                        </a:rPr>
                        <a:t>}</a:t>
                      </a:r>
                      <a:endParaRPr lang="vi-VN" dirty="0">
                        <a:solidFill>
                          <a:srgbClr val="000000"/>
                        </a:solidFill>
                        <a:effectLst/>
                        <a:latin typeface="inherit"/>
                      </a:endParaRPr>
                    </a:p>
                    <a:p>
                      <a:pPr algn="l" fontAlgn="t"/>
                      <a:r>
                        <a:rPr lang="vi-VN" dirty="0">
                          <a:solidFill>
                            <a:srgbClr val="F8F8F2"/>
                          </a:solidFill>
                          <a:effectLst/>
                          <a:latin typeface="inherit"/>
                        </a:rPr>
                        <a:t>}</a:t>
                      </a:r>
                      <a:endParaRPr lang="vi-VN" dirty="0">
                        <a:solidFill>
                          <a:srgbClr val="000000"/>
                        </a:solidFill>
                        <a:effectLst/>
                        <a:latin typeface="inherit"/>
                      </a:endParaRPr>
                    </a:p>
                  </a:txBody>
                  <a:tcPr>
                    <a:lnL>
                      <a:noFill/>
                    </a:lnL>
                    <a:lnR>
                      <a:noFill/>
                    </a:lnR>
                    <a:lnT>
                      <a:noFill/>
                    </a:lnT>
                    <a:lnB>
                      <a:noFill/>
                    </a:lnB>
                    <a:solidFill>
                      <a:srgbClr val="272822"/>
                    </a:solidFill>
                  </a:tcPr>
                </a:tc>
                <a:extLst>
                  <a:ext uri="{0D108BD9-81ED-4DB2-BD59-A6C34878D82A}">
                    <a16:rowId xmlns:a16="http://schemas.microsoft.com/office/drawing/2014/main" val="4281518783"/>
                  </a:ext>
                </a:extLst>
              </a:tr>
            </a:tbl>
          </a:graphicData>
        </a:graphic>
      </p:graphicFrame>
    </p:spTree>
    <p:extLst>
      <p:ext uri="{BB962C8B-B14F-4D97-AF65-F5344CB8AC3E}">
        <p14:creationId xmlns:p14="http://schemas.microsoft.com/office/powerpoint/2010/main" val="40599003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51F2CC-9E10-4D9D-A2F5-3BB5B11BD5E6}"/>
              </a:ext>
            </a:extLst>
          </p:cNvPr>
          <p:cNvPicPr>
            <a:picLocks noChangeAspect="1"/>
          </p:cNvPicPr>
          <p:nvPr/>
        </p:nvPicPr>
        <p:blipFill>
          <a:blip r:embed="rId2"/>
          <a:stretch>
            <a:fillRect/>
          </a:stretch>
        </p:blipFill>
        <p:spPr>
          <a:xfrm>
            <a:off x="1818643" y="1383758"/>
            <a:ext cx="8554714" cy="4781206"/>
          </a:xfrm>
          <a:prstGeom prst="rect">
            <a:avLst/>
          </a:prstGeom>
        </p:spPr>
      </p:pic>
      <p:sp>
        <p:nvSpPr>
          <p:cNvPr id="4" name="TextBox 3">
            <a:extLst>
              <a:ext uri="{FF2B5EF4-FFF2-40B4-BE49-F238E27FC236}">
                <a16:creationId xmlns:a16="http://schemas.microsoft.com/office/drawing/2014/main" id="{5215F8E0-3F6C-4516-80F4-201803CA7394}"/>
              </a:ext>
            </a:extLst>
          </p:cNvPr>
          <p:cNvSpPr txBox="1"/>
          <p:nvPr/>
        </p:nvSpPr>
        <p:spPr>
          <a:xfrm>
            <a:off x="2839339" y="453410"/>
            <a:ext cx="6513322" cy="461665"/>
          </a:xfrm>
          <a:prstGeom prst="rect">
            <a:avLst/>
          </a:prstGeom>
          <a:noFill/>
        </p:spPr>
        <p:txBody>
          <a:bodyPr wrap="none" rtlCol="0">
            <a:spAutoFit/>
          </a:bodyPr>
          <a:lstStyle/>
          <a:p>
            <a:r>
              <a:rPr lang="vi-VN" sz="2400" b="1" i="0" dirty="0">
                <a:solidFill>
                  <a:srgbClr val="FF0000"/>
                </a:solidFill>
                <a:effectLst/>
                <a:latin typeface="roboto" panose="02000000000000000000" pitchFamily="2" charset="0"/>
              </a:rPr>
              <a:t>Các phương thức thuộc lớp Number trong java</a:t>
            </a:r>
          </a:p>
        </p:txBody>
      </p:sp>
    </p:spTree>
    <p:extLst>
      <p:ext uri="{BB962C8B-B14F-4D97-AF65-F5344CB8AC3E}">
        <p14:creationId xmlns:p14="http://schemas.microsoft.com/office/powerpoint/2010/main" val="30623211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84C0CB-0605-4733-BB9A-8739CBF23FE1}"/>
              </a:ext>
            </a:extLst>
          </p:cNvPr>
          <p:cNvSpPr txBox="1"/>
          <p:nvPr/>
        </p:nvSpPr>
        <p:spPr>
          <a:xfrm>
            <a:off x="4957295" y="305068"/>
            <a:ext cx="2486578" cy="523220"/>
          </a:xfrm>
          <a:prstGeom prst="rect">
            <a:avLst/>
          </a:prstGeom>
          <a:noFill/>
        </p:spPr>
        <p:txBody>
          <a:bodyPr wrap="none" rtlCol="0">
            <a:spAutoFit/>
          </a:bodyPr>
          <a:lstStyle/>
          <a:p>
            <a:r>
              <a:rPr lang="en-US" sz="2800" b="1" i="0" u="none" strike="noStrike" dirty="0" err="1">
                <a:solidFill>
                  <a:srgbClr val="FF0000"/>
                </a:solidFill>
                <a:effectLst/>
                <a:latin typeface="Times New Roman" panose="02020603050405020304" pitchFamily="18" charset="0"/>
              </a:rPr>
              <a:t>Lớp</a:t>
            </a:r>
            <a:r>
              <a:rPr lang="en-US" sz="2800" b="1" i="0" u="none" strike="noStrike" dirty="0">
                <a:solidFill>
                  <a:srgbClr val="FF0000"/>
                </a:solidFill>
                <a:effectLst/>
                <a:latin typeface="Times New Roman" panose="02020603050405020304" pitchFamily="18" charset="0"/>
              </a:rPr>
              <a:t> Character</a:t>
            </a:r>
            <a:endParaRPr lang="en-US" sz="2800" b="1" dirty="0">
              <a:solidFill>
                <a:srgbClr val="FF0000"/>
              </a:solidFill>
            </a:endParaRPr>
          </a:p>
        </p:txBody>
      </p:sp>
      <p:sp>
        <p:nvSpPr>
          <p:cNvPr id="4" name="TextBox 3">
            <a:extLst>
              <a:ext uri="{FF2B5EF4-FFF2-40B4-BE49-F238E27FC236}">
                <a16:creationId xmlns:a16="http://schemas.microsoft.com/office/drawing/2014/main" id="{63D045ED-83CA-46F0-ACBE-35B323758DFF}"/>
              </a:ext>
            </a:extLst>
          </p:cNvPr>
          <p:cNvSpPr txBox="1"/>
          <p:nvPr/>
        </p:nvSpPr>
        <p:spPr>
          <a:xfrm>
            <a:off x="815487" y="1022059"/>
            <a:ext cx="9436344" cy="369332"/>
          </a:xfrm>
          <a:prstGeom prst="rect">
            <a:avLst/>
          </a:prstGeom>
          <a:noFill/>
        </p:spPr>
        <p:txBody>
          <a:bodyPr wrap="square">
            <a:spAutoFit/>
          </a:bodyPr>
          <a:lstStyle/>
          <a:p>
            <a:r>
              <a:rPr lang="vi-VN" b="0" i="0" dirty="0">
                <a:effectLst/>
                <a:latin typeface="Open Sans" panose="020B0606030504020204" pitchFamily="34" charset="0"/>
              </a:rPr>
              <a:t>Thông thường khi làm việc với lớp Character, chúng ta sử dụng kiểu dữ liệu char gốc.</a:t>
            </a:r>
            <a:endParaRPr lang="en-US" dirty="0"/>
          </a:p>
        </p:txBody>
      </p:sp>
      <p:sp>
        <p:nvSpPr>
          <p:cNvPr id="5" name="TextBox 4">
            <a:extLst>
              <a:ext uri="{FF2B5EF4-FFF2-40B4-BE49-F238E27FC236}">
                <a16:creationId xmlns:a16="http://schemas.microsoft.com/office/drawing/2014/main" id="{D0EA2253-C68D-443B-813D-98657FC1D8E6}"/>
              </a:ext>
            </a:extLst>
          </p:cNvPr>
          <p:cNvSpPr txBox="1"/>
          <p:nvPr/>
        </p:nvSpPr>
        <p:spPr>
          <a:xfrm>
            <a:off x="815487" y="2923759"/>
            <a:ext cx="9849582" cy="2031325"/>
          </a:xfrm>
          <a:prstGeom prst="rect">
            <a:avLst/>
          </a:prstGeom>
          <a:noFill/>
        </p:spPr>
        <p:txBody>
          <a:bodyPr wrap="square" rtlCol="0">
            <a:spAutoFit/>
          </a:bodyPr>
          <a:lstStyle/>
          <a:p>
            <a:pPr marL="342900" indent="-342900" algn="just">
              <a:buFont typeface="Arial" panose="020B0604020202020204" pitchFamily="34" charset="0"/>
              <a:buChar char="•"/>
            </a:pPr>
            <a:r>
              <a:rPr lang="vi-VN" b="0" i="0" u="none" strike="noStrike" dirty="0">
                <a:effectLst/>
                <a:latin typeface="Open Sans" panose="020B0606030504020204" pitchFamily="34" charset="0"/>
              </a:rPr>
              <a:t>Tuy nhiên trong quá trình phát triển, chúng ta sẽ gặp phải các tình huống cần phải sử dụng các đối tượng thay vì sử dụng các kiểu dữ liệu gốc. Để làm được điều này, Java cung cấp lớp wrapper là Character với kiểu dữ liệu char gốc.</a:t>
            </a:r>
          </a:p>
          <a:p>
            <a:pPr marL="342900" indent="-342900" algn="just">
              <a:buFont typeface="Arial" panose="020B0604020202020204" pitchFamily="34" charset="0"/>
              <a:buChar char="•"/>
            </a:pPr>
            <a:r>
              <a:rPr lang="vi-VN" b="0" i="0" u="none" strike="noStrike" dirty="0">
                <a:effectLst/>
                <a:latin typeface="Open Sans" panose="020B0606030504020204" pitchFamily="34" charset="0"/>
              </a:rPr>
              <a:t>Lớp Character trong Java cung cấp một số phương thức, lớp hữu ích (ví dụ lớp static, ...) để thao tác với các ký tự. Bạn có thể tạo một đối tượng Character bằng Character constructor.</a:t>
            </a:r>
          </a:p>
          <a:p>
            <a:pPr marL="342900" indent="-342900">
              <a:buFont typeface="Arial" panose="020B0604020202020204" pitchFamily="34" charset="0"/>
              <a:buChar char="•"/>
            </a:pPr>
            <a:endParaRPr lang="en-US" dirty="0"/>
          </a:p>
        </p:txBody>
      </p:sp>
      <p:sp>
        <p:nvSpPr>
          <p:cNvPr id="6" name="Rectangle 1">
            <a:extLst>
              <a:ext uri="{FF2B5EF4-FFF2-40B4-BE49-F238E27FC236}">
                <a16:creationId xmlns:a16="http://schemas.microsoft.com/office/drawing/2014/main" id="{45A79B73-F658-4CF3-BE69-F9D00346434A}"/>
              </a:ext>
            </a:extLst>
          </p:cNvPr>
          <p:cNvSpPr>
            <a:spLocks noChangeArrowheads="1"/>
          </p:cNvSpPr>
          <p:nvPr/>
        </p:nvSpPr>
        <p:spPr bwMode="auto">
          <a:xfrm>
            <a:off x="815487" y="1630761"/>
            <a:ext cx="7428571" cy="66044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char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'a'</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 Unicode for uppercase Greek omega character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char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uniChar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'\u039A'</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 an array of chars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char</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charArray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'a'</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'b'</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'c'</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'd'</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FFE90D79-230B-4CC2-893D-DEDC3CD7C087}"/>
              </a:ext>
            </a:extLst>
          </p:cNvPr>
          <p:cNvSpPr>
            <a:spLocks noChangeArrowheads="1"/>
          </p:cNvSpPr>
          <p:nvPr/>
        </p:nvSpPr>
        <p:spPr bwMode="auto">
          <a:xfrm>
            <a:off x="1993224" y="5042573"/>
            <a:ext cx="5550576"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Character ch = new Character('a');</a:t>
            </a:r>
            <a:r>
              <a:rPr kumimoji="0" lang="en-US" altLang="en-US" b="0" i="0" u="none" strike="noStrike" cap="none" normalizeH="0" baseline="0">
                <a:ln>
                  <a:noFill/>
                </a:ln>
                <a:solidFill>
                  <a:schemeClr val="tx1"/>
                </a:solidFill>
                <a:effectLst/>
              </a:rPr>
              <a:t> </a:t>
            </a: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2066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B9AE7B-ACA0-47A9-8AE7-272FD7112479}"/>
              </a:ext>
            </a:extLst>
          </p:cNvPr>
          <p:cNvSpPr txBox="1"/>
          <p:nvPr/>
        </p:nvSpPr>
        <p:spPr>
          <a:xfrm>
            <a:off x="2836357" y="131885"/>
            <a:ext cx="6519285" cy="523220"/>
          </a:xfrm>
          <a:prstGeom prst="rect">
            <a:avLst/>
          </a:prstGeom>
          <a:noFill/>
        </p:spPr>
        <p:txBody>
          <a:bodyPr wrap="none" rtlCol="0">
            <a:spAutoFit/>
          </a:bodyPr>
          <a:lstStyle/>
          <a:p>
            <a:r>
              <a:rPr lang="en-US" sz="2800" b="1" i="0" u="none" strike="noStrike" dirty="0" err="1">
                <a:solidFill>
                  <a:srgbClr val="FF0000"/>
                </a:solidFill>
                <a:effectLst/>
                <a:latin typeface="Open Sans" panose="020B0606030504020204" pitchFamily="34" charset="0"/>
              </a:rPr>
              <a:t>Các</a:t>
            </a:r>
            <a:r>
              <a:rPr lang="en-US" sz="2800" b="1" i="0" u="none" strike="noStrike" dirty="0">
                <a:solidFill>
                  <a:srgbClr val="FF0000"/>
                </a:solidFill>
                <a:effectLst/>
                <a:latin typeface="Open Sans" panose="020B0606030504020204" pitchFamily="34" charset="0"/>
              </a:rPr>
              <a:t> </a:t>
            </a:r>
            <a:r>
              <a:rPr lang="en-US" sz="2800" b="1" i="0" u="none" strike="noStrike" dirty="0" err="1">
                <a:solidFill>
                  <a:srgbClr val="FF0000"/>
                </a:solidFill>
                <a:effectLst/>
                <a:latin typeface="Open Sans" panose="020B0606030504020204" pitchFamily="34" charset="0"/>
              </a:rPr>
              <a:t>Ký</a:t>
            </a:r>
            <a:r>
              <a:rPr lang="en-US" sz="2800" b="1" i="0" u="none" strike="noStrike" dirty="0">
                <a:solidFill>
                  <a:srgbClr val="FF0000"/>
                </a:solidFill>
                <a:effectLst/>
                <a:latin typeface="Open Sans" panose="020B0606030504020204" pitchFamily="34" charset="0"/>
              </a:rPr>
              <a:t> </a:t>
            </a:r>
            <a:r>
              <a:rPr lang="en-US" sz="2800" b="1" i="0" u="none" strike="noStrike" dirty="0" err="1">
                <a:solidFill>
                  <a:srgbClr val="FF0000"/>
                </a:solidFill>
                <a:effectLst/>
                <a:latin typeface="Open Sans" panose="020B0606030504020204" pitchFamily="34" charset="0"/>
              </a:rPr>
              <a:t>Tự</a:t>
            </a:r>
            <a:r>
              <a:rPr lang="en-US" sz="2800" b="1" i="0" u="none" strike="noStrike" dirty="0">
                <a:solidFill>
                  <a:srgbClr val="FF0000"/>
                </a:solidFill>
                <a:effectLst/>
                <a:latin typeface="Open Sans" panose="020B0606030504020204" pitchFamily="34" charset="0"/>
              </a:rPr>
              <a:t> </a:t>
            </a:r>
            <a:r>
              <a:rPr lang="en-US" sz="2800" b="1" i="0" u="none" strike="noStrike" dirty="0" err="1">
                <a:solidFill>
                  <a:srgbClr val="FF0000"/>
                </a:solidFill>
                <a:effectLst/>
                <a:latin typeface="Open Sans" panose="020B0606030504020204" pitchFamily="34" charset="0"/>
              </a:rPr>
              <a:t>Xử</a:t>
            </a:r>
            <a:r>
              <a:rPr lang="en-US" sz="2800" b="1" i="0" u="none" strike="noStrike" dirty="0">
                <a:solidFill>
                  <a:srgbClr val="FF0000"/>
                </a:solidFill>
                <a:effectLst/>
                <a:latin typeface="Open Sans" panose="020B0606030504020204" pitchFamily="34" charset="0"/>
              </a:rPr>
              <a:t> </a:t>
            </a:r>
            <a:r>
              <a:rPr lang="en-US" sz="2800" b="1" i="0" u="none" strike="noStrike" dirty="0" err="1">
                <a:solidFill>
                  <a:srgbClr val="FF0000"/>
                </a:solidFill>
                <a:effectLst/>
                <a:latin typeface="Open Sans" panose="020B0606030504020204" pitchFamily="34" charset="0"/>
              </a:rPr>
              <a:t>Lý</a:t>
            </a:r>
            <a:r>
              <a:rPr lang="en-US" sz="2800" b="1" i="0" u="none" strike="noStrike" dirty="0">
                <a:solidFill>
                  <a:srgbClr val="FF0000"/>
                </a:solidFill>
                <a:effectLst/>
                <a:latin typeface="Open Sans" panose="020B0606030504020204" pitchFamily="34" charset="0"/>
              </a:rPr>
              <a:t> </a:t>
            </a:r>
            <a:r>
              <a:rPr lang="en-US" sz="2800" b="1" i="0" u="none" strike="noStrike" dirty="0" err="1">
                <a:solidFill>
                  <a:srgbClr val="FF0000"/>
                </a:solidFill>
                <a:effectLst/>
                <a:latin typeface="Open Sans" panose="020B0606030504020204" pitchFamily="34" charset="0"/>
              </a:rPr>
              <a:t>Văn</a:t>
            </a:r>
            <a:r>
              <a:rPr lang="en-US" sz="2800" b="1" i="0" u="none" strike="noStrike" dirty="0">
                <a:solidFill>
                  <a:srgbClr val="FF0000"/>
                </a:solidFill>
                <a:effectLst/>
                <a:latin typeface="Open Sans" panose="020B0606030504020204" pitchFamily="34" charset="0"/>
              </a:rPr>
              <a:t> </a:t>
            </a:r>
            <a:r>
              <a:rPr lang="en-US" sz="2800" b="1" i="0" u="none" strike="noStrike" dirty="0" err="1">
                <a:solidFill>
                  <a:srgbClr val="FF0000"/>
                </a:solidFill>
                <a:effectLst/>
                <a:latin typeface="Open Sans" panose="020B0606030504020204" pitchFamily="34" charset="0"/>
              </a:rPr>
              <a:t>Bản</a:t>
            </a:r>
            <a:r>
              <a:rPr lang="en-US" sz="2800" b="1" i="0" u="none" strike="noStrike" dirty="0">
                <a:solidFill>
                  <a:srgbClr val="FF0000"/>
                </a:solidFill>
                <a:effectLst/>
                <a:latin typeface="Open Sans" panose="020B0606030504020204" pitchFamily="34" charset="0"/>
              </a:rPr>
              <a:t> </a:t>
            </a:r>
            <a:r>
              <a:rPr lang="en-US" sz="2800" b="1" i="0" u="none" strike="noStrike" dirty="0" err="1">
                <a:solidFill>
                  <a:srgbClr val="FF0000"/>
                </a:solidFill>
                <a:effectLst/>
                <a:latin typeface="Open Sans" panose="020B0606030504020204" pitchFamily="34" charset="0"/>
              </a:rPr>
              <a:t>Trong</a:t>
            </a:r>
            <a:r>
              <a:rPr lang="en-US" sz="2800" b="1" i="0" u="none" strike="noStrike" dirty="0">
                <a:solidFill>
                  <a:srgbClr val="FF0000"/>
                </a:solidFill>
                <a:effectLst/>
                <a:latin typeface="Open Sans" panose="020B0606030504020204" pitchFamily="34" charset="0"/>
              </a:rPr>
              <a:t> Java</a:t>
            </a:r>
            <a:endParaRPr lang="en-US" sz="2800" dirty="0">
              <a:solidFill>
                <a:srgbClr val="FF0000"/>
              </a:solidFill>
            </a:endParaRPr>
          </a:p>
        </p:txBody>
      </p:sp>
      <p:pic>
        <p:nvPicPr>
          <p:cNvPr id="6" name="Picture 5">
            <a:extLst>
              <a:ext uri="{FF2B5EF4-FFF2-40B4-BE49-F238E27FC236}">
                <a16:creationId xmlns:a16="http://schemas.microsoft.com/office/drawing/2014/main" id="{482296AF-BADD-4CBE-88C9-B7C7183A9ABE}"/>
              </a:ext>
            </a:extLst>
          </p:cNvPr>
          <p:cNvPicPr>
            <a:picLocks noChangeAspect="1"/>
          </p:cNvPicPr>
          <p:nvPr/>
        </p:nvPicPr>
        <p:blipFill>
          <a:blip r:embed="rId2"/>
          <a:stretch>
            <a:fillRect/>
          </a:stretch>
        </p:blipFill>
        <p:spPr>
          <a:xfrm>
            <a:off x="5972907" y="981814"/>
            <a:ext cx="5760795" cy="4894371"/>
          </a:xfrm>
          <a:prstGeom prst="rect">
            <a:avLst/>
          </a:prstGeom>
        </p:spPr>
      </p:pic>
      <p:sp>
        <p:nvSpPr>
          <p:cNvPr id="8" name="TextBox 7">
            <a:extLst>
              <a:ext uri="{FF2B5EF4-FFF2-40B4-BE49-F238E27FC236}">
                <a16:creationId xmlns:a16="http://schemas.microsoft.com/office/drawing/2014/main" id="{ED012C95-90E0-4071-A95E-17B8C8D59CC1}"/>
              </a:ext>
            </a:extLst>
          </p:cNvPr>
          <p:cNvSpPr txBox="1"/>
          <p:nvPr/>
        </p:nvSpPr>
        <p:spPr>
          <a:xfrm>
            <a:off x="384664" y="1312122"/>
            <a:ext cx="5303959" cy="3046988"/>
          </a:xfrm>
          <a:prstGeom prst="rect">
            <a:avLst/>
          </a:prstGeom>
          <a:noFill/>
        </p:spPr>
        <p:txBody>
          <a:bodyPr wrap="square">
            <a:spAutoFit/>
          </a:bodyPr>
          <a:lstStyle/>
          <a:p>
            <a:pPr marL="285750" indent="-285750">
              <a:buFont typeface="Arial" panose="020B0604020202020204" pitchFamily="34" charset="0"/>
              <a:buChar char="•"/>
            </a:pPr>
            <a:r>
              <a:rPr lang="en-US" sz="2400" dirty="0" err="1"/>
              <a:t>Ký</a:t>
            </a:r>
            <a:r>
              <a:rPr lang="en-US" sz="2400" dirty="0"/>
              <a:t> </a:t>
            </a:r>
            <a:r>
              <a:rPr lang="en-US" sz="2400" dirty="0" err="1"/>
              <a:t>tự</a:t>
            </a:r>
            <a:r>
              <a:rPr lang="en-US" sz="2400" dirty="0"/>
              <a:t> </a:t>
            </a:r>
            <a:r>
              <a:rPr lang="en-US" sz="2400" dirty="0" err="1"/>
              <a:t>đặc</a:t>
            </a:r>
            <a:r>
              <a:rPr lang="en-US" sz="2400" dirty="0"/>
              <a:t> </a:t>
            </a:r>
            <a:r>
              <a:rPr lang="en-US" sz="2400" dirty="0" err="1"/>
              <a:t>biệt</a:t>
            </a:r>
            <a:r>
              <a:rPr lang="en-US" sz="2400" dirty="0"/>
              <a:t> </a:t>
            </a:r>
            <a:r>
              <a:rPr lang="en-US" sz="2400" dirty="0" err="1"/>
              <a:t>được</a:t>
            </a:r>
            <a:r>
              <a:rPr lang="en-US" sz="2400" dirty="0"/>
              <a:t> </a:t>
            </a:r>
            <a:r>
              <a:rPr lang="en-US" sz="2400" dirty="0" err="1"/>
              <a:t>đặt</a:t>
            </a:r>
            <a:r>
              <a:rPr lang="en-US" sz="2400" dirty="0"/>
              <a:t> </a:t>
            </a:r>
            <a:r>
              <a:rPr lang="en-US" sz="2400" dirty="0" err="1"/>
              <a:t>trước</a:t>
            </a:r>
            <a:r>
              <a:rPr lang="en-US" sz="2400" dirty="0"/>
              <a:t> </a:t>
            </a:r>
            <a:r>
              <a:rPr lang="en-US" sz="2400" dirty="0" err="1"/>
              <a:t>dấu</a:t>
            </a:r>
            <a:r>
              <a:rPr lang="en-US" sz="2400" dirty="0"/>
              <a:t> </a:t>
            </a:r>
            <a:r>
              <a:rPr lang="en-US" sz="2400" dirty="0" err="1"/>
              <a:t>gạch</a:t>
            </a:r>
            <a:r>
              <a:rPr lang="en-US" sz="2400" dirty="0"/>
              <a:t> </a:t>
            </a:r>
            <a:r>
              <a:rPr lang="en-US" sz="2400" dirty="0" err="1"/>
              <a:t>chéo</a:t>
            </a:r>
            <a:r>
              <a:rPr lang="en-US" sz="2400" dirty="0"/>
              <a:t> </a:t>
            </a:r>
            <a:r>
              <a:rPr lang="en-US" sz="2400" dirty="0" err="1"/>
              <a:t>ngược</a:t>
            </a:r>
            <a:r>
              <a:rPr lang="en-US" sz="2400" dirty="0"/>
              <a:t> (\) </a:t>
            </a:r>
            <a:r>
              <a:rPr lang="en-US" sz="2400" dirty="0" err="1"/>
              <a:t>là</a:t>
            </a:r>
            <a:r>
              <a:rPr lang="en-US" sz="2400" dirty="0"/>
              <a:t> </a:t>
            </a:r>
            <a:r>
              <a:rPr lang="en-US" sz="2400" dirty="0" err="1"/>
              <a:t>ký</a:t>
            </a:r>
            <a:r>
              <a:rPr lang="en-US" sz="2400" dirty="0"/>
              <a:t> </a:t>
            </a:r>
            <a:r>
              <a:rPr lang="en-US" sz="2400" dirty="0" err="1"/>
              <a:t>tự</a:t>
            </a:r>
            <a:r>
              <a:rPr lang="en-US" sz="2400" dirty="0"/>
              <a:t> </a:t>
            </a:r>
            <a:r>
              <a:rPr lang="en-US" sz="2400" dirty="0" err="1"/>
              <a:t>xử</a:t>
            </a:r>
            <a:r>
              <a:rPr lang="en-US" sz="2400" dirty="0"/>
              <a:t> </a:t>
            </a:r>
            <a:r>
              <a:rPr lang="en-US" sz="2400" dirty="0" err="1"/>
              <a:t>lý</a:t>
            </a:r>
            <a:r>
              <a:rPr lang="en-US" sz="2400" dirty="0"/>
              <a:t> </a:t>
            </a:r>
            <a:r>
              <a:rPr lang="en-US" sz="2400" dirty="0" err="1"/>
              <a:t>văn</a:t>
            </a:r>
            <a:r>
              <a:rPr lang="en-US" sz="2400" dirty="0"/>
              <a:t> </a:t>
            </a:r>
            <a:r>
              <a:rPr lang="en-US" sz="2400" dirty="0" err="1"/>
              <a:t>bản</a:t>
            </a:r>
            <a:r>
              <a:rPr lang="en-US" sz="2400" dirty="0"/>
              <a:t> </a:t>
            </a:r>
            <a:r>
              <a:rPr lang="en-US" sz="2400" dirty="0" err="1"/>
              <a:t>trong</a:t>
            </a:r>
            <a:r>
              <a:rPr lang="en-US" sz="2400" dirty="0"/>
              <a:t> Java, </a:t>
            </a:r>
            <a:r>
              <a:rPr lang="en-US" sz="2400" dirty="0" err="1"/>
              <a:t>ký</a:t>
            </a:r>
            <a:r>
              <a:rPr lang="en-US" sz="2400" dirty="0"/>
              <a:t> </a:t>
            </a:r>
            <a:r>
              <a:rPr lang="en-US" sz="2400" dirty="0" err="1"/>
              <a:t>tự</a:t>
            </a:r>
            <a:r>
              <a:rPr lang="en-US" sz="2400" dirty="0"/>
              <a:t> </a:t>
            </a:r>
            <a:r>
              <a:rPr lang="en-US" sz="2400" dirty="0" err="1"/>
              <a:t>này</a:t>
            </a:r>
            <a:r>
              <a:rPr lang="en-US" sz="2400" dirty="0"/>
              <a:t> </a:t>
            </a:r>
            <a:r>
              <a:rPr lang="en-US" sz="2400" dirty="0" err="1"/>
              <a:t>có</a:t>
            </a:r>
            <a:r>
              <a:rPr lang="en-US" sz="2400" dirty="0"/>
              <a:t> ý </a:t>
            </a:r>
            <a:r>
              <a:rPr lang="en-US" sz="2400" dirty="0" err="1"/>
              <a:t>nghĩa</a:t>
            </a:r>
            <a:r>
              <a:rPr lang="en-US" sz="2400" dirty="0"/>
              <a:t> </a:t>
            </a:r>
            <a:r>
              <a:rPr lang="en-US" sz="2400" dirty="0" err="1"/>
              <a:t>đặc</a:t>
            </a:r>
            <a:r>
              <a:rPr lang="en-US" sz="2400" dirty="0"/>
              <a:t> </a:t>
            </a:r>
            <a:r>
              <a:rPr lang="en-US" sz="2400" dirty="0" err="1"/>
              <a:t>biệt</a:t>
            </a:r>
            <a:r>
              <a:rPr lang="en-US" sz="2400" dirty="0"/>
              <a:t> </a:t>
            </a:r>
            <a:r>
              <a:rPr lang="en-US" sz="2400" dirty="0" err="1"/>
              <a:t>với</a:t>
            </a:r>
            <a:r>
              <a:rPr lang="en-US" sz="2400" dirty="0"/>
              <a:t> </a:t>
            </a:r>
            <a:r>
              <a:rPr lang="en-US" sz="2400" dirty="0" err="1"/>
              <a:t>trình</a:t>
            </a:r>
            <a:r>
              <a:rPr lang="en-US" sz="2400" dirty="0"/>
              <a:t> </a:t>
            </a:r>
            <a:r>
              <a:rPr lang="en-US" sz="2400" dirty="0" err="1"/>
              <a:t>biến</a:t>
            </a:r>
            <a:r>
              <a:rPr lang="en-US" sz="2400" dirty="0"/>
              <a:t> </a:t>
            </a:r>
            <a:r>
              <a:rPr lang="en-US" sz="2400" dirty="0" err="1"/>
              <a:t>dịch</a:t>
            </a:r>
            <a:r>
              <a:rPr lang="en-US" sz="2400" dirty="0"/>
              <a:t>.</a:t>
            </a:r>
          </a:p>
          <a:p>
            <a:pPr marL="285750" indent="-285750">
              <a:buFont typeface="Arial" panose="020B0604020202020204" pitchFamily="34" charset="0"/>
              <a:buChar char="•"/>
            </a:pPr>
            <a:r>
              <a:rPr lang="en-US" sz="2400" dirty="0" err="1"/>
              <a:t>Ký</a:t>
            </a:r>
            <a:r>
              <a:rPr lang="en-US" sz="2400" dirty="0"/>
              <a:t> </a:t>
            </a:r>
            <a:r>
              <a:rPr lang="en-US" sz="2400" dirty="0" err="1"/>
              <a:t>tự</a:t>
            </a:r>
            <a:r>
              <a:rPr lang="en-US" sz="2400" dirty="0"/>
              <a:t> </a:t>
            </a:r>
            <a:r>
              <a:rPr lang="en-US" sz="2400" dirty="0" err="1"/>
              <a:t>dòng</a:t>
            </a:r>
            <a:r>
              <a:rPr lang="en-US" sz="2400" dirty="0"/>
              <a:t> </a:t>
            </a:r>
            <a:r>
              <a:rPr lang="en-US" sz="2400" dirty="0" err="1"/>
              <a:t>mới</a:t>
            </a:r>
            <a:r>
              <a:rPr lang="en-US" sz="2400" dirty="0"/>
              <a:t> (\n) </a:t>
            </a:r>
            <a:r>
              <a:rPr lang="en-US" sz="2400" dirty="0" err="1"/>
              <a:t>thường</a:t>
            </a:r>
            <a:r>
              <a:rPr lang="en-US" sz="2400" dirty="0"/>
              <a:t> </a:t>
            </a:r>
            <a:r>
              <a:rPr lang="en-US" sz="2400" dirty="0" err="1"/>
              <a:t>được</a:t>
            </a:r>
            <a:r>
              <a:rPr lang="en-US" sz="2400" dirty="0"/>
              <a:t> </a:t>
            </a:r>
            <a:r>
              <a:rPr lang="en-US" sz="2400" dirty="0" err="1"/>
              <a:t>sử</a:t>
            </a:r>
            <a:r>
              <a:rPr lang="en-US" sz="2400" dirty="0"/>
              <a:t> </a:t>
            </a:r>
            <a:r>
              <a:rPr lang="en-US" sz="2400" dirty="0" err="1"/>
              <a:t>dụng</a:t>
            </a:r>
            <a:r>
              <a:rPr lang="en-US" sz="2400" dirty="0"/>
              <a:t> </a:t>
            </a:r>
            <a:r>
              <a:rPr lang="en-US" sz="2400" dirty="0" err="1"/>
              <a:t>trong</a:t>
            </a:r>
            <a:r>
              <a:rPr lang="en-US" sz="2400" dirty="0"/>
              <a:t> </a:t>
            </a:r>
            <a:r>
              <a:rPr lang="en-US" sz="2400" dirty="0" err="1"/>
              <a:t>hướng</a:t>
            </a:r>
            <a:r>
              <a:rPr lang="en-US" sz="2400" dirty="0"/>
              <a:t> </a:t>
            </a:r>
            <a:r>
              <a:rPr lang="en-US" sz="2400" dirty="0" err="1"/>
              <a:t>dẫn</a:t>
            </a:r>
            <a:r>
              <a:rPr lang="en-US" sz="2400" dirty="0"/>
              <a:t> </a:t>
            </a:r>
            <a:r>
              <a:rPr lang="en-US" sz="2400" dirty="0" err="1"/>
              <a:t>trong</a:t>
            </a:r>
            <a:r>
              <a:rPr lang="en-US" sz="2400" dirty="0"/>
              <a:t> </a:t>
            </a:r>
            <a:r>
              <a:rPr lang="en-US" sz="2400" dirty="0" err="1"/>
              <a:t>lệnh</a:t>
            </a:r>
            <a:r>
              <a:rPr lang="en-US" sz="2400" dirty="0"/>
              <a:t> </a:t>
            </a:r>
            <a:r>
              <a:rPr lang="en-US" sz="2400" dirty="0" err="1"/>
              <a:t>System.out.println</a:t>
            </a:r>
            <a:r>
              <a:rPr lang="en-US" sz="2400" dirty="0"/>
              <a:t>() </a:t>
            </a:r>
            <a:r>
              <a:rPr lang="en-US" sz="2400" dirty="0" err="1"/>
              <a:t>để</a:t>
            </a:r>
            <a:r>
              <a:rPr lang="en-US" sz="2400" dirty="0"/>
              <a:t> </a:t>
            </a:r>
            <a:r>
              <a:rPr lang="en-US" sz="2400" dirty="0" err="1"/>
              <a:t>lấy</a:t>
            </a:r>
            <a:r>
              <a:rPr lang="en-US" sz="2400" dirty="0"/>
              <a:t> </a:t>
            </a:r>
            <a:r>
              <a:rPr lang="en-US" sz="2400" dirty="0" err="1"/>
              <a:t>dòng</a:t>
            </a:r>
            <a:r>
              <a:rPr lang="en-US" sz="2400" dirty="0"/>
              <a:t> </a:t>
            </a:r>
            <a:r>
              <a:rPr lang="en-US" sz="2400" dirty="0" err="1"/>
              <a:t>tiếp</a:t>
            </a:r>
            <a:r>
              <a:rPr lang="en-US" sz="2400" dirty="0"/>
              <a:t> </a:t>
            </a:r>
            <a:r>
              <a:rPr lang="en-US" sz="2400" dirty="0" err="1"/>
              <a:t>theo</a:t>
            </a:r>
            <a:r>
              <a:rPr lang="en-US" sz="2400" dirty="0"/>
              <a:t> </a:t>
            </a:r>
            <a:r>
              <a:rPr lang="en-US" sz="2400" dirty="0" err="1"/>
              <a:t>sau</a:t>
            </a:r>
            <a:r>
              <a:rPr lang="en-US" sz="2400" dirty="0"/>
              <a:t> </a:t>
            </a:r>
            <a:r>
              <a:rPr lang="en-US" sz="2400" dirty="0" err="1"/>
              <a:t>khi</a:t>
            </a:r>
            <a:r>
              <a:rPr lang="en-US" sz="2400" dirty="0"/>
              <a:t> </a:t>
            </a:r>
            <a:r>
              <a:rPr lang="en-US" sz="2400" dirty="0" err="1"/>
              <a:t>chuỗi</a:t>
            </a:r>
            <a:r>
              <a:rPr lang="en-US" sz="2400" dirty="0"/>
              <a:t> </a:t>
            </a:r>
            <a:r>
              <a:rPr lang="en-US" sz="2400" dirty="0" err="1"/>
              <a:t>được</a:t>
            </a:r>
            <a:r>
              <a:rPr lang="en-US" sz="2400" dirty="0"/>
              <a:t> in.</a:t>
            </a:r>
          </a:p>
        </p:txBody>
      </p:sp>
    </p:spTree>
    <p:extLst>
      <p:ext uri="{BB962C8B-B14F-4D97-AF65-F5344CB8AC3E}">
        <p14:creationId xmlns:p14="http://schemas.microsoft.com/office/powerpoint/2010/main" val="9390742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53DFDCE4-3BB8-4A30-BDA8-0EFB492D5EE5}"/>
              </a:ext>
            </a:extLst>
          </p:cNvPr>
          <p:cNvSpPr>
            <a:spLocks noChangeArrowheads="1"/>
          </p:cNvSpPr>
          <p:nvPr/>
        </p:nvSpPr>
        <p:spPr bwMode="auto">
          <a:xfrm>
            <a:off x="2303585" y="2617922"/>
            <a:ext cx="7385538" cy="124522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public</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class</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Test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public</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static</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void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main</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String</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660066"/>
                </a:solidFill>
                <a:effectLst/>
                <a:latin typeface="Courier New" panose="02070309020205020404" pitchFamily="49" charset="0"/>
                <a:cs typeface="Courier New" panose="02070309020205020404" pitchFamily="49" charset="0"/>
              </a:rPr>
              <a:t>System</a:t>
            </a:r>
            <a:r>
              <a:rPr kumimoji="0" lang="en-US" altLang="en-US" sz="1600"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88"/>
                </a:solidFill>
                <a:effectLst/>
                <a:latin typeface="Courier New" panose="02070309020205020404" pitchFamily="49" charset="0"/>
                <a:cs typeface="Courier New" panose="02070309020205020404" pitchFamily="49" charset="0"/>
              </a:rPr>
              <a:t>out</a:t>
            </a:r>
            <a:r>
              <a:rPr kumimoji="0" lang="en-US" altLang="en-US" sz="1600"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"She said \"Hello!\" to me."</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EF6F95FB-2D08-48E2-9EBD-DDD6508E5414}"/>
              </a:ext>
            </a:extLst>
          </p:cNvPr>
          <p:cNvSpPr>
            <a:spLocks noChangeArrowheads="1"/>
          </p:cNvSpPr>
          <p:nvPr/>
        </p:nvSpPr>
        <p:spPr bwMode="auto">
          <a:xfrm>
            <a:off x="2303585" y="4295013"/>
            <a:ext cx="6128239"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She said "Hello!" to me.</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7A1A40CC-2973-4E1A-9338-8EE47383A6CD}"/>
              </a:ext>
            </a:extLst>
          </p:cNvPr>
          <p:cNvSpPr txBox="1"/>
          <p:nvPr/>
        </p:nvSpPr>
        <p:spPr>
          <a:xfrm>
            <a:off x="346197" y="356357"/>
            <a:ext cx="10737606" cy="1938992"/>
          </a:xfrm>
          <a:prstGeom prst="rect">
            <a:avLst/>
          </a:prstGeom>
          <a:noFill/>
        </p:spPr>
        <p:txBody>
          <a:bodyPr wrap="square">
            <a:spAutoFit/>
          </a:bodyPr>
          <a:lstStyle/>
          <a:p>
            <a:r>
              <a:rPr lang="en-US" sz="2400" dirty="0"/>
              <a:t>Khi </a:t>
            </a:r>
            <a:r>
              <a:rPr lang="en-US" sz="2400" dirty="0" err="1"/>
              <a:t>gặp</a:t>
            </a:r>
            <a:r>
              <a:rPr lang="en-US" sz="2400" dirty="0"/>
              <a:t> </a:t>
            </a:r>
            <a:r>
              <a:rPr lang="en-US" sz="2400" dirty="0" err="1"/>
              <a:t>một</a:t>
            </a:r>
            <a:r>
              <a:rPr lang="en-US" sz="2400" dirty="0"/>
              <a:t> </a:t>
            </a:r>
            <a:r>
              <a:rPr lang="en-US" sz="2400" dirty="0" err="1"/>
              <a:t>ký</a:t>
            </a:r>
            <a:r>
              <a:rPr lang="en-US" sz="2400" dirty="0"/>
              <a:t> </a:t>
            </a:r>
            <a:r>
              <a:rPr lang="en-US" sz="2400" dirty="0" err="1"/>
              <a:t>tự</a:t>
            </a:r>
            <a:r>
              <a:rPr lang="en-US" sz="2400" dirty="0"/>
              <a:t> </a:t>
            </a:r>
            <a:r>
              <a:rPr lang="en-US" sz="2400" dirty="0" err="1"/>
              <a:t>ngắt</a:t>
            </a:r>
            <a:r>
              <a:rPr lang="en-US" sz="2400" dirty="0"/>
              <a:t> </a:t>
            </a:r>
            <a:r>
              <a:rPr lang="en-US" sz="2400" dirty="0" err="1"/>
              <a:t>trong</a:t>
            </a:r>
            <a:r>
              <a:rPr lang="en-US" sz="2400" dirty="0"/>
              <a:t> </a:t>
            </a:r>
            <a:r>
              <a:rPr lang="en-US" sz="2400" dirty="0" err="1"/>
              <a:t>một</a:t>
            </a:r>
            <a:r>
              <a:rPr lang="en-US" sz="2400" dirty="0"/>
              <a:t> </a:t>
            </a:r>
            <a:r>
              <a:rPr lang="en-US" sz="2400" dirty="0" err="1"/>
              <a:t>lệnh</a:t>
            </a:r>
            <a:r>
              <a:rPr lang="en-US" sz="2400" dirty="0"/>
              <a:t> print, </a:t>
            </a:r>
            <a:r>
              <a:rPr lang="en-US" sz="2400" dirty="0" err="1"/>
              <a:t>trình</a:t>
            </a:r>
            <a:r>
              <a:rPr lang="en-US" sz="2400" dirty="0"/>
              <a:t> </a:t>
            </a:r>
            <a:r>
              <a:rPr lang="en-US" sz="2400" dirty="0" err="1"/>
              <a:t>biên</a:t>
            </a:r>
            <a:r>
              <a:rPr lang="en-US" sz="2400" dirty="0"/>
              <a:t> </a:t>
            </a:r>
            <a:r>
              <a:rPr lang="en-US" sz="2400" dirty="0" err="1"/>
              <a:t>dịch</a:t>
            </a:r>
            <a:r>
              <a:rPr lang="en-US" sz="2400" dirty="0"/>
              <a:t> </a:t>
            </a:r>
            <a:r>
              <a:rPr lang="en-US" sz="2400" dirty="0" err="1"/>
              <a:t>sẽ</a:t>
            </a:r>
            <a:r>
              <a:rPr lang="en-US" sz="2400" dirty="0"/>
              <a:t> </a:t>
            </a:r>
            <a:r>
              <a:rPr lang="en-US" sz="2400" dirty="0" err="1"/>
              <a:t>biên</a:t>
            </a:r>
            <a:r>
              <a:rPr lang="en-US" sz="2400" dirty="0"/>
              <a:t> </a:t>
            </a:r>
            <a:r>
              <a:rPr lang="en-US" sz="2400" dirty="0" err="1"/>
              <a:t>dịch</a:t>
            </a:r>
            <a:r>
              <a:rPr lang="en-US" sz="2400" dirty="0"/>
              <a:t> </a:t>
            </a:r>
            <a:r>
              <a:rPr lang="en-US" sz="2400" dirty="0" err="1"/>
              <a:t>nó</a:t>
            </a:r>
            <a:r>
              <a:rPr lang="en-US" sz="2400" dirty="0"/>
              <a:t> </a:t>
            </a:r>
            <a:r>
              <a:rPr lang="en-US" sz="2400" dirty="0" err="1"/>
              <a:t>cho</a:t>
            </a:r>
            <a:r>
              <a:rPr lang="en-US" sz="2400" dirty="0"/>
              <a:t> </a:t>
            </a:r>
            <a:r>
              <a:rPr lang="en-US" sz="2400" dirty="0" err="1"/>
              <a:t>phù</a:t>
            </a:r>
            <a:r>
              <a:rPr lang="en-US" sz="2400" dirty="0"/>
              <a:t> </a:t>
            </a:r>
            <a:r>
              <a:rPr lang="en-US" sz="2400" dirty="0" err="1"/>
              <a:t>hợp</a:t>
            </a:r>
            <a:r>
              <a:rPr lang="en-US" sz="2400" dirty="0"/>
              <a:t>.</a:t>
            </a:r>
          </a:p>
          <a:p>
            <a:r>
              <a:rPr lang="en-US" sz="2400" b="1" dirty="0" err="1"/>
              <a:t>Ví</a:t>
            </a:r>
            <a:r>
              <a:rPr lang="en-US" sz="2400" b="1" dirty="0"/>
              <a:t> </a:t>
            </a:r>
            <a:r>
              <a:rPr lang="en-US" sz="2400" b="1" dirty="0" err="1"/>
              <a:t>dụ</a:t>
            </a:r>
            <a:endParaRPr lang="en-US" sz="2400" b="1" dirty="0"/>
          </a:p>
          <a:p>
            <a:r>
              <a:rPr lang="en-US" sz="2400" dirty="0" err="1"/>
              <a:t>Nếu</a:t>
            </a:r>
            <a:r>
              <a:rPr lang="en-US" sz="2400" dirty="0"/>
              <a:t> </a:t>
            </a:r>
            <a:r>
              <a:rPr lang="en-US" sz="2400" dirty="0" err="1"/>
              <a:t>muốn</a:t>
            </a:r>
            <a:r>
              <a:rPr lang="en-US" sz="2400" dirty="0"/>
              <a:t> </a:t>
            </a:r>
            <a:r>
              <a:rPr lang="en-US" sz="2400" dirty="0" err="1"/>
              <a:t>đặt</a:t>
            </a:r>
            <a:r>
              <a:rPr lang="en-US" sz="2400" dirty="0"/>
              <a:t> </a:t>
            </a:r>
            <a:r>
              <a:rPr lang="en-US" sz="2400" dirty="0" err="1"/>
              <a:t>các</a:t>
            </a:r>
            <a:r>
              <a:rPr lang="en-US" sz="2400" dirty="0"/>
              <a:t> </a:t>
            </a:r>
            <a:r>
              <a:rPr lang="en-US" sz="2400" dirty="0" err="1"/>
              <a:t>trích</a:t>
            </a:r>
            <a:r>
              <a:rPr lang="en-US" sz="2400" dirty="0"/>
              <a:t> </a:t>
            </a:r>
            <a:r>
              <a:rPr lang="en-US" sz="2400" dirty="0" err="1"/>
              <a:t>dẫn</a:t>
            </a:r>
            <a:r>
              <a:rPr lang="en-US" sz="2400" dirty="0"/>
              <a:t> </a:t>
            </a:r>
            <a:r>
              <a:rPr lang="en-US" sz="2400" dirty="0" err="1"/>
              <a:t>trong</a:t>
            </a:r>
            <a:r>
              <a:rPr lang="en-US" sz="2400" dirty="0"/>
              <a:t> </a:t>
            </a:r>
            <a:r>
              <a:rPr lang="en-US" sz="2400" dirty="0" err="1"/>
              <a:t>dấu</a:t>
            </a:r>
            <a:r>
              <a:rPr lang="en-US" sz="2400" dirty="0"/>
              <a:t> </a:t>
            </a:r>
            <a:r>
              <a:rPr lang="en-US" sz="2400" dirty="0" err="1"/>
              <a:t>ngoặc</a:t>
            </a:r>
            <a:r>
              <a:rPr lang="en-US" sz="2400" dirty="0"/>
              <a:t> </a:t>
            </a:r>
            <a:r>
              <a:rPr lang="en-US" sz="2400" dirty="0" err="1"/>
              <a:t>kép</a:t>
            </a:r>
            <a:r>
              <a:rPr lang="en-US" sz="2400" dirty="0"/>
              <a:t>, </a:t>
            </a:r>
            <a:r>
              <a:rPr lang="en-US" sz="2400" dirty="0" err="1"/>
              <a:t>bạn</a:t>
            </a:r>
            <a:r>
              <a:rPr lang="en-US" sz="2400" dirty="0"/>
              <a:t> </a:t>
            </a:r>
            <a:r>
              <a:rPr lang="en-US" sz="2400" dirty="0" err="1"/>
              <a:t>phải</a:t>
            </a:r>
            <a:r>
              <a:rPr lang="en-US" sz="2400" dirty="0"/>
              <a:t> </a:t>
            </a:r>
            <a:r>
              <a:rPr lang="en-US" sz="2400" dirty="0" err="1"/>
              <a:t>sử</a:t>
            </a:r>
            <a:r>
              <a:rPr lang="en-US" sz="2400" dirty="0"/>
              <a:t> </a:t>
            </a:r>
            <a:r>
              <a:rPr lang="en-US" sz="2400" dirty="0" err="1"/>
              <a:t>dụng</a:t>
            </a:r>
            <a:r>
              <a:rPr lang="en-US" sz="2400" dirty="0"/>
              <a:t> </a:t>
            </a:r>
            <a:r>
              <a:rPr lang="en-US" sz="2400" dirty="0" err="1"/>
              <a:t>ký</a:t>
            </a:r>
            <a:r>
              <a:rPr lang="en-US" sz="2400" dirty="0"/>
              <a:t> </a:t>
            </a:r>
            <a:r>
              <a:rPr lang="en-US" sz="2400" dirty="0" err="1"/>
              <a:t>tự</a:t>
            </a:r>
            <a:r>
              <a:rPr lang="en-US" sz="2400" dirty="0"/>
              <a:t> \", </a:t>
            </a:r>
            <a:r>
              <a:rPr lang="en-US" sz="2400" dirty="0" err="1"/>
              <a:t>trích</a:t>
            </a:r>
            <a:r>
              <a:rPr lang="en-US" sz="2400" dirty="0"/>
              <a:t> </a:t>
            </a:r>
            <a:r>
              <a:rPr lang="en-US" sz="2400" dirty="0" err="1"/>
              <a:t>dẫn</a:t>
            </a:r>
            <a:r>
              <a:rPr lang="en-US" sz="2400" dirty="0"/>
              <a:t> </a:t>
            </a:r>
            <a:r>
              <a:rPr lang="en-US" sz="2400" dirty="0" err="1"/>
              <a:t>đặt</a:t>
            </a:r>
            <a:r>
              <a:rPr lang="en-US" sz="2400" dirty="0"/>
              <a:t> </a:t>
            </a:r>
            <a:r>
              <a:rPr lang="en-US" sz="2400" dirty="0" err="1"/>
              <a:t>bên</a:t>
            </a:r>
            <a:r>
              <a:rPr lang="en-US" sz="2400" dirty="0"/>
              <a:t> </a:t>
            </a:r>
            <a:r>
              <a:rPr lang="en-US" sz="2400" dirty="0" err="1"/>
              <a:t>trong</a:t>
            </a:r>
            <a:r>
              <a:rPr lang="en-US" sz="2400" dirty="0"/>
              <a:t>.</a:t>
            </a:r>
          </a:p>
        </p:txBody>
      </p:sp>
    </p:spTree>
    <p:extLst>
      <p:ext uri="{BB962C8B-B14F-4D97-AF65-F5344CB8AC3E}">
        <p14:creationId xmlns:p14="http://schemas.microsoft.com/office/powerpoint/2010/main" val="24713736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0C44C55-40F2-4F07-9BC2-F1EABC21117A}"/>
              </a:ext>
            </a:extLst>
          </p:cNvPr>
          <p:cNvSpPr txBox="1"/>
          <p:nvPr/>
        </p:nvSpPr>
        <p:spPr>
          <a:xfrm>
            <a:off x="1830632" y="254923"/>
            <a:ext cx="8530736" cy="523220"/>
          </a:xfrm>
          <a:prstGeom prst="rect">
            <a:avLst/>
          </a:prstGeom>
          <a:noFill/>
        </p:spPr>
        <p:txBody>
          <a:bodyPr wrap="square">
            <a:spAutoFit/>
          </a:bodyPr>
          <a:lstStyle/>
          <a:p>
            <a:r>
              <a:rPr lang="vi-VN" sz="2800" b="1" i="0" u="none" strike="noStrike" dirty="0">
                <a:solidFill>
                  <a:srgbClr val="FF0000"/>
                </a:solidFill>
                <a:effectLst/>
                <a:latin typeface="Open Sans" panose="020B0606030504020204" pitchFamily="34" charset="0"/>
              </a:rPr>
              <a:t>Các phương thức của lớp Character trong Java</a:t>
            </a:r>
            <a:endParaRPr lang="en-US" sz="2800" dirty="0">
              <a:solidFill>
                <a:srgbClr val="FF0000"/>
              </a:solidFill>
            </a:endParaRPr>
          </a:p>
        </p:txBody>
      </p:sp>
      <p:pic>
        <p:nvPicPr>
          <p:cNvPr id="8" name="Picture 7">
            <a:extLst>
              <a:ext uri="{FF2B5EF4-FFF2-40B4-BE49-F238E27FC236}">
                <a16:creationId xmlns:a16="http://schemas.microsoft.com/office/drawing/2014/main" id="{E76AB959-4F13-4BFE-80C2-20418DBFA8B3}"/>
              </a:ext>
            </a:extLst>
          </p:cNvPr>
          <p:cNvPicPr>
            <a:picLocks noChangeAspect="1"/>
          </p:cNvPicPr>
          <p:nvPr/>
        </p:nvPicPr>
        <p:blipFill>
          <a:blip r:embed="rId2"/>
          <a:stretch>
            <a:fillRect/>
          </a:stretch>
        </p:blipFill>
        <p:spPr>
          <a:xfrm>
            <a:off x="3080916" y="1033100"/>
            <a:ext cx="6030167" cy="5420481"/>
          </a:xfrm>
          <a:prstGeom prst="rect">
            <a:avLst/>
          </a:prstGeom>
        </p:spPr>
      </p:pic>
    </p:spTree>
    <p:extLst>
      <p:ext uri="{BB962C8B-B14F-4D97-AF65-F5344CB8AC3E}">
        <p14:creationId xmlns:p14="http://schemas.microsoft.com/office/powerpoint/2010/main" val="37216130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A02847-7282-48A7-B44E-0C050B562EB1}"/>
              </a:ext>
            </a:extLst>
          </p:cNvPr>
          <p:cNvSpPr txBox="1"/>
          <p:nvPr/>
        </p:nvSpPr>
        <p:spPr>
          <a:xfrm>
            <a:off x="5414884" y="3044279"/>
            <a:ext cx="1362232" cy="769441"/>
          </a:xfrm>
          <a:prstGeom prst="rect">
            <a:avLst/>
          </a:prstGeom>
          <a:noFill/>
        </p:spPr>
        <p:txBody>
          <a:bodyPr wrap="none" rtlCol="0">
            <a:spAutoFit/>
          </a:bodyPr>
          <a:lstStyle/>
          <a:p>
            <a:r>
              <a:rPr lang="en-US" sz="4400" b="1" dirty="0">
                <a:solidFill>
                  <a:srgbClr val="FF0000"/>
                </a:solidFill>
              </a:rPr>
              <a:t>-</a:t>
            </a:r>
            <a:r>
              <a:rPr lang="en-US" sz="4400" b="1" dirty="0" err="1">
                <a:solidFill>
                  <a:srgbClr val="FF0000"/>
                </a:solidFill>
              </a:rPr>
              <a:t>Hết</a:t>
            </a:r>
            <a:r>
              <a:rPr lang="en-US" sz="4400" b="1" dirty="0">
                <a:solidFill>
                  <a:srgbClr val="FF0000"/>
                </a:solidFill>
              </a:rPr>
              <a:t>-</a:t>
            </a:r>
          </a:p>
        </p:txBody>
      </p:sp>
    </p:spTree>
    <p:extLst>
      <p:ext uri="{BB962C8B-B14F-4D97-AF65-F5344CB8AC3E}">
        <p14:creationId xmlns:p14="http://schemas.microsoft.com/office/powerpoint/2010/main" val="477975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7CE057-C490-4783-B34F-B54DB33D7B6F}"/>
              </a:ext>
            </a:extLst>
          </p:cNvPr>
          <p:cNvSpPr txBox="1"/>
          <p:nvPr/>
        </p:nvSpPr>
        <p:spPr>
          <a:xfrm>
            <a:off x="4429518" y="167055"/>
            <a:ext cx="3332964" cy="769441"/>
          </a:xfrm>
          <a:prstGeom prst="rect">
            <a:avLst/>
          </a:prstGeom>
          <a:noFill/>
        </p:spPr>
        <p:txBody>
          <a:bodyPr wrap="none" rtlCol="0">
            <a:spAutoFit/>
          </a:bodyPr>
          <a:lstStyle/>
          <a:p>
            <a:r>
              <a:rPr lang="en-US" sz="4400" b="1" dirty="0" err="1">
                <a:solidFill>
                  <a:srgbClr val="FF0000"/>
                </a:solidFill>
              </a:rPr>
              <a:t>Mảng</a:t>
            </a:r>
            <a:r>
              <a:rPr lang="en-US" sz="4400" b="1" dirty="0">
                <a:solidFill>
                  <a:srgbClr val="FF0000"/>
                </a:solidFill>
              </a:rPr>
              <a:t> 1 </a:t>
            </a:r>
            <a:r>
              <a:rPr lang="en-US" sz="4400" b="1" dirty="0" err="1">
                <a:solidFill>
                  <a:srgbClr val="FF0000"/>
                </a:solidFill>
              </a:rPr>
              <a:t>chiều</a:t>
            </a:r>
            <a:endParaRPr lang="en-US" sz="4400" b="1" dirty="0">
              <a:solidFill>
                <a:srgbClr val="FF0000"/>
              </a:solidFill>
            </a:endParaRPr>
          </a:p>
        </p:txBody>
      </p:sp>
      <p:sp>
        <p:nvSpPr>
          <p:cNvPr id="3" name="TextBox 2">
            <a:extLst>
              <a:ext uri="{FF2B5EF4-FFF2-40B4-BE49-F238E27FC236}">
                <a16:creationId xmlns:a16="http://schemas.microsoft.com/office/drawing/2014/main" id="{F7EA661B-D945-4B3B-AEB6-5A66C8199CBE}"/>
              </a:ext>
            </a:extLst>
          </p:cNvPr>
          <p:cNvSpPr txBox="1"/>
          <p:nvPr/>
        </p:nvSpPr>
        <p:spPr>
          <a:xfrm>
            <a:off x="492369" y="1195753"/>
            <a:ext cx="9152793" cy="44670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err="1"/>
              <a:t>Mảng</a:t>
            </a:r>
            <a:r>
              <a:rPr lang="en-US" sz="2400" dirty="0"/>
              <a:t> </a:t>
            </a:r>
            <a:r>
              <a:rPr lang="en-US" sz="2400" dirty="0" err="1"/>
              <a:t>một</a:t>
            </a:r>
            <a:r>
              <a:rPr lang="en-US" sz="2400" dirty="0"/>
              <a:t> </a:t>
            </a:r>
            <a:r>
              <a:rPr lang="en-US" sz="2400" dirty="0" err="1"/>
              <a:t>chiều</a:t>
            </a:r>
            <a:r>
              <a:rPr lang="en-US" sz="2400" dirty="0"/>
              <a:t> </a:t>
            </a:r>
            <a:r>
              <a:rPr lang="en-US" sz="2400" dirty="0" err="1"/>
              <a:t>là</a:t>
            </a:r>
            <a:r>
              <a:rPr lang="en-US" sz="2400" dirty="0"/>
              <a:t> </a:t>
            </a:r>
            <a:r>
              <a:rPr lang="en-US" sz="2400" dirty="0" err="1"/>
              <a:t>một</a:t>
            </a:r>
            <a:r>
              <a:rPr lang="en-US" sz="2400" dirty="0"/>
              <a:t> </a:t>
            </a:r>
            <a:r>
              <a:rPr lang="en-US" sz="2400" dirty="0" err="1"/>
              <a:t>dãy</a:t>
            </a:r>
            <a:r>
              <a:rPr lang="en-US" sz="2400" dirty="0"/>
              <a:t> </a:t>
            </a:r>
            <a:r>
              <a:rPr lang="en-US" sz="2400" dirty="0" err="1"/>
              <a:t>liên</a:t>
            </a:r>
            <a:r>
              <a:rPr lang="en-US" sz="2400" dirty="0"/>
              <a:t> </a:t>
            </a:r>
            <a:r>
              <a:rPr lang="en-US" sz="2400" dirty="0" err="1"/>
              <a:t>tiếp</a:t>
            </a:r>
            <a:r>
              <a:rPr lang="en-US" sz="2400" dirty="0"/>
              <a:t> </a:t>
            </a:r>
            <a:r>
              <a:rPr lang="en-US" sz="2400" dirty="0" err="1"/>
              <a:t>các</a:t>
            </a:r>
            <a:r>
              <a:rPr lang="en-US" sz="2400" dirty="0"/>
              <a:t> </a:t>
            </a:r>
            <a:r>
              <a:rPr lang="en-US" sz="2400" dirty="0" err="1"/>
              <a:t>biến</a:t>
            </a:r>
            <a:r>
              <a:rPr lang="en-US" sz="2400" dirty="0"/>
              <a:t> </a:t>
            </a:r>
            <a:r>
              <a:rPr lang="en-US" sz="2400" dirty="0" err="1"/>
              <a:t>có</a:t>
            </a:r>
            <a:r>
              <a:rPr lang="en-US" sz="2400" dirty="0"/>
              <a:t> </a:t>
            </a:r>
            <a:r>
              <a:rPr lang="en-US" sz="2400" dirty="0" err="1"/>
              <a:t>cùng</a:t>
            </a:r>
            <a:r>
              <a:rPr lang="en-US" sz="2400" dirty="0"/>
              <a:t> </a:t>
            </a:r>
            <a:r>
              <a:rPr lang="en-US" sz="2400" dirty="0" err="1"/>
              <a:t>kiểu</a:t>
            </a:r>
            <a:r>
              <a:rPr lang="en-US" sz="2400" dirty="0"/>
              <a:t> </a:t>
            </a:r>
            <a:r>
              <a:rPr lang="en-US" sz="2400" dirty="0" err="1"/>
              <a:t>dữ</a:t>
            </a:r>
            <a:r>
              <a:rPr lang="en-US" sz="2400" dirty="0"/>
              <a:t> </a:t>
            </a:r>
            <a:r>
              <a:rPr lang="en-US" sz="2400" dirty="0" err="1"/>
              <a:t>liệu</a:t>
            </a:r>
            <a:r>
              <a:rPr lang="en-US" sz="2400" dirty="0"/>
              <a:t>.</a:t>
            </a:r>
          </a:p>
          <a:p>
            <a:pPr marL="342900" indent="-342900">
              <a:lnSpc>
                <a:spcPct val="150000"/>
              </a:lnSpc>
              <a:buFont typeface="Arial" panose="020B0604020202020204" pitchFamily="34" charset="0"/>
              <a:buChar char="•"/>
            </a:pPr>
            <a:r>
              <a:rPr lang="en-US" sz="2400" dirty="0" err="1"/>
              <a:t>Khai</a:t>
            </a:r>
            <a:r>
              <a:rPr lang="en-US" sz="2400" dirty="0"/>
              <a:t> </a:t>
            </a:r>
            <a:r>
              <a:rPr lang="en-US" sz="2400" dirty="0" err="1"/>
              <a:t>báo</a:t>
            </a:r>
            <a:r>
              <a:rPr lang="en-US" sz="2400" dirty="0"/>
              <a:t> </a:t>
            </a:r>
            <a:r>
              <a:rPr lang="en-US" sz="2400" dirty="0" err="1"/>
              <a:t>mảng</a:t>
            </a:r>
            <a:r>
              <a:rPr lang="en-US" sz="2400" dirty="0"/>
              <a:t> 1 </a:t>
            </a:r>
            <a:r>
              <a:rPr lang="en-US" sz="2400" dirty="0" err="1"/>
              <a:t>chiều</a:t>
            </a:r>
            <a:r>
              <a:rPr lang="en-US" sz="2400" dirty="0"/>
              <a:t>: </a:t>
            </a:r>
          </a:p>
          <a:p>
            <a:pPr>
              <a:lnSpc>
                <a:spcPct val="150000"/>
              </a:lnSpc>
            </a:pPr>
            <a:r>
              <a:rPr lang="en-US" sz="2400" dirty="0">
                <a:solidFill>
                  <a:srgbClr val="FF0000"/>
                </a:solidFill>
              </a:rPr>
              <a:t>	datatype</a:t>
            </a:r>
            <a:r>
              <a:rPr lang="en-US" sz="2400" dirty="0"/>
              <a:t>[] </a:t>
            </a:r>
            <a:r>
              <a:rPr lang="en-US" sz="2400" dirty="0" err="1">
                <a:solidFill>
                  <a:srgbClr val="00B0F0"/>
                </a:solidFill>
              </a:rPr>
              <a:t>arrayName</a:t>
            </a:r>
            <a:r>
              <a:rPr lang="en-US" sz="2400" dirty="0"/>
              <a:t> = new </a:t>
            </a:r>
            <a:r>
              <a:rPr lang="en-US" sz="2400" dirty="0">
                <a:solidFill>
                  <a:srgbClr val="FF0000"/>
                </a:solidFill>
              </a:rPr>
              <a:t>datatype</a:t>
            </a:r>
            <a:r>
              <a:rPr lang="en-US" sz="2400" dirty="0"/>
              <a:t>[size];</a:t>
            </a:r>
          </a:p>
          <a:p>
            <a:pPr marL="342900" indent="-342900">
              <a:lnSpc>
                <a:spcPct val="150000"/>
              </a:lnSpc>
              <a:buFont typeface="Arial" panose="020B0604020202020204" pitchFamily="34" charset="0"/>
              <a:buChar char="•"/>
            </a:pPr>
            <a:r>
              <a:rPr lang="en-US" sz="2400" dirty="0" err="1"/>
              <a:t>Ví</a:t>
            </a:r>
            <a:r>
              <a:rPr lang="en-US" sz="2400" dirty="0"/>
              <a:t> </a:t>
            </a:r>
            <a:r>
              <a:rPr lang="en-US" sz="2400" dirty="0" err="1"/>
              <a:t>dụ</a:t>
            </a:r>
            <a:r>
              <a:rPr lang="en-US" sz="2400" dirty="0"/>
              <a:t>: </a:t>
            </a:r>
          </a:p>
          <a:p>
            <a:pPr>
              <a:lnSpc>
                <a:spcPct val="150000"/>
              </a:lnSpc>
            </a:pPr>
            <a:r>
              <a:rPr lang="en-US" sz="2400" dirty="0">
                <a:solidFill>
                  <a:srgbClr val="FF0000"/>
                </a:solidFill>
              </a:rPr>
              <a:t>	int</a:t>
            </a:r>
            <a:r>
              <a:rPr lang="en-US" sz="2400" dirty="0"/>
              <a:t>[] </a:t>
            </a:r>
            <a:r>
              <a:rPr lang="en-US" sz="2400" dirty="0" err="1">
                <a:solidFill>
                  <a:srgbClr val="00B0F0"/>
                </a:solidFill>
              </a:rPr>
              <a:t>arri</a:t>
            </a:r>
            <a:r>
              <a:rPr lang="en-US" sz="2400" dirty="0"/>
              <a:t> = new </a:t>
            </a:r>
            <a:r>
              <a:rPr lang="en-US" sz="2400" dirty="0">
                <a:solidFill>
                  <a:srgbClr val="FF0000"/>
                </a:solidFill>
              </a:rPr>
              <a:t>int</a:t>
            </a:r>
            <a:r>
              <a:rPr lang="en-US" sz="2400" dirty="0"/>
              <a:t>[10];</a:t>
            </a:r>
          </a:p>
          <a:p>
            <a:pPr>
              <a:lnSpc>
                <a:spcPct val="150000"/>
              </a:lnSpc>
            </a:pPr>
            <a:r>
              <a:rPr lang="en-US" sz="2400" dirty="0">
                <a:solidFill>
                  <a:srgbClr val="FF0000"/>
                </a:solidFill>
              </a:rPr>
              <a:t>	float</a:t>
            </a:r>
            <a:r>
              <a:rPr lang="en-US" sz="2400" dirty="0"/>
              <a:t>[] </a:t>
            </a:r>
            <a:r>
              <a:rPr lang="en-US" sz="2400" dirty="0" err="1">
                <a:solidFill>
                  <a:srgbClr val="00B0F0"/>
                </a:solidFill>
              </a:rPr>
              <a:t>arrf</a:t>
            </a:r>
            <a:r>
              <a:rPr lang="en-US" sz="2400" dirty="0"/>
              <a:t> = new </a:t>
            </a:r>
            <a:r>
              <a:rPr lang="en-US" sz="2400" dirty="0">
                <a:solidFill>
                  <a:srgbClr val="FF0000"/>
                </a:solidFill>
              </a:rPr>
              <a:t>float</a:t>
            </a:r>
            <a:r>
              <a:rPr lang="en-US" sz="2400" dirty="0"/>
              <a:t>[15];</a:t>
            </a:r>
          </a:p>
          <a:p>
            <a:pPr marL="342900" indent="-342900">
              <a:lnSpc>
                <a:spcPct val="150000"/>
              </a:lnSpc>
              <a:buFont typeface="Arial" panose="020B0604020202020204" pitchFamily="34" charset="0"/>
              <a:buChar char="•"/>
            </a:pPr>
            <a:r>
              <a:rPr lang="en-US" sz="2400" dirty="0" err="1"/>
              <a:t>Hoặc</a:t>
            </a:r>
            <a:r>
              <a:rPr lang="en-US" sz="2400" dirty="0"/>
              <a:t> </a:t>
            </a:r>
            <a:r>
              <a:rPr lang="en-US" sz="2400" dirty="0" err="1"/>
              <a:t>khai</a:t>
            </a:r>
            <a:r>
              <a:rPr lang="en-US" sz="2400" dirty="0"/>
              <a:t> </a:t>
            </a:r>
            <a:r>
              <a:rPr lang="en-US" sz="2400" dirty="0" err="1"/>
              <a:t>báo</a:t>
            </a:r>
            <a:r>
              <a:rPr lang="en-US" sz="2400" dirty="0"/>
              <a:t> </a:t>
            </a:r>
            <a:r>
              <a:rPr lang="en-US" sz="2400" dirty="0" err="1"/>
              <a:t>và</a:t>
            </a:r>
            <a:r>
              <a:rPr lang="en-US" sz="2400" dirty="0"/>
              <a:t> </a:t>
            </a:r>
            <a:r>
              <a:rPr lang="en-US" sz="2400" dirty="0" err="1"/>
              <a:t>khởi</a:t>
            </a:r>
            <a:r>
              <a:rPr lang="en-US" sz="2400" dirty="0"/>
              <a:t> </a:t>
            </a:r>
            <a:r>
              <a:rPr lang="en-US" sz="2400" dirty="0" err="1"/>
              <a:t>tạo</a:t>
            </a:r>
            <a:r>
              <a:rPr lang="en-US" sz="2400" dirty="0"/>
              <a:t> </a:t>
            </a:r>
            <a:r>
              <a:rPr lang="en-US" sz="2400" dirty="0" err="1"/>
              <a:t>mảng</a:t>
            </a:r>
            <a:r>
              <a:rPr lang="en-US" sz="2400" dirty="0"/>
              <a:t>: </a:t>
            </a:r>
          </a:p>
          <a:p>
            <a:pPr>
              <a:lnSpc>
                <a:spcPct val="150000"/>
              </a:lnSpc>
            </a:pPr>
            <a:r>
              <a:rPr lang="en-US" sz="2400" dirty="0"/>
              <a:t>	</a:t>
            </a:r>
            <a:r>
              <a:rPr lang="en-US" sz="2400" dirty="0">
                <a:solidFill>
                  <a:srgbClr val="FF0000"/>
                </a:solidFill>
              </a:rPr>
              <a:t>double</a:t>
            </a:r>
            <a:r>
              <a:rPr lang="en-US" sz="2400" dirty="0"/>
              <a:t> </a:t>
            </a:r>
            <a:r>
              <a:rPr lang="en-US" sz="2400" dirty="0" err="1">
                <a:solidFill>
                  <a:srgbClr val="00B0F0"/>
                </a:solidFill>
              </a:rPr>
              <a:t>arrd</a:t>
            </a:r>
            <a:r>
              <a:rPr lang="en-US" sz="2400" dirty="0"/>
              <a:t>[] = {10.1, 11.3, 12.5,13.7,14.9, 3.21, -5.63};</a:t>
            </a:r>
          </a:p>
        </p:txBody>
      </p:sp>
    </p:spTree>
    <p:extLst>
      <p:ext uri="{BB962C8B-B14F-4D97-AF65-F5344CB8AC3E}">
        <p14:creationId xmlns:p14="http://schemas.microsoft.com/office/powerpoint/2010/main" val="1018195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E521FC-AE43-45E2-83F7-E375E4604131}"/>
              </a:ext>
            </a:extLst>
          </p:cNvPr>
          <p:cNvSpPr txBox="1"/>
          <p:nvPr/>
        </p:nvSpPr>
        <p:spPr>
          <a:xfrm>
            <a:off x="4429518" y="167053"/>
            <a:ext cx="3332964" cy="769441"/>
          </a:xfrm>
          <a:prstGeom prst="rect">
            <a:avLst/>
          </a:prstGeom>
          <a:noFill/>
        </p:spPr>
        <p:txBody>
          <a:bodyPr wrap="none" rtlCol="0">
            <a:spAutoFit/>
          </a:bodyPr>
          <a:lstStyle/>
          <a:p>
            <a:r>
              <a:rPr lang="en-US" sz="4400" b="1" dirty="0" err="1">
                <a:solidFill>
                  <a:srgbClr val="FF0000"/>
                </a:solidFill>
              </a:rPr>
              <a:t>Mảng</a:t>
            </a:r>
            <a:r>
              <a:rPr lang="en-US" sz="4400" b="1" dirty="0">
                <a:solidFill>
                  <a:srgbClr val="FF0000"/>
                </a:solidFill>
              </a:rPr>
              <a:t> 2 </a:t>
            </a:r>
            <a:r>
              <a:rPr lang="en-US" sz="4400" b="1" dirty="0" err="1">
                <a:solidFill>
                  <a:srgbClr val="FF0000"/>
                </a:solidFill>
              </a:rPr>
              <a:t>chiều</a:t>
            </a:r>
            <a:endParaRPr lang="en-US" sz="4400" b="1" dirty="0">
              <a:solidFill>
                <a:srgbClr val="FF0000"/>
              </a:solidFill>
            </a:endParaRPr>
          </a:p>
        </p:txBody>
      </p:sp>
      <p:sp>
        <p:nvSpPr>
          <p:cNvPr id="3" name="TextBox 2">
            <a:extLst>
              <a:ext uri="{FF2B5EF4-FFF2-40B4-BE49-F238E27FC236}">
                <a16:creationId xmlns:a16="http://schemas.microsoft.com/office/drawing/2014/main" id="{51A46BBB-2FCD-4BF4-982C-E50885CE7008}"/>
              </a:ext>
            </a:extLst>
          </p:cNvPr>
          <p:cNvSpPr txBox="1"/>
          <p:nvPr/>
        </p:nvSpPr>
        <p:spPr>
          <a:xfrm>
            <a:off x="1532792" y="1747526"/>
            <a:ext cx="9126415" cy="2308324"/>
          </a:xfrm>
          <a:prstGeom prst="rect">
            <a:avLst/>
          </a:prstGeom>
          <a:noFill/>
        </p:spPr>
        <p:txBody>
          <a:bodyPr wrap="square" rtlCol="0">
            <a:spAutoFit/>
          </a:bodyPr>
          <a:lstStyle/>
          <a:p>
            <a:pPr marL="285750" indent="-285750">
              <a:buFont typeface="Arial" panose="020B0604020202020204" pitchFamily="34" charset="0"/>
              <a:buChar char="•"/>
            </a:pPr>
            <a:r>
              <a:rPr lang="vi-VN" sz="2400" dirty="0">
                <a:latin typeface="Calibri" panose="020F0502020204030204" pitchFamily="34" charset="0"/>
                <a:cs typeface="Calibri" panose="020F0502020204030204" pitchFamily="34" charset="0"/>
              </a:rPr>
              <a:t>Mảng hai chiều (2D arrays) là mảng một chiều với các phần tử</a:t>
            </a:r>
            <a:r>
              <a:rPr lang="en-US" sz="2400" dirty="0">
                <a:latin typeface="Calibri" panose="020F0502020204030204" pitchFamily="34" charset="0"/>
                <a:cs typeface="Calibri" panose="020F0502020204030204" pitchFamily="34" charset="0"/>
              </a:rPr>
              <a:t> </a:t>
            </a:r>
            <a:r>
              <a:rPr lang="vi-VN" sz="2400" dirty="0">
                <a:latin typeface="Calibri" panose="020F0502020204030204" pitchFamily="34" charset="0"/>
                <a:cs typeface="Calibri" panose="020F0502020204030204" pitchFamily="34" charset="0"/>
              </a:rPr>
              <a:t>là một mảng một chiều khác.</a:t>
            </a:r>
          </a:p>
          <a:p>
            <a:pPr marL="285750" indent="-285750">
              <a:lnSpc>
                <a:spcPct val="150000"/>
              </a:lnSpc>
              <a:buFont typeface="Arial" panose="020B0604020202020204" pitchFamily="34" charset="0"/>
              <a:buChar char="•"/>
            </a:pPr>
            <a:r>
              <a:rPr lang="vi-VN" sz="2400" dirty="0">
                <a:latin typeface="Calibri" panose="020F0502020204030204" pitchFamily="34" charset="0"/>
                <a:cs typeface="Calibri" panose="020F0502020204030204" pitchFamily="34" charset="0"/>
              </a:rPr>
              <a:t>Có thể tạo ra mảng ba chiều hay nhiều hơn, nhưng mảng hai</a:t>
            </a:r>
            <a:r>
              <a:rPr lang="en-US" sz="2400" dirty="0">
                <a:latin typeface="Calibri" panose="020F0502020204030204" pitchFamily="34" charset="0"/>
                <a:cs typeface="Calibri" panose="020F0502020204030204" pitchFamily="34" charset="0"/>
              </a:rPr>
              <a:t> </a:t>
            </a:r>
            <a:r>
              <a:rPr lang="vi-VN" sz="2400" dirty="0">
                <a:latin typeface="Calibri" panose="020F0502020204030204" pitchFamily="34" charset="0"/>
                <a:cs typeface="Calibri" panose="020F0502020204030204" pitchFamily="34" charset="0"/>
              </a:rPr>
              <a:t>chiều được sử dụng nhiều nhất.</a:t>
            </a:r>
          </a:p>
          <a:p>
            <a:pPr marL="285750" indent="-285750">
              <a:buFont typeface="Arial" panose="020B0604020202020204" pitchFamily="34" charset="0"/>
              <a:buChar char="•"/>
            </a:pPr>
            <a:r>
              <a:rPr lang="vi-VN" sz="2400" dirty="0">
                <a:latin typeface="Calibri" panose="020F0502020204030204" pitchFamily="34" charset="0"/>
                <a:cs typeface="Calibri" panose="020F0502020204030204" pitchFamily="34" charset="0"/>
              </a:rPr>
              <a:t>Trong mảng hai chiều, phần tử đầu tiên là: arrayName[0][0].</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5526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Không có mô tả.">
            <a:extLst>
              <a:ext uri="{FF2B5EF4-FFF2-40B4-BE49-F238E27FC236}">
                <a16:creationId xmlns:a16="http://schemas.microsoft.com/office/drawing/2014/main" id="{928A95C9-2234-4496-916E-184BE4C481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7975" y="371475"/>
            <a:ext cx="6496050" cy="611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911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7BAF4D-22B6-489F-BEC7-5DAEFBC7BE9A}"/>
              </a:ext>
            </a:extLst>
          </p:cNvPr>
          <p:cNvSpPr txBox="1"/>
          <p:nvPr/>
        </p:nvSpPr>
        <p:spPr>
          <a:xfrm>
            <a:off x="1582616" y="1443841"/>
            <a:ext cx="7421262" cy="3970318"/>
          </a:xfrm>
          <a:prstGeom prst="rect">
            <a:avLst/>
          </a:prstGeom>
          <a:noFill/>
        </p:spPr>
        <p:txBody>
          <a:bodyPr wrap="none" rtlCol="0">
            <a:spAutoFit/>
          </a:bodyPr>
          <a:lstStyle/>
          <a:p>
            <a:pPr>
              <a:lnSpc>
                <a:spcPct val="150000"/>
              </a:lnSpc>
            </a:pPr>
            <a:r>
              <a:rPr lang="en-US" sz="2400" dirty="0"/>
              <a:t>// </a:t>
            </a:r>
            <a:r>
              <a:rPr lang="en-US" sz="2400" dirty="0" err="1"/>
              <a:t>Khai</a:t>
            </a:r>
            <a:r>
              <a:rPr lang="en-US" sz="2400" dirty="0"/>
              <a:t> </a:t>
            </a:r>
            <a:r>
              <a:rPr lang="en-US" sz="2400" dirty="0" err="1"/>
              <a:t>báo</a:t>
            </a:r>
            <a:r>
              <a:rPr lang="en-US" sz="2400" dirty="0"/>
              <a:t> </a:t>
            </a:r>
            <a:r>
              <a:rPr lang="en-US" sz="2400" dirty="0" err="1"/>
              <a:t>một</a:t>
            </a:r>
            <a:r>
              <a:rPr lang="en-US" sz="2400" dirty="0"/>
              <a:t> </a:t>
            </a:r>
            <a:r>
              <a:rPr lang="en-US" sz="2400" dirty="0" err="1"/>
              <a:t>mảng</a:t>
            </a:r>
            <a:r>
              <a:rPr lang="en-US" sz="2400" dirty="0"/>
              <a:t> </a:t>
            </a:r>
            <a:r>
              <a:rPr lang="en-US" sz="2400" dirty="0" err="1"/>
              <a:t>có</a:t>
            </a:r>
            <a:r>
              <a:rPr lang="en-US" sz="2400" dirty="0"/>
              <a:t> 5 </a:t>
            </a:r>
            <a:r>
              <a:rPr lang="en-US" sz="2400" dirty="0" err="1"/>
              <a:t>dòng</a:t>
            </a:r>
            <a:r>
              <a:rPr lang="en-US" sz="2400" dirty="0"/>
              <a:t>, 10 </a:t>
            </a:r>
            <a:r>
              <a:rPr lang="en-US" sz="2400" dirty="0" err="1"/>
              <a:t>cột</a:t>
            </a:r>
            <a:endParaRPr lang="en-US" sz="2400" dirty="0"/>
          </a:p>
          <a:p>
            <a:r>
              <a:rPr lang="en-US" sz="2400" dirty="0">
                <a:solidFill>
                  <a:srgbClr val="FF0000"/>
                </a:solidFill>
              </a:rPr>
              <a:t>	</a:t>
            </a:r>
            <a:r>
              <a:rPr lang="en-US" sz="2400" dirty="0" err="1">
                <a:solidFill>
                  <a:srgbClr val="FF0000"/>
                </a:solidFill>
              </a:rPr>
              <a:t>DataType</a:t>
            </a:r>
            <a:r>
              <a:rPr lang="en-US" sz="2400" dirty="0"/>
              <a:t>[][] </a:t>
            </a:r>
            <a:r>
              <a:rPr lang="en-US" sz="2400" dirty="0">
                <a:solidFill>
                  <a:srgbClr val="00B0F0"/>
                </a:solidFill>
              </a:rPr>
              <a:t>myArray1</a:t>
            </a:r>
            <a:r>
              <a:rPr lang="en-US" sz="2400" dirty="0"/>
              <a:t> = new </a:t>
            </a:r>
            <a:r>
              <a:rPr lang="en-US" sz="2400" dirty="0" err="1">
                <a:solidFill>
                  <a:srgbClr val="FF0000"/>
                </a:solidFill>
              </a:rPr>
              <a:t>DataType</a:t>
            </a:r>
            <a:r>
              <a:rPr lang="en-US" sz="2400" dirty="0"/>
              <a:t>[5][10];</a:t>
            </a:r>
          </a:p>
          <a:p>
            <a:pPr>
              <a:lnSpc>
                <a:spcPct val="150000"/>
              </a:lnSpc>
            </a:pPr>
            <a:r>
              <a:rPr lang="en-US" sz="2400" dirty="0"/>
              <a:t>// </a:t>
            </a:r>
            <a:r>
              <a:rPr lang="en-US" sz="2400" dirty="0" err="1"/>
              <a:t>Khai</a:t>
            </a:r>
            <a:r>
              <a:rPr lang="en-US" sz="2400" dirty="0"/>
              <a:t> </a:t>
            </a:r>
            <a:r>
              <a:rPr lang="en-US" sz="2400" dirty="0" err="1"/>
              <a:t>báo</a:t>
            </a:r>
            <a:r>
              <a:rPr lang="en-US" sz="2400" dirty="0"/>
              <a:t> </a:t>
            </a:r>
            <a:r>
              <a:rPr lang="en-US" sz="2400" dirty="0" err="1"/>
              <a:t>một</a:t>
            </a:r>
            <a:r>
              <a:rPr lang="en-US" sz="2400" dirty="0"/>
              <a:t> </a:t>
            </a:r>
            <a:r>
              <a:rPr lang="en-US" sz="2400" dirty="0" err="1"/>
              <a:t>mảng</a:t>
            </a:r>
            <a:r>
              <a:rPr lang="en-US" sz="2400" dirty="0"/>
              <a:t> 2 </a:t>
            </a:r>
            <a:r>
              <a:rPr lang="en-US" sz="2400" dirty="0" err="1"/>
              <a:t>chiều</a:t>
            </a:r>
            <a:r>
              <a:rPr lang="en-US" sz="2400" dirty="0"/>
              <a:t> </a:t>
            </a:r>
            <a:r>
              <a:rPr lang="en-US" sz="2400" dirty="0" err="1"/>
              <a:t>có</a:t>
            </a:r>
            <a:r>
              <a:rPr lang="en-US" sz="2400" dirty="0"/>
              <a:t> 5 </a:t>
            </a:r>
            <a:r>
              <a:rPr lang="en-US" sz="2400" dirty="0" err="1"/>
              <a:t>dòng</a:t>
            </a:r>
            <a:r>
              <a:rPr lang="en-US" sz="2400" dirty="0"/>
              <a:t>.</a:t>
            </a:r>
          </a:p>
          <a:p>
            <a:r>
              <a:rPr lang="en-US" sz="2400" dirty="0">
                <a:solidFill>
                  <a:srgbClr val="FF0000"/>
                </a:solidFill>
              </a:rPr>
              <a:t>	</a:t>
            </a:r>
            <a:r>
              <a:rPr lang="en-US" sz="2400" dirty="0" err="1">
                <a:solidFill>
                  <a:srgbClr val="FF0000"/>
                </a:solidFill>
              </a:rPr>
              <a:t>DataType</a:t>
            </a:r>
            <a:r>
              <a:rPr lang="en-US" sz="2400" dirty="0"/>
              <a:t>[][] </a:t>
            </a:r>
            <a:r>
              <a:rPr lang="en-US" sz="2400" dirty="0">
                <a:solidFill>
                  <a:srgbClr val="00B0F0"/>
                </a:solidFill>
              </a:rPr>
              <a:t>myArray2</a:t>
            </a:r>
            <a:r>
              <a:rPr lang="en-US" sz="2400" dirty="0"/>
              <a:t> = new </a:t>
            </a:r>
            <a:r>
              <a:rPr lang="en-US" sz="2400" dirty="0" err="1">
                <a:solidFill>
                  <a:srgbClr val="FF0000"/>
                </a:solidFill>
              </a:rPr>
              <a:t>DataType</a:t>
            </a:r>
            <a:r>
              <a:rPr lang="en-US" sz="2400" dirty="0"/>
              <a:t>[5][];</a:t>
            </a:r>
          </a:p>
          <a:p>
            <a:pPr>
              <a:lnSpc>
                <a:spcPct val="150000"/>
              </a:lnSpc>
            </a:pPr>
            <a:r>
              <a:rPr lang="en-US" sz="2400" dirty="0"/>
              <a:t>// </a:t>
            </a:r>
            <a:r>
              <a:rPr lang="en-US" sz="2400" dirty="0" err="1"/>
              <a:t>Khai</a:t>
            </a:r>
            <a:r>
              <a:rPr lang="en-US" sz="2400" dirty="0"/>
              <a:t> </a:t>
            </a:r>
            <a:r>
              <a:rPr lang="en-US" sz="2400" dirty="0" err="1"/>
              <a:t>báo</a:t>
            </a:r>
            <a:r>
              <a:rPr lang="en-US" sz="2400" dirty="0"/>
              <a:t> </a:t>
            </a:r>
            <a:r>
              <a:rPr lang="en-US" sz="2400" dirty="0" err="1"/>
              <a:t>một</a:t>
            </a:r>
            <a:r>
              <a:rPr lang="en-US" sz="2400" dirty="0"/>
              <a:t> </a:t>
            </a:r>
            <a:r>
              <a:rPr lang="en-US" sz="2400" dirty="0" err="1"/>
              <a:t>mảng</a:t>
            </a:r>
            <a:r>
              <a:rPr lang="en-US" sz="2400" dirty="0"/>
              <a:t> 2 </a:t>
            </a:r>
            <a:r>
              <a:rPr lang="en-US" sz="2400" dirty="0" err="1"/>
              <a:t>chiều</a:t>
            </a:r>
            <a:r>
              <a:rPr lang="en-US" sz="2400" dirty="0"/>
              <a:t>, </a:t>
            </a:r>
            <a:r>
              <a:rPr lang="en-US" sz="2400" dirty="0" err="1"/>
              <a:t>chỉ</a:t>
            </a:r>
            <a:r>
              <a:rPr lang="en-US" sz="2400" dirty="0"/>
              <a:t> </a:t>
            </a:r>
            <a:r>
              <a:rPr lang="en-US" sz="2400" dirty="0" err="1"/>
              <a:t>định</a:t>
            </a:r>
            <a:r>
              <a:rPr lang="en-US" sz="2400" dirty="0"/>
              <a:t> </a:t>
            </a:r>
            <a:r>
              <a:rPr lang="en-US" sz="2400" dirty="0" err="1"/>
              <a:t>giá</a:t>
            </a:r>
            <a:r>
              <a:rPr lang="en-US" sz="2400" dirty="0"/>
              <a:t> </a:t>
            </a:r>
            <a:r>
              <a:rPr lang="en-US" sz="2400" dirty="0" err="1"/>
              <a:t>trị</a:t>
            </a:r>
            <a:r>
              <a:rPr lang="en-US" sz="2400" dirty="0"/>
              <a:t> </a:t>
            </a:r>
            <a:r>
              <a:rPr lang="en-US" sz="2400" dirty="0" err="1"/>
              <a:t>các</a:t>
            </a:r>
            <a:r>
              <a:rPr lang="en-US" sz="2400" dirty="0"/>
              <a:t> </a:t>
            </a:r>
            <a:r>
              <a:rPr lang="en-US" sz="2400" dirty="0" err="1"/>
              <a:t>phần</a:t>
            </a:r>
            <a:r>
              <a:rPr lang="en-US" sz="2400" dirty="0"/>
              <a:t> </a:t>
            </a:r>
            <a:r>
              <a:rPr lang="en-US" sz="2400" dirty="0" err="1"/>
              <a:t>tử</a:t>
            </a:r>
            <a:r>
              <a:rPr lang="en-US" sz="2400" dirty="0"/>
              <a:t>.</a:t>
            </a:r>
          </a:p>
          <a:p>
            <a:pPr lvl="2"/>
            <a:r>
              <a:rPr lang="en-US" sz="2400" dirty="0" err="1">
                <a:solidFill>
                  <a:srgbClr val="FF0000"/>
                </a:solidFill>
              </a:rPr>
              <a:t>DataType</a:t>
            </a:r>
            <a:r>
              <a:rPr lang="en-US" sz="2400" dirty="0"/>
              <a:t>[][] </a:t>
            </a:r>
            <a:r>
              <a:rPr lang="en-US" sz="2400" dirty="0">
                <a:solidFill>
                  <a:srgbClr val="00B0F0"/>
                </a:solidFill>
              </a:rPr>
              <a:t>myArray3</a:t>
            </a:r>
            <a:r>
              <a:rPr lang="en-US" sz="2400" dirty="0"/>
              <a:t> = new </a:t>
            </a:r>
            <a:r>
              <a:rPr lang="en-US" sz="2400" dirty="0" err="1">
                <a:solidFill>
                  <a:srgbClr val="FF0000"/>
                </a:solidFill>
              </a:rPr>
              <a:t>DataType</a:t>
            </a:r>
            <a:r>
              <a:rPr lang="en-US" sz="2400" dirty="0"/>
              <a:t>[][] {</a:t>
            </a:r>
          </a:p>
          <a:p>
            <a:pPr lvl="2"/>
            <a:r>
              <a:rPr lang="en-US" sz="2400" dirty="0"/>
              <a:t>     { value00, value01, value02 , value03 },</a:t>
            </a:r>
          </a:p>
          <a:p>
            <a:pPr lvl="2"/>
            <a:r>
              <a:rPr lang="en-US" sz="2400" dirty="0"/>
              <a:t>     { value10, value11, value12 }</a:t>
            </a:r>
          </a:p>
          <a:p>
            <a:pPr lvl="2"/>
            <a:r>
              <a:rPr lang="en-US" sz="2400" dirty="0"/>
              <a:t>};</a:t>
            </a:r>
          </a:p>
        </p:txBody>
      </p:sp>
      <p:sp>
        <p:nvSpPr>
          <p:cNvPr id="3" name="TextBox 2">
            <a:extLst>
              <a:ext uri="{FF2B5EF4-FFF2-40B4-BE49-F238E27FC236}">
                <a16:creationId xmlns:a16="http://schemas.microsoft.com/office/drawing/2014/main" id="{7CFBAEAB-066A-4FE6-83F7-954CAB20C6DD}"/>
              </a:ext>
            </a:extLst>
          </p:cNvPr>
          <p:cNvSpPr txBox="1"/>
          <p:nvPr/>
        </p:nvSpPr>
        <p:spPr>
          <a:xfrm>
            <a:off x="3361918" y="378069"/>
            <a:ext cx="5468164" cy="769441"/>
          </a:xfrm>
          <a:prstGeom prst="rect">
            <a:avLst/>
          </a:prstGeom>
          <a:noFill/>
        </p:spPr>
        <p:txBody>
          <a:bodyPr wrap="none" rtlCol="0">
            <a:spAutoFit/>
          </a:bodyPr>
          <a:lstStyle/>
          <a:p>
            <a:r>
              <a:rPr lang="en-US" sz="4400" b="1" dirty="0" err="1">
                <a:solidFill>
                  <a:srgbClr val="FF0000"/>
                </a:solidFill>
              </a:rPr>
              <a:t>Khai</a:t>
            </a:r>
            <a:r>
              <a:rPr lang="en-US" sz="4400" b="1" dirty="0">
                <a:solidFill>
                  <a:srgbClr val="FF0000"/>
                </a:solidFill>
              </a:rPr>
              <a:t> </a:t>
            </a:r>
            <a:r>
              <a:rPr lang="en-US" sz="4400" b="1" dirty="0" err="1">
                <a:solidFill>
                  <a:srgbClr val="FF0000"/>
                </a:solidFill>
              </a:rPr>
              <a:t>báo</a:t>
            </a:r>
            <a:r>
              <a:rPr lang="en-US" sz="4400" b="1" dirty="0">
                <a:solidFill>
                  <a:srgbClr val="FF0000"/>
                </a:solidFill>
              </a:rPr>
              <a:t> </a:t>
            </a:r>
            <a:r>
              <a:rPr lang="en-US" sz="4400" b="1" dirty="0" err="1">
                <a:solidFill>
                  <a:srgbClr val="FF0000"/>
                </a:solidFill>
              </a:rPr>
              <a:t>mảng</a:t>
            </a:r>
            <a:r>
              <a:rPr lang="en-US" sz="4400" b="1" dirty="0">
                <a:solidFill>
                  <a:srgbClr val="FF0000"/>
                </a:solidFill>
              </a:rPr>
              <a:t> 2 </a:t>
            </a:r>
            <a:r>
              <a:rPr lang="en-US" sz="4400" b="1" dirty="0" err="1">
                <a:solidFill>
                  <a:srgbClr val="FF0000"/>
                </a:solidFill>
              </a:rPr>
              <a:t>chiều</a:t>
            </a:r>
            <a:endParaRPr lang="en-US" sz="4400" b="1" dirty="0">
              <a:solidFill>
                <a:srgbClr val="FF0000"/>
              </a:solidFill>
            </a:endParaRPr>
          </a:p>
        </p:txBody>
      </p:sp>
    </p:spTree>
    <p:extLst>
      <p:ext uri="{BB962C8B-B14F-4D97-AF65-F5344CB8AC3E}">
        <p14:creationId xmlns:p14="http://schemas.microsoft.com/office/powerpoint/2010/main" val="1973269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FF1806-CC8F-459E-ACBC-A3EEDCCBC554}"/>
              </a:ext>
            </a:extLst>
          </p:cNvPr>
          <p:cNvSpPr txBox="1"/>
          <p:nvPr/>
        </p:nvSpPr>
        <p:spPr>
          <a:xfrm>
            <a:off x="4481615" y="320695"/>
            <a:ext cx="3228769" cy="769441"/>
          </a:xfrm>
          <a:prstGeom prst="rect">
            <a:avLst/>
          </a:prstGeom>
          <a:noFill/>
        </p:spPr>
        <p:txBody>
          <a:bodyPr wrap="none" rtlCol="0">
            <a:spAutoFit/>
          </a:bodyPr>
          <a:lstStyle/>
          <a:p>
            <a:r>
              <a:rPr lang="en-US" sz="4400" b="1" dirty="0" err="1">
                <a:solidFill>
                  <a:srgbClr val="FF0000"/>
                </a:solidFill>
              </a:rPr>
              <a:t>Nhập</a:t>
            </a:r>
            <a:r>
              <a:rPr lang="en-US" sz="4400" b="1" dirty="0">
                <a:solidFill>
                  <a:srgbClr val="FF0000"/>
                </a:solidFill>
              </a:rPr>
              <a:t> </a:t>
            </a:r>
            <a:r>
              <a:rPr lang="en-US" sz="4400" b="1" dirty="0" err="1">
                <a:solidFill>
                  <a:srgbClr val="FF0000"/>
                </a:solidFill>
              </a:rPr>
              <a:t>dữ</a:t>
            </a:r>
            <a:r>
              <a:rPr lang="en-US" sz="4400" b="1" dirty="0">
                <a:solidFill>
                  <a:srgbClr val="FF0000"/>
                </a:solidFill>
              </a:rPr>
              <a:t> </a:t>
            </a:r>
            <a:r>
              <a:rPr lang="en-US" sz="4400" b="1" dirty="0" err="1">
                <a:solidFill>
                  <a:srgbClr val="FF0000"/>
                </a:solidFill>
              </a:rPr>
              <a:t>liệu</a:t>
            </a:r>
            <a:endParaRPr lang="en-US" sz="4400" b="1" dirty="0">
              <a:solidFill>
                <a:srgbClr val="FF0000"/>
              </a:solidFill>
            </a:endParaRPr>
          </a:p>
        </p:txBody>
      </p:sp>
      <p:sp>
        <p:nvSpPr>
          <p:cNvPr id="4" name="TextBox 3">
            <a:extLst>
              <a:ext uri="{FF2B5EF4-FFF2-40B4-BE49-F238E27FC236}">
                <a16:creationId xmlns:a16="http://schemas.microsoft.com/office/drawing/2014/main" id="{ABCF967A-D660-4883-8C50-6485A7600106}"/>
              </a:ext>
            </a:extLst>
          </p:cNvPr>
          <p:cNvSpPr txBox="1"/>
          <p:nvPr/>
        </p:nvSpPr>
        <p:spPr>
          <a:xfrm>
            <a:off x="700594" y="1986248"/>
            <a:ext cx="10976294" cy="923330"/>
          </a:xfrm>
          <a:prstGeom prst="rect">
            <a:avLst/>
          </a:prstGeom>
          <a:noFill/>
        </p:spPr>
        <p:txBody>
          <a:bodyPr wrap="square">
            <a:spAutoFit/>
          </a:bodyPr>
          <a:lstStyle/>
          <a:p>
            <a:pPr marL="285750" indent="-285750">
              <a:buFont typeface="Arial" panose="020B0604020202020204" pitchFamily="34" charset="0"/>
              <a:buChar char="•"/>
            </a:pPr>
            <a:r>
              <a:rPr lang="vi-VN" b="0" i="0" dirty="0">
                <a:solidFill>
                  <a:srgbClr val="222222"/>
                </a:solidFill>
                <a:effectLst/>
                <a:latin typeface="Verdana" panose="020B0604030504040204" pitchFamily="34" charset="0"/>
              </a:rPr>
              <a:t>Java là một ngôn ngữ lập trình thuần hướng đối tượng, nên cách</a:t>
            </a:r>
            <a:r>
              <a:rPr lang="vi-VN" b="1" i="0" dirty="0">
                <a:solidFill>
                  <a:srgbClr val="222222"/>
                </a:solidFill>
                <a:effectLst/>
                <a:latin typeface="Verdana" panose="020B0604030504040204" pitchFamily="34" charset="0"/>
              </a:rPr>
              <a:t> nhập dữ liệu từ bàn phím</a:t>
            </a:r>
            <a:r>
              <a:rPr lang="vi-VN" b="0" i="0" dirty="0">
                <a:solidFill>
                  <a:srgbClr val="222222"/>
                </a:solidFill>
                <a:effectLst/>
                <a:latin typeface="Verdana" panose="020B0604030504040204" pitchFamily="34" charset="0"/>
              </a:rPr>
              <a:t> cũng phải sử dụng theo hướng đổi tượng. Tức là bạn phải khai báo một đối tượng, sau đó gọi hàm nhập, rồi gán giá trị cho biến.</a:t>
            </a:r>
            <a:endParaRPr lang="en-US" dirty="0"/>
          </a:p>
        </p:txBody>
      </p:sp>
      <p:sp>
        <p:nvSpPr>
          <p:cNvPr id="5" name="TextBox 4">
            <a:extLst>
              <a:ext uri="{FF2B5EF4-FFF2-40B4-BE49-F238E27FC236}">
                <a16:creationId xmlns:a16="http://schemas.microsoft.com/office/drawing/2014/main" id="{DE058D3A-925D-4B82-84AB-B338786141FB}"/>
              </a:ext>
            </a:extLst>
          </p:cNvPr>
          <p:cNvSpPr txBox="1"/>
          <p:nvPr/>
        </p:nvSpPr>
        <p:spPr>
          <a:xfrm>
            <a:off x="700594" y="3429000"/>
            <a:ext cx="10976294" cy="646331"/>
          </a:xfrm>
          <a:prstGeom prst="rect">
            <a:avLst/>
          </a:prstGeom>
          <a:noFill/>
        </p:spPr>
        <p:txBody>
          <a:bodyPr wrap="square" rtlCol="0">
            <a:spAutoFit/>
          </a:bodyPr>
          <a:lstStyle/>
          <a:p>
            <a:pPr marL="285750" indent="-285750">
              <a:buFont typeface="Arial" panose="020B0604020202020204" pitchFamily="34" charset="0"/>
              <a:buChar char="•"/>
            </a:pPr>
            <a:r>
              <a:rPr lang="vi-VN" b="1" i="0" dirty="0">
                <a:solidFill>
                  <a:srgbClr val="222222"/>
                </a:solidFill>
                <a:effectLst/>
                <a:latin typeface="Verdana" panose="020B0604030504040204" pitchFamily="34" charset="0"/>
              </a:rPr>
              <a:t>Scanner</a:t>
            </a:r>
            <a:r>
              <a:rPr lang="vi-VN" b="0" i="0" dirty="0">
                <a:solidFill>
                  <a:srgbClr val="222222"/>
                </a:solidFill>
                <a:effectLst/>
                <a:latin typeface="Verdana" panose="020B0604030504040204" pitchFamily="34" charset="0"/>
              </a:rPr>
              <a:t> là một lớp trong thư viện Java.util giúp bạn nhập và lưu data từ bàn phím. Ngoài scanner, còn có nhiều lớp khác nữa, nhưng đây là lớp được sử dụng nhiều nhất.</a:t>
            </a:r>
            <a:endParaRPr lang="en-US" dirty="0"/>
          </a:p>
        </p:txBody>
      </p:sp>
    </p:spTree>
    <p:extLst>
      <p:ext uri="{BB962C8B-B14F-4D97-AF65-F5344CB8AC3E}">
        <p14:creationId xmlns:p14="http://schemas.microsoft.com/office/powerpoint/2010/main" val="1400661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DC5366-AD61-4B1B-B5B1-68CF2B9F348F}"/>
              </a:ext>
            </a:extLst>
          </p:cNvPr>
          <p:cNvSpPr txBox="1"/>
          <p:nvPr/>
        </p:nvSpPr>
        <p:spPr>
          <a:xfrm>
            <a:off x="1781937" y="299967"/>
            <a:ext cx="8628126" cy="461665"/>
          </a:xfrm>
          <a:prstGeom prst="rect">
            <a:avLst/>
          </a:prstGeom>
          <a:noFill/>
        </p:spPr>
        <p:txBody>
          <a:bodyPr wrap="square">
            <a:spAutoFit/>
          </a:bodyPr>
          <a:lstStyle/>
          <a:p>
            <a:r>
              <a:rPr lang="vi-VN" sz="2400" b="1" i="0" dirty="0">
                <a:solidFill>
                  <a:srgbClr val="FF0000"/>
                </a:solidFill>
                <a:effectLst/>
                <a:latin typeface="Verdana" panose="020B0604030504040204" pitchFamily="34" charset="0"/>
              </a:rPr>
              <a:t>Các phương thức thường dùng trong lớp Scanner</a:t>
            </a:r>
            <a:endParaRPr lang="en-US" sz="2400" b="1" dirty="0">
              <a:solidFill>
                <a:srgbClr val="FF0000"/>
              </a:solidFill>
            </a:endParaRPr>
          </a:p>
        </p:txBody>
      </p:sp>
      <p:graphicFrame>
        <p:nvGraphicFramePr>
          <p:cNvPr id="4" name="Table 3">
            <a:extLst>
              <a:ext uri="{FF2B5EF4-FFF2-40B4-BE49-F238E27FC236}">
                <a16:creationId xmlns:a16="http://schemas.microsoft.com/office/drawing/2014/main" id="{5772A3C1-24D1-4FA8-8E6E-858A037A04AC}"/>
              </a:ext>
            </a:extLst>
          </p:cNvPr>
          <p:cNvGraphicFramePr>
            <a:graphicFrameLocks noGrp="1"/>
          </p:cNvGraphicFramePr>
          <p:nvPr>
            <p:extLst>
              <p:ext uri="{D42A27DB-BD31-4B8C-83A1-F6EECF244321}">
                <p14:modId xmlns:p14="http://schemas.microsoft.com/office/powerpoint/2010/main" val="1865989045"/>
              </p:ext>
            </p:extLst>
          </p:nvPr>
        </p:nvGraphicFramePr>
        <p:xfrm>
          <a:off x="1147420" y="1306898"/>
          <a:ext cx="8545220" cy="4376288"/>
        </p:xfrm>
        <a:graphic>
          <a:graphicData uri="http://schemas.openxmlformats.org/drawingml/2006/table">
            <a:tbl>
              <a:tblPr/>
              <a:tblGrid>
                <a:gridCol w="4272610">
                  <a:extLst>
                    <a:ext uri="{9D8B030D-6E8A-4147-A177-3AD203B41FA5}">
                      <a16:colId xmlns:a16="http://schemas.microsoft.com/office/drawing/2014/main" val="4136538395"/>
                    </a:ext>
                  </a:extLst>
                </a:gridCol>
                <a:gridCol w="4272610">
                  <a:extLst>
                    <a:ext uri="{9D8B030D-6E8A-4147-A177-3AD203B41FA5}">
                      <a16:colId xmlns:a16="http://schemas.microsoft.com/office/drawing/2014/main" val="1154771258"/>
                    </a:ext>
                  </a:extLst>
                </a:gridCol>
              </a:tblGrid>
              <a:tr h="284401">
                <a:tc>
                  <a:txBody>
                    <a:bodyPr/>
                    <a:lstStyle/>
                    <a:p>
                      <a:r>
                        <a:rPr lang="vi-VN" sz="1700" b="1">
                          <a:effectLst/>
                        </a:rPr>
                        <a:t>Tên phương thức</a:t>
                      </a:r>
                      <a:endParaRPr lang="vi-VN" sz="1700">
                        <a:effectLst/>
                      </a:endParaRPr>
                    </a:p>
                  </a:txBody>
                  <a:tcPr marL="56880" marR="56880" marT="14220" marB="14220" anchor="ctr">
                    <a:lnL>
                      <a:noFill/>
                    </a:lnL>
                    <a:lnR>
                      <a:noFill/>
                    </a:lnR>
                    <a:lnT>
                      <a:noFill/>
                    </a:lnT>
                    <a:lnB w="7620" cap="flat" cmpd="sng" algn="ctr">
                      <a:solidFill>
                        <a:srgbClr val="F0F0F0"/>
                      </a:solidFill>
                      <a:prstDash val="solid"/>
                      <a:round/>
                      <a:headEnd type="none" w="med" len="med"/>
                      <a:tailEnd type="none" w="med" len="med"/>
                    </a:lnB>
                    <a:solidFill>
                      <a:srgbClr val="F0F0F0"/>
                    </a:solidFill>
                  </a:tcPr>
                </a:tc>
                <a:tc>
                  <a:txBody>
                    <a:bodyPr/>
                    <a:lstStyle/>
                    <a:p>
                      <a:r>
                        <a:rPr lang="en-US" sz="1700" b="1">
                          <a:effectLst/>
                        </a:rPr>
                        <a:t>Tác dụng</a:t>
                      </a:r>
                      <a:endParaRPr lang="en-US" sz="1700">
                        <a:effectLst/>
                      </a:endParaRPr>
                    </a:p>
                  </a:txBody>
                  <a:tcPr marL="56880" marR="56880" marT="14220" marB="14220" anchor="ctr">
                    <a:lnL>
                      <a:noFill/>
                    </a:lnL>
                    <a:lnR>
                      <a:noFill/>
                    </a:lnR>
                    <a:lnT>
                      <a:noFill/>
                    </a:lnT>
                    <a:lnB w="7620" cap="flat" cmpd="sng" algn="ctr">
                      <a:solidFill>
                        <a:srgbClr val="F0F0F0"/>
                      </a:solidFill>
                      <a:prstDash val="solid"/>
                      <a:round/>
                      <a:headEnd type="none" w="med" len="med"/>
                      <a:tailEnd type="none" w="med" len="med"/>
                    </a:lnB>
                    <a:solidFill>
                      <a:srgbClr val="F0F0F0"/>
                    </a:solidFill>
                  </a:tcPr>
                </a:tc>
                <a:extLst>
                  <a:ext uri="{0D108BD9-81ED-4DB2-BD59-A6C34878D82A}">
                    <a16:rowId xmlns:a16="http://schemas.microsoft.com/office/drawing/2014/main" val="4665950"/>
                  </a:ext>
                </a:extLst>
              </a:tr>
              <a:tr h="540362">
                <a:tc>
                  <a:txBody>
                    <a:bodyPr/>
                    <a:lstStyle/>
                    <a:p>
                      <a:r>
                        <a:rPr lang="en-US" sz="1700">
                          <a:effectLst/>
                        </a:rPr>
                        <a:t>nextBoolean</a:t>
                      </a:r>
                    </a:p>
                  </a:txBody>
                  <a:tcPr marL="56880" marR="56880" marT="14220" marB="14220" anchor="ctr">
                    <a:lnL>
                      <a:noFill/>
                    </a:lnL>
                    <a:lnR>
                      <a:noFill/>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solidFill>
                      <a:srgbClr val="FFFFFF"/>
                    </a:solidFill>
                  </a:tcPr>
                </a:tc>
                <a:tc>
                  <a:txBody>
                    <a:bodyPr/>
                    <a:lstStyle/>
                    <a:p>
                      <a:r>
                        <a:rPr lang="en-US" sz="1700">
                          <a:effectLst/>
                        </a:rPr>
                        <a:t>Nhập vào kiểu Boolean ( true – false) từ bàn phím</a:t>
                      </a:r>
                    </a:p>
                  </a:txBody>
                  <a:tcPr marL="56880" marR="56880" marT="14220" marB="14220" anchor="ctr">
                    <a:lnL>
                      <a:noFill/>
                    </a:lnL>
                    <a:lnR>
                      <a:noFill/>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249595867"/>
                  </a:ext>
                </a:extLst>
              </a:tr>
              <a:tr h="284401">
                <a:tc>
                  <a:txBody>
                    <a:bodyPr/>
                    <a:lstStyle/>
                    <a:p>
                      <a:r>
                        <a:rPr lang="en-US" sz="1700">
                          <a:effectLst/>
                        </a:rPr>
                        <a:t>nextByte</a:t>
                      </a:r>
                    </a:p>
                  </a:txBody>
                  <a:tcPr marL="56880" marR="56880" marT="14220" marB="14220" anchor="ctr">
                    <a:lnL>
                      <a:noFill/>
                    </a:lnL>
                    <a:lnR>
                      <a:noFill/>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solidFill>
                      <a:srgbClr val="F0F0F0"/>
                    </a:solidFill>
                  </a:tcPr>
                </a:tc>
                <a:tc>
                  <a:txBody>
                    <a:bodyPr/>
                    <a:lstStyle/>
                    <a:p>
                      <a:r>
                        <a:rPr lang="en-US" sz="1700">
                          <a:effectLst/>
                        </a:rPr>
                        <a:t>Nhập vào kiểu dữ liệu Byte</a:t>
                      </a:r>
                    </a:p>
                  </a:txBody>
                  <a:tcPr marL="56880" marR="56880" marT="14220" marB="14220" anchor="ctr">
                    <a:lnL>
                      <a:noFill/>
                    </a:lnL>
                    <a:lnR>
                      <a:noFill/>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solidFill>
                      <a:srgbClr val="F0F0F0"/>
                    </a:solidFill>
                  </a:tcPr>
                </a:tc>
                <a:extLst>
                  <a:ext uri="{0D108BD9-81ED-4DB2-BD59-A6C34878D82A}">
                    <a16:rowId xmlns:a16="http://schemas.microsoft.com/office/drawing/2014/main" val="2086673258"/>
                  </a:ext>
                </a:extLst>
              </a:tr>
              <a:tr h="796323">
                <a:tc>
                  <a:txBody>
                    <a:bodyPr/>
                    <a:lstStyle/>
                    <a:p>
                      <a:r>
                        <a:rPr lang="en-US" sz="1700">
                          <a:effectLst/>
                        </a:rPr>
                        <a:t>nextShort</a:t>
                      </a:r>
                    </a:p>
                  </a:txBody>
                  <a:tcPr marL="56880" marR="56880" marT="14220" marB="14220" anchor="ctr">
                    <a:lnL>
                      <a:noFill/>
                    </a:lnL>
                    <a:lnR>
                      <a:noFill/>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solidFill>
                      <a:srgbClr val="FFFFFF"/>
                    </a:solidFill>
                  </a:tcPr>
                </a:tc>
                <a:tc>
                  <a:txBody>
                    <a:bodyPr/>
                    <a:lstStyle/>
                    <a:p>
                      <a:r>
                        <a:rPr lang="en-US" sz="1700">
                          <a:effectLst/>
                        </a:rPr>
                        <a:t>Nhập vào kiểu Short ( số nguyên từ -32768 đến 32767)</a:t>
                      </a:r>
                    </a:p>
                  </a:txBody>
                  <a:tcPr marL="56880" marR="56880" marT="14220" marB="14220" anchor="ctr">
                    <a:lnL>
                      <a:noFill/>
                    </a:lnL>
                    <a:lnR>
                      <a:noFill/>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775826484"/>
                  </a:ext>
                </a:extLst>
              </a:tr>
              <a:tr h="540362">
                <a:tc>
                  <a:txBody>
                    <a:bodyPr/>
                    <a:lstStyle/>
                    <a:p>
                      <a:r>
                        <a:rPr lang="en-US" sz="1700">
                          <a:effectLst/>
                        </a:rPr>
                        <a:t>nextInt</a:t>
                      </a:r>
                    </a:p>
                  </a:txBody>
                  <a:tcPr marL="56880" marR="56880" marT="14220" marB="14220" anchor="ctr">
                    <a:lnL>
                      <a:noFill/>
                    </a:lnL>
                    <a:lnR>
                      <a:noFill/>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solidFill>
                      <a:srgbClr val="F0F0F0"/>
                    </a:solidFill>
                  </a:tcPr>
                </a:tc>
                <a:tc>
                  <a:txBody>
                    <a:bodyPr/>
                    <a:lstStyle/>
                    <a:p>
                      <a:r>
                        <a:rPr lang="en-US" sz="1700">
                          <a:effectLst/>
                        </a:rPr>
                        <a:t>Nhập vào kiểu số nguyên từ bàn phím</a:t>
                      </a:r>
                    </a:p>
                  </a:txBody>
                  <a:tcPr marL="56880" marR="56880" marT="14220" marB="14220" anchor="ctr">
                    <a:lnL>
                      <a:noFill/>
                    </a:lnL>
                    <a:lnR>
                      <a:noFill/>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solidFill>
                      <a:srgbClr val="F0F0F0"/>
                    </a:solidFill>
                  </a:tcPr>
                </a:tc>
                <a:extLst>
                  <a:ext uri="{0D108BD9-81ED-4DB2-BD59-A6C34878D82A}">
                    <a16:rowId xmlns:a16="http://schemas.microsoft.com/office/drawing/2014/main" val="2799265787"/>
                  </a:ext>
                </a:extLst>
              </a:tr>
              <a:tr h="284401">
                <a:tc>
                  <a:txBody>
                    <a:bodyPr/>
                    <a:lstStyle/>
                    <a:p>
                      <a:r>
                        <a:rPr lang="en-US" sz="1700">
                          <a:effectLst/>
                        </a:rPr>
                        <a:t>nextFloat</a:t>
                      </a:r>
                    </a:p>
                  </a:txBody>
                  <a:tcPr marL="56880" marR="56880" marT="14220" marB="14220" anchor="ctr">
                    <a:lnL>
                      <a:noFill/>
                    </a:lnL>
                    <a:lnR>
                      <a:noFill/>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solidFill>
                      <a:srgbClr val="FFFFFF"/>
                    </a:solidFill>
                  </a:tcPr>
                </a:tc>
                <a:tc>
                  <a:txBody>
                    <a:bodyPr/>
                    <a:lstStyle/>
                    <a:p>
                      <a:r>
                        <a:rPr lang="en-US" sz="1700">
                          <a:effectLst/>
                        </a:rPr>
                        <a:t>Nhập vào kiểu số thực</a:t>
                      </a:r>
                    </a:p>
                  </a:txBody>
                  <a:tcPr marL="56880" marR="56880" marT="14220" marB="14220" anchor="ctr">
                    <a:lnL>
                      <a:noFill/>
                    </a:lnL>
                    <a:lnR>
                      <a:noFill/>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875910644"/>
                  </a:ext>
                </a:extLst>
              </a:tr>
              <a:tr h="540362">
                <a:tc>
                  <a:txBody>
                    <a:bodyPr/>
                    <a:lstStyle/>
                    <a:p>
                      <a:r>
                        <a:rPr lang="en-US" sz="1700">
                          <a:effectLst/>
                        </a:rPr>
                        <a:t>nextDouble</a:t>
                      </a:r>
                    </a:p>
                  </a:txBody>
                  <a:tcPr marL="56880" marR="56880" marT="14220" marB="14220" anchor="ctr">
                    <a:lnL>
                      <a:noFill/>
                    </a:lnL>
                    <a:lnR>
                      <a:noFill/>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solidFill>
                      <a:srgbClr val="F0F0F0"/>
                    </a:solidFill>
                  </a:tcPr>
                </a:tc>
                <a:tc>
                  <a:txBody>
                    <a:bodyPr/>
                    <a:lstStyle/>
                    <a:p>
                      <a:r>
                        <a:rPr lang="vi-VN" sz="1700">
                          <a:effectLst/>
                        </a:rPr>
                        <a:t>Nhập vào kiểu Double ( số thực lớn hơn float)</a:t>
                      </a:r>
                    </a:p>
                  </a:txBody>
                  <a:tcPr marL="56880" marR="56880" marT="14220" marB="14220" anchor="ctr">
                    <a:lnL>
                      <a:noFill/>
                    </a:lnL>
                    <a:lnR>
                      <a:noFill/>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solidFill>
                      <a:srgbClr val="F0F0F0"/>
                    </a:solidFill>
                  </a:tcPr>
                </a:tc>
                <a:extLst>
                  <a:ext uri="{0D108BD9-81ED-4DB2-BD59-A6C34878D82A}">
                    <a16:rowId xmlns:a16="http://schemas.microsoft.com/office/drawing/2014/main" val="3672174257"/>
                  </a:ext>
                </a:extLst>
              </a:tr>
              <a:tr h="796323">
                <a:tc>
                  <a:txBody>
                    <a:bodyPr/>
                    <a:lstStyle/>
                    <a:p>
                      <a:r>
                        <a:rPr lang="en-US" sz="1700">
                          <a:effectLst/>
                        </a:rPr>
                        <a:t>nextLine</a:t>
                      </a:r>
                    </a:p>
                  </a:txBody>
                  <a:tcPr marL="56880" marR="56880" marT="14220" marB="14220" anchor="ctr">
                    <a:lnL>
                      <a:noFill/>
                    </a:lnL>
                    <a:lnR>
                      <a:noFill/>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solidFill>
                      <a:srgbClr val="FFFFFF"/>
                    </a:solidFill>
                  </a:tcPr>
                </a:tc>
                <a:tc>
                  <a:txBody>
                    <a:bodyPr/>
                    <a:lstStyle/>
                    <a:p>
                      <a:r>
                        <a:rPr lang="en-US" sz="1700">
                          <a:effectLst/>
                        </a:rPr>
                        <a:t>Nhập vào kiểu String ( String trong java giống char luôn nhé!)</a:t>
                      </a:r>
                    </a:p>
                  </a:txBody>
                  <a:tcPr marL="56880" marR="56880" marT="14220" marB="14220" anchor="ctr">
                    <a:lnL>
                      <a:noFill/>
                    </a:lnL>
                    <a:lnR>
                      <a:noFill/>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859424767"/>
                  </a:ext>
                </a:extLst>
              </a:tr>
              <a:tr h="284401">
                <a:tc>
                  <a:txBody>
                    <a:bodyPr/>
                    <a:lstStyle/>
                    <a:p>
                      <a:r>
                        <a:rPr lang="en-US" sz="1700">
                          <a:effectLst/>
                        </a:rPr>
                        <a:t>nextLong</a:t>
                      </a:r>
                    </a:p>
                  </a:txBody>
                  <a:tcPr marL="56880" marR="56880" marT="14220" marB="14220" anchor="ctr">
                    <a:lnL>
                      <a:noFill/>
                    </a:lnL>
                    <a:lnR>
                      <a:noFill/>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solidFill>
                      <a:srgbClr val="F0F0F0"/>
                    </a:solidFill>
                  </a:tcPr>
                </a:tc>
                <a:tc>
                  <a:txBody>
                    <a:bodyPr/>
                    <a:lstStyle/>
                    <a:p>
                      <a:r>
                        <a:rPr lang="en-US" sz="1700" dirty="0" err="1">
                          <a:effectLst/>
                        </a:rPr>
                        <a:t>Nhập</a:t>
                      </a:r>
                      <a:r>
                        <a:rPr lang="en-US" sz="1700" dirty="0">
                          <a:effectLst/>
                        </a:rPr>
                        <a:t> </a:t>
                      </a:r>
                      <a:r>
                        <a:rPr lang="en-US" sz="1700" dirty="0" err="1">
                          <a:effectLst/>
                        </a:rPr>
                        <a:t>vào</a:t>
                      </a:r>
                      <a:r>
                        <a:rPr lang="en-US" sz="1700" dirty="0">
                          <a:effectLst/>
                        </a:rPr>
                        <a:t> </a:t>
                      </a:r>
                      <a:r>
                        <a:rPr lang="en-US" sz="1700" dirty="0" err="1">
                          <a:effectLst/>
                        </a:rPr>
                        <a:t>số</a:t>
                      </a:r>
                      <a:r>
                        <a:rPr lang="en-US" sz="1700" dirty="0">
                          <a:effectLst/>
                        </a:rPr>
                        <a:t> </a:t>
                      </a:r>
                      <a:r>
                        <a:rPr lang="en-US" sz="1700" dirty="0" err="1">
                          <a:effectLst/>
                        </a:rPr>
                        <a:t>nguyên</a:t>
                      </a:r>
                      <a:r>
                        <a:rPr lang="en-US" sz="1700" dirty="0">
                          <a:effectLst/>
                        </a:rPr>
                        <a:t> </a:t>
                      </a:r>
                      <a:r>
                        <a:rPr lang="en-US" sz="1700" dirty="0" err="1">
                          <a:effectLst/>
                        </a:rPr>
                        <a:t>lớn</a:t>
                      </a:r>
                      <a:endParaRPr lang="en-US" sz="1700" dirty="0">
                        <a:effectLst/>
                      </a:endParaRPr>
                    </a:p>
                  </a:txBody>
                  <a:tcPr marL="56880" marR="56880" marT="14220" marB="14220" anchor="ctr">
                    <a:lnL>
                      <a:noFill/>
                    </a:lnL>
                    <a:lnR>
                      <a:noFill/>
                    </a:lnR>
                    <a:lnT w="7620" cap="flat" cmpd="sng" algn="ctr">
                      <a:solidFill>
                        <a:srgbClr val="F0F0F0"/>
                      </a:solidFill>
                      <a:prstDash val="solid"/>
                      <a:round/>
                      <a:headEnd type="none" w="med" len="med"/>
                      <a:tailEnd type="none" w="med" len="med"/>
                    </a:lnT>
                    <a:lnB w="7620" cap="flat" cmpd="sng" algn="ctr">
                      <a:solidFill>
                        <a:srgbClr val="F0F0F0"/>
                      </a:solidFill>
                      <a:prstDash val="solid"/>
                      <a:round/>
                      <a:headEnd type="none" w="med" len="med"/>
                      <a:tailEnd type="none" w="med" len="med"/>
                    </a:lnB>
                    <a:solidFill>
                      <a:srgbClr val="F0F0F0"/>
                    </a:solidFill>
                  </a:tcPr>
                </a:tc>
                <a:extLst>
                  <a:ext uri="{0D108BD9-81ED-4DB2-BD59-A6C34878D82A}">
                    <a16:rowId xmlns:a16="http://schemas.microsoft.com/office/drawing/2014/main" val="2052685758"/>
                  </a:ext>
                </a:extLst>
              </a:tr>
            </a:tbl>
          </a:graphicData>
        </a:graphic>
      </p:graphicFrame>
    </p:spTree>
    <p:extLst>
      <p:ext uri="{BB962C8B-B14F-4D97-AF65-F5344CB8AC3E}">
        <p14:creationId xmlns:p14="http://schemas.microsoft.com/office/powerpoint/2010/main" val="2395009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2137</Words>
  <Application>Microsoft Office PowerPoint</Application>
  <PresentationFormat>Widescreen</PresentationFormat>
  <Paragraphs>290</Paragraphs>
  <Slides>37</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37</vt:i4>
      </vt:variant>
    </vt:vector>
  </HeadingPairs>
  <TitlesOfParts>
    <vt:vector size="54" baseType="lpstr">
      <vt:lpstr>-apple-system</vt:lpstr>
      <vt:lpstr>Arial</vt:lpstr>
      <vt:lpstr>Calibri</vt:lpstr>
      <vt:lpstr>Calibri Light</vt:lpstr>
      <vt:lpstr>Consolas</vt:lpstr>
      <vt:lpstr>Courier New</vt:lpstr>
      <vt:lpstr>Google Sans</vt:lpstr>
      <vt:lpstr>inherit</vt:lpstr>
      <vt:lpstr>Open Sans</vt:lpstr>
      <vt:lpstr>Raleway</vt:lpstr>
      <vt:lpstr>roboto</vt:lpstr>
      <vt:lpstr>roboto</vt:lpstr>
      <vt:lpstr>SFMono-Regular</vt:lpstr>
      <vt:lpstr>Source Code Pro</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Trường Phạm</dc:creator>
  <cp:lastModifiedBy>Nguyen Dinh Huan</cp:lastModifiedBy>
  <cp:revision>11</cp:revision>
  <dcterms:created xsi:type="dcterms:W3CDTF">2021-10-17T14:16:39Z</dcterms:created>
  <dcterms:modified xsi:type="dcterms:W3CDTF">2021-10-18T15:24:37Z</dcterms:modified>
</cp:coreProperties>
</file>