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2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hi Nhu Trang (FE Hitech)" initials="NTNT(H" lastIdx="1" clrIdx="0">
    <p:extLst>
      <p:ext uri="{19B8F6BF-5375-455C-9EA6-DF929625EA0E}">
        <p15:presenceInfo xmlns:p15="http://schemas.microsoft.com/office/powerpoint/2012/main" userId="S::TrangNTN12@fe.edu.vn::01dae087-4a79-4c20-a31c-5d328bdce7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C24"/>
    <a:srgbClr val="FACA06"/>
    <a:srgbClr val="003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2CD1-6A4A-4DF6-9881-BDA3EC4F1A8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D7FD4-2A76-4DC2-BEDF-D4D608C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9EEA-2596-47A0-B6AD-B2D7171F784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8AFEF-283D-43A4-8940-43EB33EA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8AFEF-283D-43A4-8940-43EB33EA4D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51005" y="131805"/>
            <a:ext cx="948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ĐẠI HỌC CÔNG NGHIỆP HÀ NỘI – BÀI GIẢNG ĐIỆN TỬ</a:t>
            </a:r>
          </a:p>
          <a:p>
            <a:pPr algn="ctr"/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19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THIẾT KẾ WEB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THIẾT KẾ WEB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THIẾT KẾ WEB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THIẾT KẾ WEB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BDA76B8-FB6B-47B4-B733-F9F3FA8CF68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4762"/>
            <a:ext cx="12192000" cy="797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BF7B10-53EA-4154-9420-BA5EF91BF3F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862541"/>
            <a:ext cx="12195363" cy="10018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FE2DA-50D5-49DA-8438-230DF30AD18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hqprint">
            <a:clrChange>
              <a:clrFrom>
                <a:srgbClr val="F0F4F8"/>
              </a:clrFrom>
              <a:clrTo>
                <a:srgbClr val="F0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4" y="97090"/>
            <a:ext cx="588268" cy="588268"/>
          </a:xfrm>
          <a:prstGeom prst="rect">
            <a:avLst/>
          </a:prstGeom>
          <a:effectLst>
            <a:glow rad="50800">
              <a:schemeClr val="tx1">
                <a:alpha val="90000"/>
              </a:schemeClr>
            </a:glow>
          </a:effectLst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C3E298A9-610C-46DC-B065-F65C5A6DC04F}"/>
              </a:ext>
            </a:extLst>
          </p:cNvPr>
          <p:cNvSpPr txBox="1">
            <a:spLocks/>
          </p:cNvSpPr>
          <p:nvPr userDrawn="1"/>
        </p:nvSpPr>
        <p:spPr>
          <a:xfrm>
            <a:off x="-45577" y="6636210"/>
            <a:ext cx="640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Webiste: https://haui.edu.vn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C0E39-3A88-446C-9DBA-4CD5D2FEEAC2}"/>
              </a:ext>
            </a:extLst>
          </p:cNvPr>
          <p:cNvSpPr txBox="1"/>
          <p:nvPr userDrawn="1"/>
        </p:nvSpPr>
        <p:spPr>
          <a:xfrm>
            <a:off x="7432898" y="6622998"/>
            <a:ext cx="3395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</a:t>
            </a:r>
            <a:r>
              <a:rPr lang="en-ID" sz="10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D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Hanoi University of Industry </a:t>
            </a:r>
            <a:r>
              <a:rPr lang="en-ID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rights reserved</a:t>
            </a:r>
            <a:endParaRPr lang="en-ID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DA8E7B-4936-4304-A6B7-69EA88D09CBD}"/>
              </a:ext>
            </a:extLst>
          </p:cNvPr>
          <p:cNvGrpSpPr/>
          <p:nvPr userDrawn="1"/>
        </p:nvGrpSpPr>
        <p:grpSpPr>
          <a:xfrm>
            <a:off x="10695894" y="6596658"/>
            <a:ext cx="357425" cy="184511"/>
            <a:chOff x="4858544" y="3598069"/>
            <a:chExt cx="1614487" cy="833438"/>
          </a:xfrm>
          <a:solidFill>
            <a:schemeClr val="tx1"/>
          </a:solidFill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20DF773-25D2-4904-9187-6D25DBA62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8544" y="3777457"/>
              <a:ext cx="1355725" cy="654050"/>
            </a:xfrm>
            <a:custGeom>
              <a:avLst/>
              <a:gdLst>
                <a:gd name="T0" fmla="*/ 89 w 257"/>
                <a:gd name="T1" fmla="*/ 59 h 124"/>
                <a:gd name="T2" fmla="*/ 101 w 257"/>
                <a:gd name="T3" fmla="*/ 45 h 124"/>
                <a:gd name="T4" fmla="*/ 214 w 257"/>
                <a:gd name="T5" fmla="*/ 2 h 124"/>
                <a:gd name="T6" fmla="*/ 247 w 257"/>
                <a:gd name="T7" fmla="*/ 29 h 124"/>
                <a:gd name="T8" fmla="*/ 247 w 257"/>
                <a:gd name="T9" fmla="*/ 60 h 124"/>
                <a:gd name="T10" fmla="*/ 148 w 257"/>
                <a:gd name="T11" fmla="*/ 119 h 124"/>
                <a:gd name="T12" fmla="*/ 139 w 257"/>
                <a:gd name="T13" fmla="*/ 119 h 124"/>
                <a:gd name="T14" fmla="*/ 45 w 257"/>
                <a:gd name="T15" fmla="*/ 110 h 124"/>
                <a:gd name="T16" fmla="*/ 138 w 257"/>
                <a:gd name="T17" fmla="*/ 69 h 124"/>
                <a:gd name="T18" fmla="*/ 149 w 257"/>
                <a:gd name="T19" fmla="*/ 69 h 124"/>
                <a:gd name="T20" fmla="*/ 156 w 257"/>
                <a:gd name="T21" fmla="*/ 57 h 124"/>
                <a:gd name="T22" fmla="*/ 142 w 257"/>
                <a:gd name="T23" fmla="*/ 55 h 124"/>
                <a:gd name="T24" fmla="*/ 135 w 257"/>
                <a:gd name="T25" fmla="*/ 64 h 124"/>
                <a:gd name="T26" fmla="*/ 89 w 257"/>
                <a:gd name="T27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124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6E0392A-71DA-4FC5-9189-78029867C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7731" y="3598069"/>
              <a:ext cx="495300" cy="558800"/>
            </a:xfrm>
            <a:custGeom>
              <a:avLst/>
              <a:gdLst>
                <a:gd name="T0" fmla="*/ 36 w 94"/>
                <a:gd name="T1" fmla="*/ 58 h 106"/>
                <a:gd name="T2" fmla="*/ 2 w 94"/>
                <a:gd name="T3" fmla="*/ 34 h 106"/>
                <a:gd name="T4" fmla="*/ 14 w 94"/>
                <a:gd name="T5" fmla="*/ 15 h 106"/>
                <a:gd name="T6" fmla="*/ 21 w 94"/>
                <a:gd name="T7" fmla="*/ 8 h 106"/>
                <a:gd name="T8" fmla="*/ 54 w 94"/>
                <a:gd name="T9" fmla="*/ 0 h 106"/>
                <a:gd name="T10" fmla="*/ 88 w 94"/>
                <a:gd name="T11" fmla="*/ 45 h 106"/>
                <a:gd name="T12" fmla="*/ 92 w 94"/>
                <a:gd name="T13" fmla="*/ 84 h 106"/>
                <a:gd name="T14" fmla="*/ 69 w 94"/>
                <a:gd name="T15" fmla="*/ 101 h 106"/>
                <a:gd name="T16" fmla="*/ 57 w 94"/>
                <a:gd name="T17" fmla="*/ 103 h 106"/>
                <a:gd name="T18" fmla="*/ 51 w 94"/>
                <a:gd name="T19" fmla="*/ 102 h 106"/>
                <a:gd name="T20" fmla="*/ 32 w 94"/>
                <a:gd name="T21" fmla="*/ 98 h 106"/>
                <a:gd name="T22" fmla="*/ 36 w 94"/>
                <a:gd name="T23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06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FB27096D-82F9-4A7C-AA95-3E7BF1CC321A}"/>
              </a:ext>
            </a:extLst>
          </p:cNvPr>
          <p:cNvSpPr txBox="1">
            <a:spLocks/>
          </p:cNvSpPr>
          <p:nvPr userDrawn="1"/>
        </p:nvSpPr>
        <p:spPr>
          <a:xfrm>
            <a:off x="11400367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38" y="159"/>
            <a:ext cx="1604962" cy="80248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612-7D8F-4B8F-977C-F32DA5D17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THIẾT KẾ WEB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BDC3-385A-4DE8-861E-EB02AC360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BỘ MÔN KỸ THUẬT VÀ MẠNG MÁY TÍNH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85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379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1" indent="-2286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 tạo ra liên kết bên trong một trang web thì.</a:t>
            </a:r>
          </a:p>
          <a:p>
            <a:pPr marL="1234440" lvl="2" indent="-4572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HTML 5: </a:t>
            </a: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Sử dụng thuộc tính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tạo bookmark cho đích liên kết. </a:t>
            </a: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 liên kết đến bookmark đã tạo. </a:t>
            </a:r>
          </a:p>
          <a:p>
            <a:pPr marL="1234440" lvl="3" algn="just"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lang="en-US" sz="32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href=“#bookmark”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43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312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1" indent="-2286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liên kết đến địa chỉ email.</a:t>
            </a:r>
          </a:p>
          <a:p>
            <a:pPr marL="320040" lvl="1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href=“mailto:someone@example.com”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lvl="1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32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Gửi mail</a:t>
            </a:r>
          </a:p>
          <a:p>
            <a:pPr marL="320040" lvl="1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26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&lt;FORM&gt;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408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 sử dụng để tạo form trong HTML cho người sử dụng nhập dữ liệu.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Cú pháp của thẻ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</a:t>
            </a: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action=“url” method=“post|get” enctype=“multipart/form-data|text/plain”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…&gt;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…&gt;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kumimoji="0" lang="vi-V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37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5002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 thành phần được sử dụng thông dụng nhất. Tùy thuộc vào giá trị của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mà nó có chức năng và cách hiển thị khác nhau.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&lt;label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&lt;input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&lt;br&gt;&lt;br&gt;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&lt;input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C83B2-59CA-48E3-941E-D2BE3AB5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209" y="4143208"/>
            <a:ext cx="3523793" cy="1786283"/>
          </a:xfrm>
          <a:prstGeom prst="rect">
            <a:avLst/>
          </a:prstGeom>
        </p:spPr>
      </p:pic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9A0AA6AC-B8F0-4A0B-9718-606C02172E41}"/>
              </a:ext>
            </a:extLst>
          </p:cNvPr>
          <p:cNvSpPr/>
          <p:nvPr/>
        </p:nvSpPr>
        <p:spPr>
          <a:xfrm>
            <a:off x="7160821" y="4922838"/>
            <a:ext cx="855023" cy="397307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992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&lt;label&gt;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 thành phần được sử dụng để tạo nhãn cho một số thành phần khác của form.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của thẻ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&lt;label&gt;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phải trùng với giá trị thuộc tính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của thành phần cần đặt nhãn.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&lt;label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&lt;input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9A0AA6AC-B8F0-4A0B-9718-606C02172E41}"/>
              </a:ext>
            </a:extLst>
          </p:cNvPr>
          <p:cNvSpPr/>
          <p:nvPr/>
        </p:nvSpPr>
        <p:spPr>
          <a:xfrm>
            <a:off x="7232073" y="5153989"/>
            <a:ext cx="855023" cy="397307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392CF-1273-4FD1-94B7-1B843991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731" y="4922838"/>
            <a:ext cx="3048264" cy="859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271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4596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&lt;select&gt;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kết hợp với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&lt;option&gt;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danh sách đổ xuống (drop - down list).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&lt;label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for="cars"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Choose a car: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&lt;select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id="cars" name="cars"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value="volvo"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Volvo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value="saab"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Saab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value="fiat"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Fiat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value="audi"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Audi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&lt;/option&gt;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9A0AA6AC-B8F0-4A0B-9718-606C02172E41}"/>
              </a:ext>
            </a:extLst>
          </p:cNvPr>
          <p:cNvSpPr/>
          <p:nvPr/>
        </p:nvSpPr>
        <p:spPr>
          <a:xfrm>
            <a:off x="6745184" y="3689344"/>
            <a:ext cx="855023" cy="397307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A99B5-08A1-4D98-905C-704BCD73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91" y="2539415"/>
            <a:ext cx="2908044" cy="26641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587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311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&lt;textarea&gt;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vùng nhập văn bản có nhiều dòng.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&lt;textarea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name="message" rows="10" cols="30"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Toàn dân phòng chống dịch covid 19.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&lt;/textarea&gt;</a:t>
            </a:r>
          </a:p>
          <a:p>
            <a:pPr marL="32004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9A0AA6AC-B8F0-4A0B-9718-606C02172E41}"/>
              </a:ext>
            </a:extLst>
          </p:cNvPr>
          <p:cNvSpPr/>
          <p:nvPr/>
        </p:nvSpPr>
        <p:spPr>
          <a:xfrm>
            <a:off x="7236242" y="3429000"/>
            <a:ext cx="855023" cy="397307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E9767-021B-4CCC-A5AE-C43C3A8D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707" y="2716366"/>
            <a:ext cx="3176291" cy="2036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453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&lt;button&gt;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lệnh.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&lt;button </a:t>
            </a:r>
            <a:r>
              <a:rPr lang="en-US" sz="2000" b="0" i="0">
                <a:effectLst/>
                <a:latin typeface="Consolas" panose="020B0609020204030204" pitchFamily="49" charset="0"/>
              </a:rPr>
              <a:t>type="button"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9A0AA6AC-B8F0-4A0B-9718-606C02172E41}"/>
              </a:ext>
            </a:extLst>
          </p:cNvPr>
          <p:cNvSpPr/>
          <p:nvPr/>
        </p:nvSpPr>
        <p:spPr>
          <a:xfrm>
            <a:off x="6963109" y="2605910"/>
            <a:ext cx="855023" cy="397307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86227-B88F-4BC7-9E1D-30484487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27" y="2435723"/>
            <a:ext cx="2048434" cy="737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688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191156" cy="544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&lt;fieldset&gt;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&lt;legend&gt;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nhóm các thành phần có liên quan của form thành nhóm và tạo chú thích cho nó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&lt;fieldset&gt;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&lt;legend&gt;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Personalia: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&lt;/legend&gt;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&lt;/fieldset&gt;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A74D3-7FEE-4679-9772-204AD759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3" y="2154340"/>
            <a:ext cx="2528512" cy="1981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273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THÀNH PHẦN CHÍNH CỦA FORM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191156" cy="380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&lt;datalist&gt;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định nghĩa sẵn một danh sách các giá trị cho thành phần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Thuộc tính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phải trùng với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&lt;datalist&gt;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dụ: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list="browsers"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&lt;datalist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id="browsers"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value="Internet Explorer"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value="Firefox"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value="Chrome"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value="Opera"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&lt;option 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value="Safari"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&lt;/datalist&gt;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CAC33-A8EC-44FD-99E7-F0EBD666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99" y="2622180"/>
            <a:ext cx="3999323" cy="2139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12E1B-CC70-41B8-A4A9-DF0F4897D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067" y="3203428"/>
            <a:ext cx="896190" cy="451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708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vi-VN"/>
              <a:t>Bài </a:t>
            </a:r>
            <a:r>
              <a:rPr lang="en-US"/>
              <a:t>2</a:t>
            </a:r>
            <a:r>
              <a:rPr lang="vi-VN"/>
              <a:t>: Các thẻ chèn hình ảnh, siêu liên kết và mẫu biểu</a:t>
            </a:r>
            <a:br>
              <a:rPr lang="vi-VN"/>
            </a:br>
            <a:br>
              <a:rPr lang="vi-V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vi-VN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Thẻ chèn hình ành</a:t>
            </a:r>
          </a:p>
          <a:p>
            <a:pPr>
              <a:defRPr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Thẻ tạo siêu liên kết</a:t>
            </a:r>
          </a:p>
          <a:p>
            <a:pPr>
              <a:defRPr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Các thẻ tạo mẫu biểu (FORM)</a:t>
            </a:r>
          </a:p>
          <a:p>
            <a:pPr>
              <a:defRPr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Các thẻ trình bày trang web</a:t>
            </a:r>
          </a:p>
          <a:p>
            <a:pPr>
              <a:defRPr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Các thẻ tạo bố cục (layout) trang web</a:t>
            </a:r>
          </a:p>
          <a:p>
            <a:pPr>
              <a:defRPr/>
            </a:pP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vi-VN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45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191156" cy="257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type=“text”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hộp nhập văn bản 1 dòng 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A8D9E-1690-4AA1-8E42-5F735473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48" y="2196363"/>
            <a:ext cx="3115326" cy="1542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637ED-13A5-47C4-871A-CED55287B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33" y="2625424"/>
            <a:ext cx="896190" cy="451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73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191156" cy="257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type=“password”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hộp nhập password.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Ví dụ: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for="username"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id="username" name="username"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for="pwd"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Password: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type="password" id="pwd" name="pwd"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37ED-13A5-47C4-871A-CED55287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68" y="2742002"/>
            <a:ext cx="896190" cy="451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34DD1D-18D7-4E2C-9153-1A198C028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017" y="2210601"/>
            <a:ext cx="2895851" cy="14387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32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191156" cy="325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type=“submit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nút submit form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6829F-4075-40D1-9AD8-FBA517B2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121" y="2385042"/>
            <a:ext cx="2548349" cy="18106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19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191156" cy="349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type=“reset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reset các thành    phần của form về giá trị mặc định.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value="Doe"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type="reset"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26C5B-ECDD-4913-BC48-1BD7063F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26" y="2639499"/>
            <a:ext cx="2121592" cy="1579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856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547416" cy="2021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type=“button</a:t>
            </a: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nút lệnh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="alert('Hello World!')"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="Click Me!"&gt;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D0C27-435A-4D2E-8207-16D10157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98" y="3952610"/>
            <a:ext cx="1950889" cy="74377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8A2F7D4-BAA4-4548-95FF-08B10281B2CC}"/>
              </a:ext>
            </a:extLst>
          </p:cNvPr>
          <p:cNvSpPr/>
          <p:nvPr/>
        </p:nvSpPr>
        <p:spPr>
          <a:xfrm>
            <a:off x="5522026" y="3135086"/>
            <a:ext cx="573974" cy="7437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1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49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type=“radio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tạo nút radio (đài).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type="radio" id="male" name="gender" value="male"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Male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type="radio" id="female" name="gender" value="female"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for="female"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Female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type="radio" id="other" name="gender" value="other"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000">
                <a:latin typeface="Consolas" panose="020B0609020204030204" pitchFamily="49" charset="0"/>
                <a:cs typeface="Arial" panose="020B0604020202020204" pitchFamily="34" charset="0"/>
              </a:rPr>
              <a:t>for="other"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Other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5AD83-0D82-4F3D-9DA9-80BCE4A5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806" y="2221639"/>
            <a:ext cx="2030144" cy="1749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000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62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type=“checkbox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nút checkbox (hộp kiểm)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="Bike"&gt;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="vehicle1"&gt;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bike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="Car"&gt;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="vehicle2"&gt;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car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="checkbox"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="Boat"&gt;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="vehicle3"&gt;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have a boat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2D3C6-CC9A-42B3-B5EC-03C979DE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03" y="5019165"/>
            <a:ext cx="2206943" cy="116443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>
            <a:off x="5842659" y="4263242"/>
            <a:ext cx="391886" cy="65959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66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288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type=“color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hộp nhập màu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="favcolor"&gt;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your favorite color: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/>
            </a:b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="color"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="favcolor"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="favcolor"&gt;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en-US" sz="2400" b="0" i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>
            <a:off x="5698788" y="3531543"/>
            <a:ext cx="391886" cy="4933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6C2D79-1308-4D9A-A81D-30BD44FD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62" y="4084132"/>
            <a:ext cx="1810669" cy="21642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4891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288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type=“date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”&gt; dùng để tạo hộp nhập ngày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Có thể dùng thuộc tính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và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hạn chế khoảng thời gian.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&lt;label </a:t>
            </a:r>
            <a:r>
              <a:rPr lang="en-US" sz="20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for="birthday"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Birthday: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type="date" id="birthday" name="birthday"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type="submit" value="Submit"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005772">
            <a:off x="7978851" y="2720903"/>
            <a:ext cx="391886" cy="4933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0967F-3A7F-45C4-9973-36CEC8FD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08" y="2028749"/>
            <a:ext cx="2139881" cy="30055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639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49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type=“email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hộp nhập email, một số trình duyệt sẽ validate dữ liệu email khi submit form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&lt;label </a:t>
            </a:r>
            <a:r>
              <a:rPr lang="en-US" sz="2000" b="0" i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for="email"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Enter your email: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type="email" id="email" name="email"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000" b="0" i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type="submit" value="Submit"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21392968">
            <a:off x="5781915" y="3940396"/>
            <a:ext cx="391886" cy="4933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52FD2-E1D1-4AF0-929C-3819624D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15" y="4703274"/>
            <a:ext cx="6462320" cy="6340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49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CHÈN HÌNH ẢNH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2159739"/>
            <a:ext cx="10913424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Thẻ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để chèn ảnh vào tài liệu HTML. Cú pháp của thẻ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img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 sau:</a:t>
            </a:r>
          </a:p>
          <a:p>
            <a:pPr marL="320040" marR="0" lvl="1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img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src=“url” alt = “some_text”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Ngoài 2 thuộc tính bắt buộc là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src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và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thì thẻ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img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còn có một số thuộc tính sau:</a:t>
            </a:r>
          </a:p>
          <a:p>
            <a:pPr marL="1234440" lvl="2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width = “number”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Xác định chiều rộng của ảnh.</a:t>
            </a:r>
          </a:p>
          <a:p>
            <a:pPr marL="1234440" lvl="2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height = “number”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Xác định chiều cao của ảnh.</a:t>
            </a:r>
          </a:p>
          <a:p>
            <a:pPr marL="1234440" lvl="2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align = “left|right”</a:t>
            </a:r>
            <a:r>
              <a:rPr kumimoji="0" lang="vi-V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Xác định vị trí của ảnh (Không hỗ trợ trong HTML5. Sử dụng CSS thay cho thuộc tính này)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vi-V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78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68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type=“file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lựa chọn file với nút duyệt Choose File để chọn file cần upload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&lt;label </a:t>
            </a:r>
            <a:r>
              <a:rPr lang="en-US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for="myfile"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 a file: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type="file" id="myfile" name="myfile"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&lt;input </a:t>
            </a:r>
            <a:r>
              <a:rPr lang="en-US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type="submit" value="Submit"</a:t>
            </a:r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>
            <a:off x="5740654" y="4070056"/>
            <a:ext cx="391886" cy="49334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7A604-48A2-4C40-8E5D-1B58E59D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986" y="4658398"/>
            <a:ext cx="5541744" cy="1335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262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31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type=“month</a:t>
            </a: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nhập tháng và năm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for="bdaymonth"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Birthday (month and year):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type="month" id="bdaymonth" name="bdaymonth"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3280133" y="4106834"/>
            <a:ext cx="391886" cy="1632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C246A0-CB72-450D-ADE3-4DD0FAF4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421" y="3795736"/>
            <a:ext cx="2603218" cy="23471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539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05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type=“number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nhập số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for="quantity"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Quantity (between 1 and 5):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type="number" id="quantity" name="quantity" min="1" max="5"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3280133" y="4106834"/>
            <a:ext cx="391886" cy="1632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BAE85-D1D1-4009-B6C3-FA6DD7D9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08" y="4508792"/>
            <a:ext cx="5620999" cy="7071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1069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68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type=“range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tạo slider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for="vol"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Volume (between 0 and 50):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type="range" id="vol" name="vol" min="0" max="50"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1533855" y="3714946"/>
            <a:ext cx="391886" cy="1632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9E8BF-AE39-49E3-8FCE-A1964C55F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73" y="4174593"/>
            <a:ext cx="7114649" cy="7071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418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68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type=“time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nhập thời gian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for="appt"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a time: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type="time" id="appt" name="appt"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8635341" y="2514883"/>
            <a:ext cx="391886" cy="9053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B9F49-8313-4E85-BEFC-50CA22D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44" y="1935677"/>
            <a:ext cx="1499746" cy="24995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8990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05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type=“url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nhập địa chỉ url. Một số trình duyệt sẽ kiểm tra tính hợp lệ của url khi submit form.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for="homepage"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your homepage: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type="url" id="homepage" name="homepage"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1900603" y="4409699"/>
            <a:ext cx="391886" cy="9053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D9DD1-CA39-44DC-BD73-71415F5C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69" y="4508792"/>
            <a:ext cx="6157494" cy="7071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4288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CÁC LOẠI (TYPE) INPUT CHÍNH (TIẾP)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68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&lt;input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type=“week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phép người dùng chọn nhập tuần và năm.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for="week"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a week: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type="week" id="week" name="week"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8238593" y="2806183"/>
            <a:ext cx="391886" cy="9053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84993-714E-433A-96A9-DBF724F1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08" y="2204035"/>
            <a:ext cx="2877561" cy="3328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609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</a:t>
            </a: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42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value=“xyz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khởi tạo giá trị ban đầu cho trường input.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for="fname"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name: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value="John"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&lt;label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for="lname"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 name: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&lt;/label&gt;&lt;br&gt;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id="lname" name="lname"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value="Doe"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&gt;&lt;br&gt;&lt;br&gt;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&lt;input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type="submit" value="Submit"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4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1B9A370-D5C6-48CF-B1A6-AB9D584B34F6}"/>
              </a:ext>
            </a:extLst>
          </p:cNvPr>
          <p:cNvSpPr/>
          <p:nvPr/>
        </p:nvSpPr>
        <p:spPr>
          <a:xfrm rot="16200000">
            <a:off x="5661648" y="4666090"/>
            <a:ext cx="391886" cy="9053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F1A56-1F07-4120-8CAC-94830EDD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13" y="4432585"/>
            <a:ext cx="2176461" cy="15668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4700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299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readonly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thiết lập trường input chỉ đọc.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 value="John"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readonly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16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size=“n”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độ rộng của trường nhập liệu. Giá trị mặc định của thuộc tính này là 20.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id="fname" name="fname"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size="50"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615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540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maxlength=“n”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số kí tự tối đa có thể nhập cho trường input.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input 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type="text" id="pin" name="pin" </a:t>
            </a:r>
            <a:r>
              <a:rPr lang="en-US" sz="2000" b="1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maxlength="4"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size="4"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min=“m”, max=“n”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dùng để xác định giá trị nhỏ nhất và lớn nhất cho trường nhập liệu.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="datemax"&gt;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before 1980-01-01: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="datemax"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="datemax"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="1979-12-31"&gt;&lt;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="datemin"&gt;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 date after 2000-01-01: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="datemin"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="datemin"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="2000-01-02"&gt;&lt;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="quantity"&gt;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(between 1 and 5):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/>
            </a:b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="number"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min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max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4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CHÈN HÌNH ẢNH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460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Thuộc tính usemap của 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img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dùng kết hợp với thẻ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map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area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&gt;.</a:t>
            </a:r>
          </a:p>
          <a:p>
            <a:pPr marL="548640" marR="0" lvl="1" indent="-228600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Ví dụ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minh họa chèn ảnh và sử dụng usemap</a:t>
            </a:r>
            <a:r>
              <a:rPr kumimoji="0" lang="vi-V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img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src=“pic_mountain.jpg” height=“200”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width=“300” usemap=“#imagemap”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alt=“This is mountain”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name=“imagemap”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area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shape=“rect” coords=“0,0,200,200”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href=“vd1.htm”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>
              <a:buClr>
                <a:srgbClr val="9B2D1F"/>
              </a:buClr>
              <a:buSzPct val="85000"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area 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shape=“circle” coords=“250,100,50”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href=“ex1.htm”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914400" lvl="3" algn="just">
              <a:buClr>
                <a:srgbClr val="9B2D1F"/>
              </a:buClr>
              <a:buSzPct val="85000"/>
              <a:defRPr/>
            </a:pP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kumimoji="0" lang="vi-VN" sz="2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61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79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pattern=“biểu thức chính quy”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khuôn mẫu của trường nhập dữ liệu.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6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="country_code"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="country_code"</a:t>
            </a:r>
            <a:b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2000" b="1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="[A-Za-z]{3}"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="Three letter country code"&gt;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placeholder=“abc”</a:t>
            </a:r>
            <a:r>
              <a:rPr lang="en-US" sz="2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gợi ý cho trường nhập dữ liệu.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b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2000" b="1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="123-45-678"</a:t>
            </a:r>
            <a:b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pattern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="[0-9]{3}-[0-9]{2}-[0-9]{3}"&gt;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929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79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pattern=“biểu thức chính quy”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khuôn mẫu của trường nhập dữ liệu.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16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="country_code"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="country_code"</a:t>
            </a:r>
            <a:b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sz="2000" b="1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="[A-Za-z]{3}"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="Three letter country code"&gt;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placeholder=“abc”</a:t>
            </a:r>
            <a:r>
              <a:rPr lang="en-US" sz="2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gợi ý cho trường nhập dữ liệu.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b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2000" b="1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="123-45-678"</a:t>
            </a:r>
            <a:br>
              <a:rPr lang="en-US" sz="2000" b="1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pattern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="[0-9]{3}-[0-9]{2}-[0-9]{3}"&gt;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F7810-B2B1-402C-92A9-1FA0C73B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507" y="4214162"/>
            <a:ext cx="3895682" cy="804742"/>
          </a:xfrm>
          <a:prstGeom prst="rect">
            <a:avLst/>
          </a:prstGeom>
        </p:spPr>
      </p:pic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B141702A-A8C6-4770-A425-8A5867F7C874}"/>
              </a:ext>
            </a:extLst>
          </p:cNvPr>
          <p:cNvSpPr/>
          <p:nvPr/>
        </p:nvSpPr>
        <p:spPr>
          <a:xfrm>
            <a:off x="6400800" y="4524499"/>
            <a:ext cx="1056904" cy="398339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055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460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required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trường nhập dữ liệu không được để trống.</a:t>
            </a:r>
          </a:p>
          <a:p>
            <a:pPr marL="0" marR="0" lvl="1" indent="-228600" algn="just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="username"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required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16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indent="-457200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autofocus</a:t>
            </a:r>
            <a:r>
              <a:rPr lang="en-US" sz="24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trường nhập liệu tự động nhận focus khi trang web nạp xong.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="fname"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autofocus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004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CÁC THUỘC TÍNH CHÍNH CỦA INPUT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343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286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autocomplete=“on|off” 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để xác định trường nhập dữ liệu có được trình duyệt gợi ý điền bằng những giá trị đã nhập trước đó hay không. </a:t>
            </a:r>
          </a:p>
          <a:p>
            <a:pPr lvl="1" indent="-457200" algn="just"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1600" b="0" i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n-US" sz="20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autocomplete</a:t>
            </a:r>
            <a:r>
              <a:rPr lang="en-US" sz="2000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="off"&gt;</a:t>
            </a: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246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CÁC THẺ TẠO BỐ CỤC TRANG WEB</a:t>
            </a: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1" y="1642011"/>
            <a:ext cx="11556819" cy="524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HTML cung cấp một số thẻ ngữ nghĩa để tạo bố cục trang web: 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 dùng để tạo vùng chứa banner.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&lt;nav&gt; dùng tạo vùng chứa menu.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&lt;section&gt; dùng để tạo vùng chứa nội dung.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&lt;article&gt; dùng để tạo vùng độc lập chứa 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sz="28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</a:t>
            </a:r>
            <a:r>
              <a:rPr kumimoji="0" lang="en-US" altLang="en-US" sz="2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ung xác định.</a:t>
            </a: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8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&lt;footer&gt; dùng để chứa footer cho trang web.</a:t>
            </a:r>
            <a:endParaRPr kumimoji="0" lang="en-US" altLang="en-US" sz="28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marR="0" lvl="1" defTabSz="914400" rtl="0" eaLnBrk="1" fontAlgn="auto" latinLnBrk="0" hangingPunct="1"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lang="en-US" sz="2000">
              <a:solidFill>
                <a:srgbClr val="FF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20040" marR="0" lvl="1" algn="just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endParaRPr kumimoji="0" lang="vi-VN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73987-B7DC-4F62-BFDD-351CE306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280" y="2381023"/>
            <a:ext cx="2694666" cy="31884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808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200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Siêu liên kết là liên kết từ trang web này sang trang web khác hoặc từ phần này sang phần khác của cùng một trang web.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Để tạo siêu liên kết chúng ta sử dụng thẻ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&lt;a&gt;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90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265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Cú pháp của thẻ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&lt;a&gt;</a:t>
            </a:r>
          </a:p>
          <a:p>
            <a:pPr marL="320040" marR="0" lvl="1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href=“url” rel=“nofollow” title=“text” tabindex=“n” accesskey=“character”  target=“_blank|_parent|_seft|_top”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399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href=“url”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chỉ ra đích của liên kết. Nó có thể là địa chỉ của một trang web hoặc là một bookmark.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rel=“nofollow”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Báo cho bộ máy tìm kiếm của Google là không đi theo liên kết này.</a:t>
            </a:r>
          </a:p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title=“text”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Hiển thị dòng văn bản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khi di chuyển chuột vào liên kết.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3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tabindex = “n”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Dùng để chỉ thứ tự tab cho liên kết.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accesskey = “character”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dùng để xác định phím nóng cho liên kết. Hầu kết các trình duyệt là bấm tổ hợp phím Alt + phím nóng. Riêng trình duyệt firefox thì Alt+Shift+phím nóng.</a:t>
            </a:r>
          </a:p>
          <a:p>
            <a:pPr marL="891540" marR="0" lvl="1" indent="-571500" algn="just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tabLst/>
              <a:defRPr/>
            </a:pP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target=“_blank|…”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dùng để xác định tài liệu đích được mở ở đâu.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01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C4423F-22EE-4AD0-90A1-7C91D9B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THẺ TẠO SIÊU LIÊN KẾT (TIẾP)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075D6-CCDA-4BB7-B4AC-CA63E7B80E07}"/>
              </a:ext>
            </a:extLst>
          </p:cNvPr>
          <p:cNvSpPr txBox="1"/>
          <p:nvPr/>
        </p:nvSpPr>
        <p:spPr>
          <a:xfrm>
            <a:off x="354132" y="1642011"/>
            <a:ext cx="10913424" cy="379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lvl="1" indent="-2286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Để tạo ra liên kết bên trong một trang web thì.</a:t>
            </a:r>
          </a:p>
          <a:p>
            <a:pPr marL="1234440" lvl="2" indent="-457200" algn="just">
              <a:lnSpc>
                <a:spcPct val="15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HTML 4.01: </a:t>
            </a: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 một ancho (mỏ neo) cho đích với cú pháp:</a:t>
            </a:r>
          </a:p>
          <a:p>
            <a:pPr marL="320040" marR="0" lvl="1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name=“ancho_name”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691640" lvl="3" indent="-4572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§"/>
              <a:tabLst>
                <a:tab pos="3033713" algn="l"/>
              </a:tabLst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 liên kết đến mỏ neo: </a:t>
            </a:r>
          </a:p>
          <a:p>
            <a:pPr marL="320040" marR="0" lvl="1" algn="just" defTabSz="914400" rtl="0" eaLnBrk="1" fontAlgn="auto" latinLnBrk="0" hangingPunct="1">
              <a:spcBef>
                <a:spcPts val="370"/>
              </a:spcBef>
              <a:spcAft>
                <a:spcPts val="0"/>
              </a:spcAft>
              <a:buClr>
                <a:srgbClr val="9B2D1F"/>
              </a:buClr>
              <a:buSzPct val="85000"/>
              <a:tabLst/>
              <a:defRPr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href=“#ancho_name”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&lt;/a&gt;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212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C6D111F2-2D7F-4D10-AE6A-8965308167D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12\b\uFFFD\\{9D82C950-2FC1-4E5C-A8FA-F51BB490007C}&quot;,&quot;C:\\doc\\tailieu\\nam 2020\\day ket hop thiet ke web\\Bai 2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ssion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A0AF024-FC08-4940-9BD0-17F119363409}:3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B57C27E-D6F8-488C-8741-5FC855E26C30}:30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1BEDEF7-7712-493F-AFD3-9E65453A9B18}:30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222B80E-5553-48CA-BF33-B1D759E0CDCF}: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F6DF54D-A578-4E66-BD3B-D46543C60C7D}:30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EF3994B-3262-43A5-878C-76231594848A}:3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6787591-4CC9-4801-BA65-1BFC1342971E}:3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076A755-B15E-4A04-B5DC-1E873ABEB4A9}:3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7C30612-FFDF-4206-98FA-82DAA53D68C6}:3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5B73C6-28CB-439E-B444-01ECD07C50D8}:3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BD7F95C-E115-4533-B116-0CAF5D0A843F}: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82FEDA-797F-4B99-868A-138D4619C60B}:3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3C0CCB2-F003-4C4E-B2F3-574BF6AAF3E3}:3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515A986-DEDA-4A18-A8DE-75DF5DEB5724}:3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464173F-30F1-4BEE-A02F-B1BE5FC54E34}:3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C234649-15E9-4C24-AC37-501A8DC62682}:31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CDAA084-D54E-43B0-96D5-6135ACDACF9E}:3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4D9B10F-682B-4A46-8927-685371929E0D}:32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9B69418-9F0E-42E1-B286-AE25BEBEBC46}:3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0749867-1FD6-4E4E-B886-56AB78349357}:3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60A298C-1F87-4BD3-A6A5-3824065A2A7B}:3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112481-7E6A-4B77-BF79-4E62F158B1EF}:26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01060AC-487F-40F1-8AB1-F3A51E610BCB}:3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7825815-0C04-4C56-BED8-2B11C7308A0C}:3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C99FBDD-DA8D-45D5-A3C3-5924E06A380E}:32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6C68447-1D4A-4161-B839-40FC9F24A6E5}:32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1C2F9DD-960E-489B-ADF6-C983BEB4CBFB}:32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28D3E6-DBB0-45FE-BF6B-2ACFEB0B5763}:3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9F17625-C7A6-4EA8-A4B8-B4AB7A0DDE7D}:3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D82BD18-D8FC-48C1-8791-74318D1FD10B}:3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23E7880-6BC1-480E-B0BE-448C6FB9BF7F}:33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810E71D-3146-425C-AF5C-C1A876DCDD3E}:3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A40261D-DF36-4E39-9E9A-B23E23E04989}:26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3919B8D-C8CE-4392-88CE-0BD08124A2E3}:33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A81CB86-8F36-43CC-B7DA-0A7DB84656BA}:3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F87D5A-B68B-44DF-9ABC-192F229F5620}:33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52C0F56-CD74-4D7C-A64E-679E5E51BF75}:33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B0875C-C9B4-4CD9-BAC6-70C3090581EC}:33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181588D-A0AF-4230-98B3-9A7CA3CDFDDA}:3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7274555-EDBC-4888-8CBF-6D4DD6294138}:3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C696EE-CC15-47FE-B30D-A565CC217309}:3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1950FD3-3C38-4A17-A41C-818329063915}:3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B3A6CDA-E0A8-4489-822E-EE265C170604}:3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57FBD30-F35F-476E-82EF-A50A0B76A60C}:30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1544</TotalTime>
  <Words>3923</Words>
  <Application>Microsoft Office PowerPoint</Application>
  <PresentationFormat>Widescreen</PresentationFormat>
  <Paragraphs>318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Rockwell</vt:lpstr>
      <vt:lpstr>Wingdings</vt:lpstr>
      <vt:lpstr>Damask</vt:lpstr>
      <vt:lpstr>THIẾT KẾ WEB </vt:lpstr>
      <vt:lpstr>  Bài 2: Các thẻ chèn hình ảnh, siêu liên kết và mẫu biểu  </vt:lpstr>
      <vt:lpstr>  THẺ CHÈN HÌNH ẢNH  </vt:lpstr>
      <vt:lpstr>  THẺ CHÈN HÌNH ẢNH (TIẾP)  </vt:lpstr>
      <vt:lpstr>  THẺ TẠO SIÊU LIÊN KẾT  </vt:lpstr>
      <vt:lpstr>  THẺ TẠO SIÊU LIÊN KẾT (TIẾP)  </vt:lpstr>
      <vt:lpstr>  THẺ TẠO SIÊU LIÊN KẾT (TIẾP)  </vt:lpstr>
      <vt:lpstr>  THẺ TẠO SIÊU LIÊN KẾT (TIẾP)  </vt:lpstr>
      <vt:lpstr>  THẺ TẠO SIÊU LIÊN KẾT (TIẾP)  </vt:lpstr>
      <vt:lpstr>  THẺ TẠO SIÊU LIÊN KẾT (TIẾP)  </vt:lpstr>
      <vt:lpstr>  THẺ TẠO SIÊU LIÊN KẾT (TIẾP)  </vt:lpstr>
      <vt:lpstr>  THẺ &lt;FORM&gt;  </vt:lpstr>
      <vt:lpstr>   CÁC THÀNH PHẦN CHÍNH CỦA FORM   </vt:lpstr>
      <vt:lpstr>   CÁC THÀNH PHẦN CHÍNH CỦA FORM (tiếp)   </vt:lpstr>
      <vt:lpstr>   CÁC THÀNH PHẦN CHÍNH CỦA FORM (tiếp)   </vt:lpstr>
      <vt:lpstr>   CÁC THÀNH PHẦN CHÍNH CỦA FORM (tiếp)   </vt:lpstr>
      <vt:lpstr>   CÁC THÀNH PHẦN CHÍNH CỦA FORM (tiếp)   </vt:lpstr>
      <vt:lpstr>   CÁC THÀNH PHẦN CHÍNH CỦA FORM (tiếp)   </vt:lpstr>
      <vt:lpstr>   CÁC THÀNH PHẦN CHÍNH CỦA FORM (tiếp)   </vt:lpstr>
      <vt:lpstr>   CÁC LOẠI (TYPE) INPUT CHÍNH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 CÁC LOẠI (TYPE) INPUT CHÍNH (TIẾP)   </vt:lpstr>
      <vt:lpstr>  CÁC THUỘC TÍNH CHÍNH CỦA INPUT </vt:lpstr>
      <vt:lpstr>  CÁC THUỘC TÍNH CHÍNH CỦA INPUT  </vt:lpstr>
      <vt:lpstr>  CÁC THUỘC TÍNH CHÍNH CỦA INPUT (tiếp)  </vt:lpstr>
      <vt:lpstr>  CÁC THUỘC TÍNH CHÍNH CỦA INPUT (tiếp)  </vt:lpstr>
      <vt:lpstr>  CÁC THUỘC TÍNH CHÍNH CỦA INPUT (tiếp)  </vt:lpstr>
      <vt:lpstr>  CÁC THUỘC TÍNH CHÍNH CỦA INPUT (tiếp)  </vt:lpstr>
      <vt:lpstr>  CÁC THUỘC TÍNH CHÍNH CỦA INPUT (tiếp)  </vt:lpstr>
      <vt:lpstr> CÁC THẺ TẠO BỐ CỤC TRANG WEB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2</dc:title>
  <dc:creator>Mai The</dc:creator>
  <cp:lastModifiedBy>Nguyen Thi Nhu Trang (FE Hitech)</cp:lastModifiedBy>
  <cp:revision>131</cp:revision>
  <dcterms:created xsi:type="dcterms:W3CDTF">2021-01-21T04:17:31Z</dcterms:created>
  <dcterms:modified xsi:type="dcterms:W3CDTF">2021-05-17T11:08:21Z</dcterms:modified>
</cp:coreProperties>
</file>