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1C24"/>
    <a:srgbClr val="FACA06"/>
    <a:srgbClr val="003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92CD1-6A4A-4DF6-9881-BDA3EC4F1A8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D7FD4-2A76-4DC2-BEDF-D4D608C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70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274BF-563C-4C5B-8830-4F1223395AD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EADA5-872D-4B45-8796-4D1F2C28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82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40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5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7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08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64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93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63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6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53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27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6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3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3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15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1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80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08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47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EADA5-872D-4B45-8796-4D1F2C2859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51005" y="131805"/>
            <a:ext cx="948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 ĐẠI HỌC CÔNG NGHIỆP HÀ NỘI – BÀI GIẢNG ĐIỆN TỬ</a:t>
            </a:r>
          </a:p>
          <a:p>
            <a:pPr algn="ctr"/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bg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19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THIẾT KẾ WEB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3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13794" y="156519"/>
            <a:ext cx="1035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TÊN HỌC PHẦN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9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BDA76B8-FB6B-47B4-B733-F9F3FA8CF68A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4762"/>
            <a:ext cx="12192000" cy="7978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BF7B10-53EA-4154-9420-BA5EF91BF3FE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862541"/>
            <a:ext cx="12195363" cy="10018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DFE2DA-50D5-49DA-8438-230DF30AD181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hqprint">
            <a:clrChange>
              <a:clrFrom>
                <a:srgbClr val="F0F4F8"/>
              </a:clrFrom>
              <a:clrTo>
                <a:srgbClr val="F0F4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4" y="97090"/>
            <a:ext cx="588268" cy="588268"/>
          </a:xfrm>
          <a:prstGeom prst="rect">
            <a:avLst/>
          </a:prstGeom>
          <a:effectLst>
            <a:glow rad="50800">
              <a:schemeClr val="tx1">
                <a:alpha val="90000"/>
              </a:schemeClr>
            </a:glow>
          </a:effectLst>
        </p:spPr>
      </p:pic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C3E298A9-610C-46DC-B065-F65C5A6DC04F}"/>
              </a:ext>
            </a:extLst>
          </p:cNvPr>
          <p:cNvSpPr txBox="1">
            <a:spLocks/>
          </p:cNvSpPr>
          <p:nvPr userDrawn="1"/>
        </p:nvSpPr>
        <p:spPr>
          <a:xfrm>
            <a:off x="-45577" y="6636210"/>
            <a:ext cx="640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Webiste: https://haui.edu.vn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C0E39-3A88-446C-9DBA-4CD5D2FEEAC2}"/>
              </a:ext>
            </a:extLst>
          </p:cNvPr>
          <p:cNvSpPr txBox="1"/>
          <p:nvPr userDrawn="1"/>
        </p:nvSpPr>
        <p:spPr>
          <a:xfrm>
            <a:off x="7432898" y="6622998"/>
            <a:ext cx="3395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0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2021</a:t>
            </a:r>
            <a:r>
              <a:rPr lang="en-ID" sz="1000" b="1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ID" sz="10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Hanoi University of Industry </a:t>
            </a:r>
            <a:r>
              <a:rPr lang="en-ID" sz="10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rights reserved</a:t>
            </a:r>
            <a:endParaRPr lang="en-ID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DA8E7B-4936-4304-A6B7-69EA88D09CBD}"/>
              </a:ext>
            </a:extLst>
          </p:cNvPr>
          <p:cNvGrpSpPr/>
          <p:nvPr userDrawn="1"/>
        </p:nvGrpSpPr>
        <p:grpSpPr>
          <a:xfrm>
            <a:off x="10695894" y="6596658"/>
            <a:ext cx="357425" cy="184511"/>
            <a:chOff x="4858544" y="3598069"/>
            <a:chExt cx="1614487" cy="833438"/>
          </a:xfrm>
          <a:solidFill>
            <a:schemeClr val="tx1"/>
          </a:solidFill>
        </p:grpSpPr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20DF773-25D2-4904-9187-6D25DBA621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8544" y="3777457"/>
              <a:ext cx="1355725" cy="654050"/>
            </a:xfrm>
            <a:custGeom>
              <a:avLst/>
              <a:gdLst>
                <a:gd name="T0" fmla="*/ 89 w 257"/>
                <a:gd name="T1" fmla="*/ 59 h 124"/>
                <a:gd name="T2" fmla="*/ 101 w 257"/>
                <a:gd name="T3" fmla="*/ 45 h 124"/>
                <a:gd name="T4" fmla="*/ 214 w 257"/>
                <a:gd name="T5" fmla="*/ 2 h 124"/>
                <a:gd name="T6" fmla="*/ 247 w 257"/>
                <a:gd name="T7" fmla="*/ 29 h 124"/>
                <a:gd name="T8" fmla="*/ 247 w 257"/>
                <a:gd name="T9" fmla="*/ 60 h 124"/>
                <a:gd name="T10" fmla="*/ 148 w 257"/>
                <a:gd name="T11" fmla="*/ 119 h 124"/>
                <a:gd name="T12" fmla="*/ 139 w 257"/>
                <a:gd name="T13" fmla="*/ 119 h 124"/>
                <a:gd name="T14" fmla="*/ 45 w 257"/>
                <a:gd name="T15" fmla="*/ 110 h 124"/>
                <a:gd name="T16" fmla="*/ 138 w 257"/>
                <a:gd name="T17" fmla="*/ 69 h 124"/>
                <a:gd name="T18" fmla="*/ 149 w 257"/>
                <a:gd name="T19" fmla="*/ 69 h 124"/>
                <a:gd name="T20" fmla="*/ 156 w 257"/>
                <a:gd name="T21" fmla="*/ 57 h 124"/>
                <a:gd name="T22" fmla="*/ 142 w 257"/>
                <a:gd name="T23" fmla="*/ 55 h 124"/>
                <a:gd name="T24" fmla="*/ 135 w 257"/>
                <a:gd name="T25" fmla="*/ 64 h 124"/>
                <a:gd name="T26" fmla="*/ 89 w 257"/>
                <a:gd name="T27" fmla="*/ 5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124">
                  <a:moveTo>
                    <a:pt x="89" y="59"/>
                  </a:moveTo>
                  <a:cubicBezTo>
                    <a:pt x="98" y="44"/>
                    <a:pt x="101" y="45"/>
                    <a:pt x="101" y="45"/>
                  </a:cubicBezTo>
                  <a:cubicBezTo>
                    <a:pt x="145" y="34"/>
                    <a:pt x="214" y="2"/>
                    <a:pt x="214" y="2"/>
                  </a:cubicBezTo>
                  <a:cubicBezTo>
                    <a:pt x="221" y="0"/>
                    <a:pt x="236" y="8"/>
                    <a:pt x="247" y="29"/>
                  </a:cubicBezTo>
                  <a:cubicBezTo>
                    <a:pt x="257" y="50"/>
                    <a:pt x="247" y="60"/>
                    <a:pt x="247" y="60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5" y="121"/>
                    <a:pt x="139" y="119"/>
                    <a:pt x="139" y="119"/>
                  </a:cubicBezTo>
                  <a:cubicBezTo>
                    <a:pt x="108" y="105"/>
                    <a:pt x="49" y="118"/>
                    <a:pt x="45" y="110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41" y="71"/>
                    <a:pt x="145" y="71"/>
                    <a:pt x="149" y="69"/>
                  </a:cubicBezTo>
                  <a:cubicBezTo>
                    <a:pt x="155" y="67"/>
                    <a:pt x="158" y="61"/>
                    <a:pt x="156" y="57"/>
                  </a:cubicBezTo>
                  <a:cubicBezTo>
                    <a:pt x="154" y="53"/>
                    <a:pt x="148" y="52"/>
                    <a:pt x="142" y="55"/>
                  </a:cubicBezTo>
                  <a:cubicBezTo>
                    <a:pt x="138" y="56"/>
                    <a:pt x="135" y="60"/>
                    <a:pt x="135" y="64"/>
                  </a:cubicBezTo>
                  <a:cubicBezTo>
                    <a:pt x="0" y="124"/>
                    <a:pt x="41" y="122"/>
                    <a:pt x="89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6E0392A-71DA-4FC5-9189-78029867C2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7731" y="3598069"/>
              <a:ext cx="495300" cy="558800"/>
            </a:xfrm>
            <a:custGeom>
              <a:avLst/>
              <a:gdLst>
                <a:gd name="T0" fmla="*/ 36 w 94"/>
                <a:gd name="T1" fmla="*/ 58 h 106"/>
                <a:gd name="T2" fmla="*/ 2 w 94"/>
                <a:gd name="T3" fmla="*/ 34 h 106"/>
                <a:gd name="T4" fmla="*/ 14 w 94"/>
                <a:gd name="T5" fmla="*/ 15 h 106"/>
                <a:gd name="T6" fmla="*/ 21 w 94"/>
                <a:gd name="T7" fmla="*/ 8 h 106"/>
                <a:gd name="T8" fmla="*/ 54 w 94"/>
                <a:gd name="T9" fmla="*/ 0 h 106"/>
                <a:gd name="T10" fmla="*/ 88 w 94"/>
                <a:gd name="T11" fmla="*/ 45 h 106"/>
                <a:gd name="T12" fmla="*/ 92 w 94"/>
                <a:gd name="T13" fmla="*/ 84 h 106"/>
                <a:gd name="T14" fmla="*/ 69 w 94"/>
                <a:gd name="T15" fmla="*/ 101 h 106"/>
                <a:gd name="T16" fmla="*/ 57 w 94"/>
                <a:gd name="T17" fmla="*/ 103 h 106"/>
                <a:gd name="T18" fmla="*/ 51 w 94"/>
                <a:gd name="T19" fmla="*/ 102 h 106"/>
                <a:gd name="T20" fmla="*/ 32 w 94"/>
                <a:gd name="T21" fmla="*/ 98 h 106"/>
                <a:gd name="T22" fmla="*/ 36 w 94"/>
                <a:gd name="T23" fmla="*/ 5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06">
                  <a:moveTo>
                    <a:pt x="36" y="58"/>
                  </a:moveTo>
                  <a:cubicBezTo>
                    <a:pt x="19" y="26"/>
                    <a:pt x="2" y="34"/>
                    <a:pt x="2" y="34"/>
                  </a:cubicBezTo>
                  <a:cubicBezTo>
                    <a:pt x="0" y="19"/>
                    <a:pt x="14" y="15"/>
                    <a:pt x="14" y="15"/>
                  </a:cubicBezTo>
                  <a:cubicBezTo>
                    <a:pt x="14" y="15"/>
                    <a:pt x="15" y="9"/>
                    <a:pt x="21" y="8"/>
                  </a:cubicBezTo>
                  <a:cubicBezTo>
                    <a:pt x="26" y="8"/>
                    <a:pt x="40" y="4"/>
                    <a:pt x="54" y="0"/>
                  </a:cubicBezTo>
                  <a:cubicBezTo>
                    <a:pt x="70" y="12"/>
                    <a:pt x="81" y="27"/>
                    <a:pt x="88" y="45"/>
                  </a:cubicBezTo>
                  <a:cubicBezTo>
                    <a:pt x="92" y="57"/>
                    <a:pt x="94" y="71"/>
                    <a:pt x="92" y="84"/>
                  </a:cubicBezTo>
                  <a:cubicBezTo>
                    <a:pt x="84" y="90"/>
                    <a:pt x="71" y="99"/>
                    <a:pt x="69" y="101"/>
                  </a:cubicBezTo>
                  <a:cubicBezTo>
                    <a:pt x="66" y="103"/>
                    <a:pt x="60" y="104"/>
                    <a:pt x="57" y="103"/>
                  </a:cubicBezTo>
                  <a:cubicBezTo>
                    <a:pt x="54" y="101"/>
                    <a:pt x="51" y="102"/>
                    <a:pt x="51" y="102"/>
                  </a:cubicBezTo>
                  <a:cubicBezTo>
                    <a:pt x="42" y="106"/>
                    <a:pt x="32" y="98"/>
                    <a:pt x="32" y="98"/>
                  </a:cubicBezTo>
                  <a:cubicBezTo>
                    <a:pt x="32" y="98"/>
                    <a:pt x="53" y="91"/>
                    <a:pt x="36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FB27096D-82F9-4A7C-AA95-3E7BF1CC321A}"/>
              </a:ext>
            </a:extLst>
          </p:cNvPr>
          <p:cNvSpPr txBox="1">
            <a:spLocks/>
          </p:cNvSpPr>
          <p:nvPr userDrawn="1"/>
        </p:nvSpPr>
        <p:spPr>
          <a:xfrm>
            <a:off x="11400367" y="64928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38" y="159"/>
            <a:ext cx="1604962" cy="80248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1612-7D8F-4B8F-977C-F32DA5D17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36" y="2530411"/>
            <a:ext cx="1157828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altLang="zh-CN" sz="72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4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THIẾT KẾ WEB</a:t>
            </a:r>
            <a:br>
              <a:rPr lang="en-US" altLang="zh-CN" sz="48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Xử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lý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sự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kiện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và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biểu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thức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chính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quy</a:t>
            </a:r>
            <a:br>
              <a:rPr lang="zh-CN" altLang="en-US" sz="4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5BDC3-385A-4DE8-861E-EB02AC360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170449"/>
            <a:ext cx="9001462" cy="1655762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rPr>
              <a:t>BỘ MÔN KỸ THUẬT VÀ MẠNG MÁY 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5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25674"/>
            <a:ext cx="10353762" cy="3957496"/>
          </a:xfrm>
        </p:spPr>
        <p:txBody>
          <a:bodyPr>
            <a:normAutofit/>
          </a:bodyPr>
          <a:lstStyle/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onKeyDown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onKeyUp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ra.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onKeyPress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Xuât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800" dirty="0">
                <a:cs typeface="Arial" panose="020B0604020202020204" pitchFamily="34" charset="0"/>
              </a:rPr>
              <a:t>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ra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8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B1483-FBD1-4A20-8419-D00853C5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64D8404-D0AE-40A8-9C6C-22C72FA5F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96" y="1657632"/>
            <a:ext cx="949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51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6" y="1725674"/>
            <a:ext cx="10763595" cy="4339460"/>
          </a:xfrm>
        </p:spPr>
        <p:txBody>
          <a:bodyPr>
            <a:normAutofit fontScale="85000" lnSpcReduction="10000"/>
          </a:bodyPr>
          <a:lstStyle/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(Mouse)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onMouseDown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cs typeface="Arial" panose="020B0604020202020204" pitchFamily="34" charset="0"/>
              </a:rPr>
              <a:t>ược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nhấn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xuống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onMousUp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cs typeface="Arial" panose="020B0604020202020204" pitchFamily="34" charset="0"/>
              </a:rPr>
              <a:t>ược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thả</a:t>
            </a:r>
            <a:r>
              <a:rPr lang="en-US" sz="2400" dirty="0">
                <a:cs typeface="Arial" panose="020B0604020202020204" pitchFamily="34" charset="0"/>
              </a:rPr>
              <a:t> 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onDblClick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đúp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onMouseOver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onMouseOut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210085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3146C2-6A2F-407E-83A6-EF38BB08F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8C0B59D9-83ED-47F4-B168-6DC3DD6A4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42" y="1790700"/>
            <a:ext cx="5917034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6A500B5B-8A23-4765-8B60-5865FFFCA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1943100"/>
            <a:ext cx="18764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9AEA9A0E-4338-49D1-BC7C-A3670C6BC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3162300"/>
            <a:ext cx="1771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2A16FDF1-4048-4E6B-ABDC-631170C325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97142" y="2857500"/>
            <a:ext cx="2057400" cy="1587"/>
          </a:xfrm>
          <a:prstGeom prst="line">
            <a:avLst/>
          </a:prstGeom>
          <a:noFill/>
          <a:ln w="25400" algn="ctr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C6931167-4315-4DAB-B20B-09F61CA05C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40124" y="2933700"/>
            <a:ext cx="371476" cy="838200"/>
          </a:xfrm>
          <a:prstGeom prst="straightConnector1">
            <a:avLst/>
          </a:prstGeom>
          <a:noFill/>
          <a:ln w="25400" algn="ctr">
            <a:solidFill>
              <a:srgbClr val="0033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9">
            <a:extLst>
              <a:ext uri="{FF2B5EF4-FFF2-40B4-BE49-F238E27FC236}">
                <a16:creationId xmlns:a16="http://schemas.microsoft.com/office/drawing/2014/main" id="{C8BF8C8B-3807-4B24-AC11-DAA6FB0B7F9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30800" y="3643313"/>
            <a:ext cx="2438400" cy="509587"/>
          </a:xfrm>
          <a:prstGeom prst="straightConnector1">
            <a:avLst/>
          </a:prstGeom>
          <a:noFill/>
          <a:ln w="25400" algn="ctr">
            <a:solidFill>
              <a:srgbClr val="0033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23">
            <a:extLst>
              <a:ext uri="{FF2B5EF4-FFF2-40B4-BE49-F238E27FC236}">
                <a16:creationId xmlns:a16="http://schemas.microsoft.com/office/drawing/2014/main" id="{79615B7E-982B-47B0-A23A-FCCCA5450B5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025900" y="3124200"/>
            <a:ext cx="1752600" cy="13716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25">
            <a:extLst>
              <a:ext uri="{FF2B5EF4-FFF2-40B4-BE49-F238E27FC236}">
                <a16:creationId xmlns:a16="http://schemas.microsoft.com/office/drawing/2014/main" id="{E9C8B40B-BCF5-423A-A383-A0B71AB45AB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68800" y="2933700"/>
            <a:ext cx="3200400" cy="19050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1E7D2F03-FB72-4096-88A2-A6958884A1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90042" y="2859088"/>
            <a:ext cx="2598158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570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focus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6" y="1725674"/>
            <a:ext cx="10763595" cy="4339460"/>
          </a:xfrm>
        </p:spPr>
        <p:txBody>
          <a:bodyPr>
            <a:normAutofit fontScale="92500" lnSpcReduction="10000"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focus đ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selection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onFocus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onBlur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onSelectStart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onSelect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01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focus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336DD5-19A5-4BC1-A802-2C7C490E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44EEFE96-6F91-46FB-A891-541C2998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" y="1905000"/>
            <a:ext cx="574871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290BEFB2-2766-4273-A53E-7D4ECC54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96" y="2133600"/>
            <a:ext cx="4888317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6E9A7991-6085-4292-B140-0A2615DFF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57" y="3200400"/>
            <a:ext cx="4888316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37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1085F3-9535-4A02-8E63-959CEDFCE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DB87B4-57AD-4C2F-97DC-0541F0BD3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72" y="1783521"/>
            <a:ext cx="632187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D03CB75E-BD1E-4749-9820-6380CD272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146" y="3297996"/>
            <a:ext cx="3943350" cy="84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44D3AF7-BC56-4CDA-8837-F88C7AB16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663" y="1935921"/>
            <a:ext cx="4000500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99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95" y="2102679"/>
            <a:ext cx="11447362" cy="1326321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Phần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2: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BIỂU THỨC CHÍNH QUI</a:t>
            </a:r>
            <a:b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8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600" b="1" dirty="0">
                <a:latin typeface="Arial" panose="020B0604020202020204" pitchFamily="34" charset="0"/>
                <a:cs typeface="Arial" panose="020B0604020202020204" pitchFamily="34" charset="0"/>
              </a:rPr>
              <a:t>Biểu thức chính quy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6" y="1725674"/>
            <a:ext cx="10763595" cy="4339460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dirty="0"/>
              <a:t>Biểu thức chính quy là một chuỗi các ký tự tạo thành một mẫu tìm kiếm.</a:t>
            </a:r>
            <a:endParaRPr lang="en-US" sz="2800" dirty="0"/>
          </a:p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vi-VN" sz="2800" dirty="0"/>
              <a:t>Biểu thức chính quy có thể là một ký tự đơn hoặc một mẫu phức tạp hơn.</a:t>
            </a:r>
          </a:p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vi-VN" sz="2800" dirty="0"/>
              <a:t>Biểu thức chính quy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vi-VN" sz="2800" dirty="0"/>
              <a:t>mô tả những gì bạn đang tìm kiếm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vi-VN" sz="2800" dirty="0"/>
              <a:t>có thể được sử dụng để thực hiện tất cả các hoạt động tìm kiếm văn bản và thay thế văn bản</a:t>
            </a:r>
            <a:r>
              <a:rPr lang="en-US" sz="2800" dirty="0"/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3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/>
              <a:t>Cách</a:t>
            </a:r>
            <a:r>
              <a:rPr lang="en-US" sz="3600" b="1" dirty="0"/>
              <a:t> </a:t>
            </a:r>
            <a:r>
              <a:rPr lang="en-US" sz="3600" b="1" dirty="0" err="1"/>
              <a:t>Tạo</a:t>
            </a:r>
            <a:r>
              <a:rPr lang="en-US" sz="3600" b="1" dirty="0"/>
              <a:t> </a:t>
            </a:r>
            <a:r>
              <a:rPr lang="en-US" sz="3600" b="1" dirty="0" err="1"/>
              <a:t>một</a:t>
            </a:r>
            <a:r>
              <a:rPr lang="en-US" sz="3600" b="1" dirty="0"/>
              <a:t> </a:t>
            </a:r>
            <a:r>
              <a:rPr lang="en-US" sz="3600" b="1" dirty="0" err="1"/>
              <a:t>biểu</a:t>
            </a:r>
            <a:r>
              <a:rPr lang="en-US" sz="3600" b="1" dirty="0"/>
              <a:t> </a:t>
            </a:r>
            <a:r>
              <a:rPr lang="en-US" sz="3600" b="1" dirty="0" err="1"/>
              <a:t>thức</a:t>
            </a:r>
            <a:r>
              <a:rPr lang="en-US" sz="3600" b="1" dirty="0"/>
              <a:t> </a:t>
            </a:r>
            <a:r>
              <a:rPr lang="en-US" sz="3600" b="1" dirty="0" err="1"/>
              <a:t>chính</a:t>
            </a:r>
            <a:r>
              <a:rPr lang="en-US" sz="3600" b="1" dirty="0"/>
              <a:t> </a:t>
            </a:r>
            <a:r>
              <a:rPr lang="en-US" sz="3600" b="1" dirty="0" err="1"/>
              <a:t>quy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6" y="1725674"/>
            <a:ext cx="10763595" cy="4339460"/>
          </a:xfrm>
        </p:spPr>
        <p:txBody>
          <a:bodyPr>
            <a:normAutofit/>
          </a:bodyPr>
          <a:lstStyle/>
          <a:p>
            <a:pPr marL="891540" lvl="1" indent="-571500" algn="just" fontAlgn="base">
              <a:spcBef>
                <a:spcPts val="370"/>
              </a:spcBef>
              <a:spcAft>
                <a:spcPct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/>
              <a:t>Cách</a:t>
            </a:r>
            <a:r>
              <a:rPr lang="en-US" sz="2800" dirty="0"/>
              <a:t> 1: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qui đ</a:t>
            </a:r>
            <a:r>
              <a:rPr lang="vi-VN" sz="2800" dirty="0"/>
              <a:t>ươ</a:t>
            </a:r>
            <a:r>
              <a:rPr lang="en-US" sz="2800" dirty="0"/>
              <a:t>c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cặp</a:t>
            </a:r>
            <a:r>
              <a:rPr lang="en-US" sz="2800" dirty="0"/>
              <a:t> //. </a:t>
            </a:r>
            <a:br>
              <a:rPr lang="en-US" sz="2800" dirty="0"/>
            </a:br>
            <a:r>
              <a:rPr lang="en-US" sz="2800" dirty="0"/>
              <a:t>Var re=/exp/;</a:t>
            </a:r>
          </a:p>
          <a:p>
            <a:pPr marL="891540" lvl="1" indent="-571500" fontAlgn="base">
              <a:spcBef>
                <a:spcPts val="370"/>
              </a:spcBef>
              <a:spcAft>
                <a:spcPct val="0"/>
              </a:spcAft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/>
              <a:t>Cách</a:t>
            </a:r>
            <a:r>
              <a:rPr lang="en-US" sz="2800" dirty="0"/>
              <a:t> 2: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t</a:t>
            </a:r>
            <a:r>
              <a:rPr lang="vi-VN" sz="2800" dirty="0"/>
              <a:t>ượn</a:t>
            </a:r>
            <a:r>
              <a:rPr lang="en-US" sz="2800" dirty="0"/>
              <a:t>g </a:t>
            </a:r>
            <a:r>
              <a:rPr lang="en-US" sz="2800" dirty="0" err="1">
                <a:solidFill>
                  <a:srgbClr val="1B1B1B"/>
                </a:solidFill>
                <a:latin typeface="SFMono-Regular"/>
              </a:rPr>
              <a:t>RegExp</a:t>
            </a:r>
            <a:br>
              <a:rPr lang="en-US" sz="2800" dirty="0">
                <a:solidFill>
                  <a:srgbClr val="1B1B1B"/>
                </a:solidFill>
                <a:latin typeface="SFMono-Regular"/>
              </a:rPr>
            </a:br>
            <a:r>
              <a:rPr lang="en-US" sz="2800" dirty="0"/>
              <a:t>var re = new </a:t>
            </a:r>
            <a:r>
              <a:rPr lang="en-US" sz="2800" dirty="0" err="1"/>
              <a:t>RegExp</a:t>
            </a:r>
            <a:r>
              <a:rPr lang="en-US" sz="2800" dirty="0"/>
              <a:t>(“exp");</a:t>
            </a:r>
          </a:p>
        </p:txBody>
      </p:sp>
    </p:spTree>
    <p:extLst>
      <p:ext uri="{BB962C8B-B14F-4D97-AF65-F5344CB8AC3E}">
        <p14:creationId xmlns:p14="http://schemas.microsoft.com/office/powerpoint/2010/main" val="110680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Bài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7: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Xử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lý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sự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kiện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và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biểu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thức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chính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quy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25674"/>
            <a:ext cx="10353762" cy="3695136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Xử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lý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sự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kiện</a:t>
            </a:r>
            <a:endParaRPr lang="en-US" altLang="zh-CN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qui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630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/>
              <a:t>Sử</a:t>
            </a:r>
            <a:r>
              <a:rPr lang="en-US" sz="3600" b="1" dirty="0"/>
              <a:t> </a:t>
            </a:r>
            <a:r>
              <a:rPr lang="en-US" sz="3600" b="1" dirty="0" err="1"/>
              <a:t>dụng</a:t>
            </a:r>
            <a:r>
              <a:rPr lang="en-US" sz="3600" b="1" dirty="0"/>
              <a:t> </a:t>
            </a:r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kí</a:t>
            </a:r>
            <a:r>
              <a:rPr lang="en-US" sz="3600" b="1" dirty="0"/>
              <a:t> </a:t>
            </a:r>
            <a:r>
              <a:rPr lang="en-US" sz="3600" b="1" dirty="0" err="1"/>
              <a:t>tự</a:t>
            </a:r>
            <a:r>
              <a:rPr lang="en-US" sz="3600" b="1" dirty="0"/>
              <a:t> </a:t>
            </a:r>
            <a:r>
              <a:rPr lang="en-US" sz="3600" b="1" dirty="0" err="1"/>
              <a:t>đặc</a:t>
            </a:r>
            <a:r>
              <a:rPr lang="en-US" sz="3600" b="1" dirty="0"/>
              <a:t> </a:t>
            </a:r>
            <a:r>
              <a:rPr lang="en-US" sz="3600" b="1" dirty="0" err="1"/>
              <a:t>biệt</a:t>
            </a:r>
            <a:r>
              <a:rPr lang="en-US" sz="3600" dirty="0"/>
              <a:t> </a:t>
            </a:r>
            <a:endParaRPr lang="en-US" sz="3600" b="1" dirty="0"/>
          </a:p>
        </p:txBody>
      </p:sp>
      <p:pic>
        <p:nvPicPr>
          <p:cNvPr id="6" name="Picture 2" descr="https://images.viblo.asia/full/fcaa9792-4ecb-4713-9932-b738f6be333e.png">
            <a:extLst>
              <a:ext uri="{FF2B5EF4-FFF2-40B4-BE49-F238E27FC236}">
                <a16:creationId xmlns:a16="http://schemas.microsoft.com/office/drawing/2014/main" id="{617105F1-E07A-4A76-B9FB-9CFAB5A625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48"/>
          <a:stretch/>
        </p:blipFill>
        <p:spPr bwMode="auto">
          <a:xfrm>
            <a:off x="1253120" y="1713053"/>
            <a:ext cx="9441888" cy="43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411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/>
              <a:t>Sử</a:t>
            </a:r>
            <a:r>
              <a:rPr lang="en-US" sz="3600" b="1" dirty="0"/>
              <a:t> </a:t>
            </a:r>
            <a:r>
              <a:rPr lang="en-US" sz="3600" b="1" dirty="0" err="1"/>
              <a:t>dụng</a:t>
            </a:r>
            <a:r>
              <a:rPr lang="en-US" sz="3600" b="1" dirty="0"/>
              <a:t> </a:t>
            </a:r>
            <a:r>
              <a:rPr lang="en-US" sz="3600" b="1" dirty="0" err="1"/>
              <a:t>các</a:t>
            </a:r>
            <a:r>
              <a:rPr lang="en-US" sz="3600" b="1" dirty="0"/>
              <a:t> </a:t>
            </a:r>
            <a:r>
              <a:rPr lang="en-US" sz="3600" b="1" dirty="0" err="1"/>
              <a:t>kí</a:t>
            </a:r>
            <a:r>
              <a:rPr lang="en-US" sz="3600" b="1" dirty="0"/>
              <a:t> </a:t>
            </a:r>
            <a:r>
              <a:rPr lang="en-US" sz="3600" b="1" dirty="0" err="1"/>
              <a:t>tự</a:t>
            </a:r>
            <a:r>
              <a:rPr lang="en-US" sz="3600" b="1" dirty="0"/>
              <a:t> </a:t>
            </a:r>
            <a:r>
              <a:rPr lang="en-US" sz="3600" b="1" dirty="0" err="1"/>
              <a:t>đặc</a:t>
            </a:r>
            <a:r>
              <a:rPr lang="en-US" sz="3600" b="1" dirty="0"/>
              <a:t> </a:t>
            </a:r>
            <a:r>
              <a:rPr lang="en-US" sz="3600" b="1" dirty="0" err="1"/>
              <a:t>biệt</a:t>
            </a:r>
            <a:r>
              <a:rPr lang="en-US" sz="3600" dirty="0"/>
              <a:t> 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9BDC-3A39-487D-8EF2-2E4F18E0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https://images.viblo.asia/full/fcaa9792-4ecb-4713-9932-b738f6be333e.png">
            <a:extLst>
              <a:ext uri="{FF2B5EF4-FFF2-40B4-BE49-F238E27FC236}">
                <a16:creationId xmlns:a16="http://schemas.microsoft.com/office/drawing/2014/main" id="{BCCEA1CC-A45B-4424-B929-1095F5D75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6" t="46427" r="586" b="278"/>
          <a:stretch/>
        </p:blipFill>
        <p:spPr bwMode="auto">
          <a:xfrm>
            <a:off x="1547000" y="1627369"/>
            <a:ext cx="8667750" cy="487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44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/>
              <a:t>Làm</a:t>
            </a:r>
            <a:r>
              <a:rPr lang="en-US" sz="3600" b="1" dirty="0"/>
              <a:t> </a:t>
            </a:r>
            <a:r>
              <a:rPr lang="en-US" sz="3600" b="1" dirty="0" err="1"/>
              <a:t>việc</a:t>
            </a:r>
            <a:r>
              <a:rPr lang="en-US" sz="3600" b="1" dirty="0"/>
              <a:t> </a:t>
            </a:r>
            <a:r>
              <a:rPr lang="en-US" sz="3600" b="1" dirty="0" err="1"/>
              <a:t>với</a:t>
            </a:r>
            <a:r>
              <a:rPr lang="en-US" sz="3600" b="1" dirty="0"/>
              <a:t> </a:t>
            </a:r>
            <a:r>
              <a:rPr lang="en-US" sz="3600" b="1" dirty="0" err="1"/>
              <a:t>biểu</a:t>
            </a:r>
            <a:r>
              <a:rPr lang="en-US" sz="3600" b="1" dirty="0"/>
              <a:t> </a:t>
            </a:r>
            <a:r>
              <a:rPr lang="en-US" sz="3600" b="1" dirty="0" err="1"/>
              <a:t>thức</a:t>
            </a:r>
            <a:r>
              <a:rPr lang="en-US" sz="3600" b="1" dirty="0"/>
              <a:t> </a:t>
            </a:r>
            <a:r>
              <a:rPr lang="en-US" sz="3600" b="1" dirty="0" err="1"/>
              <a:t>chính</a:t>
            </a:r>
            <a:r>
              <a:rPr lang="en-US" sz="3600" b="1" dirty="0"/>
              <a:t> </a:t>
            </a:r>
            <a:r>
              <a:rPr lang="en-US" sz="3600" b="1" dirty="0" err="1"/>
              <a:t>quy</a:t>
            </a:r>
            <a:endParaRPr lang="en-US" sz="36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EA1CC4-5D29-4E55-8034-93608523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https://images.viblo.asia/b4a97761-e3e9-414f-a88a-d9233c5443b6.png">
            <a:extLst>
              <a:ext uri="{FF2B5EF4-FFF2-40B4-BE49-F238E27FC236}">
                <a16:creationId xmlns:a16="http://schemas.microsoft.com/office/drawing/2014/main" id="{DDE7A21B-1A39-4FDF-961D-05A7C8E3C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54" y="1682496"/>
            <a:ext cx="10693275" cy="443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389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/>
              <a:t> </a:t>
            </a:r>
            <a:r>
              <a:rPr lang="en-US" sz="3600" b="1" dirty="0" err="1"/>
              <a:t>Ví</a:t>
            </a:r>
            <a:r>
              <a:rPr lang="en-US" sz="3600" b="1" dirty="0"/>
              <a:t> </a:t>
            </a:r>
            <a:r>
              <a:rPr lang="en-US" sz="3600" b="1" dirty="0" err="1"/>
              <a:t>dụ</a:t>
            </a:r>
            <a:r>
              <a:rPr lang="en-US" sz="3600" b="1" dirty="0"/>
              <a:t> </a:t>
            </a:r>
            <a:r>
              <a:rPr lang="en-US" sz="3600" b="1" dirty="0" err="1"/>
              <a:t>biểu</a:t>
            </a:r>
            <a:r>
              <a:rPr lang="en-US" sz="3600" b="1" dirty="0"/>
              <a:t> </a:t>
            </a:r>
            <a:r>
              <a:rPr lang="en-US" sz="3600" b="1" dirty="0" err="1"/>
              <a:t>thức</a:t>
            </a:r>
            <a:r>
              <a:rPr lang="en-US" sz="3600" b="1" dirty="0"/>
              <a:t> </a:t>
            </a:r>
            <a:r>
              <a:rPr lang="en-US" sz="3600" b="1" dirty="0" err="1"/>
              <a:t>chính</a:t>
            </a:r>
            <a:r>
              <a:rPr lang="en-US" sz="3600" b="1" dirty="0"/>
              <a:t> </a:t>
            </a:r>
            <a:r>
              <a:rPr lang="en-US" sz="3600" b="1" dirty="0" err="1"/>
              <a:t>quy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6" y="1725674"/>
            <a:ext cx="10763595" cy="4339460"/>
          </a:xfrm>
        </p:spPr>
        <p:txBody>
          <a:bodyPr>
            <a:normAutofit/>
          </a:bodyPr>
          <a:lstStyle/>
          <a:p>
            <a:pPr marL="1348740" lvl="2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/>
              <a:t>Kiểm</a:t>
            </a:r>
            <a:r>
              <a:rPr lang="en-US" sz="2800" dirty="0"/>
              <a:t> tra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mật</a:t>
            </a:r>
            <a:r>
              <a:rPr lang="en-US" sz="2800" dirty="0"/>
              <a:t> </a:t>
            </a:r>
            <a:r>
              <a:rPr lang="en-US" sz="2800" dirty="0" err="1"/>
              <a:t>khẩu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re=/^(?=.*[A-Z].*[A-Z])(?=.*[!@</a:t>
            </a:r>
            <a:r>
              <a:rPr lang="en-US" sz="2800" i="1" dirty="0"/>
              <a:t>#$&amp;*])(?=.*[0-9].*[0-9])(?=.*[a-z].*[a-z].*[a-z]).{8}$/</a:t>
            </a:r>
          </a:p>
          <a:p>
            <a:pPr marL="1348740" lvl="2" indent="-571500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800" dirty="0" err="1"/>
              <a:t>Kiểm</a:t>
            </a:r>
            <a:r>
              <a:rPr lang="en-US" sz="2800" dirty="0"/>
              <a:t> tra email:</a:t>
            </a:r>
            <a:br>
              <a:rPr lang="en-US" sz="2800" b="1" i="1" dirty="0"/>
            </a:br>
            <a:r>
              <a:rPr lang="en-US" sz="2800" dirty="0"/>
              <a:t>/[A-Z0-9._</a:t>
            </a:r>
            <a:r>
              <a:rPr lang="en-US" sz="2800" i="1" dirty="0"/>
              <a:t>%+-]+@[A-Z0-9-]+.+.[A-Z]{2,4}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5084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1" y="2617311"/>
            <a:ext cx="11447362" cy="1326321"/>
          </a:xfrm>
        </p:spPr>
        <p:txBody>
          <a:bodyPr>
            <a:normAutofit/>
          </a:bodyPr>
          <a:lstStyle/>
          <a:p>
            <a:pPr marL="320040" lvl="1" algn="ctr">
              <a:spcBef>
                <a:spcPts val="370"/>
              </a:spcBef>
              <a:buClr>
                <a:srgbClr val="9B2D1F"/>
              </a:buClr>
              <a:buSzPct val="85000"/>
              <a:defRPr/>
            </a:pPr>
            <a:r>
              <a:rPr lang="en-US" altLang="zh-CN" sz="36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Xin </a:t>
            </a:r>
            <a:r>
              <a:rPr lang="en-US" altLang="zh-CN" sz="3600" b="1" dirty="0" err="1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cảm</a:t>
            </a:r>
            <a:r>
              <a:rPr lang="en-US" altLang="zh-CN" sz="36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b="1" dirty="0" err="1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ơn</a:t>
            </a:r>
            <a:br>
              <a:rPr lang="en-US" altLang="zh-CN" sz="36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0389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95" y="2102679"/>
            <a:ext cx="11447362" cy="1326321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Phần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1: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造字工房悦黑（非商用）常规体" pitchFamily="50" charset="-122"/>
                <a:cs typeface="Arial" panose="020B0604020202020204" pitchFamily="34" charset="0"/>
              </a:rPr>
              <a:t>XỬ LÝ SỰ KIỆN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Khái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niệm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sự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kiện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25674"/>
            <a:ext cx="10353762" cy="3957496"/>
          </a:xfrm>
        </p:spPr>
        <p:txBody>
          <a:bodyPr>
            <a:normAutofit fontScale="92500" lnSpcReduction="20000"/>
          </a:bodyPr>
          <a:lstStyle/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ười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web.Hầu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lvl="1" indent="-228600" algn="just">
              <a:lnSpc>
                <a:spcPct val="140000"/>
              </a:lnSpc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(Event).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05840" lvl="2" indent="-228600" algn="just">
              <a:lnSpc>
                <a:spcPct val="140000"/>
              </a:lnSpc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5840" lvl="2" indent="-228600" algn="just">
              <a:lnSpc>
                <a:spcPct val="140000"/>
              </a:lnSpc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Khái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niệm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sự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kiện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(</a:t>
            </a:r>
            <a:r>
              <a:rPr lang="en-US" sz="3600" b="1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tiếp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25674"/>
            <a:ext cx="10353762" cy="3957496"/>
          </a:xfrm>
        </p:spPr>
        <p:txBody>
          <a:bodyPr>
            <a:normAutofit/>
          </a:bodyPr>
          <a:lstStyle/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933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>
                <a:latin typeface="Tahoma" panose="020B0604030504040204" pitchFamily="34" charset="0"/>
              </a:rPr>
              <a:t>Chu </a:t>
            </a:r>
            <a:r>
              <a:rPr lang="en-US" sz="3600" b="1" dirty="0" err="1">
                <a:latin typeface="Tahoma" panose="020B0604030504040204" pitchFamily="34" charset="0"/>
              </a:rPr>
              <a:t>trình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sống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của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sự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kiện</a:t>
            </a:r>
            <a:endParaRPr lang="en-US" sz="3600" b="1" dirty="0">
              <a:latin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25674"/>
            <a:ext cx="10353762" cy="3957496"/>
          </a:xfrm>
        </p:spPr>
        <p:txBody>
          <a:bodyPr>
            <a:normAutofit fontScale="85000" lnSpcReduction="10000"/>
          </a:bodyPr>
          <a:lstStyle/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05840" lvl="2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</a:t>
            </a:r>
          </a:p>
          <a:p>
            <a:pPr marL="1005840" lvl="2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3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05840" lvl="2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05840" lvl="2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05840" lvl="2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3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22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>
                <a:latin typeface="Tahoma" panose="020B0604030504040204" pitchFamily="34" charset="0"/>
              </a:rPr>
              <a:t>Chu </a:t>
            </a:r>
            <a:r>
              <a:rPr lang="en-US" sz="3600" b="1" dirty="0" err="1">
                <a:latin typeface="Tahoma" panose="020B0604030504040204" pitchFamily="34" charset="0"/>
              </a:rPr>
              <a:t>trình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sống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của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sự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kiện</a:t>
            </a:r>
            <a:endParaRPr lang="en-US" sz="3600" b="1" dirty="0">
              <a:latin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25674"/>
            <a:ext cx="10353762" cy="3957496"/>
          </a:xfrm>
        </p:spPr>
        <p:txBody>
          <a:bodyPr>
            <a:normAutofit fontScale="92500"/>
          </a:bodyPr>
          <a:lstStyle/>
          <a:p>
            <a:pPr marL="548640" lvl="1" indent="-2286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Nổi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bọt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du: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onclick (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đ</a:t>
            </a:r>
            <a:r>
              <a:rPr lang="vi-VN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onlick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form,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onlick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endParaRPr lang="en-US" sz="3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8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>
                <a:latin typeface="Tahoma" panose="020B0604030504040204" pitchFamily="34" charset="0"/>
              </a:rPr>
              <a:t>Chu </a:t>
            </a:r>
            <a:r>
              <a:rPr lang="en-US" sz="3600" b="1" dirty="0" err="1">
                <a:latin typeface="Tahoma" panose="020B0604030504040204" pitchFamily="34" charset="0"/>
              </a:rPr>
              <a:t>trình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sống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của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sự</a:t>
            </a:r>
            <a:r>
              <a:rPr lang="en-US" sz="3600" b="1" dirty="0"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</a:rPr>
              <a:t>kiện</a:t>
            </a:r>
            <a:endParaRPr lang="en-US" sz="3600" b="1" dirty="0">
              <a:latin typeface="Tahoma" panose="020B060403050404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B63961-5A6B-4303-9E08-E2DE10F4EC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44" y="1680971"/>
            <a:ext cx="1820620" cy="478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84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93EC-8D68-47F1-9FFC-27E40CD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609600"/>
            <a:ext cx="11447362" cy="1326321"/>
          </a:xfrm>
        </p:spPr>
        <p:txBody>
          <a:bodyPr>
            <a:normAutofit/>
          </a:bodyPr>
          <a:lstStyle/>
          <a:p>
            <a:pPr marL="891540" lvl="1" indent="-571500" algn="just">
              <a:spcBef>
                <a:spcPts val="370"/>
              </a:spcBef>
              <a:buClr>
                <a:srgbClr val="9B2D1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67C4-8F9C-4F15-B76A-E9603EF7D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25674"/>
            <a:ext cx="10353762" cy="3957496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HTML: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&lt;TAG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eventHandler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="JavaScript Code"&gt; 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object.eventhandler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function; </a:t>
            </a:r>
          </a:p>
        </p:txBody>
      </p:sp>
    </p:spTree>
    <p:extLst>
      <p:ext uri="{BB962C8B-B14F-4D97-AF65-F5344CB8AC3E}">
        <p14:creationId xmlns:p14="http://schemas.microsoft.com/office/powerpoint/2010/main" val="1094368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27D98A1C-0926-4B41-B642-A84A957E9FFA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`\uFFFDq\uFFFD{1F7EAC09-6D0C-4657-AAF8-243C23D203EF}&quot;,&quot;D:\\3_CNTT\\HTML\\thucHien&quot;]]"/>
  <p:tag name="ISPRING_PUBLISH_SETTINGS" val="{&quot;commonSettings&quot;:{&quot;webSettings&quot;:{&quot;useMobileViewer&quot;:&quot;T_FALSE&quot;},&quot;lmsSettings&quot;:{&quot;useMobileViewer&quot;:&quot;T_TRU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bai7_theoMau.ppt"/>
  <p:tag name="ISPRING_FIRST_PUBLI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506</TotalTime>
  <Words>968</Words>
  <Application>Microsoft Office PowerPoint</Application>
  <PresentationFormat>Widescreen</PresentationFormat>
  <Paragraphs>95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Rockwell</vt:lpstr>
      <vt:lpstr>SFMono-Regular</vt:lpstr>
      <vt:lpstr>Tahoma</vt:lpstr>
      <vt:lpstr>Wingdings</vt:lpstr>
      <vt:lpstr>Damask</vt:lpstr>
      <vt:lpstr> THIẾT KẾ WEB Xử lý sự kiện và biểu thức chính quy </vt:lpstr>
      <vt:lpstr>Bài 7: Xử lý sự kiện và biểu thức chính quy</vt:lpstr>
      <vt:lpstr>Phần 1: XỬ LÝ SỰ KIỆN</vt:lpstr>
      <vt:lpstr>Khái niệm sự kiện</vt:lpstr>
      <vt:lpstr>Khái niệm sự kiện (tiếp)</vt:lpstr>
      <vt:lpstr>Chu trình sống của sự kiện</vt:lpstr>
      <vt:lpstr>Chu trình sống của sự kiện</vt:lpstr>
      <vt:lpstr>Chu trình sống của sự kiện</vt:lpstr>
      <vt:lpstr>Điều khiển sự kiện</vt:lpstr>
      <vt:lpstr>Các sự kiện bàn phím</vt:lpstr>
      <vt:lpstr>Ví dụ sự kiện bàn phím</vt:lpstr>
      <vt:lpstr>Các sự kiện chuột</vt:lpstr>
      <vt:lpstr>Ví dụ sự kiện chuột</vt:lpstr>
      <vt:lpstr>Các sự kiện focus và selection</vt:lpstr>
      <vt:lpstr>Ví dụ sự kiện focus</vt:lpstr>
      <vt:lpstr>Sự kiện onchange: xuất hiện khi có sự thay đổi dữ liệu</vt:lpstr>
      <vt:lpstr>Phần 2: BIỂU THỨC CHÍNH QUI </vt:lpstr>
      <vt:lpstr>Khái niệm Biểu thức chính quy </vt:lpstr>
      <vt:lpstr>Cách Tạo một biểu thức chính quy</vt:lpstr>
      <vt:lpstr>Sử dụng các kí tự đặc biệt </vt:lpstr>
      <vt:lpstr>Sử dụng các kí tự đặc biệt </vt:lpstr>
      <vt:lpstr>Làm việc với biểu thức chính quy</vt:lpstr>
      <vt:lpstr> Ví dụ biểu thức chính quy</vt:lpstr>
      <vt:lpstr>Xin cảm ơn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bai7_theoMau.ppt</dc:title>
  <dc:creator>Mai The</dc:creator>
  <cp:lastModifiedBy>Ngô</cp:lastModifiedBy>
  <cp:revision>25</cp:revision>
  <dcterms:created xsi:type="dcterms:W3CDTF">2021-01-21T04:17:31Z</dcterms:created>
  <dcterms:modified xsi:type="dcterms:W3CDTF">2021-05-21T03:03:21Z</dcterms:modified>
</cp:coreProperties>
</file>