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5" r:id="rId2"/>
    <p:sldId id="413" r:id="rId3"/>
    <p:sldId id="406" r:id="rId4"/>
    <p:sldId id="420" r:id="rId5"/>
    <p:sldId id="517" r:id="rId6"/>
    <p:sldId id="518" r:id="rId7"/>
    <p:sldId id="519" r:id="rId8"/>
    <p:sldId id="498" r:id="rId9"/>
    <p:sldId id="520" r:id="rId10"/>
    <p:sldId id="407" r:id="rId11"/>
    <p:sldId id="422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34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E6D"/>
    <a:srgbClr val="846BB9"/>
    <a:srgbClr val="E70012"/>
    <a:srgbClr val="D30E19"/>
    <a:srgbClr val="EE7751"/>
    <a:srgbClr val="DB0816"/>
    <a:srgbClr val="EE7A53"/>
    <a:srgbClr val="CF121B"/>
    <a:srgbClr val="FFC000"/>
    <a:srgbClr val="AE9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86443" autoAdjust="0"/>
  </p:normalViewPr>
  <p:slideViewPr>
    <p:cSldViewPr snapToGrid="0">
      <p:cViewPr varScale="1">
        <p:scale>
          <a:sx n="54" d="100"/>
          <a:sy n="54" d="100"/>
        </p:scale>
        <p:origin x="1310" y="67"/>
      </p:cViewPr>
      <p:guideLst>
        <p:guide orient="horz" pos="920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0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 rot="20171782">
            <a:off x="-1095844" y="189255"/>
            <a:ext cx="2372763" cy="4930208"/>
          </a:xfrm>
          <a:custGeom>
            <a:avLst/>
            <a:gdLst>
              <a:gd name="connsiteX0" fmla="*/ 2174854 w 2372763"/>
              <a:gd name="connsiteY0" fmla="*/ 0 h 4930208"/>
              <a:gd name="connsiteX1" fmla="*/ 2270351 w 2372763"/>
              <a:gd name="connsiteY1" fmla="*/ 42127 h 4930208"/>
              <a:gd name="connsiteX2" fmla="*/ 2284714 w 2372763"/>
              <a:gd name="connsiteY2" fmla="*/ 71942 h 4930208"/>
              <a:gd name="connsiteX3" fmla="*/ 2372763 w 2372763"/>
              <a:gd name="connsiteY3" fmla="*/ 508064 h 4930208"/>
              <a:gd name="connsiteX4" fmla="*/ 2372763 w 2372763"/>
              <a:gd name="connsiteY4" fmla="*/ 3809776 h 4930208"/>
              <a:gd name="connsiteX5" fmla="*/ 1252332 w 2372763"/>
              <a:gd name="connsiteY5" fmla="*/ 4930207 h 4930208"/>
              <a:gd name="connsiteX6" fmla="*/ 0 w 2372763"/>
              <a:gd name="connsiteY6" fmla="*/ 4930208 h 493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2763" h="4930208">
                <a:moveTo>
                  <a:pt x="2174854" y="0"/>
                </a:moveTo>
                <a:lnTo>
                  <a:pt x="2270351" y="42127"/>
                </a:lnTo>
                <a:lnTo>
                  <a:pt x="2284714" y="71942"/>
                </a:lnTo>
                <a:cubicBezTo>
                  <a:pt x="2341411" y="205988"/>
                  <a:pt x="2372763" y="353365"/>
                  <a:pt x="2372763" y="508064"/>
                </a:cubicBezTo>
                <a:lnTo>
                  <a:pt x="2372763" y="3809776"/>
                </a:lnTo>
                <a:cubicBezTo>
                  <a:pt x="2372763" y="4428573"/>
                  <a:pt x="1871129" y="4930207"/>
                  <a:pt x="1252332" y="4930207"/>
                </a:cubicBezTo>
                <a:lnTo>
                  <a:pt x="0" y="4930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等腰三角形 3"/>
          <p:cNvSpPr/>
          <p:nvPr userDrawn="1"/>
        </p:nvSpPr>
        <p:spPr>
          <a:xfrm rot="16200000">
            <a:off x="7318827" y="1875970"/>
            <a:ext cx="5508172" cy="423817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4238173">
                <a:moveTo>
                  <a:pt x="0" y="4238173"/>
                </a:moveTo>
                <a:lnTo>
                  <a:pt x="5107248" y="0"/>
                </a:lnTo>
                <a:lnTo>
                  <a:pt x="6025244" y="4238173"/>
                </a:lnTo>
                <a:lnTo>
                  <a:pt x="0" y="423817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597575" y="0"/>
            <a:ext cx="6204958" cy="6850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0" y="919238"/>
            <a:ext cx="12192000" cy="23752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 rot="16200000" flipH="1" flipV="1">
            <a:off x="821817" y="-841093"/>
            <a:ext cx="1084236" cy="2766422"/>
          </a:xfrm>
          <a:custGeom>
            <a:avLst/>
            <a:gdLst>
              <a:gd name="connsiteX0" fmla="*/ 0 w 1084236"/>
              <a:gd name="connsiteY0" fmla="*/ 2766422 h 2766422"/>
              <a:gd name="connsiteX1" fmla="*/ 0 w 1084236"/>
              <a:gd name="connsiteY1" fmla="*/ 486951 h 2766422"/>
              <a:gd name="connsiteX2" fmla="*/ 536447 w 1084236"/>
              <a:gd name="connsiteY2" fmla="*/ 0 h 2766422"/>
              <a:gd name="connsiteX3" fmla="*/ 1084236 w 1084236"/>
              <a:gd name="connsiteY3" fmla="*/ 2766422 h 276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236" h="2766422">
                <a:moveTo>
                  <a:pt x="0" y="2766422"/>
                </a:moveTo>
                <a:lnTo>
                  <a:pt x="0" y="486951"/>
                </a:lnTo>
                <a:lnTo>
                  <a:pt x="536447" y="0"/>
                </a:lnTo>
                <a:lnTo>
                  <a:pt x="1084236" y="2766422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-19277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081737" y="0"/>
            <a:ext cx="3442004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0" y="582559"/>
            <a:ext cx="12230207" cy="254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 userDrawn="1"/>
        </p:nvSpPr>
        <p:spPr>
          <a:xfrm rot="16200000">
            <a:off x="7257568" y="1923567"/>
            <a:ext cx="5943603" cy="3925263"/>
          </a:xfrm>
          <a:custGeom>
            <a:avLst/>
            <a:gdLst>
              <a:gd name="connsiteX0" fmla="*/ 5943603 w 5943603"/>
              <a:gd name="connsiteY0" fmla="*/ 3925263 h 3925263"/>
              <a:gd name="connsiteX1" fmla="*/ 0 w 5943603"/>
              <a:gd name="connsiteY1" fmla="*/ 3925263 h 3925263"/>
              <a:gd name="connsiteX2" fmla="*/ 0 w 5943603"/>
              <a:gd name="connsiteY2" fmla="*/ 2531240 h 3925263"/>
              <a:gd name="connsiteX3" fmla="*/ 5140020 w 5943603"/>
              <a:gd name="connsiteY3" fmla="*/ 0 h 392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3" h="3925263">
                <a:moveTo>
                  <a:pt x="5943603" y="3925263"/>
                </a:moveTo>
                <a:lnTo>
                  <a:pt x="0" y="3925263"/>
                </a:lnTo>
                <a:lnTo>
                  <a:pt x="0" y="2531240"/>
                </a:lnTo>
                <a:lnTo>
                  <a:pt x="514002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6200000" flipH="1" flipV="1">
            <a:off x="1276605" y="-1276604"/>
            <a:ext cx="1372057" cy="3925264"/>
          </a:xfrm>
          <a:custGeom>
            <a:avLst/>
            <a:gdLst>
              <a:gd name="connsiteX0" fmla="*/ 0 w 1372057"/>
              <a:gd name="connsiteY0" fmla="*/ 3925264 h 3925264"/>
              <a:gd name="connsiteX1" fmla="*/ 0 w 1372057"/>
              <a:gd name="connsiteY1" fmla="*/ 279949 h 3925264"/>
              <a:gd name="connsiteX2" fmla="*/ 568474 w 1372057"/>
              <a:gd name="connsiteY2" fmla="*/ 0 h 3925264"/>
              <a:gd name="connsiteX3" fmla="*/ 1372057 w 1372057"/>
              <a:gd name="connsiteY3" fmla="*/ 3925264 h 39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057" h="3925264">
                <a:moveTo>
                  <a:pt x="0" y="3925264"/>
                </a:moveTo>
                <a:lnTo>
                  <a:pt x="0" y="279949"/>
                </a:lnTo>
                <a:lnTo>
                  <a:pt x="568474" y="0"/>
                </a:lnTo>
                <a:lnTo>
                  <a:pt x="1372057" y="39252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5400000" flipH="1">
            <a:off x="-1141847" y="1603363"/>
            <a:ext cx="6411556" cy="4127863"/>
          </a:xfrm>
          <a:custGeom>
            <a:avLst/>
            <a:gdLst>
              <a:gd name="connsiteX0" fmla="*/ 6411556 w 6411556"/>
              <a:gd name="connsiteY0" fmla="*/ 4127863 h 4127863"/>
              <a:gd name="connsiteX1" fmla="*/ 5566497 w 6411556"/>
              <a:gd name="connsiteY1" fmla="*/ 0 h 4127863"/>
              <a:gd name="connsiteX2" fmla="*/ 0 w 6411556"/>
              <a:gd name="connsiteY2" fmla="*/ 2741263 h 4127863"/>
              <a:gd name="connsiteX3" fmla="*/ 0 w 6411556"/>
              <a:gd name="connsiteY3" fmla="*/ 4127863 h 41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556" h="4127863">
                <a:moveTo>
                  <a:pt x="6411556" y="4127863"/>
                </a:moveTo>
                <a:lnTo>
                  <a:pt x="5566497" y="0"/>
                </a:lnTo>
                <a:lnTo>
                  <a:pt x="0" y="2741263"/>
                </a:lnTo>
                <a:lnTo>
                  <a:pt x="0" y="412786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1729048" y="1"/>
            <a:ext cx="3374967" cy="6857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-1" y="195510"/>
            <a:ext cx="12192001" cy="246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 rot="5400000" flipV="1">
            <a:off x="10073293" y="-1229246"/>
            <a:ext cx="926783" cy="3310632"/>
          </a:xfrm>
          <a:custGeom>
            <a:avLst/>
            <a:gdLst>
              <a:gd name="connsiteX0" fmla="*/ 0 w 926783"/>
              <a:gd name="connsiteY0" fmla="*/ 122636 h 3310632"/>
              <a:gd name="connsiteX1" fmla="*/ 0 w 926783"/>
              <a:gd name="connsiteY1" fmla="*/ 3310632 h 3310632"/>
              <a:gd name="connsiteX2" fmla="*/ 926783 w 926783"/>
              <a:gd name="connsiteY2" fmla="*/ 3310632 h 3310632"/>
              <a:gd name="connsiteX3" fmla="*/ 249028 w 926783"/>
              <a:gd name="connsiteY3" fmla="*/ 0 h 33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83" h="3310632">
                <a:moveTo>
                  <a:pt x="0" y="122636"/>
                </a:moveTo>
                <a:lnTo>
                  <a:pt x="0" y="3310632"/>
                </a:lnTo>
                <a:lnTo>
                  <a:pt x="926783" y="3310632"/>
                </a:lnTo>
                <a:lnTo>
                  <a:pt x="249028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59805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35733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16200000" flipH="1" flipV="1">
            <a:off x="-1365068" y="1365067"/>
            <a:ext cx="6857999" cy="4127864"/>
          </a:xfrm>
          <a:custGeom>
            <a:avLst/>
            <a:gdLst>
              <a:gd name="connsiteX0" fmla="*/ 0 w 6857999"/>
              <a:gd name="connsiteY0" fmla="*/ 4127864 h 4127864"/>
              <a:gd name="connsiteX1" fmla="*/ 0 w 6857999"/>
              <a:gd name="connsiteY1" fmla="*/ 2961118 h 4127864"/>
              <a:gd name="connsiteX2" fmla="*/ 6012940 w 6857999"/>
              <a:gd name="connsiteY2" fmla="*/ 0 h 4127864"/>
              <a:gd name="connsiteX3" fmla="*/ 6857999 w 6857999"/>
              <a:gd name="connsiteY3" fmla="*/ 4127864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4127864"/>
                </a:moveTo>
                <a:lnTo>
                  <a:pt x="0" y="2961118"/>
                </a:lnTo>
                <a:lnTo>
                  <a:pt x="6012940" y="0"/>
                </a:lnTo>
                <a:lnTo>
                  <a:pt x="6857999" y="41278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16200000">
            <a:off x="10971238" y="415145"/>
            <a:ext cx="1635909" cy="805616"/>
          </a:xfrm>
          <a:custGeom>
            <a:avLst/>
            <a:gdLst>
              <a:gd name="connsiteX0" fmla="*/ 1635909 w 1635909"/>
              <a:gd name="connsiteY0" fmla="*/ 0 h 805616"/>
              <a:gd name="connsiteX1" fmla="*/ 1635909 w 1635909"/>
              <a:gd name="connsiteY1" fmla="*/ 805616 h 805616"/>
              <a:gd name="connsiteX2" fmla="*/ 0 w 1635909"/>
              <a:gd name="connsiteY2" fmla="*/ 805616 h 80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909" h="805616">
                <a:moveTo>
                  <a:pt x="1635909" y="0"/>
                </a:moveTo>
                <a:lnTo>
                  <a:pt x="1635909" y="805616"/>
                </a:lnTo>
                <a:lnTo>
                  <a:pt x="0" y="805616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4" y="5984159"/>
            <a:ext cx="1470167" cy="10291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701529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5400000" flipV="1">
            <a:off x="6699070" y="1365068"/>
            <a:ext cx="6857999" cy="4127864"/>
          </a:xfrm>
          <a:custGeom>
            <a:avLst/>
            <a:gdLst>
              <a:gd name="connsiteX0" fmla="*/ 0 w 6857999"/>
              <a:gd name="connsiteY0" fmla="*/ 2961118 h 4127864"/>
              <a:gd name="connsiteX1" fmla="*/ 0 w 6857999"/>
              <a:gd name="connsiteY1" fmla="*/ 4127864 h 4127864"/>
              <a:gd name="connsiteX2" fmla="*/ 6857999 w 6857999"/>
              <a:gd name="connsiteY2" fmla="*/ 4127864 h 4127864"/>
              <a:gd name="connsiteX3" fmla="*/ 6012940 w 6857999"/>
              <a:gd name="connsiteY3" fmla="*/ 0 h 412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9" h="4127864">
                <a:moveTo>
                  <a:pt x="0" y="2961118"/>
                </a:moveTo>
                <a:lnTo>
                  <a:pt x="0" y="4127864"/>
                </a:lnTo>
                <a:lnTo>
                  <a:pt x="6857999" y="4127864"/>
                </a:lnTo>
                <a:lnTo>
                  <a:pt x="601294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5400000" flipH="1">
            <a:off x="134326" y="5878186"/>
            <a:ext cx="845489" cy="1114141"/>
          </a:xfrm>
          <a:custGeom>
            <a:avLst/>
            <a:gdLst>
              <a:gd name="connsiteX0" fmla="*/ 845489 w 845489"/>
              <a:gd name="connsiteY0" fmla="*/ 1114141 h 1114141"/>
              <a:gd name="connsiteX1" fmla="*/ 617401 w 845489"/>
              <a:gd name="connsiteY1" fmla="*/ 0 h 1114141"/>
              <a:gd name="connsiteX2" fmla="*/ 0 w 845489"/>
              <a:gd name="connsiteY2" fmla="*/ 304045 h 1114141"/>
              <a:gd name="connsiteX3" fmla="*/ 0 w 845489"/>
              <a:gd name="connsiteY3" fmla="*/ 1114141 h 11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489" h="1114141">
                <a:moveTo>
                  <a:pt x="845489" y="1114141"/>
                </a:moveTo>
                <a:lnTo>
                  <a:pt x="617401" y="0"/>
                </a:lnTo>
                <a:lnTo>
                  <a:pt x="0" y="304045"/>
                </a:lnTo>
                <a:lnTo>
                  <a:pt x="0" y="1114141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0167" cy="10291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0143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0800000" flipH="1" flipV="1">
            <a:off x="2964768" y="2730136"/>
            <a:ext cx="9227232" cy="4127863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>
            <a:off x="11510670" y="617667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22236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Thiết kế web</a:t>
            </a:r>
            <a:endParaRPr lang="en-US" altLang="zh-CN" sz="28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7978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Ngô Văn Bình, Trần Phương Nhung, Nguyễn Bá Nghiễn, Nguyễn Trung Phú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3" y="-114721"/>
            <a:ext cx="1470167" cy="1029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-1" y="6383547"/>
            <a:ext cx="345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môn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Kỹ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thuật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và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mạng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máy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 err="1">
                <a:solidFill>
                  <a:srgbClr val="FF0000"/>
                </a:solidFill>
              </a:rPr>
              <a:t>tính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538158" y="6383547"/>
            <a:ext cx="4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24B509D-17DE-4350-9574-50EFFFF0C946}" type="slidenum">
              <a:rPr lang="en-US" smtClean="0">
                <a:solidFill>
                  <a:srgbClr val="FF0000"/>
                </a:solidFill>
              </a:rPr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18457" y="3448224"/>
            <a:ext cx="8043292" cy="1847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THIẾT KẾ WEB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BỘ MÔN KỸ THUẬT VÀ MẠNG MÁY TÍNH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8457" y="5572484"/>
            <a:ext cx="1896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ate: </a:t>
            </a:r>
            <a:fld id="{E859D5BE-1260-4206-A924-C7BDC152A2D5}" type="datetime1">
              <a:rPr lang="vi-VN" altLang="zh-CN" sz="160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18/05/2021</a:t>
            </a:fld>
            <a:endParaRPr lang="en-US" altLang="zh-CN" sz="1600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57" y="2704677"/>
            <a:ext cx="1729408" cy="12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2918" y="616942"/>
            <a:ext cx="4348450" cy="5778444"/>
            <a:chOff x="7222918" y="736212"/>
            <a:chExt cx="4348450" cy="5778444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8064137" y="868809"/>
              <a:ext cx="3507231" cy="5644507"/>
            </a:xfrm>
            <a:custGeom>
              <a:avLst/>
              <a:gdLst/>
              <a:ahLst/>
              <a:cxnLst/>
              <a:rect l="l" t="t" r="r" b="b"/>
              <a:pathLst>
                <a:path w="3507231" h="5644507">
                  <a:moveTo>
                    <a:pt x="2533266" y="0"/>
                  </a:moveTo>
                  <a:lnTo>
                    <a:pt x="2555094" y="8462"/>
                  </a:lnTo>
                  <a:cubicBezTo>
                    <a:pt x="2683508" y="64885"/>
                    <a:pt x="2804197" y="138236"/>
                    <a:pt x="2917161" y="228514"/>
                  </a:cubicBezTo>
                  <a:cubicBezTo>
                    <a:pt x="3218398" y="469255"/>
                    <a:pt x="3369017" y="819762"/>
                    <a:pt x="3369017" y="1280035"/>
                  </a:cubicBezTo>
                  <a:cubicBezTo>
                    <a:pt x="3369017" y="1722588"/>
                    <a:pt x="3223714" y="2141247"/>
                    <a:pt x="2933108" y="2536013"/>
                  </a:cubicBezTo>
                  <a:cubicBezTo>
                    <a:pt x="2642503" y="2930777"/>
                    <a:pt x="2054204" y="3468049"/>
                    <a:pt x="1168211" y="4147827"/>
                  </a:cubicBezTo>
                  <a:cubicBezTo>
                    <a:pt x="699466" y="4512357"/>
                    <a:pt x="384025" y="4765391"/>
                    <a:pt x="221889" y="4906928"/>
                  </a:cubicBezTo>
                  <a:lnTo>
                    <a:pt x="1824483" y="4906928"/>
                  </a:lnTo>
                  <a:cubicBezTo>
                    <a:pt x="2291511" y="4906928"/>
                    <a:pt x="2598425" y="4878576"/>
                    <a:pt x="2745223" y="4821873"/>
                  </a:cubicBezTo>
                  <a:cubicBezTo>
                    <a:pt x="2892021" y="4765170"/>
                    <a:pt x="3052108" y="4616323"/>
                    <a:pt x="3225486" y="4375333"/>
                  </a:cubicBezTo>
                  <a:cubicBezTo>
                    <a:pt x="3317629" y="4247750"/>
                    <a:pt x="3383193" y="4183959"/>
                    <a:pt x="3422176" y="4183959"/>
                  </a:cubicBezTo>
                  <a:cubicBezTo>
                    <a:pt x="3478880" y="4183959"/>
                    <a:pt x="3507231" y="4212421"/>
                    <a:pt x="3507231" y="4269346"/>
                  </a:cubicBezTo>
                  <a:lnTo>
                    <a:pt x="2906529" y="5624582"/>
                  </a:lnTo>
                  <a:cubicBezTo>
                    <a:pt x="2812613" y="5631670"/>
                    <a:pt x="2721799" y="5636986"/>
                    <a:pt x="2634086" y="5640530"/>
                  </a:cubicBezTo>
                  <a:lnTo>
                    <a:pt x="2444184" y="5644507"/>
                  </a:lnTo>
                  <a:lnTo>
                    <a:pt x="0" y="5144132"/>
                  </a:lnTo>
                  <a:lnTo>
                    <a:pt x="246074" y="4644447"/>
                  </a:lnTo>
                  <a:lnTo>
                    <a:pt x="318448" y="4585090"/>
                  </a:lnTo>
                  <a:cubicBezTo>
                    <a:pt x="1017413" y="4003533"/>
                    <a:pt x="1520394" y="3491282"/>
                    <a:pt x="1827390" y="3048338"/>
                  </a:cubicBezTo>
                  <a:cubicBezTo>
                    <a:pt x="2273930" y="2404055"/>
                    <a:pt x="2497200" y="1812877"/>
                    <a:pt x="2497200" y="1274802"/>
                  </a:cubicBezTo>
                  <a:cubicBezTo>
                    <a:pt x="2497200" y="1043849"/>
                    <a:pt x="2454839" y="835782"/>
                    <a:pt x="2370116" y="650601"/>
                  </a:cubicBezTo>
                  <a:lnTo>
                    <a:pt x="2286680" y="500725"/>
                  </a:lnTo>
                  <a:lnTo>
                    <a:pt x="25332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7286709" y="736212"/>
              <a:ext cx="3310694" cy="3290576"/>
            </a:xfrm>
            <a:custGeom>
              <a:avLst/>
              <a:gdLst/>
              <a:ahLst/>
              <a:cxnLst/>
              <a:rect l="l" t="t" r="r" b="b"/>
              <a:pathLst>
                <a:path w="3310694" h="3290576">
                  <a:moveTo>
                    <a:pt x="2626082" y="0"/>
                  </a:moveTo>
                  <a:cubicBezTo>
                    <a:pt x="2831632" y="0"/>
                    <a:pt x="3023449" y="30092"/>
                    <a:pt x="3201534" y="90278"/>
                  </a:cubicBezTo>
                  <a:lnTo>
                    <a:pt x="3310694" y="132597"/>
                  </a:lnTo>
                  <a:lnTo>
                    <a:pt x="3064108" y="633322"/>
                  </a:lnTo>
                  <a:lnTo>
                    <a:pt x="3048700" y="605645"/>
                  </a:lnTo>
                  <a:cubicBezTo>
                    <a:pt x="2898081" y="379081"/>
                    <a:pt x="2665065" y="265798"/>
                    <a:pt x="2349652" y="265798"/>
                  </a:cubicBezTo>
                  <a:cubicBezTo>
                    <a:pt x="1835776" y="265798"/>
                    <a:pt x="1411386" y="490840"/>
                    <a:pt x="1076481" y="940924"/>
                  </a:cubicBezTo>
                  <a:cubicBezTo>
                    <a:pt x="741576" y="1391009"/>
                    <a:pt x="574123" y="1855269"/>
                    <a:pt x="574123" y="2333704"/>
                  </a:cubicBezTo>
                  <a:cubicBezTo>
                    <a:pt x="574123" y="2553431"/>
                    <a:pt x="616651" y="2718225"/>
                    <a:pt x="701706" y="2828088"/>
                  </a:cubicBezTo>
                  <a:cubicBezTo>
                    <a:pt x="786762" y="2937951"/>
                    <a:pt x="914345" y="2992883"/>
                    <a:pt x="1084455" y="2992883"/>
                  </a:cubicBezTo>
                  <a:cubicBezTo>
                    <a:pt x="1215582" y="2992883"/>
                    <a:pt x="1367972" y="2937951"/>
                    <a:pt x="1541627" y="2828088"/>
                  </a:cubicBezTo>
                  <a:cubicBezTo>
                    <a:pt x="1715281" y="2718225"/>
                    <a:pt x="1862356" y="2496727"/>
                    <a:pt x="1982851" y="2163594"/>
                  </a:cubicBezTo>
                  <a:cubicBezTo>
                    <a:pt x="2014747" y="2074995"/>
                    <a:pt x="2053731" y="2030695"/>
                    <a:pt x="2099802" y="2030695"/>
                  </a:cubicBezTo>
                  <a:cubicBezTo>
                    <a:pt x="2170681" y="2030695"/>
                    <a:pt x="2206121" y="2066135"/>
                    <a:pt x="2206121" y="2137014"/>
                  </a:cubicBezTo>
                  <a:cubicBezTo>
                    <a:pt x="2206121" y="2200806"/>
                    <a:pt x="2155620" y="2331932"/>
                    <a:pt x="2054617" y="2530395"/>
                  </a:cubicBezTo>
                  <a:cubicBezTo>
                    <a:pt x="1953613" y="2728857"/>
                    <a:pt x="1795907" y="2905170"/>
                    <a:pt x="1581497" y="3059332"/>
                  </a:cubicBezTo>
                  <a:cubicBezTo>
                    <a:pt x="1367087" y="3213495"/>
                    <a:pt x="1157106" y="3290576"/>
                    <a:pt x="951556" y="3290576"/>
                  </a:cubicBezTo>
                  <a:cubicBezTo>
                    <a:pt x="699935" y="3290576"/>
                    <a:pt x="478436" y="3192231"/>
                    <a:pt x="287062" y="2995541"/>
                  </a:cubicBezTo>
                  <a:cubicBezTo>
                    <a:pt x="95688" y="2798850"/>
                    <a:pt x="0" y="2569378"/>
                    <a:pt x="0" y="2307125"/>
                  </a:cubicBezTo>
                  <a:cubicBezTo>
                    <a:pt x="0" y="1814513"/>
                    <a:pt x="284404" y="1306839"/>
                    <a:pt x="853211" y="784104"/>
                  </a:cubicBezTo>
                  <a:cubicBezTo>
                    <a:pt x="1422018" y="261368"/>
                    <a:pt x="2012975" y="0"/>
                    <a:pt x="2626082" y="0"/>
                  </a:cubicBez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7222918" y="5513257"/>
              <a:ext cx="3285403" cy="1001399"/>
            </a:xfrm>
            <a:custGeom>
              <a:avLst/>
              <a:gdLst/>
              <a:ahLst/>
              <a:cxnLst/>
              <a:rect l="l" t="t" r="r" b="b"/>
              <a:pathLst>
                <a:path w="3285403" h="1001399">
                  <a:moveTo>
                    <a:pt x="1087293" y="0"/>
                  </a:moveTo>
                  <a:lnTo>
                    <a:pt x="841219" y="499685"/>
                  </a:lnTo>
                  <a:lnTo>
                    <a:pt x="3285403" y="1000060"/>
                  </a:lnTo>
                  <a:lnTo>
                    <a:pt x="3221468" y="1001399"/>
                  </a:lnTo>
                  <a:lnTo>
                    <a:pt x="893080" y="974819"/>
                  </a:lnTo>
                  <a:cubicBezTo>
                    <a:pt x="528051" y="974819"/>
                    <a:pt x="287061" y="980135"/>
                    <a:pt x="170110" y="990767"/>
                  </a:cubicBezTo>
                  <a:cubicBezTo>
                    <a:pt x="56703" y="990767"/>
                    <a:pt x="0" y="956878"/>
                    <a:pt x="0" y="889100"/>
                  </a:cubicBezTo>
                  <a:cubicBezTo>
                    <a:pt x="0" y="856982"/>
                    <a:pt x="28352" y="819494"/>
                    <a:pt x="85055" y="776634"/>
                  </a:cubicBezTo>
                  <a:cubicBezTo>
                    <a:pt x="404012" y="542248"/>
                    <a:pt x="697054" y="317026"/>
                    <a:pt x="964181" y="100968"/>
                  </a:cubicBezTo>
                  <a:lnTo>
                    <a:pt x="1087293" y="0"/>
                  </a:ln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20853" y="3343637"/>
            <a:ext cx="34932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Chuỗi</a:t>
            </a: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  (String)</a:t>
            </a:r>
          </a:p>
        </p:txBody>
      </p:sp>
      <p:sp>
        <p:nvSpPr>
          <p:cNvPr id="7" name="矩形 6"/>
          <p:cNvSpPr/>
          <p:nvPr/>
        </p:nvSpPr>
        <p:spPr>
          <a:xfrm>
            <a:off x="1594597" y="2881972"/>
            <a:ext cx="13115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PHẦN </a:t>
            </a:r>
            <a:r>
              <a:rPr lang="en-US" altLang="zh-CN" sz="240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2</a:t>
            </a:r>
            <a:endParaRPr lang="zh-CN" altLang="en-US" sz="24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96686" y="1291771"/>
            <a:ext cx="11001828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Khái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niệm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(String)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JavaScript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tập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ký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tự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đ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ược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viết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cặp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nháy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đ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hoặc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nháy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kép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Đối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</a:t>
            </a:r>
            <a:r>
              <a:rPr lang="vi-VN" sz="2800" dirty="0">
                <a:solidFill>
                  <a:prstClr val="black"/>
                </a:solidFill>
                <a:ea typeface="+mj-ea"/>
                <a:cs typeface="Arial" panose="020B0604020202020204" pitchFamily="34" charset="0"/>
              </a:rPr>
              <a:t>ượn</a:t>
            </a:r>
            <a:r>
              <a:rPr lang="en-US" sz="2800" dirty="0">
                <a:solidFill>
                  <a:prstClr val="black"/>
                </a:solidFill>
                <a:ea typeface="+mj-ea"/>
                <a:cs typeface="Arial" panose="020B0604020202020204" pitchFamily="34" charset="0"/>
              </a:rPr>
              <a:t>g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String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dùng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chứa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javascript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phép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vụ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về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Cú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objectName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= new String(“strings”);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Hoặc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objectName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=“string Value”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name = new String(“John Smith”);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= “John Smith”;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81000" y="1291771"/>
            <a:ext cx="11531600" cy="548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Thuộc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tính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ươn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</a:t>
            </a:r>
            <a:r>
              <a:rPr lang="vi-VN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bản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của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String</a:t>
            </a: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Thuộc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tính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sz="22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chartAt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length-1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26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81000" y="1291771"/>
            <a:ext cx="115316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tiếp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):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match():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search():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substring():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replace():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split():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28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3333CC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28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solidFill>
                  <a:srgbClr val="3333CC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30200" y="873922"/>
            <a:ext cx="1153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2124704"/>
            <a:ext cx="7426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6" y="3447092"/>
            <a:ext cx="7437437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877430"/>
            <a:ext cx="7515225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5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56" y="2193446"/>
            <a:ext cx="69977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138613"/>
            <a:ext cx="6226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4138613"/>
            <a:ext cx="5348287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8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724150"/>
            <a:ext cx="795655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2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500028"/>
            <a:ext cx="10058808" cy="122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946578"/>
            <a:ext cx="9759563" cy="133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6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2192338"/>
            <a:ext cx="7927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970167"/>
            <a:ext cx="7856538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6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8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93938"/>
            <a:ext cx="87042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9" y="1615289"/>
            <a:ext cx="332960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Bài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8: </a:t>
            </a: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Mảng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và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Chuỗi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等腰三角形 8"/>
          <p:cNvSpPr/>
          <p:nvPr/>
        </p:nvSpPr>
        <p:spPr>
          <a:xfrm flipH="1" flipV="1">
            <a:off x="9155112" y="2562664"/>
            <a:ext cx="176213" cy="163513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flipH="1">
            <a:off x="9155112" y="1961001"/>
            <a:ext cx="176213" cy="165100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5281681" y="1996721"/>
            <a:ext cx="5345041" cy="593725"/>
          </a:xfrm>
          <a:prstGeom prst="rect">
            <a:avLst/>
          </a:prstGeom>
          <a:solidFill>
            <a:srgbClr val="E70012"/>
          </a:solidFill>
          <a:effectLst/>
        </p:spPr>
        <p:txBody>
          <a:bodyPr lIns="180000" anchor="ctr"/>
          <a:lstStyle/>
          <a:p>
            <a:pPr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Mảng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trong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9331325" y="1961002"/>
            <a:ext cx="79057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>
                <a:solidFill>
                  <a:srgbClr val="DB0816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Verdana" panose="020B0604030504040204" pitchFamily="34" charset="0"/>
              </a:rPr>
              <a:t>01</a:t>
            </a:r>
            <a:endParaRPr lang="zh-CN" altLang="en-US" sz="3200" dirty="0">
              <a:solidFill>
                <a:srgbClr val="DB0816"/>
              </a:solidFill>
              <a:latin typeface="Adobe Gothic Std B" panose="020B0800000000000000" pitchFamily="34" charset="-128"/>
              <a:ea typeface="Microsoft YaHei UI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3" name="等腰三角形 12"/>
          <p:cNvSpPr/>
          <p:nvPr/>
        </p:nvSpPr>
        <p:spPr>
          <a:xfrm flipH="1" flipV="1">
            <a:off x="9155112" y="3578664"/>
            <a:ext cx="176213" cy="163513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flipH="1">
            <a:off x="9155112" y="2977001"/>
            <a:ext cx="176213" cy="165100"/>
          </a:xfrm>
          <a:prstGeom prst="triangl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5281683" y="3062727"/>
            <a:ext cx="5345042" cy="593725"/>
          </a:xfrm>
          <a:prstGeom prst="rect">
            <a:avLst/>
          </a:prstGeom>
          <a:solidFill>
            <a:srgbClr val="E70012"/>
          </a:solidFill>
          <a:effectLst/>
        </p:spPr>
        <p:txBody>
          <a:bodyPr lIns="180000" anchor="ctr"/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9331325" y="2977002"/>
            <a:ext cx="79057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Verdana" panose="020B0604030504040204" pitchFamily="34" charset="0"/>
              </a:defRPr>
            </a:lvl1pPr>
          </a:lstStyle>
          <a:p>
            <a:r>
              <a:rPr lang="en-US" altLang="zh-CN">
                <a:solidFill>
                  <a:srgbClr val="DB0816"/>
                </a:solidFill>
              </a:rPr>
              <a:t>02</a:t>
            </a:r>
            <a:endParaRPr lang="zh-CN" altLang="en-US" dirty="0">
              <a:solidFill>
                <a:srgbClr val="DB08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368300" y="1053478"/>
            <a:ext cx="1153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8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pPr lvl="1">
              <a:spcBef>
                <a:spcPct val="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1" y="2311400"/>
            <a:ext cx="11431157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9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18457" y="3097254"/>
            <a:ext cx="400141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54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Xin </a:t>
            </a:r>
            <a:r>
              <a:rPr lang="en-US" altLang="zh-CN" sz="54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cảm</a:t>
            </a:r>
            <a:r>
              <a:rPr lang="en-US" altLang="zh-CN" sz="54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54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ơn</a:t>
            </a:r>
            <a:endParaRPr lang="en-US" altLang="zh-CN" sz="54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0995" y="4120316"/>
            <a:ext cx="197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ate:</a:t>
            </a:r>
            <a:r>
              <a:rPr lang="en-US" altLang="zh-CN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AB5BA314-40F6-4B57-AB12-2FB7EB4DCF0D}" type="datetime1">
              <a:rPr lang="en-US" altLang="zh-CN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5/18/2021</a:t>
            </a:fld>
            <a:endParaRPr lang="en-US" altLang="zh-CN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57" y="1602787"/>
            <a:ext cx="1729408" cy="1210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1804" y="620092"/>
            <a:ext cx="2615451" cy="5805023"/>
            <a:chOff x="1461925" y="779118"/>
            <a:chExt cx="2615451" cy="5805023"/>
          </a:xfrm>
        </p:grpSpPr>
        <p:sp>
          <p:nvSpPr>
            <p:cNvPr id="15" name="文本框 14"/>
            <p:cNvSpPr txBox="1"/>
            <p:nvPr/>
          </p:nvSpPr>
          <p:spPr bwMode="auto">
            <a:xfrm>
              <a:off x="1461925" y="1209590"/>
              <a:ext cx="410242" cy="222863"/>
            </a:xfrm>
            <a:custGeom>
              <a:avLst/>
              <a:gdLst/>
              <a:ahLst/>
              <a:cxnLst/>
              <a:rect l="l" t="t" r="r" b="b"/>
              <a:pathLst>
                <a:path w="410242" h="222863">
                  <a:moveTo>
                    <a:pt x="300492" y="0"/>
                  </a:moveTo>
                  <a:lnTo>
                    <a:pt x="410242" y="222863"/>
                  </a:lnTo>
                  <a:lnTo>
                    <a:pt x="345537" y="218075"/>
                  </a:lnTo>
                  <a:cubicBezTo>
                    <a:pt x="193146" y="218075"/>
                    <a:pt x="97459" y="208329"/>
                    <a:pt x="58475" y="188837"/>
                  </a:cubicBezTo>
                  <a:cubicBezTo>
                    <a:pt x="19492" y="169345"/>
                    <a:pt x="0" y="136564"/>
                    <a:pt x="0" y="90492"/>
                  </a:cubicBezTo>
                  <a:cubicBezTo>
                    <a:pt x="0" y="37333"/>
                    <a:pt x="63791" y="8981"/>
                    <a:pt x="191374" y="5437"/>
                  </a:cubicBezTo>
                  <a:lnTo>
                    <a:pt x="3004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557613" y="2753635"/>
              <a:ext cx="1815821" cy="3782125"/>
            </a:xfrm>
            <a:custGeom>
              <a:avLst/>
              <a:gdLst/>
              <a:ahLst/>
              <a:cxnLst/>
              <a:rect l="l" t="t" r="r" b="b"/>
              <a:pathLst>
                <a:path w="1815821" h="3782125">
                  <a:moveTo>
                    <a:pt x="965181" y="0"/>
                  </a:moveTo>
                  <a:lnTo>
                    <a:pt x="1685393" y="1462486"/>
                  </a:lnTo>
                  <a:lnTo>
                    <a:pt x="1685449" y="1503561"/>
                  </a:lnTo>
                  <a:cubicBezTo>
                    <a:pt x="1688356" y="2544637"/>
                    <a:pt x="1713067" y="3145745"/>
                    <a:pt x="1759581" y="3306885"/>
                  </a:cubicBezTo>
                  <a:cubicBezTo>
                    <a:pt x="1765783" y="3328370"/>
                    <a:pt x="1774062" y="3348734"/>
                    <a:pt x="1784417" y="3367977"/>
                  </a:cubicBezTo>
                  <a:lnTo>
                    <a:pt x="1815821" y="3413755"/>
                  </a:lnTo>
                  <a:lnTo>
                    <a:pt x="16438" y="3782125"/>
                  </a:lnTo>
                  <a:lnTo>
                    <a:pt x="10632" y="3776682"/>
                  </a:lnTo>
                  <a:cubicBezTo>
                    <a:pt x="3544" y="3764721"/>
                    <a:pt x="0" y="3750767"/>
                    <a:pt x="0" y="3734819"/>
                  </a:cubicBezTo>
                  <a:cubicBezTo>
                    <a:pt x="0" y="3667484"/>
                    <a:pt x="60248" y="3630272"/>
                    <a:pt x="180743" y="3623184"/>
                  </a:cubicBezTo>
                  <a:cubicBezTo>
                    <a:pt x="549315" y="3598376"/>
                    <a:pt x="774358" y="3512435"/>
                    <a:pt x="855869" y="3365360"/>
                  </a:cubicBezTo>
                  <a:cubicBezTo>
                    <a:pt x="937380" y="3218285"/>
                    <a:pt x="978136" y="2887810"/>
                    <a:pt x="978136" y="2373935"/>
                  </a:cubicBezTo>
                  <a:cubicBezTo>
                    <a:pt x="978136" y="1316059"/>
                    <a:pt x="974149" y="543252"/>
                    <a:pt x="966175" y="55514"/>
                  </a:cubicBezTo>
                  <a:lnTo>
                    <a:pt x="965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1762417" y="779118"/>
              <a:ext cx="1512248" cy="3437003"/>
            </a:xfrm>
            <a:custGeom>
              <a:avLst/>
              <a:gdLst/>
              <a:ahLst/>
              <a:cxnLst/>
              <a:rect l="l" t="t" r="r" b="b"/>
              <a:pathLst>
                <a:path w="1512248" h="3437003">
                  <a:moveTo>
                    <a:pt x="1427193" y="0"/>
                  </a:moveTo>
                  <a:cubicBezTo>
                    <a:pt x="1483897" y="0"/>
                    <a:pt x="1512248" y="49616"/>
                    <a:pt x="1512248" y="148847"/>
                  </a:cubicBezTo>
                  <a:lnTo>
                    <a:pt x="1512248" y="834605"/>
                  </a:lnTo>
                  <a:cubicBezTo>
                    <a:pt x="1490985" y="2106891"/>
                    <a:pt x="1480353" y="2916688"/>
                    <a:pt x="1480353" y="3263997"/>
                  </a:cubicBezTo>
                  <a:lnTo>
                    <a:pt x="1480588" y="3437003"/>
                  </a:lnTo>
                  <a:lnTo>
                    <a:pt x="760376" y="1974517"/>
                  </a:lnTo>
                  <a:lnTo>
                    <a:pt x="759293" y="1914035"/>
                  </a:lnTo>
                  <a:cubicBezTo>
                    <a:pt x="757134" y="1803978"/>
                    <a:pt x="754725" y="1711738"/>
                    <a:pt x="752067" y="1637315"/>
                  </a:cubicBezTo>
                  <a:cubicBezTo>
                    <a:pt x="737891" y="1240390"/>
                    <a:pt x="675872" y="976364"/>
                    <a:pt x="566009" y="845237"/>
                  </a:cubicBezTo>
                  <a:cubicBezTo>
                    <a:pt x="483612" y="746892"/>
                    <a:pt x="365332" y="685426"/>
                    <a:pt x="211169" y="660840"/>
                  </a:cubicBezTo>
                  <a:lnTo>
                    <a:pt x="109750" y="653335"/>
                  </a:lnTo>
                  <a:lnTo>
                    <a:pt x="0" y="430472"/>
                  </a:lnTo>
                  <a:lnTo>
                    <a:pt x="77605" y="426606"/>
                  </a:lnTo>
                  <a:cubicBezTo>
                    <a:pt x="267651" y="410658"/>
                    <a:pt x="467664" y="374775"/>
                    <a:pt x="677644" y="318958"/>
                  </a:cubicBezTo>
                  <a:cubicBezTo>
                    <a:pt x="957617" y="244534"/>
                    <a:pt x="1175571" y="152391"/>
                    <a:pt x="1331506" y="42528"/>
                  </a:cubicBezTo>
                  <a:cubicBezTo>
                    <a:pt x="1370490" y="14176"/>
                    <a:pt x="1402385" y="0"/>
                    <a:pt x="1427193" y="0"/>
                  </a:cubicBez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auto">
            <a:xfrm>
              <a:off x="1574051" y="6167390"/>
              <a:ext cx="2503325" cy="416751"/>
            </a:xfrm>
            <a:custGeom>
              <a:avLst/>
              <a:gdLst/>
              <a:ahLst/>
              <a:cxnLst/>
              <a:rect l="l" t="t" r="r" b="b"/>
              <a:pathLst>
                <a:path w="2503325" h="416751">
                  <a:moveTo>
                    <a:pt x="1799383" y="0"/>
                  </a:moveTo>
                  <a:lnTo>
                    <a:pt x="1805273" y="8586"/>
                  </a:lnTo>
                  <a:cubicBezTo>
                    <a:pt x="1892322" y="110585"/>
                    <a:pt x="2054126" y="172217"/>
                    <a:pt x="2290686" y="193481"/>
                  </a:cubicBezTo>
                  <a:cubicBezTo>
                    <a:pt x="2432445" y="207657"/>
                    <a:pt x="2503325" y="237781"/>
                    <a:pt x="2503325" y="283852"/>
                  </a:cubicBezTo>
                  <a:cubicBezTo>
                    <a:pt x="2503325" y="368908"/>
                    <a:pt x="2448393" y="411435"/>
                    <a:pt x="2338530" y="411435"/>
                  </a:cubicBezTo>
                  <a:cubicBezTo>
                    <a:pt x="2310178" y="411435"/>
                    <a:pt x="2278282" y="409663"/>
                    <a:pt x="2242843" y="406119"/>
                  </a:cubicBezTo>
                  <a:cubicBezTo>
                    <a:pt x="2122348" y="395487"/>
                    <a:pt x="1923886" y="390171"/>
                    <a:pt x="1647456" y="390171"/>
                  </a:cubicBezTo>
                  <a:cubicBezTo>
                    <a:pt x="1073333" y="390171"/>
                    <a:pt x="628565" y="397259"/>
                    <a:pt x="313151" y="411435"/>
                  </a:cubicBezTo>
                  <a:cubicBezTo>
                    <a:pt x="245816" y="414979"/>
                    <a:pt x="192656" y="416751"/>
                    <a:pt x="153673" y="416751"/>
                  </a:cubicBezTo>
                  <a:cubicBezTo>
                    <a:pt x="96970" y="416751"/>
                    <a:pt x="54442" y="408777"/>
                    <a:pt x="26090" y="392829"/>
                  </a:cubicBezTo>
                  <a:lnTo>
                    <a:pt x="0" y="368370"/>
                  </a:lnTo>
                  <a:lnTo>
                    <a:pt x="1799383" y="0"/>
                  </a:lnTo>
                  <a:close/>
                </a:path>
              </a:pathLst>
            </a:custGeom>
            <a:solidFill>
              <a:srgbClr val="E700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6858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en-US" sz="85700" dirty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97255" y="3295510"/>
            <a:ext cx="6121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Mảng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21424" y="2813372"/>
            <a:ext cx="12971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PHẦN </a:t>
            </a:r>
            <a:r>
              <a:rPr lang="en-US" altLang="zh-CN" sz="2400" dirty="0">
                <a:solidFill>
                  <a:srgbClr val="E70012"/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1</a:t>
            </a:r>
            <a:endParaRPr lang="zh-CN" altLang="en-US" sz="2400" dirty="0">
              <a:solidFill>
                <a:srgbClr val="E70012"/>
              </a:solidFill>
              <a:latin typeface="Arial" panose="020B0604020202020204" pitchFamily="34" charset="0"/>
              <a:ea typeface="造字工房悦黑（非商用）常规体" pitchFamily="5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683986" y="1215571"/>
            <a:ext cx="11001828" cy="576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Khái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niệm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Mảng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là tập hợp các giá trị được lưu trữ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giá trị mảng này được tham chiếu bằng một tên mảng chung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giá trị của biến mảng phải có cùng kiểu dữ liệu.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vi-VN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phần tử có thể được truy cập bằng cách sử dụng chỉ số con hoặc chỉ mục.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hỉ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 định vị trí của một phần tử trong danh sách 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874486" y="1113971"/>
            <a:ext cx="11001828" cy="676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Cú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pháp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dirty="0"/>
              <a:t>	</a:t>
            </a:r>
            <a:r>
              <a:rPr lang="en-US" sz="2800" dirty="0" err="1"/>
              <a:t>var</a:t>
            </a:r>
            <a:r>
              <a:rPr lang="en-US" sz="2800" dirty="0"/>
              <a:t>  </a:t>
            </a:r>
            <a:r>
              <a:rPr lang="en-US" sz="2800" dirty="0" err="1"/>
              <a:t>tenMang</a:t>
            </a:r>
            <a:r>
              <a:rPr lang="en-US" sz="2800" dirty="0"/>
              <a:t>= [</a:t>
            </a:r>
            <a:r>
              <a:rPr lang="en-US" sz="2800" dirty="0" err="1"/>
              <a:t>D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tri</a:t>
            </a:r>
            <a:r>
              <a:rPr lang="en-US" sz="2800" dirty="0"/>
              <a:t>];</a:t>
            </a:r>
          </a:p>
          <a:p>
            <a:pPr algn="just">
              <a:defRPr/>
            </a:pPr>
            <a:r>
              <a:rPr lang="en-US" sz="2800" dirty="0"/>
              <a:t>		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tenMang</a:t>
            </a:r>
            <a:r>
              <a:rPr lang="en-US" sz="2800" dirty="0"/>
              <a:t>= new Array(</a:t>
            </a:r>
            <a:r>
              <a:rPr lang="en-US" sz="2800" dirty="0" err="1"/>
              <a:t>D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tri)</a:t>
            </a:r>
            <a:endParaRPr lang="en-US" sz="2800" dirty="0"/>
          </a:p>
          <a:p>
            <a:pPr algn="just">
              <a:defRPr/>
            </a:pPr>
            <a:r>
              <a:rPr lang="en-US" sz="2800" dirty="0"/>
              <a:t>		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tenMang</a:t>
            </a:r>
            <a:r>
              <a:rPr lang="en-US" sz="2800" dirty="0"/>
              <a:t> =new Array(size)</a:t>
            </a:r>
          </a:p>
          <a:p>
            <a:pPr marL="891540" lvl="1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800" dirty="0" err="1"/>
              <a:t>var</a:t>
            </a:r>
            <a:r>
              <a:rPr lang="en-US" sz="2800" dirty="0"/>
              <a:t>  cars = [“BMV”, “</a:t>
            </a:r>
            <a:r>
              <a:rPr lang="en-US" sz="2800" dirty="0" err="1"/>
              <a:t>HonDa</a:t>
            </a:r>
            <a:r>
              <a:rPr lang="en-US" sz="2800" dirty="0"/>
              <a:t>”,”Toyota”];</a:t>
            </a:r>
          </a:p>
          <a:p>
            <a:pPr>
              <a:defRPr/>
            </a:pPr>
            <a:r>
              <a:rPr lang="en-US" sz="2800" dirty="0"/>
              <a:t>		</a:t>
            </a:r>
            <a:r>
              <a:rPr lang="en-US" sz="2800" dirty="0" err="1"/>
              <a:t>var</a:t>
            </a:r>
            <a:r>
              <a:rPr lang="en-US" sz="2800" dirty="0"/>
              <a:t> cars = new Array(“BMV”,”</a:t>
            </a:r>
            <a:r>
              <a:rPr lang="en-US" sz="2800" dirty="0" err="1"/>
              <a:t>HonDa</a:t>
            </a:r>
            <a:r>
              <a:rPr lang="en-US" sz="2800" dirty="0"/>
              <a:t>”,”Toyota”);</a:t>
            </a:r>
          </a:p>
          <a:p>
            <a:pPr>
              <a:defRPr/>
            </a:pPr>
            <a:r>
              <a:rPr lang="en-US" sz="2800" dirty="0"/>
              <a:t>		</a:t>
            </a:r>
            <a:r>
              <a:rPr lang="en-US" sz="2800" dirty="0" err="1"/>
              <a:t>var</a:t>
            </a:r>
            <a:r>
              <a:rPr lang="en-US" sz="2800" dirty="0"/>
              <a:t> cars = new Array(3);</a:t>
            </a:r>
          </a:p>
          <a:p>
            <a:pPr>
              <a:defRPr/>
            </a:pPr>
            <a:r>
              <a:rPr lang="en-US" sz="2800" dirty="0"/>
              <a:t>		cars[0]=“BMV”; cars[1]=“</a:t>
            </a:r>
            <a:r>
              <a:rPr lang="en-US" sz="2800" dirty="0" err="1"/>
              <a:t>HonDa</a:t>
            </a:r>
            <a:r>
              <a:rPr lang="en-US" sz="2800" dirty="0"/>
              <a:t>”; cars[2]=“Toyota”; </a:t>
            </a:r>
          </a:p>
          <a:p>
            <a:pPr>
              <a:defRPr/>
            </a:pPr>
            <a:br>
              <a:rPr lang="en-US" sz="2800" dirty="0"/>
            </a:br>
            <a:endParaRPr lang="en-US" sz="2800" dirty="0"/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vi-VN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874486" y="1113971"/>
            <a:ext cx="11001828" cy="509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800" dirty="0" err="1"/>
              <a:t>tenMang</a:t>
            </a:r>
            <a:r>
              <a:rPr lang="en-US" sz="2800" dirty="0"/>
              <a:t>[index]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index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 </a:t>
            </a:r>
            <a:r>
              <a:rPr lang="en-US" sz="2800" dirty="0" err="1"/>
              <a:t>đến</a:t>
            </a:r>
            <a:r>
              <a:rPr lang="en-US" sz="2800" dirty="0"/>
              <a:t> n-1 </a:t>
            </a:r>
            <a:r>
              <a:rPr lang="en-US" sz="2800" dirty="0" err="1"/>
              <a:t>với</a:t>
            </a:r>
            <a:r>
              <a:rPr lang="en-US" sz="2800" dirty="0"/>
              <a:t> n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l</a:t>
            </a:r>
            <a:r>
              <a:rPr lang="vi-VN" sz="2800" dirty="0"/>
              <a:t>ượn</a:t>
            </a:r>
            <a:r>
              <a:rPr lang="en-US" sz="2800" dirty="0"/>
              <a:t>g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endParaRPr lang="en-US" sz="2800" dirty="0"/>
          </a:p>
          <a:p>
            <a:pPr marL="891540" lvl="1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800" dirty="0" err="1"/>
              <a:t>var</a:t>
            </a:r>
            <a:r>
              <a:rPr lang="en-US" sz="2800" dirty="0"/>
              <a:t> cars = new Array(3);</a:t>
            </a:r>
          </a:p>
          <a:p>
            <a:pPr>
              <a:defRPr/>
            </a:pPr>
            <a:r>
              <a:rPr lang="en-US" sz="2800" dirty="0"/>
              <a:t>		cars[0]=“BMV”; cars[1]=“</a:t>
            </a:r>
            <a:r>
              <a:rPr lang="en-US" sz="2800" dirty="0" err="1"/>
              <a:t>HonDa</a:t>
            </a:r>
            <a:r>
              <a:rPr lang="en-US" sz="2800" dirty="0"/>
              <a:t>”; cars[2]=“Toyota”; </a:t>
            </a:r>
          </a:p>
          <a:p>
            <a:pPr>
              <a:defRPr/>
            </a:pPr>
            <a:br>
              <a:rPr lang="en-US" sz="2800" dirty="0"/>
            </a:br>
            <a:endParaRPr lang="en-US" sz="2800" dirty="0"/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vi-VN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273051" y="859971"/>
            <a:ext cx="11546114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Truy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xuất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bằng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vòng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lặp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length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 dirty="0">
                <a:solidFill>
                  <a:prstClr val="black"/>
                </a:solidFill>
                <a:cs typeface="Arial" panose="020B0604020202020204" pitchFamily="34" charset="0"/>
              </a:rPr>
              <a:t>ượn</a:t>
            </a:r>
            <a:r>
              <a:rPr lang="en-US" sz="2800" dirty="0">
                <a:solidFill>
                  <a:prstClr val="black"/>
                </a:solidFill>
                <a:cs typeface="Arial" panose="020B0604020202020204" pitchFamily="34" charset="0"/>
              </a:rPr>
              <a:t>g </a:t>
            </a:r>
            <a:r>
              <a:rPr lang="en-US" sz="2800" dirty="0" err="1">
                <a:solidFill>
                  <a:prstClr val="black"/>
                </a:solidFill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cs typeface="Arial" panose="020B0604020202020204" pitchFamily="34" charset="0"/>
              </a:rPr>
              <a:t>phần</a:t>
            </a:r>
            <a:r>
              <a:rPr lang="en-US" sz="28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cs typeface="Arial" panose="020B0604020202020204" pitchFamily="34" charset="0"/>
              </a:rPr>
              <a:t>tử</a:t>
            </a:r>
            <a:r>
              <a:rPr lang="en-US" sz="28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cs typeface="Arial" panose="020B0604020202020204" pitchFamily="34" charset="0"/>
              </a:rPr>
              <a:t>mảng</a:t>
            </a:r>
            <a:endParaRPr lang="en-US" sz="28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1" y="3165815"/>
            <a:ext cx="6057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aseline="30000" dirty="0"/>
              <a:t>&lt;script&gt;</a:t>
            </a:r>
          </a:p>
          <a:p>
            <a:r>
              <a:rPr lang="en-GB" sz="3200" baseline="30000" dirty="0"/>
              <a:t>  </a:t>
            </a:r>
            <a:r>
              <a:rPr lang="en-GB" sz="3200" baseline="30000" dirty="0" err="1"/>
              <a:t>var</a:t>
            </a:r>
            <a:r>
              <a:rPr lang="en-GB" sz="3200" baseline="30000" dirty="0"/>
              <a:t> sum = 0;</a:t>
            </a:r>
          </a:p>
          <a:p>
            <a:r>
              <a:rPr lang="en-GB" sz="3200" baseline="30000" dirty="0"/>
              <a:t>  </a:t>
            </a:r>
            <a:r>
              <a:rPr lang="en-GB" sz="3200" baseline="30000" dirty="0" err="1"/>
              <a:t>var</a:t>
            </a:r>
            <a:r>
              <a:rPr lang="en-GB" sz="3200" baseline="30000" dirty="0"/>
              <a:t> marks = new Array(5);</a:t>
            </a:r>
          </a:p>
          <a:p>
            <a:r>
              <a:rPr lang="en-GB" sz="3200" baseline="30000" dirty="0"/>
              <a:t>  for(</a:t>
            </a:r>
            <a:r>
              <a:rPr lang="en-GB" sz="3200" baseline="30000" dirty="0" err="1"/>
              <a:t>var</a:t>
            </a:r>
            <a:r>
              <a:rPr lang="en-GB" sz="3200" baseline="30000" dirty="0"/>
              <a:t> </a:t>
            </a:r>
            <a:r>
              <a:rPr lang="en-GB" sz="3200" baseline="30000" dirty="0" err="1"/>
              <a:t>i</a:t>
            </a:r>
            <a:r>
              <a:rPr lang="en-GB" sz="3200" baseline="30000" dirty="0"/>
              <a:t>=0; </a:t>
            </a:r>
            <a:r>
              <a:rPr lang="en-GB" sz="3200" baseline="30000" dirty="0" err="1"/>
              <a:t>i</a:t>
            </a:r>
            <a:r>
              <a:rPr lang="en-GB" sz="3200" baseline="30000" dirty="0"/>
              <a:t>&lt;</a:t>
            </a:r>
            <a:r>
              <a:rPr lang="en-GB" sz="3200" baseline="30000" dirty="0" err="1"/>
              <a:t>marks.length</a:t>
            </a:r>
            <a:r>
              <a:rPr lang="en-GB" sz="3200" baseline="30000" dirty="0"/>
              <a:t>; </a:t>
            </a:r>
            <a:r>
              <a:rPr lang="en-GB" sz="3200" baseline="30000" dirty="0" err="1"/>
              <a:t>i</a:t>
            </a:r>
            <a:r>
              <a:rPr lang="en-GB" sz="3200" baseline="30000" dirty="0"/>
              <a:t>++)</a:t>
            </a:r>
          </a:p>
          <a:p>
            <a:r>
              <a:rPr lang="en-GB" sz="3200" baseline="30000" dirty="0"/>
              <a:t>  {</a:t>
            </a:r>
          </a:p>
          <a:p>
            <a:r>
              <a:rPr lang="en-GB" sz="3200" baseline="30000" dirty="0"/>
              <a:t>    marks[</a:t>
            </a:r>
            <a:r>
              <a:rPr lang="en-GB" sz="3200" baseline="30000" dirty="0" err="1"/>
              <a:t>i</a:t>
            </a:r>
            <a:r>
              <a:rPr lang="en-GB" sz="3200" baseline="30000" dirty="0"/>
              <a:t>] = </a:t>
            </a:r>
            <a:r>
              <a:rPr lang="en-GB" sz="3200" baseline="30000" dirty="0" err="1"/>
              <a:t>parseInt</a:t>
            </a:r>
            <a:r>
              <a:rPr lang="en-GB" sz="3200" baseline="30000" dirty="0"/>
              <a:t>(prompt(‘Enter Marks:’, ‘’));</a:t>
            </a:r>
          </a:p>
          <a:p>
            <a:r>
              <a:rPr lang="en-GB" sz="3200" baseline="30000" dirty="0"/>
              <a:t>    sum = sum + marks[</a:t>
            </a:r>
            <a:r>
              <a:rPr lang="en-GB" sz="3200" baseline="30000" dirty="0" err="1"/>
              <a:t>i</a:t>
            </a:r>
            <a:r>
              <a:rPr lang="en-GB" sz="3200" baseline="30000" dirty="0"/>
              <a:t>];</a:t>
            </a:r>
          </a:p>
          <a:p>
            <a:r>
              <a:rPr lang="en-GB" sz="3200" baseline="30000" dirty="0"/>
              <a:t>  } </a:t>
            </a:r>
          </a:p>
          <a:p>
            <a:r>
              <a:rPr lang="en-US" sz="3200" baseline="30000" dirty="0"/>
              <a:t>  alert(‘Average of Marks: ‘ + (sum/</a:t>
            </a:r>
            <a:r>
              <a:rPr lang="en-US" sz="3200" baseline="30000" dirty="0" err="1"/>
              <a:t>marks.length</a:t>
            </a:r>
            <a:r>
              <a:rPr lang="en-US" sz="3200" baseline="30000" dirty="0"/>
              <a:t>));</a:t>
            </a:r>
          </a:p>
          <a:p>
            <a:r>
              <a:rPr lang="en-GB" sz="3200" baseline="30000" dirty="0"/>
              <a:t>&lt;/script&gt;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46108" y="3165815"/>
            <a:ext cx="6057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aseline="30000" dirty="0"/>
              <a:t>&lt;script&gt;</a:t>
            </a:r>
          </a:p>
          <a:p>
            <a:r>
              <a:rPr lang="en-GB" sz="3200" baseline="30000" dirty="0"/>
              <a:t>  </a:t>
            </a:r>
            <a:r>
              <a:rPr lang="en-GB" sz="3200" baseline="30000" dirty="0" err="1"/>
              <a:t>var</a:t>
            </a:r>
            <a:r>
              <a:rPr lang="en-GB" sz="3200" baseline="30000" dirty="0"/>
              <a:t> sum = 0;</a:t>
            </a:r>
          </a:p>
          <a:p>
            <a:r>
              <a:rPr lang="en-GB" sz="3200" baseline="30000" dirty="0"/>
              <a:t>  </a:t>
            </a:r>
            <a:r>
              <a:rPr lang="en-GB" sz="3200" baseline="30000" dirty="0" err="1"/>
              <a:t>var</a:t>
            </a:r>
            <a:r>
              <a:rPr lang="en-GB" sz="3200" baseline="30000" dirty="0"/>
              <a:t> marks = new Array(5);</a:t>
            </a:r>
          </a:p>
          <a:p>
            <a:r>
              <a:rPr lang="en-GB" sz="3200" baseline="30000" dirty="0"/>
              <a:t>  for(var </a:t>
            </a:r>
            <a:r>
              <a:rPr lang="en-GB" sz="3200" baseline="30000" dirty="0" err="1"/>
              <a:t>i</a:t>
            </a:r>
            <a:r>
              <a:rPr lang="en-GB" sz="3200" baseline="30000" dirty="0"/>
              <a:t> in marks)</a:t>
            </a:r>
          </a:p>
          <a:p>
            <a:r>
              <a:rPr lang="en-GB" sz="3200" baseline="30000" dirty="0"/>
              <a:t>  {</a:t>
            </a:r>
          </a:p>
          <a:p>
            <a:r>
              <a:rPr lang="en-GB" sz="3200" baseline="30000" dirty="0"/>
              <a:t>    marks[</a:t>
            </a:r>
            <a:r>
              <a:rPr lang="en-GB" sz="3200" baseline="30000" dirty="0" err="1"/>
              <a:t>i</a:t>
            </a:r>
            <a:r>
              <a:rPr lang="en-GB" sz="3200" baseline="30000" dirty="0"/>
              <a:t>] = </a:t>
            </a:r>
            <a:r>
              <a:rPr lang="en-GB" sz="3200" baseline="30000" dirty="0" err="1"/>
              <a:t>parseInt</a:t>
            </a:r>
            <a:r>
              <a:rPr lang="en-GB" sz="3200" baseline="30000" dirty="0"/>
              <a:t>(prompt(‘Enter Marks:’, ‘’));</a:t>
            </a:r>
          </a:p>
          <a:p>
            <a:r>
              <a:rPr lang="en-GB" sz="3200" baseline="30000" dirty="0"/>
              <a:t>    sum = sum + marks[</a:t>
            </a:r>
            <a:r>
              <a:rPr lang="en-GB" sz="3200" baseline="30000" dirty="0" err="1"/>
              <a:t>i</a:t>
            </a:r>
            <a:r>
              <a:rPr lang="en-GB" sz="3200" baseline="30000" dirty="0"/>
              <a:t>];</a:t>
            </a:r>
          </a:p>
          <a:p>
            <a:r>
              <a:rPr lang="en-GB" sz="3200" baseline="30000" dirty="0"/>
              <a:t>  } </a:t>
            </a:r>
          </a:p>
          <a:p>
            <a:r>
              <a:rPr lang="en-US" sz="3200" baseline="30000" dirty="0"/>
              <a:t>  alert(‘Average of Marks: ‘ + (sum/</a:t>
            </a:r>
            <a:r>
              <a:rPr lang="en-US" sz="3200" baseline="30000" dirty="0" err="1"/>
              <a:t>marks.length</a:t>
            </a:r>
            <a:r>
              <a:rPr lang="en-US" sz="3200" baseline="30000" dirty="0"/>
              <a:t>));</a:t>
            </a:r>
          </a:p>
          <a:p>
            <a:r>
              <a:rPr lang="en-GB" sz="3200" baseline="30000" dirty="0"/>
              <a:t>&lt;/script&gt;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36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279400" y="986971"/>
            <a:ext cx="11419114" cy="186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mảng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Array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ượn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length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Array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83070"/>
              </p:ext>
            </p:extLst>
          </p:nvPr>
        </p:nvGraphicFramePr>
        <p:xfrm>
          <a:off x="1485900" y="2854149"/>
          <a:ext cx="9550400" cy="3556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1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28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baseline="300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2800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800" kern="1200" baseline="300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2800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endParaRPr lang="en-US" sz="2800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concat</a:t>
                      </a: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join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chuỗi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cuối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cùng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push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cuối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sort</a:t>
                      </a:r>
                      <a:endParaRPr lang="en-US" sz="2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Sắp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xếp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chiều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tăng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dần</a:t>
                      </a: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7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9298-CA44-4EBC-8328-524A37D8B5CF}"/>
              </a:ext>
            </a:extLst>
          </p:cNvPr>
          <p:cNvSpPr txBox="1"/>
          <p:nvPr/>
        </p:nvSpPr>
        <p:spPr>
          <a:xfrm>
            <a:off x="279400" y="986971"/>
            <a:ext cx="114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Ví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dụ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</a:t>
            </a:r>
            <a:r>
              <a:rPr lang="vi-VN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ươ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mảng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0" y="1510191"/>
            <a:ext cx="107460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aseline="30000" dirty="0"/>
              <a:t>&lt;script&gt;</a:t>
            </a:r>
          </a:p>
          <a:p>
            <a:r>
              <a:rPr lang="en-US" sz="3600" baseline="30000" dirty="0"/>
              <a:t>  </a:t>
            </a:r>
            <a:r>
              <a:rPr lang="en-US" sz="3600" baseline="30000" dirty="0" err="1"/>
              <a:t>var</a:t>
            </a:r>
            <a:r>
              <a:rPr lang="en-US" sz="3600" baseline="30000" dirty="0"/>
              <a:t> flowers = new Array(‘Rose’, ‘Sunflower’, ‘Daisy’);</a:t>
            </a:r>
          </a:p>
          <a:p>
            <a:r>
              <a:rPr lang="en-US" sz="3600" baseline="30000" dirty="0"/>
              <a:t>  </a:t>
            </a:r>
            <a:r>
              <a:rPr lang="en-US" sz="3600" baseline="30000" dirty="0" err="1"/>
              <a:t>document.write</a:t>
            </a:r>
            <a:r>
              <a:rPr lang="en-US" sz="3600" baseline="30000" dirty="0"/>
              <a:t>(‘Number of flowers: ‘ + </a:t>
            </a:r>
            <a:r>
              <a:rPr lang="en-US" sz="3600" baseline="30000" dirty="0" err="1"/>
              <a:t>flowers.length</a:t>
            </a:r>
            <a:r>
              <a:rPr lang="en-US" sz="3600" baseline="30000" dirty="0"/>
              <a:t> +  ‘&lt;</a:t>
            </a:r>
            <a:r>
              <a:rPr lang="en-US" sz="3600" baseline="30000" dirty="0" err="1"/>
              <a:t>br</a:t>
            </a:r>
            <a:r>
              <a:rPr lang="en-US" sz="3600" baseline="30000" dirty="0"/>
              <a:t>/&gt;’);</a:t>
            </a:r>
          </a:p>
          <a:p>
            <a:r>
              <a:rPr lang="en-US" sz="3600" baseline="30000" dirty="0"/>
              <a:t>  </a:t>
            </a:r>
            <a:r>
              <a:rPr lang="en-US" sz="3600" baseline="30000" dirty="0" err="1"/>
              <a:t>document.write</a:t>
            </a:r>
            <a:r>
              <a:rPr lang="en-US" sz="3600" baseline="30000" dirty="0"/>
              <a:t>(‘Flowers: ‘ + </a:t>
            </a:r>
            <a:r>
              <a:rPr lang="en-US" sz="3600" baseline="30000" dirty="0" err="1"/>
              <a:t>flowers.join</a:t>
            </a:r>
            <a:r>
              <a:rPr lang="en-US" sz="3600" baseline="30000" dirty="0"/>
              <a:t>(‘, ‘) +  ‘&lt;</a:t>
            </a:r>
            <a:r>
              <a:rPr lang="en-US" sz="3600" baseline="30000" dirty="0" err="1"/>
              <a:t>br</a:t>
            </a:r>
            <a:r>
              <a:rPr lang="en-US" sz="3600" baseline="30000" dirty="0"/>
              <a:t>/&gt;’);</a:t>
            </a:r>
          </a:p>
          <a:p>
            <a:r>
              <a:rPr lang="en-US" sz="3600" baseline="30000" dirty="0"/>
              <a:t>  </a:t>
            </a:r>
            <a:r>
              <a:rPr lang="en-US" sz="3600" baseline="30000" dirty="0" err="1"/>
              <a:t>document.write</a:t>
            </a:r>
            <a:r>
              <a:rPr lang="en-US" sz="3600" baseline="30000" dirty="0"/>
              <a:t>(‘Orchid and Lily are Added: ‘ +   </a:t>
            </a:r>
            <a:r>
              <a:rPr lang="en-US" sz="3600" baseline="30000" dirty="0" err="1"/>
              <a:t>flowers.push</a:t>
            </a:r>
            <a:r>
              <a:rPr lang="en-US" sz="3600" baseline="30000" dirty="0"/>
              <a:t>(“Orchid”, “Lily”) +‘&lt;</a:t>
            </a:r>
            <a:r>
              <a:rPr lang="en-US" sz="3600" baseline="30000" dirty="0" err="1"/>
              <a:t>br</a:t>
            </a:r>
            <a:r>
              <a:rPr lang="en-US" sz="3600" baseline="30000" dirty="0"/>
              <a:t>/&gt;’);</a:t>
            </a:r>
          </a:p>
          <a:p>
            <a:r>
              <a:rPr lang="en-US" sz="3600" baseline="30000" dirty="0"/>
              <a:t>  </a:t>
            </a:r>
            <a:r>
              <a:rPr lang="en-US" sz="3600" baseline="30000" dirty="0" err="1"/>
              <a:t>document.write</a:t>
            </a:r>
            <a:r>
              <a:rPr lang="en-US" sz="3600" baseline="30000" dirty="0"/>
              <a:t>(‘Flowers (In Ascending Order): ‘ +   </a:t>
            </a:r>
            <a:r>
              <a:rPr lang="en-US" sz="3600" baseline="30000" dirty="0" err="1"/>
              <a:t>flowers.sort</a:t>
            </a:r>
            <a:r>
              <a:rPr lang="en-US" sz="3600" baseline="30000" dirty="0"/>
              <a:t>() + ‘&lt;</a:t>
            </a:r>
            <a:r>
              <a:rPr lang="en-US" sz="3600" baseline="30000" dirty="0" err="1"/>
              <a:t>br</a:t>
            </a:r>
            <a:r>
              <a:rPr lang="en-US" sz="3600" baseline="30000" dirty="0"/>
              <a:t>/&gt;’);</a:t>
            </a:r>
          </a:p>
          <a:p>
            <a:r>
              <a:rPr lang="en-US" sz="3600" baseline="30000" dirty="0"/>
              <a:t>  </a:t>
            </a:r>
            <a:r>
              <a:rPr lang="en-US" sz="3600" baseline="30000" dirty="0" err="1"/>
              <a:t>document.write</a:t>
            </a:r>
            <a:r>
              <a:rPr lang="en-US" sz="3600" baseline="30000" dirty="0"/>
              <a:t>(‘Flowers Removed: ‘ + flowers.pop() +’&lt;</a:t>
            </a:r>
            <a:r>
              <a:rPr lang="en-US" sz="3600" baseline="30000" dirty="0" err="1"/>
              <a:t>br</a:t>
            </a:r>
            <a:r>
              <a:rPr lang="en-US" sz="3600" baseline="30000" dirty="0"/>
              <a:t>/&gt;’);</a:t>
            </a:r>
          </a:p>
          <a:p>
            <a:r>
              <a:rPr lang="en-GB" sz="3600" baseline="30000" dirty="0"/>
              <a:t>&lt;/script&gt;</a:t>
            </a:r>
            <a:endParaRPr lang="en-US" sz="3600" dirty="0"/>
          </a:p>
        </p:txBody>
      </p:sp>
      <p:pic>
        <p:nvPicPr>
          <p:cNvPr id="6" name="Picture 5" descr="Figure 14.1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4491397"/>
            <a:ext cx="726215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7397</TotalTime>
  <Words>1106</Words>
  <Application>Microsoft Office PowerPoint</Application>
  <PresentationFormat>Widescreen</PresentationFormat>
  <Paragraphs>139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微软雅黑</vt:lpstr>
      <vt:lpstr>Adobe Gothic Std B</vt:lpstr>
      <vt:lpstr>Arial</vt:lpstr>
      <vt:lpstr>Bell MT</vt:lpstr>
      <vt:lpstr>Calibri</vt:lpstr>
      <vt:lpstr>Courier New</vt:lpstr>
      <vt:lpstr>Wingdings</vt:lpstr>
      <vt:lpstr>造字工房悦黑（非商用）常规体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Ngô</cp:lastModifiedBy>
  <cp:revision>671</cp:revision>
  <dcterms:created xsi:type="dcterms:W3CDTF">2014-08-08T03:06:00Z</dcterms:created>
  <dcterms:modified xsi:type="dcterms:W3CDTF">2021-05-19T10:36:16Z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