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T Sans Narrow"/>
      <p:regular r:id="rId35"/>
      <p:bold r:id="rId36"/>
    </p:embeddedFont>
    <p:embeddedFont>
      <p:font typeface="Noto Sans"/>
      <p:regular r:id="rId37"/>
      <p:bold r:id="rId38"/>
      <p:italic r:id="rId39"/>
      <p:boldItalic r:id="rId40"/>
    </p:embeddedFont>
    <p:embeddedFont>
      <p:font typeface="Helvetica Neue"/>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9" roundtripDataSignature="AMtx7mgM6GVE1d1aAjcoGbLaNsmVSfeJ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otoSans-boldItalic.fntdata"/><Relationship Id="rId42" Type="http://schemas.openxmlformats.org/officeDocument/2006/relationships/font" Target="fonts/HelveticaNeue-bold.fntdata"/><Relationship Id="rId41" Type="http://schemas.openxmlformats.org/officeDocument/2006/relationships/font" Target="fonts/HelveticaNeue-regular.fntdata"/><Relationship Id="rId44" Type="http://schemas.openxmlformats.org/officeDocument/2006/relationships/font" Target="fonts/HelveticaNeue-boldItalic.fntdata"/><Relationship Id="rId43" Type="http://schemas.openxmlformats.org/officeDocument/2006/relationships/font" Target="fonts/HelveticaNeue-italic.fntdata"/><Relationship Id="rId46" Type="http://schemas.openxmlformats.org/officeDocument/2006/relationships/font" Target="fonts/OpenSans-bold.fntdata"/><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Italic.fntdata"/><Relationship Id="rId47" Type="http://schemas.openxmlformats.org/officeDocument/2006/relationships/font" Target="fonts/OpenSans-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PTSansNarrow-regular.fntdata"/><Relationship Id="rId34" Type="http://schemas.openxmlformats.org/officeDocument/2006/relationships/slide" Target="slides/slide29.xml"/><Relationship Id="rId37" Type="http://schemas.openxmlformats.org/officeDocument/2006/relationships/font" Target="fonts/NotoSans-regular.fntdata"/><Relationship Id="rId36" Type="http://schemas.openxmlformats.org/officeDocument/2006/relationships/font" Target="fonts/PTSansNarrow-bold.fntdata"/><Relationship Id="rId39" Type="http://schemas.openxmlformats.org/officeDocument/2006/relationships/font" Target="fonts/NotoSans-italic.fntdata"/><Relationship Id="rId38" Type="http://schemas.openxmlformats.org/officeDocument/2006/relationships/font" Target="fonts/NotoSans-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Em xin chào các thầy/cô.</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Em là Cao Đình Hoàng Minh, hôm nay, em xin được trình bày bản khóa luận của em với chủ đề: </a:t>
            </a:r>
            <a:r>
              <a:rPr lang="en-US" sz="1100">
                <a:latin typeface="Noto Sans"/>
                <a:ea typeface="Noto Sans"/>
                <a:cs typeface="Noto Sans"/>
                <a:sym typeface="Noto Sans"/>
              </a:rPr>
              <a:t>Explainable AI: Integrated Gradients cho bài toán phân tích quan điểm</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Noto Sans"/>
                <a:ea typeface="Noto Sans"/>
                <a:cs typeface="Noto Sans"/>
                <a:sym typeface="Noto Sans"/>
              </a:rPr>
              <a:t>Mục đích của khóa luận: Giúp người dùng hiểu rõ hơn về hành vi của mô hình học máy trong bài toán phân tích quan điểm, làm sao một mô hình có thể dự đoán đầu ra.</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Chọn cách tinh chỉnh cho phù hợp với dữ liệu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Bộ mã hóa WordPiece là một kỹ thuật mã hóa từ được sử dụng trong xử lý ngôn ngữ tự nhiên (NLP). Nó được thiết kế để giải quyết một số thách thức trong xử lý ngôn ngữ, đặc biệt là trong việc xử lý các từ không nằm trong từ điển.</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Trong mô hình WordPiece, một từ có thể được chia thành nhiều "miếng" từ. Ví dụ, từ "unhappily" có thể được chia thành ["un", "##happy", "##ly"]. Các miếng từ này được chọn dựa trên dữ liệu huấn luyện, với mục tiêu là tối ưu hóa mô hình ngôn ngữ trên dữ liệu đó.</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Kỹ thuật này giúp giải quyết vấn đề với các từ không nằm trong từ điển (out-of-vocabulary words) bằng cách cho phép mô hình xử lý các từ mà nó chưa từng thấy trước đây. Nó cũng giúp giảm kích thước của từ điển, điều này quan trọng cho hiệu quả của mô hình, đặc biệt là khi xử lý các ngôn ngữ có nhiều từ biến thể như Tiếng Đức hoặc Tiếng Hàn.</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Một trong những mô hình ngôn ngữ nổi tiếng sử dụng kỹ thuật WordPiece là BERT (Bidirectional Encoder Representations from Transformers), được phát triển bởi Google.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Bộ dữ liệu IMDB (Internet Movie Database) được sử dụng phổ biến trong lĩnh vực xử lý ngôn ngữ tự nhiên (NLP) và là một bộ dữ liệu phân loại cảm xúc. Nó gồm 50,000 đánh giá phim từ trang web IMDB, trong đó có 25,000 đánh giá cho việc đào tạo và 25,000 đánh giá cho việc kiểm tra. Các đánh giá này được chia đều giữa các đánh giá tích cực và tiêu cực, tức là có cân bằng nhãn.</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Mỗi đánh giá là một văn bản miêu tả cảm nghĩ của người dùng về một bộ phim, và mỗi đánh giá được gắn nhãn là tích cực (được biểu thị bằng số 1) hoặc tiêu cực (được biểu thị bằng số 0). Mục tiêu là xây dựng một mô hình học máy hoặc học sâu có thể phân loại một đánh giá là tích cực hoặc tiêu cực dựa trên nội dung văn bản của nó.</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Do khi train đến epoch thứ 2 thì loss giảm một mạch xuống 0.11 nên em dừng lại ở 1 epoch</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Tập dữ liệu SST-2 (Stanford Sentiment Treebank) là một bộ dữ liệu phổ biến được sử dụng trong tác vụ phân loại cảm xúc trong xử lý ngôn ngữ tự nhiên (NLP). Bộ dữ liệu này bao gồm các đánh giá phim từ trang web Rotten Tomatoes, với mục tiêu phân loại mỗi đánh giá thành tích cực hoặc tiêu cực.</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Đặc biệt, SST-2 bao gồm các nhãn ở cấp độ câu, điều này có nghĩa là mỗi câu trong bộ dữ liệu được gán một nhãn cảm xúc. SST-2 là một tập dữ liệu thường được sử dụng để đánh giá các mô hình NLP trên tác vụ phân loại cảm xúc, một tác vụ quan trọng trong lĩnh vực hiểu ngôn ngữ tự nhiên.</a:t>
            </a:r>
            <a:endParaRPr/>
          </a:p>
          <a:p>
            <a:pPr indent="-228600" lvl="0" marL="45720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Phần trình bày của em có 6 phần:</a:t>
            </a:r>
            <a:endParaRPr/>
          </a:p>
          <a:p>
            <a:pPr indent="-171450" lvl="0" marL="171450" rtl="0" algn="l">
              <a:lnSpc>
                <a:spcPct val="100000"/>
              </a:lnSpc>
              <a:spcBef>
                <a:spcPts val="0"/>
              </a:spcBef>
              <a:spcAft>
                <a:spcPts val="0"/>
              </a:spcAft>
              <a:buSzPts val="1100"/>
              <a:buFont typeface="Arial"/>
              <a:buChar char="-"/>
            </a:pPr>
            <a:r>
              <a:rPr lang="en-US"/>
              <a:t>Phần 1: Nêu tính cấp thiết của đề tài (và giới thiệu bài toán cần giải thích)</a:t>
            </a:r>
            <a:endParaRPr/>
          </a:p>
          <a:p>
            <a:pPr indent="-171450" lvl="0" marL="171450" rtl="0" algn="l">
              <a:lnSpc>
                <a:spcPct val="100000"/>
              </a:lnSpc>
              <a:spcBef>
                <a:spcPts val="0"/>
              </a:spcBef>
              <a:spcAft>
                <a:spcPts val="0"/>
              </a:spcAft>
              <a:buSzPts val="1100"/>
              <a:buFont typeface="Arial"/>
              <a:buChar char="-"/>
            </a:pPr>
            <a:r>
              <a:rPr lang="en-US"/>
              <a:t>Phần 2,3.4: Giới thiệu về các khái niệm liên quan đến nội dung khóa luận</a:t>
            </a:r>
            <a:endParaRPr/>
          </a:p>
          <a:p>
            <a:pPr indent="-171450" lvl="0" marL="171450" rtl="0" algn="l">
              <a:lnSpc>
                <a:spcPct val="100000"/>
              </a:lnSpc>
              <a:spcBef>
                <a:spcPts val="0"/>
              </a:spcBef>
              <a:spcAft>
                <a:spcPts val="0"/>
              </a:spcAft>
              <a:buSzPts val="1100"/>
              <a:buFont typeface="Arial"/>
              <a:buChar char="-"/>
            </a:pPr>
            <a:r>
              <a:rPr lang="en-US"/>
              <a:t>Phần 5: Mô tả hệ thống được sử dụng trong bài toán phân tích quan điểm</a:t>
            </a:r>
            <a:endParaRPr/>
          </a:p>
          <a:p>
            <a:pPr indent="-171450" lvl="0" marL="171450" rtl="0" algn="l">
              <a:lnSpc>
                <a:spcPct val="100000"/>
              </a:lnSpc>
              <a:spcBef>
                <a:spcPts val="0"/>
              </a:spcBef>
              <a:spcAft>
                <a:spcPts val="0"/>
              </a:spcAft>
              <a:buSzPts val="1100"/>
              <a:buFont typeface="Arial"/>
              <a:buChar char="-"/>
            </a:pPr>
            <a:r>
              <a:rPr lang="en-US"/>
              <a:t>Phần 6: Tóm tắt lại về đóng góp trong khóa luận, đưa ra định hướng và phát triển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Với sự phát triển mạnh mẽ của trí tuệ nhân tạo và học máy, các mô hình ngày càng trở nên phức tạp hơn và chính xác hơn. Tuy nhiên, một nhược điểm lớn của các mô hình được gọi là hộp đen này là khả năng giải thích vì sao có thể đưa ra được kết quả đó. Có nghĩa là độ chính xác và khả năng giải thích được luôn là 2 yếu tố trái ngược nhau thì việc đưa ra lời giải thích cho các dự đoán của nó lại càng trở nên khó khăn.</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Đây là điểm mà xAI, hay Trí tuệ nhân tạo giải thích được, ra đời nhằm giải quyết vào việc cải thiện độ chính xác của mô hình, và đưa ra lời giải thích rõ ràng, dễ hiểu cho người dùng, đặc biệt trong một số ngành như Y tế, Ngân hàng, hay Dịch vụ.</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Rõ ràng, với sự cần thiết của xAI trong việc giải thích các quyết định của mô hình AI, em xin giới thiệu phương pháp Integrated Gradients. Đây là phương pháp mà em đã chọn để giải thích cách thức hoạt động của mô hình AI trong bài toán phân tích quan điểm.</a:t>
            </a:r>
            <a:endParaRPr/>
          </a:p>
          <a:p>
            <a:pPr indent="0" lvl="0" marL="0" rtl="0" algn="l">
              <a:lnSpc>
                <a:spcPct val="100000"/>
              </a:lnSpc>
              <a:spcBef>
                <a:spcPts val="0"/>
              </a:spcBef>
              <a:spcAft>
                <a:spcPts val="0"/>
              </a:spcAft>
              <a:buSzPts val="1100"/>
              <a:buNone/>
            </a:pPr>
            <a:r>
              <a:rPr lang="en-US"/>
              <a:t>Integrated Gradients là một phương pháp được phát triển và đề xuất bởi Sundararajan và cộng sự tại Google Brain. Nó hoạt động dựa trên nguyên tắc tích hợp gradient trên toàn bộ đường dẫn từ điểm cơ sở, thường là điểm không có đặc trưng nào, đến điểm mục tiêu, thường là mẫu dữ liệu cụ thể.</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b="0" i="0" lang="en-US" sz="1100" u="none" cap="none" strike="noStrike">
                <a:solidFill>
                  <a:srgbClr val="000000"/>
                </a:solidFill>
                <a:latin typeface="Arial"/>
                <a:ea typeface="Arial"/>
                <a:cs typeface="Arial"/>
                <a:sym typeface="Arial"/>
              </a:rPr>
              <a:t>Đầu tiên, em xin phép nói qua về XAI. XAI viết tắt của Explainable AI, là một lĩnh vực chuyên về giải thích, làm rõ các cơ chế của các mô hình AI với con người, với mục đích  tạo ra các kỹ thuật học máy mới và cải tiến, cho phép máy móc không chỉ giải thích mà còn hợp lý hóa và dự đoán mô hình hành vi trong tương lai của chúng để con người hiểu rõ hơn. Điều này sẽ giúp các nhà phát triển trong tương lai tạo ra những mô hình tốt hơn.</a:t>
            </a:r>
            <a:endParaRPr b="0"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b="0" i="0" lang="en-US" sz="1100" u="none" cap="none" strike="noStrike">
                <a:solidFill>
                  <a:srgbClr val="000000"/>
                </a:solidFill>
                <a:latin typeface="Arial"/>
                <a:ea typeface="Arial"/>
                <a:cs typeface="Arial"/>
                <a:sym typeface="Arial"/>
              </a:rPr>
              <a:t>Một số phương pháp xAI có thể kể đến như:</a:t>
            </a:r>
            <a:endParaRPr/>
          </a:p>
          <a:p>
            <a:pPr indent="-298450" lvl="0" marL="457200" rtl="0" algn="l">
              <a:lnSpc>
                <a:spcPct val="100000"/>
              </a:lnSpc>
              <a:spcBef>
                <a:spcPts val="0"/>
              </a:spcBef>
              <a:spcAft>
                <a:spcPts val="0"/>
              </a:spcAft>
              <a:buSzPts val="1100"/>
              <a:buFont typeface="Arial"/>
              <a:buChar char="-"/>
            </a:pPr>
            <a:r>
              <a:rPr b="0" i="0" lang="en-US" sz="1100" u="none" cap="none" strike="noStrike">
                <a:solidFill>
                  <a:srgbClr val="000000"/>
                </a:solidFill>
                <a:latin typeface="Arial"/>
                <a:ea typeface="Arial"/>
                <a:cs typeface="Arial"/>
                <a:sym typeface="Arial"/>
              </a:rPr>
              <a:t>LIME, một phương pháp dùng mô hình tuyến tính để giải thích từng phần mô hình hộp đen</a:t>
            </a:r>
            <a:endParaRPr b="0"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b="0" i="0" lang="en-US" sz="1100" u="none" cap="none" strike="noStrike">
                <a:solidFill>
                  <a:srgbClr val="000000"/>
                </a:solidFill>
                <a:latin typeface="Arial"/>
                <a:ea typeface="Arial"/>
                <a:cs typeface="Arial"/>
                <a:sym typeface="Arial"/>
              </a:rPr>
              <a:t>SHAP và IG nêu ra tầm quan trọng của các đặc trưng đối với một nhóm dữ liệu</a:t>
            </a:r>
            <a:endParaRPr b="0"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b="0" i="0" lang="en-US" sz="1100" u="none" cap="none" strike="noStrike">
                <a:solidFill>
                  <a:srgbClr val="000000"/>
                </a:solidFill>
                <a:latin typeface="Arial"/>
                <a:ea typeface="Arial"/>
                <a:cs typeface="Arial"/>
                <a:sym typeface="Arial"/>
              </a:rPr>
              <a:t>Grad-CAM giải thích bằng từng ví dụ cụ thể, mỗi đầu vào có cách giải thích riêng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Trong số những phương pháp kể trên, em chọn Integrated Gradients là vì</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Đầu tiên, một trong những lợi thế lớn của Integrated Gradients là nó hoàn toàn tương thích với các mô hình sử dụng các hàm khả vi. Đặc biệt, các mô hình dựa trên mạng nơ-ron thường sử dụng các hàm khả vi trong quá trình học và dự đoán. Vì vậy, việc sử dụng Integrated Gradients cho phép chúng ta khai thác tối đa thông tin từ gradient của mô hình, một yếu tố quan trọng trong việc hiểu cách mô hình đưa ra quyết định.</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Thứ hai, Integrated Gradients không chỉ cho chúng ta biết mức độ quan trọng của mỗi đặc trưng, mà còn cho chúng ta biết cách dự đoán thay đổi khi đặc trưng đó thay đổi. Điều này giúp chúng ta hiểu được mô hình dự đoán như thế nào khi một đặc trưng cụ thể thay đổi, giúp tăng cường sự minh bạch và giảm thiểu rủi ro từ các dự đoán không mong muốn.</a:t>
            </a:r>
            <a:endParaRPr/>
          </a:p>
          <a:p>
            <a:pPr indent="0" lvl="0" marL="158750" rtl="0" algn="l">
              <a:lnSpc>
                <a:spcPct val="100000"/>
              </a:lnSpc>
              <a:spcBef>
                <a:spcPts val="0"/>
              </a:spcBef>
              <a:spcAft>
                <a:spcPts val="0"/>
              </a:spcAft>
              <a:buSzPts val="1100"/>
              <a:buNone/>
            </a:pPr>
            <a:br>
              <a:rPr lang="en-US"/>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IG là một phương đánh giá mô hình dựa trên xem xét mức độ ảnh hưởng của các tính năng trong việc đưa ra dự đoán của mô hình. Nó sẽ sử dụng gradient để tính toán điểm quan trọng trên các tính năng. Nó tiện lợi ở chỗ mình không cần phải chỉnh sửa bất kì điều gì ở bản thân mô hình thì mới thực hiện được phương pháp, không chỉ vậy, nó còn rất đơn giản để triển khai tính toán.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Phần tích phân: tích hợp lại sự thay đổi đầu ra theo đặc trưng thứ I khi đặc trưng đó nhận giá trị từ dữ liệu cơ cở đến dữ liệu đầu vào</a:t>
            </a:r>
            <a:endParaRPr/>
          </a:p>
          <a:p>
            <a:pPr indent="0" lvl="0" marL="0" rtl="0" algn="l">
              <a:lnSpc>
                <a:spcPct val="100000"/>
              </a:lnSpc>
              <a:spcBef>
                <a:spcPts val="0"/>
              </a:spcBef>
              <a:spcAft>
                <a:spcPts val="0"/>
              </a:spcAft>
              <a:buSzPts val="1100"/>
              <a:buNone/>
            </a:pPr>
            <a:r>
              <a:rPr lang="en-US"/>
              <a:t>Khoảng dài ngắn bao nhiêu sẽ nhân với hiệu</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Phân tích quan điểm, còn được biết đến với tên gọi Sentiment Analysis, là quá trình thu thập và phân tích ý kiến, suy nghĩ và ấn tượng của mọi người về các chủ đề, sản phẩm, chủ đề và dịch vụ khác nhau. Quá trình này không chỉ đơn thuần là việc phân loại các ý kiến thành tích cực, tiêu cực hay trung lập, mà còn đi sâu vào việc phân tích tình cảm, cảm xúc và quan điểm tổng thể từ các ý kiến đó.</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Ý kiến của mọi người có thể mang lại lợi ích lớn cho các công ty, chính phủ và cá nhân trong việc thu thập thông tin và đưa ra quyết định dựa trên ý kiến. Ví dụ, các công ty có thể sử dụng phân tích quan điểm để hiểu hơn về quan điểm của khách hàng về sản phẩm hoặc dịch vụ của họ, từ đó tối ưu hóa sản phẩm, dịch vụ và chiến lược tiếp thị của mình.</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Trong khóa luận này, chúng ta sẽ sử dụng Integrated Gradients để giải thích mô hình phân tích quan điểm, giúp chúng ta hiểu rõ hơn về cách mô hình đưa ra quyết định và cách các đặc trưng đóng góp vào quyết định đó.</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31"/>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3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31"/>
          <p:cNvGrpSpPr/>
          <p:nvPr/>
        </p:nvGrpSpPr>
        <p:grpSpPr>
          <a:xfrm>
            <a:off x="1004144" y="1022025"/>
            <a:ext cx="7136668" cy="152400"/>
            <a:chOff x="1346429" y="1011300"/>
            <a:chExt cx="6452100" cy="152400"/>
          </a:xfrm>
        </p:grpSpPr>
        <p:cxnSp>
          <p:nvCxnSpPr>
            <p:cNvPr id="13" name="Google Shape;13;p31"/>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31"/>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31"/>
          <p:cNvGrpSpPr/>
          <p:nvPr/>
        </p:nvGrpSpPr>
        <p:grpSpPr>
          <a:xfrm>
            <a:off x="1004151" y="3969100"/>
            <a:ext cx="7136668" cy="152400"/>
            <a:chOff x="1346435" y="3969088"/>
            <a:chExt cx="6452100" cy="152400"/>
          </a:xfrm>
        </p:grpSpPr>
        <p:cxnSp>
          <p:nvCxnSpPr>
            <p:cNvPr id="16" name="Google Shape;16;p31"/>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31"/>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3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3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2"/>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3"/>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4"/>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4"/>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7"/>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8"/>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8"/>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8"/>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9"/>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huggingface.co/google/bert_uncased_L-12_H-768_A-12"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jpg"/><Relationship Id="rId4" Type="http://schemas.openxmlformats.org/officeDocument/2006/relationships/hyperlink" Target="https://www.kaggle.com/datasets/lakshmi25npathi/imdb-dataset-of-50k-movie-review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huggingface.co/distilbert-base-uncased-finetuned-sst-2-english"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huggingface.co/datasets/sst2" TargetMode="Externa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arxiv.org/pdf/1703.01365.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i.org/10.1007/s10462-022-10144-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type="ctrTitle"/>
          </p:nvPr>
        </p:nvSpPr>
        <p:spPr>
          <a:xfrm>
            <a:off x="1094808" y="1552592"/>
            <a:ext cx="6954383" cy="1116538"/>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US" sz="2800">
                <a:latin typeface="Noto Sans"/>
                <a:ea typeface="Noto Sans"/>
                <a:cs typeface="Noto Sans"/>
                <a:sym typeface="Noto Sans"/>
              </a:rPr>
              <a:t>Explainable AI: Integrated Gradients cho bài toán phân tích quan điểm</a:t>
            </a:r>
            <a:endParaRPr sz="2800">
              <a:latin typeface="Noto Sans"/>
              <a:ea typeface="Noto Sans"/>
              <a:cs typeface="Noto Sans"/>
              <a:sym typeface="Noto Sans"/>
            </a:endParaRPr>
          </a:p>
        </p:txBody>
      </p:sp>
      <p:sp>
        <p:nvSpPr>
          <p:cNvPr id="62" name="Google Shape;62;p1"/>
          <p:cNvSpPr txBox="1"/>
          <p:nvPr/>
        </p:nvSpPr>
        <p:spPr>
          <a:xfrm>
            <a:off x="2046620" y="3032639"/>
            <a:ext cx="5050757" cy="80018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Sinh viên: Cao Đình Hoàng Minh</a:t>
            </a:r>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Cán bộ hướng dẫn: TS. Nguyễn Văn Vinh</a:t>
            </a:r>
            <a:endParaRPr b="0" i="0" sz="2000" u="none" cap="none" strike="noStrike">
              <a:solidFill>
                <a:srgbClr val="000000"/>
              </a:solidFill>
              <a:latin typeface="Arial"/>
              <a:ea typeface="Arial"/>
              <a:cs typeface="Arial"/>
              <a:sym typeface="Arial"/>
            </a:endParaRPr>
          </a:p>
        </p:txBody>
      </p:sp>
      <p:sp>
        <p:nvSpPr>
          <p:cNvPr id="63" name="Google Shape;63;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311700" y="445025"/>
            <a:ext cx="8520600" cy="795946"/>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US">
                <a:latin typeface="Noto Sans"/>
                <a:ea typeface="Noto Sans"/>
                <a:cs typeface="Noto Sans"/>
                <a:sym typeface="Noto Sans"/>
              </a:rPr>
              <a:t>5.1 Các bước tiến hành</a:t>
            </a:r>
            <a:endParaRPr>
              <a:latin typeface="Noto Sans"/>
              <a:ea typeface="Noto Sans"/>
              <a:cs typeface="Noto Sans"/>
              <a:sym typeface="Noto Sans"/>
            </a:endParaRPr>
          </a:p>
        </p:txBody>
      </p:sp>
      <p:pic>
        <p:nvPicPr>
          <p:cNvPr id="151" name="Google Shape;151;p10"/>
          <p:cNvPicPr preferRelativeResize="0"/>
          <p:nvPr/>
        </p:nvPicPr>
        <p:blipFill rotWithShape="1">
          <a:blip r:embed="rId3">
            <a:alphaModFix/>
          </a:blip>
          <a:srcRect b="0" l="0" r="0" t="0"/>
          <a:stretch/>
        </p:blipFill>
        <p:spPr>
          <a:xfrm>
            <a:off x="861494" y="3544650"/>
            <a:ext cx="7421011" cy="523948"/>
          </a:xfrm>
          <a:prstGeom prst="rect">
            <a:avLst/>
          </a:prstGeom>
          <a:noFill/>
          <a:ln>
            <a:noFill/>
          </a:ln>
        </p:spPr>
      </p:pic>
      <p:sp>
        <p:nvSpPr>
          <p:cNvPr id="152" name="Google Shape;152;p10"/>
          <p:cNvSpPr/>
          <p:nvPr/>
        </p:nvSpPr>
        <p:spPr>
          <a:xfrm>
            <a:off x="311700" y="1731091"/>
            <a:ext cx="8520600"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Hệ thống giải thích mô hình cho bài toán phân tích quan điểm:</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Xây dựng mô hình cho bài toán quan điểm</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Áp dụng mô hình với dữ liệu mới</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Giải thích mô hình bằng Integrated Gradients</a:t>
            </a:r>
            <a:endParaRPr/>
          </a:p>
        </p:txBody>
      </p:sp>
      <p:sp>
        <p:nvSpPr>
          <p:cNvPr id="153" name="Google Shape;1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5.2 Xây dựng mô hình BERT</a:t>
            </a:r>
            <a:endParaRPr>
              <a:latin typeface="Noto Sans"/>
              <a:ea typeface="Noto Sans"/>
              <a:cs typeface="Noto Sans"/>
              <a:sym typeface="Noto Sans"/>
            </a:endParaRPr>
          </a:p>
        </p:txBody>
      </p:sp>
      <p:sp>
        <p:nvSpPr>
          <p:cNvPr id="159" name="Google Shape;159;p11"/>
          <p:cNvSpPr txBox="1"/>
          <p:nvPr>
            <p:ph idx="1" type="body"/>
          </p:nvPr>
        </p:nvSpPr>
        <p:spPr>
          <a:xfrm>
            <a:off x="311700" y="1240972"/>
            <a:ext cx="8520600" cy="1399591"/>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2000">
                <a:solidFill>
                  <a:srgbClr val="000000"/>
                </a:solidFill>
                <a:latin typeface="Arial"/>
                <a:ea typeface="Arial"/>
                <a:cs typeface="Arial"/>
                <a:sym typeface="Arial"/>
              </a:rPr>
              <a:t>Mô hình ban đầu: </a:t>
            </a:r>
            <a:r>
              <a:rPr lang="en-US" sz="2000" u="sng">
                <a:solidFill>
                  <a:srgbClr val="000000"/>
                </a:solidFill>
                <a:latin typeface="Arial"/>
                <a:ea typeface="Arial"/>
                <a:cs typeface="Arial"/>
                <a:sym typeface="Arial"/>
                <a:hlinkClick r:id="rId3">
                  <a:extLst>
                    <a:ext uri="{A12FA001-AC4F-418D-AE19-62706E023703}">
                      <ahyp:hlinkClr val="tx"/>
                    </a:ext>
                  </a:extLst>
                </a:hlinkClick>
              </a:rPr>
              <a:t>bert-base-uncased</a:t>
            </a:r>
            <a:endParaRPr sz="2000">
              <a:solidFill>
                <a:srgbClr val="000000"/>
              </a:solidFill>
              <a:latin typeface="Arial"/>
              <a:ea typeface="Arial"/>
              <a:cs typeface="Arial"/>
              <a:sym typeface="Arial"/>
            </a:endParaRPr>
          </a:p>
        </p:txBody>
      </p:sp>
      <p:pic>
        <p:nvPicPr>
          <p:cNvPr id="160" name="Google Shape;160;p11"/>
          <p:cNvPicPr preferRelativeResize="0"/>
          <p:nvPr/>
        </p:nvPicPr>
        <p:blipFill rotWithShape="1">
          <a:blip r:embed="rId4">
            <a:alphaModFix/>
          </a:blip>
          <a:srcRect b="0" l="0" r="0" t="0"/>
          <a:stretch/>
        </p:blipFill>
        <p:spPr>
          <a:xfrm>
            <a:off x="2291312" y="2004447"/>
            <a:ext cx="4561375" cy="2658770"/>
          </a:xfrm>
          <a:prstGeom prst="rect">
            <a:avLst/>
          </a:prstGeom>
          <a:noFill/>
          <a:ln>
            <a:noFill/>
          </a:ln>
        </p:spPr>
      </p:pic>
      <p:sp>
        <p:nvSpPr>
          <p:cNvPr id="161" name="Google Shape;16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5.2 Xây dựng mô hình BERT</a:t>
            </a:r>
            <a:endParaRPr>
              <a:latin typeface="Noto Sans"/>
              <a:ea typeface="Noto Sans"/>
              <a:cs typeface="Noto Sans"/>
              <a:sym typeface="Noto Sans"/>
            </a:endParaRPr>
          </a:p>
        </p:txBody>
      </p:sp>
      <p:pic>
        <p:nvPicPr>
          <p:cNvPr id="167" name="Google Shape;167;p12"/>
          <p:cNvPicPr preferRelativeResize="0"/>
          <p:nvPr/>
        </p:nvPicPr>
        <p:blipFill rotWithShape="1">
          <a:blip r:embed="rId3">
            <a:alphaModFix/>
          </a:blip>
          <a:srcRect b="0" l="0" r="0" t="0"/>
          <a:stretch/>
        </p:blipFill>
        <p:spPr>
          <a:xfrm>
            <a:off x="755779" y="2122427"/>
            <a:ext cx="7632441" cy="2260779"/>
          </a:xfrm>
          <a:prstGeom prst="rect">
            <a:avLst/>
          </a:prstGeom>
          <a:noFill/>
          <a:ln>
            <a:noFill/>
          </a:ln>
        </p:spPr>
      </p:pic>
      <p:sp>
        <p:nvSpPr>
          <p:cNvPr id="168" name="Google Shape;168;p12"/>
          <p:cNvSpPr txBox="1"/>
          <p:nvPr/>
        </p:nvSpPr>
        <p:spPr>
          <a:xfrm>
            <a:off x="311700" y="1418253"/>
            <a:ext cx="852059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Bộ mã hóa sử dụng (tokenizer): WordPiece (30522 từ)</a:t>
            </a:r>
            <a:endParaRPr b="0" i="0" sz="2000" u="none" cap="none" strike="noStrike">
              <a:solidFill>
                <a:srgbClr val="000000"/>
              </a:solidFill>
              <a:latin typeface="Arial"/>
              <a:ea typeface="Arial"/>
              <a:cs typeface="Arial"/>
              <a:sym typeface="Arial"/>
            </a:endParaRPr>
          </a:p>
        </p:txBody>
      </p:sp>
      <p:sp>
        <p:nvSpPr>
          <p:cNvPr id="169" name="Google Shape;16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5.2 Xây dựng mô hình BERT</a:t>
            </a:r>
            <a:endParaRPr>
              <a:latin typeface="Noto Sans"/>
              <a:ea typeface="Noto Sans"/>
              <a:cs typeface="Noto Sans"/>
              <a:sym typeface="Noto Sans"/>
            </a:endParaRPr>
          </a:p>
        </p:txBody>
      </p:sp>
      <p:sp>
        <p:nvSpPr>
          <p:cNvPr id="175" name="Google Shape;175;p13"/>
          <p:cNvSpPr txBox="1"/>
          <p:nvPr/>
        </p:nvSpPr>
        <p:spPr>
          <a:xfrm>
            <a:off x="311700" y="1152425"/>
            <a:ext cx="4963685" cy="2617144"/>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Arial"/>
                <a:ea typeface="Arial"/>
                <a:cs typeface="Arial"/>
                <a:sym typeface="Arial"/>
              </a:rPr>
              <a:t>Tập dữ liệu: IMDb [2]</a:t>
            </a:r>
            <a:br>
              <a:rPr b="0" i="0" lang="en-US" sz="2000" u="none" cap="none" strike="noStrike">
                <a:solidFill>
                  <a:srgbClr val="00000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(Internet Movie Database)</a:t>
            </a:r>
            <a:endParaRPr b="0" i="0" sz="20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Open Sans"/>
                <a:ea typeface="Open Sans"/>
                <a:cs typeface="Open Sans"/>
                <a:sym typeface="Open Sans"/>
              </a:rPr>
              <a:t>Phân loại: 0 (tiêu cực), 1 (tích cực)</a:t>
            </a:r>
            <a:endParaRPr b="0" i="0" sz="20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Open Sans"/>
                <a:ea typeface="Open Sans"/>
                <a:cs typeface="Open Sans"/>
                <a:sym typeface="Open Sans"/>
              </a:rPr>
              <a:t>Số lượng: 50000 câu</a:t>
            </a:r>
            <a:br>
              <a:rPr b="0" i="0" lang="en-US" sz="2000" u="none" cap="none" strike="noStrike">
                <a:solidFill>
                  <a:srgbClr val="000000"/>
                </a:solidFill>
                <a:latin typeface="Open Sans"/>
                <a:ea typeface="Open Sans"/>
                <a:cs typeface="Open Sans"/>
                <a:sym typeface="Open Sans"/>
              </a:rPr>
            </a:br>
            <a:r>
              <a:rPr b="0" i="0" lang="en-US" sz="2000" u="none" cap="none" strike="noStrike">
                <a:solidFill>
                  <a:srgbClr val="000000"/>
                </a:solidFill>
                <a:latin typeface="Open Sans"/>
                <a:ea typeface="Open Sans"/>
                <a:cs typeface="Open Sans"/>
                <a:sym typeface="Open Sans"/>
              </a:rPr>
              <a:t>(25000 câu có nhãn tích cực)</a:t>
            </a:r>
            <a:endParaRPr b="0" i="0" sz="20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Arial"/>
                <a:ea typeface="Arial"/>
                <a:cs typeface="Arial"/>
                <a:sym typeface="Arial"/>
              </a:rPr>
              <a:t>Train: 25000 câu</a:t>
            </a:r>
            <a:endParaRPr/>
          </a:p>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Arial"/>
                <a:ea typeface="Arial"/>
                <a:cs typeface="Arial"/>
                <a:sym typeface="Arial"/>
              </a:rPr>
              <a:t>Test: 25000 câu</a:t>
            </a:r>
            <a:endParaRPr/>
          </a:p>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Arial"/>
                <a:ea typeface="Arial"/>
                <a:cs typeface="Arial"/>
                <a:sym typeface="Arial"/>
              </a:rPr>
              <a:t>Số lượng nhãn đều nhau</a:t>
            </a:r>
            <a:endParaRPr b="0" i="0" sz="2000" u="none" cap="none" strike="noStrike">
              <a:solidFill>
                <a:srgbClr val="000000"/>
              </a:solidFill>
              <a:latin typeface="Arial"/>
              <a:ea typeface="Arial"/>
              <a:cs typeface="Arial"/>
              <a:sym typeface="Arial"/>
            </a:endParaRPr>
          </a:p>
        </p:txBody>
      </p:sp>
      <p:pic>
        <p:nvPicPr>
          <p:cNvPr id="176" name="Google Shape;176;p13"/>
          <p:cNvPicPr preferRelativeResize="0"/>
          <p:nvPr/>
        </p:nvPicPr>
        <p:blipFill rotWithShape="1">
          <a:blip r:embed="rId3">
            <a:alphaModFix/>
          </a:blip>
          <a:srcRect b="0" l="0" r="0" t="0"/>
          <a:stretch/>
        </p:blipFill>
        <p:spPr>
          <a:xfrm>
            <a:off x="5730590" y="1152425"/>
            <a:ext cx="3016218" cy="1519505"/>
          </a:xfrm>
          <a:prstGeom prst="rect">
            <a:avLst/>
          </a:prstGeom>
          <a:noFill/>
          <a:ln>
            <a:noFill/>
          </a:ln>
        </p:spPr>
      </p:pic>
      <p:sp>
        <p:nvSpPr>
          <p:cNvPr id="177" name="Google Shape;177;p13"/>
          <p:cNvSpPr/>
          <p:nvPr/>
        </p:nvSpPr>
        <p:spPr>
          <a:xfrm>
            <a:off x="311700" y="4476969"/>
            <a:ext cx="8520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[2] </a:t>
            </a:r>
            <a:r>
              <a:rPr b="0" i="0" lang="en-US" sz="1200" u="sng" cap="none" strike="noStrike">
                <a:solidFill>
                  <a:srgbClr val="000000"/>
                </a:solidFill>
                <a:latin typeface="Open Sans"/>
                <a:ea typeface="Open Sans"/>
                <a:cs typeface="Open Sans"/>
                <a:sym typeface="Open Sans"/>
                <a:hlinkClick r:id="rId4">
                  <a:extLst>
                    <a:ext uri="{A12FA001-AC4F-418D-AE19-62706E023703}">
                      <ahyp:hlinkClr val="tx"/>
                    </a:ext>
                  </a:extLst>
                </a:hlinkClick>
              </a:rPr>
              <a:t>https://www.kaggle.com/datasets/lakshmi25npathi/imdb-dataset-of-50k-movie-reviews</a:t>
            </a:r>
            <a:endParaRPr b="0" i="0" sz="1200" u="none" cap="none" strike="noStrike">
              <a:solidFill>
                <a:srgbClr val="000000"/>
              </a:solidFill>
              <a:latin typeface="Arial"/>
              <a:ea typeface="Arial"/>
              <a:cs typeface="Arial"/>
              <a:sym typeface="Arial"/>
            </a:endParaRPr>
          </a:p>
        </p:txBody>
      </p:sp>
      <p:sp>
        <p:nvSpPr>
          <p:cNvPr id="178" name="Google Shape;17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5.3 Xây dựng mô hình BERT</a:t>
            </a:r>
            <a:endParaRPr>
              <a:latin typeface="Noto Sans"/>
              <a:ea typeface="Noto Sans"/>
              <a:cs typeface="Noto Sans"/>
              <a:sym typeface="Noto Sans"/>
            </a:endParaRPr>
          </a:p>
        </p:txBody>
      </p:sp>
      <p:sp>
        <p:nvSpPr>
          <p:cNvPr id="184" name="Google Shape;184;p14"/>
          <p:cNvSpPr txBox="1"/>
          <p:nvPr/>
        </p:nvSpPr>
        <p:spPr>
          <a:xfrm>
            <a:off x="311700" y="1885269"/>
            <a:ext cx="8520600"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learning_rate = 2e-5</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max_length = 512</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batch_size = 4</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epochs = 1</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loss: 0.2425</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accuracy: 0.9035</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val_loss: 0.1745</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val_accuracy: 0.9367</a:t>
            </a:r>
            <a:endParaRPr/>
          </a:p>
        </p:txBody>
      </p:sp>
      <p:sp>
        <p:nvSpPr>
          <p:cNvPr id="185" name="Google Shape;185;p14"/>
          <p:cNvSpPr txBox="1"/>
          <p:nvPr/>
        </p:nvSpPr>
        <p:spPr>
          <a:xfrm>
            <a:off x="311700" y="1366971"/>
            <a:ext cx="85206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Các tham số để huấn luyện BERT:</a:t>
            </a:r>
            <a:endParaRPr b="0" i="0" sz="1800" u="none" cap="none" strike="noStrike">
              <a:solidFill>
                <a:srgbClr val="000000"/>
              </a:solidFill>
              <a:latin typeface="Arial"/>
              <a:ea typeface="Arial"/>
              <a:cs typeface="Arial"/>
              <a:sym typeface="Arial"/>
            </a:endParaRPr>
          </a:p>
        </p:txBody>
      </p:sp>
      <p:sp>
        <p:nvSpPr>
          <p:cNvPr id="186" name="Google Shape;18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
        <p:nvSpPr>
          <p:cNvPr id="187" name="Google Shape;187;p14"/>
          <p:cNvSpPr txBox="1"/>
          <p:nvPr/>
        </p:nvSpPr>
        <p:spPr>
          <a:xfrm>
            <a:off x="311700" y="2916320"/>
            <a:ext cx="85206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Mô hình BERT sau khi huấn luyện 1 epoch:</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5.4 Xây dựng mô hình DistilBERT</a:t>
            </a:r>
            <a:endParaRPr>
              <a:latin typeface="Noto Sans"/>
              <a:ea typeface="Noto Sans"/>
              <a:cs typeface="Noto Sans"/>
              <a:sym typeface="Noto Sans"/>
            </a:endParaRPr>
          </a:p>
        </p:txBody>
      </p:sp>
      <p:sp>
        <p:nvSpPr>
          <p:cNvPr id="193" name="Google Shape;193;p15"/>
          <p:cNvSpPr/>
          <p:nvPr/>
        </p:nvSpPr>
        <p:spPr>
          <a:xfrm>
            <a:off x="311699" y="1314295"/>
            <a:ext cx="8370673" cy="286232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Tên mô hình: distilbert-base-uncased-finetuned-sst-2-English [3]</a:t>
            </a:r>
            <a:endParaRPr/>
          </a:p>
          <a:p>
            <a:pPr indent="-342900" lvl="1"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Các tham số huấn luyện: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Courier New"/>
                <a:ea typeface="Courier New"/>
                <a:cs typeface="Courier New"/>
                <a:sym typeface="Courier New"/>
              </a:rPr>
              <a:t>	learning_rate = 1e-5</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2000" u="none" cap="none" strike="noStrike">
                <a:solidFill>
                  <a:srgbClr val="000000"/>
                </a:solidFill>
                <a:latin typeface="Courier New"/>
                <a:ea typeface="Courier New"/>
                <a:cs typeface="Courier New"/>
                <a:sym typeface="Courier New"/>
              </a:rPr>
              <a:t>	max_length = 128</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2000" u="none" cap="none" strike="noStrike">
                <a:solidFill>
                  <a:srgbClr val="000000"/>
                </a:solidFill>
                <a:latin typeface="Courier New"/>
                <a:ea typeface="Courier New"/>
                <a:cs typeface="Courier New"/>
                <a:sym typeface="Courier New"/>
              </a:rPr>
              <a:t>	batch_size = 32</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2000" u="none" cap="none" strike="noStrike">
                <a:solidFill>
                  <a:srgbClr val="000000"/>
                </a:solidFill>
                <a:latin typeface="Courier New"/>
                <a:ea typeface="Courier New"/>
                <a:cs typeface="Courier New"/>
                <a:sym typeface="Courier New"/>
              </a:rPr>
              <a:t>	epochs = 3</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Bộ mã hóa: WordPiece (giống với BERT-base)</a:t>
            </a:r>
            <a:endParaRPr b="0" i="0" sz="2000" u="none" cap="none" strike="noStrike">
              <a:solidFill>
                <a:srgbClr val="000000"/>
              </a:solidFill>
              <a:latin typeface="Arial"/>
              <a:ea typeface="Arial"/>
              <a:cs typeface="Arial"/>
              <a:sym typeface="Arial"/>
            </a:endParaRPr>
          </a:p>
        </p:txBody>
      </p:sp>
      <p:sp>
        <p:nvSpPr>
          <p:cNvPr id="194" name="Google Shape;194;p15"/>
          <p:cNvSpPr/>
          <p:nvPr/>
        </p:nvSpPr>
        <p:spPr>
          <a:xfrm>
            <a:off x="311699" y="4386218"/>
            <a:ext cx="851442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[3] </a:t>
            </a:r>
            <a:r>
              <a:rPr b="0" i="0" lang="en-US" sz="1200" u="sng" cap="none" strike="noStrike">
                <a:solidFill>
                  <a:srgbClr val="000000"/>
                </a:solidFill>
                <a:latin typeface="Open Sans"/>
                <a:ea typeface="Open Sans"/>
                <a:cs typeface="Open Sans"/>
                <a:sym typeface="Open Sans"/>
                <a:hlinkClick r:id="rId3">
                  <a:extLst>
                    <a:ext uri="{A12FA001-AC4F-418D-AE19-62706E023703}">
                      <ahyp:hlinkClr val="tx"/>
                    </a:ext>
                  </a:extLst>
                </a:hlinkClick>
              </a:rPr>
              <a:t>https://huggingface.co/distilbert-base-uncased-finetuned-sst-2-english</a:t>
            </a:r>
            <a:endParaRPr b="0" i="0" sz="1200" u="none" cap="none" strike="noStrike">
              <a:solidFill>
                <a:srgbClr val="000000"/>
              </a:solidFill>
              <a:latin typeface="Arial"/>
              <a:ea typeface="Arial"/>
              <a:cs typeface="Arial"/>
              <a:sym typeface="Arial"/>
            </a:endParaRPr>
          </a:p>
        </p:txBody>
      </p:sp>
      <p:sp>
        <p:nvSpPr>
          <p:cNvPr id="195" name="Google Shape;19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5.2 Xây dựng mô hình DistilBERT</a:t>
            </a:r>
            <a:endParaRPr>
              <a:latin typeface="Noto Sans"/>
              <a:ea typeface="Noto Sans"/>
              <a:cs typeface="Noto Sans"/>
              <a:sym typeface="Noto Sans"/>
            </a:endParaRPr>
          </a:p>
        </p:txBody>
      </p:sp>
      <p:sp>
        <p:nvSpPr>
          <p:cNvPr id="201" name="Google Shape;201;p16"/>
          <p:cNvSpPr txBox="1"/>
          <p:nvPr/>
        </p:nvSpPr>
        <p:spPr>
          <a:xfrm>
            <a:off x="311700" y="1210062"/>
            <a:ext cx="8520600" cy="2617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Arial"/>
                <a:ea typeface="Arial"/>
                <a:cs typeface="Arial"/>
                <a:sym typeface="Arial"/>
              </a:rPr>
              <a:t>Tập dữ liệu: SST-2 (Stanford Sentiment Treebank 2) [4]</a:t>
            </a:r>
            <a:endParaRPr b="0" i="0" sz="20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Arial"/>
                <a:ea typeface="Arial"/>
                <a:cs typeface="Arial"/>
                <a:sym typeface="Arial"/>
              </a:rPr>
              <a:t>Train: 67349 câu (33192 câu có nhãn 0)</a:t>
            </a:r>
            <a:endParaRPr b="0" i="0" sz="20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Arial"/>
                <a:ea typeface="Arial"/>
                <a:cs typeface="Arial"/>
                <a:sym typeface="Arial"/>
              </a:rPr>
              <a:t>Validation: 872 câu</a:t>
            </a:r>
            <a:endParaRPr b="0" i="0" sz="20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Arial"/>
                <a:ea typeface="Arial"/>
                <a:cs typeface="Arial"/>
                <a:sym typeface="Arial"/>
              </a:rPr>
              <a:t>Test: 1821 câu</a:t>
            </a:r>
            <a:endParaRPr/>
          </a:p>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Arial"/>
                <a:ea typeface="Arial"/>
                <a:cs typeface="Arial"/>
                <a:sym typeface="Arial"/>
              </a:rPr>
              <a:t>Phân loại: 0 (tiêu cực), 1 (tích cực)</a:t>
            </a:r>
            <a:endParaRPr/>
          </a:p>
          <a:p>
            <a:pPr indent="-342900" lvl="0" marL="457200" marR="0" rtl="0" algn="l">
              <a:lnSpc>
                <a:spcPct val="115000"/>
              </a:lnSpc>
              <a:spcBef>
                <a:spcPts val="0"/>
              </a:spcBef>
              <a:spcAft>
                <a:spcPts val="0"/>
              </a:spcAft>
              <a:buClr>
                <a:schemeClr val="dk2"/>
              </a:buClr>
              <a:buSzPts val="1800"/>
              <a:buFont typeface="Open Sans"/>
              <a:buChar char="●"/>
            </a:pPr>
            <a:r>
              <a:rPr b="0" i="0" lang="en-US" sz="2000" u="none" cap="none" strike="noStrike">
                <a:solidFill>
                  <a:srgbClr val="000000"/>
                </a:solidFill>
                <a:latin typeface="Arial"/>
                <a:ea typeface="Arial"/>
                <a:cs typeface="Arial"/>
                <a:sym typeface="Arial"/>
              </a:rPr>
              <a:t>Số lượng nhãn khá đều nhau</a:t>
            </a:r>
            <a:endParaRPr b="0" i="0" sz="2000" u="none" cap="none" strike="noStrike">
              <a:solidFill>
                <a:srgbClr val="000000"/>
              </a:solidFill>
              <a:latin typeface="Arial"/>
              <a:ea typeface="Arial"/>
              <a:cs typeface="Arial"/>
              <a:sym typeface="Arial"/>
            </a:endParaRPr>
          </a:p>
        </p:txBody>
      </p:sp>
      <p:sp>
        <p:nvSpPr>
          <p:cNvPr id="202" name="Google Shape;202;p16"/>
          <p:cNvSpPr/>
          <p:nvPr/>
        </p:nvSpPr>
        <p:spPr>
          <a:xfrm>
            <a:off x="311700" y="4386218"/>
            <a:ext cx="8520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[4] </a:t>
            </a:r>
            <a:r>
              <a:rPr b="0" i="0" lang="en-US" sz="1200" u="sng" cap="none" strike="noStrike">
                <a:solidFill>
                  <a:srgbClr val="000000"/>
                </a:solidFill>
                <a:latin typeface="Open Sans"/>
                <a:ea typeface="Open Sans"/>
                <a:cs typeface="Open Sans"/>
                <a:sym typeface="Open Sans"/>
                <a:hlinkClick r:id="rId3">
                  <a:extLst>
                    <a:ext uri="{A12FA001-AC4F-418D-AE19-62706E023703}">
                      <ahyp:hlinkClr val="tx"/>
                    </a:ext>
                  </a:extLst>
                </a:hlinkClick>
              </a:rPr>
              <a:t>https://huggingface.co/datasets/sst2</a:t>
            </a:r>
            <a:endParaRPr b="0" i="0" sz="1200" u="none" cap="none" strike="noStrike">
              <a:solidFill>
                <a:srgbClr val="000000"/>
              </a:solidFill>
              <a:latin typeface="Arial"/>
              <a:ea typeface="Arial"/>
              <a:cs typeface="Arial"/>
              <a:sym typeface="Arial"/>
            </a:endParaRPr>
          </a:p>
        </p:txBody>
      </p:sp>
      <p:sp>
        <p:nvSpPr>
          <p:cNvPr id="203" name="Google Shape;20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pic>
        <p:nvPicPr>
          <p:cNvPr descr="SST Dataset | Papers With Code" id="204" name="Google Shape;204;p16"/>
          <p:cNvPicPr preferRelativeResize="0"/>
          <p:nvPr/>
        </p:nvPicPr>
        <p:blipFill rotWithShape="1">
          <a:blip r:embed="rId4">
            <a:alphaModFix/>
          </a:blip>
          <a:srcRect b="0" l="0" r="0" t="0"/>
          <a:stretch/>
        </p:blipFill>
        <p:spPr>
          <a:xfrm>
            <a:off x="5399869" y="2270449"/>
            <a:ext cx="3432433" cy="21157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311700" y="445024"/>
            <a:ext cx="8520600" cy="1113187"/>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5.5 Xây dựng hàm tính toán cho Integrated Gradient</a:t>
            </a:r>
            <a:endParaRPr>
              <a:latin typeface="Noto Sans"/>
              <a:ea typeface="Noto Sans"/>
              <a:cs typeface="Noto Sans"/>
              <a:sym typeface="Noto Sans"/>
            </a:endParaRPr>
          </a:p>
        </p:txBody>
      </p:sp>
      <p:sp>
        <p:nvSpPr>
          <p:cNvPr id="210" name="Google Shape;210;p17"/>
          <p:cNvSpPr/>
          <p:nvPr/>
        </p:nvSpPr>
        <p:spPr>
          <a:xfrm>
            <a:off x="311700" y="1785282"/>
            <a:ext cx="8520600"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Khởi tạo hàm tính Integrated Gradients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Mô hình cần giải thích (BERT, DistilBERT)</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Layer: Embedding</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Phương pháp xấp xỉ tích phân: Gauss-Legendre</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N-steps: Số bước để xấp xỉ tích phân</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Batch-size: Số lượng câu tính toán cùng lúc</a:t>
            </a:r>
            <a:endParaRPr/>
          </a:p>
          <a:p>
            <a:pPr indent="-215900" lvl="1"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211" name="Google Shape;21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311700" y="445024"/>
            <a:ext cx="8520600" cy="1113187"/>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5.5 Xây dựng hàm tính toán cho Integrated Gradient</a:t>
            </a:r>
            <a:endParaRPr>
              <a:latin typeface="Noto Sans"/>
              <a:ea typeface="Noto Sans"/>
              <a:cs typeface="Noto Sans"/>
              <a:sym typeface="Noto Sans"/>
            </a:endParaRPr>
          </a:p>
        </p:txBody>
      </p:sp>
      <p:sp>
        <p:nvSpPr>
          <p:cNvPr id="217" name="Google Shape;217;p18"/>
          <p:cNvSpPr/>
          <p:nvPr/>
        </p:nvSpPr>
        <p:spPr>
          <a:xfrm>
            <a:off x="311700" y="1558211"/>
            <a:ext cx="8520600"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Nhận đầu vào:</a:t>
            </a:r>
            <a:endParaRPr b="0" i="0" sz="2000" u="none" cap="none" strike="noStrike">
              <a:solidFill>
                <a:srgbClr val="000000"/>
              </a:solidFill>
              <a:latin typeface="Arial"/>
              <a:ea typeface="Arial"/>
              <a:cs typeface="Arial"/>
              <a:sym typeface="Arial"/>
            </a:endParaRPr>
          </a:p>
          <a:p>
            <a:pPr indent="-342900" lvl="1"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Dữ liệu văn bản về phân tích cảm xúc</a:t>
            </a:r>
            <a:endParaRPr b="0" i="0" sz="2000" u="none" cap="none" strike="noStrike">
              <a:solidFill>
                <a:srgbClr val="000000"/>
              </a:solidFill>
              <a:latin typeface="Arial"/>
              <a:ea typeface="Arial"/>
              <a:cs typeface="Arial"/>
              <a:sym typeface="Arial"/>
            </a:endParaRPr>
          </a:p>
          <a:p>
            <a:pPr indent="-342900" lvl="1"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Dữ liệu cơ sở</a:t>
            </a:r>
            <a:endParaRPr b="0" i="0" sz="2000" u="none" cap="none" strike="noStrike">
              <a:solidFill>
                <a:srgbClr val="000000"/>
              </a:solidFill>
              <a:latin typeface="Arial"/>
              <a:ea typeface="Arial"/>
              <a:cs typeface="Arial"/>
              <a:sym typeface="Arial"/>
            </a:endParaRPr>
          </a:p>
          <a:p>
            <a:pPr indent="-342900" lvl="1"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Mô hình dùng để phân tích quan điểm</a:t>
            </a:r>
            <a:endParaRPr/>
          </a:p>
          <a:p>
            <a:pPr indent="-342900" lvl="1"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Nhãn của văn bản được mô hình dự đoán</a:t>
            </a:r>
            <a:endParaRPr b="0" i="0" sz="20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Trả về đầu ra: Một mảng số thực trực quan hóa bằng màu xanh (số dương) và màu hồng (số âm)</a:t>
            </a:r>
            <a:endParaRPr/>
          </a:p>
        </p:txBody>
      </p:sp>
      <p:pic>
        <p:nvPicPr>
          <p:cNvPr id="218" name="Google Shape;218;p18"/>
          <p:cNvPicPr preferRelativeResize="0"/>
          <p:nvPr/>
        </p:nvPicPr>
        <p:blipFill rotWithShape="1">
          <a:blip r:embed="rId3">
            <a:alphaModFix/>
          </a:blip>
          <a:srcRect b="0" l="0" r="0" t="0"/>
          <a:stretch/>
        </p:blipFill>
        <p:spPr>
          <a:xfrm>
            <a:off x="861494" y="3972124"/>
            <a:ext cx="7421011" cy="523948"/>
          </a:xfrm>
          <a:prstGeom prst="rect">
            <a:avLst/>
          </a:prstGeom>
          <a:noFill/>
          <a:ln>
            <a:noFill/>
          </a:ln>
        </p:spPr>
      </p:pic>
      <p:sp>
        <p:nvSpPr>
          <p:cNvPr id="219" name="Google Shape;2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5.6 IG giải thích BERT-base</a:t>
            </a:r>
            <a:endParaRPr>
              <a:latin typeface="Noto Sans"/>
              <a:ea typeface="Noto Sans"/>
              <a:cs typeface="Noto Sans"/>
              <a:sym typeface="Noto Sans"/>
            </a:endParaRPr>
          </a:p>
        </p:txBody>
      </p:sp>
      <p:pic>
        <p:nvPicPr>
          <p:cNvPr id="225" name="Google Shape;225;p19"/>
          <p:cNvPicPr preferRelativeResize="0"/>
          <p:nvPr/>
        </p:nvPicPr>
        <p:blipFill rotWithShape="1">
          <a:blip r:embed="rId3">
            <a:alphaModFix/>
          </a:blip>
          <a:srcRect b="0" l="0" r="0" t="0"/>
          <a:stretch/>
        </p:blipFill>
        <p:spPr>
          <a:xfrm>
            <a:off x="311700" y="1666795"/>
            <a:ext cx="8520600" cy="2482052"/>
          </a:xfrm>
          <a:prstGeom prst="rect">
            <a:avLst/>
          </a:prstGeom>
          <a:noFill/>
          <a:ln>
            <a:noFill/>
          </a:ln>
        </p:spPr>
      </p:pic>
      <p:sp>
        <p:nvSpPr>
          <p:cNvPr id="226" name="Google Shape;22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26337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3400">
                <a:latin typeface="Noto Sans"/>
                <a:ea typeface="Noto Sans"/>
                <a:cs typeface="Noto Sans"/>
                <a:sym typeface="Noto Sans"/>
              </a:rPr>
              <a:t>Mục lục:</a:t>
            </a:r>
            <a:endParaRPr sz="3400">
              <a:latin typeface="Noto Sans"/>
              <a:ea typeface="Noto Sans"/>
              <a:cs typeface="Noto Sans"/>
              <a:sym typeface="Noto Sans"/>
            </a:endParaRPr>
          </a:p>
        </p:txBody>
      </p:sp>
      <p:sp>
        <p:nvSpPr>
          <p:cNvPr id="69" name="Google Shape;69;p2"/>
          <p:cNvSpPr txBox="1"/>
          <p:nvPr>
            <p:ph idx="1" type="body"/>
          </p:nvPr>
        </p:nvSpPr>
        <p:spPr>
          <a:xfrm>
            <a:off x="311700" y="1126366"/>
            <a:ext cx="8520600" cy="3613800"/>
          </a:xfrm>
          <a:prstGeom prst="rect">
            <a:avLst/>
          </a:prstGeom>
          <a:noFill/>
          <a:ln>
            <a:noFill/>
          </a:ln>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SzPts val="2800"/>
              <a:buAutoNum type="arabicPeriod"/>
            </a:pPr>
            <a:r>
              <a:rPr lang="en-US" sz="2800">
                <a:latin typeface="Arial"/>
                <a:ea typeface="Arial"/>
                <a:cs typeface="Arial"/>
                <a:sym typeface="Arial"/>
              </a:rPr>
              <a:t>Mở đầu.</a:t>
            </a:r>
            <a:endParaRPr/>
          </a:p>
          <a:p>
            <a:pPr indent="-406400" lvl="0" marL="457200" rtl="0" algn="l">
              <a:lnSpc>
                <a:spcPct val="115000"/>
              </a:lnSpc>
              <a:spcBef>
                <a:spcPts val="0"/>
              </a:spcBef>
              <a:spcAft>
                <a:spcPts val="0"/>
              </a:spcAft>
              <a:buSzPts val="2800"/>
              <a:buAutoNum type="arabicPeriod"/>
            </a:pPr>
            <a:r>
              <a:rPr lang="en-US" sz="2800">
                <a:latin typeface="Arial"/>
                <a:ea typeface="Arial"/>
                <a:cs typeface="Arial"/>
                <a:sym typeface="Arial"/>
              </a:rPr>
              <a:t>Explainable AI.</a:t>
            </a:r>
            <a:endParaRPr/>
          </a:p>
          <a:p>
            <a:pPr indent="-406400" lvl="0" marL="457200" rtl="0" algn="l">
              <a:lnSpc>
                <a:spcPct val="115000"/>
              </a:lnSpc>
              <a:spcBef>
                <a:spcPts val="0"/>
              </a:spcBef>
              <a:spcAft>
                <a:spcPts val="0"/>
              </a:spcAft>
              <a:buSzPts val="2800"/>
              <a:buAutoNum type="arabicPeriod"/>
            </a:pPr>
            <a:r>
              <a:rPr lang="en-US" sz="2800">
                <a:latin typeface="Arial"/>
                <a:ea typeface="Arial"/>
                <a:cs typeface="Arial"/>
                <a:sym typeface="Arial"/>
              </a:rPr>
              <a:t>Integrated Gradients.</a:t>
            </a:r>
            <a:endParaRPr/>
          </a:p>
          <a:p>
            <a:pPr indent="-406400" lvl="0" marL="457200" rtl="0" algn="l">
              <a:lnSpc>
                <a:spcPct val="115000"/>
              </a:lnSpc>
              <a:spcBef>
                <a:spcPts val="0"/>
              </a:spcBef>
              <a:spcAft>
                <a:spcPts val="0"/>
              </a:spcAft>
              <a:buSzPts val="2800"/>
              <a:buAutoNum type="arabicPeriod"/>
            </a:pPr>
            <a:r>
              <a:rPr lang="en-US" sz="2800">
                <a:latin typeface="Arial"/>
                <a:ea typeface="Arial"/>
                <a:cs typeface="Arial"/>
                <a:sym typeface="Arial"/>
              </a:rPr>
              <a:t>Bài toán phân tích quan điểm</a:t>
            </a:r>
            <a:endParaRPr/>
          </a:p>
          <a:p>
            <a:pPr indent="-406400" lvl="0" marL="457200" rtl="0" algn="l">
              <a:lnSpc>
                <a:spcPct val="115000"/>
              </a:lnSpc>
              <a:spcBef>
                <a:spcPts val="0"/>
              </a:spcBef>
              <a:spcAft>
                <a:spcPts val="0"/>
              </a:spcAft>
              <a:buSzPts val="2800"/>
              <a:buAutoNum type="arabicPeriod"/>
            </a:pPr>
            <a:r>
              <a:rPr lang="en-US" sz="2800">
                <a:latin typeface="Arial"/>
                <a:ea typeface="Arial"/>
                <a:cs typeface="Arial"/>
                <a:sym typeface="Arial"/>
              </a:rPr>
              <a:t>Xây dựng hệ thống áp dụng Integrated Gradients vào bài toán phân tích quan điểm. </a:t>
            </a:r>
            <a:endParaRPr/>
          </a:p>
          <a:p>
            <a:pPr indent="-406400" lvl="0" marL="457200" rtl="0" algn="l">
              <a:lnSpc>
                <a:spcPct val="115000"/>
              </a:lnSpc>
              <a:spcBef>
                <a:spcPts val="0"/>
              </a:spcBef>
              <a:spcAft>
                <a:spcPts val="0"/>
              </a:spcAft>
              <a:buSzPts val="2800"/>
              <a:buAutoNum type="arabicPeriod"/>
            </a:pPr>
            <a:r>
              <a:rPr lang="en-US" sz="2800">
                <a:latin typeface="Arial"/>
                <a:ea typeface="Arial"/>
                <a:cs typeface="Arial"/>
                <a:sym typeface="Arial"/>
              </a:rPr>
              <a:t>Kết luận.</a:t>
            </a:r>
            <a:endParaRPr sz="2800">
              <a:latin typeface="Arial"/>
              <a:ea typeface="Arial"/>
              <a:cs typeface="Arial"/>
              <a:sym typeface="Arial"/>
            </a:endParaRPr>
          </a:p>
        </p:txBody>
      </p:sp>
      <p:sp>
        <p:nvSpPr>
          <p:cNvPr id="70" name="Google Shape;7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5.7 IG giải thích DistilBERT</a:t>
            </a:r>
            <a:endParaRPr>
              <a:latin typeface="Noto Sans"/>
              <a:ea typeface="Noto Sans"/>
              <a:cs typeface="Noto Sans"/>
              <a:sym typeface="Noto Sans"/>
            </a:endParaRPr>
          </a:p>
        </p:txBody>
      </p:sp>
      <p:pic>
        <p:nvPicPr>
          <p:cNvPr id="232" name="Google Shape;232;p20"/>
          <p:cNvPicPr preferRelativeResize="0"/>
          <p:nvPr/>
        </p:nvPicPr>
        <p:blipFill rotWithShape="1">
          <a:blip r:embed="rId3">
            <a:alphaModFix/>
          </a:blip>
          <a:srcRect b="0" l="0" r="0" t="0"/>
          <a:stretch/>
        </p:blipFill>
        <p:spPr>
          <a:xfrm>
            <a:off x="311700" y="1659218"/>
            <a:ext cx="8520600" cy="2503531"/>
          </a:xfrm>
          <a:prstGeom prst="rect">
            <a:avLst/>
          </a:prstGeom>
          <a:noFill/>
          <a:ln>
            <a:noFill/>
          </a:ln>
        </p:spPr>
      </p:pic>
      <p:sp>
        <p:nvSpPr>
          <p:cNvPr id="233" name="Google Shape;23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Đánh giá kết quả</a:t>
            </a:r>
            <a:endParaRPr/>
          </a:p>
        </p:txBody>
      </p:sp>
      <p:sp>
        <p:nvSpPr>
          <p:cNvPr id="239" name="Google Shape;239;p21"/>
          <p:cNvSpPr/>
          <p:nvPr/>
        </p:nvSpPr>
        <p:spPr>
          <a:xfrm>
            <a:off x="311700" y="1152425"/>
            <a:ext cx="8520600"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Phương pháp đánh giá IG: Nếu từ khóa được in xanh đủ đậm với trường hợp gán nhãn đúng hoặc hồng đủ đậm với trường hợp gán nhãn sai, từ khóa đó được coi là giải thích chuẩn.</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BERT-base:</a:t>
            </a:r>
            <a:endParaRPr b="0" i="0" sz="2000" u="none" cap="none" strike="noStrike">
              <a:solidFill>
                <a:srgbClr val="000000"/>
              </a:solidFill>
              <a:latin typeface="Arial"/>
              <a:ea typeface="Arial"/>
              <a:cs typeface="Arial"/>
              <a:sym typeface="Arial"/>
            </a:endParaRPr>
          </a:p>
          <a:p>
            <a:pPr indent="-342900" lvl="1"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Độ chính xác 90.00% (27/30), F1 score = 0.9143</a:t>
            </a:r>
            <a:endParaRPr/>
          </a:p>
          <a:p>
            <a:pPr indent="-342900" lvl="1"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Tỉ lệ bắt chính xác từ khóa của IG: 78.85% (41/52 từ)</a:t>
            </a:r>
            <a:endParaRPr/>
          </a:p>
          <a:p>
            <a:pPr indent="-215900" lvl="1"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Distil-BERT:</a:t>
            </a:r>
            <a:endParaRPr b="0" i="0" sz="2000" u="none" cap="none" strike="noStrike">
              <a:solidFill>
                <a:srgbClr val="000000"/>
              </a:solidFill>
              <a:latin typeface="Arial"/>
              <a:ea typeface="Arial"/>
              <a:cs typeface="Arial"/>
              <a:sym typeface="Arial"/>
            </a:endParaRPr>
          </a:p>
          <a:p>
            <a:pPr indent="-342900" lvl="1"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Độ chính xác 96.67% (29/30), F1 score = 0.9697 </a:t>
            </a:r>
            <a:endParaRPr/>
          </a:p>
          <a:p>
            <a:pPr indent="-342900" lvl="1"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Tỉ lệ bắt chính xác từ khóa của IG: 92.31% (48/52 từ)</a:t>
            </a:r>
            <a:endParaRPr/>
          </a:p>
          <a:p>
            <a:pPr indent="0" lvl="1"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240" name="Google Shape;2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6.1 Đóng góp của khóa luận</a:t>
            </a:r>
            <a:endParaRPr>
              <a:latin typeface="Noto Sans"/>
              <a:ea typeface="Noto Sans"/>
              <a:cs typeface="Noto Sans"/>
              <a:sym typeface="Noto Sans"/>
            </a:endParaRPr>
          </a:p>
        </p:txBody>
      </p:sp>
      <p:sp>
        <p:nvSpPr>
          <p:cNvPr id="246" name="Google Shape;246;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US" sz="2200">
                <a:solidFill>
                  <a:srgbClr val="000000"/>
                </a:solidFill>
                <a:latin typeface="Arial"/>
                <a:ea typeface="Arial"/>
                <a:cs typeface="Arial"/>
                <a:sym typeface="Arial"/>
              </a:rPr>
              <a:t>Hệ thống giải thích mô hình của bài toán phân tích quan điểm:</a:t>
            </a:r>
            <a:endParaRPr/>
          </a:p>
          <a:p>
            <a:pPr indent="-342900" lvl="0" marL="457200" rtl="0" algn="l">
              <a:lnSpc>
                <a:spcPct val="115000"/>
              </a:lnSpc>
              <a:spcBef>
                <a:spcPts val="0"/>
              </a:spcBef>
              <a:spcAft>
                <a:spcPts val="0"/>
              </a:spcAft>
              <a:buSzPts val="1800"/>
              <a:buChar char="●"/>
            </a:pPr>
            <a:r>
              <a:rPr lang="en-US" sz="2200">
                <a:solidFill>
                  <a:srgbClr val="000000"/>
                </a:solidFill>
                <a:latin typeface="Arial"/>
                <a:ea typeface="Arial"/>
                <a:cs typeface="Arial"/>
                <a:sym typeface="Arial"/>
              </a:rPr>
              <a:t>Huấn luyện mô hình BERT-base, sử dụng mô hình pretrained của DistilBERT</a:t>
            </a:r>
            <a:endParaRPr sz="2200">
              <a:solidFill>
                <a:srgbClr val="000000"/>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2200">
                <a:solidFill>
                  <a:srgbClr val="000000"/>
                </a:solidFill>
                <a:latin typeface="Arial"/>
                <a:ea typeface="Arial"/>
                <a:cs typeface="Arial"/>
                <a:sym typeface="Arial"/>
              </a:rPr>
              <a:t>Cho 2 mô hình dự đoán nhãn với dữ liệu mới.</a:t>
            </a:r>
            <a:endParaRPr/>
          </a:p>
          <a:p>
            <a:pPr indent="-342900" lvl="0" marL="457200" rtl="0" algn="l">
              <a:lnSpc>
                <a:spcPct val="115000"/>
              </a:lnSpc>
              <a:spcBef>
                <a:spcPts val="0"/>
              </a:spcBef>
              <a:spcAft>
                <a:spcPts val="0"/>
              </a:spcAft>
              <a:buSzPts val="1800"/>
              <a:buChar char="●"/>
            </a:pPr>
            <a:r>
              <a:rPr lang="en-US" sz="2200">
                <a:solidFill>
                  <a:srgbClr val="000000"/>
                </a:solidFill>
                <a:latin typeface="Arial"/>
                <a:ea typeface="Arial"/>
                <a:cs typeface="Arial"/>
                <a:sym typeface="Arial"/>
              </a:rPr>
              <a:t>Dùng Integrated Gradients để giải thích cách mô hình đưa ra dự đoán đó</a:t>
            </a:r>
            <a:endParaRPr/>
          </a:p>
          <a:p>
            <a:pPr indent="0" lvl="0" marL="114300" rtl="0" algn="l">
              <a:lnSpc>
                <a:spcPct val="115000"/>
              </a:lnSpc>
              <a:spcBef>
                <a:spcPts val="0"/>
              </a:spcBef>
              <a:spcAft>
                <a:spcPts val="0"/>
              </a:spcAft>
              <a:buSzPts val="1800"/>
              <a:buNone/>
            </a:pPr>
            <a:r>
              <a:rPr lang="en-US" sz="2200">
                <a:solidFill>
                  <a:srgbClr val="000000"/>
                </a:solidFill>
                <a:latin typeface="Arial"/>
                <a:ea typeface="Arial"/>
                <a:cs typeface="Arial"/>
                <a:sym typeface="Arial"/>
              </a:rPr>
              <a:t>Đánh giá khả năng giải thích của Integrated Gradients</a:t>
            </a:r>
            <a:endParaRPr/>
          </a:p>
          <a:p>
            <a:pPr indent="-228600" lvl="0" marL="457200" rtl="0" algn="l">
              <a:lnSpc>
                <a:spcPct val="115000"/>
              </a:lnSpc>
              <a:spcBef>
                <a:spcPts val="0"/>
              </a:spcBef>
              <a:spcAft>
                <a:spcPts val="0"/>
              </a:spcAft>
              <a:buSzPts val="1800"/>
              <a:buNone/>
            </a:pPr>
            <a:r>
              <a:t/>
            </a:r>
            <a:endParaRPr sz="3000">
              <a:latin typeface="Helvetica Neue"/>
              <a:ea typeface="Helvetica Neue"/>
              <a:cs typeface="Helvetica Neue"/>
              <a:sym typeface="Helvetica Neue"/>
            </a:endParaRPr>
          </a:p>
        </p:txBody>
      </p:sp>
      <p:sp>
        <p:nvSpPr>
          <p:cNvPr id="247" name="Google Shape;2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6.2 Định hướng phát triển</a:t>
            </a:r>
            <a:endParaRPr>
              <a:latin typeface="Noto Sans"/>
              <a:ea typeface="Noto Sans"/>
              <a:cs typeface="Noto Sans"/>
              <a:sym typeface="Noto Sans"/>
            </a:endParaRPr>
          </a:p>
        </p:txBody>
      </p:sp>
      <p:sp>
        <p:nvSpPr>
          <p:cNvPr id="253" name="Google Shape;253;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2000">
                <a:solidFill>
                  <a:srgbClr val="000000"/>
                </a:solidFill>
                <a:latin typeface="Arial"/>
                <a:ea typeface="Arial"/>
                <a:cs typeface="Arial"/>
                <a:sym typeface="Arial"/>
              </a:rPr>
              <a:t>Kiểm thử với tập dữ liệu đa dạng hơn</a:t>
            </a:r>
            <a:endParaRPr sz="2000">
              <a:solidFill>
                <a:srgbClr val="000000"/>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2000">
                <a:solidFill>
                  <a:srgbClr val="000000"/>
                </a:solidFill>
                <a:latin typeface="Arial"/>
                <a:ea typeface="Arial"/>
                <a:cs typeface="Arial"/>
                <a:sym typeface="Arial"/>
              </a:rPr>
              <a:t>Xây dựng và giải thích mô hình dành riêng cho dữ liệu tiếng Việt</a:t>
            </a:r>
            <a:endParaRPr sz="2000">
              <a:solidFill>
                <a:srgbClr val="000000"/>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2000">
                <a:solidFill>
                  <a:srgbClr val="000000"/>
                </a:solidFill>
                <a:latin typeface="Arial"/>
                <a:ea typeface="Arial"/>
                <a:cs typeface="Arial"/>
                <a:sym typeface="Arial"/>
              </a:rPr>
              <a:t>Giải thích đối với bài toán phân tích quan điểm dựa trên nhiều khía cạnh (dịch vụ, vị trí địa lý, chất lượng sản phẩm, giao hàng, …)</a:t>
            </a:r>
            <a:endParaRPr sz="2000">
              <a:solidFill>
                <a:srgbClr val="000000"/>
              </a:solidFill>
              <a:latin typeface="Arial"/>
              <a:ea typeface="Arial"/>
              <a:cs typeface="Arial"/>
              <a:sym typeface="Arial"/>
            </a:endParaRPr>
          </a:p>
        </p:txBody>
      </p:sp>
      <p:sp>
        <p:nvSpPr>
          <p:cNvPr id="254" name="Google Shape;25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60" name="Google Shape;260;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sp>
        <p:nvSpPr>
          <p:cNvPr id="261" name="Google Shape;26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311700" y="204367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latin typeface="Noto Sans"/>
                <a:ea typeface="Noto Sans"/>
                <a:cs typeface="Noto Sans"/>
                <a:sym typeface="Noto Sans"/>
              </a:rPr>
              <a:t>Thêm ví dụ kiểm thử cho 2 mô hình</a:t>
            </a:r>
            <a:endParaRPr/>
          </a:p>
        </p:txBody>
      </p:sp>
      <p:sp>
        <p:nvSpPr>
          <p:cNvPr id="267" name="Google Shape;26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5.7 IG giải thích DistilBERT</a:t>
            </a:r>
            <a:endParaRPr>
              <a:latin typeface="Noto Sans"/>
              <a:ea typeface="Noto Sans"/>
              <a:cs typeface="Noto Sans"/>
              <a:sym typeface="Noto Sans"/>
            </a:endParaRPr>
          </a:p>
        </p:txBody>
      </p:sp>
      <p:pic>
        <p:nvPicPr>
          <p:cNvPr id="273" name="Google Shape;273;p26"/>
          <p:cNvPicPr preferRelativeResize="0"/>
          <p:nvPr/>
        </p:nvPicPr>
        <p:blipFill rotWithShape="1">
          <a:blip r:embed="rId3">
            <a:alphaModFix/>
          </a:blip>
          <a:srcRect b="0" l="0" r="0" t="0"/>
          <a:stretch/>
        </p:blipFill>
        <p:spPr>
          <a:xfrm>
            <a:off x="311699" y="1492372"/>
            <a:ext cx="8520601" cy="2836160"/>
          </a:xfrm>
          <a:prstGeom prst="rect">
            <a:avLst/>
          </a:prstGeom>
          <a:noFill/>
          <a:ln>
            <a:noFill/>
          </a:ln>
        </p:spPr>
      </p:pic>
      <p:sp>
        <p:nvSpPr>
          <p:cNvPr id="274" name="Google Shape;27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5.7 IG giải thích DistilBERT</a:t>
            </a:r>
            <a:endParaRPr>
              <a:latin typeface="Noto Sans"/>
              <a:ea typeface="Noto Sans"/>
              <a:cs typeface="Noto Sans"/>
              <a:sym typeface="Noto Sans"/>
            </a:endParaRPr>
          </a:p>
        </p:txBody>
      </p:sp>
      <p:pic>
        <p:nvPicPr>
          <p:cNvPr id="280" name="Google Shape;280;p27"/>
          <p:cNvPicPr preferRelativeResize="0"/>
          <p:nvPr/>
        </p:nvPicPr>
        <p:blipFill rotWithShape="1">
          <a:blip r:embed="rId3">
            <a:alphaModFix/>
          </a:blip>
          <a:srcRect b="0" l="0" r="0" t="0"/>
          <a:stretch/>
        </p:blipFill>
        <p:spPr>
          <a:xfrm>
            <a:off x="311700" y="1796509"/>
            <a:ext cx="8520600" cy="2222765"/>
          </a:xfrm>
          <a:prstGeom prst="rect">
            <a:avLst/>
          </a:prstGeom>
          <a:noFill/>
          <a:ln>
            <a:noFill/>
          </a:ln>
        </p:spPr>
      </p:pic>
      <p:sp>
        <p:nvSpPr>
          <p:cNvPr id="281" name="Google Shape;28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5.6 IG giải thích BERT-base</a:t>
            </a:r>
            <a:endParaRPr>
              <a:latin typeface="Noto Sans"/>
              <a:ea typeface="Noto Sans"/>
              <a:cs typeface="Noto Sans"/>
              <a:sym typeface="Noto Sans"/>
            </a:endParaRPr>
          </a:p>
        </p:txBody>
      </p:sp>
      <p:pic>
        <p:nvPicPr>
          <p:cNvPr id="287" name="Google Shape;287;p28"/>
          <p:cNvPicPr preferRelativeResize="0"/>
          <p:nvPr/>
        </p:nvPicPr>
        <p:blipFill rotWithShape="1">
          <a:blip r:embed="rId3">
            <a:alphaModFix/>
          </a:blip>
          <a:srcRect b="0" l="0" r="0" t="0"/>
          <a:stretch/>
        </p:blipFill>
        <p:spPr>
          <a:xfrm>
            <a:off x="312252" y="1526696"/>
            <a:ext cx="8520048" cy="2762250"/>
          </a:xfrm>
          <a:prstGeom prst="rect">
            <a:avLst/>
          </a:prstGeom>
          <a:noFill/>
          <a:ln>
            <a:noFill/>
          </a:ln>
        </p:spPr>
      </p:pic>
      <p:sp>
        <p:nvSpPr>
          <p:cNvPr id="288" name="Google Shape;28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5.6 IG giải thích BERT-base</a:t>
            </a:r>
            <a:endParaRPr>
              <a:latin typeface="Noto Sans"/>
              <a:ea typeface="Noto Sans"/>
              <a:cs typeface="Noto Sans"/>
              <a:sym typeface="Noto Sans"/>
            </a:endParaRPr>
          </a:p>
        </p:txBody>
      </p:sp>
      <p:pic>
        <p:nvPicPr>
          <p:cNvPr id="294" name="Google Shape;294;p29"/>
          <p:cNvPicPr preferRelativeResize="0"/>
          <p:nvPr/>
        </p:nvPicPr>
        <p:blipFill rotWithShape="1">
          <a:blip r:embed="rId3">
            <a:alphaModFix/>
          </a:blip>
          <a:srcRect b="0" l="0" r="0" t="0"/>
          <a:stretch/>
        </p:blipFill>
        <p:spPr>
          <a:xfrm>
            <a:off x="311700" y="1794314"/>
            <a:ext cx="8520601" cy="2231586"/>
          </a:xfrm>
          <a:prstGeom prst="rect">
            <a:avLst/>
          </a:prstGeom>
          <a:noFill/>
          <a:ln>
            <a:noFill/>
          </a:ln>
        </p:spPr>
      </p:pic>
      <p:sp>
        <p:nvSpPr>
          <p:cNvPr id="295" name="Google Shape;29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1.1 Tính cấp thiết của đề tài</a:t>
            </a:r>
            <a:endParaRPr>
              <a:latin typeface="Noto Sans"/>
              <a:ea typeface="Noto Sans"/>
              <a:cs typeface="Noto Sans"/>
              <a:sym typeface="Noto Sans"/>
            </a:endParaRPr>
          </a:p>
        </p:txBody>
      </p:sp>
      <p:pic>
        <p:nvPicPr>
          <p:cNvPr id="76" name="Google Shape;76;p3"/>
          <p:cNvPicPr preferRelativeResize="0"/>
          <p:nvPr/>
        </p:nvPicPr>
        <p:blipFill rotWithShape="1">
          <a:blip r:embed="rId3">
            <a:alphaModFix/>
          </a:blip>
          <a:srcRect b="0" l="0" r="0" t="0"/>
          <a:stretch/>
        </p:blipFill>
        <p:spPr>
          <a:xfrm>
            <a:off x="4278715" y="1271844"/>
            <a:ext cx="4553585" cy="3391373"/>
          </a:xfrm>
          <a:prstGeom prst="rect">
            <a:avLst/>
          </a:prstGeom>
          <a:noFill/>
          <a:ln>
            <a:noFill/>
          </a:ln>
        </p:spPr>
      </p:pic>
      <p:sp>
        <p:nvSpPr>
          <p:cNvPr id="77" name="Google Shape;77;p3"/>
          <p:cNvSpPr txBox="1"/>
          <p:nvPr/>
        </p:nvSpPr>
        <p:spPr>
          <a:xfrm>
            <a:off x="311700" y="1335966"/>
            <a:ext cx="3967016"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Mô hình càng chính xác</a:t>
            </a:r>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Càng khó đưa ra lời giải thích</a:t>
            </a:r>
            <a:endParaRPr b="0" i="0" sz="2000" u="none" cap="none" strike="noStrike">
              <a:solidFill>
                <a:srgbClr val="000000"/>
              </a:solidFill>
              <a:latin typeface="Arial"/>
              <a:ea typeface="Arial"/>
              <a:cs typeface="Arial"/>
              <a:sym typeface="Arial"/>
            </a:endParaRPr>
          </a:p>
        </p:txBody>
      </p:sp>
      <p:sp>
        <p:nvSpPr>
          <p:cNvPr id="78" name="Google Shape;7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
        <p:nvSpPr>
          <p:cNvPr id="79" name="Google Shape;79;p3"/>
          <p:cNvSpPr/>
          <p:nvPr/>
        </p:nvSpPr>
        <p:spPr>
          <a:xfrm>
            <a:off x="311700" y="3124334"/>
            <a:ext cx="3967014" cy="15388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Vai trò của explainable AI:</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Cải thiện mô hình học máy</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Tạo ra sự minh bạch và tin tưởng đối với người dùng</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1.2 Giới thiệu bài toán</a:t>
            </a:r>
            <a:endParaRPr>
              <a:latin typeface="Noto Sans"/>
              <a:ea typeface="Noto Sans"/>
              <a:cs typeface="Noto Sans"/>
              <a:sym typeface="Noto Sans"/>
            </a:endParaRPr>
          </a:p>
        </p:txBody>
      </p:sp>
      <p:pic>
        <p:nvPicPr>
          <p:cNvPr id="85" name="Google Shape;85;p4"/>
          <p:cNvPicPr preferRelativeResize="0"/>
          <p:nvPr/>
        </p:nvPicPr>
        <p:blipFill rotWithShape="1">
          <a:blip r:embed="rId3">
            <a:alphaModFix/>
          </a:blip>
          <a:srcRect b="0" l="0" r="0" t="0"/>
          <a:stretch/>
        </p:blipFill>
        <p:spPr>
          <a:xfrm>
            <a:off x="5618746" y="798725"/>
            <a:ext cx="3213554" cy="3713285"/>
          </a:xfrm>
          <a:prstGeom prst="rect">
            <a:avLst/>
          </a:prstGeom>
          <a:noFill/>
          <a:ln>
            <a:noFill/>
          </a:ln>
        </p:spPr>
      </p:pic>
      <p:sp>
        <p:nvSpPr>
          <p:cNvPr id="86" name="Google Shape;86;p4"/>
          <p:cNvSpPr/>
          <p:nvPr/>
        </p:nvSpPr>
        <p:spPr>
          <a:xfrm>
            <a:off x="539921" y="1188774"/>
            <a:ext cx="5078825"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Đầu vào:</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Một đoạn văn bản đầu vào</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Mô hình dùng cho bài toán phân tích quan điểm</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Nhãn được dự đoán bởi mô hình học máy</a:t>
            </a:r>
            <a:endParaRPr b="0" i="0" sz="2000" u="none" cap="none" strike="noStrike">
              <a:solidFill>
                <a:srgbClr val="000000"/>
              </a:solidFill>
              <a:latin typeface="Arial"/>
              <a:ea typeface="Arial"/>
              <a:cs typeface="Arial"/>
              <a:sym typeface="Arial"/>
            </a:endParaRPr>
          </a:p>
        </p:txBody>
      </p:sp>
      <p:sp>
        <p:nvSpPr>
          <p:cNvPr id="87" name="Google Shape;87;p4"/>
          <p:cNvSpPr/>
          <p:nvPr/>
        </p:nvSpPr>
        <p:spPr>
          <a:xfrm>
            <a:off x="539920" y="3316722"/>
            <a:ext cx="5078825"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Đầu ra:</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Một mảng số thực đánh giá mức độ quan trọng của từng đặc trưng (từ ngữ)</a:t>
            </a:r>
            <a:endParaRPr b="0" i="0" sz="2000" u="none" cap="none" strike="noStrike">
              <a:solidFill>
                <a:srgbClr val="000000"/>
              </a:solidFill>
              <a:latin typeface="Arial"/>
              <a:ea typeface="Arial"/>
              <a:cs typeface="Arial"/>
              <a:sym typeface="Arial"/>
            </a:endParaRPr>
          </a:p>
        </p:txBody>
      </p:sp>
      <p:sp>
        <p:nvSpPr>
          <p:cNvPr id="88" name="Google Shape;8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2. Explainable AI  </a:t>
            </a:r>
            <a:endParaRPr>
              <a:latin typeface="Noto Sans"/>
              <a:ea typeface="Noto Sans"/>
              <a:cs typeface="Noto Sans"/>
              <a:sym typeface="Noto Sans"/>
            </a:endParaRPr>
          </a:p>
        </p:txBody>
      </p:sp>
      <p:pic>
        <p:nvPicPr>
          <p:cNvPr descr="A picture containing text, compact disk, circle, data storage device&#10;&#10;Description automatically generated" id="94" name="Google Shape;94;p5"/>
          <p:cNvPicPr preferRelativeResize="0"/>
          <p:nvPr/>
        </p:nvPicPr>
        <p:blipFill rotWithShape="1">
          <a:blip r:embed="rId3">
            <a:alphaModFix/>
          </a:blip>
          <a:srcRect b="0" l="0" r="0" t="0"/>
          <a:stretch/>
        </p:blipFill>
        <p:spPr>
          <a:xfrm>
            <a:off x="5847442" y="1205306"/>
            <a:ext cx="2984858" cy="2862322"/>
          </a:xfrm>
          <a:prstGeom prst="rect">
            <a:avLst/>
          </a:prstGeom>
          <a:noFill/>
          <a:ln>
            <a:noFill/>
          </a:ln>
        </p:spPr>
      </p:pic>
      <p:sp>
        <p:nvSpPr>
          <p:cNvPr id="95" name="Google Shape;9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
        <p:nvSpPr>
          <p:cNvPr id="96" name="Google Shape;96;p5"/>
          <p:cNvSpPr/>
          <p:nvPr/>
        </p:nvSpPr>
        <p:spPr>
          <a:xfrm>
            <a:off x="311700" y="1205306"/>
            <a:ext cx="5425451"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Explainable AI = Explainable + AI = Làm rõ AI</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Một số phương pháp giải thích AI phổ biến:</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Local Interpretable Model-agnostic Explanations (Surrogate Model)</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Shapley value (Feature Importance)</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Integrated Gradients (Feature Importance)</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Gradient-weighted Class Activation Mapping (Example-driven)</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3. Integrated Gradients</a:t>
            </a:r>
            <a:endParaRPr>
              <a:latin typeface="Noto Sans"/>
              <a:ea typeface="Noto Sans"/>
              <a:cs typeface="Noto Sans"/>
              <a:sym typeface="Noto Sans"/>
            </a:endParaRPr>
          </a:p>
        </p:txBody>
      </p:sp>
      <p:sp>
        <p:nvSpPr>
          <p:cNvPr id="102" name="Google Shape;102;p6"/>
          <p:cNvSpPr/>
          <p:nvPr/>
        </p:nvSpPr>
        <p:spPr>
          <a:xfrm>
            <a:off x="311702" y="1283053"/>
            <a:ext cx="3551171" cy="2554545"/>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None/>
            </a:pPr>
            <a:r>
              <a:rPr b="0" i="0" lang="en-US" sz="2000" u="none" cap="none" strike="noStrike">
                <a:solidFill>
                  <a:srgbClr val="050E17"/>
                </a:solidFill>
                <a:latin typeface="Arial"/>
                <a:ea typeface="Arial"/>
                <a:cs typeface="Arial"/>
                <a:sym typeface="Arial"/>
              </a:rPr>
              <a:t>Lý do chọn Integrated Gradients:</a:t>
            </a:r>
            <a:endParaRPr/>
          </a:p>
          <a:p>
            <a:pPr indent="0" lvl="1" marL="0" marR="0" rtl="0" algn="l">
              <a:lnSpc>
                <a:spcPct val="100000"/>
              </a:lnSpc>
              <a:spcBef>
                <a:spcPts val="0"/>
              </a:spcBef>
              <a:spcAft>
                <a:spcPts val="0"/>
              </a:spcAft>
              <a:buNone/>
            </a:pPr>
            <a:r>
              <a:rPr b="0" i="0" lang="en-US" sz="2000" u="none" cap="none" strike="noStrike">
                <a:solidFill>
                  <a:srgbClr val="050E17"/>
                </a:solidFill>
                <a:latin typeface="Arial"/>
                <a:ea typeface="Arial"/>
                <a:cs typeface="Arial"/>
                <a:sym typeface="Arial"/>
              </a:rPr>
              <a:t>- Các mô hình về mạng nơron thường sử dụng các hàm khả vi (differentiable)</a:t>
            </a:r>
            <a:endParaRPr/>
          </a:p>
          <a:p>
            <a:pPr indent="0" lvl="1" marL="0" marR="0" rtl="0" algn="l">
              <a:lnSpc>
                <a:spcPct val="100000"/>
              </a:lnSpc>
              <a:spcBef>
                <a:spcPts val="0"/>
              </a:spcBef>
              <a:spcAft>
                <a:spcPts val="0"/>
              </a:spcAft>
              <a:buNone/>
            </a:pPr>
            <a:r>
              <a:rPr b="0" i="0" lang="en-US" sz="2000" u="none" cap="none" strike="noStrike">
                <a:solidFill>
                  <a:srgbClr val="050E17"/>
                </a:solidFill>
                <a:latin typeface="Arial"/>
                <a:ea typeface="Arial"/>
                <a:cs typeface="Arial"/>
                <a:sym typeface="Arial"/>
              </a:rPr>
              <a:t>- Integrated Gradients theo dõi sự thay đổi đầu ra khi đặc trưng thay đổi</a:t>
            </a:r>
            <a:endParaRPr b="0" i="0" sz="2000" u="none" cap="none" strike="noStrike">
              <a:solidFill>
                <a:srgbClr val="000000"/>
              </a:solidFill>
              <a:latin typeface="Arial"/>
              <a:ea typeface="Arial"/>
              <a:cs typeface="Arial"/>
              <a:sym typeface="Arial"/>
            </a:endParaRPr>
          </a:p>
        </p:txBody>
      </p:sp>
      <p:pic>
        <p:nvPicPr>
          <p:cNvPr id="103" name="Google Shape;103;p6"/>
          <p:cNvPicPr preferRelativeResize="0"/>
          <p:nvPr/>
        </p:nvPicPr>
        <p:blipFill rotWithShape="1">
          <a:blip r:embed="rId3">
            <a:alphaModFix/>
          </a:blip>
          <a:srcRect b="0" l="0" r="0" t="0"/>
          <a:stretch/>
        </p:blipFill>
        <p:spPr>
          <a:xfrm>
            <a:off x="3862873" y="1152425"/>
            <a:ext cx="4969427" cy="2981656"/>
          </a:xfrm>
          <a:prstGeom prst="rect">
            <a:avLst/>
          </a:prstGeom>
          <a:noFill/>
          <a:ln>
            <a:noFill/>
          </a:ln>
        </p:spPr>
      </p:pic>
      <p:sp>
        <p:nvSpPr>
          <p:cNvPr id="104" name="Google Shape;10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3. Integrated Gradients</a:t>
            </a:r>
            <a:endParaRPr>
              <a:latin typeface="Noto Sans"/>
              <a:ea typeface="Noto Sans"/>
              <a:cs typeface="Noto Sans"/>
              <a:sym typeface="Noto Sans"/>
            </a:endParaRPr>
          </a:p>
        </p:txBody>
      </p:sp>
      <p:pic>
        <p:nvPicPr>
          <p:cNvPr id="110" name="Google Shape;110;p7"/>
          <p:cNvPicPr preferRelativeResize="0"/>
          <p:nvPr/>
        </p:nvPicPr>
        <p:blipFill rotWithShape="1">
          <a:blip r:embed="rId3">
            <a:alphaModFix/>
          </a:blip>
          <a:srcRect b="0" l="0" r="0" t="0"/>
          <a:stretch/>
        </p:blipFill>
        <p:spPr>
          <a:xfrm>
            <a:off x="701040" y="2394468"/>
            <a:ext cx="7741920" cy="959108"/>
          </a:xfrm>
          <a:prstGeom prst="rect">
            <a:avLst/>
          </a:prstGeom>
          <a:noFill/>
          <a:ln>
            <a:noFill/>
          </a:ln>
        </p:spPr>
      </p:pic>
      <p:sp>
        <p:nvSpPr>
          <p:cNvPr id="111" name="Google Shape;111;p7"/>
          <p:cNvSpPr txBox="1"/>
          <p:nvPr/>
        </p:nvSpPr>
        <p:spPr>
          <a:xfrm>
            <a:off x="1922207" y="3570764"/>
            <a:ext cx="181660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Đặc trưng thứ i của dữ liệu đầu vào</a:t>
            </a:r>
            <a:endParaRPr b="0" i="0" sz="1400" u="none" cap="none" strike="noStrike">
              <a:solidFill>
                <a:srgbClr val="000000"/>
              </a:solidFill>
              <a:latin typeface="Arial"/>
              <a:ea typeface="Arial"/>
              <a:cs typeface="Arial"/>
              <a:sym typeface="Arial"/>
            </a:endParaRPr>
          </a:p>
        </p:txBody>
      </p:sp>
      <p:cxnSp>
        <p:nvCxnSpPr>
          <p:cNvPr id="112" name="Google Shape;112;p7"/>
          <p:cNvCxnSpPr>
            <a:stCxn id="111" idx="0"/>
          </p:cNvCxnSpPr>
          <p:nvPr/>
        </p:nvCxnSpPr>
        <p:spPr>
          <a:xfrm rot="10800000">
            <a:off x="2830511" y="3091664"/>
            <a:ext cx="0" cy="479100"/>
          </a:xfrm>
          <a:prstGeom prst="straightConnector1">
            <a:avLst/>
          </a:prstGeom>
          <a:noFill/>
          <a:ln cap="flat" cmpd="sng" w="9525">
            <a:solidFill>
              <a:srgbClr val="EE6800"/>
            </a:solidFill>
            <a:prstDash val="solid"/>
            <a:round/>
            <a:headEnd len="sm" w="sm" type="none"/>
            <a:tailEnd len="med" w="med" type="triangle"/>
          </a:ln>
        </p:spPr>
      </p:cxnSp>
      <p:sp>
        <p:nvSpPr>
          <p:cNvPr id="113" name="Google Shape;113;p7"/>
          <p:cNvSpPr txBox="1"/>
          <p:nvPr/>
        </p:nvSpPr>
        <p:spPr>
          <a:xfrm>
            <a:off x="787695" y="2141172"/>
            <a:ext cx="21114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Dữ liệu cơ cở (baseline)</a:t>
            </a:r>
            <a:endParaRPr b="0" i="0" sz="1400" u="none" cap="none" strike="noStrike">
              <a:solidFill>
                <a:srgbClr val="000000"/>
              </a:solidFill>
              <a:latin typeface="Arial"/>
              <a:ea typeface="Arial"/>
              <a:cs typeface="Arial"/>
              <a:sym typeface="Arial"/>
            </a:endParaRPr>
          </a:p>
        </p:txBody>
      </p:sp>
      <p:cxnSp>
        <p:nvCxnSpPr>
          <p:cNvPr id="114" name="Google Shape;114;p7"/>
          <p:cNvCxnSpPr>
            <a:stCxn id="113" idx="2"/>
          </p:cNvCxnSpPr>
          <p:nvPr/>
        </p:nvCxnSpPr>
        <p:spPr>
          <a:xfrm flipH="1">
            <a:off x="1842533" y="2448949"/>
            <a:ext cx="900" cy="259800"/>
          </a:xfrm>
          <a:prstGeom prst="straightConnector1">
            <a:avLst/>
          </a:prstGeom>
          <a:noFill/>
          <a:ln cap="flat" cmpd="sng" w="9525">
            <a:solidFill>
              <a:srgbClr val="EE6800"/>
            </a:solidFill>
            <a:prstDash val="solid"/>
            <a:round/>
            <a:headEnd len="sm" w="sm" type="none"/>
            <a:tailEnd len="med" w="med" type="triangle"/>
          </a:ln>
        </p:spPr>
      </p:cxnSp>
      <p:sp>
        <p:nvSpPr>
          <p:cNvPr id="115" name="Google Shape;115;p7"/>
          <p:cNvSpPr/>
          <p:nvPr/>
        </p:nvSpPr>
        <p:spPr>
          <a:xfrm flipH="1" rot="5400000">
            <a:off x="6112042" y="741332"/>
            <a:ext cx="425964" cy="3126391"/>
          </a:xfrm>
          <a:prstGeom prst="rightBrace">
            <a:avLst>
              <a:gd fmla="val 8333" name="adj1"/>
              <a:gd fmla="val 50000" name="adj2"/>
            </a:avLst>
          </a:prstGeom>
          <a:noFill/>
          <a:ln cap="flat" cmpd="sng" w="9525">
            <a:solidFill>
              <a:srgbClr val="EE68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6" name="Google Shape;116;p7"/>
          <p:cNvSpPr txBox="1"/>
          <p:nvPr/>
        </p:nvSpPr>
        <p:spPr>
          <a:xfrm>
            <a:off x="5218791" y="1510817"/>
            <a:ext cx="22124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Đạo hàm riêng (Gradient)</a:t>
            </a:r>
            <a:endParaRPr b="0" i="0" sz="1400" u="none" cap="none" strike="noStrike">
              <a:solidFill>
                <a:srgbClr val="000000"/>
              </a:solidFill>
              <a:latin typeface="Arial"/>
              <a:ea typeface="Arial"/>
              <a:cs typeface="Arial"/>
              <a:sym typeface="Arial"/>
            </a:endParaRPr>
          </a:p>
        </p:txBody>
      </p:sp>
      <p:sp>
        <p:nvSpPr>
          <p:cNvPr id="117" name="Google Shape;117;p7"/>
          <p:cNvSpPr txBox="1"/>
          <p:nvPr/>
        </p:nvSpPr>
        <p:spPr>
          <a:xfrm>
            <a:off x="3721113" y="3768437"/>
            <a:ext cx="979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Tích phân</a:t>
            </a:r>
            <a:endParaRPr b="0" i="0" sz="1400" u="none" cap="none" strike="noStrike">
              <a:solidFill>
                <a:srgbClr val="000000"/>
              </a:solidFill>
              <a:latin typeface="Arial"/>
              <a:ea typeface="Arial"/>
              <a:cs typeface="Arial"/>
              <a:sym typeface="Arial"/>
            </a:endParaRPr>
          </a:p>
        </p:txBody>
      </p:sp>
      <p:cxnSp>
        <p:nvCxnSpPr>
          <p:cNvPr id="118" name="Google Shape;118;p7"/>
          <p:cNvCxnSpPr>
            <a:stCxn id="117" idx="0"/>
          </p:cNvCxnSpPr>
          <p:nvPr/>
        </p:nvCxnSpPr>
        <p:spPr>
          <a:xfrm rot="10800000">
            <a:off x="4210991" y="3228137"/>
            <a:ext cx="0" cy="540300"/>
          </a:xfrm>
          <a:prstGeom prst="straightConnector1">
            <a:avLst/>
          </a:prstGeom>
          <a:noFill/>
          <a:ln cap="flat" cmpd="sng" w="9525">
            <a:solidFill>
              <a:srgbClr val="EE6800"/>
            </a:solidFill>
            <a:prstDash val="solid"/>
            <a:round/>
            <a:headEnd len="sm" w="sm" type="none"/>
            <a:tailEnd len="med" w="med" type="triangle"/>
          </a:ln>
        </p:spPr>
      </p:cxnSp>
      <p:cxnSp>
        <p:nvCxnSpPr>
          <p:cNvPr id="119" name="Google Shape;119;p7"/>
          <p:cNvCxnSpPr>
            <a:stCxn id="116" idx="2"/>
            <a:endCxn id="115" idx="1"/>
          </p:cNvCxnSpPr>
          <p:nvPr/>
        </p:nvCxnSpPr>
        <p:spPr>
          <a:xfrm>
            <a:off x="6325024" y="1818594"/>
            <a:ext cx="0" cy="273000"/>
          </a:xfrm>
          <a:prstGeom prst="straightConnector1">
            <a:avLst/>
          </a:prstGeom>
          <a:noFill/>
          <a:ln cap="flat" cmpd="sng" w="9525">
            <a:solidFill>
              <a:srgbClr val="EE6800"/>
            </a:solidFill>
            <a:prstDash val="solid"/>
            <a:round/>
            <a:headEnd len="sm" w="sm" type="none"/>
            <a:tailEnd len="med" w="med" type="triangle"/>
          </a:ln>
        </p:spPr>
      </p:cxnSp>
      <p:sp>
        <p:nvSpPr>
          <p:cNvPr id="120" name="Google Shape;120;p7"/>
          <p:cNvSpPr txBox="1"/>
          <p:nvPr/>
        </p:nvSpPr>
        <p:spPr>
          <a:xfrm>
            <a:off x="787695" y="3228085"/>
            <a:ext cx="1489678"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Dữ liệu đầu vào</a:t>
            </a:r>
            <a:endParaRPr b="0" i="0" sz="1400" u="none" cap="none" strike="noStrike">
              <a:solidFill>
                <a:srgbClr val="000000"/>
              </a:solidFill>
              <a:latin typeface="Arial"/>
              <a:ea typeface="Arial"/>
              <a:cs typeface="Arial"/>
              <a:sym typeface="Arial"/>
            </a:endParaRPr>
          </a:p>
        </p:txBody>
      </p:sp>
      <p:cxnSp>
        <p:nvCxnSpPr>
          <p:cNvPr id="121" name="Google Shape;121;p7"/>
          <p:cNvCxnSpPr>
            <a:stCxn id="120" idx="0"/>
          </p:cNvCxnSpPr>
          <p:nvPr/>
        </p:nvCxnSpPr>
        <p:spPr>
          <a:xfrm rot="10800000">
            <a:off x="1532534" y="2963185"/>
            <a:ext cx="0" cy="264900"/>
          </a:xfrm>
          <a:prstGeom prst="straightConnector1">
            <a:avLst/>
          </a:prstGeom>
          <a:noFill/>
          <a:ln cap="flat" cmpd="sng" w="9525">
            <a:solidFill>
              <a:srgbClr val="EE6800"/>
            </a:solidFill>
            <a:prstDash val="solid"/>
            <a:round/>
            <a:headEnd len="sm" w="sm" type="none"/>
            <a:tailEnd len="med" w="med" type="triangle"/>
          </a:ln>
        </p:spPr>
      </p:cxnSp>
      <p:sp>
        <p:nvSpPr>
          <p:cNvPr id="122" name="Google Shape;122;p7"/>
          <p:cNvSpPr txBox="1"/>
          <p:nvPr/>
        </p:nvSpPr>
        <p:spPr>
          <a:xfrm>
            <a:off x="2631130" y="1462754"/>
            <a:ext cx="1631856"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Đặc trưng thứ i của dữ liệu cơ cở</a:t>
            </a:r>
            <a:endParaRPr b="0" i="0" sz="1400" u="none" cap="none" strike="noStrike">
              <a:solidFill>
                <a:srgbClr val="000000"/>
              </a:solidFill>
              <a:latin typeface="Arial"/>
              <a:ea typeface="Arial"/>
              <a:cs typeface="Arial"/>
              <a:sym typeface="Arial"/>
            </a:endParaRPr>
          </a:p>
        </p:txBody>
      </p:sp>
      <p:cxnSp>
        <p:nvCxnSpPr>
          <p:cNvPr id="123" name="Google Shape;123;p7"/>
          <p:cNvCxnSpPr>
            <a:stCxn id="122" idx="2"/>
          </p:cNvCxnSpPr>
          <p:nvPr/>
        </p:nvCxnSpPr>
        <p:spPr>
          <a:xfrm>
            <a:off x="3447058" y="1985974"/>
            <a:ext cx="0" cy="734700"/>
          </a:xfrm>
          <a:prstGeom prst="straightConnector1">
            <a:avLst/>
          </a:prstGeom>
          <a:noFill/>
          <a:ln cap="flat" cmpd="sng" w="9525">
            <a:solidFill>
              <a:srgbClr val="EE6800"/>
            </a:solidFill>
            <a:prstDash val="solid"/>
            <a:round/>
            <a:headEnd len="sm" w="sm" type="none"/>
            <a:tailEnd len="med" w="med" type="triangle"/>
          </a:ln>
        </p:spPr>
      </p:cxnSp>
      <p:sp>
        <p:nvSpPr>
          <p:cNvPr id="124" name="Google Shape;12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
        <p:nvSpPr>
          <p:cNvPr id="125" name="Google Shape;125;p7"/>
          <p:cNvSpPr/>
          <p:nvPr/>
        </p:nvSpPr>
        <p:spPr>
          <a:xfrm>
            <a:off x="355179" y="4386218"/>
            <a:ext cx="781561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Nguồn: </a:t>
            </a:r>
            <a:r>
              <a:rPr b="0" i="0" lang="en-US" sz="1200" u="sng" cap="none" strike="noStrike">
                <a:solidFill>
                  <a:srgbClr val="000000"/>
                </a:solidFill>
                <a:latin typeface="Open Sans"/>
                <a:ea typeface="Open Sans"/>
                <a:cs typeface="Open Sans"/>
                <a:sym typeface="Open Sans"/>
                <a:hlinkClick r:id="rId4">
                  <a:extLst>
                    <a:ext uri="{A12FA001-AC4F-418D-AE19-62706E023703}">
                      <ahyp:hlinkClr val="tx"/>
                    </a:ext>
                  </a:extLst>
                </a:hlinkClick>
              </a:rPr>
              <a:t>Mukund Sundararajan et al. (2017) “Axiomatic attribution for deep networks”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Trực quan hóa công thức</a:t>
            </a:r>
            <a:endParaRPr>
              <a:latin typeface="Noto Sans"/>
              <a:ea typeface="Noto Sans"/>
              <a:cs typeface="Noto Sans"/>
              <a:sym typeface="Noto Sans"/>
            </a:endParaRPr>
          </a:p>
        </p:txBody>
      </p:sp>
      <p:pic>
        <p:nvPicPr>
          <p:cNvPr id="131" name="Google Shape;131;p8"/>
          <p:cNvPicPr preferRelativeResize="0"/>
          <p:nvPr/>
        </p:nvPicPr>
        <p:blipFill rotWithShape="1">
          <a:blip r:embed="rId3">
            <a:alphaModFix/>
          </a:blip>
          <a:srcRect b="0" l="0" r="0" t="0"/>
          <a:stretch/>
        </p:blipFill>
        <p:spPr>
          <a:xfrm>
            <a:off x="1355295" y="1152425"/>
            <a:ext cx="3216705" cy="2956092"/>
          </a:xfrm>
          <a:prstGeom prst="rect">
            <a:avLst/>
          </a:prstGeom>
          <a:noFill/>
          <a:ln>
            <a:noFill/>
          </a:ln>
        </p:spPr>
      </p:pic>
      <p:pic>
        <p:nvPicPr>
          <p:cNvPr id="132" name="Google Shape;132;p8"/>
          <p:cNvPicPr preferRelativeResize="0"/>
          <p:nvPr/>
        </p:nvPicPr>
        <p:blipFill rotWithShape="1">
          <a:blip r:embed="rId4">
            <a:alphaModFix/>
          </a:blip>
          <a:srcRect b="0" l="0" r="0" t="0"/>
          <a:stretch/>
        </p:blipFill>
        <p:spPr>
          <a:xfrm>
            <a:off x="3345831" y="3343695"/>
            <a:ext cx="5068007" cy="1019317"/>
          </a:xfrm>
          <a:prstGeom prst="rect">
            <a:avLst/>
          </a:prstGeom>
          <a:noFill/>
          <a:ln>
            <a:noFill/>
          </a:ln>
        </p:spPr>
      </p:pic>
      <p:cxnSp>
        <p:nvCxnSpPr>
          <p:cNvPr id="133" name="Google Shape;133;p8"/>
          <p:cNvCxnSpPr>
            <a:stCxn id="134" idx="1"/>
          </p:cNvCxnSpPr>
          <p:nvPr/>
        </p:nvCxnSpPr>
        <p:spPr>
          <a:xfrm rot="10800000">
            <a:off x="3209814" y="2735595"/>
            <a:ext cx="3743100" cy="608100"/>
          </a:xfrm>
          <a:prstGeom prst="straightConnector1">
            <a:avLst/>
          </a:prstGeom>
          <a:noFill/>
          <a:ln cap="flat" cmpd="sng" w="9525">
            <a:solidFill>
              <a:srgbClr val="EE6800"/>
            </a:solidFill>
            <a:prstDash val="solid"/>
            <a:round/>
            <a:headEnd len="sm" w="sm" type="none"/>
            <a:tailEnd len="med" w="med" type="triangle"/>
          </a:ln>
        </p:spPr>
      </p:cxnSp>
      <p:cxnSp>
        <p:nvCxnSpPr>
          <p:cNvPr id="135" name="Google Shape;135;p8"/>
          <p:cNvCxnSpPr/>
          <p:nvPr/>
        </p:nvCxnSpPr>
        <p:spPr>
          <a:xfrm flipH="1" rot="10800000">
            <a:off x="3629066" y="2069881"/>
            <a:ext cx="718999" cy="1597617"/>
          </a:xfrm>
          <a:prstGeom prst="straightConnector1">
            <a:avLst/>
          </a:prstGeom>
          <a:noFill/>
          <a:ln cap="flat" cmpd="sng" w="9525">
            <a:solidFill>
              <a:srgbClr val="EE6800"/>
            </a:solidFill>
            <a:prstDash val="solid"/>
            <a:round/>
            <a:headEnd len="sm" w="sm" type="none"/>
            <a:tailEnd len="med" w="med" type="triangle"/>
          </a:ln>
        </p:spPr>
      </p:cxnSp>
      <p:sp>
        <p:nvSpPr>
          <p:cNvPr id="134" name="Google Shape;134;p8"/>
          <p:cNvSpPr/>
          <p:nvPr/>
        </p:nvSpPr>
        <p:spPr>
          <a:xfrm flipH="1" rot="5400000">
            <a:off x="6846423" y="2649361"/>
            <a:ext cx="212982" cy="1601649"/>
          </a:xfrm>
          <a:prstGeom prst="rightBrace">
            <a:avLst>
              <a:gd fmla="val 8333" name="adj1"/>
              <a:gd fmla="val 50000" name="adj2"/>
            </a:avLst>
          </a:prstGeom>
          <a:noFill/>
          <a:ln cap="flat" cmpd="sng" w="9525">
            <a:solidFill>
              <a:srgbClr val="EE68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Helvetica Neue"/>
              <a:ea typeface="Helvetica Neue"/>
              <a:cs typeface="Helvetica Neue"/>
              <a:sym typeface="Helvetica Neue"/>
            </a:endParaRPr>
          </a:p>
        </p:txBody>
      </p:sp>
      <p:cxnSp>
        <p:nvCxnSpPr>
          <p:cNvPr id="136" name="Google Shape;136;p8"/>
          <p:cNvCxnSpPr/>
          <p:nvPr/>
        </p:nvCxnSpPr>
        <p:spPr>
          <a:xfrm rot="10800000">
            <a:off x="2248558" y="3450329"/>
            <a:ext cx="1944000" cy="302400"/>
          </a:xfrm>
          <a:prstGeom prst="curvedConnector3">
            <a:avLst>
              <a:gd fmla="val 1040" name="adj1"/>
            </a:avLst>
          </a:prstGeom>
          <a:noFill/>
          <a:ln cap="flat" cmpd="sng" w="9525">
            <a:solidFill>
              <a:srgbClr val="EE6800"/>
            </a:solidFill>
            <a:prstDash val="solid"/>
            <a:round/>
            <a:headEnd len="sm" w="sm" type="none"/>
            <a:tailEnd len="med" w="med" type="triangle"/>
          </a:ln>
        </p:spPr>
      </p:cxnSp>
      <p:sp>
        <p:nvSpPr>
          <p:cNvPr id="137" name="Google Shape;1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Noto Sans"/>
                <a:ea typeface="Noto Sans"/>
                <a:cs typeface="Noto Sans"/>
                <a:sym typeface="Noto Sans"/>
              </a:rPr>
              <a:t>4. Bài toán phân tích quan điểm</a:t>
            </a:r>
            <a:endParaRPr>
              <a:latin typeface="Noto Sans"/>
              <a:ea typeface="Noto Sans"/>
              <a:cs typeface="Noto Sans"/>
              <a:sym typeface="Noto Sans"/>
            </a:endParaRPr>
          </a:p>
        </p:txBody>
      </p:sp>
      <p:sp>
        <p:nvSpPr>
          <p:cNvPr id="143" name="Google Shape;143;p9"/>
          <p:cNvSpPr/>
          <p:nvPr/>
        </p:nvSpPr>
        <p:spPr>
          <a:xfrm>
            <a:off x="664192" y="1804061"/>
            <a:ext cx="7815614"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“Sentiment analysis is the process of gathering and analyzing people’s opinions, thoughts, and impressions regarding various topics, products, subjects, and services. People’s opinions can be beneficial to corporations, governments, and individuals for collecting information and making decisions based on opinion.” [1]</a:t>
            </a:r>
            <a:endParaRPr b="0" i="0" sz="2000" u="none" cap="none" strike="noStrike">
              <a:solidFill>
                <a:srgbClr val="000000"/>
              </a:solidFill>
              <a:latin typeface="Arial"/>
              <a:ea typeface="Arial"/>
              <a:cs typeface="Arial"/>
              <a:sym typeface="Arial"/>
            </a:endParaRPr>
          </a:p>
        </p:txBody>
      </p:sp>
      <p:sp>
        <p:nvSpPr>
          <p:cNvPr id="144" name="Google Shape;144;p9"/>
          <p:cNvSpPr/>
          <p:nvPr/>
        </p:nvSpPr>
        <p:spPr>
          <a:xfrm>
            <a:off x="664192" y="4386218"/>
            <a:ext cx="781561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[1] </a:t>
            </a:r>
            <a:r>
              <a:rPr b="0" i="0" lang="en-US" sz="1200" u="sng" cap="none" strike="noStrike">
                <a:solidFill>
                  <a:srgbClr val="000000"/>
                </a:solidFill>
                <a:latin typeface="Open Sans"/>
                <a:ea typeface="Open Sans"/>
                <a:cs typeface="Open Sans"/>
                <a:sym typeface="Open Sans"/>
                <a:hlinkClick r:id="rId3">
                  <a:extLst>
                    <a:ext uri="{A12FA001-AC4F-418D-AE19-62706E023703}">
                      <ahyp:hlinkClr val="tx"/>
                    </a:ext>
                  </a:extLst>
                </a:hlinkClick>
              </a:rPr>
              <a:t>Komal K. Wankhade et al. (2022) “A survey on sentiment analysis methods, applications, and challenges”</a:t>
            </a:r>
            <a:endParaRPr b="0" i="0" sz="1200" u="none" cap="none" strike="noStrike">
              <a:solidFill>
                <a:srgbClr val="000000"/>
              </a:solidFill>
              <a:latin typeface="Arial"/>
              <a:ea typeface="Arial"/>
              <a:cs typeface="Arial"/>
              <a:sym typeface="Arial"/>
            </a:endParaRPr>
          </a:p>
        </p:txBody>
      </p:sp>
      <p:sp>
        <p:nvSpPr>
          <p:cNvPr id="145" name="Google Shape;1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r>
              <a:rPr lang="en-US"/>
              <a:t>/23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