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5-07-15T06:33:04.23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E44BD84A-162F-4D23-B254-2ECA83FA852B}" emma:medium="tactile" emma:mode="ink">
          <msink:context xmlns:msink="http://schemas.microsoft.com/ink/2010/main" type="inkDrawing" rotatedBoundingBox="24501,9186 26297,9165 26298,9214 24501,9236" shapeName="Other"/>
        </emma:interpretation>
      </emma:emma>
    </inkml:annotationXML>
    <inkml:trace contextRef="#ctx0" brushRef="#br0">0 95 0,'25'-26'313,"1"26"-313,0 0 15,-1 0-15,1 0 16,0 0-16,-1 0 16,1 0-16,0-26 15,25 26-15,0 0 0,0 0 16,1 0-1,-27 0-15,1 0 16,0 0-16,-1 0 16,1 0-16,0 0 15,-1 0-15,1 0 0,0 0 16,-1 0-16,27 0 16,-27 0-1,1 0-15,0 0 16,-1 0-16,27 0 15,-1 0-15,0 0 32,-25 0-32,0 0 15,-1 0 1,1 0-16,-1 0 31,1 0-31,0 0 0,-1 0 16,1 0-16,0 0 15,-1 0 1,1 0 0,0 0-16,25 0 15,-25 0 1,-1 0 0,1 0-16,0 0 31,-1 0-31,1 0 15,0 0-15,-1 0 16,1 0 15,0 0-15,-1 0-16,1 0 16,0 0-16,-1 0 15,1 0 32,0 0-16</inkml:trace>
  </inkml:traceGroup>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5-07-15T06:33:59.875"/>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168854CD-5F10-4696-A00D-E7A3548DA0C4}" emma:medium="tactile" emma:mode="ink">
          <msink:context xmlns:msink="http://schemas.microsoft.com/ink/2010/main" type="writingRegion" rotatedBoundingBox="9031,9082 12648,9082 12648,9159 9031,9159"/>
        </emma:interpretation>
      </emma:emma>
    </inkml:annotationXML>
    <inkml:traceGroup>
      <inkml:annotationXML>
        <emma:emma xmlns:emma="http://www.w3.org/2003/04/emma" version="1.0">
          <emma:interpretation id="{A42F8BD7-0BEA-4E48-B574-CB8BF623926B}" emma:medium="tactile" emma:mode="ink">
            <msink:context xmlns:msink="http://schemas.microsoft.com/ink/2010/main" type="paragraph" rotatedBoundingBox="9031,9082 12648,9082 12648,9159 9031,9159" alignmentLevel="1"/>
          </emma:interpretation>
        </emma:emma>
      </inkml:annotationXML>
      <inkml:traceGroup>
        <inkml:annotationXML>
          <emma:emma xmlns:emma="http://www.w3.org/2003/04/emma" version="1.0">
            <emma:interpretation id="{FF4F7AF7-724F-45A8-BC6C-F8CF5B21E494}" emma:medium="tactile" emma:mode="ink">
              <msink:context xmlns:msink="http://schemas.microsoft.com/ink/2010/main" type="line" rotatedBoundingBox="9031,9082 12648,9082 12648,9159 9031,9159"/>
            </emma:interpretation>
          </emma:emma>
        </inkml:annotationXML>
        <inkml:traceGroup>
          <inkml:annotationXML>
            <emma:emma xmlns:emma="http://www.w3.org/2003/04/emma" version="1.0">
              <emma:interpretation id="{B2D9D892-B0E7-4C80-83AC-F3612F098F32}" emma:medium="tactile" emma:mode="ink">
                <msink:context xmlns:msink="http://schemas.microsoft.com/ink/2010/main" type="inkWord" rotatedBoundingBox="9031,9133 10467,9133 10467,9148 9031,9148"/>
              </emma:interpretation>
            </emma:emma>
          </inkml:annotationXML>
          <inkml:trace contextRef="#ctx0" brushRef="#br0">-2206 84 0,'25'0'407,"1"0"-407,0 0 15,-1 0-15,1 0 16,25 0-16,-25 0 16,0 0-1,-1 0-15,1 0 16,25 0-16,-25 0 15,0 0 1,-1 0-16,1 0 16,0 0-1,-1 0-15,1 0 0,-1 0 16,1 0-16,0 0 16,-1 0-1,1 0-15,0 0 16,-1 0-16,1 0 15,0 0-15,-1 0 16,1 0 0,25 0-16,-25 0 15,0 0 1,-1 0 0,1 0-16,0 0 15,-1 0-15,1 0 16,0 0-1,-1 0 1,1 0 0,0 0-16,-1 0 15,1 0 1,0 0-16,-1 0 31,1 0-15,0 0-1,-1 0 17,1 0-32,-1 0 31,1 0 31,0 0-46,-1 0 0</inkml:trace>
        </inkml:traceGroup>
        <inkml:traceGroup>
          <inkml:annotationXML>
            <emma:emma xmlns:emma="http://www.w3.org/2003/04/emma" version="1.0">
              <emma:interpretation id="{9B1F7A22-514C-4D2C-8131-EF1775FEE04D}" emma:medium="tactile" emma:mode="ink">
                <msink:context xmlns:msink="http://schemas.microsoft.com/ink/2010/main" type="inkWord" rotatedBoundingBox="11237,9082 12648,9082 12648,9159 11237,9159"/>
              </emma:interpretation>
            </emma:emma>
          </inkml:annotationXML>
          <inkml:trace contextRef="#ctx0" brushRef="#br0" timeOffset="-3354.614">0 110 0,'26'0'515,"-1"0"-499,1 0-16,0 0 16,-1 0-16,1 0 15,25 0 1,-25 0-1,0 0-15,-1 0 16,1 0-16,0 0 16,25 0-1,0 0 1,-25 0 0,0 0-16,-1 0 0,1 0 15,0-26 1,-1 26-16,1 0 15,0-26-15,-1 1 16,1 25 0,0 0-16,-1 0 0,27 0 15,-27 0 1,1 0 0,-1 0-1,27 0-15,-27 0 16,1 0-16,0 0 15,-1 0-15,1 0 16,25 0 0,-25 0-1,0 0 1,-1 0-16,1 0 16,0 0-1,-1 0 1,27 0-1,-27 0 1,1 0 0,0 0 31,-1 0-32</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5-07-15T06:34:16.958"/>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0FB2791D-993C-4D83-92B8-B4E02F6EE57F}" emma:medium="tactile" emma:mode="ink">
          <msink:context xmlns:msink="http://schemas.microsoft.com/ink/2010/main" type="writingRegion" rotatedBoundingBox="29017,9107 30557,9107 30557,9122 29017,9122"/>
        </emma:interpretation>
      </emma:emma>
    </inkml:annotationXML>
    <inkml:traceGroup>
      <inkml:annotationXML>
        <emma:emma xmlns:emma="http://www.w3.org/2003/04/emma" version="1.0">
          <emma:interpretation id="{27658C6C-87D8-4528-885C-EBA7856A7E38}" emma:medium="tactile" emma:mode="ink">
            <msink:context xmlns:msink="http://schemas.microsoft.com/ink/2010/main" type="paragraph" rotatedBoundingBox="29017,9107 30557,9107 30557,9122 29017,9122" alignmentLevel="1"/>
          </emma:interpretation>
        </emma:emma>
      </inkml:annotationXML>
      <inkml:traceGroup>
        <inkml:annotationXML>
          <emma:emma xmlns:emma="http://www.w3.org/2003/04/emma" version="1.0">
            <emma:interpretation id="{B89E3BC8-7C78-4EA2-90AB-52A49B49AE5D}" emma:medium="tactile" emma:mode="ink">
              <msink:context xmlns:msink="http://schemas.microsoft.com/ink/2010/main" type="line" rotatedBoundingBox="29017,9107 30557,9107 30557,9122 29017,9122"/>
            </emma:interpretation>
          </emma:emma>
        </inkml:annotationXML>
        <inkml:traceGroup>
          <inkml:annotationXML>
            <emma:emma xmlns:emma="http://www.w3.org/2003/04/emma" version="1.0">
              <emma:interpretation id="{1B0EC8F4-531F-4B6E-B233-78C2981F3767}" emma:medium="tactile" emma:mode="ink">
                <msink:context xmlns:msink="http://schemas.microsoft.com/ink/2010/main" type="inkWord" rotatedBoundingBox="29017,9107 30557,9107 30557,9122 29017,9122"/>
              </emma:interpretation>
            </emma:emma>
          </inkml:annotationXML>
          <inkml:trace contextRef="#ctx0" brushRef="#br0">0 0 0,'26'0'344,"-1"0"-344,27 0 16,-1 0-16,-25 0 0,-1 0 15,27 0 1,-27 0-16,27 0 16,-27 0-1,1 0-15,0 0 16,-1 0-16,27 0 0,-27 0 16,1 0-16,25 0 15,-25 0 1,0 0-1,-1 0-15,1 0 16,0 0-16,-1 0 16,1 0-16,0 0 15,-1 0 1,1 0-16,-1 0 16,1 0-1,0 0-15,-1 0 16,1 0-1,0 0 1,-1 0-16,27 0 31,-27 0-15,1 0-16,0 0 31,-1 0-31,1 0 16,0 0-1,-1 0-15,1 0 16,0 0 15,-1 0-15,1 0-16,0 0 16,-1 0-1,1 0 16,0 0-15,-1 0 15,1 0-31,0 0 63</inkml:trace>
        </inkml:traceGroup>
      </inkml:traceGroup>
    </inkml:traceGroup>
  </inkml:traceGroup>
</inkml:ink>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39E4F6-25CE-4EC8-BD09-B5F8EC46426B}" type="datetimeFigureOut">
              <a:rPr lang="vi-VN" smtClean="0"/>
              <a:t>15/07/2025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1D5F8C3-E9CC-4448-8437-349090C10CDD}" type="slidenum">
              <a:rPr lang="vi-VN" smtClean="0"/>
              <a:t>‹#›</a:t>
            </a:fld>
            <a:endParaRPr lang="vi-VN"/>
          </a:p>
        </p:txBody>
      </p:sp>
    </p:spTree>
    <p:extLst>
      <p:ext uri="{BB962C8B-B14F-4D97-AF65-F5344CB8AC3E}">
        <p14:creationId xmlns:p14="http://schemas.microsoft.com/office/powerpoint/2010/main" val="293047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9E4F6-25CE-4EC8-BD09-B5F8EC46426B}" type="datetimeFigureOut">
              <a:rPr lang="vi-VN" smtClean="0"/>
              <a:t>15/07/2025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1D5F8C3-E9CC-4448-8437-349090C10CDD}" type="slidenum">
              <a:rPr lang="vi-VN" smtClean="0"/>
              <a:t>‹#›</a:t>
            </a:fld>
            <a:endParaRPr lang="vi-VN"/>
          </a:p>
        </p:txBody>
      </p:sp>
    </p:spTree>
    <p:extLst>
      <p:ext uri="{BB962C8B-B14F-4D97-AF65-F5344CB8AC3E}">
        <p14:creationId xmlns:p14="http://schemas.microsoft.com/office/powerpoint/2010/main" val="422853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9E4F6-25CE-4EC8-BD09-B5F8EC46426B}" type="datetimeFigureOut">
              <a:rPr lang="vi-VN" smtClean="0"/>
              <a:t>15/07/2025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1D5F8C3-E9CC-4448-8437-349090C10CDD}" type="slidenum">
              <a:rPr lang="vi-VN" smtClean="0"/>
              <a:t>‹#›</a:t>
            </a:fld>
            <a:endParaRPr lang="vi-VN"/>
          </a:p>
        </p:txBody>
      </p:sp>
    </p:spTree>
    <p:extLst>
      <p:ext uri="{BB962C8B-B14F-4D97-AF65-F5344CB8AC3E}">
        <p14:creationId xmlns:p14="http://schemas.microsoft.com/office/powerpoint/2010/main" val="333991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39E4F6-25CE-4EC8-BD09-B5F8EC46426B}" type="datetimeFigureOut">
              <a:rPr lang="vi-VN" smtClean="0"/>
              <a:t>15/07/2025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A1D5F8C3-E9CC-4448-8437-349090C10CDD}" type="slidenum">
              <a:rPr lang="vi-VN" smtClean="0"/>
              <a:t>‹#›</a:t>
            </a:fld>
            <a:endParaRPr lang="vi-VN"/>
          </a:p>
        </p:txBody>
      </p:sp>
    </p:spTree>
    <p:extLst>
      <p:ext uri="{BB962C8B-B14F-4D97-AF65-F5344CB8AC3E}">
        <p14:creationId xmlns:p14="http://schemas.microsoft.com/office/powerpoint/2010/main" val="3641541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4839E4F6-25CE-4EC8-BD09-B5F8EC46426B}" type="datetimeFigureOut">
              <a:rPr lang="vi-VN" smtClean="0"/>
              <a:t>15/07/2025</a:t>
            </a:fld>
            <a:endParaRPr lang="vi-VN"/>
          </a:p>
        </p:txBody>
      </p:sp>
      <p:sp>
        <p:nvSpPr>
          <p:cNvPr id="5" name="Footer Placeholder 4"/>
          <p:cNvSpPr>
            <a:spLocks noGrp="1"/>
          </p:cNvSpPr>
          <p:nvPr>
            <p:ph type="ftr" sz="quarter" idx="11"/>
          </p:nvPr>
        </p:nvSpPr>
        <p:spPr>
          <a:xfrm>
            <a:off x="2182708" y="6272784"/>
            <a:ext cx="6327648" cy="365125"/>
          </a:xfrm>
        </p:spPr>
        <p:txBody>
          <a:bodyPr/>
          <a:lstStyle/>
          <a:p>
            <a:endParaRPr lang="vi-V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1D5F8C3-E9CC-4448-8437-349090C10CDD}" type="slidenum">
              <a:rPr lang="vi-VN" smtClean="0"/>
              <a:t>‹#›</a:t>
            </a:fld>
            <a:endParaRPr lang="vi-VN"/>
          </a:p>
        </p:txBody>
      </p:sp>
    </p:spTree>
    <p:extLst>
      <p:ext uri="{BB962C8B-B14F-4D97-AF65-F5344CB8AC3E}">
        <p14:creationId xmlns:p14="http://schemas.microsoft.com/office/powerpoint/2010/main" val="62259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39E4F6-25CE-4EC8-BD09-B5F8EC46426B}" type="datetimeFigureOut">
              <a:rPr lang="vi-VN" smtClean="0"/>
              <a:t>15/07/2025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A1D5F8C3-E9CC-4448-8437-349090C10CDD}" type="slidenum">
              <a:rPr lang="vi-VN" smtClean="0"/>
              <a:t>‹#›</a:t>
            </a:fld>
            <a:endParaRPr lang="vi-VN"/>
          </a:p>
        </p:txBody>
      </p:sp>
    </p:spTree>
    <p:extLst>
      <p:ext uri="{BB962C8B-B14F-4D97-AF65-F5344CB8AC3E}">
        <p14:creationId xmlns:p14="http://schemas.microsoft.com/office/powerpoint/2010/main" val="3228975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39E4F6-25CE-4EC8-BD09-B5F8EC46426B}" type="datetimeFigureOut">
              <a:rPr lang="vi-VN" smtClean="0"/>
              <a:t>15/07/2025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A1D5F8C3-E9CC-4448-8437-349090C10CDD}" type="slidenum">
              <a:rPr lang="vi-VN" smtClean="0"/>
              <a:t>‹#›</a:t>
            </a:fld>
            <a:endParaRPr lang="vi-VN"/>
          </a:p>
        </p:txBody>
      </p:sp>
    </p:spTree>
    <p:extLst>
      <p:ext uri="{BB962C8B-B14F-4D97-AF65-F5344CB8AC3E}">
        <p14:creationId xmlns:p14="http://schemas.microsoft.com/office/powerpoint/2010/main" val="248958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39E4F6-25CE-4EC8-BD09-B5F8EC46426B}" type="datetimeFigureOut">
              <a:rPr lang="vi-VN" smtClean="0"/>
              <a:t>15/07/2025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A1D5F8C3-E9CC-4448-8437-349090C10CDD}" type="slidenum">
              <a:rPr lang="vi-VN" smtClean="0"/>
              <a:t>‹#›</a:t>
            </a:fld>
            <a:endParaRPr lang="vi-VN"/>
          </a:p>
        </p:txBody>
      </p:sp>
    </p:spTree>
    <p:extLst>
      <p:ext uri="{BB962C8B-B14F-4D97-AF65-F5344CB8AC3E}">
        <p14:creationId xmlns:p14="http://schemas.microsoft.com/office/powerpoint/2010/main" val="244674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39E4F6-25CE-4EC8-BD09-B5F8EC46426B}" type="datetimeFigureOut">
              <a:rPr lang="vi-VN" smtClean="0"/>
              <a:t>15/07/2025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A1D5F8C3-E9CC-4448-8437-349090C10CDD}" type="slidenum">
              <a:rPr lang="vi-VN" smtClean="0"/>
              <a:t>‹#›</a:t>
            </a:fld>
            <a:endParaRPr lang="vi-VN"/>
          </a:p>
        </p:txBody>
      </p:sp>
    </p:spTree>
    <p:extLst>
      <p:ext uri="{BB962C8B-B14F-4D97-AF65-F5344CB8AC3E}">
        <p14:creationId xmlns:p14="http://schemas.microsoft.com/office/powerpoint/2010/main" val="3214945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39E4F6-25CE-4EC8-BD09-B5F8EC46426B}" type="datetimeFigureOut">
              <a:rPr lang="vi-VN" smtClean="0"/>
              <a:t>15/07/2025</a:t>
            </a:fld>
            <a:endParaRPr lang="vi-VN"/>
          </a:p>
        </p:txBody>
      </p:sp>
      <p:sp>
        <p:nvSpPr>
          <p:cNvPr id="6" name="Footer Placeholder 5"/>
          <p:cNvSpPr>
            <a:spLocks noGrp="1"/>
          </p:cNvSpPr>
          <p:nvPr>
            <p:ph type="ftr" sz="quarter" idx="11"/>
          </p:nvPr>
        </p:nvSpPr>
        <p:spPr/>
        <p:txBody>
          <a:bodyPr/>
          <a:lstStyle/>
          <a:p>
            <a:endParaRPr lang="vi-V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1D5F8C3-E9CC-4448-8437-349090C10CDD}" type="slidenum">
              <a:rPr lang="vi-VN" smtClean="0"/>
              <a:t>‹#›</a:t>
            </a:fld>
            <a:endParaRPr lang="vi-VN"/>
          </a:p>
        </p:txBody>
      </p:sp>
    </p:spTree>
    <p:extLst>
      <p:ext uri="{BB962C8B-B14F-4D97-AF65-F5344CB8AC3E}">
        <p14:creationId xmlns:p14="http://schemas.microsoft.com/office/powerpoint/2010/main" val="131400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39E4F6-25CE-4EC8-BD09-B5F8EC46426B}" type="datetimeFigureOut">
              <a:rPr lang="vi-VN" smtClean="0"/>
              <a:t>15/07/2025</a:t>
            </a:fld>
            <a:endParaRPr lang="vi-V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1D5F8C3-E9CC-4448-8437-349090C10CDD}" type="slidenum">
              <a:rPr lang="vi-VN" smtClean="0"/>
              <a:t>‹#›</a:t>
            </a:fld>
            <a:endParaRPr lang="vi-VN"/>
          </a:p>
        </p:txBody>
      </p:sp>
    </p:spTree>
    <p:extLst>
      <p:ext uri="{BB962C8B-B14F-4D97-AF65-F5344CB8AC3E}">
        <p14:creationId xmlns:p14="http://schemas.microsoft.com/office/powerpoint/2010/main" val="2993646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839E4F6-25CE-4EC8-BD09-B5F8EC46426B}" type="datetimeFigureOut">
              <a:rPr lang="vi-VN" smtClean="0"/>
              <a:t>15/07/2025</a:t>
            </a:fld>
            <a:endParaRPr lang="vi-V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vi-V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1D5F8C3-E9CC-4448-8437-349090C10CDD}" type="slidenum">
              <a:rPr lang="vi-VN" smtClean="0"/>
              <a:t>‹#›</a:t>
            </a:fld>
            <a:endParaRPr lang="vi-VN"/>
          </a:p>
        </p:txBody>
      </p:sp>
    </p:spTree>
    <p:extLst>
      <p:ext uri="{BB962C8B-B14F-4D97-AF65-F5344CB8AC3E}">
        <p14:creationId xmlns:p14="http://schemas.microsoft.com/office/powerpoint/2010/main" val="677674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customXml" Target="../ink/ink2.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vi-VN" sz="4800" b="1" dirty="0" smtClean="0">
                <a:solidFill>
                  <a:schemeClr val="accent2"/>
                </a:solidFill>
                <a:effectLst>
                  <a:outerShdw blurRad="38100" dist="38100" dir="2700000" algn="tl">
                    <a:srgbClr val="000000">
                      <a:alpha val="43137"/>
                    </a:srgbClr>
                  </a:outerShdw>
                </a:effectLst>
              </a:rPr>
              <a:t>Dự án</a:t>
            </a:r>
            <a:r>
              <a:rPr lang="vi-VN" sz="4800" dirty="0" smtClean="0">
                <a:effectLst>
                  <a:outerShdw blurRad="38100" dist="38100" dir="2700000" algn="tl">
                    <a:srgbClr val="000000">
                      <a:alpha val="43137"/>
                    </a:srgbClr>
                  </a:outerShdw>
                </a:effectLst>
              </a:rPr>
              <a:t/>
            </a:r>
            <a:br>
              <a:rPr lang="vi-VN" sz="4800" dirty="0" smtClean="0">
                <a:effectLst>
                  <a:outerShdw blurRad="38100" dist="38100" dir="2700000" algn="tl">
                    <a:srgbClr val="000000">
                      <a:alpha val="43137"/>
                    </a:srgbClr>
                  </a:outerShdw>
                </a:effectLst>
              </a:rPr>
            </a:br>
            <a:r>
              <a:rPr lang="vi-VN" sz="4800" dirty="0" smtClean="0">
                <a:effectLst>
                  <a:outerShdw blurRad="38100" dist="38100" dir="2700000" algn="tl">
                    <a:srgbClr val="000000">
                      <a:alpha val="43137"/>
                    </a:srgbClr>
                  </a:outerShdw>
                </a:effectLst>
              </a:rPr>
              <a:t>Dự </a:t>
            </a:r>
            <a:r>
              <a:rPr lang="vi-VN" sz="4800" dirty="0">
                <a:effectLst>
                  <a:outerShdw blurRad="38100" dist="38100" dir="2700000" algn="tl">
                    <a:srgbClr val="000000">
                      <a:alpha val="43137"/>
                    </a:srgbClr>
                  </a:outerShdw>
                </a:effectLst>
              </a:rPr>
              <a:t>báo khách hàng rời ngân hàng (Customer Churn Prediction)</a:t>
            </a:r>
          </a:p>
        </p:txBody>
      </p:sp>
      <p:sp>
        <p:nvSpPr>
          <p:cNvPr id="3" name="Subtitle 2"/>
          <p:cNvSpPr>
            <a:spLocks noGrp="1"/>
          </p:cNvSpPr>
          <p:nvPr>
            <p:ph type="subTitle" idx="1"/>
          </p:nvPr>
        </p:nvSpPr>
        <p:spPr>
          <a:xfrm>
            <a:off x="1125451" y="5003740"/>
            <a:ext cx="7891272" cy="482660"/>
          </a:xfrm>
        </p:spPr>
        <p:txBody>
          <a:bodyPr>
            <a:normAutofit/>
          </a:bodyPr>
          <a:lstStyle/>
          <a:p>
            <a:pPr algn="ctr"/>
            <a:r>
              <a:rPr lang="vi-VN" sz="2400" b="1" dirty="0" smtClean="0">
                <a:solidFill>
                  <a:srgbClr val="0070C0"/>
                </a:solidFill>
              </a:rPr>
              <a:t>HỒ MINH CHÁNH</a:t>
            </a:r>
          </a:p>
        </p:txBody>
      </p:sp>
    </p:spTree>
    <p:extLst>
      <p:ext uri="{BB962C8B-B14F-4D97-AF65-F5344CB8AC3E}">
        <p14:creationId xmlns:p14="http://schemas.microsoft.com/office/powerpoint/2010/main" val="69573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43804"/>
          </a:xfrm>
        </p:spPr>
        <p:txBody>
          <a:bodyPr>
            <a:noAutofit/>
          </a:bodyPr>
          <a:lstStyle/>
          <a:p>
            <a:r>
              <a:rPr lang="vi-VN" sz="2800" dirty="0" smtClean="0"/>
              <a:t> Tiền xử lý dữ liệu bằng python:</a:t>
            </a:r>
            <a:endParaRPr lang="vi-VN" sz="2800" dirty="0"/>
          </a:p>
        </p:txBody>
      </p:sp>
      <p:sp>
        <p:nvSpPr>
          <p:cNvPr id="3" name="Content Placeholder 2"/>
          <p:cNvSpPr>
            <a:spLocks noGrp="1"/>
          </p:cNvSpPr>
          <p:nvPr>
            <p:ph idx="1"/>
          </p:nvPr>
        </p:nvSpPr>
        <p:spPr>
          <a:xfrm>
            <a:off x="1069848" y="1487055"/>
            <a:ext cx="10058400" cy="4685145"/>
          </a:xfrm>
        </p:spPr>
        <p:txBody>
          <a:bodyPr/>
          <a:lstStyle/>
          <a:p>
            <a:endParaRPr lang="vi-VN" dirty="0" smtClean="0"/>
          </a:p>
          <a:p>
            <a:r>
              <a:rPr lang="vi-VN" dirty="0" smtClean="0"/>
              <a:t>Transform data:</a:t>
            </a:r>
          </a:p>
          <a:p>
            <a:endParaRPr lang="vi-VN" dirty="0"/>
          </a:p>
          <a:p>
            <a:endParaRPr lang="vi-VN" dirty="0" smtClean="0"/>
          </a:p>
          <a:p>
            <a:endParaRPr lang="vi-VN" dirty="0" smtClean="0"/>
          </a:p>
          <a:p>
            <a:pPr marL="0" indent="0">
              <a:buNone/>
            </a:pPr>
            <a:endParaRPr lang="vi-VN" dirty="0"/>
          </a:p>
        </p:txBody>
      </p:sp>
      <p:sp>
        <p:nvSpPr>
          <p:cNvPr id="17" name="Rectangle 16"/>
          <p:cNvSpPr/>
          <p:nvPr/>
        </p:nvSpPr>
        <p:spPr>
          <a:xfrm>
            <a:off x="4858327" y="3921990"/>
            <a:ext cx="1727200" cy="658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smtClean="0"/>
              <a:t>Kiểm tra dữ liệu bị thiếu</a:t>
            </a:r>
            <a:endParaRPr lang="vi-VN" dirty="0"/>
          </a:p>
        </p:txBody>
      </p:sp>
      <p:pic>
        <p:nvPicPr>
          <p:cNvPr id="4" name="Picture 3"/>
          <p:cNvPicPr>
            <a:picLocks noChangeAspect="1"/>
          </p:cNvPicPr>
          <p:nvPr/>
        </p:nvPicPr>
        <p:blipFill>
          <a:blip r:embed="rId2"/>
          <a:stretch>
            <a:fillRect/>
          </a:stretch>
        </p:blipFill>
        <p:spPr>
          <a:xfrm>
            <a:off x="1498274" y="2387090"/>
            <a:ext cx="2600688" cy="4201111"/>
          </a:xfrm>
          <a:prstGeom prst="rect">
            <a:avLst/>
          </a:prstGeom>
        </p:spPr>
      </p:pic>
    </p:spTree>
    <p:extLst>
      <p:ext uri="{BB962C8B-B14F-4D97-AF65-F5344CB8AC3E}">
        <p14:creationId xmlns:p14="http://schemas.microsoft.com/office/powerpoint/2010/main" val="3775630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43804"/>
          </a:xfrm>
        </p:spPr>
        <p:txBody>
          <a:bodyPr>
            <a:noAutofit/>
          </a:bodyPr>
          <a:lstStyle/>
          <a:p>
            <a:r>
              <a:rPr lang="vi-VN" sz="2800" dirty="0" smtClean="0"/>
              <a:t> Tiền xử lý dữ liệu bằng python:</a:t>
            </a:r>
            <a:endParaRPr lang="vi-VN" sz="2800" dirty="0"/>
          </a:p>
        </p:txBody>
      </p:sp>
      <p:sp>
        <p:nvSpPr>
          <p:cNvPr id="3" name="Content Placeholder 2"/>
          <p:cNvSpPr>
            <a:spLocks noGrp="1"/>
          </p:cNvSpPr>
          <p:nvPr>
            <p:ph idx="1"/>
          </p:nvPr>
        </p:nvSpPr>
        <p:spPr>
          <a:xfrm>
            <a:off x="1069848" y="1228437"/>
            <a:ext cx="10058400" cy="4943764"/>
          </a:xfrm>
        </p:spPr>
        <p:txBody>
          <a:bodyPr/>
          <a:lstStyle/>
          <a:p>
            <a:r>
              <a:rPr lang="vi-VN" dirty="0"/>
              <a:t>Các mô tả thống kê cơ bản:</a:t>
            </a:r>
          </a:p>
          <a:p>
            <a:pPr marL="0" indent="0">
              <a:buNone/>
            </a:pPr>
            <a:endParaRPr lang="vi-VN" dirty="0"/>
          </a:p>
          <a:p>
            <a:endParaRPr lang="vi-VN" dirty="0" smtClean="0"/>
          </a:p>
          <a:p>
            <a:pPr marL="0" indent="0">
              <a:buNone/>
            </a:pPr>
            <a:endParaRPr lang="vi-VN" dirty="0" smtClean="0"/>
          </a:p>
          <a:p>
            <a:pPr marL="0" indent="0">
              <a:buNone/>
            </a:pPr>
            <a:endParaRPr lang="vi-VN" dirty="0"/>
          </a:p>
        </p:txBody>
      </p:sp>
      <p:pic>
        <p:nvPicPr>
          <p:cNvPr id="6" name="Picture 5"/>
          <p:cNvPicPr>
            <a:picLocks noChangeAspect="1"/>
          </p:cNvPicPr>
          <p:nvPr/>
        </p:nvPicPr>
        <p:blipFill>
          <a:blip r:embed="rId2"/>
          <a:stretch>
            <a:fillRect/>
          </a:stretch>
        </p:blipFill>
        <p:spPr>
          <a:xfrm>
            <a:off x="415635" y="1662545"/>
            <a:ext cx="11286837" cy="4756728"/>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p14:cNvContentPartPr/>
              <p14:nvPr/>
            </p14:nvContentPartPr>
            <p14:xfrm>
              <a:off x="8820873" y="3291040"/>
              <a:ext cx="646920" cy="34560"/>
            </p14:xfrm>
          </p:contentPart>
        </mc:Choice>
        <mc:Fallback>
          <p:pic>
            <p:nvPicPr>
              <p:cNvPr id="8" name="Ink 7"/>
              <p:cNvPicPr/>
              <p:nvPr/>
            </p:nvPicPr>
            <p:blipFill>
              <a:blip r:embed="rId4"/>
              <a:stretch>
                <a:fillRect/>
              </a:stretch>
            </p:blipFill>
            <p:spPr>
              <a:xfrm>
                <a:off x="8808273" y="3278440"/>
                <a:ext cx="67212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p14:cNvContentPartPr/>
              <p14:nvPr/>
            </p14:nvContentPartPr>
            <p14:xfrm>
              <a:off x="3251313" y="3257920"/>
              <a:ext cx="1302480" cy="42840"/>
            </p14:xfrm>
          </p:contentPart>
        </mc:Choice>
        <mc:Fallback>
          <p:pic>
            <p:nvPicPr>
              <p:cNvPr id="10" name="Ink 9"/>
              <p:cNvPicPr/>
              <p:nvPr/>
            </p:nvPicPr>
            <p:blipFill>
              <a:blip r:embed="rId6"/>
              <a:stretch>
                <a:fillRect/>
              </a:stretch>
            </p:blipFill>
            <p:spPr>
              <a:xfrm>
                <a:off x="3238713" y="3245320"/>
                <a:ext cx="13276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 name="Ink 12"/>
              <p14:cNvContentPartPr/>
              <p14:nvPr/>
            </p14:nvContentPartPr>
            <p14:xfrm>
              <a:off x="10446273" y="3278800"/>
              <a:ext cx="554760" cy="360"/>
            </p14:xfrm>
          </p:contentPart>
        </mc:Choice>
        <mc:Fallback>
          <p:pic>
            <p:nvPicPr>
              <p:cNvPr id="13" name="Ink 12"/>
              <p:cNvPicPr/>
              <p:nvPr/>
            </p:nvPicPr>
            <p:blipFill>
              <a:blip r:embed="rId8"/>
              <a:stretch>
                <a:fillRect/>
              </a:stretch>
            </p:blipFill>
            <p:spPr>
              <a:xfrm>
                <a:off x="10433673" y="3266200"/>
                <a:ext cx="579960" cy="25560"/>
              </a:xfrm>
              <a:prstGeom prst="rect">
                <a:avLst/>
              </a:prstGeom>
            </p:spPr>
          </p:pic>
        </mc:Fallback>
      </mc:AlternateContent>
    </p:spTree>
    <p:extLst>
      <p:ext uri="{BB962C8B-B14F-4D97-AF65-F5344CB8AC3E}">
        <p14:creationId xmlns:p14="http://schemas.microsoft.com/office/powerpoint/2010/main" val="29004639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66160"/>
            <a:ext cx="10058400" cy="743804"/>
          </a:xfrm>
        </p:spPr>
        <p:txBody>
          <a:bodyPr>
            <a:noAutofit/>
          </a:bodyPr>
          <a:lstStyle/>
          <a:p>
            <a:r>
              <a:rPr lang="vi-VN" sz="2800" dirty="0" smtClean="0"/>
              <a:t> Tiền xử lý dữ liệu bằng python:</a:t>
            </a:r>
            <a:endParaRPr lang="vi-VN" sz="2800" dirty="0"/>
          </a:p>
        </p:txBody>
      </p:sp>
      <p:sp>
        <p:nvSpPr>
          <p:cNvPr id="3" name="Content Placeholder 2"/>
          <p:cNvSpPr>
            <a:spLocks noGrp="1"/>
          </p:cNvSpPr>
          <p:nvPr>
            <p:ph idx="1"/>
          </p:nvPr>
        </p:nvSpPr>
        <p:spPr>
          <a:xfrm>
            <a:off x="1069848" y="1228437"/>
            <a:ext cx="10058400" cy="4943764"/>
          </a:xfrm>
        </p:spPr>
        <p:txBody>
          <a:bodyPr/>
          <a:lstStyle/>
          <a:p>
            <a:r>
              <a:rPr lang="vi-VN" dirty="0" smtClean="0"/>
              <a:t>Boxplot để so sánh việc phân phối theo tỷ lệ churn</a:t>
            </a:r>
          </a:p>
          <a:p>
            <a:pPr marL="0" indent="0">
              <a:buNone/>
            </a:pPr>
            <a:r>
              <a:rPr lang="vi-VN" dirty="0" smtClean="0"/>
              <a:t> </a:t>
            </a:r>
          </a:p>
          <a:p>
            <a:endParaRPr lang="vi-VN" dirty="0" smtClean="0"/>
          </a:p>
          <a:p>
            <a:pPr marL="0" indent="0">
              <a:buNone/>
            </a:pPr>
            <a:endParaRPr lang="vi-VN" dirty="0" smtClean="0"/>
          </a:p>
          <a:p>
            <a:pPr marL="0" indent="0">
              <a:buNone/>
            </a:pPr>
            <a:endParaRPr lang="vi-VN" dirty="0"/>
          </a:p>
        </p:txBody>
      </p:sp>
      <p:pic>
        <p:nvPicPr>
          <p:cNvPr id="4" name="Picture 3"/>
          <p:cNvPicPr>
            <a:picLocks noChangeAspect="1"/>
          </p:cNvPicPr>
          <p:nvPr/>
        </p:nvPicPr>
        <p:blipFill>
          <a:blip r:embed="rId2"/>
          <a:stretch>
            <a:fillRect/>
          </a:stretch>
        </p:blipFill>
        <p:spPr>
          <a:xfrm>
            <a:off x="0" y="2302398"/>
            <a:ext cx="3445164" cy="3264435"/>
          </a:xfrm>
          <a:prstGeom prst="rect">
            <a:avLst/>
          </a:prstGeom>
        </p:spPr>
      </p:pic>
      <p:pic>
        <p:nvPicPr>
          <p:cNvPr id="5" name="Picture 4"/>
          <p:cNvPicPr>
            <a:picLocks noChangeAspect="1"/>
          </p:cNvPicPr>
          <p:nvPr/>
        </p:nvPicPr>
        <p:blipFill>
          <a:blip r:embed="rId3"/>
          <a:stretch>
            <a:fillRect/>
          </a:stretch>
        </p:blipFill>
        <p:spPr>
          <a:xfrm>
            <a:off x="4173294" y="2302398"/>
            <a:ext cx="3354342" cy="3264435"/>
          </a:xfrm>
          <a:prstGeom prst="rect">
            <a:avLst/>
          </a:prstGeom>
        </p:spPr>
      </p:pic>
      <p:pic>
        <p:nvPicPr>
          <p:cNvPr id="7" name="Picture 6"/>
          <p:cNvPicPr>
            <a:picLocks noChangeAspect="1"/>
          </p:cNvPicPr>
          <p:nvPr/>
        </p:nvPicPr>
        <p:blipFill>
          <a:blip r:embed="rId4"/>
          <a:stretch>
            <a:fillRect/>
          </a:stretch>
        </p:blipFill>
        <p:spPr>
          <a:xfrm>
            <a:off x="8014836" y="2302397"/>
            <a:ext cx="4070013" cy="3264435"/>
          </a:xfrm>
          <a:prstGeom prst="rect">
            <a:avLst/>
          </a:prstGeom>
        </p:spPr>
      </p:pic>
    </p:spTree>
    <p:extLst>
      <p:ext uri="{BB962C8B-B14F-4D97-AF65-F5344CB8AC3E}">
        <p14:creationId xmlns:p14="http://schemas.microsoft.com/office/powerpoint/2010/main" val="854874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66160"/>
            <a:ext cx="10058400" cy="743804"/>
          </a:xfrm>
        </p:spPr>
        <p:txBody>
          <a:bodyPr>
            <a:noAutofit/>
          </a:bodyPr>
          <a:lstStyle/>
          <a:p>
            <a:r>
              <a:rPr lang="vi-VN" sz="2800" dirty="0" smtClean="0"/>
              <a:t> Tạo dashboard với power bi:</a:t>
            </a:r>
            <a:endParaRPr lang="vi-VN" sz="2800" dirty="0"/>
          </a:p>
        </p:txBody>
      </p:sp>
      <p:sp>
        <p:nvSpPr>
          <p:cNvPr id="3" name="Content Placeholder 2"/>
          <p:cNvSpPr>
            <a:spLocks noGrp="1"/>
          </p:cNvSpPr>
          <p:nvPr>
            <p:ph idx="1"/>
          </p:nvPr>
        </p:nvSpPr>
        <p:spPr>
          <a:xfrm>
            <a:off x="1069848" y="1228437"/>
            <a:ext cx="10058400" cy="4943764"/>
          </a:xfrm>
        </p:spPr>
        <p:txBody>
          <a:bodyPr/>
          <a:lstStyle/>
          <a:p>
            <a:pPr marL="0" indent="0">
              <a:buNone/>
            </a:pPr>
            <a:r>
              <a:rPr lang="vi-VN" dirty="0" smtClean="0"/>
              <a:t> </a:t>
            </a:r>
          </a:p>
          <a:p>
            <a:endParaRPr lang="vi-VN" dirty="0" smtClean="0"/>
          </a:p>
          <a:p>
            <a:pPr marL="0" indent="0">
              <a:buNone/>
            </a:pPr>
            <a:endParaRPr lang="vi-VN" dirty="0" smtClean="0"/>
          </a:p>
          <a:p>
            <a:pPr marL="0" indent="0">
              <a:buNone/>
            </a:pPr>
            <a:endParaRPr lang="vi-VN" dirty="0"/>
          </a:p>
        </p:txBody>
      </p:sp>
      <p:pic>
        <p:nvPicPr>
          <p:cNvPr id="8" name="Picture 7"/>
          <p:cNvPicPr>
            <a:picLocks noChangeAspect="1"/>
          </p:cNvPicPr>
          <p:nvPr/>
        </p:nvPicPr>
        <p:blipFill>
          <a:blip r:embed="rId2"/>
          <a:stretch>
            <a:fillRect/>
          </a:stretch>
        </p:blipFill>
        <p:spPr>
          <a:xfrm>
            <a:off x="975805" y="1150367"/>
            <a:ext cx="10152443" cy="5707633"/>
          </a:xfrm>
          <a:prstGeom prst="rect">
            <a:avLst/>
          </a:prstGeom>
        </p:spPr>
      </p:pic>
    </p:spTree>
    <p:extLst>
      <p:ext uri="{BB962C8B-B14F-4D97-AF65-F5344CB8AC3E}">
        <p14:creationId xmlns:p14="http://schemas.microsoft.com/office/powerpoint/2010/main" val="25197957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66160"/>
            <a:ext cx="10058400" cy="743804"/>
          </a:xfrm>
        </p:spPr>
        <p:txBody>
          <a:bodyPr>
            <a:noAutofit/>
          </a:bodyPr>
          <a:lstStyle/>
          <a:p>
            <a:r>
              <a:rPr lang="vi-VN" sz="2800" dirty="0" smtClean="0"/>
              <a:t> Rút ra insight và đề xuất:</a:t>
            </a:r>
            <a:endParaRPr lang="vi-VN" sz="2800" dirty="0"/>
          </a:p>
        </p:txBody>
      </p:sp>
      <p:sp>
        <p:nvSpPr>
          <p:cNvPr id="3" name="Content Placeholder 2"/>
          <p:cNvSpPr>
            <a:spLocks noGrp="1"/>
          </p:cNvSpPr>
          <p:nvPr>
            <p:ph idx="1"/>
          </p:nvPr>
        </p:nvSpPr>
        <p:spPr>
          <a:xfrm>
            <a:off x="489526" y="1071418"/>
            <a:ext cx="10991273" cy="5578764"/>
          </a:xfrm>
        </p:spPr>
        <p:txBody>
          <a:bodyPr>
            <a:normAutofit/>
          </a:bodyPr>
          <a:lstStyle/>
          <a:p>
            <a:r>
              <a:rPr lang="vi-VN" sz="1600" dirty="0" smtClean="0"/>
              <a:t> </a:t>
            </a:r>
            <a:r>
              <a:rPr lang="vi-VN" sz="1600" b="1" dirty="0"/>
              <a:t>Balance = 0 khá phổ biến (25% dưới Q1 = 0):</a:t>
            </a:r>
            <a:r>
              <a:rPr lang="vi-VN" sz="1600" dirty="0"/>
              <a:t/>
            </a:r>
            <a:br>
              <a:rPr lang="vi-VN" sz="1600" dirty="0"/>
            </a:br>
            <a:r>
              <a:rPr lang="vi-VN" sz="1600" dirty="0"/>
              <a:t>→ Có thể là nhóm khách hàng chưa sử dụng tài khoản chính thức</a:t>
            </a:r>
            <a:r>
              <a:rPr lang="vi-VN" sz="1600" dirty="0" smtClean="0"/>
              <a:t>.</a:t>
            </a:r>
          </a:p>
          <a:p>
            <a:r>
              <a:rPr lang="vi-VN" sz="1600" b="1" dirty="0"/>
              <a:t>Sự chênh lệch về Age:</a:t>
            </a:r>
            <a:r>
              <a:rPr lang="vi-VN" sz="1600" dirty="0"/>
              <a:t/>
            </a:r>
            <a:br>
              <a:rPr lang="vi-VN" sz="1600" dirty="0"/>
            </a:br>
            <a:r>
              <a:rPr lang="vi-VN" sz="1600" dirty="0"/>
              <a:t>→ Có khách rất già (max 92), nhưng tập trung nhiều ở độ tuổi 30–40</a:t>
            </a:r>
            <a:r>
              <a:rPr lang="vi-VN" sz="1600" dirty="0" smtClean="0"/>
              <a:t>.</a:t>
            </a:r>
          </a:p>
          <a:p>
            <a:r>
              <a:rPr lang="vi-VN" sz="1600" b="1" dirty="0"/>
              <a:t>Complain liên quan đến churn:</a:t>
            </a:r>
            <a:endParaRPr lang="vi-VN" sz="1600" dirty="0"/>
          </a:p>
          <a:p>
            <a:pPr marL="0" indent="0">
              <a:buNone/>
            </a:pPr>
            <a:r>
              <a:rPr lang="vi-VN" sz="1600" dirty="0" smtClean="0"/>
              <a:t>    Complain </a:t>
            </a:r>
            <a:r>
              <a:rPr lang="vi-VN" sz="1600" dirty="0"/>
              <a:t>trung bình là 20.44%, gần bằng với tỷ lệ churn.</a:t>
            </a:r>
          </a:p>
          <a:p>
            <a:pPr marL="0" indent="0">
              <a:buNone/>
            </a:pPr>
            <a:r>
              <a:rPr lang="vi-VN" sz="1600" dirty="0" smtClean="0"/>
              <a:t>    Giả </a:t>
            </a:r>
            <a:r>
              <a:rPr lang="vi-VN" sz="1600" dirty="0"/>
              <a:t>thuyết hợp lý: Khách hay khiếu nại có xu hướng rời bỏ </a:t>
            </a:r>
            <a:r>
              <a:rPr lang="vi-VN" sz="1600" dirty="0" smtClean="0"/>
              <a:t>nhiều hơn.</a:t>
            </a:r>
          </a:p>
          <a:p>
            <a:r>
              <a:rPr lang="vi-VN" sz="1600" b="1" dirty="0"/>
              <a:t>IsActiveMember ảnh hưởng </a:t>
            </a:r>
            <a:r>
              <a:rPr lang="vi-VN" sz="1600" b="1" dirty="0" smtClean="0"/>
              <a:t>mạnh:</a:t>
            </a:r>
            <a:endParaRPr lang="vi-VN" sz="1600" dirty="0" smtClean="0"/>
          </a:p>
          <a:p>
            <a:pPr marL="0" indent="0">
              <a:buNone/>
            </a:pPr>
            <a:r>
              <a:rPr lang="vi-VN" sz="1600" dirty="0"/>
              <a:t> </a:t>
            </a:r>
            <a:r>
              <a:rPr lang="vi-VN" sz="1600" dirty="0" smtClean="0"/>
              <a:t>   Chỉ </a:t>
            </a:r>
            <a:r>
              <a:rPr lang="vi-VN" sz="1600" dirty="0"/>
              <a:t>hơn 50% khách còn hoạt động → cần tập trung giữ chân nhóm này.</a:t>
            </a:r>
          </a:p>
          <a:p>
            <a:r>
              <a:rPr lang="vi-VN" sz="1600" b="1" dirty="0"/>
              <a:t>Satisfaction Score phân bố từ 1–5:</a:t>
            </a:r>
            <a:r>
              <a:rPr lang="vi-VN" sz="1600" dirty="0"/>
              <a:t/>
            </a:r>
            <a:br>
              <a:rPr lang="vi-VN" sz="1600" dirty="0"/>
            </a:br>
            <a:r>
              <a:rPr lang="vi-VN" sz="1600" dirty="0"/>
              <a:t>→ Biến này nên được phân tích thêm vì liên quan đến trải nghiệm khách hàng.</a:t>
            </a:r>
          </a:p>
          <a:p>
            <a:r>
              <a:rPr lang="vi-VN" sz="1600" dirty="0"/>
              <a:t>Dựa trên phân tích dữ liệu churn không sử dụng mô hình máy học, nhóm tuổi từ 30–40, khách hàng tại Germany, và khách hàng chỉ sử dụng 1 sản phẩm là nhóm có churn rate cao nhất. Ngân hàng nên ưu tiên tập trung chiến lược chăm sóc vào các nhóm khách hàng này để giảm tỷ lệ rời bỏ.</a:t>
            </a:r>
          </a:p>
          <a:p>
            <a:r>
              <a:rPr lang="vi-VN" sz="1600" dirty="0"/>
              <a:t>Tuổi có thể là </a:t>
            </a:r>
            <a:r>
              <a:rPr lang="vi-VN" sz="1600" b="1" dirty="0"/>
              <a:t>yếu tố liên quan đến khả năng rời bỏ</a:t>
            </a:r>
            <a:r>
              <a:rPr lang="vi-VN" sz="1600" dirty="0"/>
              <a:t>. Những người lớn tuổi hơn dường như có xu hướng rời bỏ ngân hàng nhiều hơn.</a:t>
            </a:r>
          </a:p>
          <a:p>
            <a:r>
              <a:rPr lang="vi-VN" sz="1600" dirty="0"/>
              <a:t>Ngân hàng có thể cân nhắc </a:t>
            </a:r>
            <a:r>
              <a:rPr lang="vi-VN" sz="1600" b="1" dirty="0"/>
              <a:t>chiến lược giữ chân khách hàng lớn tuổi</a:t>
            </a:r>
            <a:r>
              <a:rPr lang="vi-VN" sz="1600" dirty="0"/>
              <a:t> bằng cách cải thiện trải nghiệm, dịch vụ tài chính phù hợp hơn với nhóm tuổi này</a:t>
            </a:r>
            <a:r>
              <a:rPr lang="vi-VN" sz="1600" dirty="0" smtClean="0"/>
              <a:t>.</a:t>
            </a:r>
          </a:p>
          <a:p>
            <a:endParaRPr lang="vi-VN" sz="1600" dirty="0" smtClean="0"/>
          </a:p>
          <a:p>
            <a:pPr marL="0" indent="0">
              <a:buNone/>
            </a:pPr>
            <a:endParaRPr lang="vi-VN" sz="1600" dirty="0" smtClean="0"/>
          </a:p>
          <a:p>
            <a:endParaRPr lang="vi-VN" sz="1600" dirty="0" smtClean="0"/>
          </a:p>
          <a:p>
            <a:pPr marL="0" indent="0">
              <a:buNone/>
            </a:pPr>
            <a:endParaRPr lang="vi-VN" sz="1600" dirty="0"/>
          </a:p>
        </p:txBody>
      </p:sp>
    </p:spTree>
    <p:extLst>
      <p:ext uri="{BB962C8B-B14F-4D97-AF65-F5344CB8AC3E}">
        <p14:creationId xmlns:p14="http://schemas.microsoft.com/office/powerpoint/2010/main" val="275059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p:cTn id="56"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3">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 calcmode="lin" valueType="num">
                                      <p:cBhvr>
                                        <p:cTn id="63"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4"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65" dur="500"/>
                                        <p:tgtEl>
                                          <p:spTgt spid="3">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 calcmode="lin" valueType="num">
                                      <p:cBhvr>
                                        <p:cTn id="70"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71"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72" dur="500"/>
                                        <p:tgtEl>
                                          <p:spTgt spid="3">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 calcmode="lin" valueType="num">
                                      <p:cBhvr>
                                        <p:cTn id="7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7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7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2473" y="729673"/>
            <a:ext cx="9347200" cy="5442527"/>
          </a:xfrm>
        </p:spPr>
      </p:pic>
    </p:spTree>
    <p:extLst>
      <p:ext uri="{BB962C8B-B14F-4D97-AF65-F5344CB8AC3E}">
        <p14:creationId xmlns:p14="http://schemas.microsoft.com/office/powerpoint/2010/main" val="248647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223542"/>
            <a:ext cx="10058400" cy="993186"/>
          </a:xfrm>
        </p:spPr>
        <p:txBody>
          <a:bodyPr/>
          <a:lstStyle/>
          <a:p>
            <a:r>
              <a:rPr lang="vi-VN" dirty="0" smtClean="0">
                <a:solidFill>
                  <a:schemeClr val="accent2">
                    <a:lumMod val="40000"/>
                    <a:lumOff val="60000"/>
                  </a:schemeClr>
                </a:solidFill>
                <a:effectLst>
                  <a:outerShdw blurRad="38100" dist="38100" dir="2700000" algn="tl">
                    <a:srgbClr val="000000">
                      <a:alpha val="43137"/>
                    </a:srgbClr>
                  </a:outerShdw>
                </a:effectLst>
              </a:rPr>
              <a:t>1. TÓM TẮT DỰ ÁN</a:t>
            </a:r>
            <a:endParaRPr lang="vi-VN" dirty="0">
              <a:solidFill>
                <a:schemeClr val="accent2">
                  <a:lumMod val="40000"/>
                  <a:lumOff val="60000"/>
                </a:schemeClr>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069848" y="2401455"/>
            <a:ext cx="10058400" cy="3334327"/>
          </a:xfrm>
        </p:spPr>
        <p:txBody>
          <a:bodyPr>
            <a:normAutofit lnSpcReduction="10000"/>
          </a:bodyPr>
          <a:lstStyle/>
          <a:p>
            <a:pPr>
              <a:lnSpc>
                <a:spcPct val="150000"/>
              </a:lnSpc>
            </a:pPr>
            <a:r>
              <a:rPr lang="vi-VN" dirty="0">
                <a:effectLst>
                  <a:outerShdw blurRad="38100" dist="38100" dir="2700000" algn="tl">
                    <a:srgbClr val="000000">
                      <a:alpha val="43137"/>
                    </a:srgbClr>
                  </a:outerShdw>
                </a:effectLst>
              </a:rPr>
              <a:t>Dự án sử dụng bộ dữ liệu “Bank Customer Churn” (10 000 dòng, 18 biến) từ Kaggle </a:t>
            </a:r>
            <a:r>
              <a:rPr lang="vi-VN" dirty="0" smtClean="0">
                <a:effectLst>
                  <a:outerShdw blurRad="38100" dist="38100" dir="2700000" algn="tl">
                    <a:srgbClr val="000000">
                      <a:alpha val="43137"/>
                    </a:srgbClr>
                  </a:outerShdw>
                </a:effectLst>
              </a:rPr>
              <a:t>để </a:t>
            </a:r>
            <a:r>
              <a:rPr lang="vi-VN" b="1" dirty="0" smtClean="0">
                <a:effectLst>
                  <a:outerShdw blurRad="38100" dist="38100" dir="2700000" algn="tl">
                    <a:srgbClr val="000000">
                      <a:alpha val="43137"/>
                    </a:srgbClr>
                  </a:outerShdw>
                </a:effectLst>
              </a:rPr>
              <a:t>dự </a:t>
            </a:r>
            <a:r>
              <a:rPr lang="vi-VN" b="1" dirty="0">
                <a:effectLst>
                  <a:outerShdw blurRad="38100" dist="38100" dir="2700000" algn="tl">
                    <a:srgbClr val="000000">
                      <a:alpha val="43137"/>
                    </a:srgbClr>
                  </a:outerShdw>
                </a:effectLst>
              </a:rPr>
              <a:t>báo khách hàng rời ngân hàng</a:t>
            </a:r>
            <a:r>
              <a:rPr lang="vi-VN" dirty="0">
                <a:effectLst>
                  <a:outerShdw blurRad="38100" dist="38100" dir="2700000" algn="tl">
                    <a:srgbClr val="000000">
                      <a:alpha val="43137"/>
                    </a:srgbClr>
                  </a:outerShdw>
                </a:effectLst>
              </a:rPr>
              <a:t>. Mục tiêu là xác định nguyên nhân rời </a:t>
            </a:r>
            <a:r>
              <a:rPr lang="vi-VN" dirty="0" smtClean="0">
                <a:effectLst>
                  <a:outerShdw blurRad="38100" dist="38100" dir="2700000" algn="tl">
                    <a:srgbClr val="000000">
                      <a:alpha val="43137"/>
                    </a:srgbClr>
                  </a:outerShdw>
                </a:effectLst>
              </a:rPr>
              <a:t>đi, </a:t>
            </a:r>
            <a:r>
              <a:rPr lang="vi-VN" dirty="0">
                <a:effectLst>
                  <a:outerShdw blurRad="38100" dist="38100" dir="2700000" algn="tl">
                    <a:srgbClr val="000000">
                      <a:alpha val="43137"/>
                    </a:srgbClr>
                  </a:outerShdw>
                </a:effectLst>
              </a:rPr>
              <a:t>đề xuất giải pháp giữ chân khách hàng cho ngân </a:t>
            </a:r>
            <a:r>
              <a:rPr lang="vi-VN" dirty="0" smtClean="0">
                <a:effectLst>
                  <a:outerShdw blurRad="38100" dist="38100" dir="2700000" algn="tl">
                    <a:srgbClr val="000000">
                      <a:alpha val="43137"/>
                    </a:srgbClr>
                  </a:outerShdw>
                </a:effectLst>
              </a:rPr>
              <a:t>hàng</a:t>
            </a:r>
          </a:p>
          <a:p>
            <a:pPr>
              <a:lnSpc>
                <a:spcPct val="150000"/>
              </a:lnSpc>
            </a:pPr>
            <a:r>
              <a:rPr lang="vi-VN" dirty="0">
                <a:effectLst>
                  <a:outerShdw blurRad="38100" dist="38100" dir="2700000" algn="tl">
                    <a:srgbClr val="000000">
                      <a:alpha val="43137"/>
                    </a:srgbClr>
                  </a:outerShdw>
                </a:effectLst>
              </a:rPr>
              <a:t>Thay vì xây dựng mô hình máy học phức tạp như AUC‑ROC, dự án tập trung vào </a:t>
            </a:r>
            <a:r>
              <a:rPr lang="vi-VN" b="1" dirty="0">
                <a:effectLst>
                  <a:outerShdw blurRad="38100" dist="38100" dir="2700000" algn="tl">
                    <a:srgbClr val="000000">
                      <a:alpha val="43137"/>
                    </a:srgbClr>
                  </a:outerShdw>
                </a:effectLst>
              </a:rPr>
              <a:t>phân tích mô tả và trực quan hóa dữ liệu</a:t>
            </a:r>
            <a:r>
              <a:rPr lang="vi-VN" dirty="0">
                <a:effectLst>
                  <a:outerShdw blurRad="38100" dist="38100" dir="2700000" algn="tl">
                    <a:srgbClr val="000000">
                      <a:alpha val="43137"/>
                    </a:srgbClr>
                  </a:outerShdw>
                </a:effectLst>
              </a:rPr>
              <a:t> bằng Power BI để </a:t>
            </a:r>
            <a:r>
              <a:rPr lang="vi-VN" b="1" dirty="0">
                <a:effectLst>
                  <a:outerShdw blurRad="38100" dist="38100" dir="2700000" algn="tl">
                    <a:srgbClr val="000000">
                      <a:alpha val="43137"/>
                    </a:srgbClr>
                  </a:outerShdw>
                </a:effectLst>
              </a:rPr>
              <a:t>phát hiện dấu hiệu rời đi của khách hàng</a:t>
            </a:r>
            <a:r>
              <a:rPr lang="vi-VN" dirty="0">
                <a:effectLst>
                  <a:outerShdw blurRad="38100" dist="38100" dir="2700000" algn="tl">
                    <a:srgbClr val="000000">
                      <a:alpha val="43137"/>
                    </a:srgbClr>
                  </a:outerShdw>
                </a:effectLst>
              </a:rPr>
              <a:t>. Dựa vào các biểu đồ và chỉ số thống kê, dự án sẽ giúp ngân hàng dễ dàng theo dõi nhóm khách hàng có nguy cơ rời đi cao và đề xuất chiến lược giữ chân hiệu quả.</a:t>
            </a:r>
          </a:p>
        </p:txBody>
      </p:sp>
    </p:spTree>
    <p:extLst>
      <p:ext uri="{BB962C8B-B14F-4D97-AF65-F5344CB8AC3E}">
        <p14:creationId xmlns:p14="http://schemas.microsoft.com/office/powerpoint/2010/main" val="240802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963" y="484632"/>
            <a:ext cx="10843491" cy="1609344"/>
          </a:xfrm>
        </p:spPr>
        <p:txBody>
          <a:bodyPr>
            <a:noAutofit/>
          </a:bodyPr>
          <a:lstStyle/>
          <a:p>
            <a:r>
              <a:rPr lang="vi-VN" sz="2000" b="1" dirty="0" smtClean="0"/>
              <a:t>Nguồn: </a:t>
            </a:r>
            <a:r>
              <a:rPr lang="vi-VN" sz="2000" b="1" dirty="0" smtClean="0">
                <a:solidFill>
                  <a:srgbClr val="FF0000"/>
                </a:solidFill>
              </a:rPr>
              <a:t>https</a:t>
            </a:r>
            <a:r>
              <a:rPr lang="vi-VN" sz="2000" b="1" dirty="0">
                <a:solidFill>
                  <a:srgbClr val="FF0000"/>
                </a:solidFill>
              </a:rPr>
              <a:t>://www.kaggle.com/datasets/radheshyamkollipara/bank-customer-churn/data</a:t>
            </a:r>
            <a:br>
              <a:rPr lang="vi-VN" sz="2000" b="1" dirty="0">
                <a:solidFill>
                  <a:srgbClr val="FF0000"/>
                </a:solidFill>
              </a:rPr>
            </a:br>
            <a:endParaRPr lang="vi-VN" sz="2000" dirty="0">
              <a:solidFill>
                <a:srgbClr val="FF0000"/>
              </a:solidFill>
            </a:endParaRPr>
          </a:p>
        </p:txBody>
      </p:sp>
      <p:sp>
        <p:nvSpPr>
          <p:cNvPr id="3" name="Content Placeholder 2"/>
          <p:cNvSpPr>
            <a:spLocks noGrp="1"/>
          </p:cNvSpPr>
          <p:nvPr>
            <p:ph idx="1"/>
          </p:nvPr>
        </p:nvSpPr>
        <p:spPr>
          <a:xfrm>
            <a:off x="986721" y="1708728"/>
            <a:ext cx="10058400" cy="4481945"/>
          </a:xfrm>
        </p:spPr>
        <p:txBody>
          <a:bodyPr/>
          <a:lstStyle/>
          <a:p>
            <a:r>
              <a:rPr lang="vi-VN" b="1" dirty="0"/>
              <a:t>Customer-Churn-Records.csv</a:t>
            </a:r>
            <a:r>
              <a:rPr lang="vi-VN" dirty="0"/>
              <a:t>(837.42 kB)</a:t>
            </a:r>
            <a:endParaRPr lang="vi-VN" b="1" dirty="0"/>
          </a:p>
          <a:p>
            <a:r>
              <a:rPr lang="vi-VN" dirty="0" smtClean="0"/>
              <a:t>18 columns and 10.000 rows</a:t>
            </a:r>
          </a:p>
          <a:p>
            <a:endParaRPr lang="vi-VN" dirty="0"/>
          </a:p>
        </p:txBody>
      </p:sp>
      <p:pic>
        <p:nvPicPr>
          <p:cNvPr id="4" name="Picture 3"/>
          <p:cNvPicPr>
            <a:picLocks noChangeAspect="1"/>
          </p:cNvPicPr>
          <p:nvPr/>
        </p:nvPicPr>
        <p:blipFill>
          <a:blip r:embed="rId2"/>
          <a:stretch>
            <a:fillRect/>
          </a:stretch>
        </p:blipFill>
        <p:spPr>
          <a:xfrm>
            <a:off x="1333126" y="2512291"/>
            <a:ext cx="8438948" cy="3509818"/>
          </a:xfrm>
          <a:prstGeom prst="rect">
            <a:avLst/>
          </a:prstGeom>
        </p:spPr>
      </p:pic>
    </p:spTree>
    <p:extLst>
      <p:ext uri="{BB962C8B-B14F-4D97-AF65-F5344CB8AC3E}">
        <p14:creationId xmlns:p14="http://schemas.microsoft.com/office/powerpoint/2010/main" val="39476453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334378"/>
            <a:ext cx="10058400" cy="1609344"/>
          </a:xfrm>
        </p:spPr>
        <p:txBody>
          <a:bodyPr/>
          <a:lstStyle/>
          <a:p>
            <a:r>
              <a:rPr lang="vi-VN" dirty="0" smtClean="0">
                <a:solidFill>
                  <a:schemeClr val="accent2">
                    <a:lumMod val="40000"/>
                    <a:lumOff val="60000"/>
                  </a:schemeClr>
                </a:solidFill>
                <a:effectLst>
                  <a:outerShdw blurRad="38100" dist="38100" dir="2700000" algn="tl">
                    <a:srgbClr val="000000">
                      <a:alpha val="43137"/>
                    </a:srgbClr>
                  </a:outerShdw>
                </a:effectLst>
              </a:rPr>
              <a:t>2. Bối </a:t>
            </a:r>
            <a:r>
              <a:rPr lang="vi-VN" dirty="0">
                <a:solidFill>
                  <a:schemeClr val="accent2">
                    <a:lumMod val="40000"/>
                    <a:lumOff val="60000"/>
                  </a:schemeClr>
                </a:solidFill>
                <a:effectLst>
                  <a:outerShdw blurRad="38100" dist="38100" dir="2700000" algn="tl">
                    <a:srgbClr val="000000">
                      <a:alpha val="43137"/>
                    </a:srgbClr>
                  </a:outerShdw>
                </a:effectLst>
              </a:rPr>
              <a:t>cảnh &amp; vấn đề</a:t>
            </a:r>
          </a:p>
        </p:txBody>
      </p:sp>
      <p:sp>
        <p:nvSpPr>
          <p:cNvPr id="3" name="Content Placeholder 2"/>
          <p:cNvSpPr>
            <a:spLocks noGrp="1"/>
          </p:cNvSpPr>
          <p:nvPr>
            <p:ph idx="1"/>
          </p:nvPr>
        </p:nvSpPr>
        <p:spPr>
          <a:xfrm>
            <a:off x="1069848" y="3174354"/>
            <a:ext cx="10058400" cy="1942591"/>
          </a:xfrm>
        </p:spPr>
        <p:txBody>
          <a:bodyPr>
            <a:normAutofit/>
          </a:bodyPr>
          <a:lstStyle/>
          <a:p>
            <a:pPr>
              <a:lnSpc>
                <a:spcPct val="150000"/>
              </a:lnSpc>
            </a:pPr>
            <a:r>
              <a:rPr lang="vi-VN" dirty="0">
                <a:effectLst>
                  <a:outerShdw blurRad="38100" dist="38100" dir="2700000" algn="tl">
                    <a:srgbClr val="000000">
                      <a:alpha val="43137"/>
                    </a:srgbClr>
                  </a:outerShdw>
                </a:effectLst>
              </a:rPr>
              <a:t>Các ngân hàng hiện nay phải đối mặt với tình trạng khách hàng rời ngày càng tăng. Vì chi phí thu hút khách hàng mới thường cao hơn nhiều so với chi phí giữ chân khách hàng hiện tại, nên xây dựng hệ thống cảnh báo sớm khách hàng rời đi giúp ngân hàng giảm thiệt hại và tối ưu lợi nhuận dài hạn. </a:t>
            </a:r>
          </a:p>
        </p:txBody>
      </p:sp>
    </p:spTree>
    <p:extLst>
      <p:ext uri="{BB962C8B-B14F-4D97-AF65-F5344CB8AC3E}">
        <p14:creationId xmlns:p14="http://schemas.microsoft.com/office/powerpoint/2010/main" val="329223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chemeClr val="accent2">
                    <a:lumMod val="40000"/>
                    <a:lumOff val="60000"/>
                  </a:schemeClr>
                </a:solidFill>
                <a:effectLst>
                  <a:outerShdw blurRad="38100" dist="38100" dir="2700000" algn="tl">
                    <a:srgbClr val="000000">
                      <a:alpha val="43137"/>
                    </a:srgbClr>
                  </a:outerShdw>
                </a:effectLst>
              </a:rPr>
              <a:t>3. Mục tiêu dự án (Cập nhật)</a:t>
            </a:r>
          </a:p>
        </p:txBody>
      </p:sp>
      <p:sp>
        <p:nvSpPr>
          <p:cNvPr id="3" name="Content Placeholder 2"/>
          <p:cNvSpPr>
            <a:spLocks noGrp="1"/>
          </p:cNvSpPr>
          <p:nvPr>
            <p:ph idx="1"/>
          </p:nvPr>
        </p:nvSpPr>
        <p:spPr/>
        <p:txBody>
          <a:bodyPr/>
          <a:lstStyle/>
          <a:p>
            <a:endParaRPr lang="vi-VN" b="1" dirty="0" smtClean="0">
              <a:effectLst>
                <a:outerShdw blurRad="38100" dist="38100" dir="2700000" algn="tl">
                  <a:srgbClr val="000000">
                    <a:alpha val="43137"/>
                  </a:srgbClr>
                </a:outerShdw>
              </a:effectLst>
            </a:endParaRPr>
          </a:p>
          <a:p>
            <a:r>
              <a:rPr lang="vi-VN" b="1" dirty="0" smtClean="0">
                <a:effectLst>
                  <a:outerShdw blurRad="38100" dist="38100" dir="2700000" algn="tl">
                    <a:srgbClr val="000000">
                      <a:alpha val="43137"/>
                    </a:srgbClr>
                  </a:outerShdw>
                </a:effectLst>
              </a:rPr>
              <a:t>Phân </a:t>
            </a:r>
            <a:r>
              <a:rPr lang="vi-VN" b="1" dirty="0">
                <a:effectLst>
                  <a:outerShdw blurRad="38100" dist="38100" dir="2700000" algn="tl">
                    <a:srgbClr val="000000">
                      <a:alpha val="43137"/>
                    </a:srgbClr>
                  </a:outerShdw>
                </a:effectLst>
              </a:rPr>
              <a:t>tích mô tả (Descriptive Analytics)</a:t>
            </a:r>
            <a:r>
              <a:rPr lang="vi-VN" dirty="0">
                <a:effectLst>
                  <a:outerShdw blurRad="38100" dist="38100" dir="2700000" algn="tl">
                    <a:srgbClr val="000000">
                      <a:alpha val="43137"/>
                    </a:srgbClr>
                  </a:outerShdw>
                </a:effectLst>
              </a:rPr>
              <a:t> để tìm hiểu hành vi khách hàng đã rời đi</a:t>
            </a:r>
            <a:r>
              <a:rPr lang="vi-VN" dirty="0" smtClean="0">
                <a:effectLst>
                  <a:outerShdw blurRad="38100" dist="38100" dir="2700000" algn="tl">
                    <a:srgbClr val="000000">
                      <a:alpha val="43137"/>
                    </a:srgbClr>
                  </a:outerShdw>
                </a:effectLst>
              </a:rPr>
              <a:t>.</a:t>
            </a:r>
          </a:p>
          <a:p>
            <a:endParaRPr lang="vi-VN" b="1" dirty="0" smtClean="0">
              <a:effectLst>
                <a:outerShdw blurRad="38100" dist="38100" dir="2700000" algn="tl">
                  <a:srgbClr val="000000">
                    <a:alpha val="43137"/>
                  </a:srgbClr>
                </a:outerShdw>
              </a:effectLst>
            </a:endParaRPr>
          </a:p>
          <a:p>
            <a:r>
              <a:rPr lang="vi-VN" b="1" dirty="0" smtClean="0">
                <a:effectLst>
                  <a:outerShdw blurRad="38100" dist="38100" dir="2700000" algn="tl">
                    <a:srgbClr val="000000">
                      <a:alpha val="43137"/>
                    </a:srgbClr>
                  </a:outerShdw>
                </a:effectLst>
              </a:rPr>
              <a:t>Xây </a:t>
            </a:r>
            <a:r>
              <a:rPr lang="vi-VN" b="1" dirty="0">
                <a:effectLst>
                  <a:outerShdw blurRad="38100" dist="38100" dir="2700000" algn="tl">
                    <a:srgbClr val="000000">
                      <a:alpha val="43137"/>
                    </a:srgbClr>
                  </a:outerShdw>
                </a:effectLst>
              </a:rPr>
              <a:t>dựng báo cáo Power BI</a:t>
            </a:r>
            <a:r>
              <a:rPr lang="vi-VN" dirty="0">
                <a:effectLst>
                  <a:outerShdw blurRad="38100" dist="38100" dir="2700000" algn="tl">
                    <a:srgbClr val="000000">
                      <a:alpha val="43137"/>
                    </a:srgbClr>
                  </a:outerShdw>
                </a:effectLst>
              </a:rPr>
              <a:t> thể hiện rõ</a:t>
            </a:r>
            <a:r>
              <a:rPr lang="vi-VN" dirty="0" smtClean="0">
                <a:effectLst>
                  <a:outerShdw blurRad="38100" dist="38100" dir="2700000" algn="tl">
                    <a:srgbClr val="000000">
                      <a:alpha val="43137"/>
                    </a:srgbClr>
                  </a:outerShdw>
                </a:effectLst>
              </a:rPr>
              <a:t>:</a:t>
            </a:r>
          </a:p>
          <a:p>
            <a:r>
              <a:rPr lang="vi-VN" dirty="0">
                <a:effectLst>
                  <a:outerShdw blurRad="38100" dist="38100" dir="2700000" algn="tl">
                    <a:srgbClr val="000000">
                      <a:alpha val="43137"/>
                    </a:srgbClr>
                  </a:outerShdw>
                </a:effectLst>
              </a:rPr>
              <a:t>Tỷ lệ rời ngân hàng theo độ tuổi, giới tính, quốc tịch</a:t>
            </a:r>
            <a:r>
              <a:rPr lang="vi-VN" dirty="0" smtClean="0">
                <a:effectLst>
                  <a:outerShdw blurRad="38100" dist="38100" dir="2700000" algn="tl">
                    <a:srgbClr val="000000">
                      <a:alpha val="43137"/>
                    </a:srgbClr>
                  </a:outerShdw>
                </a:effectLst>
              </a:rPr>
              <a:t>.</a:t>
            </a:r>
          </a:p>
          <a:p>
            <a:r>
              <a:rPr lang="vi-VN" dirty="0">
                <a:effectLst>
                  <a:outerShdw blurRad="38100" dist="38100" dir="2700000" algn="tl">
                    <a:srgbClr val="000000">
                      <a:alpha val="43137"/>
                    </a:srgbClr>
                  </a:outerShdw>
                </a:effectLst>
              </a:rPr>
              <a:t>Mối liên hệ giữa các yếu tố như số sản phẩm, khiếu nại, hoạt động tài khoản</a:t>
            </a:r>
            <a:r>
              <a:rPr lang="vi-VN" dirty="0" smtClean="0">
                <a:effectLst>
                  <a:outerShdw blurRad="38100" dist="38100" dir="2700000" algn="tl">
                    <a:srgbClr val="000000">
                      <a:alpha val="43137"/>
                    </a:srgbClr>
                  </a:outerShdw>
                </a:effectLst>
              </a:rPr>
              <a:t>…</a:t>
            </a:r>
          </a:p>
          <a:p>
            <a:r>
              <a:rPr lang="vi-VN" dirty="0">
                <a:effectLst>
                  <a:outerShdw blurRad="38100" dist="38100" dir="2700000" algn="tl">
                    <a:srgbClr val="000000">
                      <a:alpha val="43137"/>
                    </a:srgbClr>
                  </a:outerShdw>
                </a:effectLst>
              </a:rPr>
              <a:t>Đề xuất các nhóm khách hàng cần được chăm sóc đặc biệt để giảm </a:t>
            </a:r>
            <a:r>
              <a:rPr lang="vi-VN" dirty="0" smtClean="0">
                <a:effectLst>
                  <a:outerShdw blurRad="38100" dist="38100" dir="2700000" algn="tl">
                    <a:srgbClr val="000000">
                      <a:alpha val="43137"/>
                    </a:srgbClr>
                  </a:outerShdw>
                </a:effectLst>
              </a:rPr>
              <a:t>churn.</a:t>
            </a:r>
            <a:endParaRPr lang="vi-V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993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solidFill>
                  <a:schemeClr val="accent2">
                    <a:lumMod val="40000"/>
                    <a:lumOff val="60000"/>
                  </a:schemeClr>
                </a:solidFill>
                <a:effectLst>
                  <a:outerShdw blurRad="38100" dist="38100" dir="2700000" algn="tl">
                    <a:srgbClr val="000000">
                      <a:alpha val="43137"/>
                    </a:srgbClr>
                  </a:outerShdw>
                </a:effectLst>
              </a:rPr>
              <a:t>4. Phương pháp thực hiện (Cập nhật)</a:t>
            </a:r>
          </a:p>
        </p:txBody>
      </p:sp>
      <p:sp>
        <p:nvSpPr>
          <p:cNvPr id="3" name="Content Placeholder 2"/>
          <p:cNvSpPr>
            <a:spLocks noGrp="1"/>
          </p:cNvSpPr>
          <p:nvPr>
            <p:ph idx="1"/>
          </p:nvPr>
        </p:nvSpPr>
        <p:spPr>
          <a:xfrm>
            <a:off x="210867" y="2186063"/>
            <a:ext cx="6254588" cy="4187028"/>
          </a:xfrm>
        </p:spPr>
        <p:txBody>
          <a:bodyPr>
            <a:normAutofit fontScale="92500" lnSpcReduction="20000"/>
          </a:bodyPr>
          <a:lstStyle/>
          <a:p>
            <a:endParaRPr lang="vi-VN" dirty="0" smtClean="0">
              <a:effectLst>
                <a:outerShdw blurRad="38100" dist="38100" dir="2700000" algn="tl">
                  <a:srgbClr val="000000">
                    <a:alpha val="43137"/>
                  </a:srgbClr>
                </a:outerShdw>
              </a:effectLst>
            </a:endParaRPr>
          </a:p>
          <a:p>
            <a:r>
              <a:rPr lang="vi-VN" dirty="0" smtClean="0">
                <a:effectLst>
                  <a:outerShdw blurRad="38100" dist="38100" dir="2700000" algn="tl">
                    <a:srgbClr val="000000">
                      <a:alpha val="43137"/>
                    </a:srgbClr>
                  </a:outerShdw>
                </a:effectLst>
              </a:rPr>
              <a:t>1. </a:t>
            </a:r>
            <a:r>
              <a:rPr lang="vi-VN" b="1" dirty="0">
                <a:effectLst>
                  <a:outerShdw blurRad="38100" dist="38100" dir="2700000" algn="tl">
                    <a:srgbClr val="000000">
                      <a:alpha val="43137"/>
                    </a:srgbClr>
                  </a:outerShdw>
                </a:effectLst>
              </a:rPr>
              <a:t>Tiền xử lý dữ liệu bằng Excel/Python</a:t>
            </a:r>
            <a:r>
              <a:rPr lang="vi-VN" dirty="0" smtClean="0">
                <a:effectLst>
                  <a:outerShdw blurRad="38100" dist="38100" dir="2700000" algn="tl">
                    <a:srgbClr val="000000">
                      <a:alpha val="43137"/>
                    </a:srgbClr>
                  </a:outerShdw>
                </a:effectLst>
              </a:rPr>
              <a:t>:</a:t>
            </a:r>
          </a:p>
          <a:p>
            <a:r>
              <a:rPr lang="vi-VN" dirty="0">
                <a:effectLst>
                  <a:outerShdw blurRad="38100" dist="38100" dir="2700000" algn="tl">
                    <a:srgbClr val="000000">
                      <a:alpha val="43137"/>
                    </a:srgbClr>
                  </a:outerShdw>
                </a:effectLst>
              </a:rPr>
              <a:t>Loại bỏ các cột không cần thiết (CustomerID, Tên</a:t>
            </a:r>
            <a:r>
              <a:rPr lang="vi-VN" dirty="0" smtClean="0">
                <a:effectLst>
                  <a:outerShdw blurRad="38100" dist="38100" dir="2700000" algn="tl">
                    <a:srgbClr val="000000">
                      <a:alpha val="43137"/>
                    </a:srgbClr>
                  </a:outerShdw>
                </a:effectLst>
              </a:rPr>
              <a:t>…)</a:t>
            </a:r>
          </a:p>
          <a:p>
            <a:r>
              <a:rPr lang="vi-VN" dirty="0">
                <a:effectLst>
                  <a:outerShdw blurRad="38100" dist="38100" dir="2700000" algn="tl">
                    <a:srgbClr val="000000">
                      <a:alpha val="43137"/>
                    </a:srgbClr>
                  </a:outerShdw>
                </a:effectLst>
              </a:rPr>
              <a:t>Gắn nhãn Exited rõ ràng: 1 = Rời, 0 = Ở </a:t>
            </a:r>
            <a:r>
              <a:rPr lang="vi-VN" dirty="0" smtClean="0">
                <a:effectLst>
                  <a:outerShdw blurRad="38100" dist="38100" dir="2700000" algn="tl">
                    <a:srgbClr val="000000">
                      <a:alpha val="43137"/>
                    </a:srgbClr>
                  </a:outerShdw>
                </a:effectLst>
              </a:rPr>
              <a:t>lại</a:t>
            </a:r>
          </a:p>
          <a:p>
            <a:pPr marL="0" indent="0">
              <a:buNone/>
            </a:pPr>
            <a:endParaRPr lang="vi-VN" dirty="0" smtClean="0">
              <a:effectLst>
                <a:outerShdw blurRad="38100" dist="38100" dir="2700000" algn="tl">
                  <a:srgbClr val="000000">
                    <a:alpha val="43137"/>
                  </a:srgbClr>
                </a:outerShdw>
              </a:effectLst>
            </a:endParaRPr>
          </a:p>
          <a:p>
            <a:r>
              <a:rPr lang="vi-VN" dirty="0" smtClean="0">
                <a:effectLst>
                  <a:outerShdw blurRad="38100" dist="38100" dir="2700000" algn="tl">
                    <a:srgbClr val="000000">
                      <a:alpha val="43137"/>
                    </a:srgbClr>
                  </a:outerShdw>
                </a:effectLst>
              </a:rPr>
              <a:t>2.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Phân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tích</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mô</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tả</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Power BI</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vi-VN" dirty="0">
                <a:effectLst>
                  <a:outerShdw blurRad="38100" dist="38100" dir="2700000" algn="tl">
                    <a:srgbClr val="000000">
                      <a:alpha val="43137"/>
                    </a:srgbClr>
                  </a:outerShdw>
                </a:effectLst>
                <a:cs typeface="Times New Roman" panose="02020603050405020304" pitchFamily="18" charset="0"/>
              </a:rPr>
              <a:t>Biểu đồ thanh: Tỷ lệ rời ngân hàng theo nhóm tuổi, giới tính, quốc gia</a:t>
            </a:r>
            <a:r>
              <a:rPr lang="vi-VN" dirty="0" smtClean="0">
                <a:effectLst>
                  <a:outerShdw blurRad="38100" dist="38100" dir="2700000" algn="tl">
                    <a:srgbClr val="000000">
                      <a:alpha val="43137"/>
                    </a:srgbClr>
                  </a:outerShdw>
                </a:effectLst>
                <a:cs typeface="Times New Roman" panose="02020603050405020304" pitchFamily="18" charset="0"/>
              </a:rPr>
              <a:t>.</a:t>
            </a:r>
            <a:endParaRPr lang="en-US" dirty="0" smtClean="0">
              <a:effectLst>
                <a:outerShdw blurRad="38100" dist="38100" dir="2700000" algn="tl">
                  <a:srgbClr val="000000">
                    <a:alpha val="43137"/>
                  </a:srgbClr>
                </a:outerShdw>
              </a:effectLst>
              <a:cs typeface="Times New Roman" panose="02020603050405020304" pitchFamily="18" charset="0"/>
            </a:endParaRPr>
          </a:p>
          <a:p>
            <a:r>
              <a:rPr lang="vi-VN" dirty="0">
                <a:effectLst>
                  <a:outerShdw blurRad="38100" dist="38100" dir="2700000" algn="tl">
                    <a:srgbClr val="000000">
                      <a:alpha val="43137"/>
                    </a:srgbClr>
                  </a:outerShdw>
                </a:effectLst>
              </a:rPr>
              <a:t>Biểu đồ tròn: So sánh tỷ lệ giữa nhóm "rời" và "ở </a:t>
            </a:r>
            <a:r>
              <a:rPr lang="vi-VN" dirty="0" smtClean="0">
                <a:effectLst>
                  <a:outerShdw blurRad="38100" dist="38100" dir="2700000" algn="tl">
                    <a:srgbClr val="000000">
                      <a:alpha val="43137"/>
                    </a:srgbClr>
                  </a:outerShdw>
                </a:effectLst>
              </a:rPr>
              <a:t>lại“</a:t>
            </a:r>
            <a:r>
              <a:rPr lang="en-US" dirty="0" smtClean="0">
                <a:effectLst>
                  <a:outerShdw blurRad="38100" dist="38100" dir="2700000" algn="tl">
                    <a:srgbClr val="000000">
                      <a:alpha val="43137"/>
                    </a:srgbClr>
                  </a:outerShdw>
                </a:effectLst>
              </a:rPr>
              <a:t>.</a:t>
            </a:r>
          </a:p>
          <a:p>
            <a:r>
              <a:rPr lang="vi-VN" dirty="0">
                <a:effectLst>
                  <a:outerShdw blurRad="38100" dist="38100" dir="2700000" algn="tl">
                    <a:srgbClr val="000000">
                      <a:alpha val="43137"/>
                    </a:srgbClr>
                  </a:outerShdw>
                </a:effectLst>
              </a:rPr>
              <a:t>Biểu đồ kết hợp: Số sản phẩm sử dụng &amp; trạng thái rời ngân </a:t>
            </a:r>
            <a:r>
              <a:rPr lang="vi-VN" dirty="0" smtClean="0">
                <a:effectLst>
                  <a:outerShdw blurRad="38100" dist="38100" dir="2700000" algn="tl">
                    <a:srgbClr val="000000">
                      <a:alpha val="43137"/>
                    </a:srgbClr>
                  </a:outerShdw>
                </a:effectLst>
              </a:rPr>
              <a:t>hàng</a:t>
            </a:r>
            <a:r>
              <a:rPr lang="en-US" dirty="0" smtClean="0">
                <a:effectLst>
                  <a:outerShdw blurRad="38100" dist="38100" dir="2700000" algn="tl">
                    <a:srgbClr val="000000">
                      <a:alpha val="43137"/>
                    </a:srgbClr>
                  </a:outerShdw>
                </a:effectLst>
              </a:rPr>
              <a:t>.</a:t>
            </a:r>
          </a:p>
          <a:p>
            <a:r>
              <a:rPr lang="vi-VN" dirty="0">
                <a:effectLst>
                  <a:outerShdw blurRad="38100" dist="38100" dir="2700000" algn="tl">
                    <a:srgbClr val="000000">
                      <a:alpha val="43137"/>
                    </a:srgbClr>
                  </a:outerShdw>
                </a:effectLst>
              </a:rPr>
              <a:t>Bộ lọc tương tác (slicer): Cho phép chọn lọc khách hàng theo độ tuổi, trạng thái tài khoản, quốc gia…</a:t>
            </a:r>
            <a:endParaRPr lang="vi-VN"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0" name="Content Placeholder 2"/>
          <p:cNvSpPr txBox="1">
            <a:spLocks/>
          </p:cNvSpPr>
          <p:nvPr/>
        </p:nvSpPr>
        <p:spPr>
          <a:xfrm>
            <a:off x="6714836" y="2247486"/>
            <a:ext cx="5477164" cy="409494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vi-VN" sz="1900" dirty="0" smtClean="0">
              <a:effectLst>
                <a:outerShdw blurRad="38100" dist="38100" dir="2700000" algn="tl">
                  <a:srgbClr val="000000">
                    <a:alpha val="43137"/>
                  </a:srgbClr>
                </a:outerShdw>
              </a:effectLst>
            </a:endParaRPr>
          </a:p>
          <a:p>
            <a:r>
              <a:rPr lang="vi-VN" sz="1900" dirty="0" smtClean="0">
                <a:effectLst>
                  <a:outerShdw blurRad="38100" dist="38100" dir="2700000" algn="tl">
                    <a:srgbClr val="000000">
                      <a:alpha val="43137"/>
                    </a:srgbClr>
                  </a:outerShdw>
                </a:effectLst>
              </a:rPr>
              <a:t>3. </a:t>
            </a:r>
            <a:r>
              <a:rPr 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Tạo</a:t>
            </a:r>
            <a:r>
              <a:rPr 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Dashboard </a:t>
            </a:r>
            <a:r>
              <a:rPr lang="en-US" sz="19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trong</a:t>
            </a:r>
            <a:r>
              <a:rPr lang="en-US" sz="19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Power BI</a:t>
            </a:r>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vi-VN" sz="1900" dirty="0">
                <a:effectLst>
                  <a:outerShdw blurRad="38100" dist="38100" dir="2700000" algn="tl">
                    <a:srgbClr val="000000">
                      <a:alpha val="43137"/>
                    </a:srgbClr>
                  </a:outerShdw>
                </a:effectLst>
              </a:rPr>
              <a:t>Trang tổng quan: Tỷ lệ churn, churn theo yếu tố</a:t>
            </a:r>
            <a:r>
              <a:rPr lang="vi-VN" sz="1900" dirty="0" smtClean="0">
                <a:effectLst>
                  <a:outerShdw blurRad="38100" dist="38100" dir="2700000" algn="tl">
                    <a:srgbClr val="000000">
                      <a:alpha val="43137"/>
                    </a:srgbClr>
                  </a:outerShdw>
                </a:effectLst>
              </a:rPr>
              <a:t>.</a:t>
            </a:r>
            <a:endParaRPr lang="en-US" sz="1900" dirty="0" smtClean="0">
              <a:effectLst>
                <a:outerShdw blurRad="38100" dist="38100" dir="2700000" algn="tl">
                  <a:srgbClr val="000000">
                    <a:alpha val="43137"/>
                  </a:srgbClr>
                </a:outerShdw>
              </a:effectLst>
            </a:endParaRPr>
          </a:p>
          <a:p>
            <a:r>
              <a:rPr lang="vi-VN" sz="1900" dirty="0">
                <a:effectLst>
                  <a:outerShdw blurRad="38100" dist="38100" dir="2700000" algn="tl">
                    <a:srgbClr val="000000">
                      <a:alpha val="43137"/>
                    </a:srgbClr>
                  </a:outerShdw>
                </a:effectLst>
              </a:rPr>
              <a:t>Trang chi tiết: Bộ lọc drill-down theo từng phân khúc khách hàng</a:t>
            </a:r>
            <a:r>
              <a:rPr lang="vi-VN" sz="1900" dirty="0" smtClean="0">
                <a:effectLst>
                  <a:outerShdw blurRad="38100" dist="38100" dir="2700000" algn="tl">
                    <a:srgbClr val="000000">
                      <a:alpha val="43137"/>
                    </a:srgbClr>
                  </a:outerShdw>
                </a:effectLst>
              </a:rPr>
              <a:t>.</a:t>
            </a:r>
          </a:p>
          <a:p>
            <a:pPr marL="0" indent="0">
              <a:buNone/>
            </a:pPr>
            <a:endParaRPr lang="en-US" sz="1900" dirty="0" smtClean="0">
              <a:effectLst>
                <a:outerShdw blurRad="38100" dist="38100" dir="2700000" algn="tl">
                  <a:srgbClr val="000000">
                    <a:alpha val="43137"/>
                  </a:srgbClr>
                </a:outerShdw>
              </a:effectLst>
            </a:endParaRPr>
          </a:p>
          <a:p>
            <a:r>
              <a:rPr lang="en-US"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a:t>
            </a:r>
            <a:r>
              <a:rPr lang="vi-VN" sz="1900" b="1" dirty="0">
                <a:effectLst>
                  <a:outerShdw blurRad="38100" dist="38100" dir="2700000" algn="tl">
                    <a:srgbClr val="000000">
                      <a:alpha val="43137"/>
                    </a:srgbClr>
                  </a:outerShdw>
                </a:effectLst>
              </a:rPr>
              <a:t>Rút ra insight &amp; đề xuất</a:t>
            </a:r>
            <a:r>
              <a:rPr lang="vi-VN" sz="1900" dirty="0" smtClean="0">
                <a:effectLst>
                  <a:outerShdw blurRad="38100" dist="38100" dir="2700000" algn="tl">
                    <a:srgbClr val="000000">
                      <a:alpha val="43137"/>
                    </a:srgbClr>
                  </a:outerShdw>
                </a:effectLst>
              </a:rPr>
              <a:t>:</a:t>
            </a:r>
            <a:endParaRPr lang="en-US" sz="1900" dirty="0" smtClean="0">
              <a:effectLst>
                <a:outerShdw blurRad="38100" dist="38100" dir="2700000" algn="tl">
                  <a:srgbClr val="000000">
                    <a:alpha val="43137"/>
                  </a:srgbClr>
                </a:outerShdw>
              </a:effectLst>
            </a:endParaRPr>
          </a:p>
          <a:p>
            <a:r>
              <a:rPr lang="vi-VN" sz="1900" dirty="0">
                <a:effectLst>
                  <a:outerShdw blurRad="38100" dist="38100" dir="2700000" algn="tl">
                    <a:srgbClr val="000000">
                      <a:alpha val="43137"/>
                    </a:srgbClr>
                  </a:outerShdw>
                </a:effectLst>
              </a:rPr>
              <a:t>Nhóm khách hàng có tỷ lệ churn cao: không hoạt động, lớn tuổi, ít sản phẩm</a:t>
            </a:r>
            <a:r>
              <a:rPr lang="vi-VN" sz="1900" dirty="0" smtClean="0">
                <a:effectLst>
                  <a:outerShdw blurRad="38100" dist="38100" dir="2700000" algn="tl">
                    <a:srgbClr val="000000">
                      <a:alpha val="43137"/>
                    </a:srgbClr>
                  </a:outerShdw>
                </a:effectLst>
              </a:rPr>
              <a:t>…</a:t>
            </a:r>
            <a:endParaRPr lang="en-US" sz="1900" dirty="0" smtClean="0">
              <a:effectLst>
                <a:outerShdw blurRad="38100" dist="38100" dir="2700000" algn="tl">
                  <a:srgbClr val="000000">
                    <a:alpha val="43137"/>
                  </a:srgbClr>
                </a:outerShdw>
              </a:effectLst>
            </a:endParaRPr>
          </a:p>
          <a:p>
            <a:r>
              <a:rPr lang="vi-VN" sz="1900" dirty="0">
                <a:effectLst>
                  <a:outerShdw blurRad="38100" dist="38100" dir="2700000" algn="tl">
                    <a:srgbClr val="000000">
                      <a:alpha val="43137"/>
                    </a:srgbClr>
                  </a:outerShdw>
                </a:effectLst>
              </a:rPr>
              <a:t>Đề xuất giữ chân: Tăng tương tác, cá nhân hóa sản phẩm, CSKH chủ động.</a:t>
            </a:r>
            <a:endParaRPr lang="vi-VN" sz="19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01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wipe(down)">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down)">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24095"/>
          </a:xfrm>
        </p:spPr>
        <p:txBody>
          <a:bodyPr/>
          <a:lstStyle/>
          <a:p>
            <a:r>
              <a:rPr lang="vi-VN" dirty="0">
                <a:solidFill>
                  <a:schemeClr val="accent2">
                    <a:lumMod val="40000"/>
                    <a:lumOff val="60000"/>
                  </a:schemeClr>
                </a:solidFill>
                <a:effectLst>
                  <a:outerShdw blurRad="38100" dist="38100" dir="2700000" algn="tl">
                    <a:srgbClr val="000000">
                      <a:alpha val="43137"/>
                    </a:srgbClr>
                  </a:outerShdw>
                </a:effectLst>
              </a:rPr>
              <a:t>5</a:t>
            </a:r>
            <a:r>
              <a:rPr lang="vi-VN" dirty="0" smtClean="0">
                <a:solidFill>
                  <a:schemeClr val="accent2">
                    <a:lumMod val="40000"/>
                    <a:lumOff val="60000"/>
                  </a:schemeClr>
                </a:solidFill>
                <a:effectLst>
                  <a:outerShdw blurRad="38100" dist="38100" dir="2700000" algn="tl">
                    <a:srgbClr val="000000">
                      <a:alpha val="43137"/>
                    </a:srgbClr>
                  </a:outerShdw>
                </a:effectLst>
              </a:rPr>
              <a:t>. </a:t>
            </a:r>
            <a:r>
              <a:rPr lang="vi-VN" dirty="0">
                <a:solidFill>
                  <a:schemeClr val="accent2">
                    <a:lumMod val="40000"/>
                    <a:lumOff val="60000"/>
                  </a:schemeClr>
                </a:solidFill>
                <a:effectLst>
                  <a:outerShdw blurRad="38100" dist="38100" dir="2700000" algn="tl">
                    <a:srgbClr val="000000">
                      <a:alpha val="43137"/>
                    </a:srgbClr>
                  </a:outerShdw>
                </a:effectLst>
              </a:rPr>
              <a:t>Kết quả kỳ vọng</a:t>
            </a:r>
          </a:p>
        </p:txBody>
      </p:sp>
      <p:sp>
        <p:nvSpPr>
          <p:cNvPr id="3" name="Content Placeholder 2"/>
          <p:cNvSpPr>
            <a:spLocks noGrp="1"/>
          </p:cNvSpPr>
          <p:nvPr>
            <p:ph idx="1"/>
          </p:nvPr>
        </p:nvSpPr>
        <p:spPr>
          <a:xfrm>
            <a:off x="1069848" y="2121408"/>
            <a:ext cx="10058400" cy="1332992"/>
          </a:xfrm>
        </p:spPr>
        <p:txBody>
          <a:bodyPr/>
          <a:lstStyle/>
          <a:p>
            <a:r>
              <a:rPr lang="vi-VN" dirty="0">
                <a:effectLst>
                  <a:outerShdw blurRad="38100" dist="38100" dir="2700000" algn="tl">
                    <a:srgbClr val="000000">
                      <a:alpha val="43137"/>
                    </a:srgbClr>
                  </a:outerShdw>
                </a:effectLst>
              </a:rPr>
              <a:t>Một </a:t>
            </a:r>
            <a:r>
              <a:rPr lang="vi-VN" b="1" dirty="0">
                <a:effectLst>
                  <a:outerShdw blurRad="38100" dist="38100" dir="2700000" algn="tl">
                    <a:srgbClr val="000000">
                      <a:alpha val="43137"/>
                    </a:srgbClr>
                  </a:outerShdw>
                </a:effectLst>
              </a:rPr>
              <a:t>Dashboard Power BI đẹp, dễ hiểu</a:t>
            </a:r>
            <a:r>
              <a:rPr lang="vi-VN" dirty="0">
                <a:effectLst>
                  <a:outerShdw blurRad="38100" dist="38100" dir="2700000" algn="tl">
                    <a:srgbClr val="000000">
                      <a:alpha val="43137"/>
                    </a:srgbClr>
                  </a:outerShdw>
                </a:effectLst>
              </a:rPr>
              <a:t> theo dõi churn</a:t>
            </a:r>
            <a:r>
              <a:rPr lang="vi-VN" dirty="0" smtClean="0">
                <a:effectLst>
                  <a:outerShdw blurRad="38100" dist="38100" dir="2700000" algn="tl">
                    <a:srgbClr val="000000">
                      <a:alpha val="43137"/>
                    </a:srgbClr>
                  </a:outerShdw>
                </a:effectLst>
              </a:rPr>
              <a:t>.</a:t>
            </a:r>
          </a:p>
          <a:p>
            <a:r>
              <a:rPr lang="vi-VN" dirty="0">
                <a:effectLst>
                  <a:outerShdw blurRad="38100" dist="38100" dir="2700000" algn="tl">
                    <a:srgbClr val="000000">
                      <a:alpha val="43137"/>
                    </a:srgbClr>
                  </a:outerShdw>
                </a:effectLst>
              </a:rPr>
              <a:t>Các </a:t>
            </a:r>
            <a:r>
              <a:rPr lang="vi-VN" b="1" dirty="0">
                <a:effectLst>
                  <a:outerShdw blurRad="38100" dist="38100" dir="2700000" algn="tl">
                    <a:srgbClr val="000000">
                      <a:alpha val="43137"/>
                    </a:srgbClr>
                  </a:outerShdw>
                </a:effectLst>
              </a:rPr>
              <a:t>biểu đồ trực quan</a:t>
            </a:r>
            <a:r>
              <a:rPr lang="vi-VN" dirty="0">
                <a:effectLst>
                  <a:outerShdw blurRad="38100" dist="38100" dir="2700000" algn="tl">
                    <a:srgbClr val="000000">
                      <a:alpha val="43137"/>
                    </a:srgbClr>
                  </a:outerShdw>
                </a:effectLst>
              </a:rPr>
              <a:t> hỗ trợ phân tích dữ liệu khách hàng</a:t>
            </a:r>
            <a:r>
              <a:rPr lang="vi-VN" dirty="0" smtClean="0">
                <a:effectLst>
                  <a:outerShdw blurRad="38100" dist="38100" dir="2700000" algn="tl">
                    <a:srgbClr val="000000">
                      <a:alpha val="43137"/>
                    </a:srgbClr>
                  </a:outerShdw>
                </a:effectLst>
              </a:rPr>
              <a:t>.</a:t>
            </a:r>
          </a:p>
          <a:p>
            <a:r>
              <a:rPr lang="vi-VN" b="1" dirty="0">
                <a:effectLst>
                  <a:outerShdw blurRad="38100" dist="38100" dir="2700000" algn="tl">
                    <a:srgbClr val="000000">
                      <a:alpha val="43137"/>
                    </a:srgbClr>
                  </a:outerShdw>
                </a:effectLst>
              </a:rPr>
              <a:t>Khuyến nghị đơn giản nhưng hiệu quả</a:t>
            </a:r>
            <a:r>
              <a:rPr lang="vi-VN" dirty="0">
                <a:effectLst>
                  <a:outerShdw blurRad="38100" dist="38100" dir="2700000" algn="tl">
                    <a:srgbClr val="000000">
                      <a:alpha val="43137"/>
                    </a:srgbClr>
                  </a:outerShdw>
                </a:effectLst>
              </a:rPr>
              <a:t> giúp cải thiện tỷ lệ rời ngân </a:t>
            </a:r>
            <a:r>
              <a:rPr lang="vi-VN" dirty="0" smtClean="0">
                <a:effectLst>
                  <a:outerShdw blurRad="38100" dist="38100" dir="2700000" algn="tl">
                    <a:srgbClr val="000000">
                      <a:alpha val="43137"/>
                    </a:srgbClr>
                  </a:outerShdw>
                </a:effectLst>
              </a:rPr>
              <a:t>hàng</a:t>
            </a:r>
          </a:p>
        </p:txBody>
      </p:sp>
      <p:sp>
        <p:nvSpPr>
          <p:cNvPr id="4" name="Title 1"/>
          <p:cNvSpPr txBox="1">
            <a:spLocks/>
          </p:cNvSpPr>
          <p:nvPr/>
        </p:nvSpPr>
        <p:spPr>
          <a:xfrm>
            <a:off x="1069848" y="3575812"/>
            <a:ext cx="10058400" cy="1224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vi-VN" dirty="0">
                <a:solidFill>
                  <a:schemeClr val="accent2">
                    <a:lumMod val="40000"/>
                    <a:lumOff val="60000"/>
                  </a:schemeClr>
                </a:solidFill>
                <a:effectLst>
                  <a:outerShdw blurRad="38100" dist="38100" dir="2700000" algn="tl">
                    <a:srgbClr val="000000">
                      <a:alpha val="43137"/>
                    </a:srgbClr>
                  </a:outerShdw>
                </a:effectLst>
              </a:rPr>
              <a:t>6. Kết luận</a:t>
            </a:r>
          </a:p>
        </p:txBody>
      </p:sp>
      <p:sp>
        <p:nvSpPr>
          <p:cNvPr id="6" name="Content Placeholder 2"/>
          <p:cNvSpPr txBox="1">
            <a:spLocks/>
          </p:cNvSpPr>
          <p:nvPr/>
        </p:nvSpPr>
        <p:spPr>
          <a:xfrm>
            <a:off x="1069848" y="4921319"/>
            <a:ext cx="10058400" cy="1332992"/>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150000"/>
              </a:lnSpc>
            </a:pPr>
            <a:r>
              <a:rPr lang="vi-VN" dirty="0">
                <a:effectLst>
                  <a:outerShdw blurRad="38100" dist="38100" dir="2700000" algn="tl">
                    <a:srgbClr val="000000">
                      <a:alpha val="43137"/>
                    </a:srgbClr>
                  </a:outerShdw>
                </a:effectLst>
              </a:rPr>
              <a:t>Không cần dùng mô hình phức tạp, chỉ với dữ liệu có sẵn và Power BI, ngân hàng vẫn có thể phát hiện xu hướng rời đi của khách hàng và ra quyết định kịp thời. Dự án phù hợp với nhóm không chuyên về Machine Learning, dễ triển khai và ứng dụng thực tế</a:t>
            </a:r>
            <a:r>
              <a:rPr lang="vi-VN" dirty="0" smtClean="0">
                <a:effectLst>
                  <a:outerShdw blurRad="38100" dist="38100" dir="2700000" algn="tl">
                    <a:srgbClr val="000000">
                      <a:alpha val="43137"/>
                    </a:srgbClr>
                  </a:outerShdw>
                </a:effectLst>
              </a:rPr>
              <a:t>.</a:t>
            </a:r>
          </a:p>
          <a:p>
            <a:pPr>
              <a:lnSpc>
                <a:spcPct val="150000"/>
              </a:lnSpc>
            </a:pPr>
            <a:endParaRPr lang="vi-VN" dirty="0" smtClean="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6771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43804"/>
          </a:xfrm>
        </p:spPr>
        <p:txBody>
          <a:bodyPr>
            <a:noAutofit/>
          </a:bodyPr>
          <a:lstStyle/>
          <a:p>
            <a:r>
              <a:rPr lang="vi-VN" sz="2800" dirty="0" smtClean="0"/>
              <a:t> Tiền xử lý dữ liệu bằng python:</a:t>
            </a:r>
            <a:endParaRPr lang="vi-VN" sz="2800" dirty="0"/>
          </a:p>
        </p:txBody>
      </p:sp>
      <p:sp>
        <p:nvSpPr>
          <p:cNvPr id="3" name="Content Placeholder 2"/>
          <p:cNvSpPr>
            <a:spLocks noGrp="1"/>
          </p:cNvSpPr>
          <p:nvPr>
            <p:ph idx="1"/>
          </p:nvPr>
        </p:nvSpPr>
        <p:spPr>
          <a:xfrm>
            <a:off x="1069848" y="1487055"/>
            <a:ext cx="10058400" cy="4685145"/>
          </a:xfrm>
        </p:spPr>
        <p:txBody>
          <a:bodyPr/>
          <a:lstStyle/>
          <a:p>
            <a:endParaRPr lang="vi-VN" dirty="0" smtClean="0"/>
          </a:p>
          <a:p>
            <a:r>
              <a:rPr lang="vi-VN" dirty="0" smtClean="0"/>
              <a:t>Extract data:</a:t>
            </a:r>
          </a:p>
          <a:p>
            <a:pPr marL="0" indent="0">
              <a:buNone/>
            </a:pPr>
            <a:endParaRPr lang="vi-VN" dirty="0" smtClean="0"/>
          </a:p>
          <a:p>
            <a:endParaRPr lang="vi-VN" dirty="0" smtClean="0"/>
          </a:p>
          <a:p>
            <a:endParaRPr lang="vi-VN" dirty="0"/>
          </a:p>
          <a:p>
            <a:endParaRPr lang="vi-VN" dirty="0" smtClean="0"/>
          </a:p>
          <a:p>
            <a:endParaRPr lang="vi-VN" dirty="0" smtClean="0"/>
          </a:p>
          <a:p>
            <a:pPr marL="0" indent="0">
              <a:buNone/>
            </a:pPr>
            <a:endParaRPr lang="vi-VN" dirty="0"/>
          </a:p>
        </p:txBody>
      </p:sp>
      <p:pic>
        <p:nvPicPr>
          <p:cNvPr id="4" name="Picture 3"/>
          <p:cNvPicPr>
            <a:picLocks noChangeAspect="1"/>
          </p:cNvPicPr>
          <p:nvPr/>
        </p:nvPicPr>
        <p:blipFill>
          <a:blip r:embed="rId2"/>
          <a:stretch>
            <a:fillRect/>
          </a:stretch>
        </p:blipFill>
        <p:spPr>
          <a:xfrm>
            <a:off x="1163936" y="2516916"/>
            <a:ext cx="6058746" cy="1971950"/>
          </a:xfrm>
          <a:prstGeom prst="rect">
            <a:avLst/>
          </a:prstGeom>
        </p:spPr>
      </p:pic>
    </p:spTree>
    <p:extLst>
      <p:ext uri="{BB962C8B-B14F-4D97-AF65-F5344CB8AC3E}">
        <p14:creationId xmlns:p14="http://schemas.microsoft.com/office/powerpoint/2010/main" val="40395343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743804"/>
          </a:xfrm>
        </p:spPr>
        <p:txBody>
          <a:bodyPr>
            <a:noAutofit/>
          </a:bodyPr>
          <a:lstStyle/>
          <a:p>
            <a:r>
              <a:rPr lang="vi-VN" sz="2800" dirty="0" smtClean="0"/>
              <a:t> Tiền xử lý dữ liệu bằng python:</a:t>
            </a:r>
            <a:endParaRPr lang="vi-VN" sz="2800" dirty="0"/>
          </a:p>
        </p:txBody>
      </p:sp>
      <p:sp>
        <p:nvSpPr>
          <p:cNvPr id="3" name="Content Placeholder 2"/>
          <p:cNvSpPr>
            <a:spLocks noGrp="1"/>
          </p:cNvSpPr>
          <p:nvPr>
            <p:ph idx="1"/>
          </p:nvPr>
        </p:nvSpPr>
        <p:spPr>
          <a:xfrm>
            <a:off x="1069848" y="1487055"/>
            <a:ext cx="10058400" cy="4685145"/>
          </a:xfrm>
        </p:spPr>
        <p:txBody>
          <a:bodyPr/>
          <a:lstStyle/>
          <a:p>
            <a:endParaRPr lang="vi-VN" dirty="0" smtClean="0"/>
          </a:p>
          <a:p>
            <a:r>
              <a:rPr lang="vi-VN" dirty="0" smtClean="0"/>
              <a:t>Transform data:</a:t>
            </a:r>
          </a:p>
          <a:p>
            <a:endParaRPr lang="vi-VN" dirty="0"/>
          </a:p>
          <a:p>
            <a:endParaRPr lang="vi-VN" dirty="0" smtClean="0"/>
          </a:p>
          <a:p>
            <a:endParaRPr lang="vi-VN" dirty="0" smtClean="0"/>
          </a:p>
          <a:p>
            <a:pPr marL="0" indent="0">
              <a:buNone/>
            </a:pPr>
            <a:endParaRPr lang="vi-VN" dirty="0"/>
          </a:p>
        </p:txBody>
      </p:sp>
      <p:pic>
        <p:nvPicPr>
          <p:cNvPr id="5" name="Picture 4"/>
          <p:cNvPicPr>
            <a:picLocks noChangeAspect="1"/>
          </p:cNvPicPr>
          <p:nvPr/>
        </p:nvPicPr>
        <p:blipFill>
          <a:blip r:embed="rId2"/>
          <a:stretch>
            <a:fillRect/>
          </a:stretch>
        </p:blipFill>
        <p:spPr>
          <a:xfrm>
            <a:off x="1477818" y="2434840"/>
            <a:ext cx="3472874" cy="4105613"/>
          </a:xfrm>
          <a:prstGeom prst="rect">
            <a:avLst/>
          </a:prstGeom>
          <a:ln>
            <a:solidFill>
              <a:schemeClr val="bg1"/>
            </a:solidFill>
          </a:ln>
        </p:spPr>
      </p:pic>
      <p:pic>
        <p:nvPicPr>
          <p:cNvPr id="6" name="Picture 5"/>
          <p:cNvPicPr>
            <a:picLocks noChangeAspect="1"/>
          </p:cNvPicPr>
          <p:nvPr/>
        </p:nvPicPr>
        <p:blipFill>
          <a:blip r:embed="rId3"/>
          <a:stretch>
            <a:fillRect/>
          </a:stretch>
        </p:blipFill>
        <p:spPr>
          <a:xfrm>
            <a:off x="7064795" y="2434840"/>
            <a:ext cx="3533257" cy="3995979"/>
          </a:xfrm>
          <a:prstGeom prst="rect">
            <a:avLst/>
          </a:prstGeom>
        </p:spPr>
      </p:pic>
      <p:cxnSp>
        <p:nvCxnSpPr>
          <p:cNvPr id="12" name="Straight Arrow Connector 11"/>
          <p:cNvCxnSpPr/>
          <p:nvPr/>
        </p:nvCxnSpPr>
        <p:spPr>
          <a:xfrm flipH="1">
            <a:off x="4950692" y="3990109"/>
            <a:ext cx="2401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flipV="1">
            <a:off x="4950692" y="4156364"/>
            <a:ext cx="258617"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932219" y="3631092"/>
            <a:ext cx="258617"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932218" y="5852438"/>
            <a:ext cx="258617"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597236" y="3829627"/>
            <a:ext cx="1209964" cy="6580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vi-VN" dirty="0" smtClean="0"/>
              <a:t>Fix data type</a:t>
            </a:r>
            <a:endParaRPr lang="vi-VN" dirty="0"/>
          </a:p>
        </p:txBody>
      </p:sp>
      <p:cxnSp>
        <p:nvCxnSpPr>
          <p:cNvPr id="18" name="Straight Arrow Connector 17"/>
          <p:cNvCxnSpPr/>
          <p:nvPr/>
        </p:nvCxnSpPr>
        <p:spPr>
          <a:xfrm flipH="1" flipV="1">
            <a:off x="10586772" y="3635710"/>
            <a:ext cx="258617"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10604532" y="3980873"/>
            <a:ext cx="258617"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flipV="1">
            <a:off x="10604532" y="4147128"/>
            <a:ext cx="258617"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10604532" y="5843202"/>
            <a:ext cx="258617" cy="9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25213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280</TotalTime>
  <Words>646</Words>
  <Application>Microsoft Office PowerPoint</Application>
  <PresentationFormat>Widescreen</PresentationFormat>
  <Paragraphs>87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Rockwell</vt:lpstr>
      <vt:lpstr>Rockwell Condensed</vt:lpstr>
      <vt:lpstr>Times New Roman</vt:lpstr>
      <vt:lpstr>Wingdings</vt:lpstr>
      <vt:lpstr>Wood Type</vt:lpstr>
      <vt:lpstr>Dự án Dự báo khách hàng rời ngân hàng (Customer Churn Prediction)</vt:lpstr>
      <vt:lpstr>1. TÓM TẮT DỰ ÁN</vt:lpstr>
      <vt:lpstr>Nguồn: https://www.kaggle.com/datasets/radheshyamkollipara/bank-customer-churn/data </vt:lpstr>
      <vt:lpstr>2. Bối cảnh &amp; vấn đề</vt:lpstr>
      <vt:lpstr>3. Mục tiêu dự án (Cập nhật)</vt:lpstr>
      <vt:lpstr>4. Phương pháp thực hiện (Cập nhật)</vt:lpstr>
      <vt:lpstr>5. Kết quả kỳ vọng</vt:lpstr>
      <vt:lpstr> Tiền xử lý dữ liệu bằng python:</vt:lpstr>
      <vt:lpstr> Tiền xử lý dữ liệu bằng python:</vt:lpstr>
      <vt:lpstr> Tiền xử lý dữ liệu bằng python:</vt:lpstr>
      <vt:lpstr> Tiền xử lý dữ liệu bằng python:</vt:lpstr>
      <vt:lpstr> Tiền xử lý dữ liệu bằng python:</vt:lpstr>
      <vt:lpstr> Tạo dashboard với power bi:</vt:lpstr>
      <vt:lpstr> Rút ra insight và đề xuất: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báo khách hàng rời ngân hàng (Customer Churn Prediction)</dc:title>
  <dc:creator>NOTE</dc:creator>
  <cp:lastModifiedBy>NOTE</cp:lastModifiedBy>
  <cp:revision>17</cp:revision>
  <dcterms:created xsi:type="dcterms:W3CDTF">2025-07-04T13:31:22Z</dcterms:created>
  <dcterms:modified xsi:type="dcterms:W3CDTF">2025-07-15T07:25:14Z</dcterms:modified>
</cp:coreProperties>
</file>