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6FD44-6F50-4A88-8D1A-2755D2904548}" v="8" dt="2022-06-02T10:54:55.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er, Charles" userId="S::cl680@exeter.ac.uk::5ae00232-6b40-4f92-9716-4202a7196346" providerId="AD" clId="Web-{C026FD44-6F50-4A88-8D1A-2755D2904548}"/>
    <pc:docChg chg="modSld">
      <pc:chgData name="Lever, Charles" userId="S::cl680@exeter.ac.uk::5ae00232-6b40-4f92-9716-4202a7196346" providerId="AD" clId="Web-{C026FD44-6F50-4A88-8D1A-2755D2904548}" dt="2022-06-02T10:54:55.442" v="7" actId="20577"/>
      <pc:docMkLst>
        <pc:docMk/>
      </pc:docMkLst>
      <pc:sldChg chg="addSp modSp">
        <pc:chgData name="Lever, Charles" userId="S::cl680@exeter.ac.uk::5ae00232-6b40-4f92-9716-4202a7196346" providerId="AD" clId="Web-{C026FD44-6F50-4A88-8D1A-2755D2904548}" dt="2022-06-02T10:54:55.442" v="7" actId="20577"/>
        <pc:sldMkLst>
          <pc:docMk/>
          <pc:sldMk cId="2854745361" sldId="262"/>
        </pc:sldMkLst>
        <pc:spChg chg="mod">
          <ac:chgData name="Lever, Charles" userId="S::cl680@exeter.ac.uk::5ae00232-6b40-4f92-9716-4202a7196346" providerId="AD" clId="Web-{C026FD44-6F50-4A88-8D1A-2755D2904548}" dt="2022-06-02T10:54:55.442" v="7" actId="20577"/>
          <ac:spMkLst>
            <pc:docMk/>
            <pc:sldMk cId="2854745361" sldId="262"/>
            <ac:spMk id="2" creationId="{89F6D993-A53D-8240-C6F6-9DB9C989EB7E}"/>
          </ac:spMkLst>
        </pc:spChg>
        <pc:spChg chg="add">
          <ac:chgData name="Lever, Charles" userId="S::cl680@exeter.ac.uk::5ae00232-6b40-4f92-9716-4202a7196346" providerId="AD" clId="Web-{C026FD44-6F50-4A88-8D1A-2755D2904548}" dt="2022-06-02T10:54:36.020" v="0"/>
          <ac:spMkLst>
            <pc:docMk/>
            <pc:sldMk cId="2854745361" sldId="262"/>
            <ac:spMk id="4" creationId="{34B80ACE-4421-911D-8580-5C2959DB9E47}"/>
          </ac:spMkLst>
        </pc:spChg>
      </pc:sldChg>
    </pc:docChg>
  </pc:docChgLst>
  <pc:docChgLst>
    <pc:chgData name="Charles" userId="5ae00232-6b40-4f92-9716-4202a7196346" providerId="ADAL" clId="{2EE085F2-8DB2-4AFF-8F9F-DAE63D579C47}"/>
    <pc:docChg chg="custSel addSld delSld modSld">
      <pc:chgData name="Charles" userId="5ae00232-6b40-4f92-9716-4202a7196346" providerId="ADAL" clId="{2EE085F2-8DB2-4AFF-8F9F-DAE63D579C47}" dt="2022-06-02T18:30:30.672" v="1225" actId="1076"/>
      <pc:docMkLst>
        <pc:docMk/>
      </pc:docMkLst>
      <pc:sldChg chg="delSp modSp mod">
        <pc:chgData name="Charles" userId="5ae00232-6b40-4f92-9716-4202a7196346" providerId="ADAL" clId="{2EE085F2-8DB2-4AFF-8F9F-DAE63D579C47}" dt="2022-06-02T11:07:50.128" v="1208" actId="207"/>
        <pc:sldMkLst>
          <pc:docMk/>
          <pc:sldMk cId="2854745361" sldId="262"/>
        </pc:sldMkLst>
        <pc:spChg chg="mod">
          <ac:chgData name="Charles" userId="5ae00232-6b40-4f92-9716-4202a7196346" providerId="ADAL" clId="{2EE085F2-8DB2-4AFF-8F9F-DAE63D579C47}" dt="2022-06-02T11:07:50.128" v="1208" actId="207"/>
          <ac:spMkLst>
            <pc:docMk/>
            <pc:sldMk cId="2854745361" sldId="262"/>
            <ac:spMk id="3" creationId="{EAE8EED2-53A7-7C64-CEE3-7B41A65068F1}"/>
          </ac:spMkLst>
        </pc:spChg>
        <pc:spChg chg="del">
          <ac:chgData name="Charles" userId="5ae00232-6b40-4f92-9716-4202a7196346" providerId="ADAL" clId="{2EE085F2-8DB2-4AFF-8F9F-DAE63D579C47}" dt="2022-06-02T11:01:17.667" v="863" actId="478"/>
          <ac:spMkLst>
            <pc:docMk/>
            <pc:sldMk cId="2854745361" sldId="262"/>
            <ac:spMk id="4" creationId="{34B80ACE-4421-911D-8580-5C2959DB9E47}"/>
          </ac:spMkLst>
        </pc:spChg>
      </pc:sldChg>
      <pc:sldChg chg="new del">
        <pc:chgData name="Charles" userId="5ae00232-6b40-4f92-9716-4202a7196346" providerId="ADAL" clId="{2EE085F2-8DB2-4AFF-8F9F-DAE63D579C47}" dt="2022-06-02T18:29:55.914" v="1211" actId="2696"/>
        <pc:sldMkLst>
          <pc:docMk/>
          <pc:sldMk cId="2473500645" sldId="263"/>
        </pc:sldMkLst>
      </pc:sldChg>
      <pc:sldChg chg="addSp delSp modSp add mod">
        <pc:chgData name="Charles" userId="5ae00232-6b40-4f92-9716-4202a7196346" providerId="ADAL" clId="{2EE085F2-8DB2-4AFF-8F9F-DAE63D579C47}" dt="2022-06-02T18:30:30.672" v="1225" actId="1076"/>
        <pc:sldMkLst>
          <pc:docMk/>
          <pc:sldMk cId="1227577886" sldId="264"/>
        </pc:sldMkLst>
        <pc:spChg chg="mod">
          <ac:chgData name="Charles" userId="5ae00232-6b40-4f92-9716-4202a7196346" providerId="ADAL" clId="{2EE085F2-8DB2-4AFF-8F9F-DAE63D579C47}" dt="2022-06-02T18:30:04.434" v="1221" actId="20577"/>
          <ac:spMkLst>
            <pc:docMk/>
            <pc:sldMk cId="1227577886" sldId="264"/>
            <ac:spMk id="2" creationId="{89F6D993-A53D-8240-C6F6-9DB9C989EB7E}"/>
          </ac:spMkLst>
        </pc:spChg>
        <pc:spChg chg="del">
          <ac:chgData name="Charles" userId="5ae00232-6b40-4f92-9716-4202a7196346" providerId="ADAL" clId="{2EE085F2-8DB2-4AFF-8F9F-DAE63D579C47}" dt="2022-06-02T18:30:00.786" v="1212" actId="478"/>
          <ac:spMkLst>
            <pc:docMk/>
            <pc:sldMk cId="1227577886" sldId="264"/>
            <ac:spMk id="3" creationId="{EAE8EED2-53A7-7C64-CEE3-7B41A65068F1}"/>
          </ac:spMkLst>
        </pc:spChg>
        <pc:spChg chg="add del mod">
          <ac:chgData name="Charles" userId="5ae00232-6b40-4f92-9716-4202a7196346" providerId="ADAL" clId="{2EE085F2-8DB2-4AFF-8F9F-DAE63D579C47}" dt="2022-06-02T18:30:16.287" v="1222"/>
          <ac:spMkLst>
            <pc:docMk/>
            <pc:sldMk cId="1227577886" sldId="264"/>
            <ac:spMk id="5" creationId="{E29236BB-8039-650D-B802-C3948A5A9F86}"/>
          </ac:spMkLst>
        </pc:spChg>
        <pc:picChg chg="add mod">
          <ac:chgData name="Charles" userId="5ae00232-6b40-4f92-9716-4202a7196346" providerId="ADAL" clId="{2EE085F2-8DB2-4AFF-8F9F-DAE63D579C47}" dt="2022-06-02T18:30:30.672" v="1225" actId="1076"/>
          <ac:picMkLst>
            <pc:docMk/>
            <pc:sldMk cId="1227577886" sldId="264"/>
            <ac:picMk id="7" creationId="{E2B0303B-3590-3AAE-F801-A7D10E9AA5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28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98A31C0-2CFE-46EC-9E11-00EC209E40F2}" type="datetimeFigureOut">
              <a:rPr lang="en-GB" smtClean="0"/>
              <a:t>02/06/2022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277666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13079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58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11072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01845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4102610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356170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22380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169483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A31C0-2CFE-46EC-9E11-00EC209E40F2}"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216402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A31C0-2CFE-46EC-9E11-00EC209E40F2}"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179095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A31C0-2CFE-46EC-9E11-00EC209E40F2}" type="datetimeFigureOut">
              <a:rPr lang="en-GB" smtClean="0"/>
              <a:t>02/06/2022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73626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A31C0-2CFE-46EC-9E11-00EC209E40F2}" type="datetimeFigureOut">
              <a:rPr lang="en-GB" smtClean="0"/>
              <a:t>02/06/2022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5218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A31C0-2CFE-46EC-9E11-00EC209E40F2}" type="datetimeFigureOut">
              <a:rPr lang="en-GB" smtClean="0"/>
              <a:t>02/06/2022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81944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A31C0-2CFE-46EC-9E11-00EC209E40F2}"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58689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A31C0-2CFE-46EC-9E11-00EC209E40F2}"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9744B9-5A52-44C5-A7A9-78E129B9535A}" type="slidenum">
              <a:rPr lang="en-GB" smtClean="0"/>
              <a:t>‹#›</a:t>
            </a:fld>
            <a:endParaRPr lang="en-GB"/>
          </a:p>
        </p:txBody>
      </p:sp>
    </p:spTree>
    <p:extLst>
      <p:ext uri="{BB962C8B-B14F-4D97-AF65-F5344CB8AC3E}">
        <p14:creationId xmlns:p14="http://schemas.microsoft.com/office/powerpoint/2010/main" val="321151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98A31C0-2CFE-46EC-9E11-00EC209E40F2}" type="datetimeFigureOut">
              <a:rPr lang="en-GB" smtClean="0"/>
              <a:t>02/06/2022</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09744B9-5A52-44C5-A7A9-78E129B9535A}" type="slidenum">
              <a:rPr lang="en-GB" smtClean="0"/>
              <a:t>‹#›</a:t>
            </a:fld>
            <a:endParaRPr lang="en-GB"/>
          </a:p>
        </p:txBody>
      </p:sp>
    </p:spTree>
    <p:extLst>
      <p:ext uri="{BB962C8B-B14F-4D97-AF65-F5344CB8AC3E}">
        <p14:creationId xmlns:p14="http://schemas.microsoft.com/office/powerpoint/2010/main" val="4249606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4549-A683-75B0-6700-3EEBB7D11E9A}"/>
              </a:ext>
            </a:extLst>
          </p:cNvPr>
          <p:cNvSpPr>
            <a:spLocks noGrp="1"/>
          </p:cNvSpPr>
          <p:nvPr>
            <p:ph type="ctrTitle"/>
          </p:nvPr>
        </p:nvSpPr>
        <p:spPr>
          <a:xfrm>
            <a:off x="684211" y="685800"/>
            <a:ext cx="11172303" cy="1351656"/>
          </a:xfrm>
        </p:spPr>
        <p:txBody>
          <a:bodyPr/>
          <a:lstStyle/>
          <a:p>
            <a:pPr algn="ctr"/>
            <a:r>
              <a:rPr lang="en-US" dirty="0">
                <a:latin typeface="Calibri" panose="020F0502020204030204" pitchFamily="34" charset="0"/>
                <a:cs typeface="Calibri" panose="020F0502020204030204" pitchFamily="34" charset="0"/>
              </a:rPr>
              <a:t>Fintech project proposal	</a:t>
            </a:r>
            <a:endParaRPr lang="en-GB" dirty="0">
              <a:latin typeface="Calibri" panose="020F0502020204030204" pitchFamily="34" charset="0"/>
              <a:cs typeface="Calibri" panose="020F0502020204030204" pitchFamily="34" charset="0"/>
            </a:endParaRPr>
          </a:p>
        </p:txBody>
      </p:sp>
      <p:sp>
        <p:nvSpPr>
          <p:cNvPr id="4" name="Subtitle 3">
            <a:extLst>
              <a:ext uri="{FF2B5EF4-FFF2-40B4-BE49-F238E27FC236}">
                <a16:creationId xmlns:a16="http://schemas.microsoft.com/office/drawing/2014/main" id="{2DABAE5A-2DBA-4AFA-CE6B-7F8107505DC8}"/>
              </a:ext>
            </a:extLst>
          </p:cNvPr>
          <p:cNvSpPr>
            <a:spLocks noGrp="1"/>
          </p:cNvSpPr>
          <p:nvPr>
            <p:ph type="subTitle" idx="1"/>
          </p:nvPr>
        </p:nvSpPr>
        <p:spPr>
          <a:xfrm>
            <a:off x="684212" y="2628759"/>
            <a:ext cx="11172303" cy="2538522"/>
          </a:xfrm>
        </p:spPr>
        <p:txBody>
          <a:bodyPr>
            <a:normAutofit lnSpcReduction="10000"/>
          </a:bodyPr>
          <a:lstStyle/>
          <a:p>
            <a:pPr algn="ctr"/>
            <a:r>
              <a:rPr lang="en-US" dirty="0">
                <a:solidFill>
                  <a:schemeClr val="bg1">
                    <a:lumMod val="95000"/>
                    <a:lumOff val="5000"/>
                  </a:schemeClr>
                </a:solidFill>
              </a:rPr>
              <a:t>Done by:</a:t>
            </a:r>
          </a:p>
          <a:p>
            <a:pPr algn="ctr"/>
            <a:r>
              <a:rPr lang="en-US" dirty="0">
                <a:solidFill>
                  <a:schemeClr val="bg1">
                    <a:lumMod val="95000"/>
                    <a:lumOff val="5000"/>
                  </a:schemeClr>
                </a:solidFill>
              </a:rPr>
              <a:t>Lever, Charles</a:t>
            </a:r>
          </a:p>
          <a:p>
            <a:pPr algn="ctr"/>
            <a:r>
              <a:rPr lang="en-US" dirty="0">
                <a:solidFill>
                  <a:schemeClr val="bg1">
                    <a:lumMod val="95000"/>
                    <a:lumOff val="5000"/>
                  </a:schemeClr>
                </a:solidFill>
              </a:rPr>
              <a:t>Mohan, Aadil</a:t>
            </a:r>
          </a:p>
          <a:p>
            <a:pPr algn="ctr"/>
            <a:r>
              <a:rPr lang="en-US" dirty="0">
                <a:solidFill>
                  <a:schemeClr val="bg1">
                    <a:lumMod val="95000"/>
                    <a:lumOff val="5000"/>
                  </a:schemeClr>
                </a:solidFill>
              </a:rPr>
              <a:t>Tracy, David</a:t>
            </a:r>
          </a:p>
          <a:p>
            <a:pPr algn="ctr"/>
            <a:r>
              <a:rPr lang="en-US" dirty="0">
                <a:solidFill>
                  <a:schemeClr val="bg1">
                    <a:lumMod val="95000"/>
                    <a:lumOff val="5000"/>
                  </a:schemeClr>
                </a:solidFill>
              </a:rPr>
              <a:t>Vu, Minh Chau</a:t>
            </a:r>
          </a:p>
          <a:p>
            <a:pPr algn="ctr"/>
            <a:r>
              <a:rPr lang="en-US" dirty="0">
                <a:solidFill>
                  <a:schemeClr val="bg1">
                    <a:lumMod val="95000"/>
                    <a:lumOff val="5000"/>
                  </a:schemeClr>
                </a:solidFill>
              </a:rPr>
              <a:t>Seshadri, Krishnaprasad</a:t>
            </a:r>
            <a:endParaRPr lang="en-GB" dirty="0">
              <a:solidFill>
                <a:schemeClr val="bg1">
                  <a:lumMod val="95000"/>
                  <a:lumOff val="5000"/>
                </a:schemeClr>
              </a:solidFill>
            </a:endParaRPr>
          </a:p>
        </p:txBody>
      </p:sp>
    </p:spTree>
    <p:extLst>
      <p:ext uri="{BB962C8B-B14F-4D97-AF65-F5344CB8AC3E}">
        <p14:creationId xmlns:p14="http://schemas.microsoft.com/office/powerpoint/2010/main" val="373112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6FFF-7534-3D7F-A3D4-1DEDEB33F5E4}"/>
              </a:ext>
            </a:extLst>
          </p:cNvPr>
          <p:cNvSpPr>
            <a:spLocks noGrp="1"/>
          </p:cNvSpPr>
          <p:nvPr>
            <p:ph type="title"/>
          </p:nvPr>
        </p:nvSpPr>
        <p:spPr>
          <a:xfrm>
            <a:off x="708758" y="341990"/>
            <a:ext cx="10834773" cy="995857"/>
          </a:xfrm>
        </p:spPr>
        <p:txBody>
          <a:bodyPr/>
          <a:lstStyle/>
          <a:p>
            <a:r>
              <a:rPr lang="en-US" dirty="0"/>
              <a:t>Current problems</a:t>
            </a:r>
            <a:endParaRPr lang="en-GB" dirty="0"/>
          </a:p>
        </p:txBody>
      </p:sp>
      <p:sp>
        <p:nvSpPr>
          <p:cNvPr id="3" name="Content Placeholder 2">
            <a:extLst>
              <a:ext uri="{FF2B5EF4-FFF2-40B4-BE49-F238E27FC236}">
                <a16:creationId xmlns:a16="http://schemas.microsoft.com/office/drawing/2014/main" id="{FB30B414-6211-3302-9372-63B3C61E3B5D}"/>
              </a:ext>
            </a:extLst>
          </p:cNvPr>
          <p:cNvSpPr>
            <a:spLocks noGrp="1"/>
          </p:cNvSpPr>
          <p:nvPr>
            <p:ph idx="1"/>
          </p:nvPr>
        </p:nvSpPr>
        <p:spPr>
          <a:xfrm>
            <a:off x="708758" y="1681515"/>
            <a:ext cx="10834773" cy="3946034"/>
          </a:xfrm>
        </p:spPr>
        <p:txBody>
          <a:bodyPr/>
          <a:lstStyle/>
          <a:p>
            <a:r>
              <a:rPr lang="en-US" dirty="0">
                <a:solidFill>
                  <a:schemeClr val="bg1"/>
                </a:solidFill>
              </a:rPr>
              <a:t>Issues in splitting the household bills while sharing room with different housemates.</a:t>
            </a:r>
          </a:p>
          <a:p>
            <a:r>
              <a:rPr lang="en-US" dirty="0">
                <a:solidFill>
                  <a:schemeClr val="bg1"/>
                </a:solidFill>
              </a:rPr>
              <a:t>Need to maintain a separate track of all the bills either using notebook or electronically.</a:t>
            </a:r>
          </a:p>
          <a:p>
            <a:r>
              <a:rPr lang="en-US" dirty="0">
                <a:solidFill>
                  <a:schemeClr val="bg1"/>
                </a:solidFill>
              </a:rPr>
              <a:t>Entrust somebody with being the custodian of your money.</a:t>
            </a:r>
          </a:p>
          <a:p>
            <a:r>
              <a:rPr lang="en-US" dirty="0">
                <a:solidFill>
                  <a:schemeClr val="bg1"/>
                </a:solidFill>
              </a:rPr>
              <a:t>Not sure how the money is spent. One must keep tracking it and keep doing reconciliation on user end to be sure that our money is not being spent without our consent.</a:t>
            </a:r>
          </a:p>
        </p:txBody>
      </p:sp>
    </p:spTree>
    <p:extLst>
      <p:ext uri="{BB962C8B-B14F-4D97-AF65-F5344CB8AC3E}">
        <p14:creationId xmlns:p14="http://schemas.microsoft.com/office/powerpoint/2010/main" val="296647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B6FFF-7534-3D7F-A3D4-1DEDEB33F5E4}"/>
              </a:ext>
            </a:extLst>
          </p:cNvPr>
          <p:cNvSpPr>
            <a:spLocks noGrp="1"/>
          </p:cNvSpPr>
          <p:nvPr>
            <p:ph type="title"/>
          </p:nvPr>
        </p:nvSpPr>
        <p:spPr>
          <a:xfrm>
            <a:off x="717551" y="506642"/>
            <a:ext cx="10198102" cy="1041399"/>
          </a:xfrm>
        </p:spPr>
        <p:txBody>
          <a:bodyPr>
            <a:normAutofit/>
          </a:bodyPr>
          <a:lstStyle/>
          <a:p>
            <a:r>
              <a:rPr lang="en-US" sz="3200" dirty="0">
                <a:solidFill>
                  <a:srgbClr val="FFFFFF"/>
                </a:solidFill>
                <a:latin typeface="Arial" panose="020B0604020202020204" pitchFamily="34" charset="0"/>
                <a:cs typeface="Arial" panose="020B0604020202020204" pitchFamily="34" charset="0"/>
              </a:rPr>
              <a:t>Target market</a:t>
            </a:r>
            <a:endParaRPr lang="en-GB" sz="3200" dirty="0">
              <a:solidFill>
                <a:srgbClr val="FFFFFF"/>
              </a:solidFill>
            </a:endParaRPr>
          </a:p>
        </p:txBody>
      </p:sp>
      <p:pic>
        <p:nvPicPr>
          <p:cNvPr id="5" name="Content Placeholder 4">
            <a:extLst>
              <a:ext uri="{FF2B5EF4-FFF2-40B4-BE49-F238E27FC236}">
                <a16:creationId xmlns:a16="http://schemas.microsoft.com/office/drawing/2014/main" id="{8C242CA7-D452-1478-BFCC-17ABABD6E089}"/>
              </a:ext>
            </a:extLst>
          </p:cNvPr>
          <p:cNvPicPr>
            <a:picLocks noChangeAspect="1"/>
          </p:cNvPicPr>
          <p:nvPr/>
        </p:nvPicPr>
        <p:blipFill>
          <a:blip r:embed="rId2"/>
          <a:stretch>
            <a:fillRect/>
          </a:stretch>
        </p:blipFill>
        <p:spPr>
          <a:xfrm>
            <a:off x="717551" y="1710138"/>
            <a:ext cx="5180678" cy="2267160"/>
          </a:xfrm>
          <a:prstGeom prst="rect">
            <a:avLst/>
          </a:prstGeom>
          <a:effectLst>
            <a:innerShdw blurRad="57150" dist="38100" dir="14460000">
              <a:prstClr val="black">
                <a:alpha val="70000"/>
              </a:prstClr>
            </a:innerShdw>
          </a:effectLst>
        </p:spPr>
      </p:pic>
      <p:sp>
        <p:nvSpPr>
          <p:cNvPr id="9" name="Content Placeholder 8">
            <a:extLst>
              <a:ext uri="{FF2B5EF4-FFF2-40B4-BE49-F238E27FC236}">
                <a16:creationId xmlns:a16="http://schemas.microsoft.com/office/drawing/2014/main" id="{D32297CC-F656-C82D-BC35-AD8E2A1B05F0}"/>
              </a:ext>
            </a:extLst>
          </p:cNvPr>
          <p:cNvSpPr>
            <a:spLocks noGrp="1"/>
          </p:cNvSpPr>
          <p:nvPr>
            <p:ph idx="1"/>
          </p:nvPr>
        </p:nvSpPr>
        <p:spPr>
          <a:xfrm>
            <a:off x="5962203" y="1710139"/>
            <a:ext cx="4953450" cy="4167150"/>
          </a:xfrm>
        </p:spPr>
        <p:txBody>
          <a:bodyPr>
            <a:normAutofit/>
          </a:bodyPr>
          <a:lstStyle/>
          <a:p>
            <a:r>
              <a:rPr lang="en-US" sz="1800" dirty="0">
                <a:solidFill>
                  <a:schemeClr val="tx1"/>
                </a:solidFill>
              </a:rPr>
              <a:t>The app is heavily focused on students and working professionals. </a:t>
            </a:r>
          </a:p>
          <a:p>
            <a:r>
              <a:rPr lang="en-US" sz="1800" dirty="0">
                <a:solidFill>
                  <a:schemeClr val="tx1"/>
                </a:solidFill>
              </a:rPr>
              <a:t>With the amount of students increasing every years, and with 182 properties (according to home.co.uk) available at the present, it is safe to assume that many people will have to share an accommodation, and thus having the need sharing the bill for utilities. While some properties included the utilities bill into the rent, others don’t, and this is where our application comes in</a:t>
            </a:r>
            <a:r>
              <a:rPr lang="en-US" sz="1800" dirty="0"/>
              <a:t>.</a:t>
            </a:r>
            <a:endParaRPr lang="en-US" sz="1800" dirty="0">
              <a:latin typeface="Arial" panose="020B0604020202020204" pitchFamily="34" charset="0"/>
              <a:cs typeface="Arial" panose="020B0604020202020204" pitchFamily="34" charset="0"/>
            </a:endParaRPr>
          </a:p>
          <a:p>
            <a:pPr marL="0" indent="0">
              <a:buNone/>
            </a:pPr>
            <a:endParaRPr lang="en-US" sz="1800" dirty="0">
              <a:solidFill>
                <a:srgbClr val="0F496F"/>
              </a:solidFill>
            </a:endParaRPr>
          </a:p>
        </p:txBody>
      </p:sp>
      <p:grpSp>
        <p:nvGrpSpPr>
          <p:cNvPr id="30" name="Group 1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1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a16="http://schemas.microsoft.com/office/drawing/2014/main" id="{D00CC6D1-662D-0CD6-1EC6-E9F2C011840D}"/>
              </a:ext>
            </a:extLst>
          </p:cNvPr>
          <p:cNvSpPr/>
          <p:nvPr/>
        </p:nvSpPr>
        <p:spPr>
          <a:xfrm>
            <a:off x="717551" y="4139395"/>
            <a:ext cx="5180678" cy="8928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Tables x. Number of student and working professional in Exeter from 2017 to 2021 (source: University of Exeter, National Online Manpower Information System)</a:t>
            </a:r>
          </a:p>
        </p:txBody>
      </p:sp>
    </p:spTree>
    <p:extLst>
      <p:ext uri="{BB962C8B-B14F-4D97-AF65-F5344CB8AC3E}">
        <p14:creationId xmlns:p14="http://schemas.microsoft.com/office/powerpoint/2010/main" val="119237091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D993-A53D-8240-C6F6-9DB9C989EB7E}"/>
              </a:ext>
            </a:extLst>
          </p:cNvPr>
          <p:cNvSpPr>
            <a:spLocks noGrp="1"/>
          </p:cNvSpPr>
          <p:nvPr>
            <p:ph type="title"/>
          </p:nvPr>
        </p:nvSpPr>
        <p:spPr>
          <a:xfrm>
            <a:off x="905140" y="222178"/>
            <a:ext cx="10055385" cy="937700"/>
          </a:xfrm>
        </p:spPr>
        <p:txBody>
          <a:bodyPr/>
          <a:lstStyle/>
          <a:p>
            <a:r>
              <a:rPr lang="en-US" dirty="0"/>
              <a:t>Anticipated Process</a:t>
            </a:r>
            <a:endParaRPr lang="en-GB" dirty="0"/>
          </a:p>
        </p:txBody>
      </p:sp>
      <p:sp>
        <p:nvSpPr>
          <p:cNvPr id="3" name="Content Placeholder 2">
            <a:extLst>
              <a:ext uri="{FF2B5EF4-FFF2-40B4-BE49-F238E27FC236}">
                <a16:creationId xmlns:a16="http://schemas.microsoft.com/office/drawing/2014/main" id="{EAE8EED2-53A7-7C64-CEE3-7B41A65068F1}"/>
              </a:ext>
            </a:extLst>
          </p:cNvPr>
          <p:cNvSpPr>
            <a:spLocks noGrp="1"/>
          </p:cNvSpPr>
          <p:nvPr>
            <p:ph idx="1"/>
          </p:nvPr>
        </p:nvSpPr>
        <p:spPr>
          <a:xfrm>
            <a:off x="905141" y="1497408"/>
            <a:ext cx="10055384" cy="4718376"/>
          </a:xfrm>
        </p:spPr>
        <p:txBody>
          <a:bodyPr/>
          <a:lstStyle/>
          <a:p>
            <a:r>
              <a:rPr lang="en-GB" dirty="0">
                <a:solidFill>
                  <a:schemeClr val="bg1"/>
                </a:solidFill>
              </a:rPr>
              <a:t>The app is designed around a selection of Bitcoin SV wallets, with each tenant in a house having one, and an overarching household wallet where outgoing payments will be made</a:t>
            </a:r>
          </a:p>
          <a:p>
            <a:r>
              <a:rPr lang="en-GB" dirty="0">
                <a:solidFill>
                  <a:schemeClr val="bg1"/>
                </a:solidFill>
              </a:rPr>
              <a:t>Payment process:</a:t>
            </a:r>
          </a:p>
          <a:p>
            <a:pPr lvl="1"/>
            <a:r>
              <a:rPr lang="en-GB" dirty="0">
                <a:solidFill>
                  <a:schemeClr val="bg1"/>
                </a:solidFill>
              </a:rPr>
              <a:t>When a bill is soon due, each tenant user will be able to transfer a proportional amount of BSV from their wallet to the household wallet</a:t>
            </a:r>
          </a:p>
          <a:p>
            <a:pPr lvl="1"/>
            <a:r>
              <a:rPr lang="en-GB" dirty="0">
                <a:solidFill>
                  <a:schemeClr val="bg1"/>
                </a:solidFill>
              </a:rPr>
              <a:t>Once the household wallet detects each payment is received and balance is equal to the incoming bill, the outgoing transaction is authorised</a:t>
            </a:r>
          </a:p>
          <a:p>
            <a:pPr lvl="1"/>
            <a:r>
              <a:rPr lang="en-GB" dirty="0">
                <a:solidFill>
                  <a:schemeClr val="bg1"/>
                </a:solidFill>
              </a:rPr>
              <a:t>Transactions out of the household wallet move to an exchange wallet where BSV is exchanged for the relevant accepted fiat currency</a:t>
            </a:r>
          </a:p>
          <a:p>
            <a:pPr lvl="1"/>
            <a:r>
              <a:rPr lang="en-GB" dirty="0">
                <a:solidFill>
                  <a:schemeClr val="bg1"/>
                </a:solidFill>
              </a:rPr>
              <a:t>In exchange for the outgoing payment, the household wallet will generate receipts for each tenant user with all relevant information deposited into their account within the app</a:t>
            </a:r>
          </a:p>
          <a:p>
            <a:pPr lvl="1"/>
            <a:endParaRPr lang="en-GB" dirty="0"/>
          </a:p>
        </p:txBody>
      </p:sp>
    </p:spTree>
    <p:extLst>
      <p:ext uri="{BB962C8B-B14F-4D97-AF65-F5344CB8AC3E}">
        <p14:creationId xmlns:p14="http://schemas.microsoft.com/office/powerpoint/2010/main" val="28547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D993-A53D-8240-C6F6-9DB9C989EB7E}"/>
              </a:ext>
            </a:extLst>
          </p:cNvPr>
          <p:cNvSpPr>
            <a:spLocks noGrp="1"/>
          </p:cNvSpPr>
          <p:nvPr>
            <p:ph type="title"/>
          </p:nvPr>
        </p:nvSpPr>
        <p:spPr>
          <a:xfrm>
            <a:off x="905140" y="222178"/>
            <a:ext cx="10055385" cy="937700"/>
          </a:xfrm>
        </p:spPr>
        <p:txBody>
          <a:bodyPr/>
          <a:lstStyle/>
          <a:p>
            <a:r>
              <a:rPr lang="en-US" dirty="0"/>
              <a:t>Anticipated Process- Diagram</a:t>
            </a:r>
            <a:endParaRPr lang="en-GB" dirty="0"/>
          </a:p>
        </p:txBody>
      </p:sp>
      <p:pic>
        <p:nvPicPr>
          <p:cNvPr id="7" name="Content Placeholder 6">
            <a:extLst>
              <a:ext uri="{FF2B5EF4-FFF2-40B4-BE49-F238E27FC236}">
                <a16:creationId xmlns:a16="http://schemas.microsoft.com/office/drawing/2014/main" id="{E2B0303B-3590-3AAE-F801-A7D10E9AA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351" y="1651247"/>
            <a:ext cx="6863297" cy="4185128"/>
          </a:xfrm>
        </p:spPr>
      </p:pic>
    </p:spTree>
    <p:extLst>
      <p:ext uri="{BB962C8B-B14F-4D97-AF65-F5344CB8AC3E}">
        <p14:creationId xmlns:p14="http://schemas.microsoft.com/office/powerpoint/2010/main" val="12275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6FFF-7534-3D7F-A3D4-1DEDEB33F5E4}"/>
              </a:ext>
            </a:extLst>
          </p:cNvPr>
          <p:cNvSpPr>
            <a:spLocks noGrp="1"/>
          </p:cNvSpPr>
          <p:nvPr>
            <p:ph type="title"/>
          </p:nvPr>
        </p:nvSpPr>
        <p:spPr>
          <a:xfrm>
            <a:off x="708758" y="341990"/>
            <a:ext cx="10834773" cy="995857"/>
          </a:xfrm>
        </p:spPr>
        <p:txBody>
          <a:bodyPr/>
          <a:lstStyle/>
          <a:p>
            <a:r>
              <a:rPr lang="en-CA" dirty="0"/>
              <a:t>Consumer Benefits</a:t>
            </a:r>
            <a:endParaRPr lang="en-GB" dirty="0"/>
          </a:p>
        </p:txBody>
      </p:sp>
      <p:sp>
        <p:nvSpPr>
          <p:cNvPr id="3" name="Content Placeholder 2">
            <a:extLst>
              <a:ext uri="{FF2B5EF4-FFF2-40B4-BE49-F238E27FC236}">
                <a16:creationId xmlns:a16="http://schemas.microsoft.com/office/drawing/2014/main" id="{FB30B414-6211-3302-9372-63B3C61E3B5D}"/>
              </a:ext>
            </a:extLst>
          </p:cNvPr>
          <p:cNvSpPr>
            <a:spLocks noGrp="1"/>
          </p:cNvSpPr>
          <p:nvPr>
            <p:ph idx="1"/>
          </p:nvPr>
        </p:nvSpPr>
        <p:spPr>
          <a:xfrm>
            <a:off x="708759" y="1742884"/>
            <a:ext cx="10834773" cy="4650872"/>
          </a:xfrm>
        </p:spPr>
        <p:txBody>
          <a:bodyPr/>
          <a:lstStyle/>
          <a:p>
            <a:r>
              <a:rPr lang="en-CA" dirty="0">
                <a:solidFill>
                  <a:schemeClr val="bg1"/>
                </a:solidFill>
              </a:rPr>
              <a:t>Convenience</a:t>
            </a:r>
          </a:p>
          <a:p>
            <a:pPr lvl="1"/>
            <a:r>
              <a:rPr lang="en-CA" dirty="0">
                <a:solidFill>
                  <a:schemeClr val="bg1"/>
                </a:solidFill>
              </a:rPr>
              <a:t>Consolidates household bills received.</a:t>
            </a:r>
          </a:p>
          <a:p>
            <a:pPr lvl="1"/>
            <a:r>
              <a:rPr lang="en-CA" dirty="0">
                <a:solidFill>
                  <a:schemeClr val="bg1"/>
                </a:solidFill>
              </a:rPr>
              <a:t>Funds may be automatically deducted on pre-determined dates or manually paid.</a:t>
            </a:r>
          </a:p>
          <a:p>
            <a:pPr lvl="1"/>
            <a:r>
              <a:rPr lang="en-CA" dirty="0">
                <a:solidFill>
                  <a:schemeClr val="bg1"/>
                </a:solidFill>
              </a:rPr>
              <a:t>Receipt of payment is sent for ease of tracking expenses.</a:t>
            </a:r>
          </a:p>
          <a:p>
            <a:r>
              <a:rPr lang="en-CA" dirty="0">
                <a:solidFill>
                  <a:schemeClr val="bg1"/>
                </a:solidFill>
              </a:rPr>
              <a:t>Accountability</a:t>
            </a:r>
          </a:p>
          <a:p>
            <a:pPr lvl="1"/>
            <a:r>
              <a:rPr lang="en-CA" dirty="0">
                <a:solidFill>
                  <a:schemeClr val="bg1"/>
                </a:solidFill>
              </a:rPr>
              <a:t>Automatically distributes “payment due” so individuals are not reliant on another person.</a:t>
            </a:r>
          </a:p>
          <a:p>
            <a:pPr lvl="1"/>
            <a:r>
              <a:rPr lang="en-CA" dirty="0">
                <a:solidFill>
                  <a:schemeClr val="bg1"/>
                </a:solidFill>
              </a:rPr>
              <a:t>Method of bill allocation is setup on pre-determined methods such as square feet or strict percentage breakout.</a:t>
            </a:r>
          </a:p>
          <a:p>
            <a:pPr lvl="1"/>
            <a:r>
              <a:rPr lang="en-CA" dirty="0">
                <a:solidFill>
                  <a:schemeClr val="bg1"/>
                </a:solidFill>
              </a:rPr>
              <a:t>Users are notified when others have paid or when due date is close.</a:t>
            </a:r>
          </a:p>
          <a:p>
            <a:pPr lvl="1"/>
            <a:r>
              <a:rPr lang="en-CA" dirty="0">
                <a:solidFill>
                  <a:schemeClr val="bg1"/>
                </a:solidFill>
              </a:rPr>
              <a:t>Shared view of joint wallet and status of payments.</a:t>
            </a:r>
          </a:p>
          <a:p>
            <a:pPr marL="0" indent="0">
              <a:buNone/>
            </a:pPr>
            <a:endParaRPr lang="en-GB" dirty="0"/>
          </a:p>
        </p:txBody>
      </p:sp>
    </p:spTree>
    <p:extLst>
      <p:ext uri="{BB962C8B-B14F-4D97-AF65-F5344CB8AC3E}">
        <p14:creationId xmlns:p14="http://schemas.microsoft.com/office/powerpoint/2010/main" val="205058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6FFF-7534-3D7F-A3D4-1DEDEB33F5E4}"/>
              </a:ext>
            </a:extLst>
          </p:cNvPr>
          <p:cNvSpPr>
            <a:spLocks noGrp="1"/>
          </p:cNvSpPr>
          <p:nvPr>
            <p:ph type="title"/>
          </p:nvPr>
        </p:nvSpPr>
        <p:spPr>
          <a:xfrm>
            <a:off x="708758" y="341990"/>
            <a:ext cx="10834773" cy="995857"/>
          </a:xfrm>
        </p:spPr>
        <p:txBody>
          <a:bodyPr/>
          <a:lstStyle/>
          <a:p>
            <a:r>
              <a:rPr lang="en-CA" dirty="0"/>
              <a:t>Profitability</a:t>
            </a:r>
            <a:endParaRPr lang="en-GB" dirty="0"/>
          </a:p>
        </p:txBody>
      </p:sp>
      <p:sp>
        <p:nvSpPr>
          <p:cNvPr id="3" name="Content Placeholder 2">
            <a:extLst>
              <a:ext uri="{FF2B5EF4-FFF2-40B4-BE49-F238E27FC236}">
                <a16:creationId xmlns:a16="http://schemas.microsoft.com/office/drawing/2014/main" id="{FB30B414-6211-3302-9372-63B3C61E3B5D}"/>
              </a:ext>
            </a:extLst>
          </p:cNvPr>
          <p:cNvSpPr>
            <a:spLocks noGrp="1"/>
          </p:cNvSpPr>
          <p:nvPr>
            <p:ph idx="1"/>
          </p:nvPr>
        </p:nvSpPr>
        <p:spPr>
          <a:xfrm>
            <a:off x="708759" y="1742884"/>
            <a:ext cx="10834773" cy="4650872"/>
          </a:xfrm>
        </p:spPr>
        <p:txBody>
          <a:bodyPr/>
          <a:lstStyle/>
          <a:p>
            <a:r>
              <a:rPr lang="en-US" dirty="0">
                <a:solidFill>
                  <a:schemeClr val="bg1"/>
                </a:solidFill>
              </a:rPr>
              <a:t>There are several ways to profit from the app as the demographic varies in different regions. </a:t>
            </a:r>
          </a:p>
          <a:p>
            <a:r>
              <a:rPr lang="en-US" dirty="0">
                <a:solidFill>
                  <a:schemeClr val="bg1"/>
                </a:solidFill>
              </a:rPr>
              <a:t>First, we can take a percentage cut on the transactions if our user count is low. The costs for the user would be low as the transaction charges in BSV is low. </a:t>
            </a:r>
          </a:p>
          <a:p>
            <a:r>
              <a:rPr lang="en-GB" dirty="0">
                <a:solidFill>
                  <a:schemeClr val="bg1"/>
                </a:solidFill>
              </a:rPr>
              <a:t>Second, we can make it as a subscription model if our user count is high and add extra features in a “pro” model.</a:t>
            </a:r>
            <a:endParaRPr lang="en-US" dirty="0">
              <a:solidFill>
                <a:schemeClr val="bg1"/>
              </a:solidFill>
            </a:endParaRPr>
          </a:p>
          <a:p>
            <a:r>
              <a:rPr lang="en-GB" dirty="0">
                <a:solidFill>
                  <a:schemeClr val="bg1"/>
                </a:solidFill>
              </a:rPr>
              <a:t>Third, we can take a one-time payment and offer all features to everyone. </a:t>
            </a:r>
          </a:p>
        </p:txBody>
      </p:sp>
    </p:spTree>
    <p:extLst>
      <p:ext uri="{BB962C8B-B14F-4D97-AF65-F5344CB8AC3E}">
        <p14:creationId xmlns:p14="http://schemas.microsoft.com/office/powerpoint/2010/main" val="851536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597</TotalTime>
  <Words>538</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Slice</vt:lpstr>
      <vt:lpstr>Fintech project proposal </vt:lpstr>
      <vt:lpstr>Current problems</vt:lpstr>
      <vt:lpstr>Target market</vt:lpstr>
      <vt:lpstr>Anticipated Process</vt:lpstr>
      <vt:lpstr>Anticipated Process- Diagram</vt:lpstr>
      <vt:lpstr>Consumer Benefits</vt:lpstr>
      <vt:lpstr>Profitability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project proposal </dc:title>
  <dc:creator>krishnaprasad seshadri</dc:creator>
  <cp:lastModifiedBy>Lever, Charles</cp:lastModifiedBy>
  <cp:revision>14</cp:revision>
  <dcterms:created xsi:type="dcterms:W3CDTF">2022-06-02T07:44:20Z</dcterms:created>
  <dcterms:modified xsi:type="dcterms:W3CDTF">2022-06-02T19:59:24Z</dcterms:modified>
</cp:coreProperties>
</file>