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69" r:id="rId5"/>
    <p:sldId id="282" r:id="rId6"/>
    <p:sldId id="262" r:id="rId7"/>
    <p:sldId id="260" r:id="rId8"/>
    <p:sldId id="261" r:id="rId9"/>
    <p:sldId id="258" r:id="rId10"/>
    <p:sldId id="259" r:id="rId11"/>
    <p:sldId id="283" r:id="rId12"/>
    <p:sldId id="281" r:id="rId13"/>
    <p:sldId id="280" r:id="rId14"/>
    <p:sldId id="265" r:id="rId15"/>
    <p:sldId id="263" r:id="rId16"/>
    <p:sldId id="264" r:id="rId17"/>
    <p:sldId id="266" r:id="rId18"/>
    <p:sldId id="271" r:id="rId19"/>
    <p:sldId id="274" r:id="rId20"/>
    <p:sldId id="275" r:id="rId21"/>
    <p:sldId id="273" r:id="rId22"/>
    <p:sldId id="26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729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246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27-06-2019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011680"/>
            <a:ext cx="6967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Digital Hearing Aid</a:t>
            </a:r>
          </a:p>
          <a:p>
            <a:pPr algn="ctr"/>
            <a:r>
              <a:rPr lang="en-US" sz="3600" b="1" u="sng" dirty="0" smtClean="0"/>
              <a:t>Graduation Project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069080" y="72237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ITI – Intake 39 – Embedded Systems Track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04" y="5157216"/>
            <a:ext cx="384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Team Members:-</a:t>
            </a:r>
          </a:p>
          <a:p>
            <a:pPr marL="342900" indent="-342900">
              <a:buAutoNum type="arabicParenR"/>
            </a:pPr>
            <a:r>
              <a:rPr lang="en-US" dirty="0" smtClean="0"/>
              <a:t>Hanna Nabil.</a:t>
            </a:r>
          </a:p>
          <a:p>
            <a:pPr marL="342900" indent="-342900">
              <a:buAutoNum type="arabicParenR"/>
            </a:pPr>
            <a:r>
              <a:rPr lang="en-US" dirty="0" smtClean="0"/>
              <a:t>Bishoy Medhat.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228" y="5157216"/>
            <a:ext cx="30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Under the supervision of:-</a:t>
            </a:r>
          </a:p>
          <a:p>
            <a:r>
              <a:rPr lang="en-US" dirty="0" smtClean="0"/>
              <a:t>1) Eng.\ Ahmed Al-Ashmawy.</a:t>
            </a:r>
          </a:p>
          <a:p>
            <a:r>
              <a:rPr lang="en-US" dirty="0" smtClean="0"/>
              <a:t>2) Eng.\ Yousef Nofel.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74320"/>
            <a:ext cx="9601200" cy="742950"/>
          </a:xfrm>
        </p:spPr>
        <p:txBody>
          <a:bodyPr/>
          <a:lstStyle/>
          <a:p>
            <a:pPr algn="ctr"/>
            <a:r>
              <a:rPr lang="en-US" b="1" u="sng" dirty="0" smtClean="0"/>
              <a:t>PCM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362"/>
          <a:stretch/>
        </p:blipFill>
        <p:spPr>
          <a:xfrm>
            <a:off x="2839390" y="1017270"/>
            <a:ext cx="6665617" cy="338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856" y="4498086"/>
            <a:ext cx="11439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/>
              <a:t>S</a:t>
            </a:r>
            <a:r>
              <a:rPr lang="en-US" sz="2800" dirty="0" smtClean="0"/>
              <a:t>pecific </a:t>
            </a:r>
            <a:r>
              <a:rPr lang="en-US" sz="2800" dirty="0"/>
              <a:t>amplitude values are encoded into pulses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- The sampling rate is the number of samples of a signal that are taken per second to represent it digitally.</a:t>
            </a:r>
          </a:p>
          <a:p>
            <a:r>
              <a:rPr lang="en-US" sz="2800" dirty="0"/>
              <a:t>- The bit depth determines the number of bits of information in each sample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4014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60113" y="1547212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MEMS Microphone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52968" y="1690067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44627" y="1700354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DMA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90716" y="2727429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05574" y="2709440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6320" y="5512915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DMA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2117" y="5518630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69854" y="1404583"/>
            <a:ext cx="2670048" cy="2052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69732" y="4408196"/>
            <a:ext cx="2682240" cy="1960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576936" y="1579178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26803" y="4596590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49234" y="5624110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A2DP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620879" y="2636152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DAC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5400000">
            <a:off x="10817470" y="2664771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Headphones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50854" y="5415873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Bluetooth Earphone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26999" y="82124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STM32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15511" y="3682711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Audio Bluetooth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87740" y="76895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Audio Codec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99773" y="4327817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DSP Filters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225135" y="1604444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PDM Data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2174843" y="2002103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Clock Signal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936364" y="1801623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PDM 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6270749" y="2385241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427041" y="277934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6" name="Bent-Up Arrow 35"/>
          <p:cNvSpPr/>
          <p:nvPr/>
        </p:nvSpPr>
        <p:spPr>
          <a:xfrm rot="10800000">
            <a:off x="3417815" y="4481544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960294" y="5637275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10414967" y="2895558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Wired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0414967" y="5801549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Wireless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736188" y="3375357"/>
            <a:ext cx="3012863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PCM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 rot="20135001">
            <a:off x="7094760" y="5282124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PCM 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9203504" y="22766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9137492" y="5215487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9922" y="2849087"/>
            <a:ext cx="12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PDM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8560" y="2072984"/>
            <a:ext cx="12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Option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rot="20054895">
            <a:off x="7449594" y="5689133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Option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9904" y="4235958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Mobile App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5596" y="4409639"/>
            <a:ext cx="1570293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Band , Gain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769446" y="3554730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Book" panose="020B0503020102020204"/>
              </a:rPr>
              <a:t>PDM Filter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U-Turn Arrow 13"/>
          <p:cNvSpPr/>
          <p:nvPr/>
        </p:nvSpPr>
        <p:spPr>
          <a:xfrm rot="5400000">
            <a:off x="5988712" y="3863978"/>
            <a:ext cx="1265873" cy="1001705"/>
          </a:xfrm>
          <a:prstGeom prst="utur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PCM </a:t>
            </a:r>
            <a:r>
              <a:rPr lang="en-US" dirty="0">
                <a:solidFill>
                  <a:prstClr val="white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96" y="1648691"/>
            <a:ext cx="7030461" cy="3581400"/>
          </a:xfrm>
        </p:spPr>
      </p:pic>
    </p:spTree>
    <p:extLst>
      <p:ext uri="{BB962C8B-B14F-4D97-AF65-F5344CB8AC3E}">
        <p14:creationId xmlns:p14="http://schemas.microsoft.com/office/powerpoint/2010/main" val="31663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smtClean="0"/>
              <a:t>App to Control DSP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929985"/>
            <a:ext cx="3505200" cy="6231469"/>
          </a:xfrm>
        </p:spPr>
      </p:pic>
    </p:spTree>
    <p:extLst>
      <p:ext uri="{BB962C8B-B14F-4D97-AF65-F5344CB8AC3E}">
        <p14:creationId xmlns:p14="http://schemas.microsoft.com/office/powerpoint/2010/main" val="40149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Hardware Components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Stm32F446RC : (DAC – I2S - FPU)</a:t>
            </a:r>
          </a:p>
          <a:p>
            <a:r>
              <a:rPr lang="en-US" dirty="0" smtClean="0"/>
              <a:t>MEMS MIC : </a:t>
            </a:r>
            <a:r>
              <a:rPr lang="en-US" dirty="0" smtClean="0"/>
              <a:t>MP34DT06</a:t>
            </a:r>
          </a:p>
          <a:p>
            <a:r>
              <a:rPr lang="en-US" dirty="0"/>
              <a:t>Audio codec (CS43L22</a:t>
            </a:r>
            <a:r>
              <a:rPr lang="en-US" dirty="0" smtClean="0"/>
              <a:t>)</a:t>
            </a:r>
          </a:p>
          <a:p>
            <a:r>
              <a:rPr lang="en-US" dirty="0"/>
              <a:t>Audio Bluetooth module (WT32I-A-AI6)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Audio codec (CS43L22)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86" y="1428750"/>
            <a:ext cx="3442627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832" y="5120640"/>
            <a:ext cx="11018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CS43L22 is a highly integrated, low power, 24-bit audio DAC comprised of a Digital Signal Processing Engine, headphone </a:t>
            </a:r>
            <a:r>
              <a:rPr lang="en-US" sz="2800" dirty="0" smtClean="0"/>
              <a:t>amplifiers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416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control port operates using an I²C </a:t>
            </a:r>
            <a:r>
              <a:rPr lang="en-US" sz="2800" dirty="0" smtClean="0"/>
              <a:t>interface.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92534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audio port </a:t>
            </a:r>
            <a:r>
              <a:rPr lang="en-US" sz="2800" dirty="0"/>
              <a:t>operates using an </a:t>
            </a:r>
            <a:r>
              <a:rPr lang="en-US" sz="2800" dirty="0" smtClean="0"/>
              <a:t>I²S interface.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7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Audio Bluetooth module (WT32I-A-AI6)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1620982"/>
            <a:ext cx="7758545" cy="4821382"/>
          </a:xfrm>
        </p:spPr>
      </p:pic>
      <p:sp>
        <p:nvSpPr>
          <p:cNvPr id="5" name="Right Arrow 4"/>
          <p:cNvSpPr/>
          <p:nvPr/>
        </p:nvSpPr>
        <p:spPr>
          <a:xfrm>
            <a:off x="4429282" y="1913254"/>
            <a:ext cx="3488592" cy="47052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PCM 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36473" y="1913698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69382" y="1837965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17873" y="2759835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A2DP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8547897" y="2442511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2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249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1):-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5008"/>
            <a:ext cx="10058400" cy="36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2):-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5416"/>
            <a:ext cx="10058400" cy="45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with 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093976"/>
            <a:ext cx="8620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hearing aid?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Analog vs digital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52700"/>
            <a:ext cx="8096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</a:t>
            </a:r>
            <a:r>
              <a:rPr lang="en-US" sz="2800" b="1" u="sng" dirty="0" smtClean="0"/>
              <a:t>without </a:t>
            </a:r>
            <a:r>
              <a:rPr lang="en-US" sz="2800" b="1" u="sng" dirty="0"/>
              <a:t>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171700"/>
            <a:ext cx="7267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12217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Audio Bluetooth Module (WT32I-A-AI6):-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81" y="685800"/>
            <a:ext cx="3985605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Our Next Step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6172200" y="2563091"/>
            <a:ext cx="5912565" cy="3380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1491" y="1987034"/>
            <a:ext cx="901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Digital filter for Sigma-Delta </a:t>
            </a:r>
            <a:r>
              <a:rPr lang="en-US" dirty="0" smtClean="0"/>
              <a:t>modulators instead of Software PDM to PCM Conversion.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STM32F413CG (Version 1) with Audio Codec:-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289619"/>
            <a:ext cx="9696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Appearance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Cost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15" y="1076994"/>
            <a:ext cx="2594033" cy="1813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55"/>
          <a:stretch/>
        </p:blipFill>
        <p:spPr>
          <a:xfrm>
            <a:off x="6456218" y="2890405"/>
            <a:ext cx="5735782" cy="36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Early Prototype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2008909"/>
            <a:ext cx="8516777" cy="3860939"/>
          </a:xfrm>
        </p:spPr>
      </p:pic>
    </p:spTree>
    <p:extLst>
      <p:ext uri="{BB962C8B-B14F-4D97-AF65-F5344CB8AC3E}">
        <p14:creationId xmlns:p14="http://schemas.microsoft.com/office/powerpoint/2010/main" val="39086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4014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60113" y="1547212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MEMS Microphone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52968" y="1690067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44627" y="1700354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DMA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90716" y="2727429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05574" y="2709440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6320" y="5512915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DMA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2117" y="5518630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69854" y="1404583"/>
            <a:ext cx="2670048" cy="2052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69732" y="4408196"/>
            <a:ext cx="2682240" cy="1960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576936" y="1579178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26803" y="4596590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I2S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20983" y="5650905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A2DP Peripheral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620879" y="2636152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DAC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5400000">
            <a:off x="10817470" y="2664771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Headphones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50854" y="5415873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Bluetooth Earphone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26999" y="82124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STM32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15511" y="3682711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Audio Bluetooth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87740" y="76895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Audio Codec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99773" y="4327817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DSP Filters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225135" y="1604444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PDM Data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2174843" y="2002103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Clock Signal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936364" y="1801623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PDM 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6270749" y="2385241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427041" y="277934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6" name="Bent-Up Arrow 35"/>
          <p:cNvSpPr/>
          <p:nvPr/>
        </p:nvSpPr>
        <p:spPr>
          <a:xfrm rot="10800000">
            <a:off x="3417815" y="4481544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960294" y="5637275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10414967" y="2895558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Wired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0414967" y="5801549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Wireless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736188" y="3375357"/>
            <a:ext cx="3012863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PCM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 rot="20135001">
            <a:off x="7094760" y="5282124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PCM 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9203504" y="22766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9137492" y="5215487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9922" y="2849087"/>
            <a:ext cx="12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PDM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8560" y="2072984"/>
            <a:ext cx="12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Option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rot="20054895">
            <a:off x="7449594" y="5689133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Option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9904" y="4235958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Mobile App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5596" y="4409639"/>
            <a:ext cx="1570293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Band , Gain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769446" y="3554730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Franklin Gothic Book" panose="020B0503020102020204"/>
              </a:rPr>
              <a:t>PDM Filter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U-Turn Arrow 13"/>
          <p:cNvSpPr/>
          <p:nvPr/>
        </p:nvSpPr>
        <p:spPr>
          <a:xfrm rot="5400000">
            <a:off x="5988712" y="3863978"/>
            <a:ext cx="1265873" cy="1001705"/>
          </a:xfrm>
          <a:prstGeom prst="utur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PCM </a:t>
            </a:r>
            <a:r>
              <a:rPr lang="en-US" dirty="0">
                <a:solidFill>
                  <a:prstClr val="white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MEMS Microphones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416"/>
          <a:stretch/>
        </p:blipFill>
        <p:spPr>
          <a:xfrm>
            <a:off x="2443161" y="1620774"/>
            <a:ext cx="7458075" cy="3139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31" y="5093208"/>
            <a:ext cx="10689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digital MEMS microphone is a sensor that convert acoustic pressure waves into a digital signal. </a:t>
            </a:r>
          </a:p>
        </p:txBody>
      </p:sp>
    </p:spTree>
    <p:extLst>
      <p:ext uri="{BB962C8B-B14F-4D97-AF65-F5344CB8AC3E}">
        <p14:creationId xmlns:p14="http://schemas.microsoft.com/office/powerpoint/2010/main" val="36944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I2S Protocol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596" b="46893"/>
          <a:stretch/>
        </p:blipFill>
        <p:spPr>
          <a:xfrm>
            <a:off x="3043701" y="1428750"/>
            <a:ext cx="6256998" cy="1737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824" y="3739896"/>
            <a:ext cx="11201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I2S protocol is widely used to transfer audio data from a microcontroller/DSP (Digital Signal Processor) to an audio </a:t>
            </a:r>
            <a:r>
              <a:rPr lang="en-US" sz="2800" dirty="0" smtClean="0"/>
              <a:t>codec.</a:t>
            </a:r>
          </a:p>
          <a:p>
            <a:r>
              <a:rPr lang="en-US" sz="2800" dirty="0" smtClean="0"/>
              <a:t>- In </a:t>
            </a:r>
            <a:r>
              <a:rPr lang="en-US" sz="2800" dirty="0"/>
              <a:t>order to play melodies or to capture sound from a microphone.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PDM2PCM Conversion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04"/>
          <a:stretch/>
        </p:blipFill>
        <p:spPr>
          <a:xfrm>
            <a:off x="2405060" y="2165604"/>
            <a:ext cx="7534275" cy="20086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9592"/>
          <a:stretch/>
        </p:blipFill>
        <p:spPr>
          <a:xfrm>
            <a:off x="3031806" y="4991100"/>
            <a:ext cx="6280785" cy="1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2754374" y="1428750"/>
            <a:ext cx="6835652" cy="3380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636" y="5291328"/>
            <a:ext cx="10919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A </a:t>
            </a:r>
            <a:r>
              <a:rPr lang="en-US" sz="2800" dirty="0"/>
              <a:t>large cluster of 1s correspond to a high (positive) amplitude </a:t>
            </a:r>
            <a:r>
              <a:rPr lang="en-US" sz="2800" dirty="0" smtClean="0"/>
              <a:t>value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- A </a:t>
            </a:r>
            <a:r>
              <a:rPr lang="en-US" sz="2800" dirty="0"/>
              <a:t>large cluster of </a:t>
            </a:r>
            <a:r>
              <a:rPr lang="en-US" sz="2800" dirty="0" smtClean="0"/>
              <a:t>0s </a:t>
            </a:r>
            <a:r>
              <a:rPr lang="en-US" sz="2800" dirty="0"/>
              <a:t>correspond to a low (negative) amplitude </a:t>
            </a:r>
            <a:r>
              <a:rPr lang="en-US" sz="2800" dirty="0" smtClean="0"/>
              <a:t>value.</a:t>
            </a:r>
          </a:p>
          <a:p>
            <a:r>
              <a:rPr lang="en-US" sz="2800" dirty="0" smtClean="0"/>
              <a:t>- Alternating </a:t>
            </a:r>
            <a:r>
              <a:rPr lang="en-US" sz="2800" dirty="0"/>
              <a:t>1s and </a:t>
            </a:r>
            <a:r>
              <a:rPr lang="en-US" sz="2800" dirty="0" smtClean="0"/>
              <a:t>0s </a:t>
            </a:r>
            <a:r>
              <a:rPr lang="en-US" sz="2800" dirty="0"/>
              <a:t>correspond to a zero amplitude value.</a:t>
            </a:r>
          </a:p>
        </p:txBody>
      </p:sp>
    </p:spTree>
    <p:extLst>
      <p:ext uri="{BB962C8B-B14F-4D97-AF65-F5344CB8AC3E}">
        <p14:creationId xmlns:p14="http://schemas.microsoft.com/office/powerpoint/2010/main" val="32619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889</TotalTime>
  <Words>492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PowerPoint Presentation</vt:lpstr>
      <vt:lpstr>Why digital hearing aid?</vt:lpstr>
      <vt:lpstr>Product Idea</vt:lpstr>
      <vt:lpstr>Early Prototype</vt:lpstr>
      <vt:lpstr>Block Diagram</vt:lpstr>
      <vt:lpstr>MEMS Microphones</vt:lpstr>
      <vt:lpstr>I2S Protocol</vt:lpstr>
      <vt:lpstr>PDM2PCM Conversion</vt:lpstr>
      <vt:lpstr>PDM Signal</vt:lpstr>
      <vt:lpstr>PCM Signal</vt:lpstr>
      <vt:lpstr>Block Diagram</vt:lpstr>
      <vt:lpstr>DSP</vt:lpstr>
      <vt:lpstr>Mobile App to Control DSP</vt:lpstr>
      <vt:lpstr>Hardware Components</vt:lpstr>
      <vt:lpstr>Audio codec (CS43L22)</vt:lpstr>
      <vt:lpstr>Audio Bluetooth module (WT32I-A-AI6)</vt:lpstr>
      <vt:lpstr>PCB Designs</vt:lpstr>
      <vt:lpstr>PCB Designs</vt:lpstr>
      <vt:lpstr>PCB Designs</vt:lpstr>
      <vt:lpstr>PCB Designs</vt:lpstr>
      <vt:lpstr>PCB Designs</vt:lpstr>
      <vt:lpstr>Our Next Step</vt:lpstr>
      <vt:lpstr>PCB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Z.50</dc:creator>
  <cp:lastModifiedBy>Hanna Nabil</cp:lastModifiedBy>
  <cp:revision>141</cp:revision>
  <dcterms:created xsi:type="dcterms:W3CDTF">2019-06-23T13:54:48Z</dcterms:created>
  <dcterms:modified xsi:type="dcterms:W3CDTF">2019-06-27T09:31:25Z</dcterms:modified>
</cp:coreProperties>
</file>