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69" r:id="rId5"/>
    <p:sldId id="268" r:id="rId6"/>
    <p:sldId id="270" r:id="rId7"/>
    <p:sldId id="278" r:id="rId8"/>
    <p:sldId id="262" r:id="rId9"/>
    <p:sldId id="260" r:id="rId10"/>
    <p:sldId id="261" r:id="rId11"/>
    <p:sldId id="258" r:id="rId12"/>
    <p:sldId id="259" r:id="rId13"/>
    <p:sldId id="279" r:id="rId14"/>
    <p:sldId id="281" r:id="rId15"/>
    <p:sldId id="265" r:id="rId16"/>
    <p:sldId id="263" r:id="rId17"/>
    <p:sldId id="264" r:id="rId18"/>
    <p:sldId id="266" r:id="rId19"/>
    <p:sldId id="271" r:id="rId20"/>
    <p:sldId id="274" r:id="rId21"/>
    <p:sldId id="275" r:id="rId22"/>
    <p:sldId id="273" r:id="rId23"/>
    <p:sldId id="272" r:id="rId24"/>
    <p:sldId id="267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26-06-2019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17291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26-06-2019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5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26-06-2019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26-06-2019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1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26-06-2019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92469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26-06-2019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26-06-2019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26-06-2019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D8EC-6E2E-4E4A-8543-542A723F19F4}" type="datetimeFigureOut">
              <a:rPr lang="en-US" smtClean="0"/>
              <a:t>26-06-2019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7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26-06-2019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68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26-06-2019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862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C06D8EC-6E2E-4E4A-8543-542A723F19F4}" type="datetimeFigureOut">
              <a:rPr lang="en-US" smtClean="0"/>
              <a:t>26-06-2019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4174A16-C814-457B-9708-B13713C5C9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472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168" y="2011680"/>
            <a:ext cx="6967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smtClean="0"/>
              <a:t>Digital Hearing Aid</a:t>
            </a:r>
          </a:p>
          <a:p>
            <a:pPr algn="ctr"/>
            <a:r>
              <a:rPr lang="en-US" sz="3600" b="1" u="sng" dirty="0" smtClean="0"/>
              <a:t>Graduation Project</a:t>
            </a:r>
            <a:endParaRPr lang="en-US" sz="3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069080" y="722376"/>
            <a:ext cx="5449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ITI – Intake 39 – Embedded Systems Track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03604" y="5157216"/>
            <a:ext cx="38496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Team Members:-</a:t>
            </a:r>
          </a:p>
          <a:p>
            <a:pPr marL="342900" indent="-342900">
              <a:buAutoNum type="arabicParenR"/>
            </a:pPr>
            <a:r>
              <a:rPr lang="en-US" dirty="0" smtClean="0"/>
              <a:t>Hanna Nabil.</a:t>
            </a:r>
          </a:p>
          <a:p>
            <a:pPr marL="342900" indent="-342900">
              <a:buAutoNum type="arabicParenR"/>
            </a:pPr>
            <a:r>
              <a:rPr lang="en-US" dirty="0" smtClean="0"/>
              <a:t>Bishoy Medhat.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3228" y="5157216"/>
            <a:ext cx="3081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Under the supervision of:-</a:t>
            </a:r>
          </a:p>
          <a:p>
            <a:r>
              <a:rPr lang="en-US" dirty="0" smtClean="0"/>
              <a:t>1) Eng.\ Ahmed Al-Ashmawy.</a:t>
            </a:r>
          </a:p>
          <a:p>
            <a:r>
              <a:rPr lang="en-US" dirty="0" smtClean="0"/>
              <a:t>2) Eng.\ Yousef Nofel.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PDM2PCM Conversion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9104"/>
          <a:stretch/>
        </p:blipFill>
        <p:spPr>
          <a:xfrm>
            <a:off x="2405060" y="2165604"/>
            <a:ext cx="7534275" cy="200863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t="9592"/>
          <a:stretch/>
        </p:blipFill>
        <p:spPr>
          <a:xfrm>
            <a:off x="3031806" y="4991100"/>
            <a:ext cx="6280785" cy="13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6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PDM Signal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5617"/>
          <a:stretch/>
        </p:blipFill>
        <p:spPr>
          <a:xfrm>
            <a:off x="2754374" y="1428750"/>
            <a:ext cx="6835652" cy="3380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2636" y="5291328"/>
            <a:ext cx="109199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A </a:t>
            </a:r>
            <a:r>
              <a:rPr lang="en-US" sz="2800" dirty="0"/>
              <a:t>large cluster of 1s correspond to a high (positive) amplitude </a:t>
            </a:r>
            <a:r>
              <a:rPr lang="en-US" sz="2800" dirty="0" smtClean="0"/>
              <a:t>value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- A </a:t>
            </a:r>
            <a:r>
              <a:rPr lang="en-US" sz="2800" dirty="0"/>
              <a:t>large cluster of </a:t>
            </a:r>
            <a:r>
              <a:rPr lang="en-US" sz="2800" dirty="0" smtClean="0"/>
              <a:t>0s </a:t>
            </a:r>
            <a:r>
              <a:rPr lang="en-US" sz="2800" dirty="0"/>
              <a:t>correspond to a low (negative) amplitude </a:t>
            </a:r>
            <a:r>
              <a:rPr lang="en-US" sz="2800" dirty="0" smtClean="0"/>
              <a:t>value.</a:t>
            </a:r>
          </a:p>
          <a:p>
            <a:r>
              <a:rPr lang="en-US" sz="2800" dirty="0" smtClean="0"/>
              <a:t>- Alternating </a:t>
            </a:r>
            <a:r>
              <a:rPr lang="en-US" sz="2800" dirty="0"/>
              <a:t>1s and </a:t>
            </a:r>
            <a:r>
              <a:rPr lang="en-US" sz="2800" dirty="0" smtClean="0"/>
              <a:t>0s </a:t>
            </a:r>
            <a:r>
              <a:rPr lang="en-US" sz="2800" dirty="0"/>
              <a:t>correspond to a zero amplitude value.</a:t>
            </a:r>
          </a:p>
        </p:txBody>
      </p:sp>
    </p:spTree>
    <p:extLst>
      <p:ext uri="{BB962C8B-B14F-4D97-AF65-F5344CB8AC3E}">
        <p14:creationId xmlns:p14="http://schemas.microsoft.com/office/powerpoint/2010/main" val="32619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74320"/>
            <a:ext cx="9601200" cy="742950"/>
          </a:xfrm>
        </p:spPr>
        <p:txBody>
          <a:bodyPr/>
          <a:lstStyle/>
          <a:p>
            <a:pPr algn="ctr"/>
            <a:r>
              <a:rPr lang="en-US" b="1" u="sng" dirty="0" smtClean="0"/>
              <a:t>PCM Signal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5362"/>
          <a:stretch/>
        </p:blipFill>
        <p:spPr>
          <a:xfrm>
            <a:off x="2839390" y="1017270"/>
            <a:ext cx="6665617" cy="33893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2856" y="4498086"/>
            <a:ext cx="1143914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</a:t>
            </a:r>
            <a:r>
              <a:rPr lang="en-US" sz="2800" dirty="0"/>
              <a:t>S</a:t>
            </a:r>
            <a:r>
              <a:rPr lang="en-US" sz="2800" dirty="0" smtClean="0"/>
              <a:t>pecific </a:t>
            </a:r>
            <a:r>
              <a:rPr lang="en-US" sz="2800" dirty="0"/>
              <a:t>amplitude values are encoded into pulses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- The sampling rate is the number of samples of a signal that are taken per second to represent it digitally.</a:t>
            </a:r>
          </a:p>
          <a:p>
            <a:r>
              <a:rPr lang="en-US" sz="2800" dirty="0"/>
              <a:t>- The bit depth determines the number of bits of information in each sample</a:t>
            </a:r>
            <a:r>
              <a:rPr lang="en-US" sz="2800" dirty="0" smtClean="0"/>
              <a:t>.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854014" y="1458468"/>
            <a:ext cx="4718304" cy="5312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102"/>
          </a:xfrm>
        </p:spPr>
        <p:txBody>
          <a:bodyPr/>
          <a:lstStyle/>
          <a:p>
            <a:pPr algn="ctr"/>
            <a:r>
              <a:rPr lang="en-US" b="1" u="sng" dirty="0" smtClean="0"/>
              <a:t>Block Diagram</a:t>
            </a:r>
            <a:endParaRPr lang="en-US" b="1" u="sng" dirty="0"/>
          </a:p>
        </p:txBody>
      </p:sp>
      <p:sp>
        <p:nvSpPr>
          <p:cNvPr id="5" name="Rounded Rectangle 4"/>
          <p:cNvSpPr/>
          <p:nvPr/>
        </p:nvSpPr>
        <p:spPr>
          <a:xfrm>
            <a:off x="749046" y="2293429"/>
            <a:ext cx="1577340" cy="7532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MEMS Microphone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85160" y="2367152"/>
            <a:ext cx="1892808" cy="6057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I2S Peripheral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310884" y="2366580"/>
            <a:ext cx="807720" cy="58521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10884" y="3502152"/>
            <a:ext cx="807720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710940" y="3502152"/>
            <a:ext cx="751332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06115" y="5637276"/>
            <a:ext cx="751332" cy="5577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64480" y="5642991"/>
            <a:ext cx="1892808" cy="552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I2S </a:t>
            </a:r>
            <a:r>
              <a:rPr lang="en-US" dirty="0" smtClean="0"/>
              <a:t>Peripheral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199120" y="1412177"/>
            <a:ext cx="2670048" cy="2542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199120" y="4245102"/>
            <a:ext cx="2682240" cy="2526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587740" y="2215991"/>
            <a:ext cx="1892808" cy="6377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I2S Peripheral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593836" y="5067491"/>
            <a:ext cx="1892808" cy="5737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I2S Peripheral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593836" y="6055043"/>
            <a:ext cx="1892808" cy="603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A2DP Peripheral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587740" y="3163539"/>
            <a:ext cx="1892808" cy="6377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DAC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 rot="5400000">
            <a:off x="10841734" y="2982442"/>
            <a:ext cx="1892808" cy="6377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Headphones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 rot="5400000">
            <a:off x="10841734" y="5443822"/>
            <a:ext cx="1892808" cy="6377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Bluetooth Earphone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458718" y="1583055"/>
            <a:ext cx="997458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STM32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426673" y="4306253"/>
            <a:ext cx="1813941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Bluetooth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587740" y="768954"/>
            <a:ext cx="1455420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Codec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664202" y="4437126"/>
            <a:ext cx="1406652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DSP Filters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2130552" y="2293429"/>
            <a:ext cx="1162812" cy="40076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PDM Data</a:t>
            </a:r>
            <a:endParaRPr lang="en-US" sz="1200" dirty="0"/>
          </a:p>
        </p:txBody>
      </p:sp>
      <p:sp>
        <p:nvSpPr>
          <p:cNvPr id="31" name="Left Arrow 30"/>
          <p:cNvSpPr/>
          <p:nvPr/>
        </p:nvSpPr>
        <p:spPr>
          <a:xfrm>
            <a:off x="2132076" y="2694194"/>
            <a:ext cx="1161288" cy="352472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Clock Signal</a:t>
            </a:r>
            <a:endParaRPr lang="en-US" sz="1200" dirty="0"/>
          </a:p>
        </p:txBody>
      </p:sp>
      <p:sp>
        <p:nvSpPr>
          <p:cNvPr id="32" name="Right Arrow 31"/>
          <p:cNvSpPr/>
          <p:nvPr/>
        </p:nvSpPr>
        <p:spPr>
          <a:xfrm>
            <a:off x="5000435" y="2518939"/>
            <a:ext cx="1387983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PDM Data</a:t>
            </a:r>
            <a:endParaRPr lang="en-US" sz="1400" dirty="0"/>
          </a:p>
        </p:txBody>
      </p:sp>
      <p:sp>
        <p:nvSpPr>
          <p:cNvPr id="33" name="Right Arrow 32"/>
          <p:cNvSpPr/>
          <p:nvPr/>
        </p:nvSpPr>
        <p:spPr>
          <a:xfrm rot="5400000">
            <a:off x="6321979" y="3088223"/>
            <a:ext cx="785529" cy="27064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Left-Right-Up Arrow 33"/>
          <p:cNvSpPr/>
          <p:nvPr/>
        </p:nvSpPr>
        <p:spPr>
          <a:xfrm rot="10800000">
            <a:off x="4370832" y="3566158"/>
            <a:ext cx="2017586" cy="913827"/>
          </a:xfrm>
          <a:prstGeom prst="leftRight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Bent-Up Arrow 35"/>
          <p:cNvSpPr/>
          <p:nvPr/>
        </p:nvSpPr>
        <p:spPr>
          <a:xfrm rot="10800000">
            <a:off x="3336132" y="4606345"/>
            <a:ext cx="1387602" cy="1094706"/>
          </a:xfrm>
          <a:prstGeom prst="bentUpArrow">
            <a:avLst>
              <a:gd name="adj1" fmla="val 25000"/>
              <a:gd name="adj2" fmla="val 25000"/>
              <a:gd name="adj3" fmla="val 2249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904201" y="5762719"/>
            <a:ext cx="155476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Right Arrow 37"/>
          <p:cNvSpPr/>
          <p:nvPr/>
        </p:nvSpPr>
        <p:spPr>
          <a:xfrm>
            <a:off x="10404659" y="3324467"/>
            <a:ext cx="111944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Wired</a:t>
            </a:r>
            <a:endParaRPr lang="en-US" sz="1200" dirty="0"/>
          </a:p>
        </p:txBody>
      </p:sp>
      <p:sp>
        <p:nvSpPr>
          <p:cNvPr id="39" name="Right Arrow 38"/>
          <p:cNvSpPr/>
          <p:nvPr/>
        </p:nvSpPr>
        <p:spPr>
          <a:xfrm>
            <a:off x="10404658" y="6205687"/>
            <a:ext cx="111944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Wireless</a:t>
            </a:r>
            <a:endParaRPr lang="en-US" sz="1200" dirty="0"/>
          </a:p>
        </p:txBody>
      </p:sp>
      <p:sp>
        <p:nvSpPr>
          <p:cNvPr id="41" name="Bent-Up Arrow 40"/>
          <p:cNvSpPr/>
          <p:nvPr/>
        </p:nvSpPr>
        <p:spPr>
          <a:xfrm rot="5400000" flipH="1">
            <a:off x="6570697" y="3540850"/>
            <a:ext cx="3343847" cy="849003"/>
          </a:xfrm>
          <a:prstGeom prst="bentUpArrow">
            <a:avLst>
              <a:gd name="adj1" fmla="val 25000"/>
              <a:gd name="adj2" fmla="val 25000"/>
              <a:gd name="adj3" fmla="val 2249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PCM Data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 rot="20135001">
            <a:off x="7095749" y="5500867"/>
            <a:ext cx="1579545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PCM Data</a:t>
            </a:r>
            <a:endParaRPr lang="en-US" sz="1600" dirty="0"/>
          </a:p>
        </p:txBody>
      </p:sp>
      <p:sp>
        <p:nvSpPr>
          <p:cNvPr id="42" name="Right Arrow 41"/>
          <p:cNvSpPr/>
          <p:nvPr/>
        </p:nvSpPr>
        <p:spPr>
          <a:xfrm rot="5400000">
            <a:off x="9239055" y="2889052"/>
            <a:ext cx="584269" cy="28656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Right Arrow 42"/>
          <p:cNvSpPr/>
          <p:nvPr/>
        </p:nvSpPr>
        <p:spPr>
          <a:xfrm rot="5400000">
            <a:off x="9248105" y="5697448"/>
            <a:ext cx="584269" cy="28656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818888" y="3616312"/>
            <a:ext cx="122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PCM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28560" y="2072984"/>
            <a:ext cx="12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20054895">
            <a:off x="7449594" y="5689133"/>
            <a:ext cx="113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2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914943" y="3683889"/>
            <a:ext cx="1577340" cy="7532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Mobile App</a:t>
            </a:r>
            <a:endParaRPr lang="en-US" dirty="0"/>
          </a:p>
        </p:txBody>
      </p:sp>
      <p:sp>
        <p:nvSpPr>
          <p:cNvPr id="45" name="Right Arrow 44"/>
          <p:cNvSpPr/>
          <p:nvPr/>
        </p:nvSpPr>
        <p:spPr>
          <a:xfrm>
            <a:off x="2449611" y="3735671"/>
            <a:ext cx="1162812" cy="40076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Band , Gain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5399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Hardware Components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Stm32F446RC : (DAC – I2S - FPU)</a:t>
            </a:r>
          </a:p>
          <a:p>
            <a:r>
              <a:rPr lang="en-US" dirty="0" smtClean="0"/>
              <a:t>MEMS MIC : MP34DT06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44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/>
              <a:t>Audio codec (CS43L22)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86" y="1428750"/>
            <a:ext cx="3442627" cy="3581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1832" y="5120640"/>
            <a:ext cx="1101852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The CS43L22 is a highly integrated, low power, 24-bit audio DAC comprised of a Digital Signal Processing Engine, headphone amplifiers, a digital PWM modulator and two full-bridge power back-ends.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2416" y="1627632"/>
            <a:ext cx="2944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The </a:t>
            </a:r>
            <a:r>
              <a:rPr lang="en-US" sz="2800" dirty="0"/>
              <a:t>control port operates using an I²C </a:t>
            </a:r>
            <a:r>
              <a:rPr lang="en-US" sz="2800" dirty="0" smtClean="0"/>
              <a:t>interface.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492534" y="1627632"/>
            <a:ext cx="29443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The audio port </a:t>
            </a:r>
            <a:r>
              <a:rPr lang="en-US" sz="2800" dirty="0"/>
              <a:t>operates using an </a:t>
            </a:r>
            <a:r>
              <a:rPr lang="en-US" sz="2800" dirty="0" smtClean="0"/>
              <a:t>I²S interface.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772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Audio Bluetooth module (WT32I-A-AI6)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82496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STM32F446RC (Version 1):-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35008"/>
            <a:ext cx="10058400" cy="36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0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08760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STM32F446RC (Version 2):-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5416"/>
            <a:ext cx="10058400" cy="458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digital hearing aid?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 Analog vs digital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2552700"/>
            <a:ext cx="80962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0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08760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CS43L22-CNZ with Analog Pins:-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2093976"/>
            <a:ext cx="86201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08760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CS43L22-CNZ </a:t>
            </a:r>
            <a:r>
              <a:rPr lang="en-US" sz="2800" b="1" u="sng" dirty="0" smtClean="0"/>
              <a:t>without </a:t>
            </a:r>
            <a:r>
              <a:rPr lang="en-US" sz="2800" b="1" u="sng" dirty="0"/>
              <a:t>Analog Pins:-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2171700"/>
            <a:ext cx="72675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3122176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Audio Bluetooth Module (WT32I-A-AI6):-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81" y="685800"/>
            <a:ext cx="3985605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2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PCB Designs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08760"/>
            <a:ext cx="9601200" cy="5852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- STM32F413CG (Version 1) with Audio Codec:-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5" y="2289619"/>
            <a:ext cx="96964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Our Next Step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5617"/>
          <a:stretch/>
        </p:blipFill>
        <p:spPr>
          <a:xfrm>
            <a:off x="3215917" y="1728216"/>
            <a:ext cx="5912565" cy="33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Appearance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Cost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Mobile App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949" y="1421820"/>
            <a:ext cx="2801851" cy="19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Early Prototype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7" y="2008909"/>
            <a:ext cx="8516777" cy="3860939"/>
          </a:xfrm>
        </p:spPr>
      </p:pic>
    </p:spTree>
    <p:extLst>
      <p:ext uri="{BB962C8B-B14F-4D97-AF65-F5344CB8AC3E}">
        <p14:creationId xmlns:p14="http://schemas.microsoft.com/office/powerpoint/2010/main" val="390862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Project Description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7"/>
          <a:stretch/>
        </p:blipFill>
        <p:spPr>
          <a:xfrm>
            <a:off x="2443162" y="2171700"/>
            <a:ext cx="7458075" cy="24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1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854014" y="1458468"/>
            <a:ext cx="4718304" cy="5312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102"/>
          </a:xfrm>
        </p:spPr>
        <p:txBody>
          <a:bodyPr/>
          <a:lstStyle/>
          <a:p>
            <a:pPr algn="ctr"/>
            <a:r>
              <a:rPr lang="en-US" b="1" u="sng" dirty="0" smtClean="0"/>
              <a:t>Block Diagram</a:t>
            </a:r>
            <a:endParaRPr lang="en-US" b="1" u="sng" dirty="0"/>
          </a:p>
        </p:txBody>
      </p:sp>
      <p:sp>
        <p:nvSpPr>
          <p:cNvPr id="5" name="Rounded Rectangle 4"/>
          <p:cNvSpPr/>
          <p:nvPr/>
        </p:nvSpPr>
        <p:spPr>
          <a:xfrm>
            <a:off x="749046" y="2293429"/>
            <a:ext cx="1577340" cy="7532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MEMS Microphone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85160" y="2367152"/>
            <a:ext cx="1892808" cy="6057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I2S Peripheral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310884" y="2366580"/>
            <a:ext cx="807720" cy="58521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310884" y="3502152"/>
            <a:ext cx="807720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710940" y="3502152"/>
            <a:ext cx="751332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206115" y="5637276"/>
            <a:ext cx="751332" cy="5577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64480" y="5642991"/>
            <a:ext cx="1892808" cy="552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I2S </a:t>
            </a:r>
            <a:r>
              <a:rPr lang="en-US" dirty="0" smtClean="0"/>
              <a:t>Peripheral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199120" y="1412177"/>
            <a:ext cx="2670048" cy="2542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199120" y="4245102"/>
            <a:ext cx="2682240" cy="2526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587740" y="2215991"/>
            <a:ext cx="1892808" cy="6377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I2S Peripheral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593836" y="5067491"/>
            <a:ext cx="1892808" cy="5737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I2S Peripheral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593836" y="6055043"/>
            <a:ext cx="1892808" cy="603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A2DP Peripheral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587740" y="3163539"/>
            <a:ext cx="1892808" cy="6377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DAC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 rot="5400000">
            <a:off x="10841734" y="2982442"/>
            <a:ext cx="1892808" cy="6377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Headphones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 rot="5400000">
            <a:off x="10841734" y="5443822"/>
            <a:ext cx="1892808" cy="6377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Bluetooth Earphone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458718" y="1583055"/>
            <a:ext cx="997458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STM32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426673" y="4306253"/>
            <a:ext cx="1813941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Bluetooth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396478" y="1479614"/>
            <a:ext cx="1455420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Codec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664202" y="4437126"/>
            <a:ext cx="1406652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DSP Filters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2130552" y="2293429"/>
            <a:ext cx="1162812" cy="40076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PDM Data</a:t>
            </a:r>
            <a:endParaRPr lang="en-US" sz="1200" dirty="0"/>
          </a:p>
        </p:txBody>
      </p:sp>
      <p:sp>
        <p:nvSpPr>
          <p:cNvPr id="31" name="Left Arrow 30"/>
          <p:cNvSpPr/>
          <p:nvPr/>
        </p:nvSpPr>
        <p:spPr>
          <a:xfrm>
            <a:off x="2132076" y="2694194"/>
            <a:ext cx="1161288" cy="352472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Clock Signal</a:t>
            </a:r>
            <a:endParaRPr lang="en-US" sz="1200" dirty="0"/>
          </a:p>
        </p:txBody>
      </p:sp>
      <p:sp>
        <p:nvSpPr>
          <p:cNvPr id="32" name="Right Arrow 31"/>
          <p:cNvSpPr/>
          <p:nvPr/>
        </p:nvSpPr>
        <p:spPr>
          <a:xfrm>
            <a:off x="5000435" y="2518939"/>
            <a:ext cx="1387983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PDM Data</a:t>
            </a:r>
            <a:endParaRPr lang="en-US" sz="1400" dirty="0"/>
          </a:p>
        </p:txBody>
      </p:sp>
      <p:sp>
        <p:nvSpPr>
          <p:cNvPr id="33" name="Right Arrow 32"/>
          <p:cNvSpPr/>
          <p:nvPr/>
        </p:nvSpPr>
        <p:spPr>
          <a:xfrm rot="5400000">
            <a:off x="6321979" y="3088223"/>
            <a:ext cx="785529" cy="27064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Left-Right-Up Arrow 33"/>
          <p:cNvSpPr/>
          <p:nvPr/>
        </p:nvSpPr>
        <p:spPr>
          <a:xfrm rot="10800000">
            <a:off x="4370832" y="3566158"/>
            <a:ext cx="2017586" cy="913827"/>
          </a:xfrm>
          <a:prstGeom prst="leftRight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Bent-Up Arrow 35"/>
          <p:cNvSpPr/>
          <p:nvPr/>
        </p:nvSpPr>
        <p:spPr>
          <a:xfrm rot="10800000">
            <a:off x="3336132" y="4606345"/>
            <a:ext cx="1387602" cy="1094706"/>
          </a:xfrm>
          <a:prstGeom prst="bentUpArrow">
            <a:avLst>
              <a:gd name="adj1" fmla="val 25000"/>
              <a:gd name="adj2" fmla="val 25000"/>
              <a:gd name="adj3" fmla="val 2249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904201" y="5762719"/>
            <a:ext cx="155476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Right Arrow 37"/>
          <p:cNvSpPr/>
          <p:nvPr/>
        </p:nvSpPr>
        <p:spPr>
          <a:xfrm>
            <a:off x="10404659" y="3324467"/>
            <a:ext cx="111944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Wired</a:t>
            </a:r>
            <a:endParaRPr lang="en-US" sz="1200" dirty="0"/>
          </a:p>
        </p:txBody>
      </p:sp>
      <p:sp>
        <p:nvSpPr>
          <p:cNvPr id="39" name="Right Arrow 38"/>
          <p:cNvSpPr/>
          <p:nvPr/>
        </p:nvSpPr>
        <p:spPr>
          <a:xfrm>
            <a:off x="10404658" y="6205687"/>
            <a:ext cx="111944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Wireless</a:t>
            </a:r>
            <a:endParaRPr lang="en-US" sz="1200" dirty="0"/>
          </a:p>
        </p:txBody>
      </p:sp>
      <p:sp>
        <p:nvSpPr>
          <p:cNvPr id="41" name="Bent-Up Arrow 40"/>
          <p:cNvSpPr/>
          <p:nvPr/>
        </p:nvSpPr>
        <p:spPr>
          <a:xfrm rot="5400000" flipH="1">
            <a:off x="6570697" y="3540850"/>
            <a:ext cx="3343847" cy="849003"/>
          </a:xfrm>
          <a:prstGeom prst="bentUpArrow">
            <a:avLst>
              <a:gd name="adj1" fmla="val 25000"/>
              <a:gd name="adj2" fmla="val 25000"/>
              <a:gd name="adj3" fmla="val 2249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PCM Data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 rot="20135001">
            <a:off x="7095749" y="5500867"/>
            <a:ext cx="1579545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PCM Data</a:t>
            </a:r>
            <a:endParaRPr lang="en-US" sz="1600" dirty="0"/>
          </a:p>
        </p:txBody>
      </p:sp>
      <p:sp>
        <p:nvSpPr>
          <p:cNvPr id="42" name="Right Arrow 41"/>
          <p:cNvSpPr/>
          <p:nvPr/>
        </p:nvSpPr>
        <p:spPr>
          <a:xfrm rot="5400000">
            <a:off x="9239055" y="2889052"/>
            <a:ext cx="584269" cy="28656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Right Arrow 42"/>
          <p:cNvSpPr/>
          <p:nvPr/>
        </p:nvSpPr>
        <p:spPr>
          <a:xfrm rot="5400000">
            <a:off x="9248105" y="5697448"/>
            <a:ext cx="584269" cy="28656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818888" y="3616312"/>
            <a:ext cx="122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PCM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28560" y="2072984"/>
            <a:ext cx="12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20054895">
            <a:off x="7449594" y="5689133"/>
            <a:ext cx="113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854014" y="1458468"/>
            <a:ext cx="4718304" cy="5312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6102"/>
          </a:xfrm>
        </p:spPr>
        <p:txBody>
          <a:bodyPr/>
          <a:lstStyle/>
          <a:p>
            <a:pPr algn="ctr"/>
            <a:r>
              <a:rPr lang="en-US" b="1" u="sng" dirty="0" smtClean="0"/>
              <a:t>Block Diagram</a:t>
            </a:r>
            <a:endParaRPr lang="en-US" b="1" u="sng" dirty="0"/>
          </a:p>
        </p:txBody>
      </p:sp>
      <p:sp>
        <p:nvSpPr>
          <p:cNvPr id="5" name="Rounded Rectangle 4"/>
          <p:cNvSpPr/>
          <p:nvPr/>
        </p:nvSpPr>
        <p:spPr>
          <a:xfrm>
            <a:off x="754285" y="1781651"/>
            <a:ext cx="1577340" cy="7532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MEMS Microphone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85160" y="1852435"/>
            <a:ext cx="1892808" cy="60579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I2S Peripheral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310884" y="1865661"/>
            <a:ext cx="807720" cy="58521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296200" y="3072647"/>
            <a:ext cx="807720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29477" y="3036259"/>
            <a:ext cx="751332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182188" y="6004110"/>
            <a:ext cx="751332" cy="5577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377375" y="5977731"/>
            <a:ext cx="1892808" cy="5520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I2S </a:t>
            </a:r>
            <a:r>
              <a:rPr lang="en-US" dirty="0" smtClean="0"/>
              <a:t>Peripheral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199120" y="1412177"/>
            <a:ext cx="2670048" cy="2542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199120" y="4245102"/>
            <a:ext cx="2682240" cy="2526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587740" y="2215991"/>
            <a:ext cx="1892808" cy="6377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I2S Peripheral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8593836" y="5067491"/>
            <a:ext cx="1892808" cy="57378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I2S Peripheral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8593836" y="6055043"/>
            <a:ext cx="1892808" cy="60350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A2DP Peripheral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587740" y="3163539"/>
            <a:ext cx="1892808" cy="63779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DAC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 rot="5400000">
            <a:off x="10841734" y="2982442"/>
            <a:ext cx="1892808" cy="6377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Headphones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 rot="5400000">
            <a:off x="10841734" y="5443822"/>
            <a:ext cx="1892808" cy="6377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Bluetooth Earphone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3185160" y="950921"/>
            <a:ext cx="997458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STM32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426673" y="4306253"/>
            <a:ext cx="1813941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Bluetooth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396478" y="1479614"/>
            <a:ext cx="1455420" cy="612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Audio Codec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4648554" y="5067491"/>
            <a:ext cx="1406652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DSP Filters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2118703" y="1810038"/>
            <a:ext cx="1162812" cy="40076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PDM Data</a:t>
            </a:r>
            <a:endParaRPr lang="en-US" sz="1200" dirty="0"/>
          </a:p>
        </p:txBody>
      </p:sp>
      <p:sp>
        <p:nvSpPr>
          <p:cNvPr id="31" name="Left Arrow 30"/>
          <p:cNvSpPr/>
          <p:nvPr/>
        </p:nvSpPr>
        <p:spPr>
          <a:xfrm>
            <a:off x="2118703" y="2247983"/>
            <a:ext cx="1161288" cy="352472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Clock Signal</a:t>
            </a:r>
            <a:endParaRPr lang="en-US" sz="1200" dirty="0"/>
          </a:p>
        </p:txBody>
      </p:sp>
      <p:sp>
        <p:nvSpPr>
          <p:cNvPr id="32" name="Right Arrow 31"/>
          <p:cNvSpPr/>
          <p:nvPr/>
        </p:nvSpPr>
        <p:spPr>
          <a:xfrm>
            <a:off x="5017840" y="1991604"/>
            <a:ext cx="1387983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PDM Data</a:t>
            </a:r>
            <a:endParaRPr lang="en-US" sz="1400" dirty="0"/>
          </a:p>
        </p:txBody>
      </p:sp>
      <p:sp>
        <p:nvSpPr>
          <p:cNvPr id="33" name="Right Arrow 32"/>
          <p:cNvSpPr/>
          <p:nvPr/>
        </p:nvSpPr>
        <p:spPr>
          <a:xfrm rot="5400000">
            <a:off x="6321979" y="2640154"/>
            <a:ext cx="785529" cy="27064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Left-Right-Up Arrow 33"/>
          <p:cNvSpPr/>
          <p:nvPr/>
        </p:nvSpPr>
        <p:spPr>
          <a:xfrm rot="10800000">
            <a:off x="3875505" y="3054907"/>
            <a:ext cx="2530318" cy="913827"/>
          </a:xfrm>
          <a:prstGeom prst="leftRightUp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Bent-Up Arrow 35"/>
          <p:cNvSpPr/>
          <p:nvPr/>
        </p:nvSpPr>
        <p:spPr>
          <a:xfrm rot="10800000">
            <a:off x="3296742" y="4977349"/>
            <a:ext cx="1387602" cy="1094706"/>
          </a:xfrm>
          <a:prstGeom prst="bentUpArrow">
            <a:avLst>
              <a:gd name="adj1" fmla="val 25000"/>
              <a:gd name="adj2" fmla="val 25000"/>
              <a:gd name="adj3" fmla="val 2249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906961" y="6084984"/>
            <a:ext cx="155476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Right Arrow 37"/>
          <p:cNvSpPr/>
          <p:nvPr/>
        </p:nvSpPr>
        <p:spPr>
          <a:xfrm>
            <a:off x="10404659" y="3324467"/>
            <a:ext cx="111944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Wired</a:t>
            </a:r>
            <a:endParaRPr lang="en-US" sz="1200" dirty="0"/>
          </a:p>
        </p:txBody>
      </p:sp>
      <p:sp>
        <p:nvSpPr>
          <p:cNvPr id="39" name="Right Arrow 38"/>
          <p:cNvSpPr/>
          <p:nvPr/>
        </p:nvSpPr>
        <p:spPr>
          <a:xfrm>
            <a:off x="10404658" y="6205687"/>
            <a:ext cx="1119447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Wireless</a:t>
            </a:r>
            <a:endParaRPr lang="en-US" sz="1200" dirty="0"/>
          </a:p>
        </p:txBody>
      </p:sp>
      <p:sp>
        <p:nvSpPr>
          <p:cNvPr id="41" name="Bent-Up Arrow 40"/>
          <p:cNvSpPr/>
          <p:nvPr/>
        </p:nvSpPr>
        <p:spPr>
          <a:xfrm rot="5400000" flipH="1">
            <a:off x="6570697" y="3540850"/>
            <a:ext cx="3343847" cy="849003"/>
          </a:xfrm>
          <a:prstGeom prst="bentUpArrow">
            <a:avLst>
              <a:gd name="adj1" fmla="val 25000"/>
              <a:gd name="adj2" fmla="val 25000"/>
              <a:gd name="adj3" fmla="val 2249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PCM Data</a:t>
            </a:r>
            <a:endParaRPr lang="en-US" dirty="0"/>
          </a:p>
        </p:txBody>
      </p:sp>
      <p:sp>
        <p:nvSpPr>
          <p:cNvPr id="40" name="Right Arrow 39"/>
          <p:cNvSpPr/>
          <p:nvPr/>
        </p:nvSpPr>
        <p:spPr>
          <a:xfrm rot="20135001">
            <a:off x="7095749" y="5500867"/>
            <a:ext cx="1579545" cy="30221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PCM Data</a:t>
            </a:r>
            <a:endParaRPr lang="en-US" sz="1600" dirty="0"/>
          </a:p>
        </p:txBody>
      </p:sp>
      <p:sp>
        <p:nvSpPr>
          <p:cNvPr id="42" name="Right Arrow 41"/>
          <p:cNvSpPr/>
          <p:nvPr/>
        </p:nvSpPr>
        <p:spPr>
          <a:xfrm rot="5400000">
            <a:off x="9239055" y="2889052"/>
            <a:ext cx="584269" cy="28656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Right Arrow 42"/>
          <p:cNvSpPr/>
          <p:nvPr/>
        </p:nvSpPr>
        <p:spPr>
          <a:xfrm rot="5400000">
            <a:off x="9248105" y="5697448"/>
            <a:ext cx="584269" cy="28656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249344" y="3092344"/>
            <a:ext cx="122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PDM </a:t>
            </a:r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28560" y="2072984"/>
            <a:ext cx="120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20054895">
            <a:off x="7449594" y="5689133"/>
            <a:ext cx="113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 2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3609348" y="4026676"/>
            <a:ext cx="1406652" cy="6126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PDM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 rot="5400000">
            <a:off x="5472289" y="4609233"/>
            <a:ext cx="1267965" cy="29258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PCM Data</a:t>
            </a:r>
            <a:endParaRPr lang="en-US" sz="1600" dirty="0"/>
          </a:p>
        </p:txBody>
      </p:sp>
      <p:sp>
        <p:nvSpPr>
          <p:cNvPr id="47" name="Right Arrow 46"/>
          <p:cNvSpPr/>
          <p:nvPr/>
        </p:nvSpPr>
        <p:spPr>
          <a:xfrm>
            <a:off x="5015039" y="4128621"/>
            <a:ext cx="974876" cy="29921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950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MEMS Microphones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7416"/>
          <a:stretch/>
        </p:blipFill>
        <p:spPr>
          <a:xfrm>
            <a:off x="2443161" y="1620774"/>
            <a:ext cx="7458075" cy="31394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531" y="5093208"/>
            <a:ext cx="10689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The digital MEMS microphone is a sensor that convert acoustic pressure waves into a digital signal. </a:t>
            </a:r>
          </a:p>
        </p:txBody>
      </p:sp>
    </p:spTree>
    <p:extLst>
      <p:ext uri="{BB962C8B-B14F-4D97-AF65-F5344CB8AC3E}">
        <p14:creationId xmlns:p14="http://schemas.microsoft.com/office/powerpoint/2010/main" val="36944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I2S Protocol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4596" b="46893"/>
          <a:stretch/>
        </p:blipFill>
        <p:spPr>
          <a:xfrm>
            <a:off x="3043701" y="1428750"/>
            <a:ext cx="6256998" cy="1737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7824" y="3739896"/>
            <a:ext cx="11201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 The </a:t>
            </a:r>
            <a:r>
              <a:rPr lang="en-US" sz="2800" dirty="0"/>
              <a:t>I2S protocol is widely used to transfer audio data from a microcontroller/DSP (Digital Signal Processor) to an audio </a:t>
            </a:r>
            <a:r>
              <a:rPr lang="en-US" sz="2800" dirty="0" smtClean="0"/>
              <a:t>codec.</a:t>
            </a:r>
          </a:p>
          <a:p>
            <a:r>
              <a:rPr lang="en-US" sz="2800" dirty="0" smtClean="0"/>
              <a:t>- In </a:t>
            </a:r>
            <a:r>
              <a:rPr lang="en-US" sz="2800" dirty="0"/>
              <a:t>order to play melodies or to capture sound from a microphone.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248</TotalTime>
  <Words>506</Words>
  <Application>Microsoft Office PowerPoint</Application>
  <PresentationFormat>Widescreen</PresentationFormat>
  <Paragraphs>146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Franklin Gothic Book</vt:lpstr>
      <vt:lpstr>Crop</vt:lpstr>
      <vt:lpstr>PowerPoint Presentation</vt:lpstr>
      <vt:lpstr>Why digital hearing aid?</vt:lpstr>
      <vt:lpstr>Product Idea</vt:lpstr>
      <vt:lpstr>Early Prototype</vt:lpstr>
      <vt:lpstr>Project Description</vt:lpstr>
      <vt:lpstr>Block Diagram</vt:lpstr>
      <vt:lpstr>Block Diagram</vt:lpstr>
      <vt:lpstr>MEMS Microphones</vt:lpstr>
      <vt:lpstr>I2S Protocol</vt:lpstr>
      <vt:lpstr>PDM2PCM Conversion</vt:lpstr>
      <vt:lpstr>PDM Signal</vt:lpstr>
      <vt:lpstr>PCM Signal</vt:lpstr>
      <vt:lpstr>Block Diagram</vt:lpstr>
      <vt:lpstr>DSP</vt:lpstr>
      <vt:lpstr>Hardware Components</vt:lpstr>
      <vt:lpstr>Audio codec (CS43L22)</vt:lpstr>
      <vt:lpstr>Audio Bluetooth module (WT32I-A-AI6)</vt:lpstr>
      <vt:lpstr>PCB Designs</vt:lpstr>
      <vt:lpstr>PCB Designs</vt:lpstr>
      <vt:lpstr>PCB Designs</vt:lpstr>
      <vt:lpstr>PCB Designs</vt:lpstr>
      <vt:lpstr>PCB Designs</vt:lpstr>
      <vt:lpstr>PCB Designs</vt:lpstr>
      <vt:lpstr>Our Next Step</vt:lpstr>
      <vt:lpstr>Mobile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Z.50</dc:creator>
  <cp:lastModifiedBy>Hanna Nabil</cp:lastModifiedBy>
  <cp:revision>133</cp:revision>
  <dcterms:created xsi:type="dcterms:W3CDTF">2019-06-23T13:54:48Z</dcterms:created>
  <dcterms:modified xsi:type="dcterms:W3CDTF">2019-06-26T22:04:58Z</dcterms:modified>
</cp:coreProperties>
</file>