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70" r:id="rId6"/>
    <p:sldId id="262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71" r:id="rId16"/>
    <p:sldId id="274" r:id="rId17"/>
    <p:sldId id="275" r:id="rId18"/>
    <p:sldId id="273" r:id="rId19"/>
    <p:sldId id="27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729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246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6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72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168" y="2011680"/>
            <a:ext cx="6967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Digital Hearing Aid</a:t>
            </a:r>
          </a:p>
          <a:p>
            <a:pPr algn="ctr"/>
            <a:r>
              <a:rPr lang="en-US" sz="3600" b="1" u="sng" dirty="0" smtClean="0"/>
              <a:t>Graduation Project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069080" y="722376"/>
            <a:ext cx="544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ITI – Intake 39 – Embedded Systems Track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04" y="5157216"/>
            <a:ext cx="384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Team Members:-</a:t>
            </a:r>
          </a:p>
          <a:p>
            <a:pPr marL="342900" indent="-342900">
              <a:buAutoNum type="arabicParenR"/>
            </a:pPr>
            <a:r>
              <a:rPr lang="en-US" dirty="0" smtClean="0"/>
              <a:t>Hanna Nabil.</a:t>
            </a:r>
          </a:p>
          <a:p>
            <a:pPr marL="342900" indent="-342900">
              <a:buAutoNum type="arabicParenR"/>
            </a:pPr>
            <a:r>
              <a:rPr lang="en-US" dirty="0" smtClean="0"/>
              <a:t>Bishoy Medhat.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228" y="5157216"/>
            <a:ext cx="308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Under the supervision of:-</a:t>
            </a:r>
          </a:p>
          <a:p>
            <a:r>
              <a:rPr lang="en-US" dirty="0" smtClean="0"/>
              <a:t>1) Eng.\ Ahmed Al-Ashmawy.</a:t>
            </a:r>
          </a:p>
          <a:p>
            <a:r>
              <a:rPr lang="en-US" dirty="0" smtClean="0"/>
              <a:t>2) Eng.\ Yousef Nofel.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7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PDM2PCM Conversion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104"/>
          <a:stretch/>
        </p:blipFill>
        <p:spPr>
          <a:xfrm>
            <a:off x="2405060" y="2165604"/>
            <a:ext cx="7534275" cy="20086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9592"/>
          <a:stretch/>
        </p:blipFill>
        <p:spPr>
          <a:xfrm>
            <a:off x="3031806" y="4991100"/>
            <a:ext cx="6280785" cy="1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Audio codec (CS43L22)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86" y="1428750"/>
            <a:ext cx="3442627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832" y="5120640"/>
            <a:ext cx="11018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CS43L22 is a highly integrated, low power, 24-bit audio DAC comprised of a Digital Signal Processing Engine, headphone amplifiers, a digital PWM modulator and two full-bridge power back-ends.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2416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control port operates using an I²C </a:t>
            </a:r>
            <a:r>
              <a:rPr lang="en-US" sz="2800" dirty="0" smtClean="0"/>
              <a:t>interface.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492534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audio port </a:t>
            </a:r>
            <a:r>
              <a:rPr lang="en-US" sz="2800" dirty="0"/>
              <a:t>operates using an </a:t>
            </a:r>
            <a:r>
              <a:rPr lang="en-US" sz="2800" dirty="0" smtClean="0"/>
              <a:t>I²S interface.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772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Audio Bluetooth module (WT32I-A-AI6)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Hardware Components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249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1):-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5008"/>
            <a:ext cx="10058400" cy="36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2):-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5416"/>
            <a:ext cx="10058400" cy="45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CS43L22-CNZ with Analog Pins:-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2093976"/>
            <a:ext cx="8620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CS43L22-CNZ </a:t>
            </a:r>
            <a:r>
              <a:rPr lang="en-US" sz="2800" b="1" u="sng" dirty="0" smtClean="0"/>
              <a:t>without </a:t>
            </a:r>
            <a:r>
              <a:rPr lang="en-US" sz="2800" b="1" u="sng" dirty="0"/>
              <a:t>Analog Pins:-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2171700"/>
            <a:ext cx="7267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12217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Audio Bluetooth Module (WT32I-A-AI6):-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81" y="685800"/>
            <a:ext cx="3985605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STM32F413CG (Version 1) with Audio Codec:-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289619"/>
            <a:ext cx="9696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Project Description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7"/>
          <a:stretch/>
        </p:blipFill>
        <p:spPr>
          <a:xfrm>
            <a:off x="2443162" y="2171700"/>
            <a:ext cx="7458075" cy="24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1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Our Next Step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3215917" y="1728216"/>
            <a:ext cx="5912565" cy="33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Early Prototype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851"/>
          <a:stretch/>
        </p:blipFill>
        <p:spPr>
          <a:xfrm>
            <a:off x="3198652" y="2171700"/>
            <a:ext cx="5947095" cy="34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08376" y="1458468"/>
            <a:ext cx="4718304" cy="53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102"/>
          </a:xfrm>
        </p:spPr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49046" y="2293429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MEMS Microphone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85160" y="2367152"/>
            <a:ext cx="1892808" cy="605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10884" y="2366580"/>
            <a:ext cx="807720" cy="5852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0884" y="3502152"/>
            <a:ext cx="807720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10940" y="3502152"/>
            <a:ext cx="75133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6115" y="5637276"/>
            <a:ext cx="751332" cy="5577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64480" y="5642991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</a:t>
            </a:r>
            <a:r>
              <a:rPr lang="en-US" dirty="0" smtClean="0"/>
              <a:t>Peripheral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199120" y="1412177"/>
            <a:ext cx="2670048" cy="254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99120" y="4245102"/>
            <a:ext cx="2682240" cy="2526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87740" y="2215991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93836" y="5067491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593836" y="6055043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A2DP Peripheral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587740" y="3163539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10739628" y="2972513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Headphones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5400000">
            <a:off x="10841734" y="544382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Earphone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458718" y="1583055"/>
            <a:ext cx="997458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426673" y="4306253"/>
            <a:ext cx="1813941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Bluetooth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96478" y="1479614"/>
            <a:ext cx="1455420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664202" y="4437126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 Filters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30552" y="2293429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PDM Data</a:t>
            </a:r>
            <a:endParaRPr lang="en-US" sz="1200" dirty="0"/>
          </a:p>
        </p:txBody>
      </p:sp>
      <p:sp>
        <p:nvSpPr>
          <p:cNvPr id="31" name="Left Arrow 30"/>
          <p:cNvSpPr/>
          <p:nvPr/>
        </p:nvSpPr>
        <p:spPr>
          <a:xfrm>
            <a:off x="2132076" y="2694194"/>
            <a:ext cx="1161288" cy="35247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Signal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5000435" y="2518939"/>
            <a:ext cx="1387983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6321979" y="3088223"/>
            <a:ext cx="785529" cy="2706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Left-Right-Up Arrow 33"/>
          <p:cNvSpPr/>
          <p:nvPr/>
        </p:nvSpPr>
        <p:spPr>
          <a:xfrm rot="10800000">
            <a:off x="4370832" y="3566158"/>
            <a:ext cx="2017586" cy="913827"/>
          </a:xfrm>
          <a:prstGeom prst="leftRigh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Bent-Up Arrow 35"/>
          <p:cNvSpPr/>
          <p:nvPr/>
        </p:nvSpPr>
        <p:spPr>
          <a:xfrm rot="10800000">
            <a:off x="3336132" y="4606345"/>
            <a:ext cx="1387602" cy="1094706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904201" y="5762719"/>
            <a:ext cx="155476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10404659" y="332446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ight Arrow 38"/>
          <p:cNvSpPr/>
          <p:nvPr/>
        </p:nvSpPr>
        <p:spPr>
          <a:xfrm>
            <a:off x="10404658" y="620568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6570697" y="3540850"/>
            <a:ext cx="3343847" cy="849003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PCM Data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20135001">
            <a:off x="7095749" y="5500867"/>
            <a:ext cx="1579545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PCM Data</a:t>
            </a:r>
            <a:endParaRPr lang="en-US" sz="1600" dirty="0"/>
          </a:p>
        </p:txBody>
      </p:sp>
      <p:sp>
        <p:nvSpPr>
          <p:cNvPr id="42" name="Right Arrow 41"/>
          <p:cNvSpPr/>
          <p:nvPr/>
        </p:nvSpPr>
        <p:spPr>
          <a:xfrm rot="5400000">
            <a:off x="9239055" y="2889052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ight Arrow 42"/>
          <p:cNvSpPr/>
          <p:nvPr/>
        </p:nvSpPr>
        <p:spPr>
          <a:xfrm rot="5400000">
            <a:off x="9248105" y="5697448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06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MEMS Microphones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416"/>
          <a:stretch/>
        </p:blipFill>
        <p:spPr>
          <a:xfrm>
            <a:off x="2443161" y="1620774"/>
            <a:ext cx="7458075" cy="3139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31" y="5093208"/>
            <a:ext cx="10689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digital MEMS microphone is a sensor that convert acoustic pressure waves into a digital signal. </a:t>
            </a:r>
          </a:p>
        </p:txBody>
      </p:sp>
    </p:spTree>
    <p:extLst>
      <p:ext uri="{BB962C8B-B14F-4D97-AF65-F5344CB8AC3E}">
        <p14:creationId xmlns:p14="http://schemas.microsoft.com/office/powerpoint/2010/main" val="36944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2754374" y="1428750"/>
            <a:ext cx="6835652" cy="3380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636" y="5291328"/>
            <a:ext cx="10919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A </a:t>
            </a:r>
            <a:r>
              <a:rPr lang="en-US" sz="2800" dirty="0"/>
              <a:t>large cluster of 1s correspond to a high (positive) amplitude </a:t>
            </a:r>
            <a:r>
              <a:rPr lang="en-US" sz="2800" dirty="0" smtClean="0"/>
              <a:t>value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- A </a:t>
            </a:r>
            <a:r>
              <a:rPr lang="en-US" sz="2800" dirty="0"/>
              <a:t>large cluster of </a:t>
            </a:r>
            <a:r>
              <a:rPr lang="en-US" sz="2800" dirty="0" smtClean="0"/>
              <a:t>0s </a:t>
            </a:r>
            <a:r>
              <a:rPr lang="en-US" sz="2800" dirty="0"/>
              <a:t>correspond to a low (negative) amplitude </a:t>
            </a:r>
            <a:r>
              <a:rPr lang="en-US" sz="2800" dirty="0" smtClean="0"/>
              <a:t>value.</a:t>
            </a:r>
          </a:p>
          <a:p>
            <a:r>
              <a:rPr lang="en-US" sz="2800" dirty="0" smtClean="0"/>
              <a:t>- Alternating </a:t>
            </a:r>
            <a:r>
              <a:rPr lang="en-US" sz="2800" dirty="0"/>
              <a:t>1s and </a:t>
            </a:r>
            <a:r>
              <a:rPr lang="en-US" sz="2800" dirty="0" smtClean="0"/>
              <a:t>0s </a:t>
            </a:r>
            <a:r>
              <a:rPr lang="en-US" sz="2800" dirty="0"/>
              <a:t>correspond to a zero amplitude value.</a:t>
            </a:r>
          </a:p>
        </p:txBody>
      </p:sp>
    </p:spTree>
    <p:extLst>
      <p:ext uri="{BB962C8B-B14F-4D97-AF65-F5344CB8AC3E}">
        <p14:creationId xmlns:p14="http://schemas.microsoft.com/office/powerpoint/2010/main" val="32619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74320"/>
            <a:ext cx="9601200" cy="742950"/>
          </a:xfrm>
        </p:spPr>
        <p:txBody>
          <a:bodyPr/>
          <a:lstStyle/>
          <a:p>
            <a:pPr algn="ctr"/>
            <a:r>
              <a:rPr lang="en-US" b="1" u="sng" dirty="0" smtClean="0"/>
              <a:t>PCM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362"/>
          <a:stretch/>
        </p:blipFill>
        <p:spPr>
          <a:xfrm>
            <a:off x="2839390" y="1017270"/>
            <a:ext cx="6665617" cy="338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856" y="4498086"/>
            <a:ext cx="114391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dirty="0"/>
              <a:t>S</a:t>
            </a:r>
            <a:r>
              <a:rPr lang="en-US" sz="2800" dirty="0" smtClean="0"/>
              <a:t>pecific </a:t>
            </a:r>
            <a:r>
              <a:rPr lang="en-US" sz="2800" dirty="0"/>
              <a:t>amplitude values are encoded into pulses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- The sampling rate is the number of samples of a signal that are taken per second to represent it digitally.</a:t>
            </a:r>
          </a:p>
          <a:p>
            <a:r>
              <a:rPr lang="en-US" sz="2800" dirty="0"/>
              <a:t>- The bit depth determines the number of bits of information in each sample</a:t>
            </a:r>
            <a:r>
              <a:rPr lang="en-US" sz="2800" dirty="0" smtClean="0"/>
              <a:t>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I2S Protocol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596" b="46893"/>
          <a:stretch/>
        </p:blipFill>
        <p:spPr>
          <a:xfrm>
            <a:off x="3043701" y="1428750"/>
            <a:ext cx="6256998" cy="1737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824" y="3739896"/>
            <a:ext cx="11201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I2S protocol is widely used to transfer audio data from a microcontroller/DSP (Digital Signal Processor) to an audio </a:t>
            </a:r>
            <a:r>
              <a:rPr lang="en-US" sz="2800" dirty="0" smtClean="0"/>
              <a:t>codec.</a:t>
            </a:r>
          </a:p>
          <a:p>
            <a:r>
              <a:rPr lang="en-US" sz="2800" dirty="0" smtClean="0"/>
              <a:t>- In </a:t>
            </a:r>
            <a:r>
              <a:rPr lang="en-US" sz="2800" dirty="0"/>
              <a:t>order to play melodies or to capture sound from a microphone.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157</TotalTime>
  <Words>364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PowerPoint Presentation</vt:lpstr>
      <vt:lpstr>Project Description</vt:lpstr>
      <vt:lpstr>Early Prototype</vt:lpstr>
      <vt:lpstr>Block Diagram</vt:lpstr>
      <vt:lpstr>Block Diagram</vt:lpstr>
      <vt:lpstr>MEMS Microphones</vt:lpstr>
      <vt:lpstr>PDM Signal</vt:lpstr>
      <vt:lpstr>PCM Signal</vt:lpstr>
      <vt:lpstr>I2S Protocol</vt:lpstr>
      <vt:lpstr>PDM2PCM Conversion</vt:lpstr>
      <vt:lpstr>Audio codec (CS43L22)</vt:lpstr>
      <vt:lpstr>Audio Bluetooth module (WT32I-A-AI6)</vt:lpstr>
      <vt:lpstr>Hardware Components</vt:lpstr>
      <vt:lpstr>PCB Designs</vt:lpstr>
      <vt:lpstr>PCB Designs</vt:lpstr>
      <vt:lpstr>PCB Designs</vt:lpstr>
      <vt:lpstr>PCB Designs</vt:lpstr>
      <vt:lpstr>PCB Designs</vt:lpstr>
      <vt:lpstr>PCB Designs</vt:lpstr>
      <vt:lpstr>Our Next Step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Z.50</dc:creator>
  <cp:lastModifiedBy>Z.50</cp:lastModifiedBy>
  <cp:revision>114</cp:revision>
  <dcterms:created xsi:type="dcterms:W3CDTF">2019-06-23T13:54:48Z</dcterms:created>
  <dcterms:modified xsi:type="dcterms:W3CDTF">2019-06-23T21:44:21Z</dcterms:modified>
</cp:coreProperties>
</file>