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8"/>
  </p:notesMasterIdLst>
  <p:sldIdLst>
    <p:sldId id="256" r:id="rId2"/>
    <p:sldId id="257" r:id="rId3"/>
    <p:sldId id="261" r:id="rId4"/>
    <p:sldId id="288" r:id="rId5"/>
    <p:sldId id="274" r:id="rId6"/>
    <p:sldId id="286" r:id="rId7"/>
    <p:sldId id="289" r:id="rId8"/>
    <p:sldId id="284" r:id="rId9"/>
    <p:sldId id="291" r:id="rId10"/>
    <p:sldId id="279" r:id="rId11"/>
    <p:sldId id="290" r:id="rId12"/>
    <p:sldId id="292" r:id="rId13"/>
    <p:sldId id="293" r:id="rId14"/>
    <p:sldId id="287" r:id="rId15"/>
    <p:sldId id="294" r:id="rId16"/>
    <p:sldId id="280" r:id="rId17"/>
  </p:sldIdLst>
  <p:sldSz cx="9144000" cy="5143500" type="screen16x9"/>
  <p:notesSz cx="6858000" cy="9144000"/>
  <p:embeddedFontLst>
    <p:embeddedFont>
      <p:font typeface="Lora" pitchFamily="2" charset="0"/>
      <p:regular r:id="rId19"/>
      <p:bold r:id="rId20"/>
      <p:italic r:id="rId21"/>
      <p:boldItalic r:id="rId22"/>
    </p:embeddedFont>
    <p:embeddedFont>
      <p:font typeface="Quattrocento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8BDBBA-C7B4-48FB-A3F2-A901652E9E0D}">
  <a:tblStyle styleId="{DF8BDBBA-C7B4-48FB-A3F2-A901652E9E0D}"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527261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0127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23082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5015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0160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03759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381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825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18745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80468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85554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357079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279675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a:p>
        </p:txBody>
      </p:sp>
      <p:cxnSp>
        <p:nvCxnSpPr>
          <p:cNvPr id="43" name="Shape 43"/>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1250956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2347563" y="430467"/>
            <a:ext cx="4784424" cy="681916"/>
          </a:xfrm>
          <a:prstGeom prst="rect">
            <a:avLst/>
          </a:prstGeom>
        </p:spPr>
        <p:style>
          <a:lnRef idx="2">
            <a:schemeClr val="accent2"/>
          </a:lnRef>
          <a:fillRef idx="1">
            <a:schemeClr val="lt1"/>
          </a:fillRef>
          <a:effectRef idx="0">
            <a:schemeClr val="accent2"/>
          </a:effectRef>
          <a:fontRef idx="minor">
            <a:schemeClr val="dk1"/>
          </a:fontRef>
        </p:style>
        <p:txBody>
          <a:bodyPr lIns="91425" tIns="91425" rIns="91425" bIns="91425" anchor="b" anchorCtr="0">
            <a:noAutofit/>
          </a:bodyPr>
          <a:lstStyle/>
          <a:p>
            <a:pPr lvl="0" algn="ctr">
              <a:spcBef>
                <a:spcPts val="0"/>
              </a:spcBef>
              <a:buNone/>
            </a:pPr>
            <a:r>
              <a:rPr lang="vi-VN" sz="3200">
                <a:latin typeface="+mj-lt"/>
              </a:rPr>
              <a:t>ĐỒ ÁN 2</a:t>
            </a:r>
            <a:endParaRPr lang="en" sz="3200" dirty="0">
              <a:latin typeface="+mj-lt"/>
            </a:endParaRPr>
          </a:p>
        </p:txBody>
      </p:sp>
      <p:grpSp>
        <p:nvGrpSpPr>
          <p:cNvPr id="62" name="Shape 62"/>
          <p:cNvGrpSpPr/>
          <p:nvPr/>
        </p:nvGrpSpPr>
        <p:grpSpPr>
          <a:xfrm>
            <a:off x="1299164" y="3511423"/>
            <a:ext cx="215966" cy="342398"/>
            <a:chOff x="6718575" y="2318625"/>
            <a:chExt cx="256950" cy="407375"/>
          </a:xfrm>
        </p:grpSpPr>
        <p:sp>
          <p:nvSpPr>
            <p:cNvPr id="63" name="Shape 6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64" name="Shape 6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65" name="Shape 6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66" name="Shape 6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67" name="Shape 6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68" name="Shape 6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69" name="Shape 6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sp>
          <p:nvSpPr>
            <p:cNvPr id="70" name="Shape 70"/>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mj-lt"/>
              </a:endParaRPr>
            </a:p>
          </p:txBody>
        </p:sp>
      </p:grpSp>
      <p:sp>
        <p:nvSpPr>
          <p:cNvPr id="2" name="TextBox 1"/>
          <p:cNvSpPr txBox="1"/>
          <p:nvPr/>
        </p:nvSpPr>
        <p:spPr>
          <a:xfrm>
            <a:off x="1720395" y="1692461"/>
            <a:ext cx="6244026" cy="369332"/>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ĐỀ TÀI</a:t>
            </a:r>
            <a:r>
              <a:rPr lang="en-US" sz="1800" b="1">
                <a:latin typeface="Times New Roman" panose="02020603050405020304" pitchFamily="18" charset="0"/>
                <a:cs typeface="Times New Roman" panose="02020603050405020304" pitchFamily="18" charset="0"/>
              </a:rPr>
              <a:t>: THIẾT KẾ WEBSITE BÁN XE MÁY MDBIKE</a:t>
            </a:r>
            <a:endParaRPr lang="en-US" sz="18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EB6CD03-08CD-4935-8A42-54CF9CC43401}"/>
              </a:ext>
            </a:extLst>
          </p:cNvPr>
          <p:cNvSpPr txBox="1"/>
          <p:nvPr/>
        </p:nvSpPr>
        <p:spPr>
          <a:xfrm>
            <a:off x="1515130" y="2207157"/>
            <a:ext cx="6449291" cy="1909882"/>
          </a:xfrm>
          <a:prstGeom prst="rect">
            <a:avLst/>
          </a:prstGeom>
          <a:noFill/>
        </p:spPr>
        <p:txBody>
          <a:bodyPr wrap="square" rtlCol="0">
            <a:spAutoFit/>
          </a:bodyPr>
          <a:lstStyle/>
          <a:p>
            <a:pPr algn="ctr">
              <a:lnSpc>
                <a:spcPct val="150000"/>
              </a:lnSpc>
              <a:spcAft>
                <a:spcPts val="1000"/>
              </a:spcAft>
              <a:tabLst>
                <a:tab pos="2743200" algn="ctr"/>
                <a:tab pos="5486400" algn="r"/>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SINH VIÊN:</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NGUYỄN MINH DOANH</a:t>
            </a:r>
          </a:p>
          <a:p>
            <a:pPr algn="ctr">
              <a:lnSpc>
                <a:spcPct val="150000"/>
              </a:lnSpc>
              <a:spcAft>
                <a:spcPts val="1000"/>
              </a:spcAft>
              <a:tabLst>
                <a:tab pos="2743200" algn="ctr"/>
                <a:tab pos="5486400" algn="r"/>
              </a:tabLst>
            </a:pPr>
            <a:r>
              <a:rPr lang="en-US" sz="1600">
                <a:effectLst/>
                <a:latin typeface="Times New Roman" panose="02020603050405020304" pitchFamily="18" charset="0"/>
                <a:ea typeface="Calibri" panose="020F0502020204030204" pitchFamily="34" charset="0"/>
                <a:cs typeface="Times New Roman" panose="02020603050405020304" pitchFamily="18" charset="0"/>
              </a:rPr>
              <a:t>M</a:t>
            </a:r>
            <a:r>
              <a:rPr lang="en-US" sz="1600">
                <a:latin typeface="Times New Roman" panose="02020603050405020304" pitchFamily="18" charset="0"/>
                <a:ea typeface="Calibri" panose="020F0502020204030204" pitchFamily="34" charset="0"/>
                <a:cs typeface="Times New Roman" panose="02020603050405020304" pitchFamily="18" charset="0"/>
              </a:rPr>
              <a:t>Ã SV</a:t>
            </a:r>
            <a:r>
              <a:rPr lang="en-US" sz="1600" b="1">
                <a:latin typeface="Times New Roman" panose="02020603050405020304" pitchFamily="18" charset="0"/>
                <a:ea typeface="Calibri" panose="020F0502020204030204" pitchFamily="34" charset="0"/>
                <a:cs typeface="Times New Roman" panose="02020603050405020304" pitchFamily="18" charset="0"/>
              </a:rPr>
              <a:t>: 10120620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743200" algn="ctr"/>
                <a:tab pos="5486400" algn="r"/>
              </a:tabLs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MÃ LỚP</a:t>
            </a:r>
            <a:r>
              <a:rPr lang="en-US" sz="160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10120TN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tabLst>
                <a:tab pos="2743200" algn="ctr"/>
                <a:tab pos="5486400" algn="r"/>
              </a:tabLst>
            </a:pPr>
            <a:r>
              <a:rPr lang="vi-VN" sz="1600">
                <a:effectLst/>
                <a:latin typeface="Times New Roman" panose="02020603050405020304" pitchFamily="18" charset="0"/>
                <a:ea typeface="Calibri" panose="020F0502020204030204" pitchFamily="34" charset="0"/>
                <a:cs typeface="Times New Roman" panose="02020603050405020304" pitchFamily="18" charset="0"/>
              </a:rPr>
              <a:t>NGƯỜI HƯỚNG </a:t>
            </a:r>
            <a:r>
              <a:rPr lang="vi-VN" sz="1600" dirty="0">
                <a:effectLst/>
                <a:latin typeface="Times New Roman" panose="02020603050405020304" pitchFamily="18" charset="0"/>
                <a:ea typeface="Calibri" panose="020F0502020204030204" pitchFamily="34" charset="0"/>
                <a:cs typeface="Times New Roman" panose="02020603050405020304" pitchFamily="18" charset="0"/>
              </a:rPr>
              <a:t>DẪN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err="1">
                <a:effectLst/>
                <a:latin typeface="Times New Roman" panose="02020603050405020304" pitchFamily="18" charset="0"/>
                <a:ea typeface="Calibri" panose="020F0502020204030204" pitchFamily="34" charset="0"/>
                <a:cs typeface="Times New Roman" panose="02020603050405020304" pitchFamily="18" charset="0"/>
              </a:rPr>
              <a:t>TS</a:t>
            </a:r>
            <a:r>
              <a:rPr lang="en-US" sz="1600" b="1">
                <a:effectLst/>
                <a:latin typeface="Times New Roman" panose="02020603050405020304" pitchFamily="18" charset="0"/>
                <a:ea typeface="Calibri" panose="020F0502020204030204" pitchFamily="34" charset="0"/>
                <a:cs typeface="Times New Roman" panose="02020603050405020304" pitchFamily="18" charset="0"/>
              </a:rPr>
              <a:t>.NGUYỄN ĐÌNH CHIẾN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43E5B50F-6879-4792-928E-1A0C8C4269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200" y="112258"/>
            <a:ext cx="12128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p:nvPr/>
        </p:nvSpPr>
        <p:spPr>
          <a:xfrm>
            <a:off x="5155357" y="1434442"/>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Quattrocento Sans"/>
              <a:ea typeface="Quattrocento Sans"/>
              <a:cs typeface="Quattrocento Sans"/>
              <a:sym typeface="Quattrocento Sans"/>
            </a:endParaRPr>
          </a:p>
        </p:txBody>
      </p:sp>
      <p:sp>
        <p:nvSpPr>
          <p:cNvPr id="367" name="Shape 367"/>
          <p:cNvSpPr txBox="1">
            <a:spLocks noGrp="1"/>
          </p:cNvSpPr>
          <p:nvPr>
            <p:ph type="title"/>
          </p:nvPr>
        </p:nvSpPr>
        <p:spPr>
          <a:xfrm>
            <a:off x="1214324" y="129363"/>
            <a:ext cx="3878399" cy="435599"/>
          </a:xfrm>
          <a:prstGeom prst="rect">
            <a:avLst/>
          </a:prstGeom>
        </p:spPr>
        <p:txBody>
          <a:bodyPr lIns="91425" tIns="91425" rIns="91425" bIns="91425" anchor="ctr" anchorCtr="0">
            <a:noAutofit/>
          </a:bodyPr>
          <a:lstStyle/>
          <a:p>
            <a:pPr lvl="0">
              <a:spcBef>
                <a:spcPts val="0"/>
              </a:spcBef>
              <a:buNone/>
            </a:pPr>
            <a:r>
              <a:rPr lang="en" dirty="0"/>
              <a:t>IV</a:t>
            </a:r>
            <a:r>
              <a:rPr lang="en" sz="1800" b="0" dirty="0"/>
              <a:t>.Kết quả chương trình</a:t>
            </a:r>
          </a:p>
        </p:txBody>
      </p:sp>
      <p:sp>
        <p:nvSpPr>
          <p:cNvPr id="368" name="Shape 368"/>
          <p:cNvSpPr txBox="1">
            <a:spLocks noGrp="1"/>
          </p:cNvSpPr>
          <p:nvPr>
            <p:ph type="body" idx="1"/>
          </p:nvPr>
        </p:nvSpPr>
        <p:spPr>
          <a:xfrm>
            <a:off x="817884" y="1492960"/>
            <a:ext cx="3653378" cy="2818010"/>
          </a:xfrm>
          <a:prstGeom prst="rect">
            <a:avLst/>
          </a:prstGeom>
        </p:spPr>
        <p:txBody>
          <a:bodyPr lIns="91425" tIns="91425" rIns="91425" bIns="91425" anchor="t" anchorCtr="0">
            <a:noAutofit/>
          </a:bodyPr>
          <a:lstStyle/>
          <a:p>
            <a:pPr marL="285750" lvl="0" indent="-285750">
              <a:spcBef>
                <a:spcPts val="0"/>
              </a:spcBef>
              <a:buClr>
                <a:srgbClr val="FF0000"/>
              </a:buClr>
              <a:buFont typeface="Wingdings" panose="05000000000000000000" pitchFamily="2" charset="2"/>
              <a:buChar char="ü"/>
            </a:pPr>
            <a:endParaRPr lang="en" sz="1600" dirty="0">
              <a:latin typeface="Lora" panose="020B0604020202020204" charset="0"/>
            </a:endParaRPr>
          </a:p>
        </p:txBody>
      </p:sp>
      <p:grpSp>
        <p:nvGrpSpPr>
          <p:cNvPr id="369" name="Shape 369"/>
          <p:cNvGrpSpPr/>
          <p:nvPr/>
        </p:nvGrpSpPr>
        <p:grpSpPr>
          <a:xfrm>
            <a:off x="723057" y="214402"/>
            <a:ext cx="270225" cy="238343"/>
            <a:chOff x="5247525" y="3007275"/>
            <a:chExt cx="517575" cy="456510"/>
          </a:xfrm>
        </p:grpSpPr>
        <p:sp>
          <p:nvSpPr>
            <p:cNvPr id="370" name="Shape 37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1" name="Shape 371"/>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pic>
        <p:nvPicPr>
          <p:cNvPr id="1026" name="Picture 1">
            <a:extLst>
              <a:ext uri="{FF2B5EF4-FFF2-40B4-BE49-F238E27FC236}">
                <a16:creationId xmlns:a16="http://schemas.microsoft.com/office/drawing/2014/main" id="{53F50B6C-3810-4350-8710-649DE308B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755" y="1594522"/>
            <a:ext cx="3558790" cy="23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60F1019-A769-4D66-86EB-B1B7309C4A16}"/>
              </a:ext>
            </a:extLst>
          </p:cNvPr>
          <p:cNvPicPr>
            <a:picLocks noChangeAspect="1"/>
          </p:cNvPicPr>
          <p:nvPr/>
        </p:nvPicPr>
        <p:blipFill>
          <a:blip r:embed="rId4"/>
          <a:stretch>
            <a:fillRect/>
          </a:stretch>
        </p:blipFill>
        <p:spPr>
          <a:xfrm>
            <a:off x="133496" y="858531"/>
            <a:ext cx="2645469" cy="3468726"/>
          </a:xfrm>
          <a:prstGeom prst="rect">
            <a:avLst/>
          </a:prstGeom>
        </p:spPr>
      </p:pic>
      <p:sp>
        <p:nvSpPr>
          <p:cNvPr id="12" name="TextBox 11">
            <a:extLst>
              <a:ext uri="{FF2B5EF4-FFF2-40B4-BE49-F238E27FC236}">
                <a16:creationId xmlns:a16="http://schemas.microsoft.com/office/drawing/2014/main" id="{E035504A-27AF-4B4F-BBC8-DD7133657F48}"/>
              </a:ext>
            </a:extLst>
          </p:cNvPr>
          <p:cNvSpPr txBox="1"/>
          <p:nvPr/>
        </p:nvSpPr>
        <p:spPr>
          <a:xfrm>
            <a:off x="5921463" y="4679625"/>
            <a:ext cx="2055792" cy="307777"/>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Giao diện trang chủ index</a:t>
            </a:r>
            <a:endParaRPr lang="vi-VN">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8CA54E7-9CF3-4873-B2F2-6A140E3DEA5B}"/>
              </a:ext>
            </a:extLst>
          </p:cNvPr>
          <p:cNvPicPr>
            <a:picLocks noChangeAspect="1"/>
          </p:cNvPicPr>
          <p:nvPr/>
        </p:nvPicPr>
        <p:blipFill>
          <a:blip r:embed="rId5"/>
          <a:stretch>
            <a:fillRect/>
          </a:stretch>
        </p:blipFill>
        <p:spPr>
          <a:xfrm>
            <a:off x="2194641" y="2321243"/>
            <a:ext cx="2753570" cy="2358382"/>
          </a:xfrm>
          <a:prstGeom prst="rect">
            <a:avLst/>
          </a:prstGeom>
        </p:spPr>
      </p:pic>
      <p:pic>
        <p:nvPicPr>
          <p:cNvPr id="8" name="Picture 7">
            <a:extLst>
              <a:ext uri="{FF2B5EF4-FFF2-40B4-BE49-F238E27FC236}">
                <a16:creationId xmlns:a16="http://schemas.microsoft.com/office/drawing/2014/main" id="{C31796DD-CE08-435C-A598-A2AB69B37626}"/>
              </a:ext>
            </a:extLst>
          </p:cNvPr>
          <p:cNvPicPr>
            <a:picLocks noChangeAspect="1"/>
          </p:cNvPicPr>
          <p:nvPr/>
        </p:nvPicPr>
        <p:blipFill>
          <a:blip r:embed="rId6"/>
          <a:stretch>
            <a:fillRect/>
          </a:stretch>
        </p:blipFill>
        <p:spPr>
          <a:xfrm>
            <a:off x="3413357" y="648719"/>
            <a:ext cx="1209133" cy="22863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p:nvPr/>
        </p:nvSpPr>
        <p:spPr>
          <a:xfrm>
            <a:off x="5129169" y="1291838"/>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ea typeface="Quattrocento Sans"/>
              <a:cs typeface="Times New Roman" panose="02020603050405020304" pitchFamily="18" charset="0"/>
              <a:sym typeface="Quattrocento Sans"/>
            </a:endParaRPr>
          </a:p>
        </p:txBody>
      </p:sp>
      <p:sp>
        <p:nvSpPr>
          <p:cNvPr id="367" name="Shape 367"/>
          <p:cNvSpPr txBox="1">
            <a:spLocks noGrp="1"/>
          </p:cNvSpPr>
          <p:nvPr>
            <p:ph type="title"/>
          </p:nvPr>
        </p:nvSpPr>
        <p:spPr>
          <a:xfrm>
            <a:off x="1309151" y="132341"/>
            <a:ext cx="3878399" cy="435599"/>
          </a:xfrm>
          <a:prstGeom prst="rect">
            <a:avLst/>
          </a:prstGeom>
        </p:spPr>
        <p:txBody>
          <a:bodyPr lIns="91425" tIns="91425" rIns="91425" bIns="91425" anchor="ctr" anchorCtr="0">
            <a:noAutofit/>
          </a:bodyPr>
          <a:lstStyle/>
          <a:p>
            <a:pPr lvl="0">
              <a:spcBef>
                <a:spcPts val="0"/>
              </a:spcBef>
              <a:buNone/>
            </a:pPr>
            <a:r>
              <a:rPr lang="en" dirty="0">
                <a:latin typeface="Times New Roman" panose="02020603050405020304" pitchFamily="18" charset="0"/>
                <a:cs typeface="Times New Roman" panose="02020603050405020304" pitchFamily="18" charset="0"/>
              </a:rPr>
              <a:t>IV</a:t>
            </a:r>
            <a:r>
              <a:rPr lang="en" sz="1800" b="0" dirty="0">
                <a:latin typeface="Times New Roman" panose="02020603050405020304" pitchFamily="18" charset="0"/>
                <a:cs typeface="Times New Roman" panose="02020603050405020304" pitchFamily="18" charset="0"/>
              </a:rPr>
              <a:t>.Kết quả chương trình</a:t>
            </a:r>
          </a:p>
        </p:txBody>
      </p:sp>
      <p:sp>
        <p:nvSpPr>
          <p:cNvPr id="368" name="Shape 368"/>
          <p:cNvSpPr txBox="1">
            <a:spLocks noGrp="1"/>
          </p:cNvSpPr>
          <p:nvPr>
            <p:ph type="body" idx="1"/>
          </p:nvPr>
        </p:nvSpPr>
        <p:spPr>
          <a:xfrm>
            <a:off x="817884" y="1553920"/>
            <a:ext cx="3653378" cy="2818010"/>
          </a:xfrm>
          <a:prstGeom prst="rect">
            <a:avLst/>
          </a:prstGeom>
        </p:spPr>
        <p:txBody>
          <a:bodyPr lIns="91425" tIns="91425" rIns="91425" bIns="91425" anchor="t" anchorCtr="0">
            <a:noAutofit/>
          </a:bodyPr>
          <a:lstStyle/>
          <a:p>
            <a:pPr lvl="0">
              <a:spcBef>
                <a:spcPts val="0"/>
              </a:spcBef>
              <a:buClr>
                <a:srgbClr val="FF0000"/>
              </a:buClr>
              <a:buNone/>
            </a:pPr>
            <a:endParaRPr lang="en" sz="1600" dirty="0">
              <a:latin typeface="Times New Roman" panose="02020603050405020304" pitchFamily="18" charset="0"/>
              <a:cs typeface="Times New Roman" panose="02020603050405020304" pitchFamily="18" charset="0"/>
            </a:endParaRPr>
          </a:p>
        </p:txBody>
      </p:sp>
      <p:grpSp>
        <p:nvGrpSpPr>
          <p:cNvPr id="369" name="Shape 369"/>
          <p:cNvGrpSpPr/>
          <p:nvPr/>
        </p:nvGrpSpPr>
        <p:grpSpPr>
          <a:xfrm>
            <a:off x="817884" y="217380"/>
            <a:ext cx="270225" cy="238343"/>
            <a:chOff x="5247525" y="3007275"/>
            <a:chExt cx="517575" cy="456510"/>
          </a:xfrm>
        </p:grpSpPr>
        <p:sp>
          <p:nvSpPr>
            <p:cNvPr id="370" name="Shape 37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371" name="Shape 371"/>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1637C8B4-9C22-41EF-87F3-155AA133F30C}"/>
              </a:ext>
            </a:extLst>
          </p:cNvPr>
          <p:cNvSpPr txBox="1"/>
          <p:nvPr/>
        </p:nvSpPr>
        <p:spPr>
          <a:xfrm>
            <a:off x="6018547" y="4549826"/>
            <a:ext cx="2055792" cy="307777"/>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Giao diện trang sản phẩm</a:t>
            </a:r>
            <a:endParaRPr lang="vi-VN">
              <a:latin typeface="Times New Roman" panose="02020603050405020304" pitchFamily="18" charset="0"/>
              <a:cs typeface="Times New Roman" panose="02020603050405020304" pitchFamily="18" charset="0"/>
            </a:endParaRPr>
          </a:p>
        </p:txBody>
      </p:sp>
      <p:pic>
        <p:nvPicPr>
          <p:cNvPr id="2051" name="Picture 1">
            <a:extLst>
              <a:ext uri="{FF2B5EF4-FFF2-40B4-BE49-F238E27FC236}">
                <a16:creationId xmlns:a16="http://schemas.microsoft.com/office/drawing/2014/main" id="{55B96592-2AB4-4ED9-8FEB-ACCFAE909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974" y="1467635"/>
            <a:ext cx="3556000" cy="221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0CD8D8DE-D705-43A2-9F48-EA1BB5DC2106}"/>
              </a:ext>
            </a:extLst>
          </p:cNvPr>
          <p:cNvPicPr>
            <a:picLocks noChangeAspect="1"/>
          </p:cNvPicPr>
          <p:nvPr/>
        </p:nvPicPr>
        <p:blipFill>
          <a:blip r:embed="rId4"/>
          <a:stretch>
            <a:fillRect/>
          </a:stretch>
        </p:blipFill>
        <p:spPr>
          <a:xfrm>
            <a:off x="331893" y="567940"/>
            <a:ext cx="2514747" cy="2433147"/>
          </a:xfrm>
          <a:prstGeom prst="rect">
            <a:avLst/>
          </a:prstGeom>
        </p:spPr>
      </p:pic>
      <p:pic>
        <p:nvPicPr>
          <p:cNvPr id="11" name="Picture 10">
            <a:extLst>
              <a:ext uri="{FF2B5EF4-FFF2-40B4-BE49-F238E27FC236}">
                <a16:creationId xmlns:a16="http://schemas.microsoft.com/office/drawing/2014/main" id="{A2F49D44-800F-4757-AC4A-995A24C6501A}"/>
              </a:ext>
            </a:extLst>
          </p:cNvPr>
          <p:cNvPicPr>
            <a:picLocks noChangeAspect="1"/>
          </p:cNvPicPr>
          <p:nvPr/>
        </p:nvPicPr>
        <p:blipFill>
          <a:blip r:embed="rId5"/>
          <a:stretch>
            <a:fillRect/>
          </a:stretch>
        </p:blipFill>
        <p:spPr>
          <a:xfrm>
            <a:off x="159684" y="2814557"/>
            <a:ext cx="4527677" cy="2111563"/>
          </a:xfrm>
          <a:prstGeom prst="rect">
            <a:avLst/>
          </a:prstGeom>
        </p:spPr>
      </p:pic>
    </p:spTree>
    <p:extLst>
      <p:ext uri="{BB962C8B-B14F-4D97-AF65-F5344CB8AC3E}">
        <p14:creationId xmlns:p14="http://schemas.microsoft.com/office/powerpoint/2010/main" val="3024711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p:nvPr/>
        </p:nvSpPr>
        <p:spPr>
          <a:xfrm>
            <a:off x="5113822" y="1382682"/>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ea typeface="Quattrocento Sans"/>
              <a:cs typeface="Times New Roman" panose="02020603050405020304" pitchFamily="18" charset="0"/>
              <a:sym typeface="Quattrocento Sans"/>
            </a:endParaRPr>
          </a:p>
        </p:txBody>
      </p:sp>
      <p:sp>
        <p:nvSpPr>
          <p:cNvPr id="367" name="Shape 367"/>
          <p:cNvSpPr txBox="1">
            <a:spLocks noGrp="1"/>
          </p:cNvSpPr>
          <p:nvPr>
            <p:ph type="title"/>
          </p:nvPr>
        </p:nvSpPr>
        <p:spPr>
          <a:xfrm>
            <a:off x="1394797" y="145888"/>
            <a:ext cx="3878399" cy="435599"/>
          </a:xfrm>
          <a:prstGeom prst="rect">
            <a:avLst/>
          </a:prstGeom>
        </p:spPr>
        <p:txBody>
          <a:bodyPr lIns="91425" tIns="91425" rIns="91425" bIns="91425" anchor="ctr" anchorCtr="0">
            <a:noAutofit/>
          </a:bodyPr>
          <a:lstStyle/>
          <a:p>
            <a:pPr lvl="0">
              <a:spcBef>
                <a:spcPts val="0"/>
              </a:spcBef>
              <a:buNone/>
            </a:pPr>
            <a:r>
              <a:rPr lang="en" dirty="0">
                <a:latin typeface="Times New Roman" panose="02020603050405020304" pitchFamily="18" charset="0"/>
                <a:cs typeface="Times New Roman" panose="02020603050405020304" pitchFamily="18" charset="0"/>
              </a:rPr>
              <a:t>IV</a:t>
            </a:r>
            <a:r>
              <a:rPr lang="en" sz="1800" b="0" dirty="0">
                <a:latin typeface="Times New Roman" panose="02020603050405020304" pitchFamily="18" charset="0"/>
                <a:cs typeface="Times New Roman" panose="02020603050405020304" pitchFamily="18" charset="0"/>
              </a:rPr>
              <a:t>.Kết quả chương trình</a:t>
            </a:r>
          </a:p>
        </p:txBody>
      </p:sp>
      <p:grpSp>
        <p:nvGrpSpPr>
          <p:cNvPr id="369" name="Shape 369"/>
          <p:cNvGrpSpPr/>
          <p:nvPr/>
        </p:nvGrpSpPr>
        <p:grpSpPr>
          <a:xfrm>
            <a:off x="903530" y="230927"/>
            <a:ext cx="270225" cy="238343"/>
            <a:chOff x="5247525" y="3007275"/>
            <a:chExt cx="517575" cy="456510"/>
          </a:xfrm>
        </p:grpSpPr>
        <p:sp>
          <p:nvSpPr>
            <p:cNvPr id="370" name="Shape 37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371" name="Shape 371"/>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1637C8B4-9C22-41EF-87F3-155AA133F30C}"/>
              </a:ext>
            </a:extLst>
          </p:cNvPr>
          <p:cNvSpPr txBox="1"/>
          <p:nvPr/>
        </p:nvSpPr>
        <p:spPr>
          <a:xfrm>
            <a:off x="6138291" y="4555195"/>
            <a:ext cx="2055792" cy="307777"/>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Giao diện mua hàng</a:t>
            </a:r>
            <a:endParaRPr lang="vi-V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46AD231-B32C-475F-A3F9-A7FE7276D92F}"/>
              </a:ext>
            </a:extLst>
          </p:cNvPr>
          <p:cNvPicPr>
            <a:picLocks noChangeAspect="1"/>
          </p:cNvPicPr>
          <p:nvPr/>
        </p:nvPicPr>
        <p:blipFill>
          <a:blip r:embed="rId3"/>
          <a:stretch>
            <a:fillRect/>
          </a:stretch>
        </p:blipFill>
        <p:spPr>
          <a:xfrm>
            <a:off x="131798" y="1920688"/>
            <a:ext cx="2732010" cy="3102187"/>
          </a:xfrm>
          <a:prstGeom prst="rect">
            <a:avLst/>
          </a:prstGeom>
        </p:spPr>
      </p:pic>
      <p:pic>
        <p:nvPicPr>
          <p:cNvPr id="7" name="Picture 6">
            <a:extLst>
              <a:ext uri="{FF2B5EF4-FFF2-40B4-BE49-F238E27FC236}">
                <a16:creationId xmlns:a16="http://schemas.microsoft.com/office/drawing/2014/main" id="{D44B05B2-8837-4166-90CD-96391907FBAA}"/>
              </a:ext>
            </a:extLst>
          </p:cNvPr>
          <p:cNvPicPr>
            <a:picLocks noChangeAspect="1"/>
          </p:cNvPicPr>
          <p:nvPr/>
        </p:nvPicPr>
        <p:blipFill>
          <a:blip r:embed="rId4"/>
          <a:stretch>
            <a:fillRect/>
          </a:stretch>
        </p:blipFill>
        <p:spPr>
          <a:xfrm>
            <a:off x="5273196" y="1553920"/>
            <a:ext cx="3556000" cy="2259467"/>
          </a:xfrm>
          <a:prstGeom prst="rect">
            <a:avLst/>
          </a:prstGeom>
        </p:spPr>
      </p:pic>
      <p:pic>
        <p:nvPicPr>
          <p:cNvPr id="11" name="Picture 10">
            <a:extLst>
              <a:ext uri="{FF2B5EF4-FFF2-40B4-BE49-F238E27FC236}">
                <a16:creationId xmlns:a16="http://schemas.microsoft.com/office/drawing/2014/main" id="{7A7EF900-AD78-453E-ACA3-AC4518E1678F}"/>
              </a:ext>
            </a:extLst>
          </p:cNvPr>
          <p:cNvPicPr>
            <a:picLocks noChangeAspect="1"/>
          </p:cNvPicPr>
          <p:nvPr/>
        </p:nvPicPr>
        <p:blipFill>
          <a:blip r:embed="rId5"/>
          <a:stretch>
            <a:fillRect/>
          </a:stretch>
        </p:blipFill>
        <p:spPr>
          <a:xfrm>
            <a:off x="524481" y="893715"/>
            <a:ext cx="3006436" cy="666246"/>
          </a:xfrm>
          <a:prstGeom prst="rect">
            <a:avLst/>
          </a:prstGeom>
        </p:spPr>
      </p:pic>
      <p:pic>
        <p:nvPicPr>
          <p:cNvPr id="13" name="Picture 12">
            <a:extLst>
              <a:ext uri="{FF2B5EF4-FFF2-40B4-BE49-F238E27FC236}">
                <a16:creationId xmlns:a16="http://schemas.microsoft.com/office/drawing/2014/main" id="{AECD39C3-F906-43C0-842E-E4EEEC73C80A}"/>
              </a:ext>
            </a:extLst>
          </p:cNvPr>
          <p:cNvPicPr>
            <a:picLocks noChangeAspect="1"/>
          </p:cNvPicPr>
          <p:nvPr/>
        </p:nvPicPr>
        <p:blipFill>
          <a:blip r:embed="rId6"/>
          <a:stretch>
            <a:fillRect/>
          </a:stretch>
        </p:blipFill>
        <p:spPr>
          <a:xfrm>
            <a:off x="2921977" y="2024583"/>
            <a:ext cx="1968370" cy="2801950"/>
          </a:xfrm>
          <a:prstGeom prst="rect">
            <a:avLst/>
          </a:prstGeom>
        </p:spPr>
      </p:pic>
    </p:spTree>
    <p:extLst>
      <p:ext uri="{BB962C8B-B14F-4D97-AF65-F5344CB8AC3E}">
        <p14:creationId xmlns:p14="http://schemas.microsoft.com/office/powerpoint/2010/main" val="1906534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p:nvPr/>
        </p:nvSpPr>
        <p:spPr>
          <a:xfrm>
            <a:off x="5113822" y="1382682"/>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ea typeface="Quattrocento Sans"/>
              <a:cs typeface="Times New Roman" panose="02020603050405020304" pitchFamily="18" charset="0"/>
              <a:sym typeface="Quattrocento Sans"/>
            </a:endParaRPr>
          </a:p>
        </p:txBody>
      </p:sp>
      <p:sp>
        <p:nvSpPr>
          <p:cNvPr id="367" name="Shape 367"/>
          <p:cNvSpPr txBox="1">
            <a:spLocks noGrp="1"/>
          </p:cNvSpPr>
          <p:nvPr>
            <p:ph type="title"/>
          </p:nvPr>
        </p:nvSpPr>
        <p:spPr>
          <a:xfrm>
            <a:off x="1394797" y="145888"/>
            <a:ext cx="3878399" cy="435599"/>
          </a:xfrm>
          <a:prstGeom prst="rect">
            <a:avLst/>
          </a:prstGeom>
        </p:spPr>
        <p:txBody>
          <a:bodyPr lIns="91425" tIns="91425" rIns="91425" bIns="91425" anchor="ctr" anchorCtr="0">
            <a:noAutofit/>
          </a:bodyPr>
          <a:lstStyle/>
          <a:p>
            <a:pPr lvl="0">
              <a:spcBef>
                <a:spcPts val="0"/>
              </a:spcBef>
              <a:buNone/>
            </a:pPr>
            <a:r>
              <a:rPr lang="en" dirty="0">
                <a:latin typeface="Times New Roman" panose="02020603050405020304" pitchFamily="18" charset="0"/>
                <a:cs typeface="Times New Roman" panose="02020603050405020304" pitchFamily="18" charset="0"/>
              </a:rPr>
              <a:t>IV</a:t>
            </a:r>
            <a:r>
              <a:rPr lang="en" sz="1800" b="0" dirty="0">
                <a:latin typeface="Times New Roman" panose="02020603050405020304" pitchFamily="18" charset="0"/>
                <a:cs typeface="Times New Roman" panose="02020603050405020304" pitchFamily="18" charset="0"/>
              </a:rPr>
              <a:t>.Kết quả chương trình</a:t>
            </a:r>
          </a:p>
        </p:txBody>
      </p:sp>
      <p:grpSp>
        <p:nvGrpSpPr>
          <p:cNvPr id="369" name="Shape 369"/>
          <p:cNvGrpSpPr/>
          <p:nvPr/>
        </p:nvGrpSpPr>
        <p:grpSpPr>
          <a:xfrm>
            <a:off x="903530" y="230927"/>
            <a:ext cx="270225" cy="238343"/>
            <a:chOff x="5247525" y="3007275"/>
            <a:chExt cx="517575" cy="456510"/>
          </a:xfrm>
        </p:grpSpPr>
        <p:sp>
          <p:nvSpPr>
            <p:cNvPr id="370" name="Shape 37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371" name="Shape 371"/>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1637C8B4-9C22-41EF-87F3-155AA133F30C}"/>
              </a:ext>
            </a:extLst>
          </p:cNvPr>
          <p:cNvSpPr txBox="1"/>
          <p:nvPr/>
        </p:nvSpPr>
        <p:spPr>
          <a:xfrm>
            <a:off x="6138291" y="4555195"/>
            <a:ext cx="2055792" cy="307777"/>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Giao diện them giỏ hàng</a:t>
            </a:r>
            <a:endParaRPr lang="vi-VN">
              <a:latin typeface="Times New Roman" panose="02020603050405020304" pitchFamily="18" charset="0"/>
              <a:cs typeface="Times New Roman" panose="02020603050405020304" pitchFamily="18" charset="0"/>
            </a:endParaRPr>
          </a:p>
        </p:txBody>
      </p:sp>
      <p:pic>
        <p:nvPicPr>
          <p:cNvPr id="3074" name="Picture 1">
            <a:extLst>
              <a:ext uri="{FF2B5EF4-FFF2-40B4-BE49-F238E27FC236}">
                <a16:creationId xmlns:a16="http://schemas.microsoft.com/office/drawing/2014/main" id="{0D455D84-9297-4D60-A136-9ADC08F8B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3195" y="1523758"/>
            <a:ext cx="3532137" cy="2262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B9AC20C3-0119-4875-B471-FBBAEE5889E2}"/>
              </a:ext>
            </a:extLst>
          </p:cNvPr>
          <p:cNvPicPr>
            <a:picLocks noChangeAspect="1"/>
          </p:cNvPicPr>
          <p:nvPr/>
        </p:nvPicPr>
        <p:blipFill>
          <a:blip r:embed="rId4"/>
          <a:stretch>
            <a:fillRect/>
          </a:stretch>
        </p:blipFill>
        <p:spPr>
          <a:xfrm>
            <a:off x="59751" y="2114406"/>
            <a:ext cx="3099718" cy="2912172"/>
          </a:xfrm>
          <a:prstGeom prst="rect">
            <a:avLst/>
          </a:prstGeom>
        </p:spPr>
      </p:pic>
      <p:pic>
        <p:nvPicPr>
          <p:cNvPr id="8" name="Picture 7">
            <a:extLst>
              <a:ext uri="{FF2B5EF4-FFF2-40B4-BE49-F238E27FC236}">
                <a16:creationId xmlns:a16="http://schemas.microsoft.com/office/drawing/2014/main" id="{31809339-68A7-4711-94C4-E29805AD176B}"/>
              </a:ext>
            </a:extLst>
          </p:cNvPr>
          <p:cNvPicPr>
            <a:picLocks noChangeAspect="1"/>
          </p:cNvPicPr>
          <p:nvPr/>
        </p:nvPicPr>
        <p:blipFill>
          <a:blip r:embed="rId5"/>
          <a:stretch>
            <a:fillRect/>
          </a:stretch>
        </p:blipFill>
        <p:spPr>
          <a:xfrm>
            <a:off x="3333996" y="2261442"/>
            <a:ext cx="1797338" cy="2765136"/>
          </a:xfrm>
          <a:prstGeom prst="rect">
            <a:avLst/>
          </a:prstGeom>
        </p:spPr>
      </p:pic>
      <p:pic>
        <p:nvPicPr>
          <p:cNvPr id="10" name="Picture 9">
            <a:extLst>
              <a:ext uri="{FF2B5EF4-FFF2-40B4-BE49-F238E27FC236}">
                <a16:creationId xmlns:a16="http://schemas.microsoft.com/office/drawing/2014/main" id="{DB3B98BD-28D2-4E8E-BC5B-6A48AAB25FE1}"/>
              </a:ext>
            </a:extLst>
          </p:cNvPr>
          <p:cNvPicPr>
            <a:picLocks noChangeAspect="1"/>
          </p:cNvPicPr>
          <p:nvPr/>
        </p:nvPicPr>
        <p:blipFill>
          <a:blip r:embed="rId6"/>
          <a:stretch>
            <a:fillRect/>
          </a:stretch>
        </p:blipFill>
        <p:spPr>
          <a:xfrm>
            <a:off x="903530" y="581487"/>
            <a:ext cx="3099718" cy="1573054"/>
          </a:xfrm>
          <a:prstGeom prst="rect">
            <a:avLst/>
          </a:prstGeom>
        </p:spPr>
      </p:pic>
    </p:spTree>
    <p:extLst>
      <p:ext uri="{BB962C8B-B14F-4D97-AF65-F5344CB8AC3E}">
        <p14:creationId xmlns:p14="http://schemas.microsoft.com/office/powerpoint/2010/main" val="3511930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B40E-38F9-43A5-81B5-8F616CFCA1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AD657D-63B0-47DF-BD31-AEE95ACCE4AB}"/>
              </a:ext>
            </a:extLst>
          </p:cNvPr>
          <p:cNvSpPr>
            <a:spLocks noGrp="1"/>
          </p:cNvSpPr>
          <p:nvPr>
            <p:ph type="body" idx="1"/>
          </p:nvPr>
        </p:nvSpPr>
        <p:spPr>
          <a:xfrm>
            <a:off x="769067" y="1517088"/>
            <a:ext cx="3425400" cy="3231000"/>
          </a:xfrm>
        </p:spPr>
        <p:txBody>
          <a:bodyPr/>
          <a:lstStyle/>
          <a:p>
            <a:pPr>
              <a:buClrTx/>
            </a:pP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Những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điểm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đạt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a:t>
            </a:r>
          </a:p>
          <a:p>
            <a:pPr marL="342900" indent="-342900">
              <a:buClrTx/>
              <a:buFont typeface="+mj-lt"/>
              <a:buAutoNum type="arabicPeriod"/>
            </a:pPr>
            <a:r>
              <a:rPr lang="en-US" sz="1300" dirty="0">
                <a:latin typeface="Times New Roman" panose="02020603050405020304" pitchFamily="18" charset="0"/>
                <a:cs typeface="Times New Roman" panose="02020603050405020304" pitchFamily="18" charset="0"/>
              </a:rPr>
              <a:t>Giao </a:t>
            </a:r>
            <a:r>
              <a:rPr lang="en-US" sz="1300" dirty="0" err="1">
                <a:latin typeface="Times New Roman" panose="02020603050405020304" pitchFamily="18" charset="0"/>
                <a:cs typeface="Times New Roman" panose="02020603050405020304" pitchFamily="18" charset="0"/>
              </a:rPr>
              <a:t>diện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thân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thiện</a:t>
            </a:r>
            <a:r>
              <a:rPr lang="en-US" sz="1300" dirty="0">
                <a:latin typeface="Times New Roman" panose="02020603050405020304" pitchFamily="18" charset="0"/>
                <a:cs typeface="Times New Roman" panose="02020603050405020304" pitchFamily="18" charset="0"/>
              </a:rPr>
              <a:t>.</a:t>
            </a:r>
          </a:p>
          <a:p>
            <a:pPr marL="228600" indent="-228600">
              <a:buClrTx/>
              <a:buFont typeface="+mj-lt"/>
              <a:buAutoNum type="arabicPeriod"/>
            </a:pPr>
            <a:endParaRPr lang="en-US" sz="1300" dirty="0">
              <a:latin typeface="Times New Roman" panose="02020603050405020304" pitchFamily="18" charset="0"/>
              <a:cs typeface="Times New Roman" panose="02020603050405020304" pitchFamily="18" charset="0"/>
            </a:endParaRPr>
          </a:p>
          <a:p>
            <a:pPr marL="342900" indent="-342900">
              <a:buClrTx/>
              <a:buFont typeface="+mj-lt"/>
              <a:buAutoNum type="arabicPeriod"/>
            </a:pPr>
            <a:r>
              <a:rPr lang="en-US" sz="1300" dirty="0">
                <a:latin typeface="Times New Roman" panose="02020603050405020304" pitchFamily="18" charset="0"/>
                <a:cs typeface="Times New Roman" panose="02020603050405020304" pitchFamily="18" charset="0"/>
              </a:rPr>
              <a:t>Website </a:t>
            </a:r>
            <a:r>
              <a:rPr lang="en-US" sz="1300" dirty="0" err="1">
                <a:latin typeface="Times New Roman" panose="02020603050405020304" pitchFamily="18" charset="0"/>
                <a:cs typeface="Times New Roman" panose="02020603050405020304" pitchFamily="18" charset="0"/>
              </a:rPr>
              <a:t>đáp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ứng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yêu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cầu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nghiệp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vụ</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cơ</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bản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quán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trình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bán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hàng</a:t>
            </a:r>
            <a:r>
              <a:rPr lang="en-US" sz="1300" dirty="0">
                <a:latin typeface="Times New Roman" panose="02020603050405020304" pitchFamily="18" charset="0"/>
                <a:cs typeface="Times New Roman" panose="02020603050405020304" pitchFamily="18" charset="0"/>
              </a:rPr>
              <a:t>.</a:t>
            </a:r>
          </a:p>
          <a:p>
            <a:pPr marL="342900" indent="-342900">
              <a:buClrTx/>
              <a:buFont typeface="+mj-lt"/>
              <a:buAutoNum type="arabicPeriod"/>
            </a:pPr>
            <a:endParaRPr lang="en-US" sz="1300" dirty="0">
              <a:latin typeface="Times New Roman" panose="02020603050405020304" pitchFamily="18" charset="0"/>
              <a:cs typeface="Times New Roman" panose="02020603050405020304" pitchFamily="18" charset="0"/>
            </a:endParaRPr>
          </a:p>
          <a:p>
            <a:pPr marL="342900" indent="-342900">
              <a:buClrTx/>
              <a:buFont typeface="+mj-lt"/>
              <a:buAutoNum type="arabicPeriod"/>
            </a:pPr>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thông</a:t>
            </a:r>
            <a:r>
              <a:rPr lang="en-US" sz="1300" dirty="0">
                <a:latin typeface="Times New Roman" panose="02020603050405020304" pitchFamily="18" charset="0"/>
                <a:cs typeface="Times New Roman" panose="02020603050405020304" pitchFamily="18" charset="0"/>
              </a:rPr>
              <a:t> tin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lưu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trữ</a:t>
            </a:r>
            <a:r>
              <a:rPr lang="en-US" sz="1300" dirty="0">
                <a:latin typeface="Times New Roman" panose="02020603050405020304" pitchFamily="18" charset="0"/>
                <a:cs typeface="Times New Roman" panose="02020603050405020304" pitchFamily="18" charset="0"/>
              </a:rPr>
              <a:t> khoa </a:t>
            </a:r>
            <a:r>
              <a:rPr lang="en-US" sz="1300" dirty="0" err="1">
                <a:latin typeface="Times New Roman" panose="02020603050405020304" pitchFamily="18" charset="0"/>
                <a:cs typeface="Times New Roman" panose="02020603050405020304" pitchFamily="18" charset="0"/>
              </a:rPr>
              <a:t>học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xử</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một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cách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dễ</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dàng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chính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xác</a:t>
            </a:r>
            <a:r>
              <a:rPr lang="en-US" sz="1300" dirty="0">
                <a:latin typeface="Times New Roman" panose="02020603050405020304" pitchFamily="18" charset="0"/>
                <a:cs typeface="Times New Roman" panose="02020603050405020304" pitchFamily="18" charset="0"/>
              </a:rPr>
              <a:t>.</a:t>
            </a:r>
          </a:p>
          <a:p>
            <a:pPr marL="342900" indent="-342900">
              <a:buClrTx/>
              <a:buFont typeface="+mj-lt"/>
              <a:buAutoNum type="arabicPeriod"/>
            </a:pPr>
            <a:endParaRPr lang="en-US" sz="1300" dirty="0">
              <a:latin typeface="Times New Roman" panose="02020603050405020304" pitchFamily="18" charset="0"/>
              <a:cs typeface="Times New Roman" panose="02020603050405020304" pitchFamily="18" charset="0"/>
            </a:endParaRPr>
          </a:p>
          <a:p>
            <a:pPr marL="342900" indent="-342900">
              <a:buClrTx/>
              <a:buFont typeface="+mj-lt"/>
              <a:buAutoNum type="arabicPeriod"/>
            </a:pPr>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vùng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nhập</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liệu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được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kiểm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soát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tránh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việc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sót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thông</a:t>
            </a:r>
            <a:r>
              <a:rPr lang="en-US" sz="1300" dirty="0">
                <a:latin typeface="Times New Roman" panose="02020603050405020304" pitchFamily="18" charset="0"/>
                <a:cs typeface="Times New Roman" panose="02020603050405020304" pitchFamily="18" charset="0"/>
              </a:rPr>
              <a:t> tin.</a:t>
            </a:r>
          </a:p>
          <a:p>
            <a:pPr marL="342900" indent="-342900">
              <a:buClrTx/>
              <a:buFont typeface="+mj-lt"/>
              <a:buAutoNum type="arabicPeriod"/>
            </a:pPr>
            <a:endParaRPr lang="en-US" sz="1300" dirty="0">
              <a:latin typeface="Times New Roman" panose="02020603050405020304" pitchFamily="18" charset="0"/>
              <a:cs typeface="Times New Roman" panose="02020603050405020304" pitchFamily="18" charset="0"/>
            </a:endParaRPr>
          </a:p>
          <a:p>
            <a:pPr marL="342900" indent="-342900">
              <a:buClrTx/>
              <a:buFont typeface="+mj-lt"/>
              <a:buAutoNum type="arabicPeriod"/>
            </a:pPr>
            <a:r>
              <a:rPr lang="en-US" sz="1300" dirty="0" err="1">
                <a:latin typeface="Times New Roman" panose="02020603050405020304" pitchFamily="18" charset="0"/>
                <a:cs typeface="Times New Roman" panose="02020603050405020304" pitchFamily="18" charset="0"/>
              </a:rPr>
              <a:t>Hỗ</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trợ</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đặt</a:t>
            </a:r>
            <a:r>
              <a:rPr lang="en-US" sz="1300" dirty="0">
                <a:latin typeface="Times New Roman" panose="02020603050405020304" pitchFamily="18" charset="0"/>
                <a:cs typeface="Times New Roman" panose="02020603050405020304" pitchFamily="18" charset="0"/>
              </a:rPr>
              <a:t> hang </a:t>
            </a:r>
            <a:r>
              <a:rPr lang="en-US" sz="1300" err="1">
                <a:latin typeface="Times New Roman" panose="02020603050405020304" pitchFamily="18" charset="0"/>
                <a:cs typeface="Times New Roman" panose="02020603050405020304" pitchFamily="18" charset="0"/>
              </a:rPr>
              <a:t>trực</a:t>
            </a:r>
            <a:r>
              <a:rPr lang="en-US" sz="1300">
                <a:latin typeface="Times New Roman" panose="02020603050405020304" pitchFamily="18" charset="0"/>
                <a:cs typeface="Times New Roman" panose="02020603050405020304" pitchFamily="18" charset="0"/>
              </a:rPr>
              <a:t> tuyến.</a:t>
            </a:r>
            <a:endParaRPr lang="en-US" sz="13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A3459D6-3031-4DAB-91E7-9865B7BD46D2}"/>
              </a:ext>
            </a:extLst>
          </p:cNvPr>
          <p:cNvSpPr>
            <a:spLocks noGrp="1"/>
          </p:cNvSpPr>
          <p:nvPr>
            <p:ph type="body" idx="2"/>
          </p:nvPr>
        </p:nvSpPr>
        <p:spPr>
          <a:xfrm>
            <a:off x="5005167" y="1517088"/>
            <a:ext cx="3425400" cy="3231000"/>
          </a:xfrm>
        </p:spPr>
        <p:txBody>
          <a:bodyPr/>
          <a:lstStyle/>
          <a:p>
            <a:pPr marL="342900" indent="-342900">
              <a:buClrTx/>
            </a:pPr>
            <a:r>
              <a:rPr lang="en-US" sz="1300" dirty="0" err="1">
                <a:latin typeface="Times New Roman" panose="02020603050405020304" pitchFamily="18" charset="0"/>
                <a:cs typeface="Times New Roman" panose="02020603050405020304" pitchFamily="18" charset="0"/>
              </a:rPr>
              <a:t>Hướng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phát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triển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của</a:t>
            </a:r>
            <a:r>
              <a:rPr lang="en-US" sz="1300" dirty="0">
                <a:latin typeface="Times New Roman" panose="02020603050405020304" pitchFamily="18" charset="0"/>
                <a:cs typeface="Times New Roman" panose="02020603050405020304" pitchFamily="18" charset="0"/>
              </a:rPr>
              <a:t> Website</a:t>
            </a:r>
          </a:p>
          <a:p>
            <a:pPr marL="457200" indent="-457200">
              <a:buClr>
                <a:schemeClr val="tx1"/>
              </a:buClr>
              <a:buFont typeface="+mj-lt"/>
              <a:buAutoNum type="arabicPeriod"/>
            </a:pPr>
            <a:r>
              <a:rPr lang="en-US" sz="1300" dirty="0" err="1">
                <a:latin typeface="Times New Roman" panose="02020603050405020304" pitchFamily="18" charset="0"/>
                <a:cs typeface="Times New Roman" panose="02020603050405020304" pitchFamily="18" charset="0"/>
              </a:rPr>
              <a:t>Xây</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dựng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thêm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phương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thức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khuyến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mại</a:t>
            </a:r>
            <a:r>
              <a:rPr lang="en-US" sz="1300" dirty="0">
                <a:latin typeface="Times New Roman" panose="02020603050405020304" pitchFamily="18" charset="0"/>
                <a:cs typeface="Times New Roman" panose="02020603050405020304" pitchFamily="18" charset="0"/>
              </a:rPr>
              <a:t>.</a:t>
            </a:r>
          </a:p>
          <a:p>
            <a:pPr marL="457200" indent="-457200">
              <a:buClr>
                <a:schemeClr val="tx1"/>
              </a:buClr>
              <a:buFont typeface="+mj-lt"/>
              <a:buAutoNum type="arabicPeriod"/>
            </a:pPr>
            <a:endParaRPr lang="en-US" sz="1300" dirty="0">
              <a:latin typeface="Times New Roman" panose="02020603050405020304" pitchFamily="18" charset="0"/>
              <a:cs typeface="Times New Roman" panose="02020603050405020304" pitchFamily="18" charset="0"/>
            </a:endParaRPr>
          </a:p>
          <a:p>
            <a:pPr marL="457200" indent="-457200">
              <a:buClr>
                <a:schemeClr val="tx1"/>
              </a:buClr>
              <a:buFont typeface="+mj-lt"/>
              <a:buAutoNum type="arabicPeriod"/>
            </a:pPr>
            <a:r>
              <a:rPr lang="en-US" sz="1300" dirty="0" err="1">
                <a:latin typeface="Times New Roman" panose="02020603050405020304" pitchFamily="18" charset="0"/>
                <a:cs typeface="Times New Roman" panose="02020603050405020304" pitchFamily="18" charset="0"/>
              </a:rPr>
              <a:t>Hỗ</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trợ</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thanh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toán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thêm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phương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thức</a:t>
            </a:r>
            <a:r>
              <a:rPr lang="en-US" sz="1300" dirty="0">
                <a:latin typeface="Times New Roman" panose="02020603050405020304" pitchFamily="18" charset="0"/>
                <a:cs typeface="Times New Roman" panose="02020603050405020304" pitchFamily="18" charset="0"/>
              </a:rPr>
              <a:t> </a:t>
            </a:r>
            <a:r>
              <a:rPr lang="en-US" sz="1300" err="1">
                <a:latin typeface="Times New Roman" panose="02020603050405020304" pitchFamily="18" charset="0"/>
                <a:cs typeface="Times New Roman" panose="02020603050405020304" pitchFamily="18" charset="0"/>
              </a:rPr>
              <a:t>khác</a:t>
            </a:r>
            <a:r>
              <a:rPr lang="en-US" sz="1300">
                <a:latin typeface="Times New Roman" panose="02020603050405020304" pitchFamily="18" charset="0"/>
                <a:cs typeface="Times New Roman" panose="02020603050405020304" pitchFamily="18" charset="0"/>
              </a:rPr>
              <a:t>.</a:t>
            </a:r>
          </a:p>
          <a:p>
            <a:pPr marL="457200" indent="-457200">
              <a:buClr>
                <a:schemeClr val="tx1"/>
              </a:buClr>
              <a:buFont typeface="+mj-lt"/>
              <a:buAutoNum type="arabicPeriod"/>
            </a:pPr>
            <a:r>
              <a:rPr lang="en-US" sz="1300">
                <a:latin typeface="Times New Roman" panose="02020603050405020304" pitchFamily="18" charset="0"/>
                <a:cs typeface="Times New Roman" panose="02020603050405020304" pitchFamily="18" charset="0"/>
              </a:rPr>
              <a:t>Cần xử lý thêm các chức năng còn thiếu</a:t>
            </a:r>
            <a:endParaRPr lang="en-US" sz="1300" dirty="0">
              <a:latin typeface="Times New Roman" panose="02020603050405020304" pitchFamily="18" charset="0"/>
              <a:cs typeface="Times New Roman" panose="02020603050405020304" pitchFamily="18" charset="0"/>
            </a:endParaRPr>
          </a:p>
          <a:p>
            <a:pPr marL="457200" indent="-457200">
              <a:buClr>
                <a:schemeClr val="tx1"/>
              </a:buClr>
              <a:buFont typeface="+mj-lt"/>
              <a:buAutoNum type="arabicPeriod"/>
            </a:pPr>
            <a:endParaRPr lang="en-US" sz="1300" dirty="0">
              <a:latin typeface="Times New Roman" panose="02020603050405020304" pitchFamily="18" charset="0"/>
              <a:cs typeface="Times New Roman" panose="02020603050405020304" pitchFamily="18" charset="0"/>
            </a:endParaRPr>
          </a:p>
          <a:p>
            <a:pPr marL="457200" indent="-457200">
              <a:buClr>
                <a:schemeClr val="tx1"/>
              </a:buClr>
              <a:buFont typeface="+mj-lt"/>
              <a:buAutoNum type="arabicPeriod"/>
            </a:pPr>
            <a:r>
              <a:rPr lang="en-US" sz="1300" dirty="0" err="1">
                <a:latin typeface="Times New Roman" panose="02020603050405020304" pitchFamily="18" charset="0"/>
                <a:cs typeface="Times New Roman" panose="02020603050405020304" pitchFamily="18" charset="0"/>
              </a:rPr>
              <a:t>Cần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kiểm</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soát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chặt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chẽ</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nữa</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đặt</a:t>
            </a:r>
            <a:r>
              <a:rPr lang="en-US" sz="1300" dirty="0">
                <a:latin typeface="Times New Roman" panose="02020603050405020304" pitchFamily="18" charset="0"/>
                <a:cs typeface="Times New Roman" panose="02020603050405020304" pitchFamily="18" charset="0"/>
              </a:rPr>
              <a:t> </a:t>
            </a:r>
            <a:r>
              <a:rPr lang="en-US" sz="1300">
                <a:latin typeface="Times New Roman" panose="02020603050405020304" pitchFamily="18" charset="0"/>
                <a:cs typeface="Times New Roman" panose="02020603050405020304" pitchFamily="18" charset="0"/>
              </a:rPr>
              <a:t>hàng.</a:t>
            </a: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388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B40E-38F9-43A5-81B5-8F616CFCA195}"/>
              </a:ext>
            </a:extLst>
          </p:cNvPr>
          <p:cNvSpPr>
            <a:spLocks noGrp="1"/>
          </p:cNvSpPr>
          <p:nvPr>
            <p:ph type="title"/>
          </p:nvPr>
        </p:nvSpPr>
        <p:spPr>
          <a:xfrm>
            <a:off x="1381250" y="922668"/>
            <a:ext cx="4382857" cy="435599"/>
          </a:xfrm>
        </p:spPr>
        <p:txBody>
          <a:bodyPr/>
          <a:lstStyle/>
          <a:p>
            <a:r>
              <a:rPr lang="en-US">
                <a:latin typeface="Times New Roman" panose="02020603050405020304" pitchFamily="18" charset="0"/>
                <a:cs typeface="Times New Roman" panose="02020603050405020304" pitchFamily="18" charset="0"/>
              </a:rPr>
              <a:t>VI. DEMO WEBSITE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959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cxnSp>
        <p:nvCxnSpPr>
          <p:cNvPr id="377" name="Shape 377"/>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8" name="Shape 378"/>
          <p:cNvSpPr txBox="1">
            <a:spLocks noGrp="1"/>
          </p:cNvSpPr>
          <p:nvPr>
            <p:ph type="ctrTitle" idx="4294967295"/>
          </p:nvPr>
        </p:nvSpPr>
        <p:spPr>
          <a:xfrm>
            <a:off x="2371625" y="816550"/>
            <a:ext cx="4908000" cy="1159799"/>
          </a:xfrm>
          <a:prstGeom prst="rect">
            <a:avLst/>
          </a:prstGeom>
          <a:noFill/>
          <a:ln>
            <a:noFill/>
          </a:ln>
        </p:spPr>
        <p:txBody>
          <a:bodyPr lIns="91425" tIns="91425" rIns="91425" bIns="91425" anchor="ctr" anchorCtr="0">
            <a:noAutofit/>
          </a:bodyPr>
          <a:lstStyle/>
          <a:p>
            <a:pPr lvl="0" rtl="0">
              <a:spcBef>
                <a:spcPts val="0"/>
              </a:spcBef>
              <a:buNone/>
            </a:pPr>
            <a:r>
              <a:rPr lang="en" sz="6000" dirty="0">
                <a:latin typeface="Times New Roman" panose="02020603050405020304" pitchFamily="18" charset="0"/>
                <a:cs typeface="Times New Roman" panose="02020603050405020304" pitchFamily="18" charset="0"/>
              </a:rPr>
              <a:t>Thanks!</a:t>
            </a:r>
          </a:p>
        </p:txBody>
      </p:sp>
      <p:cxnSp>
        <p:nvCxnSpPr>
          <p:cNvPr id="379" name="Shape 379"/>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dirty="0">
              <a:latin typeface="Times New Roman" panose="02020603050405020304" pitchFamily="18" charset="0"/>
              <a:cs typeface="Times New Roman" panose="02020603050405020304" pitchFamily="18" charset="0"/>
            </a:endParaRPr>
          </a:p>
        </p:txBody>
      </p:sp>
      <p:grpSp>
        <p:nvGrpSpPr>
          <p:cNvPr id="381" name="Shape 381"/>
          <p:cNvGrpSpPr/>
          <p:nvPr/>
        </p:nvGrpSpPr>
        <p:grpSpPr>
          <a:xfrm>
            <a:off x="1148888" y="1190759"/>
            <a:ext cx="505722" cy="475767"/>
            <a:chOff x="5972700" y="2330200"/>
            <a:chExt cx="411625" cy="387275"/>
          </a:xfrm>
        </p:grpSpPr>
        <p:sp>
          <p:nvSpPr>
            <p:cNvPr id="382" name="Shape 38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383" name="Shape 38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sp>
        <p:nvSpPr>
          <p:cNvPr id="10" name="Shape 378">
            <a:extLst>
              <a:ext uri="{FF2B5EF4-FFF2-40B4-BE49-F238E27FC236}">
                <a16:creationId xmlns:a16="http://schemas.microsoft.com/office/drawing/2014/main" id="{291C8C7F-9173-47A8-BDD8-1945C9F73959}"/>
              </a:ext>
            </a:extLst>
          </p:cNvPr>
          <p:cNvSpPr txBox="1">
            <a:spLocks/>
          </p:cNvSpPr>
          <p:nvPr/>
        </p:nvSpPr>
        <p:spPr>
          <a:xfrm>
            <a:off x="2117999" y="2545924"/>
            <a:ext cx="5161625" cy="11597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SzPct val="100000"/>
              <a:buFont typeface="Lora"/>
              <a:buNone/>
              <a:defRPr sz="2000" b="1" i="0" u="none" strike="noStrike" cap="none">
                <a:solidFill>
                  <a:srgbClr val="000000"/>
                </a:solidFill>
                <a:latin typeface="Lora"/>
                <a:ea typeface="Lora"/>
                <a:cs typeface="Lora"/>
                <a:sym typeface="Lora"/>
                <a:rtl val="0"/>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pPr lvl="0" algn="ctr" rtl="0">
              <a:spcBef>
                <a:spcPts val="0"/>
              </a:spcBef>
              <a:buNone/>
            </a:pPr>
            <a:r>
              <a:rPr lang="vi-VN" sz="3200" b="1" dirty="0">
                <a:solidFill>
                  <a:schemeClr val="tx1"/>
                </a:solidFill>
                <a:latin typeface="Times New Roman" panose="02020603050405020304" pitchFamily="18" charset="0"/>
                <a:cs typeface="Times New Roman" panose="02020603050405020304" pitchFamily="18" charset="0"/>
              </a:rPr>
              <a:t>Cảm ơn thầy cô và các bạn đã nghe hết bài thuyế</a:t>
            </a:r>
            <a:r>
              <a:rPr lang="en-US" sz="3200" b="1" dirty="0">
                <a:solidFill>
                  <a:schemeClr val="tx1"/>
                </a:solidFill>
                <a:latin typeface="Times New Roman" panose="02020603050405020304" pitchFamily="18" charset="0"/>
                <a:cs typeface="Times New Roman" panose="02020603050405020304" pitchFamily="18" charset="0"/>
              </a:rPr>
              <a:t>t</a:t>
            </a:r>
            <a:r>
              <a:rPr lang="vi-VN" sz="3200" b="1" dirty="0">
                <a:solidFill>
                  <a:schemeClr val="tx1"/>
                </a:solidFill>
                <a:latin typeface="Times New Roman" panose="02020603050405020304" pitchFamily="18" charset="0"/>
                <a:cs typeface="Times New Roman" panose="02020603050405020304" pitchFamily="18" charset="0"/>
              </a:rPr>
              <a:t> trình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p:nvPr/>
        </p:nvSpPr>
        <p:spPr>
          <a:xfrm>
            <a:off x="5650" y="4163500"/>
            <a:ext cx="9144000" cy="979799"/>
          </a:xfrm>
          <a:prstGeom prst="rect">
            <a:avLst/>
          </a:prstGeom>
          <a:solidFill>
            <a:srgbClr val="FFCD00"/>
          </a:solidFill>
          <a:ln>
            <a:noFill/>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76" name="Shape 76"/>
          <p:cNvSpPr txBox="1">
            <a:spLocks noGrp="1"/>
          </p:cNvSpPr>
          <p:nvPr>
            <p:ph type="title"/>
          </p:nvPr>
        </p:nvSpPr>
        <p:spPr>
          <a:xfrm>
            <a:off x="1381250" y="922668"/>
            <a:ext cx="3897331" cy="429881"/>
          </a:xfrm>
          <a:prstGeom prst="rect">
            <a:avLst/>
          </a:prstGeom>
        </p:spPr>
        <p:txBody>
          <a:bodyPr lIns="91425" tIns="91425" rIns="91425" bIns="91425" anchor="ctr" anchorCtr="0">
            <a:noAutofit/>
          </a:bodyPr>
          <a:lstStyle/>
          <a:p>
            <a:pPr lvl="0" rtl="0">
              <a:spcBef>
                <a:spcPts val="0"/>
              </a:spcBef>
              <a:buNone/>
            </a:pP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endParaRPr lang="en" dirty="0">
              <a:latin typeface="Times New Roman" panose="02020603050405020304" pitchFamily="18" charset="0"/>
              <a:cs typeface="Times New Roman" panose="02020603050405020304" pitchFamily="18" charset="0"/>
            </a:endParaRPr>
          </a:p>
        </p:txBody>
      </p:sp>
      <p:grpSp>
        <p:nvGrpSpPr>
          <p:cNvPr id="77" name="Shape 77"/>
          <p:cNvGrpSpPr/>
          <p:nvPr/>
        </p:nvGrpSpPr>
        <p:grpSpPr>
          <a:xfrm>
            <a:off x="916458" y="1019750"/>
            <a:ext cx="214624" cy="214624"/>
            <a:chOff x="2594050" y="1631825"/>
            <a:chExt cx="439625" cy="439625"/>
          </a:xfrm>
        </p:grpSpPr>
        <p:sp>
          <p:nvSpPr>
            <p:cNvPr id="78" name="Shape 7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79" name="Shape 7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80" name="Shape 8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81" name="Shape 81"/>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sp>
        <p:nvSpPr>
          <p:cNvPr id="82" name="Shape 82"/>
          <p:cNvSpPr txBox="1"/>
          <p:nvPr/>
        </p:nvSpPr>
        <p:spPr>
          <a:xfrm>
            <a:off x="916458" y="1726942"/>
            <a:ext cx="7031099" cy="1653886"/>
          </a:xfrm>
          <a:prstGeom prst="rect">
            <a:avLst/>
          </a:prstGeom>
          <a:noFill/>
          <a:ln>
            <a:noFill/>
          </a:ln>
        </p:spPr>
        <p:txBody>
          <a:bodyPr lIns="91425" tIns="91425" rIns="91425" bIns="91425" anchor="t" anchorCtr="0">
            <a:noAutofit/>
          </a:bodyPr>
          <a:lstStyle/>
          <a:p>
            <a:pPr marL="228600" lvl="0" indent="-228600" rtl="0">
              <a:spcBef>
                <a:spcPts val="600"/>
              </a:spcBef>
              <a:buFont typeface="+mj-lt"/>
              <a:buAutoNum type="arabicPeriod"/>
            </a:pPr>
            <a:r>
              <a:rPr lang="en" sz="1800" b="1" dirty="0">
                <a:latin typeface="Times New Roman" panose="02020603050405020304" pitchFamily="18" charset="0"/>
                <a:ea typeface="Quattrocento Sans"/>
                <a:cs typeface="Times New Roman" panose="02020603050405020304" pitchFamily="18" charset="0"/>
                <a:sym typeface="Quattrocento Sans"/>
              </a:rPr>
              <a:t>Lý do chọn đề tài, mục đích và yêu cầu của đồ án</a:t>
            </a:r>
          </a:p>
          <a:p>
            <a:pPr marL="228600" lvl="0" indent="-228600" rtl="0">
              <a:spcBef>
                <a:spcPts val="600"/>
              </a:spcBef>
              <a:buFont typeface="+mj-lt"/>
              <a:buAutoNum type="arabicPeriod"/>
            </a:pPr>
            <a:r>
              <a:rPr lang="en" sz="1800" b="1" dirty="0">
                <a:latin typeface="Times New Roman" panose="02020603050405020304" pitchFamily="18" charset="0"/>
                <a:ea typeface="Quattrocento Sans"/>
                <a:cs typeface="Times New Roman" panose="02020603050405020304" pitchFamily="18" charset="0"/>
                <a:sym typeface="Quattrocento Sans"/>
              </a:rPr>
              <a:t>Phân tích và thiết kế hệ thống</a:t>
            </a:r>
          </a:p>
          <a:p>
            <a:pPr marL="228600" lvl="0" indent="-228600" rtl="0">
              <a:spcBef>
                <a:spcPts val="600"/>
              </a:spcBef>
              <a:buFont typeface="+mj-lt"/>
              <a:buAutoNum type="arabicPeriod"/>
            </a:pPr>
            <a:r>
              <a:rPr lang="en" sz="1800" b="1" dirty="0">
                <a:latin typeface="Times New Roman" panose="02020603050405020304" pitchFamily="18" charset="0"/>
                <a:ea typeface="Quattrocento Sans"/>
                <a:cs typeface="Times New Roman" panose="02020603050405020304" pitchFamily="18" charset="0"/>
                <a:sym typeface="Quattrocento Sans"/>
              </a:rPr>
              <a:t>Công cụ thực hiện</a:t>
            </a:r>
          </a:p>
          <a:p>
            <a:pPr marL="228600" lvl="0" indent="-228600" rtl="0">
              <a:spcBef>
                <a:spcPts val="600"/>
              </a:spcBef>
              <a:buFont typeface="+mj-lt"/>
              <a:buAutoNum type="arabicPeriod"/>
            </a:pPr>
            <a:r>
              <a:rPr lang="en-US" sz="1800" b="1" dirty="0">
                <a:latin typeface="Times New Roman" panose="02020603050405020304" pitchFamily="18" charset="0"/>
                <a:ea typeface="Quattrocento Sans"/>
                <a:cs typeface="Times New Roman" panose="02020603050405020304" pitchFamily="18" charset="0"/>
                <a:sym typeface="Quattrocento Sans"/>
              </a:rPr>
              <a:t>K</a:t>
            </a:r>
            <a:r>
              <a:rPr lang="en" sz="1800" b="1" dirty="0">
                <a:latin typeface="Times New Roman" panose="02020603050405020304" pitchFamily="18" charset="0"/>
                <a:ea typeface="Quattrocento Sans"/>
                <a:cs typeface="Times New Roman" panose="02020603050405020304" pitchFamily="18" charset="0"/>
                <a:sym typeface="Quattrocento Sans"/>
              </a:rPr>
              <a:t>ểt quả chương trình</a:t>
            </a:r>
          </a:p>
          <a:p>
            <a:pPr marL="228600" lvl="0" indent="-228600" rtl="0">
              <a:spcBef>
                <a:spcPts val="600"/>
              </a:spcBef>
              <a:buFont typeface="+mj-lt"/>
              <a:buAutoNum type="arabicPeriod"/>
            </a:pPr>
            <a:r>
              <a:rPr lang="en" sz="1800" b="1">
                <a:latin typeface="Times New Roman" panose="02020603050405020304" pitchFamily="18" charset="0"/>
                <a:ea typeface="Quattrocento Sans"/>
                <a:cs typeface="Times New Roman" panose="02020603050405020304" pitchFamily="18" charset="0"/>
                <a:sym typeface="Quattrocento Sans"/>
              </a:rPr>
              <a:t>Tổng kết</a:t>
            </a:r>
          </a:p>
          <a:p>
            <a:pPr marL="228600" lvl="0" indent="-228600" rtl="0">
              <a:spcBef>
                <a:spcPts val="600"/>
              </a:spcBef>
              <a:buFont typeface="+mj-lt"/>
              <a:buAutoNum type="arabicPeriod"/>
            </a:pPr>
            <a:r>
              <a:rPr lang="en" sz="1800" b="1">
                <a:latin typeface="Times New Roman" panose="02020603050405020304" pitchFamily="18" charset="0"/>
                <a:ea typeface="Quattrocento Sans"/>
                <a:cs typeface="Times New Roman" panose="02020603050405020304" pitchFamily="18" charset="0"/>
                <a:sym typeface="Quattrocento Sans"/>
              </a:rPr>
              <a:t>Demo Website</a:t>
            </a:r>
            <a:endParaRPr lang="en" sz="1800" b="1" dirty="0">
              <a:latin typeface="Times New Roman" panose="02020603050405020304" pitchFamily="18" charset="0"/>
              <a:ea typeface="Quattrocento Sans"/>
              <a:cs typeface="Times New Roman" panose="02020603050405020304" pitchFamily="18" charset="0"/>
              <a:sym typeface="Quattrocento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67704" y="951405"/>
            <a:ext cx="4409950" cy="435599"/>
          </a:xfrm>
          <a:prstGeom prst="rect">
            <a:avLst/>
          </a:prstGeom>
        </p:spPr>
        <p:txBody>
          <a:bodyPr lIns="91425" tIns="91425" rIns="91425" bIns="91425" anchor="ctr" anchorCtr="0">
            <a:noAutofit/>
          </a:bodyPr>
          <a:lstStyle/>
          <a:p>
            <a:pPr lvl="0">
              <a:spcBef>
                <a:spcPts val="0"/>
              </a:spcBef>
              <a:buNone/>
            </a:pPr>
            <a:r>
              <a:rPr lang="en" sz="1800" dirty="0">
                <a:solidFill>
                  <a:schemeClr val="tx1"/>
                </a:solidFill>
                <a:latin typeface="Times New Roman" panose="02020603050405020304" pitchFamily="18" charset="0"/>
                <a:cs typeface="Times New Roman" panose="02020603050405020304" pitchFamily="18" charset="0"/>
              </a:rPr>
              <a:t>I. </a:t>
            </a:r>
            <a:r>
              <a:rPr lang="en" sz="1800" b="0" dirty="0">
                <a:solidFill>
                  <a:schemeClr val="tx1"/>
                </a:solidFill>
                <a:latin typeface="Times New Roman" panose="02020603050405020304" pitchFamily="18" charset="0"/>
                <a:cs typeface="Times New Roman" panose="02020603050405020304" pitchFamily="18" charset="0"/>
              </a:rPr>
              <a:t>Lý do chọn đề tài,</a:t>
            </a:r>
            <a:r>
              <a:rPr lang="en" sz="1800" b="0" dirty="0">
                <a:solidFill>
                  <a:schemeClr val="bg1"/>
                </a:solidFill>
                <a:latin typeface="Times New Roman" panose="02020603050405020304" pitchFamily="18" charset="0"/>
                <a:cs typeface="Times New Roman" panose="02020603050405020304" pitchFamily="18" charset="0"/>
              </a:rPr>
              <a:t> </a:t>
            </a:r>
            <a:r>
              <a:rPr lang="en" sz="1800" b="0" dirty="0">
                <a:solidFill>
                  <a:schemeClr val="tx1"/>
                </a:solidFill>
                <a:latin typeface="Times New Roman" panose="02020603050405020304" pitchFamily="18" charset="0"/>
                <a:cs typeface="Times New Roman" panose="02020603050405020304" pitchFamily="18" charset="0"/>
              </a:rPr>
              <a:t>mục đích và yêu cầu</a:t>
            </a:r>
          </a:p>
        </p:txBody>
      </p:sp>
      <p:sp>
        <p:nvSpPr>
          <p:cNvPr id="112" name="Shape 112"/>
          <p:cNvSpPr txBox="1">
            <a:spLocks noGrp="1"/>
          </p:cNvSpPr>
          <p:nvPr>
            <p:ph type="body" idx="1"/>
          </p:nvPr>
        </p:nvSpPr>
        <p:spPr>
          <a:xfrm>
            <a:off x="318149" y="1387004"/>
            <a:ext cx="4320045" cy="2805091"/>
          </a:xfrm>
          <a:prstGeom prst="rect">
            <a:avLst/>
          </a:prstGeom>
        </p:spPr>
        <p:txBody>
          <a:bodyPr lIns="91425" tIns="91425" rIns="91425" bIns="91425" anchor="t" anchorCtr="0">
            <a:noAutofit/>
          </a:bodyPr>
          <a:lstStyle/>
          <a:p>
            <a:pPr lvl="0">
              <a:spcBef>
                <a:spcPts val="0"/>
              </a:spcBef>
              <a:buNone/>
            </a:pPr>
            <a:r>
              <a:rPr lang="en-US" sz="1400" b="1" dirty="0" err="1">
                <a:latin typeface="Times New Roman" panose="02020603050405020304" pitchFamily="18" charset="0"/>
                <a:cs typeface="Times New Roman" panose="02020603050405020304" pitchFamily="18" charset="0"/>
              </a:rPr>
              <a:t>Lý</a:t>
            </a:r>
            <a:r>
              <a:rPr lang="en-US" sz="1400" b="1" dirty="0">
                <a:latin typeface="Times New Roman" panose="02020603050405020304" pitchFamily="18" charset="0"/>
                <a:cs typeface="Times New Roman" panose="02020603050405020304" pitchFamily="18" charset="0"/>
              </a:rPr>
              <a:t> do </a:t>
            </a:r>
            <a:r>
              <a:rPr lang="en-US" sz="1400" b="1" dirty="0" err="1">
                <a:latin typeface="Times New Roman" panose="02020603050405020304" pitchFamily="18" charset="0"/>
                <a:cs typeface="Times New Roman" panose="02020603050405020304" pitchFamily="18" charset="0"/>
              </a:rPr>
              <a:t>chọn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đề</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tài</a:t>
            </a:r>
            <a:r>
              <a:rPr lang="en-US" sz="1400" b="1" dirty="0">
                <a:latin typeface="Times New Roman" panose="02020603050405020304" pitchFamily="18" charset="0"/>
                <a:cs typeface="Times New Roman" panose="02020603050405020304" pitchFamily="18" charset="0"/>
              </a:rPr>
              <a:t>:</a:t>
            </a:r>
          </a:p>
          <a:p>
            <a:pPr algn="l"/>
            <a:r>
              <a:rPr lang="vi-VN" sz="1200" b="0" i="0">
                <a:solidFill>
                  <a:schemeClr val="tx1"/>
                </a:solidFill>
                <a:effectLst/>
                <a:latin typeface="Times New Roman" panose="02020603050405020304" pitchFamily="18" charset="0"/>
                <a:cs typeface="Times New Roman" panose="02020603050405020304" pitchFamily="18" charset="0"/>
              </a:rPr>
              <a:t>Từ trước đến nay, xe máy luôn được coi là một trong những tài sản lớn nên chúng ta thường có tâm lý muốn được xem tận mắt và lựa chọn trực tiếp. Cũng giống như các mặt hàng khác được bày bán online, các trang thương mại điện tử chỉ là nơi trung gian giúp khách hàng tiếp cận gần hơn với các nhà cung cấp chính hãng . </a:t>
            </a:r>
          </a:p>
          <a:p>
            <a:pPr algn="l"/>
            <a:r>
              <a:rPr lang="vi-VN" sz="1200" b="0" i="0">
                <a:solidFill>
                  <a:schemeClr val="tx1"/>
                </a:solidFill>
                <a:effectLst/>
                <a:latin typeface="Times New Roman" panose="02020603050405020304" pitchFamily="18" charset="0"/>
                <a:cs typeface="Times New Roman" panose="02020603050405020304" pitchFamily="18" charset="0"/>
              </a:rPr>
              <a:t>Bên cạnh đó, dù là mua hàng trực tuyến nhưng bạn vẫn được cửa hàng hỗ trợ đầy đủ các thủ tục làm giấy tờ xe, y như phương thức mua hàng truyền thống vậy, hoàn toàn không có gì khác. </a:t>
            </a:r>
          </a:p>
          <a:p>
            <a:pPr algn="l"/>
            <a:r>
              <a:rPr lang="vi-VN" sz="1200" b="0" i="0">
                <a:solidFill>
                  <a:schemeClr val="tx1"/>
                </a:solidFill>
                <a:effectLst/>
                <a:latin typeface="Times New Roman" panose="02020603050405020304" pitchFamily="18" charset="0"/>
                <a:cs typeface="Times New Roman" panose="02020603050405020304" pitchFamily="18" charset="0"/>
              </a:rPr>
              <a:t>Chỉ có 1 điểm duy nhất là trước đó bạn hoàn toàn nhàn nhã và thoải mái lựa chọn chiếc xe mình yêu thích mà không cần phải mất thời gian đi lại cũng như chờ đợi lấy xe. Và quan trọng nhất là bạn không cần phải lo lắng khi mang theo một số tiền lớn trong người ra ngoài đi mua xe như cách truyền thống.</a:t>
            </a:r>
          </a:p>
          <a:p>
            <a:pPr lvl="0">
              <a:spcBef>
                <a:spcPts val="0"/>
              </a:spcBef>
              <a:buNone/>
            </a:pPr>
            <a:endParaRPr lang="en-US" sz="1100" b="0" i="0">
              <a:solidFill>
                <a:srgbClr val="212529"/>
              </a:solidFill>
              <a:effectLst/>
              <a:latin typeface="Times New Roman" panose="02020603050405020304" pitchFamily="18" charset="0"/>
              <a:cs typeface="Times New Roman" panose="02020603050405020304" pitchFamily="18" charset="0"/>
            </a:endParaRPr>
          </a:p>
        </p:txBody>
      </p:sp>
      <p:grpSp>
        <p:nvGrpSpPr>
          <p:cNvPr id="113" name="Shape 113"/>
          <p:cNvGrpSpPr/>
          <p:nvPr/>
        </p:nvGrpSpPr>
        <p:grpSpPr>
          <a:xfrm>
            <a:off x="902912" y="1046435"/>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pic>
        <p:nvPicPr>
          <p:cNvPr id="1026" name="Picture 2">
            <a:extLst>
              <a:ext uri="{FF2B5EF4-FFF2-40B4-BE49-F238E27FC236}">
                <a16:creationId xmlns:a16="http://schemas.microsoft.com/office/drawing/2014/main" id="{73B7E1EC-B63B-4582-8A50-78FFB0441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604" y="1546537"/>
            <a:ext cx="4425934" cy="26795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67704" y="951405"/>
            <a:ext cx="4409950" cy="435599"/>
          </a:xfrm>
          <a:prstGeom prst="rect">
            <a:avLst/>
          </a:prstGeom>
        </p:spPr>
        <p:txBody>
          <a:bodyPr lIns="91425" tIns="91425" rIns="91425" bIns="91425" anchor="ctr" anchorCtr="0">
            <a:noAutofit/>
          </a:bodyPr>
          <a:lstStyle/>
          <a:p>
            <a:pPr lvl="0">
              <a:spcBef>
                <a:spcPts val="0"/>
              </a:spcBef>
              <a:buNone/>
            </a:pPr>
            <a:r>
              <a:rPr lang="en" sz="1800" dirty="0">
                <a:solidFill>
                  <a:schemeClr val="tx1"/>
                </a:solidFill>
                <a:latin typeface="Times New Roman" panose="02020603050405020304" pitchFamily="18" charset="0"/>
                <a:cs typeface="Times New Roman" panose="02020603050405020304" pitchFamily="18" charset="0"/>
              </a:rPr>
              <a:t>I. </a:t>
            </a:r>
            <a:r>
              <a:rPr lang="en" sz="1800" b="0" dirty="0">
                <a:solidFill>
                  <a:schemeClr val="tx1"/>
                </a:solidFill>
                <a:latin typeface="Times New Roman" panose="02020603050405020304" pitchFamily="18" charset="0"/>
                <a:cs typeface="Times New Roman" panose="02020603050405020304" pitchFamily="18" charset="0"/>
              </a:rPr>
              <a:t>Lý do chọn đề tài,</a:t>
            </a:r>
            <a:r>
              <a:rPr lang="en" sz="1800" b="0" dirty="0">
                <a:solidFill>
                  <a:schemeClr val="bg1"/>
                </a:solidFill>
                <a:latin typeface="Times New Roman" panose="02020603050405020304" pitchFamily="18" charset="0"/>
                <a:cs typeface="Times New Roman" panose="02020603050405020304" pitchFamily="18" charset="0"/>
              </a:rPr>
              <a:t> </a:t>
            </a:r>
            <a:r>
              <a:rPr lang="en" sz="1800" b="0" dirty="0">
                <a:solidFill>
                  <a:schemeClr val="tx1"/>
                </a:solidFill>
                <a:latin typeface="Times New Roman" panose="02020603050405020304" pitchFamily="18" charset="0"/>
                <a:cs typeface="Times New Roman" panose="02020603050405020304" pitchFamily="18" charset="0"/>
              </a:rPr>
              <a:t>mục đích và yêu cầu</a:t>
            </a:r>
          </a:p>
        </p:txBody>
      </p:sp>
      <p:grpSp>
        <p:nvGrpSpPr>
          <p:cNvPr id="113" name="Shape 113"/>
          <p:cNvGrpSpPr/>
          <p:nvPr/>
        </p:nvGrpSpPr>
        <p:grpSpPr>
          <a:xfrm>
            <a:off x="902912" y="1046435"/>
            <a:ext cx="214624" cy="214624"/>
            <a:chOff x="2594050" y="1631825"/>
            <a:chExt cx="439625" cy="439625"/>
          </a:xfrm>
        </p:grpSpPr>
        <p:sp>
          <p:nvSpPr>
            <p:cNvPr id="114" name="Shape 114"/>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115" name="Shape 115"/>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116" name="Shape 116"/>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117" name="Shape 117"/>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pic>
        <p:nvPicPr>
          <p:cNvPr id="1026" name="Picture 2">
            <a:extLst>
              <a:ext uri="{FF2B5EF4-FFF2-40B4-BE49-F238E27FC236}">
                <a16:creationId xmlns:a16="http://schemas.microsoft.com/office/drawing/2014/main" id="{73B7E1EC-B63B-4582-8A50-78FFB0441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604" y="1546537"/>
            <a:ext cx="4425934" cy="267954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BF4DD4F9-735C-4525-8F0B-F27B65C454F9}"/>
              </a:ext>
            </a:extLst>
          </p:cNvPr>
          <p:cNvSpPr>
            <a:spLocks noGrp="1"/>
          </p:cNvSpPr>
          <p:nvPr>
            <p:ph type="body" idx="1"/>
          </p:nvPr>
        </p:nvSpPr>
        <p:spPr>
          <a:xfrm>
            <a:off x="399116" y="1546537"/>
            <a:ext cx="6809700" cy="3112200"/>
          </a:xfrm>
        </p:spPr>
        <p:txBody>
          <a:bodyPr/>
          <a:lstStyle/>
          <a:p>
            <a:pPr lvl="0">
              <a:spcBef>
                <a:spcPts val="0"/>
              </a:spcBef>
              <a:buNone/>
            </a:pPr>
            <a:r>
              <a:rPr lang="en-US" sz="1400" b="1">
                <a:latin typeface="Times New Roman" panose="02020603050405020304" pitchFamily="18" charset="0"/>
                <a:cs typeface="Times New Roman" panose="02020603050405020304" pitchFamily="18" charset="0"/>
              </a:rPr>
              <a:t>Mục đích xây dựng:</a:t>
            </a:r>
          </a:p>
          <a:p>
            <a:pPr marL="285750" indent="-285750">
              <a:spcBef>
                <a:spcPts val="0"/>
              </a:spcBef>
              <a:buClr>
                <a:schemeClr val="tx1"/>
              </a:buClr>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Xây dựng kênh bán hàng cho công ty</a:t>
            </a:r>
          </a:p>
          <a:p>
            <a:pPr marL="285750" indent="-285750">
              <a:spcBef>
                <a:spcPts val="0"/>
              </a:spcBef>
              <a:buClr>
                <a:schemeClr val="tx1"/>
              </a:buClr>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Phát triển thương hiệu cho công ty</a:t>
            </a:r>
          </a:p>
          <a:p>
            <a:pPr marL="285750" indent="-285750">
              <a:spcBef>
                <a:spcPts val="0"/>
              </a:spcBef>
              <a:buClr>
                <a:schemeClr val="tx1"/>
              </a:buClr>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Chăm sóc, hỗ trợ khách hàng</a:t>
            </a:r>
          </a:p>
          <a:p>
            <a:pPr>
              <a:spcBef>
                <a:spcPts val="0"/>
              </a:spcBef>
              <a:buClr>
                <a:schemeClr val="tx1"/>
              </a:buClr>
              <a:buNone/>
            </a:pPr>
            <a:r>
              <a:rPr lang="en-US" sz="1400">
                <a:latin typeface="Times New Roman" panose="02020603050405020304" pitchFamily="18" charset="0"/>
                <a:cs typeface="Times New Roman" panose="02020603050405020304" pitchFamily="18" charset="0"/>
              </a:rPr>
              <a:t>….</a:t>
            </a:r>
          </a:p>
          <a:p>
            <a:pPr>
              <a:spcBef>
                <a:spcPts val="0"/>
              </a:spcBef>
              <a:buClr>
                <a:schemeClr val="tx1"/>
              </a:buClr>
              <a:buNone/>
            </a:pPr>
            <a:r>
              <a:rPr lang="en-US" sz="1400" b="1">
                <a:latin typeface="Times New Roman" panose="02020603050405020304" pitchFamily="18" charset="0"/>
                <a:cs typeface="Times New Roman" panose="02020603050405020304" pitchFamily="18" charset="0"/>
              </a:rPr>
              <a:t>Yêu cầu:</a:t>
            </a:r>
          </a:p>
          <a:p>
            <a:pPr marL="285750" indent="-285750">
              <a:spcBef>
                <a:spcPts val="0"/>
              </a:spcBef>
              <a:buClr>
                <a:schemeClr val="tx1"/>
              </a:buClr>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Xây dựng Website chuyên nghiệp</a:t>
            </a:r>
          </a:p>
          <a:p>
            <a:pPr marL="285750" indent="-285750">
              <a:spcBef>
                <a:spcPts val="0"/>
              </a:spcBef>
              <a:buClr>
                <a:schemeClr val="tx1"/>
              </a:buClr>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Hỗ trợ khách hàng trực tuyến trên Website</a:t>
            </a:r>
          </a:p>
          <a:p>
            <a:endParaRPr lang="vi-VN" sz="1400"/>
          </a:p>
        </p:txBody>
      </p:sp>
    </p:spTree>
    <p:extLst>
      <p:ext uri="{BB962C8B-B14F-4D97-AF65-F5344CB8AC3E}">
        <p14:creationId xmlns:p14="http://schemas.microsoft.com/office/powerpoint/2010/main" val="1961777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sz="1800" dirty="0">
                <a:latin typeface="Times New Roman" panose="02020603050405020304" pitchFamily="18" charset="0"/>
                <a:cs typeface="Times New Roman" panose="02020603050405020304" pitchFamily="18" charset="0"/>
              </a:rPr>
              <a:t>II. </a:t>
            </a:r>
            <a:r>
              <a:rPr lang="en" sz="1800" b="0" dirty="0">
                <a:latin typeface="Times New Roman" panose="02020603050405020304" pitchFamily="18" charset="0"/>
                <a:cs typeface="Times New Roman" panose="02020603050405020304" pitchFamily="18" charset="0"/>
              </a:rPr>
              <a:t>Phân tích thiết kế hệ thống</a:t>
            </a:r>
          </a:p>
        </p:txBody>
      </p:sp>
      <p:sp>
        <p:nvSpPr>
          <p:cNvPr id="311" name="Shape 311"/>
          <p:cNvSpPr txBox="1">
            <a:spLocks noGrp="1"/>
          </p:cNvSpPr>
          <p:nvPr>
            <p:ph type="body" idx="1"/>
          </p:nvPr>
        </p:nvSpPr>
        <p:spPr>
          <a:xfrm>
            <a:off x="1381250" y="1638974"/>
            <a:ext cx="6894845" cy="2581857"/>
          </a:xfrm>
          <a:prstGeom prst="rect">
            <a:avLst/>
          </a:prstGeom>
        </p:spPr>
        <p:txBody>
          <a:bodyPr lIns="91425" tIns="91425" rIns="91425" bIns="91425" anchor="t" anchorCtr="0">
            <a:noAutofit/>
          </a:bodyPr>
          <a:lstStyle/>
          <a:p>
            <a:pPr marL="285750" indent="-285750">
              <a:buClrTx/>
            </a:pPr>
            <a:r>
              <a:rPr lang="en" dirty="0">
                <a:latin typeface="Times New Roman" panose="02020603050405020304" pitchFamily="18" charset="0"/>
                <a:cs typeface="Times New Roman" panose="02020603050405020304" pitchFamily="18" charset="0"/>
              </a:rPr>
              <a:t>Sơ đồ chức năng</a:t>
            </a:r>
          </a:p>
          <a:p>
            <a:pPr>
              <a:buClrTx/>
              <a:buNone/>
            </a:pPr>
            <a:endParaRPr lang="en" dirty="0">
              <a:latin typeface="Times New Roman" panose="02020603050405020304" pitchFamily="18" charset="0"/>
              <a:cs typeface="Times New Roman" panose="02020603050405020304" pitchFamily="18" charset="0"/>
            </a:endParaRPr>
          </a:p>
          <a:p>
            <a:pPr marL="285750" indent="-285750">
              <a:buClrTx/>
            </a:pPr>
            <a:r>
              <a:rPr lang="en">
                <a:latin typeface="Times New Roman" panose="02020603050405020304" pitchFamily="18" charset="0"/>
                <a:cs typeface="Times New Roman" panose="02020603050405020304" pitchFamily="18" charset="0"/>
              </a:rPr>
              <a:t>Yêu cầu chức năng</a:t>
            </a:r>
            <a:endParaRPr lang="en" dirty="0">
              <a:latin typeface="Times New Roman" panose="02020603050405020304" pitchFamily="18" charset="0"/>
              <a:cs typeface="Times New Roman" panose="02020603050405020304" pitchFamily="18" charset="0"/>
            </a:endParaRPr>
          </a:p>
          <a:p>
            <a:pPr>
              <a:buClrTx/>
              <a:buNone/>
            </a:pPr>
            <a:endParaRPr lang="en" dirty="0">
              <a:latin typeface="Times New Roman" panose="02020603050405020304" pitchFamily="18" charset="0"/>
              <a:cs typeface="Times New Roman" panose="02020603050405020304" pitchFamily="18" charset="0"/>
            </a:endParaRPr>
          </a:p>
        </p:txBody>
      </p:sp>
      <p:grpSp>
        <p:nvGrpSpPr>
          <p:cNvPr id="317" name="Shape 317"/>
          <p:cNvGrpSpPr/>
          <p:nvPr/>
        </p:nvGrpSpPr>
        <p:grpSpPr>
          <a:xfrm>
            <a:off x="916458" y="1019750"/>
            <a:ext cx="214624" cy="214624"/>
            <a:chOff x="2594050" y="1631825"/>
            <a:chExt cx="439625" cy="439625"/>
          </a:xfrm>
        </p:grpSpPr>
        <p:sp>
          <p:nvSpPr>
            <p:cNvPr id="318" name="Shape 318"/>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319" name="Shape 319"/>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320" name="Shape 320"/>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321" name="Shape 321"/>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CE0A-2EBD-4CB1-A2CB-8C9CDD0CF5A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p:txBody>
      </p:sp>
      <p:pic>
        <p:nvPicPr>
          <p:cNvPr id="2050" name="Picture 1">
            <a:extLst>
              <a:ext uri="{FF2B5EF4-FFF2-40B4-BE49-F238E27FC236}">
                <a16:creationId xmlns:a16="http://schemas.microsoft.com/office/drawing/2014/main" id="{A2038EC9-C37C-438B-897A-551B69364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876" t="40186" r="3973" b="28915"/>
          <a:stretch>
            <a:fillRect/>
          </a:stretch>
        </p:blipFill>
        <p:spPr bwMode="auto">
          <a:xfrm>
            <a:off x="156482" y="1714727"/>
            <a:ext cx="8831036" cy="2506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412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CE0A-2EBD-4CB1-A2CB-8C9CDD0CF5A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Yêu cầu chức năng</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F6BDD2-9994-48B9-8FE3-A1A8EDABD433}"/>
              </a:ext>
            </a:extLst>
          </p:cNvPr>
          <p:cNvSpPr txBox="1"/>
          <p:nvPr/>
        </p:nvSpPr>
        <p:spPr>
          <a:xfrm>
            <a:off x="1381249" y="1822027"/>
            <a:ext cx="6516457" cy="1169551"/>
          </a:xfrm>
          <a:prstGeom prst="rect">
            <a:avLst/>
          </a:prstGeom>
          <a:noFill/>
        </p:spPr>
        <p:txBody>
          <a:bodyPr wrap="square" rtlCol="0">
            <a:spAutoFit/>
          </a:bodyPr>
          <a:lstStyle/>
          <a:p>
            <a:pPr marL="285750" lvl="1" indent="-285750">
              <a:buFont typeface="Wingdings" panose="05000000000000000000" pitchFamily="2" charset="2"/>
              <a:buChar char="q"/>
            </a:pPr>
            <a:r>
              <a:rPr lang="en-US">
                <a:latin typeface="Times New Roman" panose="02020603050405020304" pitchFamily="18" charset="0"/>
                <a:cs typeface="Times New Roman" panose="02020603050405020304" pitchFamily="18" charset="0"/>
              </a:rPr>
              <a:t>Chức năng chính</a:t>
            </a:r>
          </a:p>
          <a:p>
            <a:pPr marL="285750" indent="-285750">
              <a:buFontTx/>
              <a:buChar char="-"/>
            </a:pPr>
            <a:r>
              <a:rPr lang="en-US">
                <a:latin typeface="Times New Roman" panose="02020603050405020304" pitchFamily="18" charset="0"/>
                <a:cs typeface="Times New Roman" panose="02020603050405020304" pitchFamily="18" charset="0"/>
              </a:rPr>
              <a:t>Chức năng đăng nhập hệ thống</a:t>
            </a:r>
          </a:p>
          <a:p>
            <a:pPr marL="285750" indent="-285750">
              <a:buFontTx/>
              <a:buChar char="-"/>
            </a:pPr>
            <a:r>
              <a:rPr lang="en-US">
                <a:latin typeface="Times New Roman" panose="02020603050405020304" pitchFamily="18" charset="0"/>
                <a:cs typeface="Times New Roman" panose="02020603050405020304" pitchFamily="18" charset="0"/>
              </a:rPr>
              <a:t>Chức năng xem thông tin sản phẩm</a:t>
            </a:r>
          </a:p>
          <a:p>
            <a:pPr marL="285750" indent="-285750">
              <a:buFontTx/>
              <a:buChar char="-"/>
            </a:pPr>
            <a:r>
              <a:rPr lang="en-US">
                <a:latin typeface="Times New Roman" panose="02020603050405020304" pitchFamily="18" charset="0"/>
                <a:cs typeface="Times New Roman" panose="02020603050405020304" pitchFamily="18" charset="0"/>
              </a:rPr>
              <a:t>Chức năng mua hàng</a:t>
            </a:r>
          </a:p>
          <a:p>
            <a:pPr marL="285750" indent="-285750">
              <a:buFontTx/>
              <a:buChar char="-"/>
            </a:pPr>
            <a:r>
              <a:rPr lang="en-US">
                <a:latin typeface="Times New Roman" panose="02020603050405020304" pitchFamily="18" charset="0"/>
                <a:cs typeface="Times New Roman" panose="02020603050405020304" pitchFamily="18" charset="0"/>
              </a:rPr>
              <a:t>Chức năng thêm giỏ hàng</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632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Shape 143"/>
          <p:cNvSpPr txBox="1">
            <a:spLocks noGrp="1"/>
          </p:cNvSpPr>
          <p:nvPr>
            <p:ph type="title"/>
          </p:nvPr>
        </p:nvSpPr>
        <p:spPr>
          <a:xfrm>
            <a:off x="1381250" y="924720"/>
            <a:ext cx="3878399" cy="435599"/>
          </a:xfrm>
          <a:prstGeom prst="rect">
            <a:avLst/>
          </a:prstGeom>
        </p:spPr>
        <p:txBody>
          <a:bodyPr lIns="91425" tIns="91425" rIns="91425" bIns="91425" anchor="ctr" anchorCtr="0">
            <a:noAutofit/>
          </a:bodyPr>
          <a:lstStyle/>
          <a:p>
            <a:pPr lvl="0">
              <a:spcBef>
                <a:spcPts val="0"/>
              </a:spcBef>
              <a:buNone/>
            </a:pPr>
            <a:r>
              <a:rPr lang="en" sz="1800" dirty="0">
                <a:latin typeface="Times New Roman" panose="02020603050405020304" pitchFamily="18" charset="0"/>
                <a:cs typeface="Times New Roman" panose="02020603050405020304" pitchFamily="18" charset="0"/>
              </a:rPr>
              <a:t>III</a:t>
            </a:r>
            <a:r>
              <a:rPr lang="en" sz="1800" b="0" dirty="0">
                <a:latin typeface="Times New Roman" panose="02020603050405020304" pitchFamily="18" charset="0"/>
                <a:cs typeface="Times New Roman" panose="02020603050405020304" pitchFamily="18" charset="0"/>
              </a:rPr>
              <a:t>. Công cụ thực hiện </a:t>
            </a:r>
          </a:p>
        </p:txBody>
      </p:sp>
      <p:grpSp>
        <p:nvGrpSpPr>
          <p:cNvPr id="145" name="Shape 145"/>
          <p:cNvGrpSpPr/>
          <p:nvPr/>
        </p:nvGrpSpPr>
        <p:grpSpPr>
          <a:xfrm>
            <a:off x="916458" y="1019750"/>
            <a:ext cx="214624" cy="214624"/>
            <a:chOff x="2594050" y="1631825"/>
            <a:chExt cx="439625" cy="439625"/>
          </a:xfrm>
        </p:grpSpPr>
        <p:sp>
          <p:nvSpPr>
            <p:cNvPr id="146" name="Shape 146"/>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147" name="Shape 147"/>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148" name="Shape 148"/>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149" name="Shape 149"/>
            <p:cNvSpPr/>
            <p:nvPr/>
          </p:nvSpPr>
          <p:spPr>
            <a:xfrm>
              <a:off x="2814911" y="1754061"/>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sp>
        <p:nvSpPr>
          <p:cNvPr id="9" name="Shape 311">
            <a:extLst>
              <a:ext uri="{FF2B5EF4-FFF2-40B4-BE49-F238E27FC236}">
                <a16:creationId xmlns:a16="http://schemas.microsoft.com/office/drawing/2014/main" id="{DC49D9BF-3F6D-4F5F-90DE-9710C21DF101}"/>
              </a:ext>
            </a:extLst>
          </p:cNvPr>
          <p:cNvSpPr txBox="1">
            <a:spLocks noGrp="1"/>
          </p:cNvSpPr>
          <p:nvPr>
            <p:ph type="body" idx="1"/>
          </p:nvPr>
        </p:nvSpPr>
        <p:spPr>
          <a:xfrm>
            <a:off x="986450" y="1829871"/>
            <a:ext cx="2333999" cy="1953311"/>
          </a:xfrm>
          <a:prstGeom prst="rect">
            <a:avLst/>
          </a:prstGeom>
        </p:spPr>
        <p:txBody>
          <a:bodyPr lIns="91425" tIns="91425" rIns="91425" bIns="91425" anchor="t" anchorCtr="0">
            <a:noAutofit/>
          </a:bodyPr>
          <a:lstStyle/>
          <a:p>
            <a:pPr marL="171450" lvl="0" indent="-171450" rtl="0">
              <a:spcBef>
                <a:spcPts val="0"/>
              </a:spcBef>
              <a:buClr>
                <a:schemeClr val="tx1"/>
              </a:buClr>
              <a:buFont typeface="Wingdings" panose="05000000000000000000" pitchFamily="2" charset="2"/>
              <a:buChar char="v"/>
            </a:pPr>
            <a:r>
              <a:rPr lang="en" sz="1800" dirty="0">
                <a:latin typeface="Times New Roman" panose="02020603050405020304" pitchFamily="18" charset="0"/>
                <a:cs typeface="Times New Roman" panose="02020603050405020304" pitchFamily="18" charset="0"/>
              </a:rPr>
              <a:t>HTML</a:t>
            </a:r>
          </a:p>
          <a:p>
            <a:pPr marL="171450" lvl="0" indent="-171450" rtl="0">
              <a:spcBef>
                <a:spcPts val="0"/>
              </a:spcBef>
              <a:buClr>
                <a:schemeClr val="tx1"/>
              </a:buClr>
              <a:buFont typeface="Wingdings" panose="05000000000000000000" pitchFamily="2" charset="2"/>
              <a:buChar char="v"/>
            </a:pPr>
            <a:endParaRPr lang="en" sz="1800" dirty="0">
              <a:latin typeface="Times New Roman" panose="02020603050405020304" pitchFamily="18" charset="0"/>
              <a:cs typeface="Times New Roman" panose="02020603050405020304" pitchFamily="18" charset="0"/>
            </a:endParaRPr>
          </a:p>
          <a:p>
            <a:pPr marL="171450" lvl="0" indent="-171450" rtl="0">
              <a:spcBef>
                <a:spcPts val="0"/>
              </a:spcBef>
              <a:buClr>
                <a:schemeClr val="tx1"/>
              </a:buClr>
              <a:buFont typeface="Wingdings" panose="05000000000000000000" pitchFamily="2" charset="2"/>
              <a:buChar char="v"/>
            </a:pPr>
            <a:r>
              <a:rPr lang="en" sz="1800" dirty="0">
                <a:latin typeface="Times New Roman" panose="02020603050405020304" pitchFamily="18" charset="0"/>
                <a:cs typeface="Times New Roman" panose="02020603050405020304" pitchFamily="18" charset="0"/>
              </a:rPr>
              <a:t>CSS</a:t>
            </a:r>
          </a:p>
          <a:p>
            <a:pPr lvl="0" rtl="0">
              <a:spcBef>
                <a:spcPts val="0"/>
              </a:spcBef>
              <a:buClr>
                <a:schemeClr val="tx1"/>
              </a:buClr>
              <a:buNone/>
            </a:pPr>
            <a:endParaRPr lang="en" sz="1800" dirty="0">
              <a:latin typeface="Times New Roman" panose="02020603050405020304" pitchFamily="18" charset="0"/>
              <a:cs typeface="Times New Roman" panose="02020603050405020304" pitchFamily="18" charset="0"/>
            </a:endParaRPr>
          </a:p>
          <a:p>
            <a:pPr marL="171450" lvl="0" indent="-171450" rtl="0">
              <a:spcBef>
                <a:spcPts val="0"/>
              </a:spcBef>
              <a:buClr>
                <a:schemeClr val="tx1"/>
              </a:buClr>
              <a:buFont typeface="Wingdings" panose="05000000000000000000" pitchFamily="2" charset="2"/>
              <a:buChar char="v"/>
            </a:pPr>
            <a:r>
              <a:rPr lang="en" sz="1800" dirty="0">
                <a:latin typeface="Times New Roman" panose="02020603050405020304" pitchFamily="18" charset="0"/>
                <a:cs typeface="Times New Roman" panose="02020603050405020304" pitchFamily="18" charset="0"/>
              </a:rPr>
              <a:t>Javascrip</a:t>
            </a:r>
          </a:p>
          <a:p>
            <a:pPr lvl="0" rtl="0">
              <a:spcBef>
                <a:spcPts val="0"/>
              </a:spcBef>
              <a:buClr>
                <a:schemeClr val="tx1"/>
              </a:buClr>
              <a:buNone/>
            </a:pPr>
            <a:endParaRPr lang="en" sz="1800" dirty="0">
              <a:latin typeface="Times New Roman" panose="02020603050405020304" pitchFamily="18" charset="0"/>
              <a:cs typeface="Times New Roman" panose="02020603050405020304" pitchFamily="18" charset="0"/>
            </a:endParaRPr>
          </a:p>
          <a:p>
            <a:pPr lvl="0" rtl="0">
              <a:spcBef>
                <a:spcPts val="0"/>
              </a:spcBef>
              <a:buClr>
                <a:schemeClr val="tx1"/>
              </a:buClr>
              <a:buNone/>
            </a:pPr>
            <a:endParaRPr lang="en" sz="1800" dirty="0">
              <a:latin typeface="Times New Roman" panose="02020603050405020304" pitchFamily="18" charset="0"/>
              <a:cs typeface="Times New Roman" panose="02020603050405020304" pitchFamily="18" charset="0"/>
            </a:endParaRPr>
          </a:p>
        </p:txBody>
      </p:sp>
      <p:pic>
        <p:nvPicPr>
          <p:cNvPr id="2050" name="Picture 2" descr="jQuery logo vector - Free download vector logo of jQuery">
            <a:extLst>
              <a:ext uri="{FF2B5EF4-FFF2-40B4-BE49-F238E27FC236}">
                <a16:creationId xmlns:a16="http://schemas.microsoft.com/office/drawing/2014/main" id="{EB5CF48D-F387-474C-B2B1-B5BEC2884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138" y="924720"/>
            <a:ext cx="2946584" cy="17679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ml , Css, Js - Html 5, HD Png Download , Transparent Png Image - PNGitem">
            <a:extLst>
              <a:ext uri="{FF2B5EF4-FFF2-40B4-BE49-F238E27FC236}">
                <a16:creationId xmlns:a16="http://schemas.microsoft.com/office/drawing/2014/main" id="{1443D73F-853B-49D5-92A2-93456E630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501" y="2244293"/>
            <a:ext cx="3809178" cy="195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51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p:nvPr/>
        </p:nvSpPr>
        <p:spPr>
          <a:xfrm>
            <a:off x="4927400" y="1382682"/>
            <a:ext cx="3855147" cy="3001275"/>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ea typeface="Quattrocento Sans"/>
              <a:cs typeface="Times New Roman" panose="02020603050405020304" pitchFamily="18" charset="0"/>
              <a:sym typeface="Quattrocento Sans"/>
            </a:endParaRPr>
          </a:p>
        </p:txBody>
      </p:sp>
      <p:sp>
        <p:nvSpPr>
          <p:cNvPr id="367" name="Shape 367"/>
          <p:cNvSpPr txBox="1">
            <a:spLocks noGrp="1"/>
          </p:cNvSpPr>
          <p:nvPr>
            <p:ph type="title"/>
          </p:nvPr>
        </p:nvSpPr>
        <p:spPr>
          <a:xfrm>
            <a:off x="1188135" y="88639"/>
            <a:ext cx="3878399" cy="435599"/>
          </a:xfrm>
          <a:prstGeom prst="rect">
            <a:avLst/>
          </a:prstGeom>
        </p:spPr>
        <p:txBody>
          <a:bodyPr lIns="91425" tIns="91425" rIns="91425" bIns="91425" anchor="ctr" anchorCtr="0">
            <a:noAutofit/>
          </a:bodyPr>
          <a:lstStyle/>
          <a:p>
            <a:pPr lvl="0">
              <a:spcBef>
                <a:spcPts val="0"/>
              </a:spcBef>
              <a:buNone/>
            </a:pPr>
            <a:r>
              <a:rPr lang="en" dirty="0">
                <a:latin typeface="Times New Roman" panose="02020603050405020304" pitchFamily="18" charset="0"/>
                <a:cs typeface="Times New Roman" panose="02020603050405020304" pitchFamily="18" charset="0"/>
              </a:rPr>
              <a:t>IV</a:t>
            </a:r>
            <a:r>
              <a:rPr lang="en" sz="1800" b="0" dirty="0">
                <a:latin typeface="Times New Roman" panose="02020603050405020304" pitchFamily="18" charset="0"/>
                <a:cs typeface="Times New Roman" panose="02020603050405020304" pitchFamily="18" charset="0"/>
              </a:rPr>
              <a:t>.Kết quả chương trình</a:t>
            </a:r>
          </a:p>
        </p:txBody>
      </p:sp>
      <p:sp>
        <p:nvSpPr>
          <p:cNvPr id="368" name="Shape 368"/>
          <p:cNvSpPr txBox="1">
            <a:spLocks noGrp="1"/>
          </p:cNvSpPr>
          <p:nvPr>
            <p:ph type="body" idx="1"/>
          </p:nvPr>
        </p:nvSpPr>
        <p:spPr>
          <a:xfrm>
            <a:off x="817884" y="1553920"/>
            <a:ext cx="3653378" cy="2818010"/>
          </a:xfrm>
          <a:prstGeom prst="rect">
            <a:avLst/>
          </a:prstGeom>
        </p:spPr>
        <p:txBody>
          <a:bodyPr lIns="91425" tIns="91425" rIns="91425" bIns="91425" anchor="t" anchorCtr="0">
            <a:noAutofit/>
          </a:bodyPr>
          <a:lstStyle/>
          <a:p>
            <a:pPr lvl="0">
              <a:spcBef>
                <a:spcPts val="0"/>
              </a:spcBef>
              <a:buClr>
                <a:srgbClr val="FF0000"/>
              </a:buClr>
              <a:buNone/>
            </a:pPr>
            <a:endParaRPr lang="en" sz="1600" dirty="0">
              <a:latin typeface="Times New Roman" panose="02020603050405020304" pitchFamily="18" charset="0"/>
              <a:cs typeface="Times New Roman" panose="02020603050405020304" pitchFamily="18" charset="0"/>
            </a:endParaRPr>
          </a:p>
        </p:txBody>
      </p:sp>
      <p:grpSp>
        <p:nvGrpSpPr>
          <p:cNvPr id="369" name="Shape 369"/>
          <p:cNvGrpSpPr/>
          <p:nvPr/>
        </p:nvGrpSpPr>
        <p:grpSpPr>
          <a:xfrm>
            <a:off x="696868" y="173678"/>
            <a:ext cx="270225" cy="238343"/>
            <a:chOff x="5247525" y="3007275"/>
            <a:chExt cx="517575" cy="456510"/>
          </a:xfrm>
        </p:grpSpPr>
        <p:sp>
          <p:nvSpPr>
            <p:cNvPr id="370" name="Shape 370"/>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sp>
          <p:nvSpPr>
            <p:cNvPr id="371" name="Shape 371"/>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Times New Roman" panose="02020603050405020304" pitchFamily="18" charset="0"/>
                <a:cs typeface="Times New Roman" panose="02020603050405020304" pitchFamily="18" charset="0"/>
              </a:endParaRPr>
            </a:p>
          </p:txBody>
        </p:sp>
      </p:grpSp>
      <p:pic>
        <p:nvPicPr>
          <p:cNvPr id="2050" name="Picture 1">
            <a:extLst>
              <a:ext uri="{FF2B5EF4-FFF2-40B4-BE49-F238E27FC236}">
                <a16:creationId xmlns:a16="http://schemas.microsoft.com/office/drawing/2014/main" id="{82A7FD7D-E458-4A85-AD91-628134D91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333" t="18005" r="6557" b="1213"/>
          <a:stretch>
            <a:fillRect/>
          </a:stretch>
        </p:blipFill>
        <p:spPr bwMode="auto">
          <a:xfrm>
            <a:off x="5066534" y="1562279"/>
            <a:ext cx="3556281" cy="220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BE98CFFB-BEE4-4393-B315-423DBA8F071D}"/>
              </a:ext>
            </a:extLst>
          </p:cNvPr>
          <p:cNvPicPr>
            <a:picLocks noChangeAspect="1"/>
          </p:cNvPicPr>
          <p:nvPr/>
        </p:nvPicPr>
        <p:blipFill>
          <a:blip r:embed="rId4"/>
          <a:stretch>
            <a:fillRect/>
          </a:stretch>
        </p:blipFill>
        <p:spPr>
          <a:xfrm>
            <a:off x="198659" y="597947"/>
            <a:ext cx="4500672" cy="2285372"/>
          </a:xfrm>
          <a:prstGeom prst="rect">
            <a:avLst/>
          </a:prstGeom>
        </p:spPr>
      </p:pic>
      <p:sp>
        <p:nvSpPr>
          <p:cNvPr id="5" name="TextBox 4">
            <a:extLst>
              <a:ext uri="{FF2B5EF4-FFF2-40B4-BE49-F238E27FC236}">
                <a16:creationId xmlns:a16="http://schemas.microsoft.com/office/drawing/2014/main" id="{1637C8B4-9C22-41EF-87F3-155AA133F30C}"/>
              </a:ext>
            </a:extLst>
          </p:cNvPr>
          <p:cNvSpPr txBox="1"/>
          <p:nvPr/>
        </p:nvSpPr>
        <p:spPr>
          <a:xfrm>
            <a:off x="6000389" y="4585129"/>
            <a:ext cx="2055792" cy="307777"/>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Giao diện đăng nhập</a:t>
            </a:r>
            <a:endParaRPr lang="vi-VN">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640676D-7687-40D1-AB38-647435C92178}"/>
              </a:ext>
            </a:extLst>
          </p:cNvPr>
          <p:cNvPicPr>
            <a:picLocks noChangeAspect="1"/>
          </p:cNvPicPr>
          <p:nvPr/>
        </p:nvPicPr>
        <p:blipFill>
          <a:blip r:embed="rId5"/>
          <a:stretch>
            <a:fillRect/>
          </a:stretch>
        </p:blipFill>
        <p:spPr>
          <a:xfrm>
            <a:off x="144660" y="2957028"/>
            <a:ext cx="2998953" cy="2053129"/>
          </a:xfrm>
          <a:prstGeom prst="rect">
            <a:avLst/>
          </a:prstGeom>
        </p:spPr>
      </p:pic>
      <p:pic>
        <p:nvPicPr>
          <p:cNvPr id="7" name="Picture 6">
            <a:extLst>
              <a:ext uri="{FF2B5EF4-FFF2-40B4-BE49-F238E27FC236}">
                <a16:creationId xmlns:a16="http://schemas.microsoft.com/office/drawing/2014/main" id="{3FE09D53-6D02-4494-8BE0-D80349082213}"/>
              </a:ext>
            </a:extLst>
          </p:cNvPr>
          <p:cNvPicPr>
            <a:picLocks noChangeAspect="1"/>
          </p:cNvPicPr>
          <p:nvPr/>
        </p:nvPicPr>
        <p:blipFill>
          <a:blip r:embed="rId6"/>
          <a:stretch>
            <a:fillRect/>
          </a:stretch>
        </p:blipFill>
        <p:spPr>
          <a:xfrm>
            <a:off x="2986898" y="3393274"/>
            <a:ext cx="1668560" cy="1297769"/>
          </a:xfrm>
          <a:prstGeom prst="rect">
            <a:avLst/>
          </a:prstGeom>
        </p:spPr>
      </p:pic>
    </p:spTree>
    <p:extLst>
      <p:ext uri="{BB962C8B-B14F-4D97-AF65-F5344CB8AC3E}">
        <p14:creationId xmlns:p14="http://schemas.microsoft.com/office/powerpoint/2010/main" val="1628316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976</TotalTime>
  <Words>586</Words>
  <Application>Microsoft Office PowerPoint</Application>
  <PresentationFormat>On-screen Show (16:9)</PresentationFormat>
  <Paragraphs>75</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Lora</vt:lpstr>
      <vt:lpstr>Quattrocento Sans</vt:lpstr>
      <vt:lpstr>Wingdings</vt:lpstr>
      <vt:lpstr>Times New Roman</vt:lpstr>
      <vt:lpstr>Arial</vt:lpstr>
      <vt:lpstr>Viola template</vt:lpstr>
      <vt:lpstr>ĐỒ ÁN 2</vt:lpstr>
      <vt:lpstr>Nội dung đồ án</vt:lpstr>
      <vt:lpstr>I. Lý do chọn đề tài, mục đích và yêu cầu</vt:lpstr>
      <vt:lpstr>I. Lý do chọn đề tài, mục đích và yêu cầu</vt:lpstr>
      <vt:lpstr>II. Phân tích thiết kế hệ thống</vt:lpstr>
      <vt:lpstr>Sơ đồ chức năng</vt:lpstr>
      <vt:lpstr>Yêu cầu chức năng</vt:lpstr>
      <vt:lpstr>III. Công cụ thực hiện </vt:lpstr>
      <vt:lpstr>IV.Kết quả chương trình</vt:lpstr>
      <vt:lpstr>IV.Kết quả chương trình</vt:lpstr>
      <vt:lpstr>IV.Kết quả chương trình</vt:lpstr>
      <vt:lpstr>IV.Kết quả chương trình</vt:lpstr>
      <vt:lpstr>IV.Kết quả chương trình</vt:lpstr>
      <vt:lpstr>V. Tổng kết</vt:lpstr>
      <vt:lpstr>VI. DEMO WEBSITE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Nguyễn Minh Doanh</cp:lastModifiedBy>
  <cp:revision>38</cp:revision>
  <dcterms:modified xsi:type="dcterms:W3CDTF">2022-06-20T10:08:18Z</dcterms:modified>
</cp:coreProperties>
</file>