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86" r:id="rId2"/>
    <p:sldId id="272" r:id="rId3"/>
    <p:sldId id="257" r:id="rId4"/>
    <p:sldId id="258" r:id="rId5"/>
    <p:sldId id="259" r:id="rId6"/>
    <p:sldId id="273" r:id="rId7"/>
    <p:sldId id="274" r:id="rId8"/>
    <p:sldId id="275" r:id="rId9"/>
    <p:sldId id="278" r:id="rId10"/>
    <p:sldId id="283" r:id="rId11"/>
    <p:sldId id="280" r:id="rId12"/>
    <p:sldId id="284" r:id="rId13"/>
    <p:sldId id="282" r:id="rId14"/>
    <p:sldId id="276" r:id="rId15"/>
    <p:sldId id="256" r:id="rId16"/>
    <p:sldId id="264" r:id="rId17"/>
    <p:sldId id="265" r:id="rId18"/>
    <p:sldId id="266" r:id="rId19"/>
    <p:sldId id="267" r:id="rId20"/>
    <p:sldId id="261" r:id="rId21"/>
    <p:sldId id="268" r:id="rId22"/>
    <p:sldId id="269" r:id="rId23"/>
    <p:sldId id="262" r:id="rId24"/>
    <p:sldId id="270" r:id="rId25"/>
    <p:sldId id="26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FDA7BE-3B36-4AAD-A54D-91FD6B39793B}" type="datetimeFigureOut">
              <a:rPr lang="en-US" smtClean="0"/>
              <a:t>7/11/2025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3EC412A-5F35-4A00-9AB8-D214066823F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7732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DA7BE-3B36-4AAD-A54D-91FD6B39793B}"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C412A-5F35-4A00-9AB8-D214066823F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375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DA7BE-3B36-4AAD-A54D-91FD6B39793B}"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C412A-5F35-4A00-9AB8-D214066823F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137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DA7BE-3B36-4AAD-A54D-91FD6B39793B}"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C412A-5F35-4A00-9AB8-D214066823F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4108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DA7BE-3B36-4AAD-A54D-91FD6B39793B}"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C412A-5F35-4A00-9AB8-D214066823F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067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FDA7BE-3B36-4AAD-A54D-91FD6B39793B}"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C412A-5F35-4A00-9AB8-D214066823F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7617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FDA7BE-3B36-4AAD-A54D-91FD6B39793B}" type="datetimeFigureOut">
              <a:rPr lang="en-US" smtClean="0"/>
              <a:t>7/11/2025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EC412A-5F35-4A00-9AB8-D214066823F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7563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FDA7BE-3B36-4AAD-A54D-91FD6B39793B}" type="datetimeFigureOut">
              <a:rPr lang="en-US" smtClean="0"/>
              <a:t>7/11/2025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EC412A-5F35-4A00-9AB8-D214066823F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9266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DA7BE-3B36-4AAD-A54D-91FD6B39793B}" type="datetimeFigureOut">
              <a:rPr lang="en-US" smtClean="0"/>
              <a:t>7/11/2025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EC412A-5F35-4A00-9AB8-D214066823F4}" type="slidenum">
              <a:rPr lang="en-US" smtClean="0"/>
              <a:t>‹#›</a:t>
            </a:fld>
            <a:endParaRPr lang="en-US"/>
          </a:p>
        </p:txBody>
      </p:sp>
    </p:spTree>
    <p:extLst>
      <p:ext uri="{BB962C8B-B14F-4D97-AF65-F5344CB8AC3E}">
        <p14:creationId xmlns:p14="http://schemas.microsoft.com/office/powerpoint/2010/main" val="29396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FDA7BE-3B36-4AAD-A54D-91FD6B39793B}"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C412A-5F35-4A00-9AB8-D214066823F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0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6FDA7BE-3B36-4AAD-A54D-91FD6B39793B}" type="datetimeFigureOut">
              <a:rPr lang="en-US" smtClean="0"/>
              <a:t>7/11/2025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3EC412A-5F35-4A00-9AB8-D214066823F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3862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6FDA7BE-3B36-4AAD-A54D-91FD6B39793B}" type="datetimeFigureOut">
              <a:rPr lang="en-US" smtClean="0"/>
              <a:t>7/11/2025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EC412A-5F35-4A00-9AB8-D214066823F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22060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67893-AD0D-4049-BEDC-5E33988010D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4D58A-3C22-FA18-6A93-F3E6AD617D8A}"/>
              </a:ext>
            </a:extLst>
          </p:cNvPr>
          <p:cNvSpPr>
            <a:spLocks noGrp="1"/>
          </p:cNvSpPr>
          <p:nvPr>
            <p:ph idx="4294967295"/>
          </p:nvPr>
        </p:nvSpPr>
        <p:spPr>
          <a:xfrm>
            <a:off x="1372920" y="3242563"/>
            <a:ext cx="9604375" cy="2462981"/>
          </a:xfrm>
        </p:spPr>
        <p:txBody>
          <a:bodyPr>
            <a:normAutofit/>
          </a:bodyPr>
          <a:lstStyle/>
          <a:p>
            <a:pPr marL="0" indent="0">
              <a:buNone/>
            </a:pPr>
            <a:r>
              <a:rPr lang="en-US" sz="2400" b="1" dirty="0" err="1">
                <a:latin typeface="Arial" panose="020B0604020202020204" pitchFamily="34" charset="0"/>
                <a:cs typeface="Arial" panose="020B0604020202020204" pitchFamily="34" charset="0"/>
              </a:rPr>
              <a:t>Nhóm</a:t>
            </a:r>
            <a:r>
              <a:rPr lang="en-US" sz="2400" b="1" dirty="0">
                <a:latin typeface="Arial" panose="020B0604020202020204" pitchFamily="34" charset="0"/>
                <a:cs typeface="Arial" panose="020B0604020202020204" pitchFamily="34" charset="0"/>
              </a:rPr>
              <a:t> 4:</a:t>
            </a:r>
          </a:p>
          <a:p>
            <a:pPr marL="0" indent="0">
              <a:buNone/>
            </a:pPr>
            <a:r>
              <a:rPr lang="en-US" sz="2400" dirty="0">
                <a:latin typeface="Arial" panose="020B0604020202020204" pitchFamily="34" charset="0"/>
                <a:cs typeface="Arial" panose="020B0604020202020204" pitchFamily="34" charset="0"/>
              </a:rPr>
              <a:t>Nguyễn </a:t>
            </a:r>
            <a:r>
              <a:rPr lang="en-US" sz="2400" dirty="0" err="1">
                <a:latin typeface="Arial" panose="020B0604020202020204" pitchFamily="34" charset="0"/>
                <a:cs typeface="Arial" panose="020B0604020202020204" pitchFamily="34" charset="0"/>
              </a:rPr>
              <a:t>Khắc</a:t>
            </a:r>
            <a:r>
              <a:rPr lang="en-US" sz="2400" dirty="0">
                <a:latin typeface="Arial" panose="020B0604020202020204" pitchFamily="34" charset="0"/>
                <a:cs typeface="Arial" panose="020B0604020202020204" pitchFamily="34" charset="0"/>
              </a:rPr>
              <a:t> Minh – B24CHHT085</a:t>
            </a:r>
          </a:p>
          <a:p>
            <a:pPr marL="0" indent="0">
              <a:buNone/>
            </a:pPr>
            <a:r>
              <a:rPr lang="en-US" sz="2400" dirty="0">
                <a:latin typeface="Arial" panose="020B0604020202020204" pitchFamily="34" charset="0"/>
                <a:cs typeface="Arial" panose="020B0604020202020204" pitchFamily="34" charset="0"/>
              </a:rPr>
              <a:t>Nguyễn Văn Hiếu – B24CHHT071</a:t>
            </a:r>
          </a:p>
          <a:p>
            <a:pPr marL="0" indent="0">
              <a:buNone/>
            </a:pPr>
            <a:r>
              <a:rPr lang="en-US" sz="2400" dirty="0">
                <a:latin typeface="Arial" panose="020B0604020202020204" pitchFamily="34" charset="0"/>
                <a:cs typeface="Arial" panose="020B0604020202020204" pitchFamily="34" charset="0"/>
              </a:rPr>
              <a:t>Phạm Văn Hoàng – B24CHHT075</a:t>
            </a:r>
          </a:p>
        </p:txBody>
      </p:sp>
      <p:sp>
        <p:nvSpPr>
          <p:cNvPr id="6" name="TextBox 5">
            <a:extLst>
              <a:ext uri="{FF2B5EF4-FFF2-40B4-BE49-F238E27FC236}">
                <a16:creationId xmlns:a16="http://schemas.microsoft.com/office/drawing/2014/main" id="{5C2E7FC2-2F6C-83E0-43AC-205A7C7113F9}"/>
              </a:ext>
            </a:extLst>
          </p:cNvPr>
          <p:cNvSpPr txBox="1"/>
          <p:nvPr/>
        </p:nvSpPr>
        <p:spPr>
          <a:xfrm>
            <a:off x="1372920" y="875071"/>
            <a:ext cx="6256911" cy="954107"/>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HỆ THỐNG PHÂN TÁN</a:t>
            </a:r>
          </a:p>
          <a:p>
            <a:r>
              <a:rPr lang="en-US" sz="2800" dirty="0">
                <a:latin typeface="Arial" panose="020B0604020202020204" pitchFamily="34" charset="0"/>
                <a:cs typeface="Arial" panose="020B0604020202020204" pitchFamily="34" charset="0"/>
              </a:rPr>
              <a:t>Clients – Servers – Code migration</a:t>
            </a:r>
          </a:p>
        </p:txBody>
      </p:sp>
      <p:pic>
        <p:nvPicPr>
          <p:cNvPr id="4" name="Picture 3" descr="A blue background with a blue background with a blue background">
            <a:extLst>
              <a:ext uri="{FF2B5EF4-FFF2-40B4-BE49-F238E27FC236}">
                <a16:creationId xmlns:a16="http://schemas.microsoft.com/office/drawing/2014/main" id="{F2A38C5D-9C3F-95EE-9CD5-577BAB45C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 y="0"/>
            <a:ext cx="12285511" cy="6904912"/>
          </a:xfrm>
          <a:prstGeom prst="rect">
            <a:avLst/>
          </a:prstGeom>
        </p:spPr>
      </p:pic>
      <p:sp>
        <p:nvSpPr>
          <p:cNvPr id="5" name="TextBox 4">
            <a:extLst>
              <a:ext uri="{FF2B5EF4-FFF2-40B4-BE49-F238E27FC236}">
                <a16:creationId xmlns:a16="http://schemas.microsoft.com/office/drawing/2014/main" id="{8F937EFB-725E-0953-FB93-C9CE0A62D14C}"/>
              </a:ext>
            </a:extLst>
          </p:cNvPr>
          <p:cNvSpPr txBox="1"/>
          <p:nvPr/>
        </p:nvSpPr>
        <p:spPr>
          <a:xfrm>
            <a:off x="569794" y="1144228"/>
            <a:ext cx="6256911" cy="954107"/>
          </a:xfrm>
          <a:prstGeom prst="rect">
            <a:avLst/>
          </a:prstGeom>
          <a:no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CÁC HỆ THỐNG PHÂN TÁN</a:t>
            </a:r>
          </a:p>
          <a:p>
            <a:r>
              <a:rPr lang="en-US" sz="2800" dirty="0">
                <a:solidFill>
                  <a:schemeClr val="bg1"/>
                </a:solidFill>
                <a:latin typeface="Arial" panose="020B0604020202020204" pitchFamily="34" charset="0"/>
                <a:cs typeface="Arial" panose="020B0604020202020204" pitchFamily="34" charset="0"/>
              </a:rPr>
              <a:t>Clients – Servers – Code migration</a:t>
            </a:r>
          </a:p>
        </p:txBody>
      </p:sp>
      <p:sp>
        <p:nvSpPr>
          <p:cNvPr id="7" name="Content Placeholder 2">
            <a:extLst>
              <a:ext uri="{FF2B5EF4-FFF2-40B4-BE49-F238E27FC236}">
                <a16:creationId xmlns:a16="http://schemas.microsoft.com/office/drawing/2014/main" id="{BFBB3053-0A73-32A9-BF86-E279EAD2F1FF}"/>
              </a:ext>
            </a:extLst>
          </p:cNvPr>
          <p:cNvSpPr txBox="1">
            <a:spLocks/>
          </p:cNvSpPr>
          <p:nvPr/>
        </p:nvSpPr>
        <p:spPr>
          <a:xfrm>
            <a:off x="569794" y="3039774"/>
            <a:ext cx="9604375" cy="24629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sz="2400" b="1" dirty="0" err="1">
                <a:solidFill>
                  <a:schemeClr val="bg1"/>
                </a:solidFill>
                <a:latin typeface="Arial" panose="020B0604020202020204" pitchFamily="34" charset="0"/>
                <a:cs typeface="Arial" panose="020B0604020202020204" pitchFamily="34" charset="0"/>
              </a:rPr>
              <a:t>Nhóm</a:t>
            </a:r>
            <a:r>
              <a:rPr lang="en-US" sz="2400" b="1" dirty="0">
                <a:solidFill>
                  <a:schemeClr val="bg1"/>
                </a:solidFill>
                <a:latin typeface="Arial" panose="020B0604020202020204" pitchFamily="34" charset="0"/>
                <a:cs typeface="Arial" panose="020B0604020202020204" pitchFamily="34" charset="0"/>
              </a:rPr>
              <a:t> 4:</a:t>
            </a:r>
          </a:p>
          <a:p>
            <a:pPr marL="0" indent="0">
              <a:buFont typeface="Arial" panose="020B0604020202020204" pitchFamily="34" charset="0"/>
              <a:buNone/>
            </a:pPr>
            <a:r>
              <a:rPr lang="en-US" sz="2400" dirty="0">
                <a:solidFill>
                  <a:schemeClr val="bg1"/>
                </a:solidFill>
                <a:latin typeface="Arial" panose="020B0604020202020204" pitchFamily="34" charset="0"/>
                <a:cs typeface="Arial" panose="020B0604020202020204" pitchFamily="34" charset="0"/>
              </a:rPr>
              <a:t>Nguyễn </a:t>
            </a:r>
            <a:r>
              <a:rPr lang="en-US" sz="2400" dirty="0" err="1">
                <a:solidFill>
                  <a:schemeClr val="bg1"/>
                </a:solidFill>
                <a:latin typeface="Arial" panose="020B0604020202020204" pitchFamily="34" charset="0"/>
                <a:cs typeface="Arial" panose="020B0604020202020204" pitchFamily="34" charset="0"/>
              </a:rPr>
              <a:t>Khắc</a:t>
            </a:r>
            <a:r>
              <a:rPr lang="en-US" sz="2400" dirty="0">
                <a:solidFill>
                  <a:schemeClr val="bg1"/>
                </a:solidFill>
                <a:latin typeface="Arial" panose="020B0604020202020204" pitchFamily="34" charset="0"/>
                <a:cs typeface="Arial" panose="020B0604020202020204" pitchFamily="34" charset="0"/>
              </a:rPr>
              <a:t> Minh – B24CHHT085</a:t>
            </a:r>
          </a:p>
          <a:p>
            <a:pPr marL="0" indent="0">
              <a:buFont typeface="Arial" panose="020B0604020202020204" pitchFamily="34" charset="0"/>
              <a:buNone/>
            </a:pPr>
            <a:r>
              <a:rPr lang="en-US" sz="2400" dirty="0">
                <a:solidFill>
                  <a:schemeClr val="bg1"/>
                </a:solidFill>
                <a:latin typeface="Arial" panose="020B0604020202020204" pitchFamily="34" charset="0"/>
                <a:cs typeface="Arial" panose="020B0604020202020204" pitchFamily="34" charset="0"/>
              </a:rPr>
              <a:t>Nguyễn Văn Hiếu – B24CHHT071</a:t>
            </a:r>
          </a:p>
          <a:p>
            <a:pPr marL="0" indent="0">
              <a:buFont typeface="Arial" panose="020B0604020202020204" pitchFamily="34" charset="0"/>
              <a:buNone/>
            </a:pPr>
            <a:r>
              <a:rPr lang="en-US" sz="2400" dirty="0">
                <a:solidFill>
                  <a:schemeClr val="bg1"/>
                </a:solidFill>
                <a:latin typeface="Arial" panose="020B0604020202020204" pitchFamily="34" charset="0"/>
                <a:cs typeface="Arial" panose="020B0604020202020204" pitchFamily="34" charset="0"/>
              </a:rPr>
              <a:t>Phạm Văn Hoàng – B24CHHT075</a:t>
            </a:r>
          </a:p>
        </p:txBody>
      </p:sp>
    </p:spTree>
    <p:extLst>
      <p:ext uri="{BB962C8B-B14F-4D97-AF65-F5344CB8AC3E}">
        <p14:creationId xmlns:p14="http://schemas.microsoft.com/office/powerpoint/2010/main" val="2869313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D1E1B-B0F4-3208-F605-7FAEA7F7813C}"/>
            </a:ext>
          </a:extLst>
        </p:cNvPr>
        <p:cNvGrpSpPr/>
        <p:nvPr/>
      </p:nvGrpSpPr>
      <p:grpSpPr>
        <a:xfrm>
          <a:off x="0" y="0"/>
          <a:ext cx="0" cy="0"/>
          <a:chOff x="0" y="0"/>
          <a:chExt cx="0" cy="0"/>
        </a:xfrm>
      </p:grpSpPr>
      <p:sp>
        <p:nvSpPr>
          <p:cNvPr id="4" name="AutoShape 2" descr="Lightbox">
            <a:extLst>
              <a:ext uri="{FF2B5EF4-FFF2-40B4-BE49-F238E27FC236}">
                <a16:creationId xmlns:a16="http://schemas.microsoft.com/office/drawing/2014/main" id="{D3B8804F-AF03-3B42-A231-D7602C8F936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ghtbox">
            <a:extLst>
              <a:ext uri="{FF2B5EF4-FFF2-40B4-BE49-F238E27FC236}">
                <a16:creationId xmlns:a16="http://schemas.microsoft.com/office/drawing/2014/main" id="{5440C51B-6D29-59ED-D08D-B897CCC9D1C2}"/>
              </a:ext>
            </a:extLst>
          </p:cNvPr>
          <p:cNvSpPr>
            <a:spLocks noChangeAspect="1" noChangeArrowheads="1"/>
          </p:cNvSpPr>
          <p:nvPr/>
        </p:nvSpPr>
        <p:spPr bwMode="auto">
          <a:xfrm>
            <a:off x="2223081" y="1955334"/>
            <a:ext cx="5830349" cy="27935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1">
            <a:extLst>
              <a:ext uri="{FF2B5EF4-FFF2-40B4-BE49-F238E27FC236}">
                <a16:creationId xmlns:a16="http://schemas.microsoft.com/office/drawing/2014/main" id="{38E3A25A-A96C-BB38-161F-57C0B0FDB8F1}"/>
              </a:ext>
            </a:extLst>
          </p:cNvPr>
          <p:cNvSpPr txBox="1">
            <a:spLocks/>
          </p:cNvSpPr>
          <p:nvPr/>
        </p:nvSpPr>
        <p:spPr>
          <a:xfrm>
            <a:off x="428058" y="87655"/>
            <a:ext cx="9420394" cy="48702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solidFill>
                  <a:schemeClr val="tx1"/>
                </a:solidFill>
                <a:latin typeface="Arial" panose="020B0604020202020204" pitchFamily="34" charset="0"/>
                <a:cs typeface="Arial" panose="020B0604020202020204" pitchFamily="34" charset="0"/>
              </a:rPr>
              <a:t>2. Vai </a:t>
            </a:r>
            <a:r>
              <a:rPr lang="en-US" sz="2400" b="1" dirty="0" err="1">
                <a:solidFill>
                  <a:schemeClr val="tx1"/>
                </a:solidFill>
                <a:latin typeface="Arial" panose="020B0604020202020204" pitchFamily="34" charset="0"/>
                <a:cs typeface="Arial" panose="020B0604020202020204" pitchFamily="34" charset="0"/>
              </a:rPr>
              <a:t>trò</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của</a:t>
            </a:r>
            <a:r>
              <a:rPr lang="en-US" sz="2400" b="1" dirty="0">
                <a:solidFill>
                  <a:schemeClr val="tx1"/>
                </a:solidFill>
                <a:latin typeface="Arial" panose="020B0604020202020204" pitchFamily="34" charset="0"/>
                <a:cs typeface="Arial" panose="020B0604020202020204" pitchFamily="34" charset="0"/>
              </a:rPr>
              <a:t> Server </a:t>
            </a:r>
            <a:r>
              <a:rPr lang="en-US" sz="2400" b="1" dirty="0" err="1">
                <a:solidFill>
                  <a:schemeClr val="tx1"/>
                </a:solidFill>
                <a:latin typeface="Arial" panose="020B0604020202020204" pitchFamily="34" charset="0"/>
                <a:cs typeface="Arial" panose="020B0604020202020204" pitchFamily="34" charset="0"/>
              </a:rPr>
              <a:t>trong</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hệ</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thống</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phân</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tán</a:t>
            </a:r>
            <a:endParaRPr lang="en-US" sz="2400" b="1" dirty="0">
              <a:solidFill>
                <a:schemeClr val="tx1"/>
              </a:solidFill>
              <a:latin typeface="Arial" panose="020B0604020202020204" pitchFamily="34" charset="0"/>
              <a:cs typeface="Arial" panose="020B0604020202020204" pitchFamily="34" charset="0"/>
            </a:endParaRPr>
          </a:p>
        </p:txBody>
      </p:sp>
      <p:sp>
        <p:nvSpPr>
          <p:cNvPr id="2" name="Rectangle 2">
            <a:extLst>
              <a:ext uri="{FF2B5EF4-FFF2-40B4-BE49-F238E27FC236}">
                <a16:creationId xmlns:a16="http://schemas.microsoft.com/office/drawing/2014/main" id="{1187DEA2-6427-8705-EB9A-D36E0BFD2F15}"/>
              </a:ext>
            </a:extLst>
          </p:cNvPr>
          <p:cNvSpPr>
            <a:spLocks noChangeArrowheads="1"/>
          </p:cNvSpPr>
          <p:nvPr/>
        </p:nvSpPr>
        <p:spPr bwMode="auto">
          <a:xfrm>
            <a:off x="428058" y="474345"/>
            <a:ext cx="10469533"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2.1 </a:t>
            </a:r>
            <a:r>
              <a:rPr kumimoji="0" lang="en-US" altLang="en-US" sz="1800" b="1" i="0" u="none" strike="noStrike" cap="none" normalizeH="0" baseline="0" dirty="0">
                <a:ln>
                  <a:noFill/>
                </a:ln>
                <a:solidFill>
                  <a:schemeClr val="tx1"/>
                </a:solidFill>
                <a:effectLst/>
                <a:latin typeface="Arial" panose="020B0604020202020204" pitchFamily="34" charset="0"/>
              </a:rPr>
              <a:t>Quản lý </a:t>
            </a:r>
            <a:r>
              <a:rPr kumimoji="0" lang="en-US" altLang="en-US" sz="1800" b="1" i="0" u="none" strike="noStrike" cap="none" normalizeH="0" baseline="0" dirty="0" err="1">
                <a:ln>
                  <a:noFill/>
                </a:ln>
                <a:solidFill>
                  <a:schemeClr val="tx1"/>
                </a:solidFill>
                <a:effectLst/>
                <a:latin typeface="Arial" panose="020B0604020202020204" pitchFamily="34" charset="0"/>
              </a:rPr>
              <a:t>tài</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nguyên</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tập</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trung</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hoặc</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phân</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tán</a:t>
            </a:r>
            <a:r>
              <a:rPr kumimoji="0" lang="en-US" altLang="en-US" sz="1800" b="1"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Server </a:t>
            </a:r>
            <a:r>
              <a:rPr kumimoji="0" lang="en-US" altLang="en-US" sz="1800" b="0" i="0" u="none" strike="noStrike" cap="none" normalizeH="0" baseline="0" dirty="0" err="1">
                <a:ln>
                  <a:noFill/>
                </a:ln>
                <a:solidFill>
                  <a:schemeClr val="tx1"/>
                </a:solidFill>
                <a:effectLst/>
                <a:latin typeface="Arial" panose="020B0604020202020204" pitchFamily="34" charset="0"/>
              </a:rPr>
              <a:t>có</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thể</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là</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nơi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lưu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trữ</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và</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quản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lý</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dữ</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liệu</a:t>
            </a:r>
            <a:r>
              <a:rPr kumimoji="0" lang="en-US" altLang="en-US" sz="1800" b="0" i="0" u="none" strike="noStrike" cap="none" normalizeH="0" baseline="0" dirty="0">
                <a:ln>
                  <a:noFill/>
                </a:ln>
                <a:solidFill>
                  <a:schemeClr val="tx1"/>
                </a:solidFill>
                <a:effectLst/>
                <a:latin typeface="Arial" panose="020B0604020202020204" pitchFamily="34" charset="0"/>
              </a:rPr>
              <a:t>, file, </a:t>
            </a:r>
            <a:r>
              <a:rPr kumimoji="0" lang="en-US" altLang="en-US" sz="1800" b="0" i="0" u="none" strike="noStrike" cap="none" normalizeH="0" baseline="0" dirty="0" err="1">
                <a:ln>
                  <a:noFill/>
                </a:ln>
                <a:solidFill>
                  <a:schemeClr val="tx1"/>
                </a:solidFill>
                <a:effectLst/>
                <a:latin typeface="Arial" panose="020B0604020202020204" pitchFamily="34" charset="0"/>
              </a:rPr>
              <a:t>dịch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vụ</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hoặc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các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thành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phần</a:t>
            </a:r>
            <a:r>
              <a:rPr kumimoji="0" lang="en-US" altLang="en-US" sz="1800" b="0" i="0" u="none" strike="noStrike" cap="none" normalizeH="0" baseline="0" dirty="0">
                <a:ln>
                  <a:noFill/>
                </a:ln>
                <a:solidFill>
                  <a:schemeClr val="tx1"/>
                </a:solidFill>
                <a:effectLst/>
                <a:latin typeface="Arial" panose="020B0604020202020204" pitchFamily="34" charset="0"/>
              </a:rPr>
              <a:t> logic </a:t>
            </a:r>
            <a:r>
              <a:rPr kumimoji="0" lang="en-US" altLang="en-US" sz="1800" b="0" i="0" u="none" strike="noStrike" cap="none" normalizeH="0" baseline="0" dirty="0" err="1">
                <a:ln>
                  <a:noFill/>
                </a:ln>
                <a:solidFill>
                  <a:schemeClr val="tx1"/>
                </a:solidFill>
                <a:effectLst/>
                <a:latin typeface="Arial" panose="020B0604020202020204" pitchFamily="34" charset="0"/>
              </a:rPr>
              <a:t>của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hệ</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thống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Có</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thể</a:t>
            </a:r>
            <a:r>
              <a:rPr kumimoji="0" lang="en-US" altLang="en-US" sz="1800" b="0" i="0" u="none" strike="noStrike" cap="none" normalizeH="0" baseline="0" dirty="0">
                <a:ln>
                  <a:noFill/>
                </a:ln>
                <a:solidFill>
                  <a:schemeClr val="tx1"/>
                </a:solidFill>
                <a:effectLst/>
                <a:latin typeface="Arial" panose="020B0604020202020204" pitchFamily="34" charset="0"/>
              </a:rPr>
              <a:t> là server </a:t>
            </a:r>
            <a:r>
              <a:rPr kumimoji="0" lang="en-US" altLang="en-US" sz="1800" b="0" i="0" u="none" strike="noStrike" cap="none" normalizeH="0" baseline="0" dirty="0" err="1">
                <a:ln>
                  <a:noFill/>
                </a:ln>
                <a:solidFill>
                  <a:schemeClr val="tx1"/>
                </a:solidFill>
                <a:effectLst/>
                <a:latin typeface="Arial" panose="020B0604020202020204" pitchFamily="34" charset="0"/>
              </a:rPr>
              <a:t>đơn</a:t>
            </a:r>
            <a:r>
              <a:rPr kumimoji="0" lang="en-US" altLang="en-US" sz="1800" b="0" i="0" u="none" strike="noStrike" cap="none" normalizeH="0" baseline="0" dirty="0">
                <a:ln>
                  <a:noFill/>
                </a:ln>
                <a:solidFill>
                  <a:schemeClr val="tx1"/>
                </a:solidFill>
                <a:effectLst/>
                <a:latin typeface="Arial" panose="020B0604020202020204" pitchFamily="34" charset="0"/>
              </a:rPr>
              <a:t> (centralized) </a:t>
            </a:r>
            <a:r>
              <a:rPr kumimoji="0" lang="en-US" altLang="en-US" sz="1800" b="0" i="0" u="none" strike="noStrike" cap="none" normalizeH="0" baseline="0" dirty="0" err="1">
                <a:ln>
                  <a:noFill/>
                </a:ln>
                <a:solidFill>
                  <a:schemeClr val="tx1"/>
                </a:solidFill>
                <a:effectLst/>
                <a:latin typeface="Arial" panose="020B0604020202020204" pitchFamily="34" charset="0"/>
              </a:rPr>
              <a:t>hoặc</a:t>
            </a:r>
            <a:r>
              <a:rPr kumimoji="0" lang="en-US" altLang="en-US" sz="1800" b="0" i="0" u="none" strike="noStrike" cap="none" normalizeH="0" baseline="0" dirty="0">
                <a:ln>
                  <a:noFill/>
                </a:ln>
                <a:solidFill>
                  <a:schemeClr val="tx1"/>
                </a:solidFill>
                <a:effectLst/>
                <a:latin typeface="Arial" panose="020B0604020202020204" pitchFamily="34" charset="0"/>
              </a:rPr>
              <a:t> nhiều server </a:t>
            </a:r>
            <a:r>
              <a:rPr kumimoji="0" lang="en-US" altLang="en-US" sz="1800" b="0" i="0" u="none" strike="noStrike" cap="none" normalizeH="0" baseline="0" dirty="0" err="1">
                <a:ln>
                  <a:noFill/>
                </a:ln>
                <a:solidFill>
                  <a:schemeClr val="tx1"/>
                </a:solidFill>
                <a:effectLst/>
                <a:latin typeface="Arial" panose="020B0604020202020204" pitchFamily="34" charset="0"/>
              </a:rPr>
              <a:t>phối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hợp</a:t>
            </a:r>
            <a:r>
              <a:rPr kumimoji="0" lang="en-US" altLang="en-US" sz="1800" b="0" i="0" u="none" strike="noStrike" cap="none" normalizeH="0" baseline="0" dirty="0">
                <a:ln>
                  <a:noFill/>
                </a:ln>
                <a:solidFill>
                  <a:schemeClr val="tx1"/>
                </a:solidFill>
                <a:effectLst/>
                <a:latin typeface="Arial" panose="020B0604020202020204" pitchFamily="34" charset="0"/>
              </a:rPr>
              <a:t> (distributed).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2.2 </a:t>
            </a:r>
            <a:r>
              <a:rPr kumimoji="0" lang="en-US" altLang="en-US" sz="1800" b="1" i="0" u="none" strike="noStrike" cap="none" normalizeH="0" baseline="0" dirty="0" err="1">
                <a:ln>
                  <a:noFill/>
                </a:ln>
                <a:solidFill>
                  <a:schemeClr val="tx1"/>
                </a:solidFill>
                <a:effectLst/>
                <a:latin typeface="Arial" panose="020B0604020202020204" pitchFamily="34" charset="0"/>
              </a:rPr>
              <a:t>Xử</a:t>
            </a:r>
            <a:r>
              <a:rPr kumimoji="0" lang="en-US" altLang="en-US" sz="1800" b="1" i="0" u="none" strike="noStrike" cap="none" normalizeH="0" baseline="0" dirty="0">
                <a:ln>
                  <a:noFill/>
                </a:ln>
                <a:solidFill>
                  <a:schemeClr val="tx1"/>
                </a:solidFill>
                <a:effectLst/>
                <a:latin typeface="Arial" panose="020B0604020202020204" pitchFamily="34" charset="0"/>
              </a:rPr>
              <a:t> lý </a:t>
            </a:r>
            <a:r>
              <a:rPr kumimoji="0" lang="en-US" altLang="en-US" sz="1800" b="1" i="0" u="none" strike="noStrike" cap="none" normalizeH="0" baseline="0" dirty="0" err="1">
                <a:ln>
                  <a:noFill/>
                </a:ln>
                <a:solidFill>
                  <a:schemeClr val="tx1"/>
                </a:solidFill>
                <a:effectLst/>
                <a:latin typeface="Arial" panose="020B0604020202020204" pitchFamily="34" charset="0"/>
              </a:rPr>
              <a:t>và</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phục</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vụ</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yêu</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cầu</a:t>
            </a:r>
            <a:r>
              <a:rPr kumimoji="0" lang="en-US" altLang="en-US" sz="1800" b="1" i="0" u="none" strike="noStrike" cap="none" normalizeH="0" baseline="0" dirty="0">
                <a:ln>
                  <a:noFill/>
                </a:ln>
                <a:solidFill>
                  <a:schemeClr val="tx1"/>
                </a:solidFill>
                <a:effectLst/>
                <a:latin typeface="Arial" panose="020B0604020202020204" pitchFamily="34" charset="0"/>
              </a:rPr>
              <a:t> từ client: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Server nhận </a:t>
            </a:r>
            <a:r>
              <a:rPr kumimoji="0" lang="en-US" altLang="en-US" sz="1800" b="0" i="0" u="none" strike="noStrike" cap="none" normalizeH="0" baseline="0" dirty="0" err="1">
                <a:ln>
                  <a:noFill/>
                </a:ln>
                <a:solidFill>
                  <a:schemeClr val="tx1"/>
                </a:solidFill>
                <a:effectLst/>
                <a:latin typeface="Arial" panose="020B0604020202020204" pitchFamily="34" charset="0"/>
              </a:rPr>
              <a:t>và</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xử</a:t>
            </a:r>
            <a:r>
              <a:rPr kumimoji="0" lang="en-US" altLang="en-US" sz="1800" b="0" i="0" u="none" strike="noStrike" cap="none" normalizeH="0" baseline="0" dirty="0">
                <a:ln>
                  <a:noFill/>
                </a:ln>
                <a:solidFill>
                  <a:schemeClr val="tx1"/>
                </a:solidFill>
                <a:effectLst/>
                <a:latin typeface="Arial" panose="020B0604020202020204" pitchFamily="34" charset="0"/>
              </a:rPr>
              <a:t> lý </a:t>
            </a:r>
            <a:r>
              <a:rPr kumimoji="0" lang="en-US" altLang="en-US" sz="1800" b="0" i="0" u="none" strike="noStrike" cap="none" normalizeH="0" baseline="0" dirty="0" err="1">
                <a:ln>
                  <a:noFill/>
                </a:ln>
                <a:solidFill>
                  <a:schemeClr val="tx1"/>
                </a:solidFill>
                <a:effectLst/>
                <a:latin typeface="Arial" panose="020B0604020202020204" pitchFamily="34" charset="0"/>
              </a:rPr>
              <a:t>các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yêu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cầu</a:t>
            </a:r>
            <a:r>
              <a:rPr kumimoji="0" lang="en-US" altLang="en-US" sz="1800" b="0" i="0" u="none" strike="noStrike" cap="none" normalizeH="0" baseline="0" dirty="0">
                <a:ln>
                  <a:noFill/>
                </a:ln>
                <a:solidFill>
                  <a:schemeClr val="tx1"/>
                </a:solidFill>
                <a:effectLst/>
                <a:latin typeface="Arial" panose="020B0604020202020204" pitchFamily="34" charset="0"/>
              </a:rPr>
              <a:t> từ nhiều client </a:t>
            </a:r>
            <a:r>
              <a:rPr kumimoji="0" lang="en-US" altLang="en-US" sz="1800" b="0" i="0" u="none" strike="noStrike" cap="none" normalizeH="0" baseline="0" dirty="0" err="1">
                <a:ln>
                  <a:noFill/>
                </a:ln>
                <a:solidFill>
                  <a:schemeClr val="tx1"/>
                </a:solidFill>
                <a:effectLst/>
                <a:latin typeface="Arial" panose="020B0604020202020204" pitchFamily="34" charset="0"/>
              </a:rPr>
              <a:t>đồng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thời</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Đảm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bảo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trả</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lời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đúng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nhanh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và</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đáng</a:t>
            </a:r>
            <a:r>
              <a:rPr kumimoji="0" lang="en-US" altLang="en-US" sz="1800" b="0" i="0" u="none" strike="noStrike" cap="none" normalizeH="0" baseline="0" dirty="0">
                <a:ln>
                  <a:noFill/>
                </a:ln>
                <a:solidFill>
                  <a:schemeClr val="tx1"/>
                </a:solidFill>
                <a:effectLst/>
                <a:latin typeface="Arial" panose="020B0604020202020204" pitchFamily="34" charset="0"/>
              </a:rPr>
              <a:t> tin </a:t>
            </a:r>
            <a:r>
              <a:rPr kumimoji="0" lang="en-US" altLang="en-US" sz="1800" b="0" i="0" u="none" strike="noStrike" cap="none" normalizeH="0" baseline="0" dirty="0" err="1">
                <a:ln>
                  <a:noFill/>
                </a:ln>
                <a:solidFill>
                  <a:schemeClr val="tx1"/>
                </a:solidFill>
                <a:effectLst/>
                <a:latin typeface="Arial" panose="020B0604020202020204" pitchFamily="34" charset="0"/>
              </a:rPr>
              <a:t>cậy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2.3</a:t>
            </a:r>
            <a:r>
              <a:rPr lang="en-US" altLang="en-US" b="1" dirty="0">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Đảm</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bảo</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tính</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nhất</a:t>
            </a:r>
            <a:r>
              <a:rPr kumimoji="0" lang="en-US" altLang="en-US" sz="1800" b="1" i="0" u="none" strike="noStrike" cap="none" normalizeH="0" baseline="0" dirty="0">
                <a:ln>
                  <a:noFill/>
                </a:ln>
                <a:solidFill>
                  <a:schemeClr val="tx1"/>
                </a:solidFill>
                <a:effectLst/>
                <a:latin typeface="Arial" panose="020B0604020202020204" pitchFamily="34" charset="0"/>
              </a:rPr>
              <a:t> quán </a:t>
            </a:r>
            <a:r>
              <a:rPr kumimoji="0" lang="en-US" altLang="en-US" sz="1800" b="1" i="0" u="none" strike="noStrike" cap="none" normalizeH="0" baseline="0" dirty="0" err="1">
                <a:ln>
                  <a:noFill/>
                </a:ln>
                <a:solidFill>
                  <a:schemeClr val="tx1"/>
                </a:solidFill>
                <a:effectLst/>
                <a:latin typeface="Arial" panose="020B0604020202020204" pitchFamily="34" charset="0"/>
              </a:rPr>
              <a:t>dữ</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liệu</a:t>
            </a:r>
            <a:r>
              <a:rPr kumimoji="0" lang="en-US" altLang="en-US" sz="1800" b="1" i="0" u="none" strike="noStrike" cap="none" normalizeH="0" baseline="0" dirty="0">
                <a:ln>
                  <a:noFill/>
                </a:ln>
                <a:solidFill>
                  <a:schemeClr val="tx1"/>
                </a:solidFill>
                <a:effectLst/>
                <a:latin typeface="Arial" panose="020B0604020202020204" pitchFamily="34" charset="0"/>
              </a:rPr>
              <a:t> (data consistency):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Trong </a:t>
            </a:r>
            <a:r>
              <a:rPr kumimoji="0" lang="en-US" altLang="en-US" sz="1800" b="0" i="0" u="none" strike="noStrike" cap="none" normalizeH="0" baseline="0" dirty="0" err="1">
                <a:ln>
                  <a:noFill/>
                </a:ln>
                <a:solidFill>
                  <a:schemeClr val="tx1"/>
                </a:solidFill>
                <a:effectLst/>
                <a:latin typeface="Arial" panose="020B0604020202020204" pitchFamily="34" charset="0"/>
              </a:rPr>
              <a:t>môi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trường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phân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tán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dữ</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liệu</a:t>
            </a:r>
            <a:r>
              <a:rPr kumimoji="0" lang="en-US" altLang="en-US" sz="1800" b="0" i="0" u="none" strike="noStrike" cap="none" normalizeH="0" baseline="0" dirty="0">
                <a:ln>
                  <a:noFill/>
                </a:ln>
                <a:solidFill>
                  <a:schemeClr val="tx1"/>
                </a:solidFill>
                <a:effectLst/>
                <a:latin typeface="Arial" panose="020B0604020202020204" pitchFamily="34" charset="0"/>
              </a:rPr>
              <a:t> có </a:t>
            </a:r>
            <a:r>
              <a:rPr kumimoji="0" lang="en-US" altLang="en-US" sz="1800" b="0" i="0" u="none" strike="noStrike" cap="none" normalizeH="0" baseline="0" dirty="0" err="1">
                <a:ln>
                  <a:noFill/>
                </a:ln>
                <a:solidFill>
                  <a:schemeClr val="tx1"/>
                </a:solidFill>
                <a:effectLst/>
                <a:latin typeface="Arial" panose="020B0604020202020204" pitchFamily="34" charset="0"/>
              </a:rPr>
              <a:t>thể</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được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sao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chép</a:t>
            </a:r>
            <a:r>
              <a:rPr kumimoji="0" lang="en-US" altLang="en-US" sz="1800" b="0" i="0" u="none" strike="noStrike" cap="none" normalizeH="0" baseline="0" dirty="0">
                <a:ln>
                  <a:noFill/>
                </a:ln>
                <a:solidFill>
                  <a:schemeClr val="tx1"/>
                </a:solidFill>
                <a:effectLst/>
                <a:latin typeface="Arial" panose="020B0604020202020204" pitchFamily="34" charset="0"/>
              </a:rPr>
              <a:t> nhiều </a:t>
            </a:r>
            <a:r>
              <a:rPr kumimoji="0" lang="en-US" altLang="en-US" sz="1800" b="0" i="0" u="none" strike="noStrike" cap="none" normalizeH="0" baseline="0" dirty="0" err="1">
                <a:ln>
                  <a:noFill/>
                </a:ln>
                <a:solidFill>
                  <a:schemeClr val="tx1"/>
                </a:solidFill>
                <a:effectLst/>
                <a:latin typeface="Arial" panose="020B0604020202020204" pitchFamily="34" charset="0"/>
              </a:rPr>
              <a:t>nơi</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Server phải </a:t>
            </a:r>
            <a:r>
              <a:rPr kumimoji="0" lang="en-US" altLang="en-US" sz="1800" b="0" i="0" u="none" strike="noStrike" cap="none" normalizeH="0" baseline="0" dirty="0" err="1">
                <a:ln>
                  <a:noFill/>
                </a:ln>
                <a:solidFill>
                  <a:schemeClr val="tx1"/>
                </a:solidFill>
                <a:effectLst/>
                <a:latin typeface="Arial" panose="020B0604020202020204" pitchFamily="34" charset="0"/>
              </a:rPr>
              <a:t>đảm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bảo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các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bản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sao</a:t>
            </a:r>
            <a:r>
              <a:rPr kumimoji="0" lang="en-US" altLang="en-US" sz="1800" b="0" i="0" u="none" strike="noStrike" cap="none" normalizeH="0" baseline="0" dirty="0">
                <a:ln>
                  <a:noFill/>
                </a:ln>
                <a:solidFill>
                  <a:schemeClr val="tx1"/>
                </a:solidFill>
                <a:effectLst/>
                <a:latin typeface="Arial" panose="020B0604020202020204" pitchFamily="34" charset="0"/>
              </a:rPr>
              <a:t> này </a:t>
            </a:r>
            <a:r>
              <a:rPr kumimoji="0" lang="en-US" altLang="en-US" sz="1800" b="0" i="0" u="none" strike="noStrike" cap="none" normalizeH="0" baseline="0" dirty="0" err="1">
                <a:ln>
                  <a:noFill/>
                </a:ln>
                <a:solidFill>
                  <a:schemeClr val="tx1"/>
                </a:solidFill>
                <a:effectLst/>
                <a:latin typeface="Arial" panose="020B0604020202020204" pitchFamily="34" charset="0"/>
              </a:rPr>
              <a:t>luôn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đồng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bộ</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và</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chính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xác</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2.4</a:t>
            </a:r>
            <a:r>
              <a:rPr lang="en-US" altLang="en-US" b="1" dirty="0">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Cân</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bằng</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tải</a:t>
            </a:r>
            <a:r>
              <a:rPr kumimoji="0" lang="en-US" altLang="en-US" sz="1800" b="1" i="0" u="none" strike="noStrike" cap="none" normalizeH="0" baseline="0" dirty="0">
                <a:ln>
                  <a:noFill/>
                </a:ln>
                <a:solidFill>
                  <a:schemeClr val="tx1"/>
                </a:solidFill>
                <a:effectLst/>
                <a:latin typeface="Arial" panose="020B0604020202020204" pitchFamily="34" charset="0"/>
              </a:rPr>
              <a:t> (load balancing):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Phân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phối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yêu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cầu</a:t>
            </a:r>
            <a:r>
              <a:rPr kumimoji="0" lang="en-US" altLang="en-US" sz="1800" b="0" i="0" u="none" strike="noStrike" cap="none" normalizeH="0" baseline="0" dirty="0">
                <a:ln>
                  <a:noFill/>
                </a:ln>
                <a:solidFill>
                  <a:schemeClr val="tx1"/>
                </a:solidFill>
                <a:effectLst/>
                <a:latin typeface="Arial" panose="020B0604020202020204" pitchFamily="34" charset="0"/>
              </a:rPr>
              <a:t> đến </a:t>
            </a:r>
            <a:r>
              <a:rPr kumimoji="0" lang="en-US" altLang="en-US" sz="1800" b="0" i="0" u="none" strike="noStrike" cap="none" normalizeH="0" baseline="0" dirty="0" err="1">
                <a:ln>
                  <a:noFill/>
                </a:ln>
                <a:solidFill>
                  <a:schemeClr val="tx1"/>
                </a:solidFill>
                <a:effectLst/>
                <a:latin typeface="Arial" panose="020B0604020202020204" pitchFamily="34" charset="0"/>
              </a:rPr>
              <a:t>các</a:t>
            </a:r>
            <a:r>
              <a:rPr kumimoji="0" lang="en-US" altLang="en-US" sz="1800" b="0" i="0" u="none" strike="noStrike" cap="none" normalizeH="0" baseline="0" dirty="0">
                <a:ln>
                  <a:noFill/>
                </a:ln>
                <a:solidFill>
                  <a:schemeClr val="tx1"/>
                </a:solidFill>
                <a:effectLst/>
                <a:latin typeface="Arial" panose="020B0604020202020204" pitchFamily="34" charset="0"/>
              </a:rPr>
              <a:t> node </a:t>
            </a:r>
            <a:r>
              <a:rPr kumimoji="0" lang="en-US" altLang="en-US" sz="1800" b="0" i="0" u="none" strike="noStrike" cap="none" normalizeH="0" baseline="0" dirty="0" err="1">
                <a:ln>
                  <a:noFill/>
                </a:ln>
                <a:solidFill>
                  <a:schemeClr val="tx1"/>
                </a:solidFill>
                <a:effectLst/>
                <a:latin typeface="Arial" panose="020B0604020202020204" pitchFamily="34" charset="0"/>
              </a:rPr>
              <a:t>hoặc</a:t>
            </a:r>
            <a:r>
              <a:rPr kumimoji="0" lang="en-US" altLang="en-US" sz="1800" b="0" i="0" u="none" strike="noStrike" cap="none" normalizeH="0" baseline="0" dirty="0">
                <a:ln>
                  <a:noFill/>
                </a:ln>
                <a:solidFill>
                  <a:schemeClr val="tx1"/>
                </a:solidFill>
                <a:effectLst/>
                <a:latin typeface="Arial" panose="020B0604020202020204" pitchFamily="34" charset="0"/>
              </a:rPr>
              <a:t> server khác nhau để </a:t>
            </a:r>
            <a:r>
              <a:rPr kumimoji="0" lang="en-US" altLang="en-US" sz="1800" b="0" i="0" u="none" strike="noStrike" cap="none" normalizeH="0" baseline="0" dirty="0" err="1">
                <a:ln>
                  <a:noFill/>
                </a:ln>
                <a:solidFill>
                  <a:schemeClr val="tx1"/>
                </a:solidFill>
                <a:effectLst/>
                <a:latin typeface="Arial" panose="020B0604020202020204" pitchFamily="34" charset="0"/>
              </a:rPr>
              <a:t>tối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ưu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hiệu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suất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hệ</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thống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2.5 </a:t>
            </a:r>
            <a:r>
              <a:rPr kumimoji="0" lang="en-US" altLang="en-US" sz="1800" b="1" i="0" u="none" strike="noStrike" cap="none" normalizeH="0" baseline="0" dirty="0" err="1">
                <a:ln>
                  <a:noFill/>
                </a:ln>
                <a:solidFill>
                  <a:schemeClr val="tx1"/>
                </a:solidFill>
                <a:effectLst/>
                <a:latin typeface="Arial" panose="020B0604020202020204" pitchFamily="34" charset="0"/>
              </a:rPr>
              <a:t>Đảm</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bảo</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tính</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sẵn</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sàng</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cao</a:t>
            </a:r>
            <a:r>
              <a:rPr kumimoji="0" lang="en-US" altLang="en-US" sz="1800" b="1" i="0" u="none" strike="noStrike" cap="none" normalizeH="0" baseline="0" dirty="0">
                <a:ln>
                  <a:noFill/>
                </a:ln>
                <a:solidFill>
                  <a:schemeClr val="tx1"/>
                </a:solidFill>
                <a:effectLst/>
                <a:latin typeface="Arial" panose="020B0604020202020204" pitchFamily="34" charset="0"/>
              </a:rPr>
              <a:t> (high availability):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Server cần </a:t>
            </a:r>
            <a:r>
              <a:rPr kumimoji="0" lang="en-US" altLang="en-US" sz="1800" b="0" i="0" u="none" strike="noStrike" cap="none" normalizeH="0" baseline="0" dirty="0" err="1">
                <a:ln>
                  <a:noFill/>
                </a:ln>
                <a:solidFill>
                  <a:schemeClr val="tx1"/>
                </a:solidFill>
                <a:effectLst/>
                <a:latin typeface="Arial" panose="020B0604020202020204" pitchFamily="34" charset="0"/>
              </a:rPr>
              <a:t>được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thiết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kế</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sao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cho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khi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một</a:t>
            </a:r>
            <a:r>
              <a:rPr kumimoji="0" lang="en-US" altLang="en-US" sz="1800" b="0" i="0" u="none" strike="noStrike" cap="none" normalizeH="0" baseline="0" dirty="0">
                <a:ln>
                  <a:noFill/>
                </a:ln>
                <a:solidFill>
                  <a:schemeClr val="tx1"/>
                </a:solidFill>
                <a:effectLst/>
                <a:latin typeface="Arial" panose="020B0604020202020204" pitchFamily="34" charset="0"/>
              </a:rPr>
              <a:t> server </a:t>
            </a:r>
            <a:r>
              <a:rPr kumimoji="0" lang="en-US" altLang="en-US" sz="1800" b="0" i="0" u="none" strike="noStrike" cap="none" normalizeH="0" baseline="0" dirty="0" err="1">
                <a:ln>
                  <a:noFill/>
                </a:ln>
                <a:solidFill>
                  <a:schemeClr val="tx1"/>
                </a:solidFill>
                <a:effectLst/>
                <a:latin typeface="Arial" panose="020B0604020202020204" pitchFamily="34" charset="0"/>
              </a:rPr>
              <a:t>bị</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lỗi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các</a:t>
            </a:r>
            <a:r>
              <a:rPr kumimoji="0" lang="en-US" altLang="en-US" sz="1800" b="0" i="0" u="none" strike="noStrike" cap="none" normalizeH="0" baseline="0" dirty="0">
                <a:ln>
                  <a:noFill/>
                </a:ln>
                <a:solidFill>
                  <a:schemeClr val="tx1"/>
                </a:solidFill>
                <a:effectLst/>
                <a:latin typeface="Arial" panose="020B0604020202020204" pitchFamily="34" charset="0"/>
              </a:rPr>
              <a:t> server còn lại vẫn </a:t>
            </a:r>
            <a:r>
              <a:rPr kumimoji="0" lang="en-US" altLang="en-US" sz="1800" b="0" i="0" u="none" strike="noStrike" cap="none" normalizeH="0" baseline="0" dirty="0" err="1">
                <a:ln>
                  <a:noFill/>
                </a:ln>
                <a:solidFill>
                  <a:schemeClr val="tx1"/>
                </a:solidFill>
                <a:effectLst/>
                <a:latin typeface="Arial" panose="020B0604020202020204" pitchFamily="34" charset="0"/>
              </a:rPr>
              <a:t>hoạt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động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được</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2.6</a:t>
            </a:r>
            <a:r>
              <a:rPr lang="en-US" altLang="en-US" b="1"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Bảo </a:t>
            </a:r>
            <a:r>
              <a:rPr kumimoji="0" lang="en-US" altLang="en-US" sz="1800" b="1" i="0" u="none" strike="noStrike" cap="none" normalizeH="0" baseline="0" dirty="0" err="1">
                <a:ln>
                  <a:noFill/>
                </a:ln>
                <a:solidFill>
                  <a:schemeClr val="tx1"/>
                </a:solidFill>
                <a:effectLst/>
                <a:latin typeface="Arial" panose="020B0604020202020204" pitchFamily="34" charset="0"/>
              </a:rPr>
              <a:t>mật</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và</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phân</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quyền</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truy</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cập</a:t>
            </a:r>
            <a:r>
              <a:rPr kumimoji="0" lang="en-US" altLang="en-US" sz="1800" b="1"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Server </a:t>
            </a:r>
            <a:r>
              <a:rPr kumimoji="0" lang="en-US" altLang="en-US" sz="1800" b="0" i="0" u="none" strike="noStrike" cap="none" normalizeH="0" baseline="0" dirty="0" err="1">
                <a:ln>
                  <a:noFill/>
                </a:ln>
                <a:solidFill>
                  <a:schemeClr val="tx1"/>
                </a:solidFill>
                <a:effectLst/>
                <a:latin typeface="Arial" panose="020B0604020202020204" pitchFamily="34" charset="0"/>
              </a:rPr>
              <a:t>kiểm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soát</a:t>
            </a:r>
            <a:r>
              <a:rPr kumimoji="0" lang="en-US" altLang="en-US" sz="1800" b="0" i="0" u="none" strike="noStrike" cap="none" normalizeH="0" baseline="0" dirty="0">
                <a:ln>
                  <a:noFill/>
                </a:ln>
                <a:solidFill>
                  <a:schemeClr val="tx1"/>
                </a:solidFill>
                <a:effectLst/>
                <a:latin typeface="Arial" panose="020B0604020202020204" pitchFamily="34" charset="0"/>
              </a:rPr>
              <a:t> việc </a:t>
            </a:r>
            <a:r>
              <a:rPr kumimoji="0" lang="en-US" altLang="en-US" sz="1800" b="0" i="0" u="none" strike="noStrike" cap="none" normalizeH="0" baseline="0" dirty="0" err="1">
                <a:ln>
                  <a:noFill/>
                </a:ln>
                <a:solidFill>
                  <a:schemeClr val="tx1"/>
                </a:solidFill>
                <a:effectLst/>
                <a:latin typeface="Arial" panose="020B0604020202020204" pitchFamily="34" charset="0"/>
              </a:rPr>
              <a:t>xác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thực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ủy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quyền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và</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mã</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hóa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các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kết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nối</a:t>
            </a:r>
            <a:r>
              <a:rPr kumimoji="0" lang="en-US" altLang="en-US" sz="1800" b="0" i="0" u="none" strike="noStrike" cap="none" normalizeH="0" baseline="0" dirty="0">
                <a:ln>
                  <a:noFill/>
                </a:ln>
                <a:solidFill>
                  <a:schemeClr val="tx1"/>
                </a:solidFill>
                <a:effectLst/>
                <a:latin typeface="Arial" panose="020B0604020202020204" pitchFamily="34" charset="0"/>
              </a:rPr>
              <a:t> để </a:t>
            </a:r>
            <a:r>
              <a:rPr kumimoji="0" lang="en-US" altLang="en-US" sz="1800" b="0" i="0" u="none" strike="noStrike" cap="none" normalizeH="0" baseline="0" dirty="0" err="1">
                <a:ln>
                  <a:noFill/>
                </a:ln>
                <a:solidFill>
                  <a:schemeClr val="tx1"/>
                </a:solidFill>
                <a:effectLst/>
                <a:latin typeface="Arial" panose="020B0604020202020204" pitchFamily="34" charset="0"/>
              </a:rPr>
              <a:t>đảm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bảo</a:t>
            </a:r>
            <a:r>
              <a:rPr kumimoji="0" lang="en-US" altLang="en-US" sz="1800" b="0" i="0" u="none" strike="noStrike" cap="none" normalizeH="0" baseline="0" dirty="0">
                <a:ln>
                  <a:noFill/>
                </a:ln>
                <a:solidFill>
                  <a:schemeClr val="tx1"/>
                </a:solidFill>
                <a:effectLst/>
                <a:latin typeface="Arial" panose="020B0604020202020204" pitchFamily="34" charset="0"/>
              </a:rPr>
              <a:t> an </a:t>
            </a:r>
            <a:r>
              <a:rPr kumimoji="0" lang="en-US" altLang="en-US" sz="1800" b="0" i="0" u="none" strike="noStrike" cap="none" normalizeH="0" baseline="0" dirty="0" err="1">
                <a:ln>
                  <a:noFill/>
                </a:ln>
                <a:solidFill>
                  <a:schemeClr val="tx1"/>
                </a:solidFill>
                <a:effectLst/>
                <a:latin typeface="Arial" panose="020B0604020202020204" pitchFamily="34" charset="0"/>
              </a:rPr>
              <a:t>toàn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hệ</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thống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080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79C2057-4504-A1F7-4568-14AFCABA9ADF}"/>
              </a:ext>
            </a:extLst>
          </p:cNvPr>
          <p:cNvGraphicFramePr>
            <a:graphicFrameLocks noGrp="1"/>
          </p:cNvGraphicFramePr>
          <p:nvPr>
            <p:extLst>
              <p:ext uri="{D42A27DB-BD31-4B8C-83A1-F6EECF244321}">
                <p14:modId xmlns:p14="http://schemas.microsoft.com/office/powerpoint/2010/main" val="1701893286"/>
              </p:ext>
            </p:extLst>
          </p:nvPr>
        </p:nvGraphicFramePr>
        <p:xfrm>
          <a:off x="244715" y="861147"/>
          <a:ext cx="11299970" cy="5898530"/>
        </p:xfrm>
        <a:graphic>
          <a:graphicData uri="http://schemas.openxmlformats.org/drawingml/2006/table">
            <a:tbl>
              <a:tblPr firstRow="1" bandRow="1">
                <a:tableStyleId>{5C22544A-7EE6-4342-B048-85BDC9FD1C3A}</a:tableStyleId>
              </a:tblPr>
              <a:tblGrid>
                <a:gridCol w="5636950">
                  <a:extLst>
                    <a:ext uri="{9D8B030D-6E8A-4147-A177-3AD203B41FA5}">
                      <a16:colId xmlns:a16="http://schemas.microsoft.com/office/drawing/2014/main" val="3738392509"/>
                    </a:ext>
                  </a:extLst>
                </a:gridCol>
                <a:gridCol w="5663020">
                  <a:extLst>
                    <a:ext uri="{9D8B030D-6E8A-4147-A177-3AD203B41FA5}">
                      <a16:colId xmlns:a16="http://schemas.microsoft.com/office/drawing/2014/main" val="1774054989"/>
                    </a:ext>
                  </a:extLst>
                </a:gridCol>
              </a:tblGrid>
              <a:tr h="941962">
                <a:tc>
                  <a:txBody>
                    <a:bodyPr/>
                    <a:lstStyle/>
                    <a:p>
                      <a:r>
                        <a:rPr lang="en-US" dirty="0" err="1"/>
                        <a:t>Tiêu</a:t>
                      </a:r>
                      <a:r>
                        <a:rPr lang="en-US" dirty="0"/>
                        <a:t> </a:t>
                      </a:r>
                      <a:r>
                        <a:rPr lang="en-US" dirty="0" err="1"/>
                        <a:t>chí</a:t>
                      </a:r>
                      <a:endParaRPr lang="en-US" dirty="0"/>
                    </a:p>
                  </a:txBody>
                  <a:tcPr/>
                </a:tc>
                <a:tc>
                  <a:txBody>
                    <a:bodyPr/>
                    <a:lstStyle/>
                    <a:p>
                      <a:r>
                        <a:rPr lang="en-US" dirty="0" err="1"/>
                        <a:t>Mô</a:t>
                      </a:r>
                      <a:r>
                        <a:rPr lang="en-US" dirty="0"/>
                        <a:t> </a:t>
                      </a:r>
                      <a:r>
                        <a:rPr lang="en-US" dirty="0" err="1"/>
                        <a:t>tả</a:t>
                      </a:r>
                      <a:r>
                        <a:rPr lang="en-US" dirty="0"/>
                        <a:t> </a:t>
                      </a:r>
                      <a:r>
                        <a:rPr lang="en-US" dirty="0" err="1"/>
                        <a:t>mục</a:t>
                      </a:r>
                      <a:r>
                        <a:rPr lang="en-US" dirty="0"/>
                        <a:t> </a:t>
                      </a:r>
                      <a:r>
                        <a:rPr lang="en-US" dirty="0" err="1"/>
                        <a:t>tiêu</a:t>
                      </a:r>
                      <a:endParaRPr lang="en-US" dirty="0"/>
                    </a:p>
                  </a:txBody>
                  <a:tcPr/>
                </a:tc>
                <a:extLst>
                  <a:ext uri="{0D108BD9-81ED-4DB2-BD59-A6C34878D82A}">
                    <a16:rowId xmlns:a16="http://schemas.microsoft.com/office/drawing/2014/main" val="782068251"/>
                  </a:ext>
                </a:extLst>
              </a:tr>
              <a:tr h="941962">
                <a:tc>
                  <a:txBody>
                    <a:bodyPr/>
                    <a:lstStyle/>
                    <a:p>
                      <a:pPr>
                        <a:buNone/>
                      </a:pPr>
                      <a:r>
                        <a:rPr lang="en-US" b="1" dirty="0" err="1"/>
                        <a:t>Khả</a:t>
                      </a:r>
                      <a:r>
                        <a:rPr lang="en-US" b="1" dirty="0"/>
                        <a:t> </a:t>
                      </a:r>
                      <a:r>
                        <a:rPr lang="en-US" b="1" dirty="0" err="1"/>
                        <a:t>năng</a:t>
                      </a:r>
                      <a:r>
                        <a:rPr lang="en-US" b="1" dirty="0"/>
                        <a:t> </a:t>
                      </a:r>
                      <a:r>
                        <a:rPr lang="en-US" b="1" dirty="0" err="1"/>
                        <a:t>mở</a:t>
                      </a:r>
                      <a:r>
                        <a:rPr lang="en-US" b="1" dirty="0"/>
                        <a:t> </a:t>
                      </a:r>
                      <a:r>
                        <a:rPr lang="en-US" b="1" dirty="0" err="1"/>
                        <a:t>rộng</a:t>
                      </a:r>
                      <a:r>
                        <a:rPr lang="en-US" b="1" dirty="0"/>
                        <a:t> (Scalability)</a:t>
                      </a:r>
                      <a:endParaRPr lang="en-US" dirty="0"/>
                    </a:p>
                  </a:txBody>
                  <a:tcPr anchor="ctr"/>
                </a:tc>
                <a:tc>
                  <a:txBody>
                    <a:bodyPr/>
                    <a:lstStyle/>
                    <a:p>
                      <a:pPr>
                        <a:buNone/>
                      </a:pPr>
                      <a:r>
                        <a:rPr lang="vi-VN" dirty="0"/>
                        <a:t>Server có thể mở rộng theo chiều ngang (nhiều </a:t>
                      </a:r>
                      <a:r>
                        <a:rPr lang="vi-VN" dirty="0" err="1"/>
                        <a:t>server</a:t>
                      </a:r>
                      <a:r>
                        <a:rPr lang="vi-VN" dirty="0"/>
                        <a:t> hơn) hoặc chiều dọc (tăng tài nguyên phần cứng).</a:t>
                      </a:r>
                    </a:p>
                  </a:txBody>
                  <a:tcPr anchor="ctr"/>
                </a:tc>
                <a:extLst>
                  <a:ext uri="{0D108BD9-81ED-4DB2-BD59-A6C34878D82A}">
                    <a16:rowId xmlns:a16="http://schemas.microsoft.com/office/drawing/2014/main" val="1103431337"/>
                  </a:ext>
                </a:extLst>
              </a:tr>
              <a:tr h="941962">
                <a:tc>
                  <a:txBody>
                    <a:bodyPr/>
                    <a:lstStyle/>
                    <a:p>
                      <a:pPr>
                        <a:buNone/>
                      </a:pPr>
                      <a:r>
                        <a:rPr lang="en-US" b="1" dirty="0" err="1"/>
                        <a:t>Khả</a:t>
                      </a:r>
                      <a:r>
                        <a:rPr lang="en-US" b="1" dirty="0"/>
                        <a:t> </a:t>
                      </a:r>
                      <a:r>
                        <a:rPr lang="en-US" b="1" dirty="0" err="1"/>
                        <a:t>năng</a:t>
                      </a:r>
                      <a:r>
                        <a:rPr lang="en-US" b="1" dirty="0"/>
                        <a:t> </a:t>
                      </a:r>
                      <a:r>
                        <a:rPr lang="en-US" b="1" dirty="0" err="1"/>
                        <a:t>chịu</a:t>
                      </a:r>
                      <a:r>
                        <a:rPr lang="en-US" b="1" dirty="0"/>
                        <a:t> </a:t>
                      </a:r>
                      <a:r>
                        <a:rPr lang="en-US" b="1" dirty="0" err="1"/>
                        <a:t>lỗi</a:t>
                      </a:r>
                      <a:r>
                        <a:rPr lang="en-US" b="1" dirty="0"/>
                        <a:t> (Fault Tolerance)</a:t>
                      </a:r>
                      <a:endParaRPr lang="en-US" dirty="0"/>
                    </a:p>
                  </a:txBody>
                  <a:tcPr anchor="ctr"/>
                </a:tc>
                <a:tc>
                  <a:txBody>
                    <a:bodyPr/>
                    <a:lstStyle/>
                    <a:p>
                      <a:pPr>
                        <a:buNone/>
                      </a:pPr>
                      <a:r>
                        <a:rPr lang="vi-VN" dirty="0"/>
                        <a:t>Server vẫn hoạt động bình thường ngay cả khi một số thành phần gặp sự cố.</a:t>
                      </a:r>
                      <a:endParaRPr lang="en-US" dirty="0"/>
                    </a:p>
                  </a:txBody>
                  <a:tcPr anchor="ctr"/>
                </a:tc>
                <a:extLst>
                  <a:ext uri="{0D108BD9-81ED-4DB2-BD59-A6C34878D82A}">
                    <a16:rowId xmlns:a16="http://schemas.microsoft.com/office/drawing/2014/main" val="3383599015"/>
                  </a:ext>
                </a:extLst>
              </a:tr>
              <a:tr h="941962">
                <a:tc>
                  <a:txBody>
                    <a:bodyPr/>
                    <a:lstStyle/>
                    <a:p>
                      <a:r>
                        <a:rPr lang="en-US" b="1" dirty="0" err="1"/>
                        <a:t>Tính</a:t>
                      </a:r>
                      <a:r>
                        <a:rPr lang="en-US" b="1" dirty="0"/>
                        <a:t> </a:t>
                      </a:r>
                      <a:r>
                        <a:rPr lang="en-US" b="1" dirty="0" err="1"/>
                        <a:t>nhất</a:t>
                      </a:r>
                      <a:r>
                        <a:rPr lang="en-US" b="1" dirty="0"/>
                        <a:t> quán (Consistency)</a:t>
                      </a:r>
                    </a:p>
                  </a:txBody>
                  <a:tcPr/>
                </a:tc>
                <a:tc>
                  <a:txBody>
                    <a:bodyPr/>
                    <a:lstStyle/>
                    <a:p>
                      <a:r>
                        <a:rPr lang="vi-VN" dirty="0"/>
                        <a:t>Dữ liệu trên các </a:t>
                      </a:r>
                      <a:r>
                        <a:rPr lang="vi-VN" dirty="0" err="1"/>
                        <a:t>server</a:t>
                      </a:r>
                      <a:r>
                        <a:rPr lang="vi-VN" dirty="0"/>
                        <a:t> cần đồng bộ để tránh sai lệch. Có thể áp dụng mô hình như </a:t>
                      </a:r>
                      <a:r>
                        <a:rPr lang="vi-VN" b="1" dirty="0"/>
                        <a:t>CAP </a:t>
                      </a:r>
                      <a:r>
                        <a:rPr lang="vi-VN" b="1" dirty="0" err="1"/>
                        <a:t>Theorem</a:t>
                      </a:r>
                      <a:r>
                        <a:rPr lang="vi-VN" dirty="0"/>
                        <a:t> để lựa chọn cân bằng giữa tính nhất quán, sẵn sàng và phân vùng mạng.</a:t>
                      </a:r>
                      <a:endParaRPr lang="en-US" dirty="0"/>
                    </a:p>
                  </a:txBody>
                  <a:tcPr/>
                </a:tc>
                <a:extLst>
                  <a:ext uri="{0D108BD9-81ED-4DB2-BD59-A6C34878D82A}">
                    <a16:rowId xmlns:a16="http://schemas.microsoft.com/office/drawing/2014/main" val="184472465"/>
                  </a:ext>
                </a:extLst>
              </a:tr>
              <a:tr h="941962">
                <a:tc>
                  <a:txBody>
                    <a:bodyPr/>
                    <a:lstStyle/>
                    <a:p>
                      <a:r>
                        <a:rPr lang="en-US" b="1" dirty="0" err="1"/>
                        <a:t>Tính</a:t>
                      </a:r>
                      <a:r>
                        <a:rPr lang="en-US" b="1" dirty="0"/>
                        <a:t> </a:t>
                      </a:r>
                      <a:r>
                        <a:rPr lang="en-US" b="1" dirty="0" err="1"/>
                        <a:t>sẵn</a:t>
                      </a:r>
                      <a:r>
                        <a:rPr lang="en-US" b="1" dirty="0"/>
                        <a:t> </a:t>
                      </a:r>
                      <a:r>
                        <a:rPr lang="en-US" b="1" dirty="0" err="1"/>
                        <a:t>sàng</a:t>
                      </a:r>
                      <a:r>
                        <a:rPr lang="en-US" b="1" dirty="0"/>
                        <a:t> (Availability)</a:t>
                      </a:r>
                    </a:p>
                  </a:txBody>
                  <a:tcPr/>
                </a:tc>
                <a:tc>
                  <a:txBody>
                    <a:bodyPr/>
                    <a:lstStyle/>
                    <a:p>
                      <a:r>
                        <a:rPr lang="en-US" dirty="0" err="1"/>
                        <a:t>Dịch</a:t>
                      </a:r>
                      <a:r>
                        <a:rPr lang="en-US" dirty="0"/>
                        <a:t> </a:t>
                      </a:r>
                      <a:r>
                        <a:rPr lang="en-US" dirty="0" err="1"/>
                        <a:t>vụ</a:t>
                      </a:r>
                      <a:r>
                        <a:rPr lang="en-US" dirty="0"/>
                        <a:t> </a:t>
                      </a:r>
                      <a:r>
                        <a:rPr lang="en-US" dirty="0" err="1"/>
                        <a:t>luôn</a:t>
                      </a:r>
                      <a:r>
                        <a:rPr lang="en-US" dirty="0"/>
                        <a:t> </a:t>
                      </a:r>
                      <a:r>
                        <a:rPr lang="en-US" dirty="0" err="1"/>
                        <a:t>sẵn</a:t>
                      </a:r>
                      <a:r>
                        <a:rPr lang="en-US" dirty="0"/>
                        <a:t> </a:t>
                      </a:r>
                      <a:r>
                        <a:rPr lang="en-US" dirty="0" err="1"/>
                        <a:t>sàng</a:t>
                      </a:r>
                      <a:r>
                        <a:rPr lang="en-US" dirty="0"/>
                        <a:t> </a:t>
                      </a:r>
                      <a:r>
                        <a:rPr lang="en-US" dirty="0" err="1"/>
                        <a:t>phục</a:t>
                      </a:r>
                      <a:r>
                        <a:rPr lang="en-US" dirty="0"/>
                        <a:t> </a:t>
                      </a:r>
                      <a:r>
                        <a:rPr lang="en-US" dirty="0" err="1"/>
                        <a:t>vụ</a:t>
                      </a:r>
                      <a:r>
                        <a:rPr lang="en-US" dirty="0"/>
                        <a:t> client, không </a:t>
                      </a:r>
                      <a:r>
                        <a:rPr lang="en-US" dirty="0" err="1"/>
                        <a:t>bị</a:t>
                      </a:r>
                      <a:r>
                        <a:rPr lang="en-US" dirty="0"/>
                        <a:t> downtime </a:t>
                      </a:r>
                      <a:r>
                        <a:rPr lang="en-US" dirty="0" err="1"/>
                        <a:t>lâu</a:t>
                      </a:r>
                      <a:r>
                        <a:rPr lang="en-US" dirty="0"/>
                        <a:t>.</a:t>
                      </a:r>
                    </a:p>
                  </a:txBody>
                  <a:tcPr/>
                </a:tc>
                <a:extLst>
                  <a:ext uri="{0D108BD9-81ED-4DB2-BD59-A6C34878D82A}">
                    <a16:rowId xmlns:a16="http://schemas.microsoft.com/office/drawing/2014/main" val="1745079698"/>
                  </a:ext>
                </a:extLst>
              </a:tr>
              <a:tr h="941962">
                <a:tc>
                  <a:txBody>
                    <a:bodyPr/>
                    <a:lstStyle/>
                    <a:p>
                      <a:r>
                        <a:rPr lang="en-US" b="1" dirty="0" err="1"/>
                        <a:t>Khả</a:t>
                      </a:r>
                      <a:r>
                        <a:rPr lang="en-US" b="1" dirty="0"/>
                        <a:t> </a:t>
                      </a:r>
                      <a:r>
                        <a:rPr lang="en-US" b="1" dirty="0" err="1"/>
                        <a:t>năng</a:t>
                      </a:r>
                      <a:r>
                        <a:rPr lang="en-US" b="1" dirty="0"/>
                        <a:t> </a:t>
                      </a:r>
                      <a:r>
                        <a:rPr lang="en-US" b="1" dirty="0" err="1"/>
                        <a:t>bảo</a:t>
                      </a:r>
                      <a:r>
                        <a:rPr lang="en-US" b="1" dirty="0"/>
                        <a:t> </a:t>
                      </a:r>
                      <a:r>
                        <a:rPr lang="en-US" b="1" dirty="0" err="1"/>
                        <a:t>mật</a:t>
                      </a:r>
                      <a:r>
                        <a:rPr lang="en-US" b="1" dirty="0"/>
                        <a:t> (Security)</a:t>
                      </a:r>
                    </a:p>
                  </a:txBody>
                  <a:tcPr/>
                </a:tc>
                <a:tc>
                  <a:txBody>
                    <a:bodyPr/>
                    <a:lstStyle/>
                    <a:p>
                      <a:r>
                        <a:rPr lang="vi-VN" dirty="0"/>
                        <a:t>Đảm bảo các kết nối và dữ liệu được bảo vệ khỏi các tấn công và truy cập trái phép.</a:t>
                      </a:r>
                      <a:endParaRPr lang="en-US" dirty="0"/>
                    </a:p>
                  </a:txBody>
                  <a:tcPr/>
                </a:tc>
                <a:extLst>
                  <a:ext uri="{0D108BD9-81ED-4DB2-BD59-A6C34878D82A}">
                    <a16:rowId xmlns:a16="http://schemas.microsoft.com/office/drawing/2014/main" val="1283769010"/>
                  </a:ext>
                </a:extLst>
              </a:tr>
            </a:tbl>
          </a:graphicData>
        </a:graphic>
      </p:graphicFrame>
      <p:sp>
        <p:nvSpPr>
          <p:cNvPr id="5" name="Title 4">
            <a:extLst>
              <a:ext uri="{FF2B5EF4-FFF2-40B4-BE49-F238E27FC236}">
                <a16:creationId xmlns:a16="http://schemas.microsoft.com/office/drawing/2014/main" id="{13213116-0D1C-CF57-0A0E-D98C91678EC6}"/>
              </a:ext>
            </a:extLst>
          </p:cNvPr>
          <p:cNvSpPr>
            <a:spLocks noGrp="1"/>
          </p:cNvSpPr>
          <p:nvPr>
            <p:ph type="title" idx="4294967295"/>
          </p:nvPr>
        </p:nvSpPr>
        <p:spPr>
          <a:xfrm>
            <a:off x="244715" y="259019"/>
            <a:ext cx="10491788" cy="419100"/>
          </a:xfrm>
        </p:spPr>
        <p:txBody>
          <a:bodyPr>
            <a:normAutofit fontScale="90000"/>
          </a:bodyPr>
          <a:lstStyle/>
          <a:p>
            <a:r>
              <a:rPr lang="en-US" sz="2400" b="1" dirty="0">
                <a:solidFill>
                  <a:schemeClr val="tx1"/>
                </a:solidFill>
                <a:latin typeface="Arial" panose="020B0604020202020204" pitchFamily="34" charset="0"/>
                <a:cs typeface="Arial" panose="020B0604020202020204" pitchFamily="34" charset="0"/>
              </a:rPr>
              <a:t>3. </a:t>
            </a:r>
            <a:r>
              <a:rPr lang="vi-VN" sz="2400" b="1" dirty="0">
                <a:solidFill>
                  <a:schemeClr val="tx1"/>
                </a:solidFill>
                <a:latin typeface="Arial" panose="020B0604020202020204" pitchFamily="34" charset="0"/>
                <a:cs typeface="Arial" panose="020B0604020202020204" pitchFamily="34" charset="0"/>
              </a:rPr>
              <a:t>Mô hình server cần đạt được trong hệ thống phân tán</a:t>
            </a:r>
            <a:r>
              <a:rPr lang="en-US" sz="2400" b="1"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15272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22F4E-D731-8F9E-69B0-3ED85D30EF84}"/>
            </a:ext>
          </a:extLst>
        </p:cNvPr>
        <p:cNvGrpSpPr/>
        <p:nvPr/>
      </p:nvGrpSpPr>
      <p:grpSpPr>
        <a:xfrm>
          <a:off x="0" y="0"/>
          <a:ext cx="0" cy="0"/>
          <a:chOff x="0" y="0"/>
          <a:chExt cx="0" cy="0"/>
        </a:xfrm>
      </p:grpSpPr>
      <p:sp>
        <p:nvSpPr>
          <p:cNvPr id="4" name="AutoShape 2" descr="Lightbox">
            <a:extLst>
              <a:ext uri="{FF2B5EF4-FFF2-40B4-BE49-F238E27FC236}">
                <a16:creationId xmlns:a16="http://schemas.microsoft.com/office/drawing/2014/main" id="{CD009571-4276-F109-5A07-F6B63466B9F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ghtbox">
            <a:extLst>
              <a:ext uri="{FF2B5EF4-FFF2-40B4-BE49-F238E27FC236}">
                <a16:creationId xmlns:a16="http://schemas.microsoft.com/office/drawing/2014/main" id="{F3EEA8CA-54E8-382A-62CC-F12FD88F6CBB}"/>
              </a:ext>
            </a:extLst>
          </p:cNvPr>
          <p:cNvSpPr>
            <a:spLocks noChangeAspect="1" noChangeArrowheads="1"/>
          </p:cNvSpPr>
          <p:nvPr/>
        </p:nvSpPr>
        <p:spPr bwMode="auto">
          <a:xfrm>
            <a:off x="2223081" y="1955334"/>
            <a:ext cx="5830349" cy="27935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1">
            <a:extLst>
              <a:ext uri="{FF2B5EF4-FFF2-40B4-BE49-F238E27FC236}">
                <a16:creationId xmlns:a16="http://schemas.microsoft.com/office/drawing/2014/main" id="{81B30AD5-4BB1-616E-7855-5B0BB2682F9B}"/>
              </a:ext>
            </a:extLst>
          </p:cNvPr>
          <p:cNvSpPr txBox="1">
            <a:spLocks/>
          </p:cNvSpPr>
          <p:nvPr/>
        </p:nvSpPr>
        <p:spPr>
          <a:xfrm>
            <a:off x="600679" y="706098"/>
            <a:ext cx="9420394" cy="48702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solidFill>
                  <a:schemeClr val="tx1"/>
                </a:solidFill>
                <a:latin typeface="Arial" panose="020B0604020202020204" pitchFamily="34" charset="0"/>
                <a:cs typeface="Arial" panose="020B0604020202020204" pitchFamily="34" charset="0"/>
              </a:rPr>
              <a:t>4. </a:t>
            </a:r>
            <a:r>
              <a:rPr lang="en-US" sz="2400" b="1" dirty="0" err="1">
                <a:solidFill>
                  <a:schemeClr val="tx1"/>
                </a:solidFill>
                <a:latin typeface="Arial" panose="020B0604020202020204" pitchFamily="34" charset="0"/>
                <a:cs typeface="Arial" panose="020B0604020202020204" pitchFamily="34" charset="0"/>
              </a:rPr>
              <a:t>Một</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số</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mô</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hình</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phổ</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biến</a:t>
            </a:r>
            <a:r>
              <a:rPr lang="en-US" sz="2400" b="1" dirty="0">
                <a:solidFill>
                  <a:schemeClr val="tx1"/>
                </a:solidFill>
                <a:latin typeface="Arial" panose="020B0604020202020204" pitchFamily="34" charset="0"/>
                <a:cs typeface="Arial" panose="020B0604020202020204" pitchFamily="34" charset="0"/>
              </a:rPr>
              <a:t>:</a:t>
            </a:r>
          </a:p>
        </p:txBody>
      </p:sp>
      <p:sp>
        <p:nvSpPr>
          <p:cNvPr id="2" name="Rectangle 2">
            <a:extLst>
              <a:ext uri="{FF2B5EF4-FFF2-40B4-BE49-F238E27FC236}">
                <a16:creationId xmlns:a16="http://schemas.microsoft.com/office/drawing/2014/main" id="{82BC0642-D197-F3D7-0C89-526961C87105}"/>
              </a:ext>
            </a:extLst>
          </p:cNvPr>
          <p:cNvSpPr>
            <a:spLocks noChangeArrowheads="1"/>
          </p:cNvSpPr>
          <p:nvPr/>
        </p:nvSpPr>
        <p:spPr bwMode="auto">
          <a:xfrm>
            <a:off x="600679" y="1955334"/>
            <a:ext cx="1025575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FontTx/>
              <a:buChar char="•"/>
            </a:pPr>
            <a:r>
              <a:rPr lang="en-US" altLang="en-US" b="1" dirty="0">
                <a:latin typeface="Arial" panose="020B0604020202020204" pitchFamily="34" charset="0"/>
              </a:rPr>
              <a:t>Microservices Architecture:</a:t>
            </a:r>
            <a:r>
              <a:rPr lang="en-US" altLang="en-US" dirty="0">
                <a:latin typeface="Arial" panose="020B0604020202020204" pitchFamily="34" charset="0"/>
              </a:rPr>
              <a:t> Các server </a:t>
            </a:r>
            <a:r>
              <a:rPr lang="en-US" altLang="en-US" dirty="0" err="1">
                <a:latin typeface="Arial" panose="020B0604020202020204" pitchFamily="34" charset="0"/>
              </a:rPr>
              <a:t>nhỏ</a:t>
            </a:r>
            <a:r>
              <a:rPr lang="en-US" altLang="en-US" dirty="0">
                <a:latin typeface="Arial" panose="020B0604020202020204" pitchFamily="34" charset="0"/>
              </a:rPr>
              <a:t> </a:t>
            </a:r>
            <a:r>
              <a:rPr lang="en-US" altLang="en-US" dirty="0" err="1">
                <a:latin typeface="Arial" panose="020B0604020202020204" pitchFamily="34" charset="0"/>
              </a:rPr>
              <a:t>chuyên</a:t>
            </a:r>
            <a:r>
              <a:rPr lang="en-US" altLang="en-US" dirty="0">
                <a:latin typeface="Arial" panose="020B0604020202020204" pitchFamily="34" charset="0"/>
              </a:rPr>
              <a:t> </a:t>
            </a:r>
            <a:r>
              <a:rPr lang="en-US" altLang="en-US" dirty="0" err="1">
                <a:latin typeface="Arial" panose="020B0604020202020204" pitchFamily="34" charset="0"/>
              </a:rPr>
              <a:t>biệt</a:t>
            </a:r>
            <a:r>
              <a:rPr lang="en-US" altLang="en-US" dirty="0">
                <a:latin typeface="Arial" panose="020B0604020202020204" pitchFamily="34" charset="0"/>
              </a:rPr>
              <a:t> </a:t>
            </a:r>
            <a:r>
              <a:rPr lang="en-US" altLang="en-US" dirty="0" err="1">
                <a:latin typeface="Arial" panose="020B0604020202020204" pitchFamily="34" charset="0"/>
              </a:rPr>
              <a:t>xử</a:t>
            </a:r>
            <a:r>
              <a:rPr lang="en-US" altLang="en-US" dirty="0">
                <a:latin typeface="Arial" panose="020B0604020202020204" pitchFamily="34" charset="0"/>
              </a:rPr>
              <a:t> </a:t>
            </a:r>
            <a:r>
              <a:rPr lang="en-US" altLang="en-US" dirty="0" err="1">
                <a:latin typeface="Arial" panose="020B0604020202020204" pitchFamily="34" charset="0"/>
              </a:rPr>
              <a:t>lý</a:t>
            </a:r>
            <a:r>
              <a:rPr lang="en-US" altLang="en-US" dirty="0">
                <a:latin typeface="Arial" panose="020B0604020202020204" pitchFamily="34" charset="0"/>
              </a:rPr>
              <a:t> </a:t>
            </a:r>
            <a:r>
              <a:rPr lang="en-US" altLang="en-US" dirty="0" err="1">
                <a:latin typeface="Arial" panose="020B0604020202020204" pitchFamily="34" charset="0"/>
              </a:rPr>
              <a:t>các</a:t>
            </a:r>
            <a:r>
              <a:rPr lang="en-US" altLang="en-US" dirty="0">
                <a:latin typeface="Arial" panose="020B0604020202020204" pitchFamily="34" charset="0"/>
              </a:rPr>
              <a:t> </a:t>
            </a:r>
            <a:r>
              <a:rPr lang="en-US" altLang="en-US" dirty="0" err="1">
                <a:latin typeface="Arial" panose="020B0604020202020204" pitchFamily="34" charset="0"/>
              </a:rPr>
              <a:t>chức</a:t>
            </a:r>
            <a:r>
              <a:rPr lang="en-US" altLang="en-US" dirty="0">
                <a:latin typeface="Arial" panose="020B0604020202020204" pitchFamily="34" charset="0"/>
              </a:rPr>
              <a:t> </a:t>
            </a:r>
            <a:r>
              <a:rPr lang="en-US" altLang="en-US" dirty="0" err="1">
                <a:latin typeface="Arial" panose="020B0604020202020204" pitchFamily="34" charset="0"/>
              </a:rPr>
              <a:t>năng</a:t>
            </a:r>
            <a:r>
              <a:rPr lang="en-US" altLang="en-US" dirty="0">
                <a:latin typeface="Arial" panose="020B0604020202020204" pitchFamily="34" charset="0"/>
              </a:rPr>
              <a:t> </a:t>
            </a:r>
            <a:r>
              <a:rPr lang="en-US" altLang="en-US" dirty="0" err="1">
                <a:latin typeface="Arial" panose="020B0604020202020204" pitchFamily="34" charset="0"/>
              </a:rPr>
              <a:t>riêng</a:t>
            </a:r>
            <a:r>
              <a:rPr lang="en-US" altLang="en-US" dirty="0">
                <a:latin typeface="Arial" panose="020B0604020202020204" pitchFamily="34" charset="0"/>
              </a:rPr>
              <a:t> </a:t>
            </a:r>
            <a:r>
              <a:rPr lang="en-US" altLang="en-US" dirty="0" err="1">
                <a:latin typeface="Arial" panose="020B0604020202020204" pitchFamily="34" charset="0"/>
              </a:rPr>
              <a:t>biệt</a:t>
            </a:r>
            <a:r>
              <a:rPr lang="en-US" altLang="en-US" dirty="0">
                <a:latin typeface="Arial" panose="020B0604020202020204" pitchFamily="34" charset="0"/>
              </a:rPr>
              <a:t>.</a:t>
            </a:r>
          </a:p>
          <a:p>
            <a:pPr lvl="0" defTabSz="914400" eaLnBrk="0" fontAlgn="base" hangingPunct="0">
              <a:spcBef>
                <a:spcPct val="0"/>
              </a:spcBef>
              <a:spcAft>
                <a:spcPct val="0"/>
              </a:spcAft>
              <a:buFontTx/>
              <a:buChar char="•"/>
            </a:pPr>
            <a:endParaRPr lang="en-US" altLang="en-US" dirty="0">
              <a:latin typeface="Arial" panose="020B0604020202020204" pitchFamily="34" charset="0"/>
            </a:endParaRPr>
          </a:p>
          <a:p>
            <a:pPr lvl="0" defTabSz="914400" eaLnBrk="0" fontAlgn="base" hangingPunct="0">
              <a:spcBef>
                <a:spcPct val="0"/>
              </a:spcBef>
              <a:spcAft>
                <a:spcPct val="0"/>
              </a:spcAft>
              <a:buFontTx/>
              <a:buChar char="•"/>
            </a:pPr>
            <a:r>
              <a:rPr lang="en-US" altLang="en-US" b="1" dirty="0">
                <a:latin typeface="Arial" panose="020B0604020202020204" pitchFamily="34" charset="0"/>
              </a:rPr>
              <a:t>Peer-to-Peer (P2P):</a:t>
            </a:r>
            <a:r>
              <a:rPr lang="en-US" altLang="en-US" dirty="0">
                <a:latin typeface="Arial" panose="020B0604020202020204" pitchFamily="34" charset="0"/>
              </a:rPr>
              <a:t> </a:t>
            </a:r>
            <a:r>
              <a:rPr lang="en-US" altLang="en-US" dirty="0" err="1">
                <a:latin typeface="Arial" panose="020B0604020202020204" pitchFamily="34" charset="0"/>
              </a:rPr>
              <a:t>Không</a:t>
            </a:r>
            <a:r>
              <a:rPr lang="en-US" altLang="en-US" dirty="0">
                <a:latin typeface="Arial" panose="020B0604020202020204" pitchFamily="34" charset="0"/>
              </a:rPr>
              <a:t> </a:t>
            </a:r>
            <a:r>
              <a:rPr lang="en-US" altLang="en-US" dirty="0" err="1">
                <a:latin typeface="Arial" panose="020B0604020202020204" pitchFamily="34" charset="0"/>
              </a:rPr>
              <a:t>có</a:t>
            </a:r>
            <a:r>
              <a:rPr lang="en-US" altLang="en-US" dirty="0">
                <a:latin typeface="Arial" panose="020B0604020202020204" pitchFamily="34" charset="0"/>
              </a:rPr>
              <a:t> server </a:t>
            </a:r>
            <a:r>
              <a:rPr lang="en-US" altLang="en-US" dirty="0" err="1">
                <a:latin typeface="Arial" panose="020B0604020202020204" pitchFamily="34" charset="0"/>
              </a:rPr>
              <a:t>trung</a:t>
            </a:r>
            <a:r>
              <a:rPr lang="en-US" altLang="en-US" dirty="0">
                <a:latin typeface="Arial" panose="020B0604020202020204" pitchFamily="34" charset="0"/>
              </a:rPr>
              <a:t> </a:t>
            </a:r>
            <a:r>
              <a:rPr lang="en-US" altLang="en-US" dirty="0" err="1">
                <a:latin typeface="Arial" panose="020B0604020202020204" pitchFamily="34" charset="0"/>
              </a:rPr>
              <a:t>tâm</a:t>
            </a:r>
            <a:r>
              <a:rPr lang="en-US" altLang="en-US" dirty="0">
                <a:latin typeface="Arial" panose="020B0604020202020204" pitchFamily="34" charset="0"/>
              </a:rPr>
              <a:t>, </a:t>
            </a:r>
            <a:r>
              <a:rPr lang="en-US" altLang="en-US" dirty="0" err="1">
                <a:latin typeface="Arial" panose="020B0604020202020204" pitchFamily="34" charset="0"/>
              </a:rPr>
              <a:t>các</a:t>
            </a:r>
            <a:r>
              <a:rPr lang="en-US" altLang="en-US" dirty="0">
                <a:latin typeface="Arial" panose="020B0604020202020204" pitchFamily="34" charset="0"/>
              </a:rPr>
              <a:t> node </a:t>
            </a:r>
            <a:r>
              <a:rPr lang="en-US" altLang="en-US" dirty="0" err="1">
                <a:latin typeface="Arial" panose="020B0604020202020204" pitchFamily="34" charset="0"/>
              </a:rPr>
              <a:t>vừa</a:t>
            </a:r>
            <a:r>
              <a:rPr lang="en-US" altLang="en-US" dirty="0">
                <a:latin typeface="Arial" panose="020B0604020202020204" pitchFamily="34" charset="0"/>
              </a:rPr>
              <a:t> </a:t>
            </a:r>
            <a:r>
              <a:rPr lang="en-US" altLang="en-US" dirty="0" err="1">
                <a:latin typeface="Arial" panose="020B0604020202020204" pitchFamily="34" charset="0"/>
              </a:rPr>
              <a:t>là</a:t>
            </a:r>
            <a:r>
              <a:rPr lang="en-US" altLang="en-US" dirty="0">
                <a:latin typeface="Arial" panose="020B0604020202020204" pitchFamily="34" charset="0"/>
              </a:rPr>
              <a:t> client </a:t>
            </a:r>
            <a:r>
              <a:rPr lang="en-US" altLang="en-US" dirty="0" err="1">
                <a:latin typeface="Arial" panose="020B0604020202020204" pitchFamily="34" charset="0"/>
              </a:rPr>
              <a:t>vừa</a:t>
            </a:r>
            <a:r>
              <a:rPr lang="en-US" altLang="en-US" dirty="0">
                <a:latin typeface="Arial" panose="020B0604020202020204" pitchFamily="34" charset="0"/>
              </a:rPr>
              <a:t> </a:t>
            </a:r>
            <a:r>
              <a:rPr lang="en-US" altLang="en-US" dirty="0" err="1">
                <a:latin typeface="Arial" panose="020B0604020202020204" pitchFamily="34" charset="0"/>
              </a:rPr>
              <a:t>là</a:t>
            </a:r>
            <a:r>
              <a:rPr lang="en-US" altLang="en-US" dirty="0">
                <a:latin typeface="Arial" panose="020B0604020202020204" pitchFamily="34" charset="0"/>
              </a:rPr>
              <a:t> server.</a:t>
            </a:r>
          </a:p>
          <a:p>
            <a:pPr lvl="0" defTabSz="914400" eaLnBrk="0" fontAlgn="base" hangingPunct="0">
              <a:spcBef>
                <a:spcPct val="0"/>
              </a:spcBef>
              <a:spcAft>
                <a:spcPct val="0"/>
              </a:spcAft>
              <a:buFontTx/>
              <a:buChar char="•"/>
            </a:pPr>
            <a:endParaRPr lang="en-US" altLang="en-US" dirty="0">
              <a:latin typeface="Arial" panose="020B0604020202020204" pitchFamily="34" charset="0"/>
            </a:endParaRPr>
          </a:p>
          <a:p>
            <a:pPr lvl="0" defTabSz="914400" eaLnBrk="0" fontAlgn="base" hangingPunct="0">
              <a:spcBef>
                <a:spcPct val="0"/>
              </a:spcBef>
              <a:spcAft>
                <a:spcPct val="0"/>
              </a:spcAft>
              <a:buFontTx/>
              <a:buChar char="•"/>
            </a:pPr>
            <a:r>
              <a:rPr lang="en-US" altLang="en-US" b="1" dirty="0">
                <a:latin typeface="Arial" panose="020B0604020202020204" pitchFamily="34" charset="0"/>
              </a:rPr>
              <a:t>Multi-tier Architecture (n-tier):</a:t>
            </a:r>
            <a:r>
              <a:rPr lang="en-US" altLang="en-US" dirty="0">
                <a:latin typeface="Arial" panose="020B0604020202020204" pitchFamily="34" charset="0"/>
              </a:rPr>
              <a:t> </a:t>
            </a:r>
            <a:r>
              <a:rPr lang="en-US" altLang="en-US" dirty="0" err="1">
                <a:latin typeface="Arial" panose="020B0604020202020204" pitchFamily="34" charset="0"/>
              </a:rPr>
              <a:t>Phân</a:t>
            </a:r>
            <a:r>
              <a:rPr lang="en-US" altLang="en-US" dirty="0">
                <a:latin typeface="Arial" panose="020B0604020202020204" pitchFamily="34" charset="0"/>
              </a:rPr>
              <a:t> </a:t>
            </a:r>
            <a:r>
              <a:rPr lang="en-US" altLang="en-US" dirty="0" err="1">
                <a:latin typeface="Arial" panose="020B0604020202020204" pitchFamily="34" charset="0"/>
              </a:rPr>
              <a:t>lớp</a:t>
            </a:r>
            <a:r>
              <a:rPr lang="en-US" altLang="en-US" dirty="0">
                <a:latin typeface="Arial" panose="020B0604020202020204" pitchFamily="34" charset="0"/>
              </a:rPr>
              <a:t> server </a:t>
            </a:r>
            <a:r>
              <a:rPr lang="en-US" altLang="en-US" dirty="0" err="1">
                <a:latin typeface="Arial" panose="020B0604020202020204" pitchFamily="34" charset="0"/>
              </a:rPr>
              <a:t>theo</a:t>
            </a:r>
            <a:r>
              <a:rPr lang="en-US" altLang="en-US" dirty="0">
                <a:latin typeface="Arial" panose="020B0604020202020204" pitchFamily="34" charset="0"/>
              </a:rPr>
              <a:t> </a:t>
            </a:r>
            <a:r>
              <a:rPr lang="en-US" altLang="en-US" dirty="0" err="1">
                <a:latin typeface="Arial" panose="020B0604020202020204" pitchFamily="34" charset="0"/>
              </a:rPr>
              <a:t>chức</a:t>
            </a:r>
            <a:r>
              <a:rPr lang="en-US" altLang="en-US" dirty="0">
                <a:latin typeface="Arial" panose="020B0604020202020204" pitchFamily="34" charset="0"/>
              </a:rPr>
              <a:t> </a:t>
            </a:r>
            <a:r>
              <a:rPr lang="en-US" altLang="en-US" dirty="0" err="1">
                <a:latin typeface="Arial" panose="020B0604020202020204" pitchFamily="34" charset="0"/>
              </a:rPr>
              <a:t>năng</a:t>
            </a:r>
            <a:r>
              <a:rPr lang="en-US" altLang="en-US" dirty="0">
                <a:latin typeface="Arial" panose="020B0604020202020204" pitchFamily="34" charset="0"/>
              </a:rPr>
              <a:t> (</a:t>
            </a:r>
            <a:r>
              <a:rPr lang="en-US" altLang="en-US" dirty="0" err="1">
                <a:latin typeface="Arial" panose="020B0604020202020204" pitchFamily="34" charset="0"/>
              </a:rPr>
              <a:t>ví</a:t>
            </a:r>
            <a:r>
              <a:rPr lang="en-US" altLang="en-US" dirty="0">
                <a:latin typeface="Arial" panose="020B0604020202020204" pitchFamily="34" charset="0"/>
              </a:rPr>
              <a:t> </a:t>
            </a:r>
            <a:r>
              <a:rPr lang="en-US" altLang="en-US" dirty="0" err="1">
                <a:latin typeface="Arial" panose="020B0604020202020204" pitchFamily="34" charset="0"/>
              </a:rPr>
              <a:t>dụ</a:t>
            </a:r>
            <a:r>
              <a:rPr lang="en-US" altLang="en-US" dirty="0">
                <a:latin typeface="Arial" panose="020B0604020202020204" pitchFamily="34" charset="0"/>
              </a:rPr>
              <a:t>: presentation, logic, data).</a:t>
            </a:r>
          </a:p>
          <a:p>
            <a:pPr lvl="0" defTabSz="914400" eaLnBrk="0" fontAlgn="base" hangingPunct="0">
              <a:spcBef>
                <a:spcPct val="0"/>
              </a:spcBef>
              <a:spcAft>
                <a:spcPct val="0"/>
              </a:spcAft>
              <a:buFontTx/>
              <a:buChar char="•"/>
            </a:pPr>
            <a:endParaRPr lang="en-US" altLang="en-US" dirty="0">
              <a:latin typeface="Arial" panose="020B0604020202020204" pitchFamily="34" charset="0"/>
            </a:endParaRPr>
          </a:p>
          <a:p>
            <a:pPr lvl="0" defTabSz="914400" eaLnBrk="0" fontAlgn="base" hangingPunct="0">
              <a:spcBef>
                <a:spcPct val="0"/>
              </a:spcBef>
              <a:spcAft>
                <a:spcPct val="0"/>
              </a:spcAft>
              <a:buFontTx/>
              <a:buChar char="•"/>
            </a:pPr>
            <a:r>
              <a:rPr lang="en-US" altLang="en-US" b="1" dirty="0">
                <a:latin typeface="Arial" panose="020B0604020202020204" pitchFamily="34" charset="0"/>
              </a:rPr>
              <a:t>Client-Server:</a:t>
            </a:r>
            <a:r>
              <a:rPr lang="en-US" altLang="en-US" dirty="0">
                <a:latin typeface="Arial" panose="020B0604020202020204" pitchFamily="34" charset="0"/>
              </a:rPr>
              <a:t> </a:t>
            </a:r>
            <a:r>
              <a:rPr lang="en-US" altLang="en-US" dirty="0" err="1">
                <a:latin typeface="Arial" panose="020B0604020202020204" pitchFamily="34" charset="0"/>
              </a:rPr>
              <a:t>Cấu</a:t>
            </a:r>
            <a:r>
              <a:rPr lang="en-US" altLang="en-US" dirty="0">
                <a:latin typeface="Arial" panose="020B0604020202020204" pitchFamily="34" charset="0"/>
              </a:rPr>
              <a:t> </a:t>
            </a:r>
            <a:r>
              <a:rPr lang="en-US" altLang="en-US" dirty="0" err="1">
                <a:latin typeface="Arial" panose="020B0604020202020204" pitchFamily="34" charset="0"/>
              </a:rPr>
              <a:t>trúc</a:t>
            </a:r>
            <a:r>
              <a:rPr lang="en-US" altLang="en-US" dirty="0">
                <a:latin typeface="Arial" panose="020B0604020202020204" pitchFamily="34" charset="0"/>
              </a:rPr>
              <a:t> </a:t>
            </a:r>
            <a:r>
              <a:rPr lang="en-US" altLang="en-US" dirty="0" err="1">
                <a:latin typeface="Arial" panose="020B0604020202020204" pitchFamily="34" charset="0"/>
              </a:rPr>
              <a:t>truyền</a:t>
            </a:r>
            <a:r>
              <a:rPr lang="en-US" altLang="en-US" dirty="0">
                <a:latin typeface="Arial" panose="020B0604020202020204" pitchFamily="34" charset="0"/>
              </a:rPr>
              <a:t> </a:t>
            </a:r>
            <a:r>
              <a:rPr lang="en-US" altLang="en-US" dirty="0" err="1">
                <a:latin typeface="Arial" panose="020B0604020202020204" pitchFamily="34" charset="0"/>
              </a:rPr>
              <a:t>thống</a:t>
            </a:r>
            <a:r>
              <a:rPr lang="en-US" altLang="en-US" dirty="0">
                <a:latin typeface="Arial" panose="020B0604020202020204" pitchFamily="34" charset="0"/>
              </a:rPr>
              <a:t>, client </a:t>
            </a:r>
            <a:r>
              <a:rPr lang="en-US" altLang="en-US" dirty="0" err="1">
                <a:latin typeface="Arial" panose="020B0604020202020204" pitchFamily="34" charset="0"/>
              </a:rPr>
              <a:t>gửi</a:t>
            </a:r>
            <a:r>
              <a:rPr lang="en-US" altLang="en-US" dirty="0">
                <a:latin typeface="Arial" panose="020B0604020202020204" pitchFamily="34" charset="0"/>
              </a:rPr>
              <a:t> </a:t>
            </a:r>
            <a:r>
              <a:rPr lang="en-US" altLang="en-US" dirty="0" err="1">
                <a:latin typeface="Arial" panose="020B0604020202020204" pitchFamily="34" charset="0"/>
              </a:rPr>
              <a:t>yêu</a:t>
            </a:r>
            <a:r>
              <a:rPr lang="en-US" altLang="en-US" dirty="0">
                <a:latin typeface="Arial" panose="020B0604020202020204" pitchFamily="34" charset="0"/>
              </a:rPr>
              <a:t> </a:t>
            </a:r>
            <a:r>
              <a:rPr lang="en-US" altLang="en-US" dirty="0" err="1">
                <a:latin typeface="Arial" panose="020B0604020202020204" pitchFamily="34" charset="0"/>
              </a:rPr>
              <a:t>cầu</a:t>
            </a:r>
            <a:r>
              <a:rPr lang="en-US" altLang="en-US" dirty="0">
                <a:latin typeface="Arial" panose="020B0604020202020204" pitchFamily="34" charset="0"/>
              </a:rPr>
              <a:t> – server </a:t>
            </a:r>
            <a:r>
              <a:rPr lang="en-US" altLang="en-US" dirty="0" err="1">
                <a:latin typeface="Arial" panose="020B0604020202020204" pitchFamily="34" charset="0"/>
              </a:rPr>
              <a:t>xử</a:t>
            </a:r>
            <a:r>
              <a:rPr lang="en-US" altLang="en-US" dirty="0">
                <a:latin typeface="Arial" panose="020B0604020202020204" pitchFamily="34" charset="0"/>
              </a:rPr>
              <a:t> </a:t>
            </a:r>
            <a:r>
              <a:rPr lang="en-US" altLang="en-US" dirty="0" err="1">
                <a:latin typeface="Arial" panose="020B0604020202020204" pitchFamily="34" charset="0"/>
              </a:rPr>
              <a:t>lý</a:t>
            </a:r>
            <a:r>
              <a:rPr lang="en-US" altLang="en-US" dirty="0">
                <a:latin typeface="Arial" panose="020B0604020202020204" pitchFamily="34" charset="0"/>
              </a:rPr>
              <a:t> </a:t>
            </a:r>
            <a:r>
              <a:rPr lang="en-US" altLang="en-US" dirty="0" err="1">
                <a:latin typeface="Arial" panose="020B0604020202020204" pitchFamily="34" charset="0"/>
              </a:rPr>
              <a:t>và</a:t>
            </a:r>
            <a:r>
              <a:rPr lang="en-US" altLang="en-US" dirty="0">
                <a:latin typeface="Arial" panose="020B0604020202020204" pitchFamily="34" charset="0"/>
              </a:rPr>
              <a:t> </a:t>
            </a:r>
            <a:r>
              <a:rPr lang="en-US" altLang="en-US" dirty="0" err="1">
                <a:latin typeface="Arial" panose="020B0604020202020204" pitchFamily="34" charset="0"/>
              </a:rPr>
              <a:t>trả</a:t>
            </a:r>
            <a:r>
              <a:rPr lang="en-US" altLang="en-US" dirty="0">
                <a:latin typeface="Arial" panose="020B0604020202020204" pitchFamily="34" charset="0"/>
              </a:rPr>
              <a:t> </a:t>
            </a:r>
            <a:r>
              <a:rPr lang="en-US" altLang="en-US" dirty="0" err="1">
                <a:latin typeface="Arial" panose="020B0604020202020204" pitchFamily="34" charset="0"/>
              </a:rPr>
              <a:t>kết</a:t>
            </a:r>
            <a:r>
              <a:rPr lang="en-US" altLang="en-US" dirty="0">
                <a:latin typeface="Arial" panose="020B0604020202020204" pitchFamily="34" charset="0"/>
              </a:rPr>
              <a:t> </a:t>
            </a:r>
            <a:r>
              <a:rPr lang="en-US" altLang="en-US" dirty="0" err="1">
                <a:latin typeface="Arial" panose="020B0604020202020204" pitchFamily="34" charset="0"/>
              </a:rPr>
              <a:t>quả</a:t>
            </a:r>
            <a:r>
              <a:rPr lang="en-US" altLang="en-US" dirty="0">
                <a:latin typeface="Arial" panose="020B0604020202020204" pitchFamily="34" charset="0"/>
              </a:rPr>
              <a:t>.</a:t>
            </a:r>
          </a:p>
        </p:txBody>
      </p:sp>
    </p:spTree>
    <p:extLst>
      <p:ext uri="{BB962C8B-B14F-4D97-AF65-F5344CB8AC3E}">
        <p14:creationId xmlns:p14="http://schemas.microsoft.com/office/powerpoint/2010/main" val="3100920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EBC5B759-F132-CF6F-5E6D-2FD917C0E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2978" y="1459478"/>
            <a:ext cx="4641373" cy="29531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4111F8FB-F87C-657B-D4F2-B4B583548C92}"/>
              </a:ext>
            </a:extLst>
          </p:cNvPr>
          <p:cNvSpPr>
            <a:spLocks noChangeArrowheads="1"/>
          </p:cNvSpPr>
          <p:nvPr/>
        </p:nvSpPr>
        <p:spPr bwMode="auto">
          <a:xfrm>
            <a:off x="336236" y="462799"/>
            <a:ext cx="7260672"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Arial" panose="020B0604020202020204" pitchFamily="34" charset="0"/>
              </a:rPr>
              <a:t>Bước</a:t>
            </a:r>
            <a:r>
              <a:rPr kumimoji="0" lang="en-US" altLang="en-US" sz="1400" b="1" i="0" u="none" strike="noStrike" cap="none" normalizeH="0" baseline="0" dirty="0">
                <a:ln>
                  <a:noFill/>
                </a:ln>
                <a:solidFill>
                  <a:schemeClr val="tx1"/>
                </a:solidFill>
                <a:effectLst/>
                <a:latin typeface="Arial" panose="020B0604020202020204" pitchFamily="34" charset="0"/>
              </a:rPr>
              <a:t> 1: User Request Domain (Người </a:t>
            </a:r>
            <a:r>
              <a:rPr kumimoji="0" lang="en-US" altLang="en-US" sz="1400" b="1" i="0" u="none" strike="noStrike" cap="none" normalizeH="0" baseline="0" dirty="0" err="1">
                <a:ln>
                  <a:noFill/>
                </a:ln>
                <a:solidFill>
                  <a:schemeClr val="tx1"/>
                </a:solidFill>
                <a:effectLst/>
                <a:latin typeface="Arial" panose="020B0604020202020204" pitchFamily="34" charset="0"/>
              </a:rPr>
              <a:t>dùng</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yêu</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cầu</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tên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miền</a:t>
            </a:r>
            <a:r>
              <a:rPr kumimoji="0" lang="en-US" altLang="en-US" sz="14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Người </a:t>
            </a:r>
            <a:r>
              <a:rPr kumimoji="0" lang="en-US" altLang="en-US" sz="1400" b="0" i="0" u="none" strike="noStrike" cap="none" normalizeH="0" baseline="0" dirty="0" err="1">
                <a:ln>
                  <a:noFill/>
                </a:ln>
                <a:solidFill>
                  <a:schemeClr val="tx1"/>
                </a:solidFill>
                <a:effectLst/>
                <a:latin typeface="Arial" panose="020B0604020202020204" pitchFamily="34" charset="0"/>
              </a:rPr>
              <a:t>dùng</a:t>
            </a:r>
            <a:r>
              <a:rPr kumimoji="0" lang="en-US" altLang="en-US" sz="1400" b="0" i="0" u="none" strike="noStrike" cap="none" normalizeH="0" baseline="0" dirty="0">
                <a:ln>
                  <a:noFill/>
                </a:ln>
                <a:solidFill>
                  <a:schemeClr val="tx1"/>
                </a:solidFill>
                <a:effectLst/>
                <a:latin typeface="Arial" panose="020B0604020202020204" pitchFamily="34" charset="0"/>
              </a:rPr>
              <a:t> (client) </a:t>
            </a:r>
            <a:r>
              <a:rPr kumimoji="0" lang="en-US" altLang="en-US" sz="1400" b="0" i="0" u="none" strike="noStrike" cap="none" normalizeH="0" baseline="0" dirty="0" err="1">
                <a:ln>
                  <a:noFill/>
                </a:ln>
                <a:solidFill>
                  <a:schemeClr val="tx1"/>
                </a:solidFill>
                <a:effectLst/>
                <a:latin typeface="Arial" panose="020B0604020202020204" pitchFamily="34" charset="0"/>
              </a:rPr>
              <a:t>nhập</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một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địa</a:t>
            </a:r>
            <a:r>
              <a:rPr kumimoji="0" lang="en-US" altLang="en-US" sz="1400" b="0" i="0" u="none" strike="noStrike" cap="none" normalizeH="0" baseline="0" dirty="0">
                <a:ln>
                  <a:noFill/>
                </a:ln>
                <a:solidFill>
                  <a:schemeClr val="tx1"/>
                </a:solidFill>
                <a:effectLst/>
                <a:latin typeface="Arial" panose="020B0604020202020204" pitchFamily="34" charset="0"/>
              </a:rPr>
              <a:t> chỉ website vào </a:t>
            </a:r>
            <a:r>
              <a:rPr kumimoji="0" lang="en-US" altLang="en-US" sz="1400" b="0" i="0" u="none" strike="noStrike" cap="none" normalizeH="0" baseline="0" dirty="0" err="1">
                <a:ln>
                  <a:noFill/>
                </a:ln>
                <a:solidFill>
                  <a:schemeClr val="tx1"/>
                </a:solidFill>
                <a:effectLst/>
                <a:latin typeface="Arial" panose="020B0604020202020204" pitchFamily="34" charset="0"/>
              </a:rPr>
              <a:t>trình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duyệt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ví</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dụ</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Unicode MS"/>
              </a:rPr>
              <a:t>www.example.com</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panose="020B0604020202020204" pitchFamily="34" charset="0"/>
              </a:rPr>
              <a:t>Trình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duyệt</a:t>
            </a:r>
            <a:r>
              <a:rPr kumimoji="0" lang="en-US" altLang="en-US" sz="1400" b="0" i="0" u="none" strike="noStrike" cap="none" normalizeH="0" baseline="0" dirty="0">
                <a:ln>
                  <a:noFill/>
                </a:ln>
                <a:solidFill>
                  <a:schemeClr val="tx1"/>
                </a:solidFill>
                <a:effectLst/>
                <a:latin typeface="Arial" panose="020B0604020202020204" pitchFamily="34" charset="0"/>
              </a:rPr>
              <a:t> cần biết </a:t>
            </a:r>
            <a:r>
              <a:rPr kumimoji="0" lang="en-US" altLang="en-US" sz="1400" b="0" i="0" u="none" strike="noStrike" cap="none" normalizeH="0" baseline="0" dirty="0" err="1">
                <a:ln>
                  <a:noFill/>
                </a:ln>
                <a:solidFill>
                  <a:schemeClr val="tx1"/>
                </a:solidFill>
                <a:effectLst/>
                <a:latin typeface="Arial" panose="020B0604020202020204" pitchFamily="34" charset="0"/>
              </a:rPr>
              <a:t>địa</a:t>
            </a:r>
            <a:r>
              <a:rPr kumimoji="0" lang="en-US" altLang="en-US" sz="1400" b="0" i="0" u="none" strike="noStrike" cap="none" normalizeH="0" baseline="0" dirty="0">
                <a:ln>
                  <a:noFill/>
                </a:ln>
                <a:solidFill>
                  <a:schemeClr val="tx1"/>
                </a:solidFill>
                <a:effectLst/>
                <a:latin typeface="Arial" panose="020B0604020202020204" pitchFamily="34" charset="0"/>
              </a:rPr>
              <a:t> chỉ IP của </a:t>
            </a:r>
            <a:r>
              <a:rPr kumimoji="0" lang="en-US" altLang="en-US" sz="1400" b="0" i="0" u="none" strike="noStrike" cap="none" normalizeH="0" baseline="0" dirty="0" err="1">
                <a:ln>
                  <a:noFill/>
                </a:ln>
                <a:solidFill>
                  <a:schemeClr val="tx1"/>
                </a:solidFill>
                <a:effectLst/>
                <a:latin typeface="Arial" panose="020B0604020202020204" pitchFamily="34" charset="0"/>
              </a:rPr>
              <a:t>máy</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chủ</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lưu</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trữ</a:t>
            </a:r>
            <a:r>
              <a:rPr kumimoji="0" lang="en-US" altLang="en-US" sz="1400" b="0" i="0" u="none" strike="noStrike" cap="none" normalizeH="0" baseline="0" dirty="0">
                <a:ln>
                  <a:noFill/>
                </a:ln>
                <a:solidFill>
                  <a:schemeClr val="tx1"/>
                </a:solidFill>
                <a:effectLst/>
                <a:latin typeface="Arial" panose="020B0604020202020204" pitchFamily="34" charset="0"/>
              </a:rPr>
              <a:t> website này để có </a:t>
            </a:r>
            <a:r>
              <a:rPr kumimoji="0" lang="en-US" altLang="en-US" sz="1400" b="0" i="0" u="none" strike="noStrike" cap="none" normalizeH="0" baseline="0" dirty="0" err="1">
                <a:ln>
                  <a:noFill/>
                </a:ln>
                <a:solidFill>
                  <a:schemeClr val="tx1"/>
                </a:solidFill>
                <a:effectLst/>
                <a:latin typeface="Arial" panose="020B0604020202020204" pitchFamily="34" charset="0"/>
              </a:rPr>
              <a:t>thể</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kết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nối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vì</a:t>
            </a:r>
            <a:r>
              <a:rPr kumimoji="0" lang="en-US" altLang="en-US" sz="1400" b="0" i="0" u="none" strike="noStrike" cap="none" normalizeH="0" baseline="0" dirty="0">
                <a:ln>
                  <a:noFill/>
                </a:ln>
                <a:solidFill>
                  <a:schemeClr val="tx1"/>
                </a:solidFill>
                <a:effectLst/>
                <a:latin typeface="Arial" panose="020B0604020202020204" pitchFamily="34" charset="0"/>
              </a:rPr>
              <a:t> Internet </a:t>
            </a:r>
            <a:r>
              <a:rPr kumimoji="0" lang="en-US" altLang="en-US" sz="1400" b="0" i="0" u="none" strike="noStrike" cap="none" normalizeH="0" baseline="0" dirty="0" err="1">
                <a:ln>
                  <a:noFill/>
                </a:ln>
                <a:solidFill>
                  <a:schemeClr val="tx1"/>
                </a:solidFill>
                <a:effectLst/>
                <a:latin typeface="Arial" panose="020B0604020202020204" pitchFamily="34" charset="0"/>
              </a:rPr>
              <a:t>hoạt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động</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dựa</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trên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địa</a:t>
            </a:r>
            <a:r>
              <a:rPr kumimoji="0" lang="en-US" altLang="en-US" sz="1400" b="0" i="0" u="none" strike="noStrike" cap="none" normalizeH="0" baseline="0" dirty="0">
                <a:ln>
                  <a:noFill/>
                </a:ln>
                <a:solidFill>
                  <a:schemeClr val="tx1"/>
                </a:solidFill>
                <a:effectLst/>
                <a:latin typeface="Arial" panose="020B0604020202020204" pitchFamily="34" charset="0"/>
              </a:rPr>
              <a:t> chỉ IP.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Arial" panose="020B0604020202020204" pitchFamily="34" charset="0"/>
              </a:rPr>
              <a:t>Bước</a:t>
            </a:r>
            <a:r>
              <a:rPr kumimoji="0" lang="en-US" altLang="en-US" sz="1400" b="1" i="0" u="none" strike="noStrike" cap="none" normalizeH="0" baseline="0" dirty="0">
                <a:ln>
                  <a:noFill/>
                </a:ln>
                <a:solidFill>
                  <a:schemeClr val="tx1"/>
                </a:solidFill>
                <a:effectLst/>
                <a:latin typeface="Arial" panose="020B0604020202020204" pitchFamily="34" charset="0"/>
              </a:rPr>
              <a:t> 2: DNS Server </a:t>
            </a:r>
            <a:r>
              <a:rPr kumimoji="0" lang="en-US" altLang="en-US" sz="1400" b="1" i="0" u="none" strike="noStrike" cap="none" normalizeH="0" baseline="0" dirty="0" err="1">
                <a:ln>
                  <a:noFill/>
                </a:ln>
                <a:solidFill>
                  <a:schemeClr val="tx1"/>
                </a:solidFill>
                <a:effectLst/>
                <a:latin typeface="Arial" panose="020B0604020202020204" pitchFamily="34" charset="0"/>
              </a:rPr>
              <a:t>phân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giải</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tên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miền</a:t>
            </a:r>
            <a:r>
              <a:rPr kumimoji="0" lang="en-US" altLang="en-US" sz="1400" b="1" i="0" u="none" strike="noStrike" cap="none" normalizeH="0" baseline="0" dirty="0">
                <a:ln>
                  <a:noFill/>
                </a:ln>
                <a:solidFill>
                  <a:schemeClr val="tx1"/>
                </a:solidFill>
                <a:effectLst/>
                <a:latin typeface="Arial" panose="020B0604020202020204" pitchFamily="34" charset="0"/>
              </a:rPr>
              <a:t> (Domain Resolution)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panose="020B0604020202020204" pitchFamily="34" charset="0"/>
              </a:rPr>
              <a:t>Trình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duyệt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gửi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một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yêu</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cầu</a:t>
            </a:r>
            <a:r>
              <a:rPr kumimoji="0" lang="en-US" altLang="en-US" sz="1400" b="0" i="0" u="none" strike="noStrike" cap="none" normalizeH="0" baseline="0" dirty="0">
                <a:ln>
                  <a:noFill/>
                </a:ln>
                <a:solidFill>
                  <a:schemeClr val="tx1"/>
                </a:solidFill>
                <a:effectLst/>
                <a:latin typeface="Arial" panose="020B0604020202020204" pitchFamily="34" charset="0"/>
              </a:rPr>
              <a:t> đến </a:t>
            </a:r>
            <a:r>
              <a:rPr kumimoji="0" lang="en-US" altLang="en-US" sz="1400" b="1" i="0" u="none" strike="noStrike" cap="none" normalizeH="0" baseline="0" dirty="0">
                <a:ln>
                  <a:noFill/>
                </a:ln>
                <a:solidFill>
                  <a:schemeClr val="tx1"/>
                </a:solidFill>
                <a:effectLst/>
                <a:latin typeface="Arial" panose="020B0604020202020204" pitchFamily="34" charset="0"/>
              </a:rPr>
              <a:t>DNS Server</a:t>
            </a:r>
            <a:r>
              <a:rPr kumimoji="0" lang="en-US" altLang="en-US" sz="1400" b="0" i="0" u="none" strike="noStrike" cap="none" normalizeH="0" baseline="0" dirty="0">
                <a:ln>
                  <a:noFill/>
                </a:ln>
                <a:solidFill>
                  <a:schemeClr val="tx1"/>
                </a:solidFill>
                <a:effectLst/>
                <a:latin typeface="Arial" panose="020B0604020202020204" pitchFamily="34" charset="0"/>
              </a:rPr>
              <a:t> (Domain Name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DNS Server có </a:t>
            </a:r>
            <a:r>
              <a:rPr kumimoji="0" lang="en-US" altLang="en-US" sz="1400" b="0" i="0" u="none" strike="noStrike" cap="none" normalizeH="0" baseline="0" dirty="0" err="1">
                <a:ln>
                  <a:noFill/>
                </a:ln>
                <a:solidFill>
                  <a:schemeClr val="tx1"/>
                </a:solidFill>
                <a:effectLst/>
                <a:latin typeface="Arial" panose="020B0604020202020204" pitchFamily="34" charset="0"/>
              </a:rPr>
              <a:t>nhiệm</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vụ</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tra</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cứu</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và</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chuyển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tên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miền</a:t>
            </a:r>
            <a:r>
              <a:rPr kumimoji="0" lang="en-US" altLang="en-US" sz="1400" b="1" i="0" u="none" strike="noStrike" cap="none" normalizeH="0" baseline="0" dirty="0">
                <a:ln>
                  <a:noFill/>
                </a:ln>
                <a:solidFill>
                  <a:schemeClr val="tx1"/>
                </a:solidFill>
                <a:effectLst/>
                <a:latin typeface="Arial" panose="020B0604020202020204" pitchFamily="34" charset="0"/>
              </a:rPr>
              <a:t> (domain name) </a:t>
            </a:r>
            <a:r>
              <a:rPr kumimoji="0" lang="en-US" altLang="en-US" sz="1400" b="1" i="0" u="none" strike="noStrike" cap="none" normalizeH="0" baseline="0" dirty="0" err="1">
                <a:ln>
                  <a:noFill/>
                </a:ln>
                <a:solidFill>
                  <a:schemeClr val="tx1"/>
                </a:solidFill>
                <a:effectLst/>
                <a:latin typeface="Arial" panose="020B0604020202020204" pitchFamily="34" charset="0"/>
              </a:rPr>
              <a:t>thành</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địa</a:t>
            </a:r>
            <a:r>
              <a:rPr kumimoji="0" lang="en-US" altLang="en-US" sz="1400" b="1" i="0" u="none" strike="noStrike" cap="none" normalizeH="0" baseline="0" dirty="0">
                <a:ln>
                  <a:noFill/>
                </a:ln>
                <a:solidFill>
                  <a:schemeClr val="tx1"/>
                </a:solidFill>
                <a:effectLst/>
                <a:latin typeface="Arial" panose="020B0604020202020204" pitchFamily="34" charset="0"/>
              </a:rPr>
              <a:t> chỉ IP </a:t>
            </a:r>
            <a:r>
              <a:rPr kumimoji="0" lang="en-US" altLang="en-US" sz="1400" b="1" i="0" u="none" strike="noStrike" cap="none" normalizeH="0" baseline="0" dirty="0" err="1">
                <a:ln>
                  <a:noFill/>
                </a:ln>
                <a:solidFill>
                  <a:schemeClr val="tx1"/>
                </a:solidFill>
                <a:effectLst/>
                <a:latin typeface="Arial" panose="020B0604020202020204" pitchFamily="34" charset="0"/>
              </a:rPr>
              <a:t>tương</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ứng</a:t>
            </a:r>
            <a:r>
              <a:rPr kumimoji="0" lang="en-US" altLang="en-US" sz="1400" b="0" i="0" u="none" strike="noStrike" cap="none" normalizeH="0" baseline="0" dirty="0">
                <a:ln>
                  <a:noFill/>
                </a:ln>
                <a:solidFill>
                  <a:schemeClr val="tx1"/>
                </a:solidFill>
                <a:effectLst/>
                <a:latin typeface="Arial" panose="020B0604020202020204" pitchFamily="34" charset="0"/>
              </a:rPr>
              <a:t> với </a:t>
            </a:r>
            <a:r>
              <a:rPr kumimoji="0" lang="en-US" altLang="en-US" sz="1400" b="0" i="0" u="none" strike="noStrike" cap="none" normalizeH="0" baseline="0" dirty="0" err="1">
                <a:ln>
                  <a:noFill/>
                </a:ln>
                <a:solidFill>
                  <a:schemeClr val="tx1"/>
                </a:solidFill>
                <a:effectLst/>
                <a:latin typeface="Arial" panose="020B0604020202020204" pitchFamily="34" charset="0"/>
              </a:rPr>
              <a:t>máy</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chủ</a:t>
            </a:r>
            <a:r>
              <a:rPr kumimoji="0" lang="en-US" altLang="en-US" sz="1400" b="0" i="0" u="none" strike="noStrike" cap="none" normalizeH="0" baseline="0" dirty="0">
                <a:ln>
                  <a:noFill/>
                </a:ln>
                <a:solidFill>
                  <a:schemeClr val="tx1"/>
                </a:solidFill>
                <a:effectLst/>
                <a:latin typeface="Arial" panose="020B0604020202020204" pitchFamily="34" charset="0"/>
              </a:rPr>
              <a:t> web.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Arial" panose="020B0604020202020204" pitchFamily="34" charset="0"/>
              </a:rPr>
              <a:t>Bước</a:t>
            </a:r>
            <a:r>
              <a:rPr kumimoji="0" lang="en-US" altLang="en-US" sz="1400" b="1" i="0" u="none" strike="noStrike" cap="none" normalizeH="0" baseline="0" dirty="0">
                <a:ln>
                  <a:noFill/>
                </a:ln>
                <a:solidFill>
                  <a:schemeClr val="tx1"/>
                </a:solidFill>
                <a:effectLst/>
                <a:latin typeface="Arial" panose="020B0604020202020204" pitchFamily="34" charset="0"/>
              </a:rPr>
              <a:t> 3: DNS Server </a:t>
            </a:r>
            <a:r>
              <a:rPr kumimoji="0" lang="en-US" altLang="en-US" sz="1400" b="1" i="0" u="none" strike="noStrike" cap="none" normalizeH="0" baseline="0" dirty="0" err="1">
                <a:ln>
                  <a:noFill/>
                </a:ln>
                <a:solidFill>
                  <a:schemeClr val="tx1"/>
                </a:solidFill>
                <a:effectLst/>
                <a:latin typeface="Arial" panose="020B0604020202020204" pitchFamily="34" charset="0"/>
              </a:rPr>
              <a:t>phản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hồi</a:t>
            </a:r>
            <a:r>
              <a:rPr kumimoji="0" lang="en-US" altLang="en-US" sz="1400" b="1" i="0" u="none" strike="noStrike" cap="none" normalizeH="0" baseline="0" dirty="0">
                <a:ln>
                  <a:noFill/>
                </a:ln>
                <a:solidFill>
                  <a:schemeClr val="tx1"/>
                </a:solidFill>
                <a:effectLst/>
                <a:latin typeface="Arial" panose="020B0604020202020204" pitchFamily="34" charset="0"/>
              </a:rPr>
              <a:t> IP của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Sau </a:t>
            </a:r>
            <a:r>
              <a:rPr kumimoji="0" lang="en-US" altLang="en-US" sz="1400" b="0" i="0" u="none" strike="noStrike" cap="none" normalizeH="0" baseline="0" dirty="0" err="1">
                <a:ln>
                  <a:noFill/>
                </a:ln>
                <a:solidFill>
                  <a:schemeClr val="tx1"/>
                </a:solidFill>
                <a:effectLst/>
                <a:latin typeface="Arial" panose="020B0604020202020204" pitchFamily="34" charset="0"/>
              </a:rPr>
              <a:t>khi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tìm</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được</a:t>
            </a:r>
            <a:r>
              <a:rPr kumimoji="0" lang="en-US" altLang="en-US" sz="1400" b="0" i="0" u="none" strike="noStrike" cap="none" normalizeH="0" baseline="0" dirty="0">
                <a:ln>
                  <a:noFill/>
                </a:ln>
                <a:solidFill>
                  <a:schemeClr val="tx1"/>
                </a:solidFill>
                <a:effectLst/>
                <a:latin typeface="Arial" panose="020B0604020202020204" pitchFamily="34" charset="0"/>
              </a:rPr>
              <a:t> IP của website, DNS Server </a:t>
            </a:r>
            <a:r>
              <a:rPr kumimoji="0" lang="en-US" altLang="en-US" sz="1400" b="0" i="0" u="none" strike="noStrike" cap="none" normalizeH="0" baseline="0" dirty="0" err="1">
                <a:ln>
                  <a:noFill/>
                </a:ln>
                <a:solidFill>
                  <a:schemeClr val="tx1"/>
                </a:solidFill>
                <a:effectLst/>
                <a:latin typeface="Arial" panose="020B0604020202020204" pitchFamily="34" charset="0"/>
              </a:rPr>
              <a:t>gửi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phản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hồi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chứa</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địa</a:t>
            </a:r>
            <a:r>
              <a:rPr kumimoji="0" lang="en-US" altLang="en-US" sz="1400" b="0" i="0" u="none" strike="noStrike" cap="none" normalizeH="0" baseline="0" dirty="0">
                <a:ln>
                  <a:noFill/>
                </a:ln>
                <a:solidFill>
                  <a:schemeClr val="tx1"/>
                </a:solidFill>
                <a:effectLst/>
                <a:latin typeface="Arial" panose="020B0604020202020204" pitchFamily="34" charset="0"/>
              </a:rPr>
              <a:t> chỉ IP đó về </a:t>
            </a:r>
            <a:r>
              <a:rPr kumimoji="0" lang="en-US" altLang="en-US" sz="1400" b="0" i="0" u="none" strike="noStrike" cap="none" normalizeH="0" baseline="0" dirty="0" err="1">
                <a:ln>
                  <a:noFill/>
                </a:ln>
                <a:solidFill>
                  <a:schemeClr val="tx1"/>
                </a:solidFill>
                <a:effectLst/>
                <a:latin typeface="Arial" panose="020B0604020202020204" pitchFamily="34" charset="0"/>
              </a:rPr>
              <a:t>cho</a:t>
            </a:r>
            <a:r>
              <a:rPr kumimoji="0" lang="en-US" altLang="en-US" sz="1400" b="0" i="0" u="none" strike="noStrike" cap="none" normalizeH="0" baseline="0" dirty="0">
                <a:ln>
                  <a:noFill/>
                </a:ln>
                <a:solidFill>
                  <a:schemeClr val="tx1"/>
                </a:solidFill>
                <a:effectLst/>
                <a:latin typeface="Arial" panose="020B0604020202020204" pitchFamily="34" charset="0"/>
              </a:rPr>
              <a:t> client.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panose="020B0604020202020204" pitchFamily="34" charset="0"/>
              </a:rPr>
              <a:t>Ví</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dụ</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Unicode MS"/>
              </a:rPr>
              <a:t>www.example.com → 192.168.1.10</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Arial" panose="020B0604020202020204" pitchFamily="34" charset="0"/>
              </a:rPr>
              <a:t>Bước</a:t>
            </a:r>
            <a:r>
              <a:rPr kumimoji="0" lang="en-US" altLang="en-US" sz="1400" b="1" i="0" u="none" strike="noStrike" cap="none" normalizeH="0" baseline="0" dirty="0">
                <a:ln>
                  <a:noFill/>
                </a:ln>
                <a:solidFill>
                  <a:schemeClr val="tx1"/>
                </a:solidFill>
                <a:effectLst/>
                <a:latin typeface="Arial" panose="020B0604020202020204" pitchFamily="34" charset="0"/>
              </a:rPr>
              <a:t> 4: Client </a:t>
            </a:r>
            <a:r>
              <a:rPr kumimoji="0" lang="en-US" altLang="en-US" sz="1400" b="1" i="0" u="none" strike="noStrike" cap="none" normalizeH="0" baseline="0" dirty="0" err="1">
                <a:ln>
                  <a:noFill/>
                </a:ln>
                <a:solidFill>
                  <a:schemeClr val="tx1"/>
                </a:solidFill>
                <a:effectLst/>
                <a:latin typeface="Arial" panose="020B0604020202020204" pitchFamily="34" charset="0"/>
              </a:rPr>
              <a:t>gửi</a:t>
            </a:r>
            <a:r>
              <a:rPr kumimoji="0" lang="en-US" altLang="en-US" sz="1400" b="1" i="0" u="none" strike="noStrike" cap="none" normalizeH="0" baseline="0" dirty="0">
                <a:ln>
                  <a:noFill/>
                </a:ln>
                <a:solidFill>
                  <a:schemeClr val="tx1"/>
                </a:solidFill>
                <a:effectLst/>
                <a:latin typeface="Arial" panose="020B0604020202020204" pitchFamily="34" charset="0"/>
              </a:rPr>
              <a:t> HTTP Request đến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panose="020B0604020202020204" pitchFamily="34" charset="0"/>
              </a:rPr>
              <a:t>Trình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duyệt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sử</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dụng</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địa</a:t>
            </a:r>
            <a:r>
              <a:rPr kumimoji="0" lang="en-US" altLang="en-US" sz="1400" b="0" i="0" u="none" strike="noStrike" cap="none" normalizeH="0" baseline="0" dirty="0">
                <a:ln>
                  <a:noFill/>
                </a:ln>
                <a:solidFill>
                  <a:schemeClr val="tx1"/>
                </a:solidFill>
                <a:effectLst/>
                <a:latin typeface="Arial" panose="020B0604020202020204" pitchFamily="34" charset="0"/>
              </a:rPr>
              <a:t> chỉ IP nhận </a:t>
            </a:r>
            <a:r>
              <a:rPr kumimoji="0" lang="en-US" altLang="en-US" sz="1400" b="0" i="0" u="none" strike="noStrike" cap="none" normalizeH="0" baseline="0" dirty="0" err="1">
                <a:ln>
                  <a:noFill/>
                </a:ln>
                <a:solidFill>
                  <a:schemeClr val="tx1"/>
                </a:solidFill>
                <a:effectLst/>
                <a:latin typeface="Arial" panose="020B0604020202020204" pitchFamily="34" charset="0"/>
              </a:rPr>
              <a:t>được</a:t>
            </a:r>
            <a:r>
              <a:rPr kumimoji="0" lang="en-US" altLang="en-US" sz="1400" b="0" i="0" u="none" strike="noStrike" cap="none" normalizeH="0" baseline="0" dirty="0">
                <a:ln>
                  <a:noFill/>
                </a:ln>
                <a:solidFill>
                  <a:schemeClr val="tx1"/>
                </a:solidFill>
                <a:effectLst/>
                <a:latin typeface="Arial" panose="020B0604020202020204" pitchFamily="34" charset="0"/>
              </a:rPr>
              <a:t> để </a:t>
            </a:r>
            <a:r>
              <a:rPr kumimoji="0" lang="en-US" altLang="en-US" sz="1400" b="1" i="0" u="none" strike="noStrike" cap="none" normalizeH="0" baseline="0" dirty="0" err="1">
                <a:ln>
                  <a:noFill/>
                </a:ln>
                <a:solidFill>
                  <a:schemeClr val="tx1"/>
                </a:solidFill>
                <a:effectLst/>
                <a:latin typeface="Arial" panose="020B0604020202020204" pitchFamily="34" charset="0"/>
              </a:rPr>
              <a:t>gửi</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yêu</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cầu</a:t>
            </a:r>
            <a:r>
              <a:rPr kumimoji="0" lang="en-US" altLang="en-US" sz="1400" b="1" i="0" u="none" strike="noStrike" cap="none" normalizeH="0" baseline="0" dirty="0">
                <a:ln>
                  <a:noFill/>
                </a:ln>
                <a:solidFill>
                  <a:schemeClr val="tx1"/>
                </a:solidFill>
                <a:effectLst/>
                <a:latin typeface="Arial" panose="020B0604020202020204" pitchFamily="34" charset="0"/>
              </a:rPr>
              <a:t> HTTP</a:t>
            </a:r>
            <a:r>
              <a:rPr kumimoji="0" lang="en-US" altLang="en-US" sz="1400" b="0" i="0" u="none" strike="noStrike" cap="none" normalizeH="0" baseline="0" dirty="0">
                <a:ln>
                  <a:noFill/>
                </a:ln>
                <a:solidFill>
                  <a:schemeClr val="tx1"/>
                </a:solidFill>
                <a:effectLst/>
                <a:latin typeface="Arial" panose="020B0604020202020204" pitchFamily="34" charset="0"/>
              </a:rPr>
              <a:t> (GET, POST,...) đến </a:t>
            </a:r>
            <a:r>
              <a:rPr kumimoji="0" lang="en-US" altLang="en-US" sz="1400" b="1" i="0" u="none" strike="noStrike" cap="none" normalizeH="0" baseline="0" dirty="0">
                <a:ln>
                  <a:noFill/>
                </a:ln>
                <a:solidFill>
                  <a:schemeClr val="tx1"/>
                </a:solidFill>
                <a:effectLst/>
                <a:latin typeface="Arial" panose="020B0604020202020204" pitchFamily="34" charset="0"/>
              </a:rPr>
              <a:t>Web Server</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panose="020B0604020202020204" pitchFamily="34" charset="0"/>
              </a:rPr>
              <a:t>Yêu</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cầu</a:t>
            </a:r>
            <a:r>
              <a:rPr kumimoji="0" lang="en-US" altLang="en-US" sz="1400" b="0" i="0" u="none" strike="noStrike" cap="none" normalizeH="0" baseline="0" dirty="0">
                <a:ln>
                  <a:noFill/>
                </a:ln>
                <a:solidFill>
                  <a:schemeClr val="tx1"/>
                </a:solidFill>
                <a:effectLst/>
                <a:latin typeface="Arial" panose="020B0604020202020204" pitchFamily="34" charset="0"/>
              </a:rPr>
              <a:t> này là để </a:t>
            </a:r>
            <a:r>
              <a:rPr kumimoji="0" lang="en-US" altLang="en-US" sz="1400" b="0" i="0" u="none" strike="noStrike" cap="none" normalizeH="0" baseline="0" dirty="0" err="1">
                <a:ln>
                  <a:noFill/>
                </a:ln>
                <a:solidFill>
                  <a:schemeClr val="tx1"/>
                </a:solidFill>
                <a:effectLst/>
                <a:latin typeface="Arial" panose="020B0604020202020204" pitchFamily="34" charset="0"/>
              </a:rPr>
              <a:t>lấy</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nội</a:t>
            </a:r>
            <a:r>
              <a:rPr kumimoji="0" lang="en-US" altLang="en-US" sz="1400" b="0" i="0" u="none" strike="noStrike" cap="none" normalizeH="0" baseline="0" dirty="0">
                <a:ln>
                  <a:noFill/>
                </a:ln>
                <a:solidFill>
                  <a:schemeClr val="tx1"/>
                </a:solidFill>
                <a:effectLst/>
                <a:latin typeface="Arial" panose="020B0604020202020204" pitchFamily="34" charset="0"/>
              </a:rPr>
              <a:t> dung </a:t>
            </a:r>
            <a:r>
              <a:rPr kumimoji="0" lang="en-US" altLang="en-US" sz="1400" b="0" i="0" u="none" strike="noStrike" cap="none" normalizeH="0" baseline="0" dirty="0" err="1">
                <a:ln>
                  <a:noFill/>
                </a:ln>
                <a:solidFill>
                  <a:schemeClr val="tx1"/>
                </a:solidFill>
                <a:effectLst/>
                <a:latin typeface="Arial" panose="020B0604020202020204" pitchFamily="34" charset="0"/>
              </a:rPr>
              <a:t>trang</a:t>
            </a:r>
            <a:r>
              <a:rPr kumimoji="0" lang="en-US" altLang="en-US" sz="1400" b="0" i="0" u="none" strike="noStrike" cap="none" normalizeH="0" baseline="0" dirty="0">
                <a:ln>
                  <a:noFill/>
                </a:ln>
                <a:solidFill>
                  <a:schemeClr val="tx1"/>
                </a:solidFill>
                <a:effectLst/>
                <a:latin typeface="Arial" panose="020B0604020202020204" pitchFamily="34" charset="0"/>
              </a:rPr>
              <a:t> web, như: HTML, CSS, </a:t>
            </a:r>
            <a:r>
              <a:rPr kumimoji="0" lang="en-US" altLang="en-US" sz="1400" b="0" i="0" u="none" strike="noStrike" cap="none" normalizeH="0" baseline="0" dirty="0" err="1">
                <a:ln>
                  <a:noFill/>
                </a:ln>
                <a:solidFill>
                  <a:schemeClr val="tx1"/>
                </a:solidFill>
                <a:effectLst/>
                <a:latin typeface="Arial" panose="020B0604020202020204" pitchFamily="34" charset="0"/>
              </a:rPr>
              <a:t>hình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ảnh</a:t>
            </a:r>
            <a:r>
              <a:rPr kumimoji="0" lang="en-US" altLang="en-US" sz="1400" b="0" i="0" u="none" strike="noStrike" cap="none" normalizeH="0" baseline="0" dirty="0">
                <a:ln>
                  <a:noFill/>
                </a:ln>
                <a:solidFill>
                  <a:schemeClr val="tx1"/>
                </a:solidFill>
                <a:effectLst/>
                <a:latin typeface="Arial" panose="020B0604020202020204" pitchFamily="34" charset="0"/>
              </a:rPr>
              <a:t>, script...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Arial" panose="020B0604020202020204" pitchFamily="34" charset="0"/>
              </a:rPr>
              <a:t>Bước</a:t>
            </a:r>
            <a:r>
              <a:rPr kumimoji="0" lang="en-US" altLang="en-US" sz="1400" b="1" i="0" u="none" strike="noStrike" cap="none" normalizeH="0" baseline="0" dirty="0">
                <a:ln>
                  <a:noFill/>
                </a:ln>
                <a:solidFill>
                  <a:schemeClr val="tx1"/>
                </a:solidFill>
                <a:effectLst/>
                <a:latin typeface="Arial" panose="020B0604020202020204" pitchFamily="34" charset="0"/>
              </a:rPr>
              <a:t> 5: Web Server </a:t>
            </a:r>
            <a:r>
              <a:rPr kumimoji="0" lang="en-US" altLang="en-US" sz="1400" b="1" i="0" u="none" strike="noStrike" cap="none" normalizeH="0" baseline="0" dirty="0" err="1">
                <a:ln>
                  <a:noFill/>
                </a:ln>
                <a:solidFill>
                  <a:schemeClr val="tx1"/>
                </a:solidFill>
                <a:effectLst/>
                <a:latin typeface="Arial" panose="020B0604020202020204" pitchFamily="34" charset="0"/>
              </a:rPr>
              <a:t>phản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hồi</a:t>
            </a:r>
            <a:r>
              <a:rPr kumimoji="0" lang="en-US" altLang="en-US" sz="1400" b="1" i="0" u="none" strike="noStrike" cap="none" normalizeH="0" baseline="0" dirty="0">
                <a:ln>
                  <a:noFill/>
                </a:ln>
                <a:solidFill>
                  <a:schemeClr val="tx1"/>
                </a:solidFill>
                <a:effectLst/>
                <a:latin typeface="Arial" panose="020B0604020202020204" pitchFamily="34" charset="0"/>
              </a:rPr>
              <a:t> với </a:t>
            </a:r>
            <a:r>
              <a:rPr kumimoji="0" lang="en-US" altLang="en-US" sz="1400" b="1" i="0" u="none" strike="noStrike" cap="none" normalizeH="0" baseline="0" dirty="0" err="1">
                <a:ln>
                  <a:noFill/>
                </a:ln>
                <a:solidFill>
                  <a:schemeClr val="tx1"/>
                </a:solidFill>
                <a:effectLst/>
                <a:latin typeface="Arial" panose="020B0604020202020204" pitchFamily="34" charset="0"/>
              </a:rPr>
              <a:t>dữ</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liệu</a:t>
            </a:r>
            <a:r>
              <a:rPr kumimoji="0" lang="en-US" altLang="en-US" sz="1400" b="1" i="0" u="none" strike="noStrike" cap="none" normalizeH="0" baseline="0" dirty="0">
                <a:ln>
                  <a:noFill/>
                </a:ln>
                <a:solidFill>
                  <a:schemeClr val="tx1"/>
                </a:solidFill>
                <a:effectLst/>
                <a:latin typeface="Arial" panose="020B0604020202020204" pitchFamily="34" charset="0"/>
              </a:rPr>
              <a:t> (HTTP Response with Data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Web Server </a:t>
            </a:r>
            <a:r>
              <a:rPr kumimoji="0" lang="en-US" altLang="en-US" sz="1400" b="0" i="0" u="none" strike="noStrike" cap="none" normalizeH="0" baseline="0" dirty="0" err="1">
                <a:ln>
                  <a:noFill/>
                </a:ln>
                <a:solidFill>
                  <a:schemeClr val="tx1"/>
                </a:solidFill>
                <a:effectLst/>
                <a:latin typeface="Arial" panose="020B0604020202020204" pitchFamily="34" charset="0"/>
              </a:rPr>
              <a:t>xử</a:t>
            </a:r>
            <a:r>
              <a:rPr kumimoji="0" lang="en-US" altLang="en-US" sz="1400" b="0" i="0" u="none" strike="noStrike" cap="none" normalizeH="0" baseline="0" dirty="0">
                <a:ln>
                  <a:noFill/>
                </a:ln>
                <a:solidFill>
                  <a:schemeClr val="tx1"/>
                </a:solidFill>
                <a:effectLst/>
                <a:latin typeface="Arial" panose="020B0604020202020204" pitchFamily="34" charset="0"/>
              </a:rPr>
              <a:t> lý </a:t>
            </a:r>
            <a:r>
              <a:rPr kumimoji="0" lang="en-US" altLang="en-US" sz="1400" b="0" i="0" u="none" strike="noStrike" cap="none" normalizeH="0" baseline="0" dirty="0" err="1">
                <a:ln>
                  <a:noFill/>
                </a:ln>
                <a:solidFill>
                  <a:schemeClr val="tx1"/>
                </a:solidFill>
                <a:effectLst/>
                <a:latin typeface="Arial" panose="020B0604020202020204" pitchFamily="34" charset="0"/>
              </a:rPr>
              <a:t>yêu</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cầu</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và</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gửi</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phản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hồi</a:t>
            </a:r>
            <a:r>
              <a:rPr kumimoji="0" lang="en-US" altLang="en-US" sz="1400" b="1" i="0" u="none" strike="noStrike" cap="none" normalizeH="0" baseline="0" dirty="0">
                <a:ln>
                  <a:noFill/>
                </a:ln>
                <a:solidFill>
                  <a:schemeClr val="tx1"/>
                </a:solidFill>
                <a:effectLst/>
                <a:latin typeface="Arial" panose="020B0604020202020204" pitchFamily="34" charset="0"/>
              </a:rPr>
              <a:t> HTTP </a:t>
            </a:r>
            <a:r>
              <a:rPr kumimoji="0" lang="en-US" altLang="en-US" sz="1400" b="1" i="0" u="none" strike="noStrike" cap="none" normalizeH="0" baseline="0" dirty="0" err="1">
                <a:ln>
                  <a:noFill/>
                </a:ln>
                <a:solidFill>
                  <a:schemeClr val="tx1"/>
                </a:solidFill>
                <a:effectLst/>
                <a:latin typeface="Arial" panose="020B0604020202020204" pitchFamily="34" charset="0"/>
              </a:rPr>
              <a:t>chứa</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các</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tệp</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dữ</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liệu</a:t>
            </a:r>
            <a:r>
              <a:rPr kumimoji="0" lang="en-US" altLang="en-US" sz="1400" b="0" i="0" u="none" strike="noStrike" cap="none" normalizeH="0" baseline="0" dirty="0">
                <a:ln>
                  <a:noFill/>
                </a:ln>
                <a:solidFill>
                  <a:schemeClr val="tx1"/>
                </a:solidFill>
                <a:effectLst/>
                <a:latin typeface="Arial" panose="020B0604020202020204" pitchFamily="34" charset="0"/>
              </a:rPr>
              <a:t> về </a:t>
            </a:r>
            <a:r>
              <a:rPr kumimoji="0" lang="en-US" altLang="en-US" sz="1400" b="0" i="0" u="none" strike="noStrike" cap="none" normalizeH="0" baseline="0" dirty="0" err="1">
                <a:ln>
                  <a:noFill/>
                </a:ln>
                <a:solidFill>
                  <a:schemeClr val="tx1"/>
                </a:solidFill>
                <a:effectLst/>
                <a:latin typeface="Arial" panose="020B0604020202020204" pitchFamily="34" charset="0"/>
              </a:rPr>
              <a:t>cho</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trình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duyệt</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panose="020B0604020202020204" pitchFamily="34" charset="0"/>
              </a:rPr>
              <a:t>Dữ</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liệu</a:t>
            </a:r>
            <a:r>
              <a:rPr kumimoji="0" lang="en-US" altLang="en-US" sz="1400" b="0" i="0" u="none" strike="noStrike" cap="none" normalizeH="0" baseline="0" dirty="0">
                <a:ln>
                  <a:noFill/>
                </a:ln>
                <a:solidFill>
                  <a:schemeClr val="tx1"/>
                </a:solidFill>
                <a:effectLst/>
                <a:latin typeface="Arial" panose="020B0604020202020204" pitchFamily="34" charset="0"/>
              </a:rPr>
              <a:t> có </a:t>
            </a:r>
            <a:r>
              <a:rPr kumimoji="0" lang="en-US" altLang="en-US" sz="1400" b="0" i="0" u="none" strike="noStrike" cap="none" normalizeH="0" baseline="0" dirty="0" err="1">
                <a:ln>
                  <a:noFill/>
                </a:ln>
                <a:solidFill>
                  <a:schemeClr val="tx1"/>
                </a:solidFill>
                <a:effectLst/>
                <a:latin typeface="Arial" panose="020B0604020202020204" pitchFamily="34" charset="0"/>
              </a:rPr>
              <a:t>thể</a:t>
            </a:r>
            <a:r>
              <a:rPr kumimoji="0" lang="en-US" altLang="en-US" sz="1400" b="0" i="0" u="none" strike="noStrike" cap="none" normalizeH="0" baseline="0" dirty="0">
                <a:ln>
                  <a:noFill/>
                </a:ln>
                <a:solidFill>
                  <a:schemeClr val="tx1"/>
                </a:solidFill>
                <a:effectLst/>
                <a:latin typeface="Arial" panose="020B0604020202020204" pitchFamily="34" charset="0"/>
              </a:rPr>
              <a:t> bao </a:t>
            </a:r>
            <a:r>
              <a:rPr kumimoji="0" lang="en-US" altLang="en-US" sz="1400" b="0" i="0" u="none" strike="noStrike" cap="none" normalizeH="0" baseline="0" dirty="0" err="1">
                <a:ln>
                  <a:noFill/>
                </a:ln>
                <a:solidFill>
                  <a:schemeClr val="tx1"/>
                </a:solidFill>
                <a:effectLst/>
                <a:latin typeface="Arial" panose="020B0604020202020204" pitchFamily="34" charset="0"/>
              </a:rPr>
              <a:t>gồm</a:t>
            </a:r>
            <a:r>
              <a:rPr kumimoji="0" lang="en-US" altLang="en-US" sz="1400" b="0" i="0" u="none" strike="noStrike" cap="none" normalizeH="0" baseline="0" dirty="0">
                <a:ln>
                  <a:noFill/>
                </a:ln>
                <a:solidFill>
                  <a:schemeClr val="tx1"/>
                </a:solidFill>
                <a:effectLst/>
                <a:latin typeface="Arial" panose="020B0604020202020204" pitchFamily="34" charset="0"/>
              </a:rPr>
              <a:t>: HTML (</a:t>
            </a:r>
            <a:r>
              <a:rPr kumimoji="0" lang="en-US" altLang="en-US" sz="1400" b="0" i="0" u="none" strike="noStrike" cap="none" normalizeH="0" baseline="0" dirty="0" err="1">
                <a:ln>
                  <a:noFill/>
                </a:ln>
                <a:solidFill>
                  <a:schemeClr val="tx1"/>
                </a:solidFill>
                <a:effectLst/>
                <a:latin typeface="Arial" panose="020B0604020202020204" pitchFamily="34" charset="0"/>
              </a:rPr>
              <a:t>nội</a:t>
            </a:r>
            <a:r>
              <a:rPr kumimoji="0" lang="en-US" altLang="en-US" sz="1400" b="0" i="0" u="none" strike="noStrike" cap="none" normalizeH="0" baseline="0" dirty="0">
                <a:ln>
                  <a:noFill/>
                </a:ln>
                <a:solidFill>
                  <a:schemeClr val="tx1"/>
                </a:solidFill>
                <a:effectLst/>
                <a:latin typeface="Arial" panose="020B0604020202020204" pitchFamily="34" charset="0"/>
              </a:rPr>
              <a:t> dung), CSS (</a:t>
            </a:r>
            <a:r>
              <a:rPr kumimoji="0" lang="en-US" altLang="en-US" sz="1400" b="0" i="0" u="none" strike="noStrike" cap="none" normalizeH="0" baseline="0" dirty="0" err="1">
                <a:ln>
                  <a:noFill/>
                </a:ln>
                <a:solidFill>
                  <a:schemeClr val="tx1"/>
                </a:solidFill>
                <a:effectLst/>
                <a:latin typeface="Arial" panose="020B0604020202020204" pitchFamily="34" charset="0"/>
              </a:rPr>
              <a:t>giao</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diện</a:t>
            </a:r>
            <a:r>
              <a:rPr kumimoji="0" lang="en-US" altLang="en-US" sz="1400" b="0" i="0" u="none" strike="noStrike" cap="none" normalizeH="0" baseline="0" dirty="0">
                <a:ln>
                  <a:noFill/>
                </a:ln>
                <a:solidFill>
                  <a:schemeClr val="tx1"/>
                </a:solidFill>
                <a:effectLst/>
                <a:latin typeface="Arial" panose="020B0604020202020204" pitchFamily="34" charset="0"/>
              </a:rPr>
              <a:t>), JavaScript (</a:t>
            </a:r>
            <a:r>
              <a:rPr kumimoji="0" lang="en-US" altLang="en-US" sz="1400" b="0" i="0" u="none" strike="noStrike" cap="none" normalizeH="0" baseline="0" dirty="0" err="1">
                <a:ln>
                  <a:noFill/>
                </a:ln>
                <a:solidFill>
                  <a:schemeClr val="tx1"/>
                </a:solidFill>
                <a:effectLst/>
                <a:latin typeface="Arial" panose="020B0604020202020204" pitchFamily="34" charset="0"/>
              </a:rPr>
              <a:t>tương</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tác</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hình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ảnh</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 name="Title 3">
            <a:extLst>
              <a:ext uri="{FF2B5EF4-FFF2-40B4-BE49-F238E27FC236}">
                <a16:creationId xmlns:a16="http://schemas.microsoft.com/office/drawing/2014/main" id="{781EF785-8E0E-86EF-8C7C-790F6AE554D2}"/>
              </a:ext>
            </a:extLst>
          </p:cNvPr>
          <p:cNvSpPr>
            <a:spLocks noGrp="1"/>
          </p:cNvSpPr>
          <p:nvPr>
            <p:ph type="title" idx="4294967295"/>
          </p:nvPr>
        </p:nvSpPr>
        <p:spPr>
          <a:xfrm>
            <a:off x="0" y="138113"/>
            <a:ext cx="11514138" cy="1320800"/>
          </a:xfrm>
        </p:spPr>
        <p:txBody>
          <a:bodyPr>
            <a:normAutofit/>
          </a:bodyPr>
          <a:lstStyle/>
          <a:p>
            <a:r>
              <a:rPr lang="en-US" sz="2400" b="1" dirty="0">
                <a:solidFill>
                  <a:schemeClr val="tx1"/>
                </a:solidFill>
                <a:latin typeface="Arial" panose="020B0604020202020204" pitchFamily="34" charset="0"/>
                <a:cs typeface="Arial" panose="020B0604020202020204" pitchFamily="34" charset="0"/>
              </a:rPr>
              <a:t>5. Workflow </a:t>
            </a:r>
            <a:r>
              <a:rPr lang="en-US" sz="2400" b="1" dirty="0" err="1">
                <a:solidFill>
                  <a:schemeClr val="tx1"/>
                </a:solidFill>
                <a:latin typeface="Arial" panose="020B0604020202020204" pitchFamily="34" charset="0"/>
                <a:cs typeface="Arial" panose="020B0604020202020204" pitchFamily="34" charset="0"/>
              </a:rPr>
              <a:t>giao</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tiếp</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của</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mô</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hình</a:t>
            </a:r>
            <a:r>
              <a:rPr lang="en-US" sz="2400" b="1" dirty="0">
                <a:solidFill>
                  <a:schemeClr val="tx1"/>
                </a:solidFill>
                <a:latin typeface="Arial" panose="020B0604020202020204" pitchFamily="34" charset="0"/>
                <a:cs typeface="Arial" panose="020B0604020202020204" pitchFamily="34" charset="0"/>
              </a:rPr>
              <a:t> client server:</a:t>
            </a:r>
          </a:p>
        </p:txBody>
      </p:sp>
    </p:spTree>
    <p:extLst>
      <p:ext uri="{BB962C8B-B14F-4D97-AF65-F5344CB8AC3E}">
        <p14:creationId xmlns:p14="http://schemas.microsoft.com/office/powerpoint/2010/main" val="1066701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C2994-E8D0-479F-18C4-24D29037A2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C6F676-2D8C-2585-38C6-2C4A9D7FFFE2}"/>
              </a:ext>
            </a:extLst>
          </p:cNvPr>
          <p:cNvSpPr>
            <a:spLocks noGrp="1"/>
          </p:cNvSpPr>
          <p:nvPr>
            <p:ph type="title" idx="4294967295"/>
          </p:nvPr>
        </p:nvSpPr>
        <p:spPr>
          <a:xfrm>
            <a:off x="1868129" y="2375054"/>
            <a:ext cx="7434263" cy="1320800"/>
          </a:xfrm>
        </p:spPr>
        <p:txBody>
          <a:bodyPr>
            <a:normAutofit fontScale="90000"/>
          </a:bodyPr>
          <a:lstStyle/>
          <a:p>
            <a:pPr algn="ctr"/>
            <a:r>
              <a:rPr lang="en-US" sz="4000" b="1" dirty="0">
                <a:solidFill>
                  <a:schemeClr val="tx1"/>
                </a:solidFill>
                <a:latin typeface="Arial" panose="020B0604020202020204" pitchFamily="34" charset="0"/>
                <a:cs typeface="Arial" panose="020B0604020202020204" pitchFamily="34" charset="0"/>
              </a:rPr>
              <a:t>DI TRÚ MÃ </a:t>
            </a:r>
            <a:br>
              <a:rPr lang="en-US" sz="4000" b="1" dirty="0">
                <a:solidFill>
                  <a:schemeClr val="tx1"/>
                </a:solidFill>
                <a:latin typeface="Arial" panose="020B0604020202020204" pitchFamily="34" charset="0"/>
                <a:cs typeface="Arial" panose="020B0604020202020204" pitchFamily="34" charset="0"/>
              </a:rPr>
            </a:br>
            <a:r>
              <a:rPr lang="en-US" sz="4000" b="1" dirty="0">
                <a:solidFill>
                  <a:schemeClr val="tx1"/>
                </a:solidFill>
                <a:latin typeface="Arial" panose="020B0604020202020204" pitchFamily="34" charset="0"/>
                <a:cs typeface="Arial" panose="020B0604020202020204" pitchFamily="34" charset="0"/>
              </a:rPr>
              <a:t>TRONG HỆ THỐNG PHÂN TÁN</a:t>
            </a:r>
          </a:p>
        </p:txBody>
      </p:sp>
    </p:spTree>
    <p:extLst>
      <p:ext uri="{BB962C8B-B14F-4D97-AF65-F5344CB8AC3E}">
        <p14:creationId xmlns:p14="http://schemas.microsoft.com/office/powerpoint/2010/main" val="2061567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CD02D8-171A-43CB-E1C3-775D07534B49}"/>
              </a:ext>
            </a:extLst>
          </p:cNvPr>
          <p:cNvSpPr txBox="1"/>
          <p:nvPr/>
        </p:nvSpPr>
        <p:spPr>
          <a:xfrm>
            <a:off x="3070121" y="343072"/>
            <a:ext cx="5456903" cy="400110"/>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DI TRÚ MÃ TRONG HỆ THỐNG PHÂN TÁN</a:t>
            </a:r>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4FEC4C5-44FD-41F4-3FE4-5CE70488CAAA}"/>
              </a:ext>
            </a:extLst>
          </p:cNvPr>
          <p:cNvSpPr txBox="1"/>
          <p:nvPr/>
        </p:nvSpPr>
        <p:spPr>
          <a:xfrm>
            <a:off x="599767" y="1106009"/>
            <a:ext cx="10397613" cy="1266437"/>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1. </a:t>
            </a:r>
            <a:r>
              <a:rPr lang="en-US" sz="2000" b="1" dirty="0" err="1">
                <a:latin typeface="Arial" panose="020B0604020202020204" pitchFamily="34" charset="0"/>
                <a:cs typeface="Arial" panose="020B0604020202020204" pitchFamily="34" charset="0"/>
              </a:rPr>
              <a:t>Khái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niệm</a:t>
            </a:r>
            <a:r>
              <a:rPr lang="en-US" sz="2000" dirty="0">
                <a:latin typeface="Arial" panose="020B0604020202020204" pitchFamily="34" charset="0"/>
                <a:cs typeface="Arial" panose="020B0604020202020204" pitchFamily="34" charset="0"/>
              </a:rPr>
              <a:t>: </a:t>
            </a:r>
          </a:p>
          <a:p>
            <a:pPr>
              <a:lnSpc>
                <a:spcPct val="150000"/>
              </a:lnSpc>
            </a:pPr>
            <a:r>
              <a:rPr lang="en-US" sz="2000" dirty="0">
                <a:latin typeface="Arial" panose="020B0604020202020204" pitchFamily="34" charset="0"/>
                <a:cs typeface="Arial" panose="020B0604020202020204" pitchFamily="34" charset="0"/>
              </a:rPr>
              <a:t>Di </a:t>
            </a:r>
            <a:r>
              <a:rPr lang="en-US" sz="2000" dirty="0" err="1">
                <a:latin typeface="Arial" panose="020B0604020202020204" pitchFamily="34" charset="0"/>
                <a:cs typeface="Arial" panose="020B0604020202020204" pitchFamily="34" charset="0"/>
              </a:rPr>
              <a:t>trú</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a:t>
            </a:r>
            <a:r>
              <a:rPr lang="en-US" sz="2000" dirty="0">
                <a:latin typeface="Arial" panose="020B0604020202020204" pitchFamily="34" charset="0"/>
                <a:cs typeface="Arial" panose="020B0604020202020204" pitchFamily="34" charset="0"/>
              </a:rPr>
              <a:t> (Code Migration)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di </a:t>
            </a:r>
            <a:r>
              <a:rPr lang="en-US" sz="2000" b="1" dirty="0" err="1">
                <a:latin typeface="Arial" panose="020B0604020202020204" pitchFamily="34" charset="0"/>
                <a:cs typeface="Arial" panose="020B0604020202020204" pitchFamily="34" charset="0"/>
              </a:rPr>
              <a:t>chuyển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một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phần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hoặc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toàn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bộ</a:t>
            </a:r>
            <a:r>
              <a:rPr lang="en-US" sz="2000" b="1" dirty="0">
                <a:latin typeface="Arial" panose="020B0604020202020204" pitchFamily="34" charset="0"/>
                <a:cs typeface="Arial" panose="020B0604020202020204" pitchFamily="34" charset="0"/>
              </a:rPr>
              <a:t> </a:t>
            </a:r>
          </a:p>
          <a:p>
            <a:pPr>
              <a:lnSpc>
                <a:spcPct val="150000"/>
              </a:lnSpc>
            </a:pPr>
            <a:r>
              <a:rPr lang="en-US" sz="2000" b="1" dirty="0" err="1">
                <a:latin typeface="Arial" panose="020B0604020202020204" pitchFamily="34" charset="0"/>
                <a:cs typeface="Arial" panose="020B0604020202020204" pitchFamily="34" charset="0"/>
              </a:rPr>
              <a:t>tiến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thống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tán</a:t>
            </a:r>
            <a:r>
              <a:rPr lang="en-US" sz="2000"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1C9C65C5-9908-1714-2E66-2EE320C2A1EB}"/>
              </a:ext>
            </a:extLst>
          </p:cNvPr>
          <p:cNvSpPr txBox="1"/>
          <p:nvPr/>
        </p:nvSpPr>
        <p:spPr>
          <a:xfrm>
            <a:off x="599767" y="2923122"/>
            <a:ext cx="1120877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2. </a:t>
            </a:r>
            <a:r>
              <a:rPr lang="en-US" sz="2000" b="1" dirty="0" err="1">
                <a:latin typeface="Arial" panose="020B0604020202020204" pitchFamily="34" charset="0"/>
                <a:cs typeface="Arial" panose="020B0604020202020204" pitchFamily="34" charset="0"/>
              </a:rPr>
              <a:t>Vì</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sao</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phải</a:t>
            </a:r>
            <a:r>
              <a:rPr lang="en-US" sz="2000" b="1" dirty="0">
                <a:latin typeface="Arial" panose="020B0604020202020204" pitchFamily="34" charset="0"/>
                <a:cs typeface="Arial" panose="020B0604020202020204" pitchFamily="34" charset="0"/>
              </a:rPr>
              <a:t> di </a:t>
            </a:r>
            <a:r>
              <a:rPr lang="en-US" sz="2000" b="1" dirty="0" err="1">
                <a:latin typeface="Arial" panose="020B0604020202020204" pitchFamily="34" charset="0"/>
                <a:cs typeface="Arial" panose="020B0604020202020204" pitchFamily="34" charset="0"/>
              </a:rPr>
              <a:t>trú</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mã</a:t>
            </a:r>
            <a:r>
              <a:rPr lang="en-US" sz="2000" b="1" dirty="0">
                <a:latin typeface="Arial" panose="020B0604020202020204" pitchFamily="34" charset="0"/>
                <a:cs typeface="Arial" panose="020B0604020202020204" pitchFamily="34" charset="0"/>
              </a:rPr>
              <a:t>?</a:t>
            </a:r>
          </a:p>
        </p:txBody>
      </p:sp>
      <p:sp>
        <p:nvSpPr>
          <p:cNvPr id="6" name="Rectangle: Rounded Corners 5">
            <a:extLst>
              <a:ext uri="{FF2B5EF4-FFF2-40B4-BE49-F238E27FC236}">
                <a16:creationId xmlns:a16="http://schemas.microsoft.com/office/drawing/2014/main" id="{99A9004A-E727-67DB-1EFD-4FF465B869D7}"/>
              </a:ext>
            </a:extLst>
          </p:cNvPr>
          <p:cNvSpPr/>
          <p:nvPr/>
        </p:nvSpPr>
        <p:spPr>
          <a:xfrm>
            <a:off x="2428568" y="3873909"/>
            <a:ext cx="3146323" cy="15043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latin typeface="Arial" panose="020B0604020202020204" pitchFamily="34" charset="0"/>
                <a:cs typeface="Arial" panose="020B0604020202020204" pitchFamily="34" charset="0"/>
              </a:rPr>
              <a:t>HIỆU NĂNG</a:t>
            </a:r>
          </a:p>
        </p:txBody>
      </p:sp>
      <p:sp>
        <p:nvSpPr>
          <p:cNvPr id="8" name="Rectangle: Rounded Corners 7">
            <a:extLst>
              <a:ext uri="{FF2B5EF4-FFF2-40B4-BE49-F238E27FC236}">
                <a16:creationId xmlns:a16="http://schemas.microsoft.com/office/drawing/2014/main" id="{AA7F26D8-3413-363B-336F-8FF8C6129509}"/>
              </a:ext>
            </a:extLst>
          </p:cNvPr>
          <p:cNvSpPr/>
          <p:nvPr/>
        </p:nvSpPr>
        <p:spPr>
          <a:xfrm>
            <a:off x="6309850" y="3873910"/>
            <a:ext cx="3146323" cy="150433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a:latin typeface="Arial" panose="020B0604020202020204" pitchFamily="34" charset="0"/>
                <a:cs typeface="Arial" panose="020B0604020202020204" pitchFamily="34" charset="0"/>
              </a:rPr>
              <a:t>ĐẶC TÍNH “MỀM DẺO”</a:t>
            </a:r>
          </a:p>
        </p:txBody>
      </p:sp>
    </p:spTree>
    <p:extLst>
      <p:ext uri="{BB962C8B-B14F-4D97-AF65-F5344CB8AC3E}">
        <p14:creationId xmlns:p14="http://schemas.microsoft.com/office/powerpoint/2010/main" val="183187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23AC6-4837-249D-FC55-F22694F0D22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7FBBF23-E0FE-814B-35FB-964D13E9A2D6}"/>
              </a:ext>
            </a:extLst>
          </p:cNvPr>
          <p:cNvSpPr txBox="1"/>
          <p:nvPr/>
        </p:nvSpPr>
        <p:spPr>
          <a:xfrm>
            <a:off x="3070121" y="343072"/>
            <a:ext cx="5456903" cy="400110"/>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DI TRÚ MÃ TRONG HỆ THỐNG PHÂN TÁN</a:t>
            </a:r>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DF5344B-EEB7-3FD6-7FD0-F3D1511B105D}"/>
              </a:ext>
            </a:extLst>
          </p:cNvPr>
          <p:cNvSpPr txBox="1"/>
          <p:nvPr/>
        </p:nvSpPr>
        <p:spPr>
          <a:xfrm>
            <a:off x="599767" y="1106009"/>
            <a:ext cx="10397613"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1. </a:t>
            </a:r>
            <a:r>
              <a:rPr lang="en-US" sz="2000" b="1" dirty="0" err="1">
                <a:latin typeface="Arial" panose="020B0604020202020204" pitchFamily="34" charset="0"/>
                <a:cs typeface="Arial" panose="020B0604020202020204" pitchFamily="34" charset="0"/>
              </a:rPr>
              <a:t>Về</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hiệu</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năng</a:t>
            </a:r>
            <a:r>
              <a:rPr lang="en-US" sz="2000" b="1"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FBEA5451-CAC8-03EC-26B7-A8B3F0B301E6}"/>
              </a:ext>
            </a:extLst>
          </p:cNvPr>
          <p:cNvSpPr txBox="1"/>
          <p:nvPr/>
        </p:nvSpPr>
        <p:spPr>
          <a:xfrm>
            <a:off x="599767" y="1570569"/>
            <a:ext cx="10397613" cy="1881990"/>
          </a:xfrm>
          <a:prstGeom prst="rect">
            <a:avLst/>
          </a:prstGeom>
          <a:noFill/>
        </p:spPr>
        <p:txBody>
          <a:bodyPr wrap="square" rtlCol="0">
            <a:spAutoFit/>
          </a:bodyPr>
          <a:lstStyle/>
          <a:p>
            <a:pPr>
              <a:lnSpc>
                <a:spcPct val="150000"/>
              </a:lnSpc>
            </a:pPr>
            <a:r>
              <a:rPr lang="en-US" sz="2000" b="1" dirty="0">
                <a:latin typeface="Arial" panose="020B0604020202020204" pitchFamily="34" charset="0"/>
                <a:cs typeface="Arial" panose="020B0604020202020204" pitchFamily="34" charset="0"/>
              </a:rPr>
              <a:t>1.1 </a:t>
            </a:r>
            <a:r>
              <a:rPr lang="en-US" sz="2000" dirty="0" err="1">
                <a:latin typeface="Arial" panose="020B0604020202020204" pitchFamily="34" charset="0"/>
                <a:cs typeface="Arial" panose="020B0604020202020204" pitchFamily="34" charset="0"/>
              </a:rPr>
              <a:t>Truyền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client sang server:</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Client </a:t>
            </a:r>
            <a:r>
              <a:rPr lang="en-US" sz="2000" dirty="0" err="1">
                <a:latin typeface="Arial" panose="020B0604020202020204" pitchFamily="34" charset="0"/>
                <a:cs typeface="Arial" panose="020B0604020202020204" pitchFamily="34" charset="0"/>
              </a:rPr>
              <a:t>gửi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đoạn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a:t>
            </a:r>
            <a:r>
              <a:rPr lang="en-US" sz="2000" dirty="0">
                <a:latin typeface="Arial" panose="020B0604020202020204" pitchFamily="34" charset="0"/>
                <a:cs typeface="Arial" panose="020B0604020202020204" pitchFamily="34" charset="0"/>
              </a:rPr>
              <a:t> (VD: </a:t>
            </a:r>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hoặc</a:t>
            </a:r>
            <a:r>
              <a:rPr lang="en-US" sz="2000" dirty="0">
                <a:latin typeface="Arial" panose="020B0604020202020204" pitchFamily="34" charset="0"/>
                <a:cs typeface="Arial" panose="020B0604020202020204" pitchFamily="34" charset="0"/>
              </a:rPr>
              <a:t> logic </a:t>
            </a:r>
            <a:r>
              <a:rPr lang="en-US" sz="2000" dirty="0" err="1">
                <a:latin typeface="Arial" panose="020B0604020202020204" pitchFamily="34" charset="0"/>
                <a:cs typeface="Arial" panose="020B0604020202020204" pitchFamily="34" charset="0"/>
              </a:rPr>
              <a:t>xử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lên</a:t>
            </a:r>
            <a:r>
              <a:rPr lang="en-US" sz="2000" dirty="0">
                <a:latin typeface="Arial" panose="020B0604020202020204" pitchFamily="34" charset="0"/>
                <a:cs typeface="Arial" panose="020B0604020202020204" pitchFamily="34" charset="0"/>
              </a:rPr>
              <a:t> server.</a:t>
            </a:r>
          </a:p>
          <a:p>
            <a:pPr>
              <a:lnSpc>
                <a:spcPct val="150000"/>
              </a:lnSpc>
            </a:pPr>
            <a:r>
              <a:rPr lang="en-US" sz="2000" dirty="0">
                <a:latin typeface="Arial" panose="020B0604020202020204" pitchFamily="34" charset="0"/>
                <a:cs typeface="Arial" panose="020B0604020202020204" pitchFamily="34" charset="0"/>
              </a:rPr>
              <a:t>- Server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toàn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logic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cùng</a:t>
            </a:r>
            <a:r>
              <a:rPr lang="en-US" sz="2000" dirty="0">
                <a:latin typeface="Arial" panose="020B0604020202020204" pitchFamily="34" charset="0"/>
                <a:cs typeface="Arial" panose="020B0604020202020204" pitchFamily="34" charset="0"/>
              </a:rPr>
              <a:t>.</a:t>
            </a:r>
          </a:p>
          <a:p>
            <a:pPr>
              <a:lnSpc>
                <a:spcPct val="150000"/>
              </a:lnSpc>
            </a:pP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Giảm</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số</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lần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truyền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dữ</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liệu</a:t>
            </a:r>
            <a:r>
              <a:rPr lang="en-US" sz="2000" b="1" dirty="0">
                <a:latin typeface="Arial" panose="020B0604020202020204" pitchFamily="34" charset="0"/>
                <a:cs typeface="Arial" panose="020B0604020202020204" pitchFamily="34" charset="0"/>
              </a:rPr>
              <a:t> qua </a:t>
            </a:r>
            <a:r>
              <a:rPr lang="en-US" sz="2000" b="1" dirty="0" err="1">
                <a:latin typeface="Arial" panose="020B0604020202020204" pitchFamily="34" charset="0"/>
                <a:cs typeface="Arial" panose="020B0604020202020204" pitchFamily="34" charset="0"/>
              </a:rPr>
              <a:t>mạng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và</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tăng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hiệu</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năng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truy</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vấn</a:t>
            </a:r>
            <a:r>
              <a:rPr lang="en-US" sz="2000" b="1" dirty="0">
                <a:latin typeface="Arial" panose="020B0604020202020204" pitchFamily="34" charset="0"/>
                <a:cs typeface="Arial" panose="020B0604020202020204" pitchFamily="34" charset="0"/>
              </a:rPr>
              <a:t>.</a:t>
            </a:r>
          </a:p>
        </p:txBody>
      </p:sp>
      <p:sp>
        <p:nvSpPr>
          <p:cNvPr id="16" name="TextBox 15">
            <a:extLst>
              <a:ext uri="{FF2B5EF4-FFF2-40B4-BE49-F238E27FC236}">
                <a16:creationId xmlns:a16="http://schemas.microsoft.com/office/drawing/2014/main" id="{B006EAF0-D409-4732-EBAF-20BB467F8907}"/>
              </a:ext>
            </a:extLst>
          </p:cNvPr>
          <p:cNvSpPr txBox="1"/>
          <p:nvPr/>
        </p:nvSpPr>
        <p:spPr>
          <a:xfrm>
            <a:off x="599767" y="4034665"/>
            <a:ext cx="10397613" cy="1881990"/>
          </a:xfrm>
          <a:prstGeom prst="rect">
            <a:avLst/>
          </a:prstGeom>
          <a:noFill/>
        </p:spPr>
        <p:txBody>
          <a:bodyPr wrap="square" rtlCol="0">
            <a:spAutoFit/>
          </a:bodyPr>
          <a:lstStyle/>
          <a:p>
            <a:pPr>
              <a:lnSpc>
                <a:spcPct val="150000"/>
              </a:lnSpc>
            </a:pPr>
            <a:r>
              <a:rPr lang="en-US" sz="2000" b="1" dirty="0">
                <a:latin typeface="Arial" panose="020B0604020202020204" pitchFamily="34" charset="0"/>
                <a:cs typeface="Arial" panose="020B0604020202020204" pitchFamily="34" charset="0"/>
              </a:rPr>
              <a:t>1.2 </a:t>
            </a:r>
            <a:r>
              <a:rPr lang="en-US" sz="2000" dirty="0" err="1">
                <a:latin typeface="Arial" panose="020B0604020202020204" pitchFamily="34" charset="0"/>
                <a:cs typeface="Arial" panose="020B0604020202020204" pitchFamily="34" charset="0"/>
              </a:rPr>
              <a:t>Truyền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server sang client: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Server </a:t>
            </a:r>
            <a:r>
              <a:rPr lang="en-US" sz="2000" dirty="0" err="1">
                <a:latin typeface="Arial" panose="020B0604020202020204" pitchFamily="34" charset="0"/>
                <a:cs typeface="Arial" panose="020B0604020202020204" pitchFamily="34" charset="0"/>
              </a:rPr>
              <a:t>gửi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đoạn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tra</a:t>
            </a:r>
            <a:r>
              <a:rPr lang="en-US" sz="2000" dirty="0">
                <a:latin typeface="Arial" panose="020B0604020202020204" pitchFamily="34" charset="0"/>
                <a:cs typeface="Arial" panose="020B0604020202020204" pitchFamily="34" charset="0"/>
              </a:rPr>
              <a:t> (validation logic)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client.</a:t>
            </a:r>
          </a:p>
          <a:p>
            <a:pPr>
              <a:lnSpc>
                <a:spcPct val="150000"/>
              </a:lnSpc>
            </a:pPr>
            <a:r>
              <a:rPr lang="en-US" sz="2000" dirty="0">
                <a:latin typeface="Arial" panose="020B0604020202020204" pitchFamily="34" charset="0"/>
                <a:cs typeface="Arial" panose="020B0604020202020204" pitchFamily="34" charset="0"/>
              </a:rPr>
              <a:t>- Client </a:t>
            </a:r>
            <a:r>
              <a:rPr lang="en-US" sz="2000" dirty="0" err="1">
                <a:latin typeface="Arial" panose="020B0604020202020204" pitchFamily="34" charset="0"/>
                <a:cs typeface="Arial" panose="020B0604020202020204" pitchFamily="34" charset="0"/>
              </a:rPr>
              <a:t>tự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gửi</a:t>
            </a:r>
            <a:r>
              <a:rPr lang="en-US" sz="2000" dirty="0">
                <a:latin typeface="Arial" panose="020B0604020202020204" pitchFamily="34" charset="0"/>
                <a:cs typeface="Arial" panose="020B0604020202020204" pitchFamily="34" charset="0"/>
              </a:rPr>
              <a:t> form </a:t>
            </a:r>
            <a:r>
              <a:rPr lang="en-US" sz="2000" dirty="0" err="1">
                <a:latin typeface="Arial" panose="020B0604020202020204" pitchFamily="34" charset="0"/>
                <a:cs typeface="Arial" panose="020B0604020202020204" pitchFamily="34" charset="0"/>
              </a:rPr>
              <a:t>hoàn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server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lệ</a:t>
            </a:r>
            <a:r>
              <a:rPr lang="en-US" sz="2000" dirty="0">
                <a:latin typeface="Arial" panose="020B0604020202020204" pitchFamily="34" charset="0"/>
                <a:cs typeface="Arial" panose="020B0604020202020204" pitchFamily="34" charset="0"/>
              </a:rPr>
              <a:t>.</a:t>
            </a:r>
          </a:p>
          <a:p>
            <a:pPr>
              <a:lnSpc>
                <a:spcPct val="150000"/>
              </a:lnSpc>
            </a:pP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Giảm</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độ</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trễ</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và</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tránh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gửi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nhiều</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thông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điệp</a:t>
            </a:r>
            <a:r>
              <a:rPr lang="en-US" sz="2000" b="1" dirty="0">
                <a:latin typeface="Arial" panose="020B0604020202020204" pitchFamily="34" charset="0"/>
                <a:cs typeface="Arial" panose="020B0604020202020204" pitchFamily="34" charset="0"/>
              </a:rPr>
              <a:t> qua </a:t>
            </a:r>
            <a:r>
              <a:rPr lang="en-US" sz="2000" b="1" dirty="0" err="1">
                <a:latin typeface="Arial" panose="020B0604020202020204" pitchFamily="34" charset="0"/>
                <a:cs typeface="Arial" panose="020B0604020202020204" pitchFamily="34" charset="0"/>
              </a:rPr>
              <a:t>lại</a:t>
            </a:r>
            <a:r>
              <a:rPr lang="en-US" sz="2000" b="1" dirty="0">
                <a:latin typeface="Arial" panose="020B0604020202020204" pitchFamily="34" charset="0"/>
                <a:cs typeface="Arial" panose="020B0604020202020204" pitchFamily="34" charset="0"/>
              </a:rPr>
              <a:t>.</a:t>
            </a:r>
          </a:p>
        </p:txBody>
      </p:sp>
      <p:pic>
        <p:nvPicPr>
          <p:cNvPr id="18" name="Picture 17" descr="A green button with a white tick in the middle&#10;&#10;AI-generated content may be incorrect.">
            <a:extLst>
              <a:ext uri="{FF2B5EF4-FFF2-40B4-BE49-F238E27FC236}">
                <a16:creationId xmlns:a16="http://schemas.microsoft.com/office/drawing/2014/main" id="{F826CDAA-5088-EBDD-0B47-69CA12CB9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65" y="2999539"/>
            <a:ext cx="452130" cy="467581"/>
          </a:xfrm>
          <a:prstGeom prst="rect">
            <a:avLst/>
          </a:prstGeom>
        </p:spPr>
      </p:pic>
      <p:pic>
        <p:nvPicPr>
          <p:cNvPr id="19" name="Picture 18" descr="A green button with a white tick in the middle&#10;&#10;AI-generated content may be incorrect.">
            <a:extLst>
              <a:ext uri="{FF2B5EF4-FFF2-40B4-BE49-F238E27FC236}">
                <a16:creationId xmlns:a16="http://schemas.microsoft.com/office/drawing/2014/main" id="{E0B7D198-5913-8250-34FC-030264580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65" y="5449074"/>
            <a:ext cx="452130" cy="467581"/>
          </a:xfrm>
          <a:prstGeom prst="rect">
            <a:avLst/>
          </a:prstGeom>
        </p:spPr>
      </p:pic>
    </p:spTree>
    <p:extLst>
      <p:ext uri="{BB962C8B-B14F-4D97-AF65-F5344CB8AC3E}">
        <p14:creationId xmlns:p14="http://schemas.microsoft.com/office/powerpoint/2010/main" val="3944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B258C-5A5C-1318-57A1-84E479B34FB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A4E0DA9-88D9-F91E-9BD6-E4AD08F1EEB2}"/>
              </a:ext>
            </a:extLst>
          </p:cNvPr>
          <p:cNvSpPr txBox="1"/>
          <p:nvPr/>
        </p:nvSpPr>
        <p:spPr>
          <a:xfrm>
            <a:off x="3070121" y="343072"/>
            <a:ext cx="5456903" cy="400110"/>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DI TRÚ MÃ TRONG HỆ THỐNG PHÂN TÁN</a:t>
            </a:r>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2289896-9BEB-8285-14B3-D04BE3BAB18F}"/>
              </a:ext>
            </a:extLst>
          </p:cNvPr>
          <p:cNvSpPr txBox="1"/>
          <p:nvPr/>
        </p:nvSpPr>
        <p:spPr>
          <a:xfrm>
            <a:off x="599767" y="1106009"/>
            <a:ext cx="10397613"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1. </a:t>
            </a:r>
            <a:r>
              <a:rPr lang="en-US" sz="2000" b="1" dirty="0" err="1">
                <a:latin typeface="Arial" panose="020B0604020202020204" pitchFamily="34" charset="0"/>
                <a:cs typeface="Arial" panose="020B0604020202020204" pitchFamily="34" charset="0"/>
              </a:rPr>
              <a:t>Về</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hiệu</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năng</a:t>
            </a:r>
            <a:r>
              <a:rPr lang="en-US" sz="2000" b="1"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BC23AA1-8937-EEDF-982D-B177B8C06580}"/>
              </a:ext>
            </a:extLst>
          </p:cNvPr>
          <p:cNvSpPr txBox="1"/>
          <p:nvPr/>
        </p:nvSpPr>
        <p:spPr>
          <a:xfrm>
            <a:off x="599767" y="1570569"/>
            <a:ext cx="10397613" cy="4190314"/>
          </a:xfrm>
          <a:prstGeom prst="rect">
            <a:avLst/>
          </a:prstGeom>
          <a:noFill/>
        </p:spPr>
        <p:txBody>
          <a:bodyPr wrap="square" rtlCol="0">
            <a:spAutoFit/>
          </a:bodyPr>
          <a:lstStyle/>
          <a:p>
            <a:pPr>
              <a:lnSpc>
                <a:spcPct val="150000"/>
              </a:lnSpc>
            </a:pPr>
            <a:r>
              <a:rPr lang="en-US" sz="2000" b="1" dirty="0">
                <a:latin typeface="Arial" panose="020B0604020202020204" pitchFamily="34" charset="0"/>
                <a:cs typeface="Arial" panose="020B0604020202020204" pitchFamily="34" charset="0"/>
              </a:rPr>
              <a:t>1.3 </a:t>
            </a:r>
            <a:r>
              <a:rPr lang="nn-NO" sz="2000" dirty="0">
                <a:latin typeface="Arial" panose="020B0604020202020204" pitchFamily="34" charset="0"/>
                <a:cs typeface="Arial" panose="020B0604020202020204" pitchFamily="34" charset="0"/>
              </a:rPr>
              <a:t>Thực hiện song song trên nhiều máy </a:t>
            </a:r>
          </a:p>
          <a:p>
            <a:pPr>
              <a:lnSpc>
                <a:spcPct val="150000"/>
              </a:lnSpc>
            </a:pPr>
            <a:r>
              <a:rPr lang="nn-NO" sz="2000" i="1" dirty="0">
                <a:latin typeface="Arial" panose="020B0604020202020204" pitchFamily="34" charset="0"/>
                <a:cs typeface="Arial" panose="020B0604020202020204" pitchFamily="34" charset="0"/>
              </a:rPr>
              <a:t>(VD: </a:t>
            </a:r>
            <a:r>
              <a:rPr lang="en-US" sz="2000" i="1" dirty="0" err="1">
                <a:latin typeface="Arial" panose="020B0604020202020204" pitchFamily="34" charset="0"/>
                <a:cs typeface="Arial" panose="020B0604020202020204" pitchFamily="34" charset="0"/>
              </a:rPr>
              <a:t>Một</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truy</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vấn</a:t>
            </a:r>
            <a:r>
              <a:rPr lang="en-US" sz="2000" i="1" dirty="0">
                <a:latin typeface="Arial" panose="020B0604020202020204" pitchFamily="34" charset="0"/>
                <a:cs typeface="Arial" panose="020B0604020202020204" pitchFamily="34" charset="0"/>
              </a:rPr>
              <a:t> web </a:t>
            </a:r>
            <a:r>
              <a:rPr lang="en-US" sz="2000" i="1" dirty="0" err="1">
                <a:latin typeface="Arial" panose="020B0604020202020204" pitchFamily="34" charset="0"/>
                <a:cs typeface="Arial" panose="020B0604020202020204" pitchFamily="34" charset="0"/>
              </a:rPr>
              <a:t>cần</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tìm</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kiếm</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thông</a:t>
            </a:r>
            <a:r>
              <a:rPr lang="en-US" sz="2000" i="1" dirty="0">
                <a:latin typeface="Arial" panose="020B0604020202020204" pitchFamily="34" charset="0"/>
                <a:cs typeface="Arial" panose="020B0604020202020204" pitchFamily="34" charset="0"/>
              </a:rPr>
              <a:t> tin ở </a:t>
            </a:r>
            <a:r>
              <a:rPr lang="en-US" sz="2000" i="1" dirty="0" err="1">
                <a:latin typeface="Arial" panose="020B0604020202020204" pitchFamily="34" charset="0"/>
                <a:cs typeface="Arial" panose="020B0604020202020204" pitchFamily="34" charset="0"/>
              </a:rPr>
              <a:t>nhiều</a:t>
            </a:r>
            <a:r>
              <a:rPr lang="en-US" sz="2000" i="1" dirty="0">
                <a:latin typeface="Arial" panose="020B0604020202020204" pitchFamily="34" charset="0"/>
                <a:cs typeface="Arial" panose="020B0604020202020204" pitchFamily="34" charset="0"/>
              </a:rPr>
              <a:t> site </a:t>
            </a:r>
            <a:r>
              <a:rPr lang="en-US" sz="2000" i="1" dirty="0" err="1">
                <a:latin typeface="Arial" panose="020B0604020202020204" pitchFamily="34" charset="0"/>
                <a:cs typeface="Arial" panose="020B0604020202020204" pitchFamily="34" charset="0"/>
              </a:rPr>
              <a:t>khác</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nhau</a:t>
            </a:r>
            <a:r>
              <a:rPr lang="nn-NO" sz="2000" i="1" dirty="0">
                <a:latin typeface="Arial" panose="020B0604020202020204" pitchFamily="34" charset="0"/>
                <a:cs typeface="Arial" panose="020B0604020202020204" pitchFamily="34" charset="0"/>
              </a:rPr>
              <a:t>)</a:t>
            </a:r>
          </a:p>
          <a:p>
            <a:pPr>
              <a:lnSpc>
                <a:spcPct val="150000"/>
              </a:lnSpc>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Gửi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đoạn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tìm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kiếm</a:t>
            </a:r>
            <a:r>
              <a:rPr lang="en-US" sz="2000" dirty="0">
                <a:latin typeface="Arial" panose="020B0604020202020204" pitchFamily="34" charset="0"/>
                <a:cs typeface="Arial" panose="020B0604020202020204" pitchFamily="34" charset="0"/>
              </a:rPr>
              <a:t> (mobile agent)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site.</a:t>
            </a:r>
          </a:p>
          <a:p>
            <a:pPr>
              <a:lnSpc>
                <a:spcPct val="150000"/>
              </a:lnSpc>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Mỗi</a:t>
            </a:r>
            <a:r>
              <a:rPr lang="en-US" sz="2000" dirty="0">
                <a:latin typeface="Arial" panose="020B0604020202020204" pitchFamily="34" charset="0"/>
                <a:cs typeface="Arial" panose="020B0604020202020204" pitchFamily="34" charset="0"/>
              </a:rPr>
              <a:t> site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đoạn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gửi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a:t>
            </a:r>
          </a:p>
          <a:p>
            <a:pPr marL="342900" indent="-342900">
              <a:lnSpc>
                <a:spcPct val="150000"/>
              </a:lnSpc>
              <a:buFontTx/>
              <a:buChar char="-"/>
            </a:pP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Thực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hiện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xử</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lý</a:t>
            </a:r>
            <a:r>
              <a:rPr lang="en-US" sz="2000" b="1" dirty="0">
                <a:latin typeface="Arial" panose="020B0604020202020204" pitchFamily="34" charset="0"/>
                <a:cs typeface="Arial" panose="020B0604020202020204" pitchFamily="34" charset="0"/>
              </a:rPr>
              <a:t> song </a:t>
            </a:r>
            <a:r>
              <a:rPr lang="en-US" sz="2000" b="1" dirty="0" err="1">
                <a:latin typeface="Arial" panose="020B0604020202020204" pitchFamily="34" charset="0"/>
                <a:cs typeface="Arial" panose="020B0604020202020204" pitchFamily="34" charset="0"/>
              </a:rPr>
              <a:t>song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giảm</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thời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gian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tổng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thể</a:t>
            </a:r>
            <a:r>
              <a:rPr lang="en-US" sz="2000" b="1" dirty="0">
                <a:latin typeface="Arial" panose="020B0604020202020204" pitchFamily="34" charset="0"/>
                <a:cs typeface="Arial" panose="020B0604020202020204" pitchFamily="34" charset="0"/>
              </a:rPr>
              <a:t>.</a:t>
            </a:r>
          </a:p>
          <a:p>
            <a:r>
              <a:rPr lang="en-US" sz="2000" b="1" dirty="0">
                <a:latin typeface="Arial" panose="020B0604020202020204" pitchFamily="34" charset="0"/>
                <a:cs typeface="Arial" panose="020B0604020202020204" pitchFamily="34" charset="0"/>
              </a:rPr>
              <a:t>	</a:t>
            </a:r>
          </a:p>
          <a:p>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Giảm</a:t>
            </a:r>
            <a:r>
              <a:rPr lang="en-US" sz="2000" b="1" dirty="0">
                <a:latin typeface="Arial" panose="020B0604020202020204" pitchFamily="34" charset="0"/>
                <a:cs typeface="Arial" panose="020B0604020202020204" pitchFamily="34" charset="0"/>
              </a:rPr>
              <a:t> chi </a:t>
            </a:r>
            <a:r>
              <a:rPr lang="en-US" sz="2000" b="1" dirty="0" err="1">
                <a:latin typeface="Arial" panose="020B0604020202020204" pitchFamily="34" charset="0"/>
                <a:cs typeface="Arial" panose="020B0604020202020204" pitchFamily="34" charset="0"/>
              </a:rPr>
              <a:t>phí</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truyền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dữ</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liệu</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chỉ</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gửi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kết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quả</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không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gửi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toàn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bộ</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dữ</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liệu</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về</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xử</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lý</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trung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tâm</a:t>
            </a:r>
            <a:r>
              <a:rPr lang="en-US" sz="2000" b="1" dirty="0">
                <a:latin typeface="Arial" panose="020B0604020202020204" pitchFamily="34" charset="0"/>
                <a:cs typeface="Arial" panose="020B0604020202020204" pitchFamily="34" charset="0"/>
              </a:rPr>
              <a:t>).</a:t>
            </a:r>
          </a:p>
          <a:p>
            <a:pPr>
              <a:lnSpc>
                <a:spcPct val="150000"/>
              </a:lnSpc>
            </a:pP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Tận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dụng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tài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nguyên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phân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tán</a:t>
            </a:r>
            <a:r>
              <a:rPr lang="en-US" sz="2000" b="1" dirty="0">
                <a:latin typeface="Arial" panose="020B0604020202020204" pitchFamily="34" charset="0"/>
                <a:cs typeface="Arial" panose="020B0604020202020204" pitchFamily="34" charset="0"/>
              </a:rPr>
              <a:t>.</a:t>
            </a:r>
          </a:p>
        </p:txBody>
      </p:sp>
      <p:pic>
        <p:nvPicPr>
          <p:cNvPr id="7" name="Picture 6" descr="A green button with a white tick in the middle&#10;&#10;AI-generated content may be incorrect.">
            <a:extLst>
              <a:ext uri="{FF2B5EF4-FFF2-40B4-BE49-F238E27FC236}">
                <a16:creationId xmlns:a16="http://schemas.microsoft.com/office/drawing/2014/main" id="{91F22B96-2E44-9A3D-3A81-91A98A17A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857" y="3888842"/>
            <a:ext cx="452130" cy="467581"/>
          </a:xfrm>
          <a:prstGeom prst="rect">
            <a:avLst/>
          </a:prstGeom>
        </p:spPr>
      </p:pic>
      <p:pic>
        <p:nvPicPr>
          <p:cNvPr id="8" name="Picture 7" descr="A green button with a white tick in the middle&#10;&#10;AI-generated content may be incorrect.">
            <a:extLst>
              <a:ext uri="{FF2B5EF4-FFF2-40B4-BE49-F238E27FC236}">
                <a16:creationId xmlns:a16="http://schemas.microsoft.com/office/drawing/2014/main" id="{5B54380C-7868-C83F-A89D-089D0DC86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67" y="4512856"/>
            <a:ext cx="452130" cy="467581"/>
          </a:xfrm>
          <a:prstGeom prst="rect">
            <a:avLst/>
          </a:prstGeom>
        </p:spPr>
      </p:pic>
      <p:pic>
        <p:nvPicPr>
          <p:cNvPr id="9" name="Picture 8" descr="A green button with a white tick in the middle&#10;&#10;AI-generated content may be incorrect.">
            <a:extLst>
              <a:ext uri="{FF2B5EF4-FFF2-40B4-BE49-F238E27FC236}">
                <a16:creationId xmlns:a16="http://schemas.microsoft.com/office/drawing/2014/main" id="{55EC38A5-9DEB-0E56-095F-73C350DAB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67" y="5293302"/>
            <a:ext cx="452130" cy="467581"/>
          </a:xfrm>
          <a:prstGeom prst="rect">
            <a:avLst/>
          </a:prstGeom>
        </p:spPr>
      </p:pic>
    </p:spTree>
    <p:extLst>
      <p:ext uri="{BB962C8B-B14F-4D97-AF65-F5344CB8AC3E}">
        <p14:creationId xmlns:p14="http://schemas.microsoft.com/office/powerpoint/2010/main" val="4120734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5F5C2-DB20-02F6-881E-7E044F953CE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09B3BD6-11D9-EEAA-B41B-A34D861BBE33}"/>
              </a:ext>
            </a:extLst>
          </p:cNvPr>
          <p:cNvSpPr txBox="1"/>
          <p:nvPr/>
        </p:nvSpPr>
        <p:spPr>
          <a:xfrm>
            <a:off x="3070121" y="343072"/>
            <a:ext cx="5456903" cy="400110"/>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DI TRÚ MÃ TRONG HỆ THỐNG PHÂN TÁN</a:t>
            </a:r>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00C2AFB-58A9-44DD-82FB-3701161DF5D1}"/>
              </a:ext>
            </a:extLst>
          </p:cNvPr>
          <p:cNvSpPr txBox="1"/>
          <p:nvPr/>
        </p:nvSpPr>
        <p:spPr>
          <a:xfrm>
            <a:off x="599767" y="1106009"/>
            <a:ext cx="10397613"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2. </a:t>
            </a:r>
            <a:r>
              <a:rPr lang="en-US" sz="2000" b="1" dirty="0" err="1">
                <a:latin typeface="Arial" panose="020B0604020202020204" pitchFamily="34" charset="0"/>
                <a:cs typeface="Arial" panose="020B0604020202020204" pitchFamily="34" charset="0"/>
              </a:rPr>
              <a:t>Về</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đặc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tính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mềm</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dẻo</a:t>
            </a:r>
            <a:r>
              <a:rPr lang="en-US" sz="2000" b="1"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AF5FDF2-75ED-71D4-AA53-4F9AC025BAD9}"/>
              </a:ext>
            </a:extLst>
          </p:cNvPr>
          <p:cNvSpPr txBox="1"/>
          <p:nvPr/>
        </p:nvSpPr>
        <p:spPr>
          <a:xfrm>
            <a:off x="511276" y="1570569"/>
            <a:ext cx="10397613" cy="4190314"/>
          </a:xfrm>
          <a:prstGeom prst="rect">
            <a:avLst/>
          </a:prstGeom>
          <a:noFill/>
        </p:spPr>
        <p:txBody>
          <a:bodyPr wrap="square" rtlCol="0">
            <a:spAutoFit/>
          </a:bodyPr>
          <a:lstStyle/>
          <a:p>
            <a:pPr>
              <a:lnSpc>
                <a:spcPct val="150000"/>
              </a:lnSpc>
            </a:pPr>
            <a:r>
              <a:rPr lang="en-US" sz="2000" b="1" dirty="0">
                <a:latin typeface="Arial" panose="020B0604020202020204" pitchFamily="34" charset="0"/>
                <a:cs typeface="Arial" panose="020B0604020202020204" pitchFamily="34" charset="0"/>
              </a:rPr>
              <a:t>2.1 </a:t>
            </a:r>
            <a:r>
              <a:rPr lang="nn-NO" sz="2000" dirty="0">
                <a:latin typeface="Arial" panose="020B0604020202020204" pitchFamily="34" charset="0"/>
                <a:cs typeface="Arial" panose="020B0604020202020204" pitchFamily="34" charset="0"/>
              </a:rPr>
              <a:t>Tải stub động (Dynamic stub loading)</a:t>
            </a:r>
          </a:p>
          <a:p>
            <a:pPr>
              <a:lnSpc>
                <a:spcPct val="150000"/>
              </a:lnSpc>
            </a:pPr>
            <a:r>
              <a:rPr lang="nn-NO" sz="2000" i="1" dirty="0">
                <a:latin typeface="Arial" panose="020B0604020202020204" pitchFamily="34" charset="0"/>
                <a:cs typeface="Arial" panose="020B0604020202020204" pitchFamily="34" charset="0"/>
              </a:rPr>
              <a:t>(VD: </a:t>
            </a:r>
            <a:r>
              <a:rPr lang="vi-VN" sz="2000" i="1" dirty="0">
                <a:cs typeface="Arial" panose="020B0604020202020204" pitchFamily="34" charset="0"/>
              </a:rPr>
              <a:t>Client muốn truy cập hệ thống file từ xa.</a:t>
            </a:r>
            <a:r>
              <a:rPr lang="en-US" sz="2000" i="1" dirty="0">
                <a:cs typeface="Arial" panose="020B0604020202020204" pitchFamily="34" charset="0"/>
              </a:rPr>
              <a:t> </a:t>
            </a:r>
            <a:r>
              <a:rPr lang="vi-VN" sz="2000" i="1" dirty="0">
                <a:cs typeface="Arial" panose="020B0604020202020204" pitchFamily="34" charset="0"/>
              </a:rPr>
              <a:t>Server cung cấp một giao thức độc quyền (proprietary protocol) để truy cập.</a:t>
            </a:r>
            <a:r>
              <a:rPr lang="en-US" sz="2000" i="1" dirty="0">
                <a:cs typeface="Arial" panose="020B0604020202020204" pitchFamily="34" charset="0"/>
              </a:rPr>
              <a:t> </a:t>
            </a:r>
            <a:r>
              <a:rPr lang="vi-VN" sz="2000" i="1" dirty="0">
                <a:cs typeface="Arial" panose="020B0604020202020204" pitchFamily="34" charset="0"/>
              </a:rPr>
              <a:t>Stub (đoạn mã trung gian đại diện cho đối tượng từ xa) cần tương thích với giao thức này.</a:t>
            </a:r>
            <a:r>
              <a:rPr lang="nn-NO" sz="2000" i="1" dirty="0">
                <a:latin typeface="Arial" panose="020B0604020202020204" pitchFamily="34" charset="0"/>
                <a:cs typeface="Arial" panose="020B0604020202020204" pitchFamily="34" charset="0"/>
              </a:rPr>
              <a:t>)</a:t>
            </a:r>
          </a:p>
          <a:p>
            <a:pPr>
              <a:lnSpc>
                <a:spcPct val="150000"/>
              </a:lnSpc>
            </a:pPr>
            <a:r>
              <a:rPr lang="en-US" sz="2000" dirty="0">
                <a:latin typeface="Arial" panose="020B0604020202020204" pitchFamily="34" charset="0"/>
                <a:cs typeface="Arial" panose="020B0604020202020204" pitchFamily="34" charset="0"/>
              </a:rPr>
              <a:t>- Thay </a:t>
            </a:r>
            <a:r>
              <a:rPr lang="en-US" sz="2000" dirty="0" err="1">
                <a:latin typeface="Arial" panose="020B0604020202020204" pitchFamily="34" charset="0"/>
                <a:cs typeface="Arial" panose="020B0604020202020204" pitchFamily="34" charset="0"/>
              </a:rPr>
              <a:t>vì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sẵn</a:t>
            </a:r>
            <a:r>
              <a:rPr lang="en-US" sz="2000" dirty="0">
                <a:latin typeface="Arial" panose="020B0604020202020204" pitchFamily="34" charset="0"/>
                <a:cs typeface="Arial" panose="020B0604020202020204" pitchFamily="34" charset="0"/>
              </a:rPr>
              <a:t> stub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client, server </a:t>
            </a:r>
            <a:r>
              <a:rPr lang="en-US" sz="2000" dirty="0" err="1">
                <a:latin typeface="Arial" panose="020B0604020202020204" pitchFamily="34" charset="0"/>
                <a:cs typeface="Arial" panose="020B0604020202020204" pitchFamily="34" charset="0"/>
              </a:rPr>
              <a:t>gửi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a:t>
            </a:r>
            <a:r>
              <a:rPr lang="en-US" sz="2000" dirty="0">
                <a:latin typeface="Arial" panose="020B0604020202020204" pitchFamily="34" charset="0"/>
                <a:cs typeface="Arial" panose="020B0604020202020204" pitchFamily="34" charset="0"/>
              </a:rPr>
              <a:t> stub </a:t>
            </a:r>
            <a:r>
              <a:rPr lang="en-US" sz="2000" dirty="0" err="1">
                <a:latin typeface="Arial" panose="020B0604020202020204" pitchFamily="34" charset="0"/>
                <a:cs typeface="Arial" panose="020B0604020202020204" pitchFamily="34" charset="0"/>
              </a:rPr>
              <a:t>phù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client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a:t>
            </a:r>
          </a:p>
          <a:p>
            <a:pPr>
              <a:lnSpc>
                <a:spcPct val="150000"/>
              </a:lnSpc>
            </a:pPr>
            <a:r>
              <a:rPr lang="en-US" sz="2000" dirty="0">
                <a:latin typeface="Arial" panose="020B0604020202020204" pitchFamily="34" charset="0"/>
                <a:cs typeface="Arial" panose="020B0604020202020204" pitchFamily="34" charset="0"/>
              </a:rPr>
              <a:t>- </a:t>
            </a:r>
            <a:r>
              <a:rPr lang="vi-VN" sz="2000" dirty="0">
                <a:cs typeface="Arial" panose="020B0604020202020204" pitchFamily="34" charset="0"/>
              </a:rPr>
              <a:t>Stub này hoạt động như thể file hệ thống là cục bộ.</a:t>
            </a:r>
            <a:r>
              <a:rPr lang="en-US" sz="2000" dirty="0">
                <a:latin typeface="Arial" panose="020B0604020202020204" pitchFamily="34" charset="0"/>
                <a:cs typeface="Arial" panose="020B0604020202020204" pitchFamily="34" charset="0"/>
              </a:rPr>
              <a:t>      </a:t>
            </a:r>
          </a:p>
          <a:p>
            <a:pPr>
              <a:lnSpc>
                <a:spcPct val="150000"/>
              </a:lnSpc>
            </a:pPr>
            <a:r>
              <a:rPr lang="en-US" sz="2000" b="1" dirty="0">
                <a:latin typeface="Arial" panose="020B0604020202020204" pitchFamily="34" charset="0"/>
                <a:cs typeface="Arial" panose="020B0604020202020204" pitchFamily="34" charset="0"/>
              </a:rPr>
              <a:t>       </a:t>
            </a:r>
            <a:r>
              <a:rPr lang="vi-VN" sz="2000" b="1" dirty="0"/>
              <a:t>Cho phép client tự động tương thích với dịch vụ server mà không cần cài đặt trước.</a:t>
            </a:r>
            <a:r>
              <a:rPr lang="en-US" sz="2000" b="1" dirty="0">
                <a:latin typeface="Arial" panose="020B0604020202020204" pitchFamily="34" charset="0"/>
                <a:cs typeface="Arial" panose="020B0604020202020204" pitchFamily="34" charset="0"/>
              </a:rPr>
              <a:t>	</a:t>
            </a:r>
          </a:p>
          <a:p>
            <a:pPr>
              <a:lnSpc>
                <a:spcPct val="150000"/>
              </a:lnSpc>
            </a:pP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Hỗ</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trợ</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nâng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cấp</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mở</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rộng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hệ</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thống</a:t>
            </a:r>
            <a:r>
              <a:rPr lang="en-US" sz="2000" b="1" dirty="0">
                <a:latin typeface="Arial" panose="020B0604020202020204" pitchFamily="34" charset="0"/>
                <a:cs typeface="Arial" panose="020B0604020202020204" pitchFamily="34" charset="0"/>
              </a:rPr>
              <a:t> file </a:t>
            </a:r>
            <a:r>
              <a:rPr lang="en-US" sz="2000" b="1" dirty="0" err="1">
                <a:latin typeface="Arial" panose="020B0604020202020204" pitchFamily="34" charset="0"/>
                <a:cs typeface="Arial" panose="020B0604020202020204" pitchFamily="34" charset="0"/>
              </a:rPr>
              <a:t>từ</a:t>
            </a:r>
            <a:r>
              <a:rPr lang="en-US" sz="2000" b="1" dirty="0">
                <a:latin typeface="Arial" panose="020B0604020202020204" pitchFamily="34" charset="0"/>
                <a:cs typeface="Arial" panose="020B0604020202020204" pitchFamily="34" charset="0"/>
              </a:rPr>
              <a:t> xa </a:t>
            </a:r>
            <a:r>
              <a:rPr lang="en-US" sz="2000" b="1" dirty="0" err="1">
                <a:latin typeface="Arial" panose="020B0604020202020204" pitchFamily="34" charset="0"/>
                <a:cs typeface="Arial" panose="020B0604020202020204" pitchFamily="34" charset="0"/>
              </a:rPr>
              <a:t>một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cách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linh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hoạt</a:t>
            </a:r>
            <a:r>
              <a:rPr lang="en-US" sz="2000" b="1" dirty="0">
                <a:latin typeface="Arial" panose="020B0604020202020204" pitchFamily="34" charset="0"/>
                <a:cs typeface="Arial" panose="020B0604020202020204" pitchFamily="34" charset="0"/>
              </a:rPr>
              <a:t>.</a:t>
            </a:r>
          </a:p>
        </p:txBody>
      </p:sp>
      <p:pic>
        <p:nvPicPr>
          <p:cNvPr id="9" name="Picture 8" descr="A green button with a white tick in the middle&#10;&#10;AI-generated content may be incorrect.">
            <a:extLst>
              <a:ext uri="{FF2B5EF4-FFF2-40B4-BE49-F238E27FC236}">
                <a16:creationId xmlns:a16="http://schemas.microsoft.com/office/drawing/2014/main" id="{6E409EA2-139B-9686-1170-BA764EDAA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67" y="4377398"/>
            <a:ext cx="452130" cy="467581"/>
          </a:xfrm>
          <a:prstGeom prst="rect">
            <a:avLst/>
          </a:prstGeom>
        </p:spPr>
      </p:pic>
      <p:pic>
        <p:nvPicPr>
          <p:cNvPr id="10" name="Picture 9" descr="A green button with a white tick in the middle&#10;&#10;AI-generated content may be incorrect.">
            <a:extLst>
              <a:ext uri="{FF2B5EF4-FFF2-40B4-BE49-F238E27FC236}">
                <a16:creationId xmlns:a16="http://schemas.microsoft.com/office/drawing/2014/main" id="{7057C0C3-3222-9F51-EAE5-7758060AD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67" y="5284410"/>
            <a:ext cx="452130" cy="467581"/>
          </a:xfrm>
          <a:prstGeom prst="rect">
            <a:avLst/>
          </a:prstGeom>
        </p:spPr>
      </p:pic>
    </p:spTree>
    <p:extLst>
      <p:ext uri="{BB962C8B-B14F-4D97-AF65-F5344CB8AC3E}">
        <p14:creationId xmlns:p14="http://schemas.microsoft.com/office/powerpoint/2010/main" val="328742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A1197-16D9-70C6-FBDB-D04F584B8B0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0FBBA98-9C3F-7DD3-07F8-CE82D770BB75}"/>
              </a:ext>
            </a:extLst>
          </p:cNvPr>
          <p:cNvSpPr txBox="1"/>
          <p:nvPr/>
        </p:nvSpPr>
        <p:spPr>
          <a:xfrm>
            <a:off x="3070121" y="343072"/>
            <a:ext cx="5456903" cy="400110"/>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DI TRÚ MÃ TRONG HỆ THỐNG PHÂN TÁN</a:t>
            </a:r>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99C0FE5-ED38-B206-3F53-716017851D44}"/>
              </a:ext>
            </a:extLst>
          </p:cNvPr>
          <p:cNvSpPr txBox="1"/>
          <p:nvPr/>
        </p:nvSpPr>
        <p:spPr>
          <a:xfrm>
            <a:off x="599767" y="1106009"/>
            <a:ext cx="10397613"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2. </a:t>
            </a:r>
            <a:r>
              <a:rPr lang="en-US" sz="2000" b="1" dirty="0" err="1">
                <a:latin typeface="Arial" panose="020B0604020202020204" pitchFamily="34" charset="0"/>
                <a:cs typeface="Arial" panose="020B0604020202020204" pitchFamily="34" charset="0"/>
              </a:rPr>
              <a:t>Về</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đặc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tính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mềm</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dẻo</a:t>
            </a:r>
            <a:r>
              <a:rPr lang="en-US" sz="2000" b="1"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BDD931C-9D17-4E10-02DC-909AF8507D21}"/>
              </a:ext>
            </a:extLst>
          </p:cNvPr>
          <p:cNvSpPr txBox="1"/>
          <p:nvPr/>
        </p:nvSpPr>
        <p:spPr>
          <a:xfrm>
            <a:off x="599767" y="1570569"/>
            <a:ext cx="10397613" cy="3728649"/>
          </a:xfrm>
          <a:prstGeom prst="rect">
            <a:avLst/>
          </a:prstGeom>
          <a:noFill/>
        </p:spPr>
        <p:txBody>
          <a:bodyPr wrap="square" rtlCol="0">
            <a:spAutoFit/>
          </a:bodyPr>
          <a:lstStyle/>
          <a:p>
            <a:pPr>
              <a:lnSpc>
                <a:spcPct val="150000"/>
              </a:lnSpc>
            </a:pPr>
            <a:r>
              <a:rPr lang="en-US" sz="2000" b="1" dirty="0">
                <a:latin typeface="Arial" panose="020B0604020202020204" pitchFamily="34" charset="0"/>
                <a:cs typeface="Arial" panose="020B0604020202020204" pitchFamily="34" charset="0"/>
              </a:rPr>
              <a:t>2.1 </a:t>
            </a:r>
            <a:r>
              <a:rPr lang="nn-NO" sz="2000" dirty="0">
                <a:latin typeface="Arial" panose="020B0604020202020204" pitchFamily="34" charset="0"/>
                <a:cs typeface="Arial" panose="020B0604020202020204" pitchFamily="34" charset="0"/>
              </a:rPr>
              <a:t>Cấu hình động hệ thống (Dynamic system configuration) </a:t>
            </a:r>
          </a:p>
          <a:p>
            <a:pPr>
              <a:lnSpc>
                <a:spcPct val="150000"/>
              </a:lnSpc>
            </a:pPr>
            <a:r>
              <a:rPr lang="en-US" sz="2000" dirty="0">
                <a:latin typeface="Arial" panose="020B0604020202020204" pitchFamily="34" charset="0"/>
                <a:cs typeface="Arial" panose="020B0604020202020204" pitchFamily="34" charset="0"/>
              </a:rPr>
              <a:t>- Khi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server </a:t>
            </a:r>
            <a:r>
              <a:rPr lang="en-US" sz="2000" dirty="0" err="1">
                <a:latin typeface="Arial" panose="020B0604020202020204" pitchFamily="34" charset="0"/>
                <a:cs typeface="Arial" panose="020B0604020202020204" pitchFamily="34" charset="0"/>
              </a:rPr>
              <a:t>gửi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triển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client (</a:t>
            </a:r>
            <a:r>
              <a:rPr lang="en-US" sz="2000" dirty="0" err="1">
                <a:latin typeface="Arial" panose="020B0604020202020204" pitchFamily="34" charset="0"/>
                <a:cs typeface="Arial" panose="020B0604020202020204" pitchFamily="34" charset="0"/>
              </a:rPr>
              <a:t>theo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chuẩn</a:t>
            </a:r>
            <a:r>
              <a:rPr lang="en-US" sz="2000" dirty="0">
                <a:latin typeface="Arial" panose="020B0604020202020204" pitchFamily="34" charset="0"/>
                <a:cs typeface="Arial" panose="020B0604020202020204" pitchFamily="34" charset="0"/>
              </a:rPr>
              <a:t>). </a:t>
            </a:r>
          </a:p>
          <a:p>
            <a:pPr>
              <a:lnSpc>
                <a:spcPct val="150000"/>
              </a:lnSpc>
            </a:pPr>
            <a:r>
              <a:rPr lang="en-US" sz="2000" dirty="0">
                <a:latin typeface="Arial" panose="020B0604020202020204" pitchFamily="34" charset="0"/>
                <a:cs typeface="Arial" panose="020B0604020202020204" pitchFamily="34" charset="0"/>
              </a:rPr>
              <a:t>- Client </a:t>
            </a:r>
            <a:r>
              <a:rPr lang="en-US" sz="2000" dirty="0" err="1">
                <a:latin typeface="Arial" panose="020B0604020202020204" pitchFamily="34" charset="0"/>
                <a:cs typeface="Arial" panose="020B0604020202020204" pitchFamily="34" charset="0"/>
              </a:rPr>
              <a:t>tải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khởi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gọi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server </a:t>
            </a:r>
            <a:r>
              <a:rPr lang="en-US" sz="2000" dirty="0" err="1">
                <a:latin typeface="Arial" panose="020B0604020202020204" pitchFamily="34" charset="0"/>
                <a:cs typeface="Arial" panose="020B0604020202020204" pitchFamily="34" charset="0"/>
              </a:rPr>
              <a:t>sau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xong</a:t>
            </a:r>
            <a:r>
              <a:rPr lang="en-US" sz="2000" dirty="0">
                <a:latin typeface="Arial" panose="020B0604020202020204" pitchFamily="34" charset="0"/>
                <a:cs typeface="Arial" panose="020B0604020202020204" pitchFamily="34" charset="0"/>
              </a:rPr>
              <a:t>.</a:t>
            </a:r>
          </a:p>
          <a:p>
            <a:pPr>
              <a:lnSpc>
                <a:spcPct val="150000"/>
              </a:lnSpc>
            </a:pPr>
            <a:r>
              <a:rPr lang="en-US" sz="2000" dirty="0">
                <a:latin typeface="Arial" panose="020B0604020202020204" pitchFamily="34" charset="0"/>
                <a:cs typeface="Arial" panose="020B0604020202020204" pitchFamily="34" charset="0"/>
              </a:rPr>
              <a:t>            </a:t>
            </a:r>
          </a:p>
          <a:p>
            <a:pPr>
              <a:lnSpc>
                <a:spcPct val="150000"/>
              </a:lnSpc>
            </a:pPr>
            <a:r>
              <a:rPr lang="en-US" sz="2000" b="1" dirty="0">
                <a:latin typeface="Arial" panose="020B0604020202020204" pitchFamily="34" charset="0"/>
                <a:cs typeface="Arial" panose="020B0604020202020204" pitchFamily="34" charset="0"/>
              </a:rPr>
              <a:t>      </a:t>
            </a:r>
          </a:p>
          <a:p>
            <a:pPr>
              <a:lnSpc>
                <a:spcPct val="150000"/>
              </a:lnSpc>
            </a:pPr>
            <a:r>
              <a:rPr lang="en-US" sz="2000" b="1" dirty="0">
                <a:cs typeface="Arial" panose="020B0604020202020204" pitchFamily="34" charset="0"/>
              </a:rPr>
              <a:t>     </a:t>
            </a:r>
            <a:r>
              <a:rPr lang="vi-VN" sz="2000" b="1" dirty="0">
                <a:cs typeface="Arial" panose="020B0604020202020204" pitchFamily="34" charset="0"/>
              </a:rPr>
              <a:t>Giảm bớt mã phải cài đặt trước trên client.</a:t>
            </a:r>
            <a:endParaRPr lang="en-US" sz="2000" b="1" dirty="0">
              <a:latin typeface="Arial" panose="020B0604020202020204" pitchFamily="34" charset="0"/>
              <a:cs typeface="Arial" panose="020B0604020202020204" pitchFamily="34" charset="0"/>
            </a:endParaRPr>
          </a:p>
          <a:p>
            <a:pPr>
              <a:lnSpc>
                <a:spcPct val="150000"/>
              </a:lnSpc>
            </a:pP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Hỗ</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trợ</a:t>
            </a:r>
            <a:r>
              <a:rPr lang="en-US" sz="2000" b="1" dirty="0">
                <a:latin typeface="Arial" panose="020B0604020202020204" pitchFamily="34" charset="0"/>
                <a:cs typeface="Arial" panose="020B0604020202020204" pitchFamily="34" charset="0"/>
              </a:rPr>
              <a:t> plug – and – play. Client </a:t>
            </a:r>
            <a:r>
              <a:rPr lang="en-US" sz="2000" b="1" dirty="0" err="1">
                <a:latin typeface="Arial" panose="020B0604020202020204" pitchFamily="34" charset="0"/>
                <a:cs typeface="Arial" panose="020B0604020202020204" pitchFamily="34" charset="0"/>
              </a:rPr>
              <a:t>có</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thể</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kết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nối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và</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hoạt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động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với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nhiều</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dịch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vụ</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mà</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không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cần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thay</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đổi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phần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mềm</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gốc</a:t>
            </a:r>
            <a:r>
              <a:rPr lang="en-US" sz="2000" b="1" dirty="0">
                <a:latin typeface="Arial" panose="020B0604020202020204" pitchFamily="34" charset="0"/>
                <a:cs typeface="Arial" panose="020B0604020202020204" pitchFamily="34" charset="0"/>
              </a:rPr>
              <a:t>.</a:t>
            </a:r>
          </a:p>
        </p:txBody>
      </p:sp>
      <p:pic>
        <p:nvPicPr>
          <p:cNvPr id="2" name="Picture 1" descr="A green button with a white tick in the middle&#10;&#10;AI-generated content may be incorrect.">
            <a:extLst>
              <a:ext uri="{FF2B5EF4-FFF2-40B4-BE49-F238E27FC236}">
                <a16:creationId xmlns:a16="http://schemas.microsoft.com/office/drawing/2014/main" id="{446C6F59-C0CF-FA06-0933-2858D2134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41" y="3864303"/>
            <a:ext cx="452130" cy="467581"/>
          </a:xfrm>
          <a:prstGeom prst="rect">
            <a:avLst/>
          </a:prstGeom>
        </p:spPr>
      </p:pic>
      <p:pic>
        <p:nvPicPr>
          <p:cNvPr id="3" name="Picture 2" descr="A green button with a white tick in the middle&#10;&#10;AI-generated content may be incorrect.">
            <a:extLst>
              <a:ext uri="{FF2B5EF4-FFF2-40B4-BE49-F238E27FC236}">
                <a16:creationId xmlns:a16="http://schemas.microsoft.com/office/drawing/2014/main" id="{DB58B6B5-29ED-3393-0274-6E75C1418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41" y="4364109"/>
            <a:ext cx="452130" cy="467581"/>
          </a:xfrm>
          <a:prstGeom prst="rect">
            <a:avLst/>
          </a:prstGeom>
        </p:spPr>
      </p:pic>
    </p:spTree>
    <p:extLst>
      <p:ext uri="{BB962C8B-B14F-4D97-AF65-F5344CB8AC3E}">
        <p14:creationId xmlns:p14="http://schemas.microsoft.com/office/powerpoint/2010/main" val="1353128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F570-0645-4FDD-AFFD-EC9AAC69AF75}"/>
              </a:ext>
            </a:extLst>
          </p:cNvPr>
          <p:cNvSpPr>
            <a:spLocks noGrp="1"/>
          </p:cNvSpPr>
          <p:nvPr>
            <p:ph type="ctrTitle" idx="4294967295"/>
          </p:nvPr>
        </p:nvSpPr>
        <p:spPr>
          <a:xfrm>
            <a:off x="511278" y="580410"/>
            <a:ext cx="4689475" cy="471488"/>
          </a:xfrm>
        </p:spPr>
        <p:txBody>
          <a:bodyPr>
            <a:noAutofit/>
          </a:bodyPr>
          <a:lstStyle/>
          <a:p>
            <a:pPr algn="l"/>
            <a:r>
              <a:rPr lang="en-US" sz="2400" b="1" dirty="0">
                <a:solidFill>
                  <a:schemeClr val="tx1"/>
                </a:solidFill>
                <a:latin typeface="Arial" panose="020B0604020202020204" pitchFamily="34" charset="0"/>
                <a:cs typeface="Arial" panose="020B0604020202020204" pitchFamily="34" charset="0"/>
              </a:rPr>
              <a:t>1. Định </a:t>
            </a:r>
            <a:r>
              <a:rPr lang="en-US" sz="2400" b="1" dirty="0" err="1">
                <a:solidFill>
                  <a:schemeClr val="tx1"/>
                </a:solidFill>
                <a:latin typeface="Arial" panose="020B0604020202020204" pitchFamily="34" charset="0"/>
                <a:cs typeface="Arial" panose="020B0604020202020204" pitchFamily="34" charset="0"/>
              </a:rPr>
              <a:t>nghĩa</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máy</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khách</a:t>
            </a:r>
            <a:r>
              <a:rPr lang="en-US" sz="2400" b="1" dirty="0">
                <a:solidFill>
                  <a:schemeClr val="tx1"/>
                </a:solidFill>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7ECC0273-E30C-A39F-95B9-7F4DD1F8987D}"/>
              </a:ext>
            </a:extLst>
          </p:cNvPr>
          <p:cNvSpPr txBox="1"/>
          <p:nvPr/>
        </p:nvSpPr>
        <p:spPr>
          <a:xfrm>
            <a:off x="233277" y="1533197"/>
            <a:ext cx="11958723" cy="3170099"/>
          </a:xfrm>
          <a:prstGeom prst="rect">
            <a:avLst/>
          </a:prstGeom>
          <a:noFill/>
        </p:spPr>
        <p:txBody>
          <a:bodyPr wrap="none" rtlCol="0">
            <a:spAutoFit/>
          </a:bodyPr>
          <a:lstStyle/>
          <a:p>
            <a:pPr marL="285750" indent="-285750">
              <a:buFontTx/>
              <a:buChar char="-"/>
            </a:pPr>
            <a:r>
              <a:rPr lang="en-US" sz="2000" dirty="0">
                <a:latin typeface="Arial" panose="020B0604020202020204" pitchFamily="34" charset="0"/>
                <a:cs typeface="Arial" panose="020B0604020202020204" pitchFamily="34" charset="0"/>
              </a:rPr>
              <a:t>M</a:t>
            </a:r>
            <a:r>
              <a:rPr lang="vi-VN" sz="2000" dirty="0">
                <a:latin typeface="Arial" panose="020B0604020202020204" pitchFamily="34" charset="0"/>
                <a:cs typeface="Arial" panose="020B0604020202020204" pitchFamily="34" charset="0"/>
              </a:rPr>
              <a:t>áy khách là cung cấp giao diện cho người sử dụng để tương tác với máy chủ. </a:t>
            </a:r>
            <a:r>
              <a:rPr lang="en-US" sz="2000" dirty="0">
                <a:latin typeface="Arial" panose="020B0604020202020204" pitchFamily="34" charset="0"/>
                <a:cs typeface="Arial" panose="020B0604020202020204" pitchFamily="34" charset="0"/>
              </a:rPr>
              <a:t>G</a:t>
            </a:r>
            <a:r>
              <a:rPr lang="vi-VN" sz="2000" dirty="0">
                <a:latin typeface="Arial" panose="020B0604020202020204" pitchFamily="34" charset="0"/>
                <a:cs typeface="Arial" panose="020B0604020202020204" pitchFamily="34" charset="0"/>
              </a:rPr>
              <a:t>iao diện thân thiện </a:t>
            </a:r>
            <a:endParaRPr lang="en-US" sz="2000" dirty="0">
              <a:latin typeface="Arial" panose="020B0604020202020204" pitchFamily="34" charset="0"/>
              <a:cs typeface="Arial" panose="020B0604020202020204" pitchFamily="34" charset="0"/>
            </a:endParaRPr>
          </a:p>
          <a:p>
            <a:r>
              <a:rPr lang="vi-VN" sz="2000" dirty="0">
                <a:latin typeface="Arial" panose="020B0604020202020204" pitchFamily="34" charset="0"/>
                <a:cs typeface="Arial" panose="020B0604020202020204" pitchFamily="34" charset="0"/>
              </a:rPr>
              <a:t>với người sử dụng là điều quan trọng, nhưng quan trọng hơn là lại là vấn đề hiệu năng, yêu cầu của </a:t>
            </a:r>
            <a:endParaRPr lang="en-US" sz="2000" dirty="0">
              <a:latin typeface="Arial" panose="020B0604020202020204" pitchFamily="34" charset="0"/>
              <a:cs typeface="Arial" panose="020B0604020202020204" pitchFamily="34" charset="0"/>
            </a:endParaRPr>
          </a:p>
          <a:p>
            <a:r>
              <a:rPr lang="vi-VN" sz="2000" dirty="0">
                <a:latin typeface="Arial" panose="020B0604020202020204" pitchFamily="34" charset="0"/>
                <a:cs typeface="Arial" panose="020B0604020202020204" pitchFamily="34" charset="0"/>
              </a:rPr>
              <a:t>người sử dụng phải được đáp ứng ngay lập tức, làm cho người sử dụng không còn cảm giác làm việc </a:t>
            </a:r>
            <a:endParaRPr lang="en-US" sz="2000" dirty="0">
              <a:latin typeface="Arial" panose="020B0604020202020204" pitchFamily="34" charset="0"/>
              <a:cs typeface="Arial" panose="020B0604020202020204" pitchFamily="34" charset="0"/>
            </a:endParaRPr>
          </a:p>
          <a:p>
            <a:r>
              <a:rPr lang="vi-VN" sz="2000" dirty="0">
                <a:latin typeface="Arial" panose="020B0604020202020204" pitchFamily="34" charset="0"/>
                <a:cs typeface="Arial" panose="020B0604020202020204" pitchFamily="34" charset="0"/>
              </a:rPr>
              <a:t>trên mạng.</a:t>
            </a:r>
            <a:endParaRPr lang="en-US" sz="2000" dirty="0">
              <a:latin typeface="Arial" panose="020B0604020202020204" pitchFamily="34" charset="0"/>
              <a:cs typeface="Arial" panose="020B0604020202020204" pitchFamily="34" charset="0"/>
            </a:endParaRPr>
          </a:p>
          <a:p>
            <a:endParaRPr lang="vi-VN" sz="2000" dirty="0">
              <a:latin typeface="Arial" panose="020B0604020202020204" pitchFamily="34" charset="0"/>
              <a:cs typeface="Arial" panose="020B0604020202020204" pitchFamily="34" charset="0"/>
            </a:endParaRPr>
          </a:p>
          <a:p>
            <a:pPr marL="342900" indent="-342900">
              <a:buFontTx/>
              <a:buChar char="-"/>
            </a:pPr>
            <a:r>
              <a:rPr lang="en-US" sz="2000" dirty="0">
                <a:latin typeface="Arial" panose="020B0604020202020204" pitchFamily="34" charset="0"/>
                <a:cs typeface="Arial" panose="020B0604020202020204" pitchFamily="34" charset="0"/>
              </a:rPr>
              <a:t>P</a:t>
            </a:r>
            <a:r>
              <a:rPr lang="vi-VN" sz="2000" dirty="0">
                <a:latin typeface="Arial" panose="020B0604020202020204" pitchFamily="34" charset="0"/>
                <a:cs typeface="Arial" panose="020B0604020202020204" pitchFamily="34" charset="0"/>
              </a:rPr>
              <a:t>hần đầu chương này đã đề cập tới kỹ thuật xử lý đa luồng, phần này sẽ giới thiệu thêm một số kỹ </a:t>
            </a:r>
            <a:endParaRPr lang="en-US" sz="2000" dirty="0">
              <a:latin typeface="Arial" panose="020B0604020202020204" pitchFamily="34" charset="0"/>
              <a:cs typeface="Arial" panose="020B0604020202020204" pitchFamily="34" charset="0"/>
            </a:endParaRPr>
          </a:p>
          <a:p>
            <a:r>
              <a:rPr lang="vi-VN" sz="2000" dirty="0">
                <a:latin typeface="Arial" panose="020B0604020202020204" pitchFamily="34" charset="0"/>
                <a:cs typeface="Arial" panose="020B0604020202020204" pitchFamily="34" charset="0"/>
              </a:rPr>
              <a:t>thuật nhằm đáp ứng yêu cầu trên. để nâng cao hơn nữa hiệu năng tổng thể của hệ thống, máy khách </a:t>
            </a:r>
            <a:endParaRPr lang="en-US" sz="2000" dirty="0">
              <a:latin typeface="Arial" panose="020B0604020202020204" pitchFamily="34" charset="0"/>
              <a:cs typeface="Arial" panose="020B0604020202020204" pitchFamily="34" charset="0"/>
            </a:endParaRPr>
          </a:p>
          <a:p>
            <a:r>
              <a:rPr lang="vi-VN" sz="2000" dirty="0">
                <a:latin typeface="Arial" panose="020B0604020202020204" pitchFamily="34" charset="0"/>
                <a:cs typeface="Arial" panose="020B0604020202020204" pitchFamily="34" charset="0"/>
              </a:rPr>
              <a:t>có thể thực hiện</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nhiệm vụ tiền xử lý dữ liệu trước khi chuyển yêu cầu đến máy </a:t>
            </a:r>
            <a:br>
              <a:rPr lang="vi-VN" sz="2000" dirty="0">
                <a:latin typeface="Arial" panose="020B0604020202020204" pitchFamily="34" charset="0"/>
                <a:cs typeface="Arial" panose="020B0604020202020204" pitchFamily="34" charset="0"/>
              </a:rPr>
            </a:br>
            <a:endParaRPr lang="vi-VN"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1654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0386B-B2C6-7BC2-D190-447BEE620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5A1F387-4E75-82B7-8370-B6F9D7189AD7}"/>
              </a:ext>
            </a:extLst>
          </p:cNvPr>
          <p:cNvSpPr txBox="1"/>
          <p:nvPr/>
        </p:nvSpPr>
        <p:spPr>
          <a:xfrm>
            <a:off x="3677264" y="448414"/>
            <a:ext cx="4635910" cy="400110"/>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CẤU HÌNH ĐỘNG TRONG DI TRÚ MÃ</a:t>
            </a:r>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14B0B50-9849-E5AD-D218-5336AC586E5D}"/>
              </a:ext>
            </a:extLst>
          </p:cNvPr>
          <p:cNvSpPr txBox="1"/>
          <p:nvPr/>
        </p:nvSpPr>
        <p:spPr>
          <a:xfrm>
            <a:off x="796413" y="1073637"/>
            <a:ext cx="10397613"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1. Nguyên </a:t>
            </a:r>
            <a:r>
              <a:rPr lang="en-US" sz="2000" b="1" dirty="0" err="1">
                <a:latin typeface="Arial" panose="020B0604020202020204" pitchFamily="34" charset="0"/>
                <a:cs typeface="Arial" panose="020B0604020202020204" pitchFamily="34" charset="0"/>
              </a:rPr>
              <a:t>lý</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hoạt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p>
        </p:txBody>
      </p:sp>
      <p:pic>
        <p:nvPicPr>
          <p:cNvPr id="2" name="Picture 1">
            <a:extLst>
              <a:ext uri="{FF2B5EF4-FFF2-40B4-BE49-F238E27FC236}">
                <a16:creationId xmlns:a16="http://schemas.microsoft.com/office/drawing/2014/main" id="{270C2C7A-9878-E4F0-9350-314A81960ACB}"/>
              </a:ext>
            </a:extLst>
          </p:cNvPr>
          <p:cNvPicPr>
            <a:picLocks noChangeAspect="1"/>
          </p:cNvPicPr>
          <p:nvPr/>
        </p:nvPicPr>
        <p:blipFill>
          <a:blip r:embed="rId2"/>
          <a:stretch>
            <a:fillRect/>
          </a:stretch>
        </p:blipFill>
        <p:spPr>
          <a:xfrm>
            <a:off x="445563" y="2112552"/>
            <a:ext cx="5132439" cy="3431292"/>
          </a:xfrm>
          <a:prstGeom prst="rect">
            <a:avLst/>
          </a:prstGeom>
        </p:spPr>
      </p:pic>
      <p:sp>
        <p:nvSpPr>
          <p:cNvPr id="8" name="TextBox 7">
            <a:extLst>
              <a:ext uri="{FF2B5EF4-FFF2-40B4-BE49-F238E27FC236}">
                <a16:creationId xmlns:a16="http://schemas.microsoft.com/office/drawing/2014/main" id="{460DA258-EE2C-08F7-9A5F-F86C9F1F2D7D}"/>
              </a:ext>
            </a:extLst>
          </p:cNvPr>
          <p:cNvSpPr txBox="1"/>
          <p:nvPr/>
        </p:nvSpPr>
        <p:spPr>
          <a:xfrm>
            <a:off x="6614000" y="1383158"/>
            <a:ext cx="3940278" cy="4401205"/>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      Khi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Sau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chủ</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Giúp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sẵn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Toàn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diễn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theo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chuẩn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a:t>
            </a:r>
          </a:p>
        </p:txBody>
      </p:sp>
      <p:pic>
        <p:nvPicPr>
          <p:cNvPr id="10" name="Picture 9" descr="A hand pointing at something&#10;&#10;AI-generated content may be incorrect.">
            <a:extLst>
              <a:ext uri="{FF2B5EF4-FFF2-40B4-BE49-F238E27FC236}">
                <a16:creationId xmlns:a16="http://schemas.microsoft.com/office/drawing/2014/main" id="{33399135-9517-0203-3B02-3E0229E35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613" y="1273692"/>
            <a:ext cx="582721" cy="582721"/>
          </a:xfrm>
          <a:prstGeom prst="rect">
            <a:avLst/>
          </a:prstGeom>
        </p:spPr>
      </p:pic>
      <p:pic>
        <p:nvPicPr>
          <p:cNvPr id="11" name="Picture 10" descr="A hand pointing at something&#10;&#10;AI-generated content may be incorrect.">
            <a:extLst>
              <a:ext uri="{FF2B5EF4-FFF2-40B4-BE49-F238E27FC236}">
                <a16:creationId xmlns:a16="http://schemas.microsoft.com/office/drawing/2014/main" id="{4A75D398-5594-9B40-7923-0B25005E6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613" y="2442361"/>
            <a:ext cx="582721" cy="582721"/>
          </a:xfrm>
          <a:prstGeom prst="rect">
            <a:avLst/>
          </a:prstGeom>
        </p:spPr>
      </p:pic>
      <p:pic>
        <p:nvPicPr>
          <p:cNvPr id="13" name="Picture 12" descr="A yellow hand with a black background&#10;&#10;AI-generated content may be incorrect.">
            <a:extLst>
              <a:ext uri="{FF2B5EF4-FFF2-40B4-BE49-F238E27FC236}">
                <a16:creationId xmlns:a16="http://schemas.microsoft.com/office/drawing/2014/main" id="{36A10B2A-2740-FAA2-9AA9-2CD1729E21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9744" y="3583760"/>
            <a:ext cx="334458" cy="384705"/>
          </a:xfrm>
          <a:prstGeom prst="rect">
            <a:avLst/>
          </a:prstGeom>
        </p:spPr>
      </p:pic>
      <p:pic>
        <p:nvPicPr>
          <p:cNvPr id="15" name="Picture 14" descr="A yellow hand with a black background&#10;&#10;AI-generated content may be incorrect.">
            <a:extLst>
              <a:ext uri="{FF2B5EF4-FFF2-40B4-BE49-F238E27FC236}">
                <a16:creationId xmlns:a16="http://schemas.microsoft.com/office/drawing/2014/main" id="{A341E7E3-9DE3-AC6F-D73B-30B94666C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8515" y="4684061"/>
            <a:ext cx="334458" cy="384705"/>
          </a:xfrm>
          <a:prstGeom prst="rect">
            <a:avLst/>
          </a:prstGeom>
        </p:spPr>
      </p:pic>
    </p:spTree>
    <p:extLst>
      <p:ext uri="{BB962C8B-B14F-4D97-AF65-F5344CB8AC3E}">
        <p14:creationId xmlns:p14="http://schemas.microsoft.com/office/powerpoint/2010/main" val="299063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1A7AC-57E1-3EDA-C098-7E49E3B7AD2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BBCDB9A-BA6A-9E46-C506-F72293174E3D}"/>
              </a:ext>
            </a:extLst>
          </p:cNvPr>
          <p:cNvSpPr txBox="1"/>
          <p:nvPr/>
        </p:nvSpPr>
        <p:spPr>
          <a:xfrm>
            <a:off x="3677264" y="448414"/>
            <a:ext cx="4635910" cy="400110"/>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CẤU HÌNH ĐỘNG TRONG DI TRÚ MÃ</a:t>
            </a:r>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29B61CE-C8D7-08D4-1681-A9653B84584C}"/>
              </a:ext>
            </a:extLst>
          </p:cNvPr>
          <p:cNvSpPr txBox="1"/>
          <p:nvPr/>
        </p:nvSpPr>
        <p:spPr>
          <a:xfrm>
            <a:off x="796413" y="1073637"/>
            <a:ext cx="10397613"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2. Các </a:t>
            </a:r>
            <a:r>
              <a:rPr lang="en-US" sz="2000" b="1" dirty="0" err="1">
                <a:latin typeface="Arial" panose="020B0604020202020204" pitchFamily="34" charset="0"/>
                <a:cs typeface="Arial" panose="020B0604020202020204" pitchFamily="34" charset="0"/>
              </a:rPr>
              <a:t>thành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phần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của</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một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tiến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DF550965-5408-A14F-C30F-878599953ACD}"/>
              </a:ext>
            </a:extLst>
          </p:cNvPr>
          <p:cNvSpPr txBox="1"/>
          <p:nvPr/>
        </p:nvSpPr>
        <p:spPr>
          <a:xfrm>
            <a:off x="796413" y="2098971"/>
            <a:ext cx="7708490" cy="2246769"/>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Mã</a:t>
            </a:r>
            <a:r>
              <a:rPr lang="en-US" sz="2000" dirty="0">
                <a:solidFill>
                  <a:srgbClr val="FF0000"/>
                </a:solidFill>
                <a:latin typeface="Arial" panose="020B0604020202020204" pitchFamily="34" charset="0"/>
                <a:cs typeface="Arial" panose="020B0604020202020204" pitchFamily="34" charset="0"/>
              </a:rPr>
              <a:t> </a:t>
            </a:r>
            <a:r>
              <a:rPr lang="vi-VN" sz="2000" dirty="0">
                <a:solidFill>
                  <a:srgbClr val="FF0000"/>
                </a:solidFill>
                <a:latin typeface="Arial" panose="020B0604020202020204" pitchFamily="34" charset="0"/>
                <a:cs typeface="Arial" panose="020B0604020202020204" pitchFamily="34" charset="0"/>
              </a:rPr>
              <a:t>(Code segment):</a:t>
            </a:r>
            <a:r>
              <a:rPr lang="vi-VN"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G</a:t>
            </a:r>
            <a:r>
              <a:rPr lang="vi-VN" sz="2000" dirty="0">
                <a:cs typeface="Arial" panose="020B0604020202020204" pitchFamily="34" charset="0"/>
              </a:rPr>
              <a:t>ồm các tập lệnh của tiến trình.</a:t>
            </a:r>
            <a:endParaRPr lang="vi-VN" sz="2000" dirty="0">
              <a:latin typeface="Arial" panose="020B0604020202020204" pitchFamily="34" charset="0"/>
              <a:cs typeface="Arial" panose="020B0604020202020204" pitchFamily="34" charset="0"/>
            </a:endParaRPr>
          </a:p>
          <a:p>
            <a:endParaRPr lang="vi-VN"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 Tài </a:t>
            </a:r>
            <a:r>
              <a:rPr lang="vi-VN" sz="2000" dirty="0">
                <a:solidFill>
                  <a:srgbClr val="FF0000"/>
                </a:solidFill>
                <a:latin typeface="Arial" panose="020B0604020202020204" pitchFamily="34" charset="0"/>
                <a:cs typeface="Arial" panose="020B0604020202020204" pitchFamily="34" charset="0"/>
              </a:rPr>
              <a:t>nguyên (Resource segment):</a:t>
            </a:r>
            <a:r>
              <a:rPr lang="vi-VN" sz="2000" dirty="0">
                <a:latin typeface="Arial" panose="020B0604020202020204" pitchFamily="34" charset="0"/>
                <a:cs typeface="Arial" panose="020B0604020202020204" pitchFamily="34" charset="0"/>
              </a:rPr>
              <a:t> </a:t>
            </a:r>
            <a:r>
              <a:rPr lang="vi-VN" sz="2000" dirty="0">
                <a:cs typeface="Arial" panose="020B0604020202020204" pitchFamily="34" charset="0"/>
              </a:rPr>
              <a:t>Chứa các tham số tới các tài nguyên mà tiến trình cần.</a:t>
            </a:r>
            <a:endParaRPr lang="vi-VN" sz="2000" dirty="0">
              <a:latin typeface="Arial" panose="020B0604020202020204" pitchFamily="34" charset="0"/>
              <a:cs typeface="Arial" panose="020B0604020202020204" pitchFamily="34" charset="0"/>
            </a:endParaRPr>
          </a:p>
          <a:p>
            <a:endParaRPr lang="vi-VN"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Trạng</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thái</a:t>
            </a:r>
            <a:r>
              <a:rPr lang="en-US" sz="2000" dirty="0">
                <a:solidFill>
                  <a:srgbClr val="FF0000"/>
                </a:solidFill>
                <a:latin typeface="Arial" panose="020B0604020202020204" pitchFamily="34" charset="0"/>
                <a:cs typeface="Arial" panose="020B0604020202020204" pitchFamily="34" charset="0"/>
              </a:rPr>
              <a:t> </a:t>
            </a:r>
            <a:r>
              <a:rPr lang="vi-VN" sz="2000" dirty="0">
                <a:solidFill>
                  <a:srgbClr val="FF0000"/>
                </a:solidFill>
                <a:latin typeface="Arial" panose="020B0604020202020204" pitchFamily="34" charset="0"/>
                <a:cs typeface="Arial" panose="020B0604020202020204" pitchFamily="34" charset="0"/>
              </a:rPr>
              <a:t>(Execution segment):</a:t>
            </a:r>
            <a:r>
              <a:rPr lang="vi-VN" sz="2000" dirty="0">
                <a:latin typeface="Arial" panose="020B0604020202020204" pitchFamily="34" charset="0"/>
                <a:cs typeface="Arial" panose="020B0604020202020204" pitchFamily="34" charset="0"/>
              </a:rPr>
              <a:t> </a:t>
            </a:r>
            <a:r>
              <a:rPr lang="vi-VN" sz="2000" dirty="0">
                <a:cs typeface="Arial" panose="020B0604020202020204" pitchFamily="34" charset="0"/>
              </a:rPr>
              <a:t>Chứa các trạng thái thực thi hiện hành của tiến trình như dữ liệu, bộ đếm, stack...</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3228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19558-6C35-F667-8AA5-4F6C58BF100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A400BE-C8E8-9342-515D-79DE46C80E00}"/>
              </a:ext>
            </a:extLst>
          </p:cNvPr>
          <p:cNvSpPr txBox="1"/>
          <p:nvPr/>
        </p:nvSpPr>
        <p:spPr>
          <a:xfrm>
            <a:off x="3986144" y="448414"/>
            <a:ext cx="4635910" cy="400110"/>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PHÂN LOẠI DI TRÚ MÃ</a:t>
            </a:r>
            <a:endParaRPr lang="en-US" sz="2000" dirty="0">
              <a:solidFill>
                <a:srgbClr val="FF000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308E619E-FC0F-577F-FC95-8A882D02C6C8}"/>
              </a:ext>
            </a:extLst>
          </p:cNvPr>
          <p:cNvPicPr>
            <a:picLocks noChangeAspect="1"/>
          </p:cNvPicPr>
          <p:nvPr/>
        </p:nvPicPr>
        <p:blipFill>
          <a:blip r:embed="rId2"/>
          <a:stretch>
            <a:fillRect/>
          </a:stretch>
        </p:blipFill>
        <p:spPr>
          <a:xfrm>
            <a:off x="1122116" y="1012398"/>
            <a:ext cx="9947768" cy="5054107"/>
          </a:xfrm>
          <a:prstGeom prst="rect">
            <a:avLst/>
          </a:prstGeom>
        </p:spPr>
      </p:pic>
    </p:spTree>
    <p:extLst>
      <p:ext uri="{BB962C8B-B14F-4D97-AF65-F5344CB8AC3E}">
        <p14:creationId xmlns:p14="http://schemas.microsoft.com/office/powerpoint/2010/main" val="2791024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6B6ED-E202-E708-F7E2-72983FBB2D2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9AA69A2-440C-9AD9-C27D-3F6BAD621913}"/>
              </a:ext>
            </a:extLst>
          </p:cNvPr>
          <p:cNvSpPr txBox="1"/>
          <p:nvPr/>
        </p:nvSpPr>
        <p:spPr>
          <a:xfrm>
            <a:off x="4461387" y="382258"/>
            <a:ext cx="3269225" cy="400110"/>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PHÂN LOẠI DI TRÚ MÃ</a:t>
            </a:r>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A988284-5CC6-4082-B009-F23A81FB49EE}"/>
              </a:ext>
            </a:extLst>
          </p:cNvPr>
          <p:cNvSpPr txBox="1"/>
          <p:nvPr/>
        </p:nvSpPr>
        <p:spPr>
          <a:xfrm>
            <a:off x="678424" y="1016562"/>
            <a:ext cx="10397613" cy="255454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1. </a:t>
            </a:r>
            <a:r>
              <a:rPr lang="vi-VN" sz="2000" b="1" dirty="0">
                <a:latin typeface="Arial" panose="020B0604020202020204" pitchFamily="34" charset="0"/>
                <a:cs typeface="Arial" panose="020B0604020202020204" pitchFamily="34" charset="0"/>
              </a:rPr>
              <a:t>Di trú yếu (Weak Migration)</a:t>
            </a:r>
            <a:endParaRPr lang="en-US" sz="2000" b="1"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 Định </a:t>
            </a:r>
            <a:r>
              <a:rPr lang="en-US" sz="2000" dirty="0" err="1">
                <a:solidFill>
                  <a:srgbClr val="FF0000"/>
                </a:solidFill>
                <a:latin typeface="Arial" panose="020B0604020202020204" pitchFamily="34" charset="0"/>
                <a:cs typeface="Arial" panose="020B0604020202020204" pitchFamily="34" charset="0"/>
              </a:rPr>
              <a:t>nghĩa</a:t>
            </a:r>
            <a:r>
              <a:rPr lang="en-US" sz="2000" dirty="0">
                <a:solidFill>
                  <a:srgbClr val="FF0000"/>
                </a:solidFill>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Chỉ có thành phần Code Segment cùng với một số tham số khởi động được di trú.</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 </a:t>
            </a:r>
            <a:r>
              <a:rPr lang="vi-VN" sz="2000" dirty="0">
                <a:solidFill>
                  <a:srgbClr val="FF0000"/>
                </a:solidFill>
                <a:latin typeface="Arial" panose="020B0604020202020204" pitchFamily="34" charset="0"/>
                <a:cs typeface="Arial" panose="020B0604020202020204" pitchFamily="34" charset="0"/>
              </a:rPr>
              <a:t>Đặc điểm</a:t>
            </a:r>
            <a:r>
              <a:rPr lang="en-US" sz="2000" dirty="0">
                <a:solidFill>
                  <a:srgbClr val="FF0000"/>
                </a:solidFill>
                <a:latin typeface="Arial" panose="020B0604020202020204" pitchFamily="34" charset="0"/>
                <a:cs typeface="Arial" panose="020B0604020202020204" pitchFamily="34" charset="0"/>
              </a:rPr>
              <a:t>:</a:t>
            </a:r>
            <a:r>
              <a:rPr lang="vi-VN" sz="2000" dirty="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a:t>
            </a:r>
            <a:r>
              <a:rPr lang="vi-VN" sz="2000" dirty="0">
                <a:latin typeface="Arial" panose="020B0604020202020204" pitchFamily="34" charset="0"/>
                <a:cs typeface="Arial" panose="020B0604020202020204" pitchFamily="34" charset="0"/>
              </a:rPr>
              <a:t>hương trình được di chuyển luôn luôn được khởi tạo từ một trong các vị trí bắt đầu được định nghĩa trước. </a:t>
            </a:r>
          </a:p>
          <a:p>
            <a:r>
              <a:rPr lang="en-US" sz="2000" dirty="0">
                <a:solidFill>
                  <a:srgbClr val="FF0000"/>
                </a:solidFill>
                <a:latin typeface="Arial" panose="020B0604020202020204" pitchFamily="34" charset="0"/>
                <a:cs typeface="Arial" panose="020B0604020202020204" pitchFamily="34" charset="0"/>
              </a:rPr>
              <a:t>- </a:t>
            </a:r>
            <a:r>
              <a:rPr lang="vi-VN" sz="2000" dirty="0">
                <a:solidFill>
                  <a:srgbClr val="FF0000"/>
                </a:solidFill>
                <a:latin typeface="Arial" panose="020B0604020202020204" pitchFamily="34" charset="0"/>
                <a:cs typeface="Arial" panose="020B0604020202020204" pitchFamily="34" charset="0"/>
              </a:rPr>
              <a:t>Lợi ích</a:t>
            </a:r>
            <a:r>
              <a:rPr lang="en-US" sz="2000" dirty="0">
                <a:solidFill>
                  <a:srgbClr val="FF0000"/>
                </a:solidFill>
                <a:latin typeface="Arial" panose="020B0604020202020204" pitchFamily="34" charset="0"/>
                <a:cs typeface="Arial" panose="020B0604020202020204" pitchFamily="34" charset="0"/>
              </a:rPr>
              <a:t>:</a:t>
            </a:r>
            <a:r>
              <a:rPr lang="vi-VN" sz="2000" dirty="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Đ</a:t>
            </a:r>
            <a:r>
              <a:rPr lang="vi-VN" sz="2000" dirty="0">
                <a:latin typeface="Arial" panose="020B0604020202020204" pitchFamily="34" charset="0"/>
                <a:cs typeface="Arial" panose="020B0604020202020204" pitchFamily="34" charset="0"/>
              </a:rPr>
              <a:t>òi hỏi phía máy đích có khả năng thực thi đoạn mã nguồn đó, ý tưởng chính của nó chỉ là làm cho đoạn code có khả năng di động.</a:t>
            </a:r>
          </a:p>
        </p:txBody>
      </p:sp>
      <p:sp>
        <p:nvSpPr>
          <p:cNvPr id="2" name="TextBox 1">
            <a:extLst>
              <a:ext uri="{FF2B5EF4-FFF2-40B4-BE49-F238E27FC236}">
                <a16:creationId xmlns:a16="http://schemas.microsoft.com/office/drawing/2014/main" id="{EBB8568C-E747-E906-BBEE-D135E8DF489F}"/>
              </a:ext>
            </a:extLst>
          </p:cNvPr>
          <p:cNvSpPr txBox="1"/>
          <p:nvPr/>
        </p:nvSpPr>
        <p:spPr>
          <a:xfrm>
            <a:off x="678425" y="4039496"/>
            <a:ext cx="10397613" cy="1938992"/>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2. </a:t>
            </a:r>
            <a:r>
              <a:rPr lang="vi-VN" sz="2000" b="1" dirty="0">
                <a:latin typeface="Arial" panose="020B0604020202020204" pitchFamily="34" charset="0"/>
                <a:cs typeface="Arial" panose="020B0604020202020204" pitchFamily="34" charset="0"/>
              </a:rPr>
              <a:t>Di trú </a:t>
            </a:r>
            <a:r>
              <a:rPr lang="en-US" sz="2000" b="1" dirty="0" err="1">
                <a:latin typeface="Arial" panose="020B0604020202020204" pitchFamily="34" charset="0"/>
                <a:cs typeface="Arial" panose="020B0604020202020204" pitchFamily="34" charset="0"/>
              </a:rPr>
              <a:t>mạnh</a:t>
            </a:r>
            <a:r>
              <a:rPr lang="vi-VN" sz="20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Strong</a:t>
            </a:r>
            <a:r>
              <a:rPr lang="vi-VN" sz="2000" b="1" dirty="0">
                <a:latin typeface="Arial" panose="020B0604020202020204" pitchFamily="34" charset="0"/>
                <a:cs typeface="Arial" panose="020B0604020202020204" pitchFamily="34" charset="0"/>
              </a:rPr>
              <a:t> Migration)</a:t>
            </a:r>
            <a:endParaRPr lang="en-US" sz="2000" b="1"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 Định </a:t>
            </a:r>
            <a:r>
              <a:rPr lang="en-US" sz="2000" dirty="0" err="1">
                <a:solidFill>
                  <a:srgbClr val="FF0000"/>
                </a:solidFill>
                <a:latin typeface="Arial" panose="020B0604020202020204" pitchFamily="34" charset="0"/>
                <a:cs typeface="Arial" panose="020B0604020202020204" pitchFamily="34" charset="0"/>
              </a:rPr>
              <a:t>nghĩa</a:t>
            </a:r>
            <a:r>
              <a:rPr lang="en-US" sz="2000" dirty="0">
                <a:solidFill>
                  <a:srgbClr val="FF0000"/>
                </a:solidFill>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Cả ba thành phần của tiến trình đều được di chuyển.</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 </a:t>
            </a:r>
            <a:r>
              <a:rPr lang="vi-VN" sz="2000" dirty="0">
                <a:solidFill>
                  <a:srgbClr val="FF0000"/>
                </a:solidFill>
                <a:latin typeface="Arial" panose="020B0604020202020204" pitchFamily="34" charset="0"/>
                <a:cs typeface="Arial" panose="020B0604020202020204" pitchFamily="34" charset="0"/>
              </a:rPr>
              <a:t>Đặc điểm</a:t>
            </a:r>
            <a:r>
              <a:rPr lang="en-US" sz="2000" dirty="0">
                <a:solidFill>
                  <a:srgbClr val="FF0000"/>
                </a:solidFill>
                <a:latin typeface="Arial" panose="020B0604020202020204" pitchFamily="34" charset="0"/>
                <a:cs typeface="Arial" panose="020B0604020202020204" pitchFamily="34" charset="0"/>
              </a:rPr>
              <a:t>:</a:t>
            </a:r>
            <a:r>
              <a:rPr lang="vi-VN" sz="2000" dirty="0">
                <a:solidFill>
                  <a:srgbClr val="FF0000"/>
                </a:solidFill>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Đặc điểm của mô hình là một tiến trình đang chạy có thể được tạm dừng hoạt động, sau đó, nó được di chuyển tới một máy khác, rồi sau đó lại tiếp tục hoạt động của mình ở chính vị trí mà nó đã dừng lại ở thời điểm trước.</a:t>
            </a:r>
          </a:p>
        </p:txBody>
      </p:sp>
    </p:spTree>
    <p:extLst>
      <p:ext uri="{BB962C8B-B14F-4D97-AF65-F5344CB8AC3E}">
        <p14:creationId xmlns:p14="http://schemas.microsoft.com/office/powerpoint/2010/main" val="1683180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B8B7D-F78C-FEA6-9E38-BB9DD171623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50A6393-1B99-2C3F-BFC8-5CD0BEB7F92C}"/>
              </a:ext>
            </a:extLst>
          </p:cNvPr>
          <p:cNvSpPr txBox="1"/>
          <p:nvPr/>
        </p:nvSpPr>
        <p:spPr>
          <a:xfrm>
            <a:off x="4461387" y="673526"/>
            <a:ext cx="3269225" cy="400110"/>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PHÂN LOẠI DI TRÚ MÃ</a:t>
            </a:r>
            <a:endParaRPr lang="en-US" sz="2000" dirty="0">
              <a:solidFill>
                <a:srgbClr val="FF00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44DD0DB-7DDC-295E-A345-2C61F29DF03E}"/>
              </a:ext>
            </a:extLst>
          </p:cNvPr>
          <p:cNvSpPr txBox="1"/>
          <p:nvPr/>
        </p:nvSpPr>
        <p:spPr>
          <a:xfrm>
            <a:off x="943896" y="1226568"/>
            <a:ext cx="10304206" cy="1938992"/>
          </a:xfrm>
          <a:prstGeom prst="rect">
            <a:avLst/>
          </a:prstGeom>
          <a:noFill/>
        </p:spPr>
        <p:txBody>
          <a:bodyPr wrap="square" rtlCol="0">
            <a:spAutoFit/>
          </a:bodyPr>
          <a:lstStyle/>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3. </a:t>
            </a:r>
            <a:r>
              <a:rPr lang="vi-VN" sz="2000" b="1" dirty="0">
                <a:latin typeface="Arial" panose="020B0604020202020204" pitchFamily="34" charset="0"/>
                <a:cs typeface="Arial" panose="020B0604020202020204" pitchFamily="34" charset="0"/>
              </a:rPr>
              <a:t>Bên gửi khởi sướng (Sender-initiated): </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Máy gửi chủ động đẩy đoạn mã sang máy khác</a:t>
            </a:r>
            <a:r>
              <a:rPr lang="en-US" sz="2000" dirty="0">
                <a:latin typeface="Arial" panose="020B0604020202020204" pitchFamily="34" charset="0"/>
                <a:cs typeface="Arial" panose="020B0604020202020204" pitchFamily="34" charset="0"/>
              </a:rPr>
              <a:t>.</a:t>
            </a:r>
          </a:p>
          <a:p>
            <a:pPr marL="342900" indent="-342900">
              <a:buFontTx/>
              <a:buChar char="-"/>
            </a:pPr>
            <a:endParaRPr lang="vi-VN"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4. </a:t>
            </a:r>
            <a:r>
              <a:rPr lang="vi-VN" sz="2000" b="1" dirty="0">
                <a:latin typeface="Arial" panose="020B0604020202020204" pitchFamily="34" charset="0"/>
                <a:cs typeface="Arial" panose="020B0604020202020204" pitchFamily="34" charset="0"/>
              </a:rPr>
              <a:t>Bên nhận khởi sướng (Receiver-initiated):</a:t>
            </a:r>
            <a:r>
              <a:rPr lang="vi-VN" sz="2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Máy đích chủ động kéo đoạn mã từ máy khác</a:t>
            </a:r>
            <a:r>
              <a:rPr lang="en-US" sz="2000" dirty="0">
                <a:latin typeface="Arial" panose="020B0604020202020204" pitchFamily="34" charset="0"/>
                <a:cs typeface="Arial" panose="020B0604020202020204" pitchFamily="34" charset="0"/>
              </a:rPr>
              <a:t>.</a:t>
            </a:r>
            <a:r>
              <a:rPr lang="vi-VN" sz="2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8538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D6878-B59A-B82C-E089-ADC1B95730E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CB96063-91A5-6AF6-0D8B-B9B877C41B77}"/>
              </a:ext>
            </a:extLst>
          </p:cNvPr>
          <p:cNvSpPr txBox="1"/>
          <p:nvPr/>
        </p:nvSpPr>
        <p:spPr>
          <a:xfrm>
            <a:off x="3239728" y="391144"/>
            <a:ext cx="5712543" cy="369332"/>
          </a:xfrm>
          <a:prstGeom prst="rect">
            <a:avLst/>
          </a:prstGeom>
          <a:noFill/>
        </p:spPr>
        <p:txBody>
          <a:bodyPr wrap="square" rtlCol="0">
            <a:spAutoFit/>
          </a:bodyPr>
          <a:lstStyle/>
          <a:p>
            <a:r>
              <a:rPr lang="en-US" b="1" dirty="0">
                <a:solidFill>
                  <a:srgbClr val="FF0000"/>
                </a:solidFill>
                <a:latin typeface="Arial" panose="020B0604020202020204" pitchFamily="34" charset="0"/>
                <a:cs typeface="Arial" panose="020B0604020202020204" pitchFamily="34" charset="0"/>
              </a:rPr>
              <a:t>THÁCH THỨC VÀ GIẢI PHÁP TRONG DI TRÚ MÃ</a:t>
            </a:r>
            <a:endParaRPr lang="en-US"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9BC40BB-84C4-1300-AA41-1174CCEF1001}"/>
              </a:ext>
            </a:extLst>
          </p:cNvPr>
          <p:cNvSpPr txBox="1"/>
          <p:nvPr/>
        </p:nvSpPr>
        <p:spPr>
          <a:xfrm>
            <a:off x="629259" y="1065921"/>
            <a:ext cx="10397613"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1. </a:t>
            </a:r>
            <a:r>
              <a:rPr lang="vi-VN" sz="2000" b="1" dirty="0">
                <a:latin typeface="Arial" panose="020B0604020202020204" pitchFamily="34" charset="0"/>
                <a:cs typeface="Arial" panose="020B0604020202020204" pitchFamily="34" charset="0"/>
              </a:rPr>
              <a:t>Thách thức</a:t>
            </a:r>
            <a:r>
              <a:rPr lang="vi-VN" sz="2000" dirty="0">
                <a:latin typeface="Arial" panose="020B0604020202020204" pitchFamily="34" charset="0"/>
                <a:cs typeface="Arial" panose="020B0604020202020204" pitchFamily="34" charset="0"/>
              </a:rPr>
              <a:t>: Di trú mã trở nên phức tạp hơn rất nhiều khi hệ thống bao gồm các máy tính sử dụng nền tảng phần cứng và hệ điều hành khác nhau</a:t>
            </a:r>
          </a:p>
        </p:txBody>
      </p:sp>
      <p:sp>
        <p:nvSpPr>
          <p:cNvPr id="7" name="TextBox 6">
            <a:extLst>
              <a:ext uri="{FF2B5EF4-FFF2-40B4-BE49-F238E27FC236}">
                <a16:creationId xmlns:a16="http://schemas.microsoft.com/office/drawing/2014/main" id="{BA947FEE-5BBF-E2D7-4FDC-F99BB31E023B}"/>
              </a:ext>
            </a:extLst>
          </p:cNvPr>
          <p:cNvSpPr txBox="1"/>
          <p:nvPr/>
        </p:nvSpPr>
        <p:spPr>
          <a:xfrm>
            <a:off x="629259" y="1868775"/>
            <a:ext cx="10397613" cy="3785652"/>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2. </a:t>
            </a:r>
            <a:r>
              <a:rPr lang="vi-VN" sz="2000" b="1" dirty="0">
                <a:latin typeface="Arial" panose="020B0604020202020204" pitchFamily="34" charset="0"/>
                <a:cs typeface="Arial" panose="020B0604020202020204" pitchFamily="34" charset="0"/>
              </a:rPr>
              <a:t>Ý tưởng:</a:t>
            </a:r>
            <a:r>
              <a:rPr lang="vi-VN" sz="2000" dirty="0">
                <a:latin typeface="Arial" panose="020B0604020202020204" pitchFamily="34" charset="0"/>
                <a:cs typeface="Arial" panose="020B0604020202020204" pitchFamily="34" charset="0"/>
              </a:rPr>
              <a:t> Tách biệt môi trường điện toán khỏi hệ thống cơ bản và di chuyển nó sang một máy tính khác. Các tiến trình có thể không biết về bản thân việc di trú.</a:t>
            </a:r>
          </a:p>
          <a:p>
            <a:endParaRPr lang="vi-VN"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3. </a:t>
            </a:r>
            <a:r>
              <a:rPr lang="vi-VN" sz="2000" b="1" dirty="0">
                <a:latin typeface="Arial" panose="020B0604020202020204" pitchFamily="34" charset="0"/>
                <a:cs typeface="Arial" panose="020B0604020202020204" pitchFamily="34" charset="0"/>
              </a:rPr>
              <a:t>Các hình thức di trú máy ảo:</a:t>
            </a:r>
            <a:endParaRPr lang="vi-VN"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 </a:t>
            </a:r>
            <a:r>
              <a:rPr lang="vi-VN" sz="2000" dirty="0">
                <a:solidFill>
                  <a:srgbClr val="FF0000"/>
                </a:solidFill>
                <a:latin typeface="Arial" panose="020B0604020202020204" pitchFamily="34" charset="0"/>
                <a:cs typeface="Arial" panose="020B0604020202020204" pitchFamily="34" charset="0"/>
              </a:rPr>
              <a:t>Offline:</a:t>
            </a:r>
            <a:r>
              <a:rPr lang="vi-VN" sz="2000" dirty="0">
                <a:latin typeface="Arial" panose="020B0604020202020204" pitchFamily="34" charset="0"/>
                <a:cs typeface="Arial" panose="020B0604020202020204" pitchFamily="34" charset="0"/>
              </a:rPr>
              <a:t> Máy ảo dừng hoạt động, di trú, sau đó khởi động lại. Gây ra thời gian ngừng dịch vụ.</a:t>
            </a:r>
          </a:p>
          <a:p>
            <a:endParaRPr lang="vi-VN"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 </a:t>
            </a:r>
            <a:r>
              <a:rPr lang="vi-VN" sz="2000" dirty="0">
                <a:solidFill>
                  <a:srgbClr val="FF0000"/>
                </a:solidFill>
                <a:latin typeface="Arial" panose="020B0604020202020204" pitchFamily="34" charset="0"/>
                <a:cs typeface="Arial" panose="020B0604020202020204" pitchFamily="34" charset="0"/>
              </a:rPr>
              <a:t>Pre-copy:</a:t>
            </a:r>
            <a:r>
              <a:rPr lang="vi-VN" sz="2000" dirty="0">
                <a:latin typeface="Arial" panose="020B0604020202020204" pitchFamily="34" charset="0"/>
                <a:cs typeface="Arial" panose="020B0604020202020204" pitchFamily="34" charset="0"/>
              </a:rPr>
              <a:t> Sao chép các trang bộ nhớ khi máy ảo vẫn đang chạy, sau đó tạm dừng ngắn để chuyển các thay đổi còn lại. Giảm thiểu thời gian ngừng hoạt động.</a:t>
            </a:r>
          </a:p>
          <a:p>
            <a:endParaRPr lang="vi-VN"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 </a:t>
            </a:r>
            <a:r>
              <a:rPr lang="vi-VN" sz="2000" dirty="0">
                <a:solidFill>
                  <a:srgbClr val="FF0000"/>
                </a:solidFill>
                <a:latin typeface="Arial" panose="020B0604020202020204" pitchFamily="34" charset="0"/>
                <a:cs typeface="Arial" panose="020B0604020202020204" pitchFamily="34" charset="0"/>
              </a:rPr>
              <a:t>Post-copy:</a:t>
            </a:r>
            <a:r>
              <a:rPr lang="vi-VN" sz="2000" dirty="0">
                <a:latin typeface="Arial" panose="020B0604020202020204" pitchFamily="34" charset="0"/>
                <a:cs typeface="Arial" panose="020B0604020202020204" pitchFamily="34" charset="0"/>
              </a:rPr>
              <a:t> Khởi động máy ảo mới tại đích, kéo các trang bộ nhớ khi cần thiết. Quá trình di trú kéo dài, hiệu năng ban đầu thấp.</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531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F907-8CEA-4146-9012-0D20B08FAE7C}"/>
              </a:ext>
            </a:extLst>
          </p:cNvPr>
          <p:cNvSpPr>
            <a:spLocks noGrp="1"/>
          </p:cNvSpPr>
          <p:nvPr>
            <p:ph type="title" idx="4294967295"/>
          </p:nvPr>
        </p:nvSpPr>
        <p:spPr>
          <a:xfrm>
            <a:off x="245806" y="365381"/>
            <a:ext cx="8353425" cy="568325"/>
          </a:xfrm>
        </p:spPr>
        <p:txBody>
          <a:bodyPr>
            <a:noAutofit/>
          </a:bodyPr>
          <a:lstStyle/>
          <a:p>
            <a:r>
              <a:rPr lang="en-US" sz="2400" b="1" dirty="0">
                <a:solidFill>
                  <a:schemeClr val="tx1"/>
                </a:solidFill>
                <a:latin typeface="Arial" panose="020B0604020202020204" pitchFamily="34" charset="0"/>
                <a:cs typeface="Arial" panose="020B0604020202020204" pitchFamily="34" charset="0"/>
              </a:rPr>
              <a:t>2.</a:t>
            </a:r>
            <a:r>
              <a:rPr lang="en-US" sz="2400" b="1" i="1"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Cung </a:t>
            </a:r>
            <a:r>
              <a:rPr lang="en-US" sz="2400" b="1" dirty="0" err="1">
                <a:solidFill>
                  <a:schemeClr val="tx1"/>
                </a:solidFill>
                <a:latin typeface="Arial" panose="020B0604020202020204" pitchFamily="34" charset="0"/>
                <a:cs typeface="Arial" panose="020B0604020202020204" pitchFamily="34" charset="0"/>
              </a:rPr>
              <a:t>cấp</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dữ</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liệu</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cho</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máy</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khách</a:t>
            </a:r>
            <a:r>
              <a:rPr lang="en-US" sz="2400" b="1" dirty="0">
                <a:solidFill>
                  <a:schemeClr val="tx1"/>
                </a:solidFill>
                <a:latin typeface="Arial" panose="020B0604020202020204" pitchFamily="34" charset="0"/>
                <a:cs typeface="Arial" panose="020B0604020202020204" pitchFamily="34" charset="0"/>
              </a:rPr>
              <a:t> :</a:t>
            </a:r>
            <a:br>
              <a:rPr lang="en-US" sz="2400" dirty="0">
                <a:solidFill>
                  <a:schemeClr val="tx1"/>
                </a:solidFill>
                <a:latin typeface="Arial" panose="020B0604020202020204" pitchFamily="34" charset="0"/>
                <a:cs typeface="Arial" panose="020B0604020202020204" pitchFamily="34" charset="0"/>
              </a:rPr>
            </a:br>
            <a:endParaRPr lang="en-US" sz="2400"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75F529-9852-406C-BA8B-AAF20035A3AC}"/>
              </a:ext>
            </a:extLst>
          </p:cNvPr>
          <p:cNvSpPr>
            <a:spLocks noGrp="1"/>
          </p:cNvSpPr>
          <p:nvPr>
            <p:ph idx="4294967295"/>
          </p:nvPr>
        </p:nvSpPr>
        <p:spPr>
          <a:xfrm>
            <a:off x="334297" y="1025269"/>
            <a:ext cx="10515600" cy="5110060"/>
          </a:xfrm>
        </p:spPr>
        <p:txBody>
          <a:bodyPr>
            <a:noAutofit/>
          </a:bodyPr>
          <a:lstStyle/>
          <a:p>
            <a:r>
              <a:rPr lang="vi-VN" sz="2000" dirty="0">
                <a:latin typeface="Arial" panose="020B0604020202020204" pitchFamily="34" charset="0"/>
                <a:cs typeface="Arial" panose="020B0604020202020204" pitchFamily="34" charset="0"/>
              </a:rPr>
              <a:t>Việc cung cấp dữ liệu cho máy khách để hiển thị cho người sử dụng có thể thực hiện theo hình thức tạo một bản sao dữ liệu trên máy khách hoặc lấy dữ liệu từ máy chủ khi người sử dụng yêu cầu </a:t>
            </a:r>
            <a:endParaRPr lang="en-US" sz="2000" dirty="0">
              <a:latin typeface="Arial" panose="020B0604020202020204" pitchFamily="34" charset="0"/>
              <a:cs typeface="Arial" panose="020B0604020202020204" pitchFamily="34" charset="0"/>
            </a:endParaRPr>
          </a:p>
          <a:p>
            <a:r>
              <a:rPr lang="vi-VN" sz="2000" dirty="0">
                <a:latin typeface="Arial" panose="020B0604020202020204" pitchFamily="34" charset="0"/>
                <a:cs typeface="Arial" panose="020B0604020202020204" pitchFamily="34" charset="0"/>
              </a:rPr>
              <a:t>Với hình thức thứ nhất, mỗi khi người sử dụng yêu cầu dịch vụ, tiến trình máy khách chỉ cần truy nhập đến dữ liệu cục bộ và hiển thị cho người sử dụng. Cách làm này đảm bảo thời gian đáp ứng ngay lập tức, không bị ảnh hưởng độ trễ truyền thông và như thời gian xử lý trên máy chủ, tuy nhiên vấn đề nhất quán lại là một thách thức rất lớn. </a:t>
            </a:r>
            <a:endParaRPr lang="en-US" sz="2000" dirty="0">
              <a:latin typeface="Arial" panose="020B0604020202020204" pitchFamily="34" charset="0"/>
              <a:cs typeface="Arial" panose="020B0604020202020204" pitchFamily="34" charset="0"/>
            </a:endParaRPr>
          </a:p>
          <a:p>
            <a:r>
              <a:rPr lang="vi-VN" sz="2000" dirty="0">
                <a:latin typeface="Arial" panose="020B0604020202020204" pitchFamily="34" charset="0"/>
                <a:cs typeface="Arial" panose="020B0604020202020204" pitchFamily="34" charset="0"/>
              </a:rPr>
              <a:t>Hình thức thứ hai, máy khách không lưu trữ dữ liệu cục bộ mà sử dụng giao thức chung để lấy dữ liệu từ máy chủ và hiển thị cho người sử dụng, như vậy cả dữ liệu và các dạng hiển thị cho người sử dụng đều được lưu trữ trên máy chủ. Ví dụ thông tin của dịch vụ được hiển thị trên các trình duyệt của máy khách, máy khách chỉ đóng vai trò hiển thị mà không có chức năng xử lý dữ liệu, cách tiếp cận này ngày càng trở nên phổ biến trong môi trường Internet. </a:t>
            </a:r>
            <a:br>
              <a:rPr lang="vi-VN"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marL="0" indent="0">
              <a:buNone/>
            </a:pPr>
            <a:br>
              <a:rPr lang="vi-VN"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6029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748C-A61E-4D89-90E8-4CA14C48683F}"/>
              </a:ext>
            </a:extLst>
          </p:cNvPr>
          <p:cNvSpPr>
            <a:spLocks noGrp="1"/>
          </p:cNvSpPr>
          <p:nvPr>
            <p:ph type="title" idx="4294967295"/>
          </p:nvPr>
        </p:nvSpPr>
        <p:spPr>
          <a:xfrm>
            <a:off x="479016" y="403123"/>
            <a:ext cx="9036050" cy="579438"/>
          </a:xfrm>
        </p:spPr>
        <p:txBody>
          <a:bodyPr>
            <a:noAutofit/>
          </a:bodyPr>
          <a:lstStyle/>
          <a:p>
            <a:r>
              <a:rPr lang="en-US" sz="2400" b="1" dirty="0">
                <a:solidFill>
                  <a:schemeClr val="tx1"/>
                </a:solidFill>
                <a:latin typeface="Arial" panose="020B0604020202020204" pitchFamily="34" charset="0"/>
                <a:cs typeface="Arial" panose="020B0604020202020204" pitchFamily="34" charset="0"/>
              </a:rPr>
              <a:t>3. Hai </a:t>
            </a:r>
            <a:r>
              <a:rPr lang="en-US" sz="2400" b="1" dirty="0" err="1">
                <a:solidFill>
                  <a:schemeClr val="tx1"/>
                </a:solidFill>
                <a:latin typeface="Arial" panose="020B0604020202020204" pitchFamily="34" charset="0"/>
                <a:cs typeface="Arial" panose="020B0604020202020204" pitchFamily="34" charset="0"/>
              </a:rPr>
              <a:t>hình</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thức</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cung</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cấp</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dữ</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liệu</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cho</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máy</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khách</a:t>
            </a:r>
            <a:r>
              <a:rPr lang="en-US" sz="2400" b="1" dirty="0">
                <a:solidFill>
                  <a:schemeClr val="tx1"/>
                </a:solidFill>
                <a:latin typeface="Arial" panose="020B0604020202020204" pitchFamily="34" charset="0"/>
                <a:cs typeface="Arial" panose="020B0604020202020204" pitchFamily="34" charset="0"/>
              </a:rPr>
              <a:t>: </a:t>
            </a:r>
            <a:br>
              <a:rPr lang="en-US" sz="2400" dirty="0">
                <a:solidFill>
                  <a:schemeClr val="tx1"/>
                </a:solidFill>
                <a:latin typeface="Arial" panose="020B0604020202020204" pitchFamily="34" charset="0"/>
                <a:cs typeface="Arial" panose="020B0604020202020204" pitchFamily="34" charset="0"/>
              </a:rPr>
            </a:br>
            <a:endParaRPr lang="en-US" sz="2400" dirty="0">
              <a:solidFill>
                <a:schemeClr val="tx1"/>
              </a:solidFill>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3967A03D-29DC-4AFB-A72B-12BB179895D6}"/>
              </a:ext>
            </a:extLst>
          </p:cNvPr>
          <p:cNvPicPr>
            <a:picLocks noGrp="1" noChangeAspect="1"/>
          </p:cNvPicPr>
          <p:nvPr>
            <p:ph idx="4294967295"/>
          </p:nvPr>
        </p:nvPicPr>
        <p:blipFill>
          <a:blip r:embed="rId2"/>
          <a:stretch>
            <a:fillRect/>
          </a:stretch>
        </p:blipFill>
        <p:spPr>
          <a:xfrm>
            <a:off x="1307691" y="1189038"/>
            <a:ext cx="8207375" cy="5376862"/>
          </a:xfrm>
          <a:prstGeom prst="rect">
            <a:avLst/>
          </a:prstGeom>
        </p:spPr>
      </p:pic>
    </p:spTree>
    <p:extLst>
      <p:ext uri="{BB962C8B-B14F-4D97-AF65-F5344CB8AC3E}">
        <p14:creationId xmlns:p14="http://schemas.microsoft.com/office/powerpoint/2010/main" val="1417327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62029-D5D2-49DA-9A59-4900D84321CA}"/>
              </a:ext>
            </a:extLst>
          </p:cNvPr>
          <p:cNvSpPr>
            <a:spLocks noGrp="1"/>
          </p:cNvSpPr>
          <p:nvPr>
            <p:ph type="title" idx="4294967295"/>
          </p:nvPr>
        </p:nvSpPr>
        <p:spPr>
          <a:xfrm>
            <a:off x="255639" y="589935"/>
            <a:ext cx="8596313" cy="668338"/>
          </a:xfrm>
        </p:spPr>
        <p:txBody>
          <a:bodyPr>
            <a:noAutofit/>
          </a:bodyPr>
          <a:lstStyle/>
          <a:p>
            <a:r>
              <a:rPr lang="en-US" sz="2400" b="1" dirty="0">
                <a:solidFill>
                  <a:schemeClr val="tx1"/>
                </a:solidFill>
                <a:latin typeface="Arial" panose="020B0604020202020204" pitchFamily="34" charset="0"/>
                <a:cs typeface="Arial" panose="020B0604020202020204" pitchFamily="34" charset="0"/>
              </a:rPr>
              <a:t>4. </a:t>
            </a:r>
            <a:r>
              <a:rPr lang="en-US" sz="2400" b="1" dirty="0" err="1">
                <a:solidFill>
                  <a:schemeClr val="tx1"/>
                </a:solidFill>
                <a:latin typeface="Arial" panose="020B0604020202020204" pitchFamily="34" charset="0"/>
                <a:cs typeface="Arial" panose="020B0604020202020204" pitchFamily="34" charset="0"/>
              </a:rPr>
              <a:t>Tính</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trong</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suốt</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phân</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bố</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tài</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nguyên</a:t>
            </a:r>
            <a:r>
              <a:rPr lang="en-US" sz="2400" b="1" dirty="0">
                <a:solidFill>
                  <a:schemeClr val="tx1"/>
                </a:solidFill>
                <a:latin typeface="Arial" panose="020B0604020202020204" pitchFamily="34" charset="0"/>
                <a:cs typeface="Arial" panose="020B0604020202020204" pitchFamily="34" charset="0"/>
              </a:rPr>
              <a:t>:</a:t>
            </a:r>
            <a:br>
              <a:rPr lang="en-US" sz="2400" dirty="0">
                <a:solidFill>
                  <a:schemeClr val="tx1"/>
                </a:solidFill>
                <a:latin typeface="Arial" panose="020B0604020202020204" pitchFamily="34" charset="0"/>
                <a:cs typeface="Arial" panose="020B0604020202020204" pitchFamily="34" charset="0"/>
              </a:rPr>
            </a:br>
            <a:endParaRPr lang="en-US" sz="2400"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C4B443B-C2BB-4CA3-BFC3-A4CCD6D872E3}"/>
              </a:ext>
            </a:extLst>
          </p:cNvPr>
          <p:cNvSpPr>
            <a:spLocks noGrp="1"/>
          </p:cNvSpPr>
          <p:nvPr>
            <p:ph idx="4294967295"/>
          </p:nvPr>
        </p:nvSpPr>
        <p:spPr>
          <a:xfrm>
            <a:off x="255639" y="1185760"/>
            <a:ext cx="10515600" cy="2922587"/>
          </a:xfrm>
        </p:spPr>
        <p:txBody>
          <a:bodyPr>
            <a:noAutofit/>
          </a:bodyPr>
          <a:lstStyle/>
          <a:p>
            <a:r>
              <a:rPr lang="vi-VN" sz="2000" dirty="0">
                <a:latin typeface="Arial" panose="020B0604020202020204" pitchFamily="34" charset="0"/>
                <a:cs typeface="Arial" panose="020B0604020202020204" pitchFamily="34" charset="0"/>
              </a:rPr>
              <a:t>Tiến trình trên máy khách không những đảm nhiệm các chức năng giao tiếp người sử dụng mà còn phải thực hiện nhiều nhiệm vụ khác như xử lý dữ liệu, truy nhập tài nguyên trên máy chủ..., những chức năng này càng trong suốt đối với người dùng càng tốt, trái ngược hẳn với quan điểm xây dựng các ứng dụng trên máy chủ.</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vi-VN" sz="2000" dirty="0">
                <a:latin typeface="Arial" panose="020B0604020202020204" pitchFamily="34" charset="0"/>
                <a:cs typeface="Arial" panose="020B0604020202020204" pitchFamily="34" charset="0"/>
              </a:rPr>
              <a:t>Tính trong suốt truy nhập được xử lý bằng cách tạo thành phần có giao diện như trên máy chủ nhưng che giấu kiến trúc máy và hình thức trao đổi thông tin. Vấn đề trong suốt phân bố tài nguyên thường được xử lý bằng hệ thống đặt tên, tuy nhiên trong những trường hợp máy khách đã kết nối tới máy chủ nào đó thì máy chủ có thể gửi thông tin di trú đến tầng trung gian cài đặt trên máy khách để thực hiện kết nối đến máy chủ mới, điều này có thể tạm thời làm suy giảm hiệu năng của máy khách</a:t>
            </a:r>
            <a:br>
              <a:rPr lang="vi-VN" sz="2000" dirty="0">
                <a:latin typeface="Arial" panose="020B0604020202020204" pitchFamily="34" charset="0"/>
                <a:cs typeface="Arial" panose="020B0604020202020204" pitchFamily="34" charset="0"/>
              </a:rPr>
            </a:br>
            <a:br>
              <a:rPr lang="vi-VN"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204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D75D-0CCE-4518-8283-70200F14740F}"/>
              </a:ext>
            </a:extLst>
          </p:cNvPr>
          <p:cNvSpPr>
            <a:spLocks noGrp="1"/>
          </p:cNvSpPr>
          <p:nvPr>
            <p:ph type="title" idx="4294967295"/>
          </p:nvPr>
        </p:nvSpPr>
        <p:spPr>
          <a:xfrm>
            <a:off x="521110" y="679143"/>
            <a:ext cx="9380538" cy="628650"/>
          </a:xfrm>
        </p:spPr>
        <p:txBody>
          <a:bodyPr>
            <a:noAutofit/>
          </a:bodyPr>
          <a:lstStyle/>
          <a:p>
            <a:r>
              <a:rPr lang="en-US" sz="2400" b="1" dirty="0">
                <a:solidFill>
                  <a:schemeClr val="tx1"/>
                </a:solidFill>
                <a:latin typeface="Arial" panose="020B0604020202020204" pitchFamily="34" charset="0"/>
                <a:cs typeface="Arial" panose="020B0604020202020204" pitchFamily="34" charset="0"/>
              </a:rPr>
              <a:t>5. </a:t>
            </a:r>
            <a:r>
              <a:rPr lang="en-US" sz="2400" b="1" dirty="0" err="1">
                <a:solidFill>
                  <a:schemeClr val="tx1"/>
                </a:solidFill>
                <a:latin typeface="Arial" panose="020B0604020202020204" pitchFamily="34" charset="0"/>
                <a:cs typeface="Arial" panose="020B0604020202020204" pitchFamily="34" charset="0"/>
              </a:rPr>
              <a:t>Tính</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trong</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suốt</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truy</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nhập</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tài</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nguyên</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nhân</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bản</a:t>
            </a:r>
            <a:r>
              <a:rPr lang="en-US" sz="2400" b="1" dirty="0">
                <a:solidFill>
                  <a:schemeClr val="tx1"/>
                </a:solidFill>
                <a:latin typeface="Arial" panose="020B0604020202020204" pitchFamily="34" charset="0"/>
                <a:cs typeface="Arial" panose="020B0604020202020204" pitchFamily="34" charset="0"/>
              </a:rPr>
              <a:t>: </a:t>
            </a:r>
            <a:br>
              <a:rPr lang="en-US" sz="2400" dirty="0">
                <a:solidFill>
                  <a:schemeClr val="tx1"/>
                </a:solidFill>
                <a:latin typeface="Arial" panose="020B0604020202020204" pitchFamily="34" charset="0"/>
                <a:cs typeface="Arial" panose="020B0604020202020204" pitchFamily="34" charset="0"/>
              </a:rPr>
            </a:br>
            <a:endParaRPr lang="en-US" sz="2400" dirty="0">
              <a:solidFill>
                <a:schemeClr val="tx1"/>
              </a:solidFill>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71EDEF30-F15F-40C1-9C66-E3C4B47D9D87}"/>
              </a:ext>
            </a:extLst>
          </p:cNvPr>
          <p:cNvPicPr>
            <a:picLocks noGrp="1" noChangeAspect="1"/>
          </p:cNvPicPr>
          <p:nvPr>
            <p:ph idx="4294967295"/>
          </p:nvPr>
        </p:nvPicPr>
        <p:blipFill>
          <a:blip r:embed="rId2"/>
          <a:stretch>
            <a:fillRect/>
          </a:stretch>
        </p:blipFill>
        <p:spPr>
          <a:xfrm>
            <a:off x="717755" y="1822347"/>
            <a:ext cx="10177463" cy="3074988"/>
          </a:xfrm>
          <a:prstGeom prst="rect">
            <a:avLst/>
          </a:prstGeom>
        </p:spPr>
      </p:pic>
    </p:spTree>
    <p:extLst>
      <p:ext uri="{BB962C8B-B14F-4D97-AF65-F5344CB8AC3E}">
        <p14:creationId xmlns:p14="http://schemas.microsoft.com/office/powerpoint/2010/main" val="361420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0A1AE8-70B9-4196-82A3-0C2DEF095EEB}"/>
              </a:ext>
            </a:extLst>
          </p:cNvPr>
          <p:cNvSpPr>
            <a:spLocks noGrp="1"/>
          </p:cNvSpPr>
          <p:nvPr>
            <p:ph idx="4294967295"/>
          </p:nvPr>
        </p:nvSpPr>
        <p:spPr>
          <a:xfrm>
            <a:off x="629265" y="786555"/>
            <a:ext cx="10530348" cy="5284889"/>
          </a:xfrm>
        </p:spPr>
        <p:txBody>
          <a:bodyPr>
            <a:noAutofit/>
          </a:bodyPr>
          <a:lstStyle/>
          <a:p>
            <a:r>
              <a:rPr lang="en-US" sz="2400" dirty="0">
                <a:latin typeface="Arial" panose="020B0604020202020204" pitchFamily="34" charset="0"/>
                <a:cs typeface="Arial" panose="020B0604020202020204" pitchFamily="34" charset="0"/>
              </a:rPr>
              <a:t>H</a:t>
            </a:r>
            <a:r>
              <a:rPr lang="vi-VN" sz="2400" dirty="0">
                <a:latin typeface="Arial" panose="020B0604020202020204" pitchFamily="34" charset="0"/>
                <a:cs typeface="Arial" panose="020B0604020202020204" pitchFamily="34" charset="0"/>
              </a:rPr>
              <a:t>ệ thống máy chủ được nhân bản, máy khách có thể gửi yêu cầu đến tất cả máy chủ nhưng sẽ chỉ sử dụng kết quá trả về từ 01 máy. </a:t>
            </a:r>
            <a:endParaRPr lang="en-US" sz="2400" dirty="0">
              <a:latin typeface="Arial" panose="020B0604020202020204" pitchFamily="34" charset="0"/>
              <a:cs typeface="Arial" panose="020B0604020202020204" pitchFamily="34" charset="0"/>
            </a:endParaRPr>
          </a:p>
          <a:p>
            <a:r>
              <a:rPr lang="vi-VN" sz="2400" dirty="0">
                <a:latin typeface="Arial" panose="020B0604020202020204" pitchFamily="34" charset="0"/>
                <a:cs typeface="Arial" panose="020B0604020202020204" pitchFamily="34" charset="0"/>
              </a:rPr>
              <a:t>Để đảm bảo tính trong suốt về lỗi, đối với lỗi truyền thông thì phần mềm trung gian trên máy khách có thể gửi lại một vài lần hoặc gửi yêu cầu đến máy chủ khác xử lý, trường hợp xấu nhất có thể lấy dữ liệu đã được phiên liền trước ghi nhớ trong vùng đệm dữ liệu. </a:t>
            </a:r>
            <a:endParaRPr lang="en-US" sz="2400" dirty="0">
              <a:latin typeface="Arial" panose="020B0604020202020204" pitchFamily="34" charset="0"/>
              <a:cs typeface="Arial" panose="020B0604020202020204" pitchFamily="34" charset="0"/>
            </a:endParaRPr>
          </a:p>
          <a:p>
            <a:r>
              <a:rPr lang="vi-VN" sz="2400" dirty="0">
                <a:latin typeface="Arial" panose="020B0604020202020204" pitchFamily="34" charset="0"/>
                <a:cs typeface="Arial" panose="020B0604020202020204" pitchFamily="34" charset="0"/>
              </a:rPr>
              <a:t>Tính trong suốt tương tranh thường được giải quyết trên các máy chủ, ví dụ sử dụng hệ thống giám sát tương tranh, máy khách ít khi phải xử lý vấn đề này. </a:t>
            </a:r>
            <a:br>
              <a:rPr lang="vi-VN"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07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4E72-0294-0B1C-2C16-DB86B7967669}"/>
              </a:ext>
            </a:extLst>
          </p:cNvPr>
          <p:cNvSpPr>
            <a:spLocks noGrp="1"/>
          </p:cNvSpPr>
          <p:nvPr>
            <p:ph type="title" idx="4294967295"/>
          </p:nvPr>
        </p:nvSpPr>
        <p:spPr>
          <a:xfrm>
            <a:off x="2378868" y="2247235"/>
            <a:ext cx="7434263" cy="1320800"/>
          </a:xfrm>
        </p:spPr>
        <p:txBody>
          <a:bodyPr>
            <a:normAutofit/>
          </a:bodyPr>
          <a:lstStyle/>
          <a:p>
            <a:pPr algn="ctr"/>
            <a:r>
              <a:rPr lang="en-US" sz="4000" b="1" dirty="0">
                <a:solidFill>
                  <a:schemeClr val="tx1"/>
                </a:solidFill>
                <a:latin typeface="Arial" panose="020B0604020202020204" pitchFamily="34" charset="0"/>
                <a:cs typeface="Arial" panose="020B0604020202020204" pitchFamily="34" charset="0"/>
              </a:rPr>
              <a:t>MÁY CHỦ (SERVERS)</a:t>
            </a:r>
          </a:p>
        </p:txBody>
      </p:sp>
    </p:spTree>
    <p:extLst>
      <p:ext uri="{BB962C8B-B14F-4D97-AF65-F5344CB8AC3E}">
        <p14:creationId xmlns:p14="http://schemas.microsoft.com/office/powerpoint/2010/main" val="328933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Lightbox">
            <a:extLst>
              <a:ext uri="{FF2B5EF4-FFF2-40B4-BE49-F238E27FC236}">
                <a16:creationId xmlns:a16="http://schemas.microsoft.com/office/drawing/2014/main" id="{FCC410AB-63C5-AC28-0F4E-596BE0C040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ghtbox">
            <a:extLst>
              <a:ext uri="{FF2B5EF4-FFF2-40B4-BE49-F238E27FC236}">
                <a16:creationId xmlns:a16="http://schemas.microsoft.com/office/drawing/2014/main" id="{1A7312F2-9304-5722-6BB3-1FFB61CEA06E}"/>
              </a:ext>
            </a:extLst>
          </p:cNvPr>
          <p:cNvSpPr>
            <a:spLocks noChangeAspect="1" noChangeArrowheads="1"/>
          </p:cNvSpPr>
          <p:nvPr/>
        </p:nvSpPr>
        <p:spPr bwMode="auto">
          <a:xfrm>
            <a:off x="2223081" y="1955334"/>
            <a:ext cx="5830349" cy="27935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5109652B-9213-0BD1-556A-26407075B192}"/>
              </a:ext>
            </a:extLst>
          </p:cNvPr>
          <p:cNvPicPr>
            <a:picLocks noChangeAspect="1"/>
          </p:cNvPicPr>
          <p:nvPr/>
        </p:nvPicPr>
        <p:blipFill>
          <a:blip r:embed="rId2"/>
          <a:stretch>
            <a:fillRect/>
          </a:stretch>
        </p:blipFill>
        <p:spPr>
          <a:xfrm>
            <a:off x="884856" y="909123"/>
            <a:ext cx="9941757" cy="5186877"/>
          </a:xfrm>
          <a:prstGeom prst="rect">
            <a:avLst/>
          </a:prstGeom>
        </p:spPr>
      </p:pic>
      <p:sp>
        <p:nvSpPr>
          <p:cNvPr id="7" name="Title 1">
            <a:extLst>
              <a:ext uri="{FF2B5EF4-FFF2-40B4-BE49-F238E27FC236}">
                <a16:creationId xmlns:a16="http://schemas.microsoft.com/office/drawing/2014/main" id="{257FAB76-74EE-98B7-B4EA-5A5916BD7EA7}"/>
              </a:ext>
            </a:extLst>
          </p:cNvPr>
          <p:cNvSpPr txBox="1">
            <a:spLocks/>
          </p:cNvSpPr>
          <p:nvPr/>
        </p:nvSpPr>
        <p:spPr>
          <a:xfrm>
            <a:off x="446822" y="280633"/>
            <a:ext cx="9420394" cy="5072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solidFill>
                  <a:schemeClr val="tx1"/>
                </a:solidFill>
                <a:latin typeface="Arial" panose="020B0604020202020204" pitchFamily="34" charset="0"/>
                <a:cs typeface="Arial" panose="020B0604020202020204" pitchFamily="34" charset="0"/>
              </a:rPr>
              <a:t>1. </a:t>
            </a:r>
            <a:r>
              <a:rPr lang="en-US" sz="2400" b="1" dirty="0" err="1">
                <a:solidFill>
                  <a:schemeClr val="tx1"/>
                </a:solidFill>
                <a:latin typeface="Arial" panose="020B0604020202020204" pitchFamily="34" charset="0"/>
                <a:cs typeface="Arial" panose="020B0604020202020204" pitchFamily="34" charset="0"/>
              </a:rPr>
              <a:t>Tổng</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quan</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về</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thành</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phần</a:t>
            </a:r>
            <a:r>
              <a:rPr lang="en-US" sz="2400" b="1" dirty="0">
                <a:solidFill>
                  <a:schemeClr val="tx1"/>
                </a:solidFill>
                <a:latin typeface="Arial" panose="020B0604020202020204" pitchFamily="34" charset="0"/>
                <a:cs typeface="Arial" panose="020B0604020202020204" pitchFamily="34" charset="0"/>
              </a:rPr>
              <a:t> Server </a:t>
            </a:r>
            <a:r>
              <a:rPr lang="en-US" sz="2400" b="1" dirty="0" err="1">
                <a:solidFill>
                  <a:schemeClr val="tx1"/>
                </a:solidFill>
                <a:latin typeface="Arial" panose="020B0604020202020204" pitchFamily="34" charset="0"/>
                <a:cs typeface="Arial" panose="020B0604020202020204" pitchFamily="34" charset="0"/>
              </a:rPr>
              <a:t>trong</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hệ</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thống</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phân</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tán</a:t>
            </a:r>
            <a:r>
              <a:rPr lang="en-US" sz="2400" b="1"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059276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217</TotalTime>
  <Words>2784</Words>
  <Application>Microsoft Office PowerPoint</Application>
  <PresentationFormat>Widescreen</PresentationFormat>
  <Paragraphs>187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Unicode MS</vt:lpstr>
      <vt:lpstr>Gill Sans MT</vt:lpstr>
      <vt:lpstr>Gallery</vt:lpstr>
      <vt:lpstr>PowerPoint Presentation</vt:lpstr>
      <vt:lpstr>1. Định nghĩa máy khách:</vt:lpstr>
      <vt:lpstr>2. Cung cấp dữ liệu cho máy khách : </vt:lpstr>
      <vt:lpstr>3. Hai hình thức cung cấp dữ liệu cho máy khách:  </vt:lpstr>
      <vt:lpstr>4. Tính trong suốt phân bố tài nguyên: </vt:lpstr>
      <vt:lpstr>5. Tính trong suốt truy nhập tài nguyên nhân bản:  </vt:lpstr>
      <vt:lpstr>PowerPoint Presentation</vt:lpstr>
      <vt:lpstr>MÁY CHỦ (SERVERS)</vt:lpstr>
      <vt:lpstr>PowerPoint Presentation</vt:lpstr>
      <vt:lpstr>PowerPoint Presentation</vt:lpstr>
      <vt:lpstr>3. Mô hình server cần đạt được trong hệ thống phân tán:</vt:lpstr>
      <vt:lpstr>PowerPoint Presentation</vt:lpstr>
      <vt:lpstr>5. Workflow giao tiếp của mô hình client server:</vt:lpstr>
      <vt:lpstr>DI TRÚ MÃ  TRONG HỆ THỐNG PHÂN TÁN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Minh</dc:creator>
  <cp:lastModifiedBy>Minh</cp:lastModifiedBy>
  <cp:revision>220</cp:revision>
  <dcterms:created xsi:type="dcterms:W3CDTF">2025-07-10T07:48:33Z</dcterms:created>
  <dcterms:modified xsi:type="dcterms:W3CDTF">2025-07-11T09:28:36Z</dcterms:modified>
</cp:coreProperties>
</file>