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Muli Bold" panose="020B0604020202020204" charset="-93"/>
      <p:regular r:id="rId25"/>
    </p:embeddedFont>
    <p:embeddedFont>
      <p:font typeface="Muli Regular" panose="020B0604020202020204" charset="-93"/>
      <p:regular r:id="rId26"/>
    </p:embeddedFont>
    <p:embeddedFont>
      <p:font typeface="Muli Regular Bold" panose="020B0604020202020204" charset="-93"/>
      <p:regular r:id="rId27"/>
    </p:embeddedFont>
    <p:embeddedFont>
      <p:font typeface="Podkova Regular" panose="020B0604020202020204" charset="-9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0" d="100"/>
          <a:sy n="50" d="100"/>
        </p:scale>
        <p:origin x="946"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9859850" y="563974"/>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a:grpSpLocks noChangeAspect="1"/>
          </p:cNvGrpSpPr>
          <p:nvPr/>
        </p:nvGrpSpPr>
        <p:grpSpPr>
          <a:xfrm>
            <a:off x="10823082" y="2456580"/>
            <a:ext cx="6205681" cy="5373840"/>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000000">
                <a:alpha val="0"/>
              </a:srgbClr>
            </a:solidFill>
            <a:ln w="12700">
              <a:solidFill>
                <a:srgbClr val="000000"/>
              </a:solidFill>
            </a:ln>
          </p:spPr>
        </p:sp>
      </p:grpSp>
      <p:grpSp>
        <p:nvGrpSpPr>
          <p:cNvPr id="8" name="Group 8"/>
          <p:cNvGrpSpPr/>
          <p:nvPr/>
        </p:nvGrpSpPr>
        <p:grpSpPr>
          <a:xfrm>
            <a:off x="1028700" y="3744108"/>
            <a:ext cx="9317297" cy="2232657"/>
            <a:chOff x="0" y="0"/>
            <a:chExt cx="12423063" cy="2976876"/>
          </a:xfrm>
        </p:grpSpPr>
        <p:sp>
          <p:nvSpPr>
            <p:cNvPr id="9" name="TextBox 9"/>
            <p:cNvSpPr txBox="1"/>
            <p:nvPr/>
          </p:nvSpPr>
          <p:spPr>
            <a:xfrm>
              <a:off x="0" y="0"/>
              <a:ext cx="12423063" cy="2052042"/>
            </a:xfrm>
            <a:prstGeom prst="rect">
              <a:avLst/>
            </a:prstGeom>
          </p:spPr>
          <p:txBody>
            <a:bodyPr lIns="0" tIns="0" rIns="0" bIns="0" rtlCol="0" anchor="t">
              <a:spAutoFit/>
            </a:bodyPr>
            <a:lstStyle/>
            <a:p>
              <a:pPr>
                <a:lnSpc>
                  <a:spcPts val="12207"/>
                </a:lnSpc>
                <a:spcBef>
                  <a:spcPct val="0"/>
                </a:spcBef>
              </a:pPr>
              <a:r>
                <a:rPr lang="en-US" sz="10173" spc="-101">
                  <a:solidFill>
                    <a:srgbClr val="000000"/>
                  </a:solidFill>
                  <a:latin typeface="Muli Bold"/>
                </a:rPr>
                <a:t>Delivery Food</a:t>
              </a:r>
            </a:p>
          </p:txBody>
        </p:sp>
        <p:sp>
          <p:nvSpPr>
            <p:cNvPr id="10" name="TextBox 10"/>
            <p:cNvSpPr txBox="1"/>
            <p:nvPr/>
          </p:nvSpPr>
          <p:spPr>
            <a:xfrm>
              <a:off x="0" y="2331372"/>
              <a:ext cx="11129490" cy="645504"/>
            </a:xfrm>
            <a:prstGeom prst="rect">
              <a:avLst/>
            </a:prstGeom>
          </p:spPr>
          <p:txBody>
            <a:bodyPr lIns="0" tIns="0" rIns="0" bIns="0" rtlCol="0" anchor="t">
              <a:spAutoFit/>
            </a:bodyPr>
            <a:lstStyle/>
            <a:p>
              <a:pPr>
                <a:lnSpc>
                  <a:spcPts val="4189"/>
                </a:lnSpc>
              </a:pPr>
              <a:r>
                <a:rPr lang="en-US" sz="2992">
                  <a:solidFill>
                    <a:srgbClr val="000000"/>
                  </a:solidFill>
                  <a:latin typeface="Muli Regular"/>
                </a:rPr>
                <a:t>App Đặt Đồ Ăn Nhanh Online</a:t>
              </a:r>
            </a:p>
          </p:txBody>
        </p:sp>
      </p:grpSp>
      <p:grpSp>
        <p:nvGrpSpPr>
          <p:cNvPr id="11" name="Group 11"/>
          <p:cNvGrpSpPr/>
          <p:nvPr/>
        </p:nvGrpSpPr>
        <p:grpSpPr>
          <a:xfrm>
            <a:off x="1028700" y="1028700"/>
            <a:ext cx="4212844" cy="586200"/>
            <a:chOff x="0" y="0"/>
            <a:chExt cx="5617125" cy="781600"/>
          </a:xfrm>
        </p:grpSpPr>
        <p:sp>
          <p:nvSpPr>
            <p:cNvPr id="12" name="TextBox 12"/>
            <p:cNvSpPr txBox="1"/>
            <p:nvPr/>
          </p:nvSpPr>
          <p:spPr>
            <a:xfrm>
              <a:off x="1293956" y="104415"/>
              <a:ext cx="4323169" cy="525145"/>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Muli Bold"/>
                </a:rPr>
                <a:t>Lập Trình Mobile</a:t>
              </a:r>
            </a:p>
          </p:txBody>
        </p:sp>
        <p:pic>
          <p:nvPicPr>
            <p:cNvPr id="13" name="Picture 1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905010" cy="781600"/>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5754215" y="7449558"/>
            <a:ext cx="3378391" cy="292570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rot="-10800000">
            <a:off x="16990940" y="8136853"/>
            <a:ext cx="1791112" cy="155111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pic>
        <p:nvPicPr>
          <p:cNvPr id="6" name="Picture 6"/>
          <p:cNvPicPr>
            <a:picLocks noChangeAspect="1"/>
          </p:cNvPicPr>
          <p:nvPr/>
        </p:nvPicPr>
        <p:blipFill>
          <a:blip r:embed="rId2"/>
          <a:srcRect/>
          <a:stretch>
            <a:fillRect/>
          </a:stretch>
        </p:blipFill>
        <p:spPr>
          <a:xfrm>
            <a:off x="1387722" y="4917328"/>
            <a:ext cx="11366694" cy="1495253"/>
          </a:xfrm>
          <a:prstGeom prst="rect">
            <a:avLst/>
          </a:prstGeom>
        </p:spPr>
      </p:pic>
      <p:pic>
        <p:nvPicPr>
          <p:cNvPr id="7" name="Picture 7"/>
          <p:cNvPicPr>
            <a:picLocks noChangeAspect="1"/>
          </p:cNvPicPr>
          <p:nvPr/>
        </p:nvPicPr>
        <p:blipFill>
          <a:blip r:embed="rId3"/>
          <a:srcRect/>
          <a:stretch>
            <a:fillRect/>
          </a:stretch>
        </p:blipFill>
        <p:spPr>
          <a:xfrm>
            <a:off x="1409401" y="7630533"/>
            <a:ext cx="11345014" cy="1602797"/>
          </a:xfrm>
          <a:prstGeom prst="rect">
            <a:avLst/>
          </a:prstGeom>
        </p:spPr>
      </p:pic>
      <p:sp>
        <p:nvSpPr>
          <p:cNvPr id="8" name="TextBox 8"/>
          <p:cNvSpPr txBox="1"/>
          <p:nvPr/>
        </p:nvSpPr>
        <p:spPr>
          <a:xfrm>
            <a:off x="1162880" y="526303"/>
            <a:ext cx="9120698" cy="685800"/>
          </a:xfrm>
          <a:prstGeom prst="rect">
            <a:avLst/>
          </a:prstGeom>
        </p:spPr>
        <p:txBody>
          <a:bodyPr lIns="0" tIns="0" rIns="0" bIns="0" rtlCol="0" anchor="t">
            <a:spAutoFit/>
          </a:bodyPr>
          <a:lstStyle/>
          <a:p>
            <a:pPr>
              <a:lnSpc>
                <a:spcPts val="5400"/>
              </a:lnSpc>
              <a:spcBef>
                <a:spcPct val="0"/>
              </a:spcBef>
            </a:pPr>
            <a:r>
              <a:rPr lang="en-US" sz="4500" spc="-44">
                <a:solidFill>
                  <a:srgbClr val="000000"/>
                </a:solidFill>
                <a:latin typeface="Muli Bold"/>
              </a:rPr>
              <a:t>Thư viện React Native Maps</a:t>
            </a:r>
          </a:p>
        </p:txBody>
      </p:sp>
      <p:sp>
        <p:nvSpPr>
          <p:cNvPr id="9" name="TextBox 9"/>
          <p:cNvSpPr txBox="1"/>
          <p:nvPr/>
        </p:nvSpPr>
        <p:spPr>
          <a:xfrm>
            <a:off x="1162880" y="1555003"/>
            <a:ext cx="15962240" cy="2286000"/>
          </a:xfrm>
          <a:prstGeom prst="rect">
            <a:avLst/>
          </a:prstGeom>
        </p:spPr>
        <p:txBody>
          <a:bodyPr lIns="0" tIns="0" rIns="0" bIns="0" rtlCol="0" anchor="t">
            <a:spAutoFit/>
          </a:bodyPr>
          <a:lstStyle/>
          <a:p>
            <a:pPr>
              <a:lnSpc>
                <a:spcPts val="3600"/>
              </a:lnSpc>
            </a:pPr>
            <a:r>
              <a:rPr lang="en-US" sz="3000">
                <a:solidFill>
                  <a:srgbClr val="000000"/>
                </a:solidFill>
                <a:latin typeface="Muli Bold"/>
              </a:rPr>
              <a:t>Là một thư viện hỗ trợ hiển thị bản đồ và tích hợp các tính năng liên quan đến bản đồ vào trong ứng dụng React Native. Thư viện này cung cấp các thành phần và API cho phép bạn hiển thị bản đồ, đánh dấu vị trí, tìm kiếm địa điểm, tích hợp thông tin từ Google Map, vv.</a:t>
            </a:r>
          </a:p>
          <a:p>
            <a:pPr>
              <a:lnSpc>
                <a:spcPts val="3600"/>
              </a:lnSpc>
              <a:spcBef>
                <a:spcPct val="0"/>
              </a:spcBef>
            </a:pPr>
            <a:endParaRPr lang="en-US" sz="3000">
              <a:solidFill>
                <a:srgbClr val="000000"/>
              </a:solidFill>
              <a:latin typeface="Muli Bold"/>
            </a:endParaRPr>
          </a:p>
        </p:txBody>
      </p:sp>
      <p:sp>
        <p:nvSpPr>
          <p:cNvPr id="10" name="TextBox 10"/>
          <p:cNvSpPr txBox="1"/>
          <p:nvPr/>
        </p:nvSpPr>
        <p:spPr>
          <a:xfrm>
            <a:off x="1162880" y="3564778"/>
            <a:ext cx="3072441" cy="533400"/>
          </a:xfrm>
          <a:prstGeom prst="rect">
            <a:avLst/>
          </a:prstGeom>
        </p:spPr>
        <p:txBody>
          <a:bodyPr lIns="0" tIns="0" rIns="0" bIns="0" rtlCol="0" anchor="t">
            <a:spAutoFit/>
          </a:bodyPr>
          <a:lstStyle/>
          <a:p>
            <a:pPr>
              <a:lnSpc>
                <a:spcPts val="4200"/>
              </a:lnSpc>
              <a:spcBef>
                <a:spcPct val="0"/>
              </a:spcBef>
            </a:pPr>
            <a:r>
              <a:rPr lang="en-US" sz="3500" spc="-35">
                <a:solidFill>
                  <a:srgbClr val="000000"/>
                </a:solidFill>
                <a:latin typeface="Muli Bold"/>
              </a:rPr>
              <a:t>Cách Cài Đặt</a:t>
            </a:r>
          </a:p>
        </p:txBody>
      </p:sp>
      <p:sp>
        <p:nvSpPr>
          <p:cNvPr id="11" name="TextBox 11"/>
          <p:cNvSpPr txBox="1"/>
          <p:nvPr/>
        </p:nvSpPr>
        <p:spPr>
          <a:xfrm>
            <a:off x="1387722" y="4279153"/>
            <a:ext cx="5159687" cy="457200"/>
          </a:xfrm>
          <a:prstGeom prst="rect">
            <a:avLst/>
          </a:prstGeom>
        </p:spPr>
        <p:txBody>
          <a:bodyPr lIns="0" tIns="0" rIns="0" bIns="0" rtlCol="0" anchor="t">
            <a:spAutoFit/>
          </a:bodyPr>
          <a:lstStyle/>
          <a:p>
            <a:pPr>
              <a:lnSpc>
                <a:spcPts val="3600"/>
              </a:lnSpc>
              <a:spcBef>
                <a:spcPct val="0"/>
              </a:spcBef>
            </a:pPr>
            <a:r>
              <a:rPr lang="en-US" sz="3000" spc="-30">
                <a:solidFill>
                  <a:srgbClr val="000000"/>
                </a:solidFill>
                <a:latin typeface="Muli Bold"/>
              </a:rPr>
              <a:t>Sử dụng npm intall:</a:t>
            </a:r>
          </a:p>
        </p:txBody>
      </p:sp>
      <p:sp>
        <p:nvSpPr>
          <p:cNvPr id="12" name="TextBox 12"/>
          <p:cNvSpPr txBox="1"/>
          <p:nvPr/>
        </p:nvSpPr>
        <p:spPr>
          <a:xfrm>
            <a:off x="1387722" y="6992358"/>
            <a:ext cx="3072441" cy="457200"/>
          </a:xfrm>
          <a:prstGeom prst="rect">
            <a:avLst/>
          </a:prstGeom>
        </p:spPr>
        <p:txBody>
          <a:bodyPr lIns="0" tIns="0" rIns="0" bIns="0" rtlCol="0" anchor="t">
            <a:spAutoFit/>
          </a:bodyPr>
          <a:lstStyle/>
          <a:p>
            <a:pPr>
              <a:lnSpc>
                <a:spcPts val="3600"/>
              </a:lnSpc>
              <a:spcBef>
                <a:spcPct val="0"/>
              </a:spcBef>
            </a:pPr>
            <a:r>
              <a:rPr lang="en-US" sz="3000" spc="-30">
                <a:solidFill>
                  <a:srgbClr val="000000"/>
                </a:solidFill>
                <a:latin typeface="Muli Bold"/>
              </a:rPr>
              <a:t>import: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4099933" y="962025"/>
            <a:ext cx="10088134" cy="981070"/>
          </a:xfrm>
          <a:prstGeom prst="rect">
            <a:avLst/>
          </a:prstGeom>
        </p:spPr>
        <p:txBody>
          <a:bodyPr lIns="0" tIns="0" rIns="0" bIns="0" rtlCol="0" anchor="t">
            <a:spAutoFit/>
          </a:bodyPr>
          <a:lstStyle/>
          <a:p>
            <a:pPr>
              <a:lnSpc>
                <a:spcPts val="7800"/>
              </a:lnSpc>
            </a:pPr>
            <a:r>
              <a:rPr lang="en-US" sz="6000">
                <a:solidFill>
                  <a:srgbClr val="A4E473"/>
                </a:solidFill>
                <a:latin typeface="Muli Bold"/>
              </a:rPr>
              <a:t>Các Thư Viện React Native </a:t>
            </a:r>
          </a:p>
        </p:txBody>
      </p:sp>
      <p:grpSp>
        <p:nvGrpSpPr>
          <p:cNvPr id="3" name="Group 3"/>
          <p:cNvGrpSpPr/>
          <p:nvPr/>
        </p:nvGrpSpPr>
        <p:grpSpPr>
          <a:xfrm>
            <a:off x="-3563094" y="6077994"/>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5" name="Group 5"/>
          <p:cNvGrpSpPr/>
          <p:nvPr/>
        </p:nvGrpSpPr>
        <p:grpSpPr>
          <a:xfrm>
            <a:off x="-833030" y="7528074"/>
            <a:ext cx="3034530" cy="2627917"/>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7" name="Group 7"/>
          <p:cNvGrpSpPr/>
          <p:nvPr/>
        </p:nvGrpSpPr>
        <p:grpSpPr>
          <a:xfrm>
            <a:off x="-598084" y="7914706"/>
            <a:ext cx="2141618" cy="1854652"/>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9"/>
          <p:cNvSpPr txBox="1"/>
          <p:nvPr/>
        </p:nvSpPr>
        <p:spPr>
          <a:xfrm>
            <a:off x="3026492" y="3082272"/>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Navigation</a:t>
            </a:r>
          </a:p>
        </p:txBody>
      </p:sp>
      <p:sp>
        <p:nvSpPr>
          <p:cNvPr id="10" name="TextBox 10"/>
          <p:cNvSpPr txBox="1"/>
          <p:nvPr/>
        </p:nvSpPr>
        <p:spPr>
          <a:xfrm>
            <a:off x="3026492" y="4215747"/>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Native animation</a:t>
            </a:r>
          </a:p>
        </p:txBody>
      </p:sp>
      <p:sp>
        <p:nvSpPr>
          <p:cNvPr id="11" name="TextBox 11"/>
          <p:cNvSpPr txBox="1"/>
          <p:nvPr/>
        </p:nvSpPr>
        <p:spPr>
          <a:xfrm>
            <a:off x="3026492" y="5349222"/>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Redux</a:t>
            </a:r>
          </a:p>
        </p:txBody>
      </p:sp>
      <p:sp>
        <p:nvSpPr>
          <p:cNvPr id="12" name="TextBox 12"/>
          <p:cNvSpPr txBox="1"/>
          <p:nvPr/>
        </p:nvSpPr>
        <p:spPr>
          <a:xfrm>
            <a:off x="3026492" y="7614669"/>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Native progress bar</a:t>
            </a:r>
          </a:p>
        </p:txBody>
      </p:sp>
      <p:sp>
        <p:nvSpPr>
          <p:cNvPr id="13" name="TextBox 13"/>
          <p:cNvSpPr txBox="1"/>
          <p:nvPr/>
        </p:nvSpPr>
        <p:spPr>
          <a:xfrm>
            <a:off x="3026492" y="6482697"/>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Native Maps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5754215" y="7449558"/>
            <a:ext cx="3378391" cy="292570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rot="-10800000">
            <a:off x="16990940" y="8136853"/>
            <a:ext cx="1791112" cy="155111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pic>
        <p:nvPicPr>
          <p:cNvPr id="6" name="Picture 6"/>
          <p:cNvPicPr>
            <a:picLocks noChangeAspect="1"/>
          </p:cNvPicPr>
          <p:nvPr/>
        </p:nvPicPr>
        <p:blipFill>
          <a:blip r:embed="rId2"/>
          <a:srcRect/>
          <a:stretch>
            <a:fillRect/>
          </a:stretch>
        </p:blipFill>
        <p:spPr>
          <a:xfrm>
            <a:off x="1393892" y="5324475"/>
            <a:ext cx="11366694" cy="1481408"/>
          </a:xfrm>
          <a:prstGeom prst="rect">
            <a:avLst/>
          </a:prstGeom>
        </p:spPr>
      </p:pic>
      <p:pic>
        <p:nvPicPr>
          <p:cNvPr id="7" name="Picture 7"/>
          <p:cNvPicPr>
            <a:picLocks noChangeAspect="1"/>
          </p:cNvPicPr>
          <p:nvPr/>
        </p:nvPicPr>
        <p:blipFill>
          <a:blip r:embed="rId3"/>
          <a:srcRect/>
          <a:stretch>
            <a:fillRect/>
          </a:stretch>
        </p:blipFill>
        <p:spPr>
          <a:xfrm>
            <a:off x="1387722" y="7859133"/>
            <a:ext cx="11372864" cy="1727349"/>
          </a:xfrm>
          <a:prstGeom prst="rect">
            <a:avLst/>
          </a:prstGeom>
        </p:spPr>
      </p:pic>
      <p:sp>
        <p:nvSpPr>
          <p:cNvPr id="8" name="TextBox 8"/>
          <p:cNvSpPr txBox="1"/>
          <p:nvPr/>
        </p:nvSpPr>
        <p:spPr>
          <a:xfrm>
            <a:off x="1162880" y="526303"/>
            <a:ext cx="10402864" cy="685800"/>
          </a:xfrm>
          <a:prstGeom prst="rect">
            <a:avLst/>
          </a:prstGeom>
        </p:spPr>
        <p:txBody>
          <a:bodyPr lIns="0" tIns="0" rIns="0" bIns="0" rtlCol="0" anchor="t">
            <a:spAutoFit/>
          </a:bodyPr>
          <a:lstStyle/>
          <a:p>
            <a:pPr>
              <a:lnSpc>
                <a:spcPts val="5400"/>
              </a:lnSpc>
              <a:spcBef>
                <a:spcPct val="0"/>
              </a:spcBef>
            </a:pPr>
            <a:r>
              <a:rPr lang="en-US" sz="4500" spc="-44">
                <a:solidFill>
                  <a:srgbClr val="000000"/>
                </a:solidFill>
                <a:latin typeface="Muli Bold"/>
              </a:rPr>
              <a:t>Thư viện React Native progress bar</a:t>
            </a:r>
          </a:p>
        </p:txBody>
      </p:sp>
      <p:sp>
        <p:nvSpPr>
          <p:cNvPr id="9" name="TextBox 9"/>
          <p:cNvSpPr txBox="1"/>
          <p:nvPr/>
        </p:nvSpPr>
        <p:spPr>
          <a:xfrm>
            <a:off x="1162880" y="1555003"/>
            <a:ext cx="15962240" cy="2286000"/>
          </a:xfrm>
          <a:prstGeom prst="rect">
            <a:avLst/>
          </a:prstGeom>
        </p:spPr>
        <p:txBody>
          <a:bodyPr lIns="0" tIns="0" rIns="0" bIns="0" rtlCol="0" anchor="t">
            <a:spAutoFit/>
          </a:bodyPr>
          <a:lstStyle/>
          <a:p>
            <a:pPr>
              <a:lnSpc>
                <a:spcPts val="3600"/>
              </a:lnSpc>
              <a:spcBef>
                <a:spcPct val="0"/>
              </a:spcBef>
            </a:pPr>
            <a:r>
              <a:rPr lang="en-US" sz="3000">
                <a:solidFill>
                  <a:srgbClr val="000000"/>
                </a:solidFill>
                <a:latin typeface="Muli Bold"/>
              </a:rPr>
              <a:t>Được sử dụng để tạo các thành phần thanh tiến trình hoặc thanh tiến độ trong ứng dụng React Native. Nó cung cấp các loại thanh tiến trình như thanh tiến độ ngang, tròn, dọc và được tùy chỉnh để phù hợp với thiết kế. Nó cũng cho phép người dùng tùy chỉnh hình dạng, màu sắc và các thuộc tính khác của thanh tiến trình để phù hợp với yêu cầu của ứng dụng.</a:t>
            </a:r>
          </a:p>
        </p:txBody>
      </p:sp>
      <p:sp>
        <p:nvSpPr>
          <p:cNvPr id="10" name="TextBox 10"/>
          <p:cNvSpPr txBox="1"/>
          <p:nvPr/>
        </p:nvSpPr>
        <p:spPr>
          <a:xfrm>
            <a:off x="1028700" y="3974353"/>
            <a:ext cx="3072441" cy="533400"/>
          </a:xfrm>
          <a:prstGeom prst="rect">
            <a:avLst/>
          </a:prstGeom>
        </p:spPr>
        <p:txBody>
          <a:bodyPr lIns="0" tIns="0" rIns="0" bIns="0" rtlCol="0" anchor="t">
            <a:spAutoFit/>
          </a:bodyPr>
          <a:lstStyle/>
          <a:p>
            <a:pPr>
              <a:lnSpc>
                <a:spcPts val="4200"/>
              </a:lnSpc>
              <a:spcBef>
                <a:spcPct val="0"/>
              </a:spcBef>
            </a:pPr>
            <a:r>
              <a:rPr lang="en-US" sz="3500" spc="-35">
                <a:solidFill>
                  <a:srgbClr val="000000"/>
                </a:solidFill>
                <a:latin typeface="Muli Bold"/>
              </a:rPr>
              <a:t>Cách Cài Đặt</a:t>
            </a:r>
          </a:p>
        </p:txBody>
      </p:sp>
      <p:sp>
        <p:nvSpPr>
          <p:cNvPr id="11" name="TextBox 11"/>
          <p:cNvSpPr txBox="1"/>
          <p:nvPr/>
        </p:nvSpPr>
        <p:spPr>
          <a:xfrm>
            <a:off x="1387722" y="4686300"/>
            <a:ext cx="4622966" cy="457200"/>
          </a:xfrm>
          <a:prstGeom prst="rect">
            <a:avLst/>
          </a:prstGeom>
        </p:spPr>
        <p:txBody>
          <a:bodyPr lIns="0" tIns="0" rIns="0" bIns="0" rtlCol="0" anchor="t">
            <a:spAutoFit/>
          </a:bodyPr>
          <a:lstStyle/>
          <a:p>
            <a:pPr>
              <a:lnSpc>
                <a:spcPts val="3600"/>
              </a:lnSpc>
              <a:spcBef>
                <a:spcPct val="0"/>
              </a:spcBef>
            </a:pPr>
            <a:r>
              <a:rPr lang="en-US" sz="3000" spc="-30">
                <a:solidFill>
                  <a:srgbClr val="000000"/>
                </a:solidFill>
                <a:latin typeface="Muli Bold"/>
              </a:rPr>
              <a:t>Sử dụng npm intall:</a:t>
            </a:r>
          </a:p>
        </p:txBody>
      </p:sp>
      <p:sp>
        <p:nvSpPr>
          <p:cNvPr id="12" name="TextBox 12"/>
          <p:cNvSpPr txBox="1"/>
          <p:nvPr/>
        </p:nvSpPr>
        <p:spPr>
          <a:xfrm>
            <a:off x="1387722" y="7220958"/>
            <a:ext cx="3072441" cy="457200"/>
          </a:xfrm>
          <a:prstGeom prst="rect">
            <a:avLst/>
          </a:prstGeom>
        </p:spPr>
        <p:txBody>
          <a:bodyPr lIns="0" tIns="0" rIns="0" bIns="0" rtlCol="0" anchor="t">
            <a:spAutoFit/>
          </a:bodyPr>
          <a:lstStyle/>
          <a:p>
            <a:pPr>
              <a:lnSpc>
                <a:spcPts val="3600"/>
              </a:lnSpc>
              <a:spcBef>
                <a:spcPct val="0"/>
              </a:spcBef>
            </a:pPr>
            <a:r>
              <a:rPr lang="en-US" sz="3000" spc="-30">
                <a:solidFill>
                  <a:srgbClr val="000000"/>
                </a:solidFill>
                <a:latin typeface="Muli Bold"/>
              </a:rPr>
              <a:t>import: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A181"/>
        </a:solidFill>
        <a:effectLst/>
      </p:bgPr>
    </p:bg>
    <p:spTree>
      <p:nvGrpSpPr>
        <p:cNvPr id="1" name=""/>
        <p:cNvGrpSpPr/>
        <p:nvPr/>
      </p:nvGrpSpPr>
      <p:grpSpPr>
        <a:xfrm>
          <a:off x="0" y="0"/>
          <a:ext cx="0" cy="0"/>
          <a:chOff x="0" y="0"/>
          <a:chExt cx="0" cy="0"/>
        </a:xfrm>
      </p:grpSpPr>
      <p:sp>
        <p:nvSpPr>
          <p:cNvPr id="2" name="TextBox 2"/>
          <p:cNvSpPr txBox="1"/>
          <p:nvPr/>
        </p:nvSpPr>
        <p:spPr>
          <a:xfrm>
            <a:off x="4099933" y="962025"/>
            <a:ext cx="10088134" cy="1971670"/>
          </a:xfrm>
          <a:prstGeom prst="rect">
            <a:avLst/>
          </a:prstGeom>
        </p:spPr>
        <p:txBody>
          <a:bodyPr lIns="0" tIns="0" rIns="0" bIns="0" rtlCol="0" anchor="t">
            <a:spAutoFit/>
          </a:bodyPr>
          <a:lstStyle/>
          <a:p>
            <a:pPr algn="ctr">
              <a:lnSpc>
                <a:spcPts val="7800"/>
              </a:lnSpc>
            </a:pPr>
            <a:r>
              <a:rPr lang="en-US" sz="6000" dirty="0" err="1">
                <a:solidFill>
                  <a:srgbClr val="F2EF12"/>
                </a:solidFill>
                <a:latin typeface="Muli Bold"/>
              </a:rPr>
              <a:t>Thư</a:t>
            </a:r>
            <a:r>
              <a:rPr lang="en-US" sz="6000" dirty="0">
                <a:solidFill>
                  <a:srgbClr val="F2EF12"/>
                </a:solidFill>
                <a:latin typeface="Muli Bold"/>
              </a:rPr>
              <a:t> </a:t>
            </a:r>
            <a:r>
              <a:rPr lang="en-US" sz="6000" dirty="0" err="1">
                <a:solidFill>
                  <a:srgbClr val="F2EF12"/>
                </a:solidFill>
                <a:latin typeface="Muli Bold"/>
              </a:rPr>
              <a:t>viện</a:t>
            </a:r>
            <a:r>
              <a:rPr lang="en-US" sz="6000" dirty="0">
                <a:solidFill>
                  <a:srgbClr val="F2EF12"/>
                </a:solidFill>
                <a:latin typeface="Muli Bold"/>
              </a:rPr>
              <a:t> </a:t>
            </a:r>
            <a:r>
              <a:rPr lang="en-US" sz="6000" dirty="0" err="1">
                <a:solidFill>
                  <a:srgbClr val="F2EF12"/>
                </a:solidFill>
                <a:latin typeface="Muli Bold"/>
              </a:rPr>
              <a:t>hình</a:t>
            </a:r>
            <a:r>
              <a:rPr lang="en-US" sz="6000" dirty="0">
                <a:solidFill>
                  <a:srgbClr val="F2EF12"/>
                </a:solidFill>
                <a:latin typeface="Muli Bold"/>
              </a:rPr>
              <a:t> </a:t>
            </a:r>
            <a:r>
              <a:rPr lang="en-US" sz="6000" dirty="0" err="1">
                <a:solidFill>
                  <a:srgbClr val="F2EF12"/>
                </a:solidFill>
                <a:latin typeface="Muli Bold"/>
              </a:rPr>
              <a:t>ảnh</a:t>
            </a:r>
            <a:r>
              <a:rPr lang="vi-VN" sz="6000" dirty="0">
                <a:solidFill>
                  <a:srgbClr val="F2EF12"/>
                </a:solidFill>
                <a:latin typeface="Muli Bold"/>
              </a:rPr>
              <a:t>, </a:t>
            </a:r>
            <a:r>
              <a:rPr lang="en-US" sz="6000" dirty="0" err="1">
                <a:solidFill>
                  <a:srgbClr val="F2EF12"/>
                </a:solidFill>
                <a:latin typeface="Muli Bold"/>
              </a:rPr>
              <a:t>biểu</a:t>
            </a:r>
            <a:r>
              <a:rPr lang="en-US" sz="6000" dirty="0">
                <a:solidFill>
                  <a:srgbClr val="F2EF12"/>
                </a:solidFill>
                <a:latin typeface="Muli Bold"/>
              </a:rPr>
              <a:t> </a:t>
            </a:r>
            <a:r>
              <a:rPr lang="en-US" sz="6000" dirty="0" err="1">
                <a:solidFill>
                  <a:srgbClr val="F2EF12"/>
                </a:solidFill>
                <a:latin typeface="Muli Bold"/>
              </a:rPr>
              <a:t>tượng</a:t>
            </a:r>
            <a:r>
              <a:rPr lang="en-US" sz="6000" dirty="0">
                <a:solidFill>
                  <a:srgbClr val="F2EF12"/>
                </a:solidFill>
                <a:latin typeface="Muli Bold"/>
              </a:rPr>
              <a:t> </a:t>
            </a:r>
            <a:r>
              <a:rPr lang="en-US" sz="6000" dirty="0" err="1">
                <a:solidFill>
                  <a:srgbClr val="F2EF12"/>
                </a:solidFill>
                <a:latin typeface="Muli Bold"/>
              </a:rPr>
              <a:t>và</a:t>
            </a:r>
            <a:r>
              <a:rPr lang="en-US" sz="6000" dirty="0">
                <a:solidFill>
                  <a:srgbClr val="F2EF12"/>
                </a:solidFill>
                <a:latin typeface="Muli Bold"/>
              </a:rPr>
              <a:t> CSS</a:t>
            </a:r>
          </a:p>
        </p:txBody>
      </p:sp>
      <p:grpSp>
        <p:nvGrpSpPr>
          <p:cNvPr id="3" name="Group 3"/>
          <p:cNvGrpSpPr/>
          <p:nvPr/>
        </p:nvGrpSpPr>
        <p:grpSpPr>
          <a:xfrm>
            <a:off x="-3563094" y="6077994"/>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5" name="Group 5"/>
          <p:cNvGrpSpPr/>
          <p:nvPr/>
        </p:nvGrpSpPr>
        <p:grpSpPr>
          <a:xfrm>
            <a:off x="-833030" y="7528074"/>
            <a:ext cx="3034530" cy="2627917"/>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7" name="Group 7"/>
          <p:cNvGrpSpPr/>
          <p:nvPr/>
        </p:nvGrpSpPr>
        <p:grpSpPr>
          <a:xfrm>
            <a:off x="-598084" y="7914706"/>
            <a:ext cx="2141618" cy="1854652"/>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9"/>
          <p:cNvSpPr txBox="1"/>
          <p:nvPr/>
        </p:nvSpPr>
        <p:spPr>
          <a:xfrm>
            <a:off x="3026492" y="4205807"/>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Heroicons</a:t>
            </a:r>
          </a:p>
        </p:txBody>
      </p:sp>
      <p:sp>
        <p:nvSpPr>
          <p:cNvPr id="10" name="TextBox 10"/>
          <p:cNvSpPr txBox="1"/>
          <p:nvPr/>
        </p:nvSpPr>
        <p:spPr>
          <a:xfrm>
            <a:off x="3026492" y="5477919"/>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Tailwindcss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5754215" y="7449558"/>
            <a:ext cx="3378391" cy="292570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rot="-10800000">
            <a:off x="16990940" y="8136853"/>
            <a:ext cx="1791112" cy="155111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pic>
        <p:nvPicPr>
          <p:cNvPr id="6" name="Picture 6"/>
          <p:cNvPicPr>
            <a:picLocks noChangeAspect="1"/>
          </p:cNvPicPr>
          <p:nvPr/>
        </p:nvPicPr>
        <p:blipFill>
          <a:blip r:embed="rId2"/>
          <a:srcRect/>
          <a:stretch>
            <a:fillRect/>
          </a:stretch>
        </p:blipFill>
        <p:spPr>
          <a:xfrm>
            <a:off x="1434551" y="5402394"/>
            <a:ext cx="11366694" cy="1592168"/>
          </a:xfrm>
          <a:prstGeom prst="rect">
            <a:avLst/>
          </a:prstGeom>
        </p:spPr>
      </p:pic>
      <p:pic>
        <p:nvPicPr>
          <p:cNvPr id="7" name="Picture 7"/>
          <p:cNvPicPr>
            <a:picLocks noChangeAspect="1"/>
          </p:cNvPicPr>
          <p:nvPr/>
        </p:nvPicPr>
        <p:blipFill>
          <a:blip r:embed="rId3"/>
          <a:srcRect/>
          <a:stretch>
            <a:fillRect/>
          </a:stretch>
        </p:blipFill>
        <p:spPr>
          <a:xfrm>
            <a:off x="1434551" y="7935333"/>
            <a:ext cx="11351222" cy="1752762"/>
          </a:xfrm>
          <a:prstGeom prst="rect">
            <a:avLst/>
          </a:prstGeom>
        </p:spPr>
      </p:pic>
      <p:sp>
        <p:nvSpPr>
          <p:cNvPr id="8" name="TextBox 8"/>
          <p:cNvSpPr txBox="1"/>
          <p:nvPr/>
        </p:nvSpPr>
        <p:spPr>
          <a:xfrm>
            <a:off x="1162880" y="526303"/>
            <a:ext cx="10402864" cy="685800"/>
          </a:xfrm>
          <a:prstGeom prst="rect">
            <a:avLst/>
          </a:prstGeom>
        </p:spPr>
        <p:txBody>
          <a:bodyPr lIns="0" tIns="0" rIns="0" bIns="0" rtlCol="0" anchor="t">
            <a:spAutoFit/>
          </a:bodyPr>
          <a:lstStyle/>
          <a:p>
            <a:pPr>
              <a:lnSpc>
                <a:spcPts val="5400"/>
              </a:lnSpc>
              <a:spcBef>
                <a:spcPct val="0"/>
              </a:spcBef>
            </a:pPr>
            <a:r>
              <a:rPr lang="en-US" sz="4500" spc="-44">
                <a:solidFill>
                  <a:srgbClr val="000000"/>
                </a:solidFill>
                <a:latin typeface="Muli Bold"/>
              </a:rPr>
              <a:t>Thư viện Heroicons</a:t>
            </a:r>
          </a:p>
        </p:txBody>
      </p:sp>
      <p:sp>
        <p:nvSpPr>
          <p:cNvPr id="9" name="TextBox 9"/>
          <p:cNvSpPr txBox="1"/>
          <p:nvPr/>
        </p:nvSpPr>
        <p:spPr>
          <a:xfrm>
            <a:off x="1162880" y="1555003"/>
            <a:ext cx="15962240" cy="2286000"/>
          </a:xfrm>
          <a:prstGeom prst="rect">
            <a:avLst/>
          </a:prstGeom>
        </p:spPr>
        <p:txBody>
          <a:bodyPr lIns="0" tIns="0" rIns="0" bIns="0" rtlCol="0" anchor="t">
            <a:spAutoFit/>
          </a:bodyPr>
          <a:lstStyle/>
          <a:p>
            <a:pPr>
              <a:lnSpc>
                <a:spcPts val="3600"/>
              </a:lnSpc>
              <a:spcBef>
                <a:spcPct val="0"/>
              </a:spcBef>
            </a:pPr>
            <a:r>
              <a:rPr lang="en-US" sz="3000">
                <a:solidFill>
                  <a:srgbClr val="000000"/>
                </a:solidFill>
                <a:latin typeface="Muli Bold"/>
              </a:rPr>
              <a:t>Là một bộ sưu tập các biểu tượng vector hình học đơn giản được thiết kế để sử dụng trong các ứng dụng web và mobile. Heroicons được thiết kế để phù hợp với các tiêu chuẩn thiết kế hiện đại, với nhiều biến thể kích thước và màu sắc để phù hợp với nhu cầu của người dùng. Các biểu tượng có thể được sử dụng trực tiếp trong các ứng dụng, hoặc có thể được tùy chỉnh và chỉnh sửa để phù hợp với nhu cầu của người dùng.</a:t>
            </a:r>
          </a:p>
        </p:txBody>
      </p:sp>
      <p:sp>
        <p:nvSpPr>
          <p:cNvPr id="10" name="TextBox 10"/>
          <p:cNvSpPr txBox="1"/>
          <p:nvPr/>
        </p:nvSpPr>
        <p:spPr>
          <a:xfrm>
            <a:off x="1162880" y="4183903"/>
            <a:ext cx="3072441" cy="533400"/>
          </a:xfrm>
          <a:prstGeom prst="rect">
            <a:avLst/>
          </a:prstGeom>
        </p:spPr>
        <p:txBody>
          <a:bodyPr lIns="0" tIns="0" rIns="0" bIns="0" rtlCol="0" anchor="t">
            <a:spAutoFit/>
          </a:bodyPr>
          <a:lstStyle/>
          <a:p>
            <a:pPr>
              <a:lnSpc>
                <a:spcPts val="4200"/>
              </a:lnSpc>
              <a:spcBef>
                <a:spcPct val="0"/>
              </a:spcBef>
            </a:pPr>
            <a:r>
              <a:rPr lang="en-US" sz="3500" spc="-35">
                <a:solidFill>
                  <a:srgbClr val="000000"/>
                </a:solidFill>
                <a:latin typeface="Muli Bold"/>
              </a:rPr>
              <a:t>Cách Cài Đặt</a:t>
            </a:r>
          </a:p>
        </p:txBody>
      </p:sp>
      <p:sp>
        <p:nvSpPr>
          <p:cNvPr id="11" name="TextBox 11"/>
          <p:cNvSpPr txBox="1"/>
          <p:nvPr/>
        </p:nvSpPr>
        <p:spPr>
          <a:xfrm>
            <a:off x="1434551" y="7449558"/>
            <a:ext cx="3072441" cy="457200"/>
          </a:xfrm>
          <a:prstGeom prst="rect">
            <a:avLst/>
          </a:prstGeom>
        </p:spPr>
        <p:txBody>
          <a:bodyPr lIns="0" tIns="0" rIns="0" bIns="0" rtlCol="0" anchor="t">
            <a:spAutoFit/>
          </a:bodyPr>
          <a:lstStyle/>
          <a:p>
            <a:pPr>
              <a:lnSpc>
                <a:spcPts val="3600"/>
              </a:lnSpc>
              <a:spcBef>
                <a:spcPct val="0"/>
              </a:spcBef>
            </a:pPr>
            <a:r>
              <a:rPr lang="en-US" sz="3000" spc="-30">
                <a:solidFill>
                  <a:srgbClr val="000000"/>
                </a:solidFill>
                <a:latin typeface="Muli Bold"/>
              </a:rPr>
              <a:t>import: </a:t>
            </a:r>
          </a:p>
        </p:txBody>
      </p:sp>
      <p:sp>
        <p:nvSpPr>
          <p:cNvPr id="12" name="TextBox 12"/>
          <p:cNvSpPr txBox="1"/>
          <p:nvPr/>
        </p:nvSpPr>
        <p:spPr>
          <a:xfrm>
            <a:off x="1434551" y="4914900"/>
            <a:ext cx="5189505" cy="457200"/>
          </a:xfrm>
          <a:prstGeom prst="rect">
            <a:avLst/>
          </a:prstGeom>
        </p:spPr>
        <p:txBody>
          <a:bodyPr lIns="0" tIns="0" rIns="0" bIns="0" rtlCol="0" anchor="t">
            <a:spAutoFit/>
          </a:bodyPr>
          <a:lstStyle/>
          <a:p>
            <a:pPr>
              <a:lnSpc>
                <a:spcPts val="3600"/>
              </a:lnSpc>
              <a:spcBef>
                <a:spcPct val="0"/>
              </a:spcBef>
            </a:pPr>
            <a:r>
              <a:rPr lang="en-US" sz="3000" spc="-30">
                <a:solidFill>
                  <a:srgbClr val="000000"/>
                </a:solidFill>
                <a:latin typeface="Muli Bold"/>
              </a:rPr>
              <a:t>Sử dụng npm intall: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A181"/>
        </a:solidFill>
        <a:effectLst/>
      </p:bgPr>
    </p:bg>
    <p:spTree>
      <p:nvGrpSpPr>
        <p:cNvPr id="1" name=""/>
        <p:cNvGrpSpPr/>
        <p:nvPr/>
      </p:nvGrpSpPr>
      <p:grpSpPr>
        <a:xfrm>
          <a:off x="0" y="0"/>
          <a:ext cx="0" cy="0"/>
          <a:chOff x="0" y="0"/>
          <a:chExt cx="0" cy="0"/>
        </a:xfrm>
      </p:grpSpPr>
      <p:sp>
        <p:nvSpPr>
          <p:cNvPr id="2" name="TextBox 2"/>
          <p:cNvSpPr txBox="1"/>
          <p:nvPr/>
        </p:nvSpPr>
        <p:spPr>
          <a:xfrm>
            <a:off x="4099933" y="962025"/>
            <a:ext cx="10088134" cy="1971670"/>
          </a:xfrm>
          <a:prstGeom prst="rect">
            <a:avLst/>
          </a:prstGeom>
        </p:spPr>
        <p:txBody>
          <a:bodyPr lIns="0" tIns="0" rIns="0" bIns="0" rtlCol="0" anchor="t">
            <a:spAutoFit/>
          </a:bodyPr>
          <a:lstStyle/>
          <a:p>
            <a:pPr algn="ctr">
              <a:lnSpc>
                <a:spcPts val="7800"/>
              </a:lnSpc>
            </a:pPr>
            <a:r>
              <a:rPr lang="en-US" sz="6000" dirty="0" err="1">
                <a:solidFill>
                  <a:srgbClr val="F2EF12"/>
                </a:solidFill>
                <a:latin typeface="Muli Bold"/>
              </a:rPr>
              <a:t>Thư</a:t>
            </a:r>
            <a:r>
              <a:rPr lang="en-US" sz="6000" dirty="0">
                <a:solidFill>
                  <a:srgbClr val="F2EF12"/>
                </a:solidFill>
                <a:latin typeface="Muli Bold"/>
              </a:rPr>
              <a:t> </a:t>
            </a:r>
            <a:r>
              <a:rPr lang="en-US" sz="6000" dirty="0" err="1">
                <a:solidFill>
                  <a:srgbClr val="F2EF12"/>
                </a:solidFill>
                <a:latin typeface="Muli Bold"/>
              </a:rPr>
              <a:t>viện</a:t>
            </a:r>
            <a:r>
              <a:rPr lang="en-US" sz="6000" dirty="0">
                <a:solidFill>
                  <a:srgbClr val="F2EF12"/>
                </a:solidFill>
                <a:latin typeface="Muli Bold"/>
              </a:rPr>
              <a:t> </a:t>
            </a:r>
            <a:r>
              <a:rPr lang="en-US" sz="6000" dirty="0" err="1">
                <a:solidFill>
                  <a:srgbClr val="F2EF12"/>
                </a:solidFill>
                <a:latin typeface="Muli Bold"/>
              </a:rPr>
              <a:t>hình</a:t>
            </a:r>
            <a:r>
              <a:rPr lang="en-US" sz="6000" dirty="0">
                <a:solidFill>
                  <a:srgbClr val="F2EF12"/>
                </a:solidFill>
                <a:latin typeface="Muli Bold"/>
              </a:rPr>
              <a:t> </a:t>
            </a:r>
            <a:r>
              <a:rPr lang="en-US" sz="6000" dirty="0" err="1">
                <a:solidFill>
                  <a:srgbClr val="F2EF12"/>
                </a:solidFill>
                <a:latin typeface="Muli Bold"/>
              </a:rPr>
              <a:t>ảnh</a:t>
            </a:r>
            <a:r>
              <a:rPr lang="vi-VN" sz="6000" dirty="0">
                <a:solidFill>
                  <a:srgbClr val="F2EF12"/>
                </a:solidFill>
                <a:latin typeface="Muli Bold"/>
              </a:rPr>
              <a:t>, </a:t>
            </a:r>
            <a:r>
              <a:rPr lang="en-US" sz="6000" dirty="0" err="1">
                <a:solidFill>
                  <a:srgbClr val="F2EF12"/>
                </a:solidFill>
                <a:latin typeface="Muli Bold"/>
              </a:rPr>
              <a:t>biểu</a:t>
            </a:r>
            <a:r>
              <a:rPr lang="en-US" sz="6000" dirty="0">
                <a:solidFill>
                  <a:srgbClr val="F2EF12"/>
                </a:solidFill>
                <a:latin typeface="Muli Bold"/>
              </a:rPr>
              <a:t> </a:t>
            </a:r>
            <a:r>
              <a:rPr lang="en-US" sz="6000" dirty="0" err="1">
                <a:solidFill>
                  <a:srgbClr val="F2EF12"/>
                </a:solidFill>
                <a:latin typeface="Muli Bold"/>
              </a:rPr>
              <a:t>tượng</a:t>
            </a:r>
            <a:r>
              <a:rPr lang="en-US" sz="6000" dirty="0">
                <a:solidFill>
                  <a:srgbClr val="F2EF12"/>
                </a:solidFill>
                <a:latin typeface="Muli Bold"/>
              </a:rPr>
              <a:t> </a:t>
            </a:r>
            <a:r>
              <a:rPr lang="en-US" sz="6000" dirty="0" err="1">
                <a:solidFill>
                  <a:srgbClr val="F2EF12"/>
                </a:solidFill>
                <a:latin typeface="Muli Bold"/>
              </a:rPr>
              <a:t>và</a:t>
            </a:r>
            <a:r>
              <a:rPr lang="en-US" sz="6000" dirty="0">
                <a:solidFill>
                  <a:srgbClr val="F2EF12"/>
                </a:solidFill>
                <a:latin typeface="Muli Bold"/>
              </a:rPr>
              <a:t> CSS</a:t>
            </a:r>
          </a:p>
        </p:txBody>
      </p:sp>
      <p:grpSp>
        <p:nvGrpSpPr>
          <p:cNvPr id="3" name="Group 3"/>
          <p:cNvGrpSpPr/>
          <p:nvPr/>
        </p:nvGrpSpPr>
        <p:grpSpPr>
          <a:xfrm>
            <a:off x="-3563094" y="6077994"/>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5" name="Group 5"/>
          <p:cNvGrpSpPr/>
          <p:nvPr/>
        </p:nvGrpSpPr>
        <p:grpSpPr>
          <a:xfrm>
            <a:off x="-833030" y="7528074"/>
            <a:ext cx="3034530" cy="2627917"/>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7" name="Group 7"/>
          <p:cNvGrpSpPr/>
          <p:nvPr/>
        </p:nvGrpSpPr>
        <p:grpSpPr>
          <a:xfrm>
            <a:off x="-598084" y="7914706"/>
            <a:ext cx="2141618" cy="1854652"/>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9"/>
          <p:cNvSpPr txBox="1"/>
          <p:nvPr/>
        </p:nvSpPr>
        <p:spPr>
          <a:xfrm>
            <a:off x="3026492" y="4205807"/>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Heroicons</a:t>
            </a:r>
          </a:p>
        </p:txBody>
      </p:sp>
      <p:sp>
        <p:nvSpPr>
          <p:cNvPr id="10" name="TextBox 10"/>
          <p:cNvSpPr txBox="1"/>
          <p:nvPr/>
        </p:nvSpPr>
        <p:spPr>
          <a:xfrm>
            <a:off x="3026492" y="5477919"/>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Tailwindcss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5754215" y="7449558"/>
            <a:ext cx="3378391" cy="292570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rot="-10800000">
            <a:off x="16990940" y="8136853"/>
            <a:ext cx="1791112" cy="155111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pic>
        <p:nvPicPr>
          <p:cNvPr id="6" name="Picture 6"/>
          <p:cNvPicPr>
            <a:picLocks noChangeAspect="1"/>
          </p:cNvPicPr>
          <p:nvPr/>
        </p:nvPicPr>
        <p:blipFill>
          <a:blip r:embed="rId2"/>
          <a:srcRect t="42424"/>
          <a:stretch>
            <a:fillRect/>
          </a:stretch>
        </p:blipFill>
        <p:spPr>
          <a:xfrm>
            <a:off x="1437630" y="5143500"/>
            <a:ext cx="11375945" cy="890253"/>
          </a:xfrm>
          <a:prstGeom prst="rect">
            <a:avLst/>
          </a:prstGeom>
        </p:spPr>
      </p:pic>
      <p:pic>
        <p:nvPicPr>
          <p:cNvPr id="7" name="Picture 7"/>
          <p:cNvPicPr>
            <a:picLocks noChangeAspect="1"/>
          </p:cNvPicPr>
          <p:nvPr/>
        </p:nvPicPr>
        <p:blipFill>
          <a:blip r:embed="rId3"/>
          <a:srcRect t="22207"/>
          <a:stretch>
            <a:fillRect/>
          </a:stretch>
        </p:blipFill>
        <p:spPr>
          <a:xfrm>
            <a:off x="1434551" y="8106783"/>
            <a:ext cx="11379023" cy="1834787"/>
          </a:xfrm>
          <a:prstGeom prst="rect">
            <a:avLst/>
          </a:prstGeom>
        </p:spPr>
      </p:pic>
      <p:pic>
        <p:nvPicPr>
          <p:cNvPr id="8" name="Picture 8"/>
          <p:cNvPicPr>
            <a:picLocks noChangeAspect="1"/>
          </p:cNvPicPr>
          <p:nvPr/>
        </p:nvPicPr>
        <p:blipFill>
          <a:blip r:embed="rId4"/>
          <a:srcRect/>
          <a:stretch>
            <a:fillRect/>
          </a:stretch>
        </p:blipFill>
        <p:spPr>
          <a:xfrm>
            <a:off x="1468560" y="6233778"/>
            <a:ext cx="11345014" cy="989553"/>
          </a:xfrm>
          <a:prstGeom prst="rect">
            <a:avLst/>
          </a:prstGeom>
        </p:spPr>
      </p:pic>
      <p:sp>
        <p:nvSpPr>
          <p:cNvPr id="9" name="TextBox 9"/>
          <p:cNvSpPr txBox="1"/>
          <p:nvPr/>
        </p:nvSpPr>
        <p:spPr>
          <a:xfrm>
            <a:off x="1162880" y="526303"/>
            <a:ext cx="10402864" cy="685800"/>
          </a:xfrm>
          <a:prstGeom prst="rect">
            <a:avLst/>
          </a:prstGeom>
        </p:spPr>
        <p:txBody>
          <a:bodyPr lIns="0" tIns="0" rIns="0" bIns="0" rtlCol="0" anchor="t">
            <a:spAutoFit/>
          </a:bodyPr>
          <a:lstStyle/>
          <a:p>
            <a:pPr>
              <a:lnSpc>
                <a:spcPts val="5400"/>
              </a:lnSpc>
              <a:spcBef>
                <a:spcPct val="0"/>
              </a:spcBef>
            </a:pPr>
            <a:r>
              <a:rPr lang="en-US" sz="4500" spc="-44">
                <a:solidFill>
                  <a:srgbClr val="000000"/>
                </a:solidFill>
                <a:latin typeface="Muli Bold"/>
              </a:rPr>
              <a:t>Thư viện Tailwindcss</a:t>
            </a:r>
          </a:p>
        </p:txBody>
      </p:sp>
      <p:sp>
        <p:nvSpPr>
          <p:cNvPr id="10" name="TextBox 10"/>
          <p:cNvSpPr txBox="1"/>
          <p:nvPr/>
        </p:nvSpPr>
        <p:spPr>
          <a:xfrm>
            <a:off x="1162880" y="1555003"/>
            <a:ext cx="15962240" cy="1828800"/>
          </a:xfrm>
          <a:prstGeom prst="rect">
            <a:avLst/>
          </a:prstGeom>
        </p:spPr>
        <p:txBody>
          <a:bodyPr lIns="0" tIns="0" rIns="0" bIns="0" rtlCol="0" anchor="t">
            <a:spAutoFit/>
          </a:bodyPr>
          <a:lstStyle/>
          <a:p>
            <a:pPr>
              <a:lnSpc>
                <a:spcPts val="3600"/>
              </a:lnSpc>
              <a:spcBef>
                <a:spcPct val="0"/>
              </a:spcBef>
            </a:pPr>
            <a:r>
              <a:rPr lang="en-US" sz="3000">
                <a:solidFill>
                  <a:srgbClr val="000000"/>
                </a:solidFill>
                <a:latin typeface="Muli Bold"/>
              </a:rPr>
              <a:t>Là một thư viện CSS được thiết kế để giúp việc phát triển giao diện web và ứng dụng web trở nên dễ dàng hơn. Thay vì phải tạo CSS riêng cho từng phần tử trên trang web, Tailwindcss cung cấp một tập hợp các class đã được định nghĩa trước để bạn có thể áp dụng trực tiếp vào các phần tử HTML.</a:t>
            </a:r>
          </a:p>
        </p:txBody>
      </p:sp>
      <p:sp>
        <p:nvSpPr>
          <p:cNvPr id="11" name="TextBox 11"/>
          <p:cNvSpPr txBox="1"/>
          <p:nvPr/>
        </p:nvSpPr>
        <p:spPr>
          <a:xfrm>
            <a:off x="1162880" y="3726703"/>
            <a:ext cx="3072441" cy="533400"/>
          </a:xfrm>
          <a:prstGeom prst="rect">
            <a:avLst/>
          </a:prstGeom>
        </p:spPr>
        <p:txBody>
          <a:bodyPr lIns="0" tIns="0" rIns="0" bIns="0" rtlCol="0" anchor="t">
            <a:spAutoFit/>
          </a:bodyPr>
          <a:lstStyle/>
          <a:p>
            <a:pPr>
              <a:lnSpc>
                <a:spcPts val="4200"/>
              </a:lnSpc>
              <a:spcBef>
                <a:spcPct val="0"/>
              </a:spcBef>
            </a:pPr>
            <a:r>
              <a:rPr lang="en-US" sz="3500" spc="-35">
                <a:solidFill>
                  <a:srgbClr val="000000"/>
                </a:solidFill>
                <a:latin typeface="Muli Bold"/>
              </a:rPr>
              <a:t>Cách Cài Đặt</a:t>
            </a:r>
          </a:p>
        </p:txBody>
      </p:sp>
      <p:sp>
        <p:nvSpPr>
          <p:cNvPr id="12" name="TextBox 12"/>
          <p:cNvSpPr txBox="1"/>
          <p:nvPr/>
        </p:nvSpPr>
        <p:spPr>
          <a:xfrm>
            <a:off x="1434551" y="7449558"/>
            <a:ext cx="3072441" cy="457200"/>
          </a:xfrm>
          <a:prstGeom prst="rect">
            <a:avLst/>
          </a:prstGeom>
        </p:spPr>
        <p:txBody>
          <a:bodyPr lIns="0" tIns="0" rIns="0" bIns="0" rtlCol="0" anchor="t">
            <a:spAutoFit/>
          </a:bodyPr>
          <a:lstStyle/>
          <a:p>
            <a:pPr>
              <a:lnSpc>
                <a:spcPts val="3600"/>
              </a:lnSpc>
              <a:spcBef>
                <a:spcPct val="0"/>
              </a:spcBef>
            </a:pPr>
            <a:r>
              <a:rPr lang="en-US" sz="3000" spc="-30">
                <a:solidFill>
                  <a:srgbClr val="000000"/>
                </a:solidFill>
                <a:latin typeface="Muli Bold"/>
              </a:rPr>
              <a:t>import: </a:t>
            </a:r>
          </a:p>
        </p:txBody>
      </p:sp>
      <p:sp>
        <p:nvSpPr>
          <p:cNvPr id="13" name="TextBox 13"/>
          <p:cNvSpPr txBox="1"/>
          <p:nvPr/>
        </p:nvSpPr>
        <p:spPr>
          <a:xfrm>
            <a:off x="1434551" y="4487994"/>
            <a:ext cx="5189505" cy="457200"/>
          </a:xfrm>
          <a:prstGeom prst="rect">
            <a:avLst/>
          </a:prstGeom>
        </p:spPr>
        <p:txBody>
          <a:bodyPr lIns="0" tIns="0" rIns="0" bIns="0" rtlCol="0" anchor="t">
            <a:spAutoFit/>
          </a:bodyPr>
          <a:lstStyle/>
          <a:p>
            <a:pPr>
              <a:lnSpc>
                <a:spcPts val="3600"/>
              </a:lnSpc>
              <a:spcBef>
                <a:spcPct val="0"/>
              </a:spcBef>
            </a:pPr>
            <a:r>
              <a:rPr lang="en-US" sz="3000" spc="-30">
                <a:solidFill>
                  <a:srgbClr val="000000"/>
                </a:solidFill>
                <a:latin typeface="Muli Bold"/>
              </a:rPr>
              <a:t>Sử dụng npm intall: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9859850" y="563974"/>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a:grpSpLocks noChangeAspect="1"/>
          </p:cNvGrpSpPr>
          <p:nvPr/>
        </p:nvGrpSpPr>
        <p:grpSpPr>
          <a:xfrm>
            <a:off x="10823082" y="2456580"/>
            <a:ext cx="6205681" cy="5373840"/>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000000">
                <a:alpha val="0"/>
              </a:srgbClr>
            </a:solidFill>
            <a:ln w="12700">
              <a:solidFill>
                <a:srgbClr val="000000"/>
              </a:solidFill>
            </a:ln>
          </p:spPr>
        </p:sp>
      </p:grpSp>
      <p:grpSp>
        <p:nvGrpSpPr>
          <p:cNvPr id="8" name="Group 8"/>
          <p:cNvGrpSpPr/>
          <p:nvPr/>
        </p:nvGrpSpPr>
        <p:grpSpPr>
          <a:xfrm>
            <a:off x="1028700" y="3744108"/>
            <a:ext cx="9317297" cy="2232657"/>
            <a:chOff x="0" y="0"/>
            <a:chExt cx="12423063" cy="2976876"/>
          </a:xfrm>
        </p:grpSpPr>
        <p:sp>
          <p:nvSpPr>
            <p:cNvPr id="9" name="TextBox 9"/>
            <p:cNvSpPr txBox="1"/>
            <p:nvPr/>
          </p:nvSpPr>
          <p:spPr>
            <a:xfrm>
              <a:off x="0" y="0"/>
              <a:ext cx="12423063" cy="2052042"/>
            </a:xfrm>
            <a:prstGeom prst="rect">
              <a:avLst/>
            </a:prstGeom>
          </p:spPr>
          <p:txBody>
            <a:bodyPr lIns="0" tIns="0" rIns="0" bIns="0" rtlCol="0" anchor="t">
              <a:spAutoFit/>
            </a:bodyPr>
            <a:lstStyle/>
            <a:p>
              <a:pPr>
                <a:lnSpc>
                  <a:spcPts val="12207"/>
                </a:lnSpc>
                <a:spcBef>
                  <a:spcPct val="0"/>
                </a:spcBef>
              </a:pPr>
              <a:r>
                <a:rPr lang="en-US" sz="10173" spc="-101">
                  <a:solidFill>
                    <a:srgbClr val="000000"/>
                  </a:solidFill>
                  <a:latin typeface="Muli Bold"/>
                </a:rPr>
                <a:t>Delivery Food</a:t>
              </a:r>
            </a:p>
          </p:txBody>
        </p:sp>
        <p:sp>
          <p:nvSpPr>
            <p:cNvPr id="10" name="TextBox 10"/>
            <p:cNvSpPr txBox="1"/>
            <p:nvPr/>
          </p:nvSpPr>
          <p:spPr>
            <a:xfrm>
              <a:off x="0" y="2331372"/>
              <a:ext cx="11129490" cy="645504"/>
            </a:xfrm>
            <a:prstGeom prst="rect">
              <a:avLst/>
            </a:prstGeom>
          </p:spPr>
          <p:txBody>
            <a:bodyPr lIns="0" tIns="0" rIns="0" bIns="0" rtlCol="0" anchor="t">
              <a:spAutoFit/>
            </a:bodyPr>
            <a:lstStyle/>
            <a:p>
              <a:pPr>
                <a:lnSpc>
                  <a:spcPts val="4189"/>
                </a:lnSpc>
              </a:pPr>
              <a:r>
                <a:rPr lang="en-US" sz="2992">
                  <a:solidFill>
                    <a:srgbClr val="000000"/>
                  </a:solidFill>
                  <a:latin typeface="Muli Regular"/>
                </a:rPr>
                <a:t>App Đặt Đồ Ăn Nhanh Online</a:t>
              </a:r>
            </a:p>
          </p:txBody>
        </p:sp>
      </p:grpSp>
      <p:grpSp>
        <p:nvGrpSpPr>
          <p:cNvPr id="11" name="Group 11"/>
          <p:cNvGrpSpPr/>
          <p:nvPr/>
        </p:nvGrpSpPr>
        <p:grpSpPr>
          <a:xfrm>
            <a:off x="1028700" y="1028700"/>
            <a:ext cx="4212844" cy="586200"/>
            <a:chOff x="0" y="0"/>
            <a:chExt cx="5617125" cy="781600"/>
          </a:xfrm>
        </p:grpSpPr>
        <p:sp>
          <p:nvSpPr>
            <p:cNvPr id="12" name="TextBox 12"/>
            <p:cNvSpPr txBox="1"/>
            <p:nvPr/>
          </p:nvSpPr>
          <p:spPr>
            <a:xfrm>
              <a:off x="1293956" y="104415"/>
              <a:ext cx="4323169" cy="525145"/>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Muli Bold"/>
                </a:rPr>
                <a:t>Lập Trình Mobile</a:t>
              </a:r>
            </a:p>
          </p:txBody>
        </p:sp>
        <p:pic>
          <p:nvPicPr>
            <p:cNvPr id="13" name="Picture 1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905010" cy="781600"/>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1798163" y="5803579"/>
            <a:ext cx="7388722" cy="63986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14388041" y="430705"/>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6" name="TextBox 6"/>
          <p:cNvSpPr txBox="1"/>
          <p:nvPr/>
        </p:nvSpPr>
        <p:spPr>
          <a:xfrm>
            <a:off x="2042505" y="2563804"/>
            <a:ext cx="11097838" cy="2579696"/>
          </a:xfrm>
          <a:prstGeom prst="rect">
            <a:avLst/>
          </a:prstGeom>
        </p:spPr>
        <p:txBody>
          <a:bodyPr lIns="0" tIns="0" rIns="0" bIns="0" rtlCol="0" anchor="t">
            <a:spAutoFit/>
          </a:bodyPr>
          <a:lstStyle/>
          <a:p>
            <a:pPr marL="0" lvl="0" indent="0">
              <a:lnSpc>
                <a:spcPts val="20462"/>
              </a:lnSpc>
              <a:spcBef>
                <a:spcPct val="0"/>
              </a:spcBef>
            </a:pPr>
            <a:r>
              <a:rPr lang="en-US" sz="17052" spc="-170">
                <a:solidFill>
                  <a:srgbClr val="000000"/>
                </a:solidFill>
                <a:latin typeface="Muli Bold"/>
              </a:rPr>
              <a:t>Demo App</a:t>
            </a:r>
          </a:p>
        </p:txBody>
      </p:sp>
      <p:grpSp>
        <p:nvGrpSpPr>
          <p:cNvPr id="7" name="Group 7"/>
          <p:cNvGrpSpPr/>
          <p:nvPr/>
        </p:nvGrpSpPr>
        <p:grpSpPr>
          <a:xfrm rot="-10800000">
            <a:off x="6647119" y="7356773"/>
            <a:ext cx="3801687" cy="3292279"/>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3874488" y="3673925"/>
            <a:ext cx="13384812" cy="2499635"/>
          </a:xfrm>
          <a:prstGeom prst="rect">
            <a:avLst/>
          </a:prstGeom>
        </p:spPr>
        <p:txBody>
          <a:bodyPr lIns="0" tIns="0" rIns="0" bIns="0" rtlCol="0" anchor="t">
            <a:spAutoFit/>
          </a:bodyPr>
          <a:lstStyle/>
          <a:p>
            <a:pPr algn="ctr">
              <a:lnSpc>
                <a:spcPts val="18222"/>
              </a:lnSpc>
            </a:pPr>
            <a:r>
              <a:rPr lang="en-US" sz="20024" spc="2202">
                <a:solidFill>
                  <a:srgbClr val="5B7E7A"/>
                </a:solidFill>
                <a:latin typeface="Podkova Regular"/>
              </a:rPr>
              <a:t>CẢM ƠN</a:t>
            </a:r>
          </a:p>
        </p:txBody>
      </p:sp>
      <p:grpSp>
        <p:nvGrpSpPr>
          <p:cNvPr id="3" name="Group 3"/>
          <p:cNvGrpSpPr/>
          <p:nvPr/>
        </p:nvGrpSpPr>
        <p:grpSpPr>
          <a:xfrm>
            <a:off x="-1779919" y="3591681"/>
            <a:ext cx="4961246" cy="4296462"/>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5" name="Group 5"/>
          <p:cNvGrpSpPr/>
          <p:nvPr/>
        </p:nvGrpSpPr>
        <p:grpSpPr>
          <a:xfrm rot="-10800000">
            <a:off x="-2246018" y="5143500"/>
            <a:ext cx="7388722" cy="6398668"/>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7" name="Group 7"/>
          <p:cNvGrpSpPr/>
          <p:nvPr/>
        </p:nvGrpSpPr>
        <p:grpSpPr>
          <a:xfrm rot="-10800000">
            <a:off x="15592458" y="-161279"/>
            <a:ext cx="3801687" cy="3292279"/>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3110578" y="-783398"/>
            <a:ext cx="13031070" cy="112849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6614217" y="4649"/>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6" name="TextBox 6"/>
          <p:cNvSpPr txBox="1"/>
          <p:nvPr/>
        </p:nvSpPr>
        <p:spPr>
          <a:xfrm>
            <a:off x="13794111" y="1998812"/>
            <a:ext cx="4493889" cy="1206933"/>
          </a:xfrm>
          <a:prstGeom prst="rect">
            <a:avLst/>
          </a:prstGeom>
        </p:spPr>
        <p:txBody>
          <a:bodyPr lIns="0" tIns="0" rIns="0" bIns="0" rtlCol="0" anchor="t">
            <a:spAutoFit/>
          </a:bodyPr>
          <a:lstStyle/>
          <a:p>
            <a:pPr marL="0" lvl="0" indent="0">
              <a:lnSpc>
                <a:spcPts val="4899"/>
              </a:lnSpc>
            </a:pPr>
            <a:r>
              <a:rPr lang="en-US" sz="3499" dirty="0" err="1">
                <a:solidFill>
                  <a:srgbClr val="000000"/>
                </a:solidFill>
                <a:latin typeface="Muli Regular Bold"/>
              </a:rPr>
              <a:t>Chương</a:t>
            </a:r>
            <a:r>
              <a:rPr lang="en-US" sz="3499" dirty="0">
                <a:solidFill>
                  <a:srgbClr val="000000"/>
                </a:solidFill>
                <a:latin typeface="Muli Regular Bold"/>
              </a:rPr>
              <a:t> Minh </a:t>
            </a:r>
            <a:r>
              <a:rPr lang="en-US" sz="3499" dirty="0" err="1">
                <a:solidFill>
                  <a:srgbClr val="000000"/>
                </a:solidFill>
                <a:latin typeface="Muli Regular Bold"/>
              </a:rPr>
              <a:t>Hào</a:t>
            </a:r>
            <a:endParaRPr lang="vi-VN" sz="3499" dirty="0">
              <a:solidFill>
                <a:srgbClr val="000000"/>
              </a:solidFill>
              <a:latin typeface="Muli Regular Bold"/>
            </a:endParaRPr>
          </a:p>
          <a:p>
            <a:pPr marL="0" lvl="0" indent="0">
              <a:lnSpc>
                <a:spcPts val="4899"/>
              </a:lnSpc>
            </a:pPr>
            <a:r>
              <a:rPr lang="vi-VN" sz="3499" dirty="0">
                <a:solidFill>
                  <a:srgbClr val="000000"/>
                </a:solidFill>
                <a:latin typeface="Muli Regular Bold"/>
              </a:rPr>
              <a:t>162001072</a:t>
            </a:r>
            <a:endParaRPr lang="en-US" sz="3499" dirty="0">
              <a:solidFill>
                <a:srgbClr val="000000"/>
              </a:solidFill>
              <a:latin typeface="Muli Regular Bold"/>
            </a:endParaRPr>
          </a:p>
        </p:txBody>
      </p:sp>
      <p:sp>
        <p:nvSpPr>
          <p:cNvPr id="7" name="TextBox 7"/>
          <p:cNvSpPr txBox="1"/>
          <p:nvPr/>
        </p:nvSpPr>
        <p:spPr>
          <a:xfrm>
            <a:off x="11891165" y="5188818"/>
            <a:ext cx="5787235" cy="1206933"/>
          </a:xfrm>
          <a:prstGeom prst="rect">
            <a:avLst/>
          </a:prstGeom>
        </p:spPr>
        <p:txBody>
          <a:bodyPr wrap="square" lIns="0" tIns="0" rIns="0" bIns="0" rtlCol="0" anchor="t">
            <a:spAutoFit/>
          </a:bodyPr>
          <a:lstStyle/>
          <a:p>
            <a:pPr marL="0" lvl="0" indent="0">
              <a:lnSpc>
                <a:spcPts val="4899"/>
              </a:lnSpc>
            </a:pPr>
            <a:r>
              <a:rPr lang="en-US" sz="3499" dirty="0" err="1">
                <a:solidFill>
                  <a:srgbClr val="000000"/>
                </a:solidFill>
                <a:latin typeface="Muli Regular Bold"/>
              </a:rPr>
              <a:t>Đoàn</a:t>
            </a:r>
            <a:r>
              <a:rPr lang="en-US" sz="3499" dirty="0">
                <a:solidFill>
                  <a:srgbClr val="000000"/>
                </a:solidFill>
                <a:latin typeface="Muli Regular Bold"/>
              </a:rPr>
              <a:t> Hoàng </a:t>
            </a:r>
            <a:r>
              <a:rPr lang="en-US" sz="3499" dirty="0" err="1">
                <a:solidFill>
                  <a:srgbClr val="000000"/>
                </a:solidFill>
                <a:latin typeface="Muli Regular Bold"/>
              </a:rPr>
              <a:t>Quốc</a:t>
            </a:r>
            <a:r>
              <a:rPr lang="en-US" sz="3499" dirty="0">
                <a:solidFill>
                  <a:srgbClr val="000000"/>
                </a:solidFill>
                <a:latin typeface="Muli Regular Bold"/>
              </a:rPr>
              <a:t> </a:t>
            </a:r>
            <a:r>
              <a:rPr lang="en-US" sz="3499" dirty="0" err="1">
                <a:solidFill>
                  <a:srgbClr val="000000"/>
                </a:solidFill>
                <a:latin typeface="Muli Regular Bold"/>
              </a:rPr>
              <a:t>Cường</a:t>
            </a:r>
            <a:endParaRPr lang="en-US" sz="3499" dirty="0">
              <a:solidFill>
                <a:srgbClr val="000000"/>
              </a:solidFill>
              <a:latin typeface="Muli Regular Bold"/>
            </a:endParaRPr>
          </a:p>
          <a:p>
            <a:pPr marL="0" lvl="0" indent="0">
              <a:lnSpc>
                <a:spcPts val="4899"/>
              </a:lnSpc>
            </a:pPr>
            <a:r>
              <a:rPr lang="en-US" sz="3499" dirty="0">
                <a:solidFill>
                  <a:srgbClr val="000000"/>
                </a:solidFill>
                <a:latin typeface="Muli Regular Bold"/>
              </a:rPr>
              <a:t>162001652 </a:t>
            </a:r>
          </a:p>
        </p:txBody>
      </p:sp>
      <p:sp>
        <p:nvSpPr>
          <p:cNvPr id="8" name="TextBox 8"/>
          <p:cNvSpPr txBox="1"/>
          <p:nvPr/>
        </p:nvSpPr>
        <p:spPr>
          <a:xfrm>
            <a:off x="10287000" y="8324748"/>
            <a:ext cx="4493889" cy="1206933"/>
          </a:xfrm>
          <a:prstGeom prst="rect">
            <a:avLst/>
          </a:prstGeom>
        </p:spPr>
        <p:txBody>
          <a:bodyPr lIns="0" tIns="0" rIns="0" bIns="0" rtlCol="0" anchor="t">
            <a:spAutoFit/>
          </a:bodyPr>
          <a:lstStyle/>
          <a:p>
            <a:pPr marL="0" lvl="0" indent="0">
              <a:lnSpc>
                <a:spcPts val="4899"/>
              </a:lnSpc>
            </a:pPr>
            <a:r>
              <a:rPr lang="en-US" sz="3499" dirty="0">
                <a:solidFill>
                  <a:srgbClr val="000000"/>
                </a:solidFill>
                <a:latin typeface="Muli Regular Bold"/>
              </a:rPr>
              <a:t>Phan Quang Mẫn</a:t>
            </a:r>
            <a:r>
              <a:rPr lang="vi-VN" sz="3499" dirty="0">
                <a:solidFill>
                  <a:srgbClr val="000000"/>
                </a:solidFill>
                <a:latin typeface="Muli Regular Bold"/>
              </a:rPr>
              <a:t> </a:t>
            </a:r>
          </a:p>
          <a:p>
            <a:pPr marL="0" lvl="0" indent="0">
              <a:lnSpc>
                <a:spcPts val="4899"/>
              </a:lnSpc>
            </a:pPr>
            <a:r>
              <a:rPr lang="vi-VN" sz="3499" dirty="0">
                <a:solidFill>
                  <a:srgbClr val="000000"/>
                </a:solidFill>
                <a:latin typeface="Muli Regular Bold"/>
              </a:rPr>
              <a:t>162001154</a:t>
            </a:r>
            <a:endParaRPr lang="en-US" sz="3499" dirty="0">
              <a:solidFill>
                <a:srgbClr val="000000"/>
              </a:solidFill>
              <a:latin typeface="Muli Regular Bold"/>
            </a:endParaRPr>
          </a:p>
        </p:txBody>
      </p:sp>
      <p:sp>
        <p:nvSpPr>
          <p:cNvPr id="9" name="TextBox 9"/>
          <p:cNvSpPr txBox="1"/>
          <p:nvPr/>
        </p:nvSpPr>
        <p:spPr>
          <a:xfrm>
            <a:off x="1902946" y="4449690"/>
            <a:ext cx="6294980" cy="2000548"/>
          </a:xfrm>
          <a:prstGeom prst="rect">
            <a:avLst/>
          </a:prstGeom>
        </p:spPr>
        <p:txBody>
          <a:bodyPr wrap="square" lIns="0" tIns="0" rIns="0" bIns="0" rtlCol="0" anchor="t">
            <a:spAutoFit/>
          </a:bodyPr>
          <a:lstStyle/>
          <a:p>
            <a:pPr>
              <a:lnSpc>
                <a:spcPts val="7800"/>
              </a:lnSpc>
              <a:spcBef>
                <a:spcPct val="0"/>
              </a:spcBef>
            </a:pPr>
            <a:r>
              <a:rPr lang="en-US" sz="8000" spc="-168" dirty="0">
                <a:solidFill>
                  <a:srgbClr val="F4F4F4"/>
                </a:solidFill>
                <a:latin typeface="Muli Bold"/>
              </a:rPr>
              <a:t>Thành Viên </a:t>
            </a:r>
            <a:r>
              <a:rPr lang="en-US" sz="8000" spc="-168" dirty="0" err="1">
                <a:solidFill>
                  <a:srgbClr val="F4F4F4"/>
                </a:solidFill>
                <a:latin typeface="Muli Bold"/>
              </a:rPr>
              <a:t>Nhóm</a:t>
            </a:r>
            <a:endParaRPr lang="en-US" sz="8000" spc="-168" dirty="0">
              <a:solidFill>
                <a:srgbClr val="F4F4F4"/>
              </a:solidFill>
              <a:latin typeface="Muli Bold"/>
            </a:endParaRPr>
          </a:p>
        </p:txBody>
      </p:sp>
      <p:grpSp>
        <p:nvGrpSpPr>
          <p:cNvPr id="10" name="Group 10"/>
          <p:cNvGrpSpPr>
            <a:grpSpLocks noChangeAspect="1"/>
          </p:cNvGrpSpPr>
          <p:nvPr/>
        </p:nvGrpSpPr>
        <p:grpSpPr>
          <a:xfrm>
            <a:off x="10068855" y="1028700"/>
            <a:ext cx="3270124" cy="2831780"/>
            <a:chOff x="0" y="0"/>
            <a:chExt cx="4282440" cy="3708400"/>
          </a:xfrm>
          <a:solidFill>
            <a:srgbClr val="00B0F0"/>
          </a:solidFill>
        </p:grpSpPr>
        <p:sp>
          <p:nvSpPr>
            <p:cNvPr id="11" name="Freeform 11"/>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grpFill/>
            <a:ln w="12700">
              <a:solidFill>
                <a:srgbClr val="000000"/>
              </a:solidFill>
            </a:ln>
          </p:spPr>
          <p:txBody>
            <a:bodyPr/>
            <a:lstStyle/>
            <a:p>
              <a:endParaRPr lang="en-US" dirty="0"/>
            </a:p>
          </p:txBody>
        </p:sp>
      </p:grpSp>
      <p:pic>
        <p:nvPicPr>
          <p:cNvPr id="16" name="Graphic 15" descr="Man in business attire">
            <a:extLst>
              <a:ext uri="{FF2B5EF4-FFF2-40B4-BE49-F238E27FC236}">
                <a16:creationId xmlns:a16="http://schemas.microsoft.com/office/drawing/2014/main" id="{C1D69E56-DFF8-2448-5E0A-F2B4DBA826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9548" y="1099258"/>
            <a:ext cx="1866226" cy="2435146"/>
          </a:xfrm>
          <a:prstGeom prst="rect">
            <a:avLst/>
          </a:prstGeom>
        </p:spPr>
      </p:pic>
      <p:grpSp>
        <p:nvGrpSpPr>
          <p:cNvPr id="18" name="Group 10">
            <a:extLst>
              <a:ext uri="{FF2B5EF4-FFF2-40B4-BE49-F238E27FC236}">
                <a16:creationId xmlns:a16="http://schemas.microsoft.com/office/drawing/2014/main" id="{AEEC6121-E488-18E5-4A18-BEDE030A558D}"/>
              </a:ext>
            </a:extLst>
          </p:cNvPr>
          <p:cNvGrpSpPr>
            <a:grpSpLocks noChangeAspect="1"/>
          </p:cNvGrpSpPr>
          <p:nvPr/>
        </p:nvGrpSpPr>
        <p:grpSpPr>
          <a:xfrm>
            <a:off x="8246545" y="4114672"/>
            <a:ext cx="3270124" cy="2831780"/>
            <a:chOff x="0" y="0"/>
            <a:chExt cx="4282440" cy="3708400"/>
          </a:xfrm>
          <a:solidFill>
            <a:srgbClr val="FFFF00"/>
          </a:solidFill>
        </p:grpSpPr>
        <p:sp>
          <p:nvSpPr>
            <p:cNvPr id="19" name="Freeform 11">
              <a:extLst>
                <a:ext uri="{FF2B5EF4-FFF2-40B4-BE49-F238E27FC236}">
                  <a16:creationId xmlns:a16="http://schemas.microsoft.com/office/drawing/2014/main" id="{E8C39820-D700-6927-94F3-DD23A776CAFB}"/>
                </a:ext>
              </a:extLst>
            </p:cNvPr>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grpFill/>
            <a:ln w="12700">
              <a:solidFill>
                <a:srgbClr val="000000"/>
              </a:solidFill>
            </a:ln>
          </p:spPr>
          <p:txBody>
            <a:bodyPr/>
            <a:lstStyle/>
            <a:p>
              <a:endParaRPr lang="en-US" dirty="0"/>
            </a:p>
          </p:txBody>
        </p:sp>
      </p:grpSp>
      <p:grpSp>
        <p:nvGrpSpPr>
          <p:cNvPr id="21" name="Group 10">
            <a:extLst>
              <a:ext uri="{FF2B5EF4-FFF2-40B4-BE49-F238E27FC236}">
                <a16:creationId xmlns:a16="http://schemas.microsoft.com/office/drawing/2014/main" id="{CD955FDB-406F-846F-650C-D0C31CE62E10}"/>
              </a:ext>
            </a:extLst>
          </p:cNvPr>
          <p:cNvGrpSpPr>
            <a:grpSpLocks noChangeAspect="1"/>
          </p:cNvGrpSpPr>
          <p:nvPr/>
        </p:nvGrpSpPr>
        <p:grpSpPr>
          <a:xfrm>
            <a:off x="6611483" y="7268645"/>
            <a:ext cx="3270124" cy="2831780"/>
            <a:chOff x="0" y="0"/>
            <a:chExt cx="4282440" cy="3708400"/>
          </a:xfrm>
          <a:solidFill>
            <a:srgbClr val="FF0000"/>
          </a:solidFill>
        </p:grpSpPr>
        <p:sp>
          <p:nvSpPr>
            <p:cNvPr id="22" name="Freeform 11">
              <a:extLst>
                <a:ext uri="{FF2B5EF4-FFF2-40B4-BE49-F238E27FC236}">
                  <a16:creationId xmlns:a16="http://schemas.microsoft.com/office/drawing/2014/main" id="{659CB3EC-17D4-BCE2-E06C-AA6BE89C3A5F}"/>
                </a:ext>
              </a:extLst>
            </p:cNvPr>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grpFill/>
            <a:ln w="12700">
              <a:solidFill>
                <a:srgbClr val="000000"/>
              </a:solidFill>
            </a:ln>
          </p:spPr>
          <p:txBody>
            <a:bodyPr/>
            <a:lstStyle/>
            <a:p>
              <a:endParaRPr lang="en-US" dirty="0"/>
            </a:p>
          </p:txBody>
        </p:sp>
      </p:grpSp>
      <p:pic>
        <p:nvPicPr>
          <p:cNvPr id="24" name="Graphic 23" descr="Man wearing a jacket">
            <a:extLst>
              <a:ext uri="{FF2B5EF4-FFF2-40B4-BE49-F238E27FC236}">
                <a16:creationId xmlns:a16="http://schemas.microsoft.com/office/drawing/2014/main" id="{2C00E7E6-73E7-E527-69B6-21C9C27435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37015" y="7434591"/>
            <a:ext cx="1796891" cy="2496762"/>
          </a:xfrm>
          <a:prstGeom prst="rect">
            <a:avLst/>
          </a:prstGeom>
        </p:spPr>
      </p:pic>
      <p:pic>
        <p:nvPicPr>
          <p:cNvPr id="25" name="Graphic 24" descr="Man with a prosthetic arm">
            <a:extLst>
              <a:ext uri="{FF2B5EF4-FFF2-40B4-BE49-F238E27FC236}">
                <a16:creationId xmlns:a16="http://schemas.microsoft.com/office/drawing/2014/main" id="{D083FC15-D2A8-547B-1226-10B78BEC1F0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9063901" y="4132065"/>
            <a:ext cx="2009908" cy="2713316"/>
          </a:xfrm>
          <a:prstGeom prst="rect">
            <a:avLst/>
          </a:prstGeom>
        </p:spPr>
      </p:pic>
      <p:grpSp>
        <p:nvGrpSpPr>
          <p:cNvPr id="26" name="Group 4">
            <a:extLst>
              <a:ext uri="{FF2B5EF4-FFF2-40B4-BE49-F238E27FC236}">
                <a16:creationId xmlns:a16="http://schemas.microsoft.com/office/drawing/2014/main" id="{F0ECF22D-E5FD-C6DA-AA2F-7760FA0D3209}"/>
              </a:ext>
            </a:extLst>
          </p:cNvPr>
          <p:cNvGrpSpPr/>
          <p:nvPr/>
        </p:nvGrpSpPr>
        <p:grpSpPr>
          <a:xfrm rot="-10800000">
            <a:off x="15186008" y="6450238"/>
            <a:ext cx="5276948" cy="4569862"/>
            <a:chOff x="0" y="0"/>
            <a:chExt cx="3619627" cy="3134614"/>
          </a:xfrm>
        </p:grpSpPr>
        <p:sp>
          <p:nvSpPr>
            <p:cNvPr id="27" name="Freeform 5">
              <a:extLst>
                <a:ext uri="{FF2B5EF4-FFF2-40B4-BE49-F238E27FC236}">
                  <a16:creationId xmlns:a16="http://schemas.microsoft.com/office/drawing/2014/main" id="{20E55F33-AB57-2C2F-C6C2-B661717F91E8}"/>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4099933" y="962025"/>
            <a:ext cx="10088134" cy="981070"/>
          </a:xfrm>
          <a:prstGeom prst="rect">
            <a:avLst/>
          </a:prstGeom>
        </p:spPr>
        <p:txBody>
          <a:bodyPr lIns="0" tIns="0" rIns="0" bIns="0" rtlCol="0" anchor="t">
            <a:spAutoFit/>
          </a:bodyPr>
          <a:lstStyle/>
          <a:p>
            <a:pPr>
              <a:lnSpc>
                <a:spcPts val="7800"/>
              </a:lnSpc>
            </a:pPr>
            <a:r>
              <a:rPr lang="en-US" sz="6000">
                <a:solidFill>
                  <a:srgbClr val="A4E473"/>
                </a:solidFill>
                <a:latin typeface="Muli Bold"/>
              </a:rPr>
              <a:t>Các Thư Viện React Native </a:t>
            </a:r>
          </a:p>
        </p:txBody>
      </p:sp>
      <p:grpSp>
        <p:nvGrpSpPr>
          <p:cNvPr id="3" name="Group 3"/>
          <p:cNvGrpSpPr/>
          <p:nvPr/>
        </p:nvGrpSpPr>
        <p:grpSpPr>
          <a:xfrm>
            <a:off x="-3563094" y="6077994"/>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5" name="Group 5"/>
          <p:cNvGrpSpPr/>
          <p:nvPr/>
        </p:nvGrpSpPr>
        <p:grpSpPr>
          <a:xfrm>
            <a:off x="-833030" y="7528074"/>
            <a:ext cx="3034530" cy="2627917"/>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7" name="Group 7"/>
          <p:cNvGrpSpPr/>
          <p:nvPr/>
        </p:nvGrpSpPr>
        <p:grpSpPr>
          <a:xfrm>
            <a:off x="-598084" y="7914706"/>
            <a:ext cx="2141618" cy="1854652"/>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9"/>
          <p:cNvSpPr txBox="1"/>
          <p:nvPr/>
        </p:nvSpPr>
        <p:spPr>
          <a:xfrm>
            <a:off x="3026492" y="3082272"/>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Navigation</a:t>
            </a:r>
          </a:p>
        </p:txBody>
      </p:sp>
      <p:sp>
        <p:nvSpPr>
          <p:cNvPr id="10" name="TextBox 10"/>
          <p:cNvSpPr txBox="1"/>
          <p:nvPr/>
        </p:nvSpPr>
        <p:spPr>
          <a:xfrm>
            <a:off x="3026492" y="4215747"/>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Native animation</a:t>
            </a:r>
          </a:p>
        </p:txBody>
      </p:sp>
      <p:sp>
        <p:nvSpPr>
          <p:cNvPr id="11" name="TextBox 11"/>
          <p:cNvSpPr txBox="1"/>
          <p:nvPr/>
        </p:nvSpPr>
        <p:spPr>
          <a:xfrm>
            <a:off x="3026492" y="5349222"/>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Redux</a:t>
            </a:r>
          </a:p>
        </p:txBody>
      </p:sp>
      <p:sp>
        <p:nvSpPr>
          <p:cNvPr id="12" name="TextBox 12"/>
          <p:cNvSpPr txBox="1"/>
          <p:nvPr/>
        </p:nvSpPr>
        <p:spPr>
          <a:xfrm>
            <a:off x="3026492" y="7614669"/>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Native progress bar</a:t>
            </a:r>
          </a:p>
        </p:txBody>
      </p:sp>
      <p:sp>
        <p:nvSpPr>
          <p:cNvPr id="13" name="TextBox 13"/>
          <p:cNvSpPr txBox="1"/>
          <p:nvPr/>
        </p:nvSpPr>
        <p:spPr>
          <a:xfrm>
            <a:off x="3026492" y="6482697"/>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Native Maps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5754215" y="7449558"/>
            <a:ext cx="3378391" cy="292570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rot="-10800000">
            <a:off x="16990940" y="8136853"/>
            <a:ext cx="1791112" cy="155111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pic>
        <p:nvPicPr>
          <p:cNvPr id="6" name="Picture 6"/>
          <p:cNvPicPr>
            <a:picLocks noChangeAspect="1"/>
          </p:cNvPicPr>
          <p:nvPr/>
        </p:nvPicPr>
        <p:blipFill>
          <a:blip r:embed="rId2"/>
          <a:srcRect/>
          <a:stretch>
            <a:fillRect/>
          </a:stretch>
        </p:blipFill>
        <p:spPr>
          <a:xfrm>
            <a:off x="1357242" y="4629921"/>
            <a:ext cx="10983074" cy="1827908"/>
          </a:xfrm>
          <a:prstGeom prst="rect">
            <a:avLst/>
          </a:prstGeom>
        </p:spPr>
      </p:pic>
      <p:pic>
        <p:nvPicPr>
          <p:cNvPr id="7" name="Picture 7"/>
          <p:cNvPicPr>
            <a:picLocks noChangeAspect="1"/>
          </p:cNvPicPr>
          <p:nvPr/>
        </p:nvPicPr>
        <p:blipFill>
          <a:blip r:embed="rId3"/>
          <a:srcRect/>
          <a:stretch>
            <a:fillRect/>
          </a:stretch>
        </p:blipFill>
        <p:spPr>
          <a:xfrm>
            <a:off x="1387722" y="7581900"/>
            <a:ext cx="11354322" cy="1709402"/>
          </a:xfrm>
          <a:prstGeom prst="rect">
            <a:avLst/>
          </a:prstGeom>
        </p:spPr>
      </p:pic>
      <p:sp>
        <p:nvSpPr>
          <p:cNvPr id="8" name="TextBox 8"/>
          <p:cNvSpPr txBox="1"/>
          <p:nvPr/>
        </p:nvSpPr>
        <p:spPr>
          <a:xfrm>
            <a:off x="1028700" y="685800"/>
            <a:ext cx="7212359" cy="685800"/>
          </a:xfrm>
          <a:prstGeom prst="rect">
            <a:avLst/>
          </a:prstGeom>
        </p:spPr>
        <p:txBody>
          <a:bodyPr lIns="0" tIns="0" rIns="0" bIns="0" rtlCol="0" anchor="t">
            <a:spAutoFit/>
          </a:bodyPr>
          <a:lstStyle/>
          <a:p>
            <a:pPr>
              <a:lnSpc>
                <a:spcPts val="5400"/>
              </a:lnSpc>
              <a:spcBef>
                <a:spcPct val="0"/>
              </a:spcBef>
            </a:pPr>
            <a:r>
              <a:rPr lang="en-US" sz="4500" spc="-44">
                <a:solidFill>
                  <a:srgbClr val="000000"/>
                </a:solidFill>
                <a:latin typeface="Muli Bold"/>
              </a:rPr>
              <a:t>Thư viện React Navigation</a:t>
            </a:r>
          </a:p>
        </p:txBody>
      </p:sp>
      <p:sp>
        <p:nvSpPr>
          <p:cNvPr id="9" name="TextBox 9"/>
          <p:cNvSpPr txBox="1"/>
          <p:nvPr/>
        </p:nvSpPr>
        <p:spPr>
          <a:xfrm>
            <a:off x="1028700" y="1672338"/>
            <a:ext cx="15962240" cy="1846659"/>
          </a:xfrm>
          <a:prstGeom prst="rect">
            <a:avLst/>
          </a:prstGeom>
        </p:spPr>
        <p:txBody>
          <a:bodyPr lIns="0" tIns="0" rIns="0" bIns="0" rtlCol="0" anchor="t">
            <a:spAutoFit/>
          </a:bodyPr>
          <a:lstStyle/>
          <a:p>
            <a:pPr>
              <a:lnSpc>
                <a:spcPts val="3600"/>
              </a:lnSpc>
              <a:spcBef>
                <a:spcPct val="0"/>
              </a:spcBef>
            </a:pPr>
            <a:r>
              <a:rPr lang="en-US" sz="3000" dirty="0" err="1">
                <a:solidFill>
                  <a:srgbClr val="000000"/>
                </a:solidFill>
                <a:latin typeface="Muli Bold"/>
              </a:rPr>
              <a:t>Là</a:t>
            </a:r>
            <a:r>
              <a:rPr lang="en-US" sz="3000" dirty="0">
                <a:solidFill>
                  <a:srgbClr val="000000"/>
                </a:solidFill>
                <a:latin typeface="Muli Bold"/>
              </a:rPr>
              <a:t> </a:t>
            </a:r>
            <a:r>
              <a:rPr lang="en-US" sz="3000" dirty="0" err="1">
                <a:solidFill>
                  <a:srgbClr val="000000"/>
                </a:solidFill>
                <a:latin typeface="Muli Bold"/>
              </a:rPr>
              <a:t>một</a:t>
            </a:r>
            <a:r>
              <a:rPr lang="en-US" sz="3000" dirty="0">
                <a:solidFill>
                  <a:srgbClr val="000000"/>
                </a:solidFill>
                <a:latin typeface="Muli Bold"/>
              </a:rPr>
              <a:t> </a:t>
            </a:r>
            <a:r>
              <a:rPr lang="en-US" sz="3000" dirty="0" err="1">
                <a:solidFill>
                  <a:srgbClr val="000000"/>
                </a:solidFill>
                <a:latin typeface="Muli Bold"/>
              </a:rPr>
              <a:t>thư</a:t>
            </a:r>
            <a:r>
              <a:rPr lang="en-US" sz="3000" dirty="0">
                <a:solidFill>
                  <a:srgbClr val="000000"/>
                </a:solidFill>
                <a:latin typeface="Muli Bold"/>
              </a:rPr>
              <a:t> </a:t>
            </a:r>
            <a:r>
              <a:rPr lang="en-US" sz="3000" dirty="0" err="1">
                <a:solidFill>
                  <a:srgbClr val="000000"/>
                </a:solidFill>
                <a:latin typeface="Muli Bold"/>
              </a:rPr>
              <a:t>viện</a:t>
            </a:r>
            <a:r>
              <a:rPr lang="en-US" sz="3000" dirty="0">
                <a:solidFill>
                  <a:srgbClr val="000000"/>
                </a:solidFill>
                <a:latin typeface="Muli Bold"/>
              </a:rPr>
              <a:t> JavaScript </a:t>
            </a:r>
            <a:r>
              <a:rPr lang="en-US" sz="3000" dirty="0" err="1">
                <a:solidFill>
                  <a:srgbClr val="000000"/>
                </a:solidFill>
                <a:latin typeface="Muli Bold"/>
              </a:rPr>
              <a:t>được</a:t>
            </a:r>
            <a:r>
              <a:rPr lang="en-US" sz="3000" dirty="0">
                <a:solidFill>
                  <a:srgbClr val="000000"/>
                </a:solidFill>
                <a:latin typeface="Muli Bold"/>
              </a:rPr>
              <a:t> </a:t>
            </a:r>
            <a:r>
              <a:rPr lang="en-US" sz="3000" dirty="0" err="1">
                <a:solidFill>
                  <a:srgbClr val="000000"/>
                </a:solidFill>
                <a:latin typeface="Muli Bold"/>
              </a:rPr>
              <a:t>sử</a:t>
            </a:r>
            <a:r>
              <a:rPr lang="en-US" sz="3000" dirty="0">
                <a:solidFill>
                  <a:srgbClr val="000000"/>
                </a:solidFill>
                <a:latin typeface="Muli Bold"/>
              </a:rPr>
              <a:t> </a:t>
            </a:r>
            <a:r>
              <a:rPr lang="en-US" sz="3000" dirty="0" err="1">
                <a:solidFill>
                  <a:srgbClr val="000000"/>
                </a:solidFill>
                <a:latin typeface="Muli Bold"/>
              </a:rPr>
              <a:t>dụng</a:t>
            </a:r>
            <a:r>
              <a:rPr lang="en-US" sz="3000" dirty="0">
                <a:solidFill>
                  <a:srgbClr val="000000"/>
                </a:solidFill>
                <a:latin typeface="Muli Bold"/>
              </a:rPr>
              <a:t> </a:t>
            </a:r>
            <a:r>
              <a:rPr lang="en-US" sz="3000" dirty="0" err="1">
                <a:solidFill>
                  <a:srgbClr val="000000"/>
                </a:solidFill>
                <a:latin typeface="Muli Bold"/>
              </a:rPr>
              <a:t>để</a:t>
            </a:r>
            <a:r>
              <a:rPr lang="en-US" sz="3000" dirty="0">
                <a:solidFill>
                  <a:srgbClr val="000000"/>
                </a:solidFill>
                <a:latin typeface="Muli Bold"/>
              </a:rPr>
              <a:t> </a:t>
            </a:r>
            <a:r>
              <a:rPr lang="en-US" sz="3000" dirty="0" err="1">
                <a:solidFill>
                  <a:srgbClr val="000000"/>
                </a:solidFill>
                <a:latin typeface="Muli Bold"/>
              </a:rPr>
              <a:t>quản</a:t>
            </a:r>
            <a:r>
              <a:rPr lang="en-US" sz="3000" dirty="0">
                <a:solidFill>
                  <a:srgbClr val="000000"/>
                </a:solidFill>
                <a:latin typeface="Muli Bold"/>
              </a:rPr>
              <a:t> </a:t>
            </a:r>
            <a:r>
              <a:rPr lang="en-US" sz="3000" dirty="0" err="1">
                <a:solidFill>
                  <a:srgbClr val="000000"/>
                </a:solidFill>
                <a:latin typeface="Muli Bold"/>
              </a:rPr>
              <a:t>lý</a:t>
            </a:r>
            <a:r>
              <a:rPr lang="en-US" sz="3000" dirty="0">
                <a:solidFill>
                  <a:srgbClr val="000000"/>
                </a:solidFill>
                <a:latin typeface="Muli Bold"/>
              </a:rPr>
              <a:t> </a:t>
            </a:r>
            <a:r>
              <a:rPr lang="en-US" sz="3000" dirty="0" err="1">
                <a:solidFill>
                  <a:srgbClr val="000000"/>
                </a:solidFill>
                <a:latin typeface="Muli Bold"/>
              </a:rPr>
              <a:t>định</a:t>
            </a:r>
            <a:r>
              <a:rPr lang="en-US" sz="3000" dirty="0">
                <a:solidFill>
                  <a:srgbClr val="000000"/>
                </a:solidFill>
                <a:latin typeface="Muli Bold"/>
              </a:rPr>
              <a:t> </a:t>
            </a:r>
            <a:r>
              <a:rPr lang="en-US" sz="3000" dirty="0" err="1">
                <a:solidFill>
                  <a:srgbClr val="000000"/>
                </a:solidFill>
                <a:latin typeface="Muli Bold"/>
              </a:rPr>
              <a:t>tuyến</a:t>
            </a:r>
            <a:r>
              <a:rPr lang="en-US" sz="3000" dirty="0">
                <a:solidFill>
                  <a:srgbClr val="000000"/>
                </a:solidFill>
                <a:latin typeface="Muli Bold"/>
              </a:rPr>
              <a:t>. </a:t>
            </a:r>
            <a:r>
              <a:rPr lang="en-US" sz="3000" dirty="0" err="1">
                <a:solidFill>
                  <a:srgbClr val="000000"/>
                </a:solidFill>
                <a:latin typeface="Muli Bold"/>
              </a:rPr>
              <a:t>Thư</a:t>
            </a:r>
            <a:r>
              <a:rPr lang="en-US" sz="3000" dirty="0">
                <a:solidFill>
                  <a:srgbClr val="000000"/>
                </a:solidFill>
                <a:latin typeface="Muli Bold"/>
              </a:rPr>
              <a:t> </a:t>
            </a:r>
            <a:r>
              <a:rPr lang="en-US" sz="3000" dirty="0" err="1">
                <a:solidFill>
                  <a:srgbClr val="000000"/>
                </a:solidFill>
                <a:latin typeface="Muli Bold"/>
              </a:rPr>
              <a:t>viện</a:t>
            </a:r>
            <a:r>
              <a:rPr lang="en-US" sz="3000" dirty="0">
                <a:solidFill>
                  <a:srgbClr val="000000"/>
                </a:solidFill>
                <a:latin typeface="Muli Bold"/>
              </a:rPr>
              <a:t> </a:t>
            </a:r>
            <a:r>
              <a:rPr lang="en-US" sz="3000" dirty="0" err="1">
                <a:solidFill>
                  <a:srgbClr val="000000"/>
                </a:solidFill>
                <a:latin typeface="Muli Bold"/>
              </a:rPr>
              <a:t>này</a:t>
            </a:r>
            <a:r>
              <a:rPr lang="en-US" sz="3000" dirty="0">
                <a:solidFill>
                  <a:srgbClr val="000000"/>
                </a:solidFill>
                <a:latin typeface="Muli Bold"/>
              </a:rPr>
              <a:t> </a:t>
            </a:r>
            <a:r>
              <a:rPr lang="en-US" sz="3000" dirty="0" err="1">
                <a:solidFill>
                  <a:srgbClr val="000000"/>
                </a:solidFill>
                <a:latin typeface="Muli Bold"/>
              </a:rPr>
              <a:t>cung</a:t>
            </a:r>
            <a:r>
              <a:rPr lang="en-US" sz="3000" dirty="0">
                <a:solidFill>
                  <a:srgbClr val="000000"/>
                </a:solidFill>
                <a:latin typeface="Muli Bold"/>
              </a:rPr>
              <a:t> </a:t>
            </a:r>
            <a:r>
              <a:rPr lang="en-US" sz="3000" dirty="0" err="1">
                <a:solidFill>
                  <a:srgbClr val="000000"/>
                </a:solidFill>
                <a:latin typeface="Muli Bold"/>
              </a:rPr>
              <a:t>cấp</a:t>
            </a:r>
            <a:r>
              <a:rPr lang="en-US" sz="3000" dirty="0">
                <a:solidFill>
                  <a:srgbClr val="000000"/>
                </a:solidFill>
                <a:latin typeface="Muli Bold"/>
              </a:rPr>
              <a:t> </a:t>
            </a:r>
            <a:r>
              <a:rPr lang="en-US" sz="3000" dirty="0" err="1">
                <a:solidFill>
                  <a:srgbClr val="000000"/>
                </a:solidFill>
                <a:latin typeface="Muli Bold"/>
              </a:rPr>
              <a:t>các</a:t>
            </a:r>
            <a:r>
              <a:rPr lang="en-US" sz="3000" dirty="0">
                <a:solidFill>
                  <a:srgbClr val="000000"/>
                </a:solidFill>
                <a:latin typeface="Muli Bold"/>
              </a:rPr>
              <a:t> </a:t>
            </a:r>
            <a:r>
              <a:rPr lang="en-US" sz="3000" dirty="0" err="1">
                <a:solidFill>
                  <a:srgbClr val="000000"/>
                </a:solidFill>
                <a:latin typeface="Muli Bold"/>
              </a:rPr>
              <a:t>thành</a:t>
            </a:r>
            <a:r>
              <a:rPr lang="en-US" sz="3000" dirty="0">
                <a:solidFill>
                  <a:srgbClr val="000000"/>
                </a:solidFill>
                <a:latin typeface="Muli Bold"/>
              </a:rPr>
              <a:t> </a:t>
            </a:r>
            <a:r>
              <a:rPr lang="en-US" sz="3000" dirty="0" err="1">
                <a:solidFill>
                  <a:srgbClr val="000000"/>
                </a:solidFill>
                <a:latin typeface="Muli Bold"/>
              </a:rPr>
              <a:t>phần</a:t>
            </a:r>
            <a:r>
              <a:rPr lang="en-US" sz="3000" dirty="0">
                <a:solidFill>
                  <a:srgbClr val="000000"/>
                </a:solidFill>
                <a:latin typeface="Muli Bold"/>
              </a:rPr>
              <a:t> </a:t>
            </a:r>
            <a:r>
              <a:rPr lang="en-US" sz="3000" dirty="0" err="1">
                <a:solidFill>
                  <a:srgbClr val="000000"/>
                </a:solidFill>
                <a:latin typeface="Muli Bold"/>
              </a:rPr>
              <a:t>để</a:t>
            </a:r>
            <a:r>
              <a:rPr lang="en-US" sz="3000" dirty="0">
                <a:solidFill>
                  <a:srgbClr val="000000"/>
                </a:solidFill>
                <a:latin typeface="Muli Bold"/>
              </a:rPr>
              <a:t> </a:t>
            </a:r>
            <a:r>
              <a:rPr lang="en-US" sz="3000" dirty="0" err="1">
                <a:solidFill>
                  <a:srgbClr val="000000"/>
                </a:solidFill>
                <a:latin typeface="Muli Bold"/>
              </a:rPr>
              <a:t>tạo</a:t>
            </a:r>
            <a:r>
              <a:rPr lang="en-US" sz="3000" dirty="0">
                <a:solidFill>
                  <a:srgbClr val="000000"/>
                </a:solidFill>
                <a:latin typeface="Muli Bold"/>
              </a:rPr>
              <a:t> </a:t>
            </a:r>
            <a:r>
              <a:rPr lang="en-US" sz="3000" dirty="0" err="1">
                <a:solidFill>
                  <a:srgbClr val="000000"/>
                </a:solidFill>
                <a:latin typeface="Muli Bold"/>
              </a:rPr>
              <a:t>các</a:t>
            </a:r>
            <a:r>
              <a:rPr lang="en-US" sz="3000" dirty="0">
                <a:solidFill>
                  <a:srgbClr val="000000"/>
                </a:solidFill>
                <a:latin typeface="Muli Bold"/>
              </a:rPr>
              <a:t> </a:t>
            </a:r>
            <a:r>
              <a:rPr lang="en-US" sz="3000" dirty="0" err="1">
                <a:solidFill>
                  <a:srgbClr val="000000"/>
                </a:solidFill>
                <a:latin typeface="Muli Bold"/>
              </a:rPr>
              <a:t>màn</a:t>
            </a:r>
            <a:r>
              <a:rPr lang="en-US" sz="3000" dirty="0">
                <a:solidFill>
                  <a:srgbClr val="000000"/>
                </a:solidFill>
                <a:latin typeface="Muli Bold"/>
              </a:rPr>
              <a:t> </a:t>
            </a:r>
            <a:r>
              <a:rPr lang="en-US" sz="3000" dirty="0" err="1">
                <a:solidFill>
                  <a:srgbClr val="000000"/>
                </a:solidFill>
                <a:latin typeface="Muli Bold"/>
              </a:rPr>
              <a:t>hình</a:t>
            </a:r>
            <a:r>
              <a:rPr lang="en-US" sz="3000" dirty="0">
                <a:solidFill>
                  <a:srgbClr val="000000"/>
                </a:solidFill>
                <a:latin typeface="Muli Bold"/>
              </a:rPr>
              <a:t>, </a:t>
            </a:r>
            <a:r>
              <a:rPr lang="en-US" sz="3000" dirty="0" err="1">
                <a:solidFill>
                  <a:srgbClr val="000000"/>
                </a:solidFill>
                <a:latin typeface="Muli Bold"/>
              </a:rPr>
              <a:t>thanh</a:t>
            </a:r>
            <a:r>
              <a:rPr lang="en-US" sz="3000" dirty="0">
                <a:solidFill>
                  <a:srgbClr val="000000"/>
                </a:solidFill>
                <a:latin typeface="Muli Bold"/>
              </a:rPr>
              <a:t> </a:t>
            </a:r>
            <a:r>
              <a:rPr lang="en-US" sz="3000" dirty="0" err="1">
                <a:solidFill>
                  <a:srgbClr val="000000"/>
                </a:solidFill>
                <a:latin typeface="Muli Bold"/>
              </a:rPr>
              <a:t>điều</a:t>
            </a:r>
            <a:r>
              <a:rPr lang="en-US" sz="3000" dirty="0">
                <a:solidFill>
                  <a:srgbClr val="000000"/>
                </a:solidFill>
                <a:latin typeface="Muli Bold"/>
              </a:rPr>
              <a:t> </a:t>
            </a:r>
            <a:r>
              <a:rPr lang="en-US" sz="3000" dirty="0" err="1">
                <a:solidFill>
                  <a:srgbClr val="000000"/>
                </a:solidFill>
                <a:latin typeface="Muli Bold"/>
              </a:rPr>
              <a:t>hướng</a:t>
            </a:r>
            <a:r>
              <a:rPr lang="en-US" sz="3000" dirty="0">
                <a:solidFill>
                  <a:srgbClr val="000000"/>
                </a:solidFill>
                <a:latin typeface="Muli Bold"/>
              </a:rPr>
              <a:t> </a:t>
            </a:r>
            <a:r>
              <a:rPr lang="en-US" sz="3000" dirty="0" err="1">
                <a:solidFill>
                  <a:srgbClr val="000000"/>
                </a:solidFill>
                <a:latin typeface="Muli Bold"/>
              </a:rPr>
              <a:t>và</a:t>
            </a:r>
            <a:r>
              <a:rPr lang="en-US" sz="3000" dirty="0">
                <a:solidFill>
                  <a:srgbClr val="000000"/>
                </a:solidFill>
                <a:latin typeface="Muli Bold"/>
              </a:rPr>
              <a:t> </a:t>
            </a:r>
            <a:r>
              <a:rPr lang="en-US" sz="3000" dirty="0" err="1">
                <a:solidFill>
                  <a:srgbClr val="000000"/>
                </a:solidFill>
                <a:latin typeface="Muli Bold"/>
              </a:rPr>
              <a:t>các</a:t>
            </a:r>
            <a:r>
              <a:rPr lang="en-US" sz="3000" dirty="0">
                <a:solidFill>
                  <a:srgbClr val="000000"/>
                </a:solidFill>
                <a:latin typeface="Muli Bold"/>
              </a:rPr>
              <a:t> </a:t>
            </a:r>
            <a:r>
              <a:rPr lang="en-US" sz="3000" dirty="0" err="1">
                <a:solidFill>
                  <a:srgbClr val="000000"/>
                </a:solidFill>
                <a:latin typeface="Muli Bold"/>
              </a:rPr>
              <a:t>loại</a:t>
            </a:r>
            <a:r>
              <a:rPr lang="en-US" sz="3000" dirty="0">
                <a:solidFill>
                  <a:srgbClr val="000000"/>
                </a:solidFill>
                <a:latin typeface="Muli Bold"/>
              </a:rPr>
              <a:t> </a:t>
            </a:r>
            <a:r>
              <a:rPr lang="en-US" sz="3000" dirty="0" err="1">
                <a:solidFill>
                  <a:srgbClr val="000000"/>
                </a:solidFill>
                <a:latin typeface="Muli Bold"/>
              </a:rPr>
              <a:t>chuyển</a:t>
            </a:r>
            <a:r>
              <a:rPr lang="en-US" sz="3000" dirty="0">
                <a:solidFill>
                  <a:srgbClr val="000000"/>
                </a:solidFill>
                <a:latin typeface="Muli Bold"/>
              </a:rPr>
              <a:t> </a:t>
            </a:r>
            <a:r>
              <a:rPr lang="en-US" sz="3000" dirty="0" err="1">
                <a:solidFill>
                  <a:srgbClr val="000000"/>
                </a:solidFill>
                <a:latin typeface="Muli Bold"/>
              </a:rPr>
              <a:t>đổi</a:t>
            </a:r>
            <a:r>
              <a:rPr lang="en-US" sz="3000" dirty="0">
                <a:solidFill>
                  <a:srgbClr val="000000"/>
                </a:solidFill>
                <a:latin typeface="Muli Bold"/>
              </a:rPr>
              <a:t> </a:t>
            </a:r>
            <a:r>
              <a:rPr lang="en-US" sz="3000" dirty="0" err="1">
                <a:solidFill>
                  <a:srgbClr val="000000"/>
                </a:solidFill>
                <a:latin typeface="Muli Bold"/>
              </a:rPr>
              <a:t>màn</a:t>
            </a:r>
            <a:r>
              <a:rPr lang="en-US" sz="3000" dirty="0">
                <a:solidFill>
                  <a:srgbClr val="000000"/>
                </a:solidFill>
                <a:latin typeface="Muli Bold"/>
              </a:rPr>
              <a:t> </a:t>
            </a:r>
            <a:r>
              <a:rPr lang="en-US" sz="3000" dirty="0" err="1">
                <a:solidFill>
                  <a:srgbClr val="000000"/>
                </a:solidFill>
                <a:latin typeface="Muli Bold"/>
              </a:rPr>
              <a:t>hình</a:t>
            </a:r>
            <a:endParaRPr lang="vi-VN" sz="3000" dirty="0">
              <a:solidFill>
                <a:srgbClr val="000000"/>
              </a:solidFill>
              <a:latin typeface="Muli Bold"/>
            </a:endParaRPr>
          </a:p>
          <a:p>
            <a:pPr>
              <a:lnSpc>
                <a:spcPts val="3600"/>
              </a:lnSpc>
              <a:spcBef>
                <a:spcPct val="0"/>
              </a:spcBef>
            </a:pPr>
            <a:endParaRPr lang="en-US" sz="3000" dirty="0">
              <a:solidFill>
                <a:srgbClr val="000000"/>
              </a:solidFill>
              <a:latin typeface="Muli Bold"/>
            </a:endParaRPr>
          </a:p>
        </p:txBody>
      </p:sp>
      <p:sp>
        <p:nvSpPr>
          <p:cNvPr id="10" name="TextBox 10"/>
          <p:cNvSpPr txBox="1"/>
          <p:nvPr/>
        </p:nvSpPr>
        <p:spPr>
          <a:xfrm>
            <a:off x="1059180" y="3205245"/>
            <a:ext cx="3072441" cy="533400"/>
          </a:xfrm>
          <a:prstGeom prst="rect">
            <a:avLst/>
          </a:prstGeom>
        </p:spPr>
        <p:txBody>
          <a:bodyPr lIns="0" tIns="0" rIns="0" bIns="0" rtlCol="0" anchor="t">
            <a:spAutoFit/>
          </a:bodyPr>
          <a:lstStyle/>
          <a:p>
            <a:pPr>
              <a:lnSpc>
                <a:spcPts val="4200"/>
              </a:lnSpc>
              <a:spcBef>
                <a:spcPct val="0"/>
              </a:spcBef>
            </a:pPr>
            <a:r>
              <a:rPr lang="en-US" sz="3500" spc="-35" dirty="0" err="1">
                <a:solidFill>
                  <a:srgbClr val="000000"/>
                </a:solidFill>
                <a:latin typeface="Muli Bold"/>
              </a:rPr>
              <a:t>Cách</a:t>
            </a:r>
            <a:r>
              <a:rPr lang="en-US" sz="3500" spc="-35" dirty="0">
                <a:solidFill>
                  <a:srgbClr val="000000"/>
                </a:solidFill>
                <a:latin typeface="Muli Bold"/>
              </a:rPr>
              <a:t> </a:t>
            </a:r>
            <a:r>
              <a:rPr lang="en-US" sz="3500" spc="-35" dirty="0" err="1">
                <a:solidFill>
                  <a:srgbClr val="000000"/>
                </a:solidFill>
                <a:latin typeface="Muli Bold"/>
              </a:rPr>
              <a:t>Cài</a:t>
            </a:r>
            <a:r>
              <a:rPr lang="en-US" sz="3500" spc="-35" dirty="0">
                <a:solidFill>
                  <a:srgbClr val="000000"/>
                </a:solidFill>
                <a:latin typeface="Muli Bold"/>
              </a:rPr>
              <a:t> </a:t>
            </a:r>
            <a:r>
              <a:rPr lang="en-US" sz="3500" spc="-35" dirty="0" err="1">
                <a:solidFill>
                  <a:srgbClr val="000000"/>
                </a:solidFill>
                <a:latin typeface="Muli Bold"/>
              </a:rPr>
              <a:t>Đặt</a:t>
            </a:r>
            <a:endParaRPr lang="en-US" sz="3500" spc="-35" dirty="0">
              <a:solidFill>
                <a:srgbClr val="000000"/>
              </a:solidFill>
              <a:latin typeface="Muli Bold"/>
            </a:endParaRPr>
          </a:p>
        </p:txBody>
      </p:sp>
      <p:sp>
        <p:nvSpPr>
          <p:cNvPr id="11" name="TextBox 11"/>
          <p:cNvSpPr txBox="1"/>
          <p:nvPr/>
        </p:nvSpPr>
        <p:spPr>
          <a:xfrm>
            <a:off x="1343583" y="3852432"/>
            <a:ext cx="4056428" cy="457200"/>
          </a:xfrm>
          <a:prstGeom prst="rect">
            <a:avLst/>
          </a:prstGeom>
        </p:spPr>
        <p:txBody>
          <a:bodyPr lIns="0" tIns="0" rIns="0" bIns="0" rtlCol="0" anchor="t">
            <a:spAutoFit/>
          </a:bodyPr>
          <a:lstStyle/>
          <a:p>
            <a:pPr>
              <a:lnSpc>
                <a:spcPts val="3600"/>
              </a:lnSpc>
              <a:spcBef>
                <a:spcPct val="0"/>
              </a:spcBef>
            </a:pPr>
            <a:r>
              <a:rPr lang="en-US" sz="3000" spc="-30" dirty="0" err="1">
                <a:solidFill>
                  <a:srgbClr val="000000"/>
                </a:solidFill>
                <a:latin typeface="Muli Bold"/>
              </a:rPr>
              <a:t>Sử</a:t>
            </a:r>
            <a:r>
              <a:rPr lang="en-US" sz="3000" spc="-30" dirty="0">
                <a:solidFill>
                  <a:srgbClr val="000000"/>
                </a:solidFill>
                <a:latin typeface="Muli Bold"/>
              </a:rPr>
              <a:t> </a:t>
            </a:r>
            <a:r>
              <a:rPr lang="en-US" sz="3000" spc="-30" dirty="0" err="1">
                <a:solidFill>
                  <a:srgbClr val="000000"/>
                </a:solidFill>
                <a:latin typeface="Muli Bold"/>
              </a:rPr>
              <a:t>dụng</a:t>
            </a:r>
            <a:r>
              <a:rPr lang="en-US" sz="3000" spc="-30" dirty="0">
                <a:solidFill>
                  <a:srgbClr val="000000"/>
                </a:solidFill>
                <a:latin typeface="Muli Bold"/>
              </a:rPr>
              <a:t> </a:t>
            </a:r>
            <a:r>
              <a:rPr lang="en-US" sz="3000" spc="-30" dirty="0" err="1">
                <a:solidFill>
                  <a:srgbClr val="000000"/>
                </a:solidFill>
                <a:latin typeface="Muli Bold"/>
              </a:rPr>
              <a:t>npm</a:t>
            </a:r>
            <a:r>
              <a:rPr lang="en-US" sz="3000" spc="-30" dirty="0">
                <a:solidFill>
                  <a:srgbClr val="000000"/>
                </a:solidFill>
                <a:latin typeface="Muli Bold"/>
              </a:rPr>
              <a:t> </a:t>
            </a:r>
            <a:r>
              <a:rPr lang="en-US" sz="3000" spc="-30" dirty="0" err="1">
                <a:solidFill>
                  <a:srgbClr val="000000"/>
                </a:solidFill>
                <a:latin typeface="Muli Bold"/>
              </a:rPr>
              <a:t>intall</a:t>
            </a:r>
            <a:r>
              <a:rPr lang="en-US" sz="3000" spc="-30" dirty="0">
                <a:solidFill>
                  <a:srgbClr val="000000"/>
                </a:solidFill>
                <a:latin typeface="Muli Bold"/>
              </a:rPr>
              <a:t>: </a:t>
            </a:r>
          </a:p>
        </p:txBody>
      </p:sp>
      <p:sp>
        <p:nvSpPr>
          <p:cNvPr id="12" name="TextBox 12"/>
          <p:cNvSpPr txBox="1"/>
          <p:nvPr/>
        </p:nvSpPr>
        <p:spPr>
          <a:xfrm>
            <a:off x="1387722" y="6870400"/>
            <a:ext cx="3072441" cy="457200"/>
          </a:xfrm>
          <a:prstGeom prst="rect">
            <a:avLst/>
          </a:prstGeom>
        </p:spPr>
        <p:txBody>
          <a:bodyPr lIns="0" tIns="0" rIns="0" bIns="0" rtlCol="0" anchor="t">
            <a:spAutoFit/>
          </a:bodyPr>
          <a:lstStyle/>
          <a:p>
            <a:pPr>
              <a:lnSpc>
                <a:spcPts val="3600"/>
              </a:lnSpc>
              <a:spcBef>
                <a:spcPct val="0"/>
              </a:spcBef>
            </a:pPr>
            <a:r>
              <a:rPr lang="en-US" sz="3000" spc="-30" dirty="0" err="1">
                <a:solidFill>
                  <a:srgbClr val="000000"/>
                </a:solidFill>
                <a:latin typeface="Muli Bold"/>
              </a:rPr>
              <a:t>Sử</a:t>
            </a:r>
            <a:r>
              <a:rPr lang="en-US" sz="3000" spc="-30" dirty="0">
                <a:solidFill>
                  <a:srgbClr val="000000"/>
                </a:solidFill>
                <a:latin typeface="Muli Bold"/>
              </a:rPr>
              <a:t> </a:t>
            </a:r>
            <a:r>
              <a:rPr lang="en-US" sz="3000" spc="-30" dirty="0" err="1">
                <a:solidFill>
                  <a:srgbClr val="000000"/>
                </a:solidFill>
                <a:latin typeface="Muli Bold"/>
              </a:rPr>
              <a:t>dụng</a:t>
            </a:r>
            <a:r>
              <a:rPr lang="en-US" sz="3000" spc="-30" dirty="0">
                <a:solidFill>
                  <a:srgbClr val="000000"/>
                </a:solidFill>
                <a:latin typeface="Muli Bold"/>
              </a:rPr>
              <a:t> Expo: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4099933" y="962025"/>
            <a:ext cx="10088134" cy="981070"/>
          </a:xfrm>
          <a:prstGeom prst="rect">
            <a:avLst/>
          </a:prstGeom>
        </p:spPr>
        <p:txBody>
          <a:bodyPr lIns="0" tIns="0" rIns="0" bIns="0" rtlCol="0" anchor="t">
            <a:spAutoFit/>
          </a:bodyPr>
          <a:lstStyle/>
          <a:p>
            <a:pPr>
              <a:lnSpc>
                <a:spcPts val="7800"/>
              </a:lnSpc>
            </a:pPr>
            <a:r>
              <a:rPr lang="en-US" sz="6000">
                <a:solidFill>
                  <a:srgbClr val="A4E473"/>
                </a:solidFill>
                <a:latin typeface="Muli Bold"/>
              </a:rPr>
              <a:t>Các Thư Viện React Native </a:t>
            </a:r>
          </a:p>
        </p:txBody>
      </p:sp>
      <p:grpSp>
        <p:nvGrpSpPr>
          <p:cNvPr id="3" name="Group 3"/>
          <p:cNvGrpSpPr/>
          <p:nvPr/>
        </p:nvGrpSpPr>
        <p:grpSpPr>
          <a:xfrm>
            <a:off x="-3563094" y="6077994"/>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5" name="Group 5"/>
          <p:cNvGrpSpPr/>
          <p:nvPr/>
        </p:nvGrpSpPr>
        <p:grpSpPr>
          <a:xfrm>
            <a:off x="-833030" y="7528074"/>
            <a:ext cx="3034530" cy="2627917"/>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7" name="Group 7"/>
          <p:cNvGrpSpPr/>
          <p:nvPr/>
        </p:nvGrpSpPr>
        <p:grpSpPr>
          <a:xfrm>
            <a:off x="-598084" y="7914706"/>
            <a:ext cx="2141618" cy="1854652"/>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9"/>
          <p:cNvSpPr txBox="1"/>
          <p:nvPr/>
        </p:nvSpPr>
        <p:spPr>
          <a:xfrm>
            <a:off x="3026492" y="3082272"/>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Navigation</a:t>
            </a:r>
          </a:p>
        </p:txBody>
      </p:sp>
      <p:sp>
        <p:nvSpPr>
          <p:cNvPr id="10" name="TextBox 10"/>
          <p:cNvSpPr txBox="1"/>
          <p:nvPr/>
        </p:nvSpPr>
        <p:spPr>
          <a:xfrm>
            <a:off x="3026492" y="4215747"/>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Native animation</a:t>
            </a:r>
          </a:p>
        </p:txBody>
      </p:sp>
      <p:sp>
        <p:nvSpPr>
          <p:cNvPr id="11" name="TextBox 11"/>
          <p:cNvSpPr txBox="1"/>
          <p:nvPr/>
        </p:nvSpPr>
        <p:spPr>
          <a:xfrm>
            <a:off x="3026492" y="5349222"/>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Redux</a:t>
            </a:r>
          </a:p>
        </p:txBody>
      </p:sp>
      <p:sp>
        <p:nvSpPr>
          <p:cNvPr id="12" name="TextBox 12"/>
          <p:cNvSpPr txBox="1"/>
          <p:nvPr/>
        </p:nvSpPr>
        <p:spPr>
          <a:xfrm>
            <a:off x="3026492" y="7614669"/>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Native progress bar</a:t>
            </a:r>
          </a:p>
        </p:txBody>
      </p:sp>
      <p:sp>
        <p:nvSpPr>
          <p:cNvPr id="13" name="TextBox 13"/>
          <p:cNvSpPr txBox="1"/>
          <p:nvPr/>
        </p:nvSpPr>
        <p:spPr>
          <a:xfrm>
            <a:off x="3026492" y="6482697"/>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Native Maps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5754215" y="7449558"/>
            <a:ext cx="3378391" cy="292570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rot="-10800000">
            <a:off x="16990940" y="8136853"/>
            <a:ext cx="1791112" cy="155111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pic>
        <p:nvPicPr>
          <p:cNvPr id="6" name="Picture 6"/>
          <p:cNvPicPr>
            <a:picLocks noChangeAspect="1"/>
          </p:cNvPicPr>
          <p:nvPr/>
        </p:nvPicPr>
        <p:blipFill>
          <a:blip r:embed="rId2"/>
          <a:srcRect/>
          <a:stretch>
            <a:fillRect/>
          </a:stretch>
        </p:blipFill>
        <p:spPr>
          <a:xfrm>
            <a:off x="1387722" y="4822594"/>
            <a:ext cx="11354322" cy="1445348"/>
          </a:xfrm>
          <a:prstGeom prst="rect">
            <a:avLst/>
          </a:prstGeom>
        </p:spPr>
      </p:pic>
      <p:pic>
        <p:nvPicPr>
          <p:cNvPr id="7" name="Picture 7"/>
          <p:cNvPicPr>
            <a:picLocks noChangeAspect="1"/>
          </p:cNvPicPr>
          <p:nvPr/>
        </p:nvPicPr>
        <p:blipFill>
          <a:blip r:embed="rId3"/>
          <a:srcRect/>
          <a:stretch>
            <a:fillRect/>
          </a:stretch>
        </p:blipFill>
        <p:spPr>
          <a:xfrm>
            <a:off x="1387722" y="7449558"/>
            <a:ext cx="11366694" cy="1702927"/>
          </a:xfrm>
          <a:prstGeom prst="rect">
            <a:avLst/>
          </a:prstGeom>
        </p:spPr>
      </p:pic>
      <p:sp>
        <p:nvSpPr>
          <p:cNvPr id="8" name="TextBox 8"/>
          <p:cNvSpPr txBox="1"/>
          <p:nvPr/>
        </p:nvSpPr>
        <p:spPr>
          <a:xfrm>
            <a:off x="1162880" y="526303"/>
            <a:ext cx="9120698" cy="685800"/>
          </a:xfrm>
          <a:prstGeom prst="rect">
            <a:avLst/>
          </a:prstGeom>
        </p:spPr>
        <p:txBody>
          <a:bodyPr lIns="0" tIns="0" rIns="0" bIns="0" rtlCol="0" anchor="t">
            <a:spAutoFit/>
          </a:bodyPr>
          <a:lstStyle/>
          <a:p>
            <a:pPr>
              <a:lnSpc>
                <a:spcPts val="5400"/>
              </a:lnSpc>
              <a:spcBef>
                <a:spcPct val="0"/>
              </a:spcBef>
            </a:pPr>
            <a:r>
              <a:rPr lang="en-US" sz="4500" spc="-44">
                <a:solidFill>
                  <a:srgbClr val="000000"/>
                </a:solidFill>
                <a:latin typeface="Muli Bold"/>
              </a:rPr>
              <a:t>Thư viện React Native animation</a:t>
            </a:r>
          </a:p>
        </p:txBody>
      </p:sp>
      <p:sp>
        <p:nvSpPr>
          <p:cNvPr id="9" name="TextBox 9"/>
          <p:cNvSpPr txBox="1"/>
          <p:nvPr/>
        </p:nvSpPr>
        <p:spPr>
          <a:xfrm>
            <a:off x="1162880" y="1555003"/>
            <a:ext cx="15962240" cy="1828800"/>
          </a:xfrm>
          <a:prstGeom prst="rect">
            <a:avLst/>
          </a:prstGeom>
        </p:spPr>
        <p:txBody>
          <a:bodyPr lIns="0" tIns="0" rIns="0" bIns="0" rtlCol="0" anchor="t">
            <a:spAutoFit/>
          </a:bodyPr>
          <a:lstStyle/>
          <a:p>
            <a:pPr>
              <a:lnSpc>
                <a:spcPts val="3600"/>
              </a:lnSpc>
              <a:spcBef>
                <a:spcPct val="0"/>
              </a:spcBef>
            </a:pPr>
            <a:r>
              <a:rPr lang="en-US" sz="3000">
                <a:solidFill>
                  <a:srgbClr val="000000"/>
                </a:solidFill>
                <a:latin typeface="Muli Bold"/>
              </a:rPr>
              <a:t> Là một thư viện cho phép bạn tạo và thao tác các animation trong ứng dụng React Native của bạn. Thư viện này cho phép bạn tạo các animation đơn giản như di chuyển, xoay, phóng to/thu nhỏ hay các animation phức tạp hơn như animation với độ khó cao như bounce, swing, slide, rotate, flip, etc</a:t>
            </a:r>
          </a:p>
        </p:txBody>
      </p:sp>
      <p:sp>
        <p:nvSpPr>
          <p:cNvPr id="10" name="TextBox 10"/>
          <p:cNvSpPr txBox="1"/>
          <p:nvPr/>
        </p:nvSpPr>
        <p:spPr>
          <a:xfrm>
            <a:off x="1162880" y="3564778"/>
            <a:ext cx="3072441" cy="533400"/>
          </a:xfrm>
          <a:prstGeom prst="rect">
            <a:avLst/>
          </a:prstGeom>
        </p:spPr>
        <p:txBody>
          <a:bodyPr lIns="0" tIns="0" rIns="0" bIns="0" rtlCol="0" anchor="t">
            <a:spAutoFit/>
          </a:bodyPr>
          <a:lstStyle/>
          <a:p>
            <a:pPr>
              <a:lnSpc>
                <a:spcPts val="4200"/>
              </a:lnSpc>
              <a:spcBef>
                <a:spcPct val="0"/>
              </a:spcBef>
            </a:pPr>
            <a:r>
              <a:rPr lang="en-US" sz="3500" spc="-35">
                <a:solidFill>
                  <a:srgbClr val="000000"/>
                </a:solidFill>
                <a:latin typeface="Muli Bold"/>
              </a:rPr>
              <a:t>Cách Cài Đặt</a:t>
            </a:r>
          </a:p>
        </p:txBody>
      </p:sp>
      <p:sp>
        <p:nvSpPr>
          <p:cNvPr id="11" name="TextBox 11"/>
          <p:cNvSpPr txBox="1"/>
          <p:nvPr/>
        </p:nvSpPr>
        <p:spPr>
          <a:xfrm>
            <a:off x="1387722" y="4279153"/>
            <a:ext cx="3549526" cy="457200"/>
          </a:xfrm>
          <a:prstGeom prst="rect">
            <a:avLst/>
          </a:prstGeom>
        </p:spPr>
        <p:txBody>
          <a:bodyPr lIns="0" tIns="0" rIns="0" bIns="0" rtlCol="0" anchor="t">
            <a:spAutoFit/>
          </a:bodyPr>
          <a:lstStyle/>
          <a:p>
            <a:pPr>
              <a:lnSpc>
                <a:spcPts val="3600"/>
              </a:lnSpc>
              <a:spcBef>
                <a:spcPct val="0"/>
              </a:spcBef>
            </a:pPr>
            <a:r>
              <a:rPr lang="en-US" sz="3000" spc="-30">
                <a:solidFill>
                  <a:srgbClr val="000000"/>
                </a:solidFill>
                <a:latin typeface="Muli Bold"/>
              </a:rPr>
              <a:t>Sử dụng npm intall: </a:t>
            </a:r>
          </a:p>
        </p:txBody>
      </p:sp>
      <p:sp>
        <p:nvSpPr>
          <p:cNvPr id="12" name="TextBox 12"/>
          <p:cNvSpPr txBox="1"/>
          <p:nvPr/>
        </p:nvSpPr>
        <p:spPr>
          <a:xfrm>
            <a:off x="1387722" y="6992358"/>
            <a:ext cx="3072441" cy="457200"/>
          </a:xfrm>
          <a:prstGeom prst="rect">
            <a:avLst/>
          </a:prstGeom>
        </p:spPr>
        <p:txBody>
          <a:bodyPr lIns="0" tIns="0" rIns="0" bIns="0" rtlCol="0" anchor="t">
            <a:spAutoFit/>
          </a:bodyPr>
          <a:lstStyle/>
          <a:p>
            <a:pPr>
              <a:lnSpc>
                <a:spcPts val="3600"/>
              </a:lnSpc>
              <a:spcBef>
                <a:spcPct val="0"/>
              </a:spcBef>
            </a:pPr>
            <a:r>
              <a:rPr lang="en-US" sz="3000" spc="-30">
                <a:solidFill>
                  <a:srgbClr val="000000"/>
                </a:solidFill>
                <a:latin typeface="Muli Bold"/>
              </a:rPr>
              <a:t>Sử dụng Expo: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4099933" y="962025"/>
            <a:ext cx="10088134" cy="981070"/>
          </a:xfrm>
          <a:prstGeom prst="rect">
            <a:avLst/>
          </a:prstGeom>
        </p:spPr>
        <p:txBody>
          <a:bodyPr lIns="0" tIns="0" rIns="0" bIns="0" rtlCol="0" anchor="t">
            <a:spAutoFit/>
          </a:bodyPr>
          <a:lstStyle/>
          <a:p>
            <a:pPr>
              <a:lnSpc>
                <a:spcPts val="7800"/>
              </a:lnSpc>
            </a:pPr>
            <a:r>
              <a:rPr lang="en-US" sz="6000">
                <a:solidFill>
                  <a:srgbClr val="A4E473"/>
                </a:solidFill>
                <a:latin typeface="Muli Bold"/>
              </a:rPr>
              <a:t>Các Thư Viện React Native </a:t>
            </a:r>
          </a:p>
        </p:txBody>
      </p:sp>
      <p:grpSp>
        <p:nvGrpSpPr>
          <p:cNvPr id="3" name="Group 3"/>
          <p:cNvGrpSpPr/>
          <p:nvPr/>
        </p:nvGrpSpPr>
        <p:grpSpPr>
          <a:xfrm>
            <a:off x="-3563094" y="6077994"/>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5" name="Group 5"/>
          <p:cNvGrpSpPr/>
          <p:nvPr/>
        </p:nvGrpSpPr>
        <p:grpSpPr>
          <a:xfrm>
            <a:off x="-833030" y="7528074"/>
            <a:ext cx="3034530" cy="2627917"/>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7" name="Group 7"/>
          <p:cNvGrpSpPr/>
          <p:nvPr/>
        </p:nvGrpSpPr>
        <p:grpSpPr>
          <a:xfrm>
            <a:off x="-598084" y="7914706"/>
            <a:ext cx="2141618" cy="1854652"/>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9"/>
          <p:cNvSpPr txBox="1"/>
          <p:nvPr/>
        </p:nvSpPr>
        <p:spPr>
          <a:xfrm>
            <a:off x="3026492" y="3082272"/>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Navigation</a:t>
            </a:r>
          </a:p>
        </p:txBody>
      </p:sp>
      <p:sp>
        <p:nvSpPr>
          <p:cNvPr id="10" name="TextBox 10"/>
          <p:cNvSpPr txBox="1"/>
          <p:nvPr/>
        </p:nvSpPr>
        <p:spPr>
          <a:xfrm>
            <a:off x="3026492" y="4215747"/>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Native animation</a:t>
            </a:r>
          </a:p>
        </p:txBody>
      </p:sp>
      <p:sp>
        <p:nvSpPr>
          <p:cNvPr id="11" name="TextBox 11"/>
          <p:cNvSpPr txBox="1"/>
          <p:nvPr/>
        </p:nvSpPr>
        <p:spPr>
          <a:xfrm>
            <a:off x="3026492" y="5349222"/>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Redux</a:t>
            </a:r>
          </a:p>
        </p:txBody>
      </p:sp>
      <p:sp>
        <p:nvSpPr>
          <p:cNvPr id="12" name="TextBox 12"/>
          <p:cNvSpPr txBox="1"/>
          <p:nvPr/>
        </p:nvSpPr>
        <p:spPr>
          <a:xfrm>
            <a:off x="3026492" y="7614669"/>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Native progress bar</a:t>
            </a:r>
          </a:p>
        </p:txBody>
      </p:sp>
      <p:sp>
        <p:nvSpPr>
          <p:cNvPr id="13" name="TextBox 13"/>
          <p:cNvSpPr txBox="1"/>
          <p:nvPr/>
        </p:nvSpPr>
        <p:spPr>
          <a:xfrm>
            <a:off x="3026492" y="6482697"/>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Native Maps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5754215" y="7449558"/>
            <a:ext cx="3378391" cy="292570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rot="-10800000">
            <a:off x="16990940" y="8136853"/>
            <a:ext cx="1791112" cy="155111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pic>
        <p:nvPicPr>
          <p:cNvPr id="6" name="Picture 6"/>
          <p:cNvPicPr>
            <a:picLocks noChangeAspect="1"/>
          </p:cNvPicPr>
          <p:nvPr/>
        </p:nvPicPr>
        <p:blipFill>
          <a:blip r:embed="rId2"/>
          <a:srcRect/>
          <a:stretch>
            <a:fillRect/>
          </a:stretch>
        </p:blipFill>
        <p:spPr>
          <a:xfrm>
            <a:off x="1387722" y="4917328"/>
            <a:ext cx="11366694" cy="1536788"/>
          </a:xfrm>
          <a:prstGeom prst="rect">
            <a:avLst/>
          </a:prstGeom>
        </p:spPr>
      </p:pic>
      <p:pic>
        <p:nvPicPr>
          <p:cNvPr id="7" name="Picture 7"/>
          <p:cNvPicPr>
            <a:picLocks noChangeAspect="1"/>
          </p:cNvPicPr>
          <p:nvPr/>
        </p:nvPicPr>
        <p:blipFill>
          <a:blip r:embed="rId3"/>
          <a:srcRect t="2749"/>
          <a:stretch>
            <a:fillRect/>
          </a:stretch>
        </p:blipFill>
        <p:spPr>
          <a:xfrm>
            <a:off x="1387722" y="7630533"/>
            <a:ext cx="11338796" cy="1778992"/>
          </a:xfrm>
          <a:prstGeom prst="rect">
            <a:avLst/>
          </a:prstGeom>
        </p:spPr>
      </p:pic>
      <p:sp>
        <p:nvSpPr>
          <p:cNvPr id="8" name="TextBox 8"/>
          <p:cNvSpPr txBox="1"/>
          <p:nvPr/>
        </p:nvSpPr>
        <p:spPr>
          <a:xfrm>
            <a:off x="1162880" y="526303"/>
            <a:ext cx="9120698" cy="685800"/>
          </a:xfrm>
          <a:prstGeom prst="rect">
            <a:avLst/>
          </a:prstGeom>
        </p:spPr>
        <p:txBody>
          <a:bodyPr lIns="0" tIns="0" rIns="0" bIns="0" rtlCol="0" anchor="t">
            <a:spAutoFit/>
          </a:bodyPr>
          <a:lstStyle/>
          <a:p>
            <a:pPr>
              <a:lnSpc>
                <a:spcPts val="5400"/>
              </a:lnSpc>
              <a:spcBef>
                <a:spcPct val="0"/>
              </a:spcBef>
            </a:pPr>
            <a:r>
              <a:rPr lang="en-US" sz="4500" spc="-44">
                <a:solidFill>
                  <a:srgbClr val="000000"/>
                </a:solidFill>
                <a:latin typeface="Muli Bold"/>
              </a:rPr>
              <a:t>Thư viện React Redux</a:t>
            </a:r>
          </a:p>
        </p:txBody>
      </p:sp>
      <p:sp>
        <p:nvSpPr>
          <p:cNvPr id="9" name="TextBox 9"/>
          <p:cNvSpPr txBox="1"/>
          <p:nvPr/>
        </p:nvSpPr>
        <p:spPr>
          <a:xfrm>
            <a:off x="1162880" y="1555003"/>
            <a:ext cx="15962240" cy="1371600"/>
          </a:xfrm>
          <a:prstGeom prst="rect">
            <a:avLst/>
          </a:prstGeom>
        </p:spPr>
        <p:txBody>
          <a:bodyPr lIns="0" tIns="0" rIns="0" bIns="0" rtlCol="0" anchor="t">
            <a:spAutoFit/>
          </a:bodyPr>
          <a:lstStyle/>
          <a:p>
            <a:pPr>
              <a:lnSpc>
                <a:spcPts val="3600"/>
              </a:lnSpc>
              <a:spcBef>
                <a:spcPct val="0"/>
              </a:spcBef>
            </a:pPr>
            <a:r>
              <a:rPr lang="en-US" sz="3000">
                <a:solidFill>
                  <a:srgbClr val="000000"/>
                </a:solidFill>
                <a:latin typeface="Muli Bold"/>
              </a:rPr>
              <a:t>Là một thư viện quản lý trạng thái (state management) cho ứng dụng React. Thư viện này giúp cho việc quản lý trạng thái của ứng dụng trở nên dễ dàng hơn, giảm thiểu việc truyền dữ liệu giữa các component và làm cho ứng dụng của bạn trở nên dễ bảo trì hơn.</a:t>
            </a:r>
          </a:p>
        </p:txBody>
      </p:sp>
      <p:sp>
        <p:nvSpPr>
          <p:cNvPr id="10" name="TextBox 10"/>
          <p:cNvSpPr txBox="1"/>
          <p:nvPr/>
        </p:nvSpPr>
        <p:spPr>
          <a:xfrm>
            <a:off x="1162880" y="3564778"/>
            <a:ext cx="3072441" cy="533400"/>
          </a:xfrm>
          <a:prstGeom prst="rect">
            <a:avLst/>
          </a:prstGeom>
        </p:spPr>
        <p:txBody>
          <a:bodyPr lIns="0" tIns="0" rIns="0" bIns="0" rtlCol="0" anchor="t">
            <a:spAutoFit/>
          </a:bodyPr>
          <a:lstStyle/>
          <a:p>
            <a:pPr>
              <a:lnSpc>
                <a:spcPts val="4200"/>
              </a:lnSpc>
              <a:spcBef>
                <a:spcPct val="0"/>
              </a:spcBef>
            </a:pPr>
            <a:r>
              <a:rPr lang="en-US" sz="3500" spc="-35">
                <a:solidFill>
                  <a:srgbClr val="000000"/>
                </a:solidFill>
                <a:latin typeface="Muli Bold"/>
              </a:rPr>
              <a:t>Cách Cài Đặt</a:t>
            </a:r>
          </a:p>
        </p:txBody>
      </p:sp>
      <p:sp>
        <p:nvSpPr>
          <p:cNvPr id="11" name="TextBox 11"/>
          <p:cNvSpPr txBox="1"/>
          <p:nvPr/>
        </p:nvSpPr>
        <p:spPr>
          <a:xfrm>
            <a:off x="1387722" y="4279153"/>
            <a:ext cx="5368411" cy="457200"/>
          </a:xfrm>
          <a:prstGeom prst="rect">
            <a:avLst/>
          </a:prstGeom>
        </p:spPr>
        <p:txBody>
          <a:bodyPr lIns="0" tIns="0" rIns="0" bIns="0" rtlCol="0" anchor="t">
            <a:spAutoFit/>
          </a:bodyPr>
          <a:lstStyle/>
          <a:p>
            <a:pPr>
              <a:lnSpc>
                <a:spcPts val="3600"/>
              </a:lnSpc>
              <a:spcBef>
                <a:spcPct val="0"/>
              </a:spcBef>
            </a:pPr>
            <a:r>
              <a:rPr lang="en-US" sz="3000" spc="-30">
                <a:solidFill>
                  <a:srgbClr val="000000"/>
                </a:solidFill>
                <a:latin typeface="Muli Bold"/>
              </a:rPr>
              <a:t>Sử dụng npm intall: </a:t>
            </a:r>
          </a:p>
        </p:txBody>
      </p:sp>
      <p:sp>
        <p:nvSpPr>
          <p:cNvPr id="12" name="TextBox 12"/>
          <p:cNvSpPr txBox="1"/>
          <p:nvPr/>
        </p:nvSpPr>
        <p:spPr>
          <a:xfrm>
            <a:off x="1387722" y="6992358"/>
            <a:ext cx="3072441" cy="457200"/>
          </a:xfrm>
          <a:prstGeom prst="rect">
            <a:avLst/>
          </a:prstGeom>
        </p:spPr>
        <p:txBody>
          <a:bodyPr lIns="0" tIns="0" rIns="0" bIns="0" rtlCol="0" anchor="t">
            <a:spAutoFit/>
          </a:bodyPr>
          <a:lstStyle/>
          <a:p>
            <a:pPr>
              <a:lnSpc>
                <a:spcPts val="3600"/>
              </a:lnSpc>
              <a:spcBef>
                <a:spcPct val="0"/>
              </a:spcBef>
            </a:pPr>
            <a:r>
              <a:rPr lang="en-US" sz="3000" spc="-30">
                <a:solidFill>
                  <a:srgbClr val="000000"/>
                </a:solidFill>
                <a:latin typeface="Muli Bold"/>
              </a:rPr>
              <a:t>import: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4099933" y="962025"/>
            <a:ext cx="10088134" cy="981070"/>
          </a:xfrm>
          <a:prstGeom prst="rect">
            <a:avLst/>
          </a:prstGeom>
        </p:spPr>
        <p:txBody>
          <a:bodyPr lIns="0" tIns="0" rIns="0" bIns="0" rtlCol="0" anchor="t">
            <a:spAutoFit/>
          </a:bodyPr>
          <a:lstStyle/>
          <a:p>
            <a:pPr>
              <a:lnSpc>
                <a:spcPts val="7800"/>
              </a:lnSpc>
            </a:pPr>
            <a:r>
              <a:rPr lang="en-US" sz="6000">
                <a:solidFill>
                  <a:srgbClr val="A4E473"/>
                </a:solidFill>
                <a:latin typeface="Muli Bold"/>
              </a:rPr>
              <a:t>Các Thư Viện React Native </a:t>
            </a:r>
          </a:p>
        </p:txBody>
      </p:sp>
      <p:grpSp>
        <p:nvGrpSpPr>
          <p:cNvPr id="3" name="Group 3"/>
          <p:cNvGrpSpPr/>
          <p:nvPr/>
        </p:nvGrpSpPr>
        <p:grpSpPr>
          <a:xfrm>
            <a:off x="-3563094" y="6077994"/>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5" name="Group 5"/>
          <p:cNvGrpSpPr/>
          <p:nvPr/>
        </p:nvGrpSpPr>
        <p:grpSpPr>
          <a:xfrm>
            <a:off x="-833030" y="7528074"/>
            <a:ext cx="3034530" cy="2627917"/>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7" name="Group 7"/>
          <p:cNvGrpSpPr/>
          <p:nvPr/>
        </p:nvGrpSpPr>
        <p:grpSpPr>
          <a:xfrm>
            <a:off x="-598084" y="7914706"/>
            <a:ext cx="2141618" cy="1854652"/>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9"/>
          <p:cNvSpPr txBox="1"/>
          <p:nvPr/>
        </p:nvSpPr>
        <p:spPr>
          <a:xfrm>
            <a:off x="3026492" y="3082272"/>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Navigation</a:t>
            </a:r>
          </a:p>
        </p:txBody>
      </p:sp>
      <p:sp>
        <p:nvSpPr>
          <p:cNvPr id="10" name="TextBox 10"/>
          <p:cNvSpPr txBox="1"/>
          <p:nvPr/>
        </p:nvSpPr>
        <p:spPr>
          <a:xfrm>
            <a:off x="3026492" y="4215747"/>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Native animation</a:t>
            </a:r>
          </a:p>
        </p:txBody>
      </p:sp>
      <p:sp>
        <p:nvSpPr>
          <p:cNvPr id="11" name="TextBox 11"/>
          <p:cNvSpPr txBox="1"/>
          <p:nvPr/>
        </p:nvSpPr>
        <p:spPr>
          <a:xfrm>
            <a:off x="3026492" y="5349222"/>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Redux</a:t>
            </a:r>
          </a:p>
        </p:txBody>
      </p:sp>
      <p:sp>
        <p:nvSpPr>
          <p:cNvPr id="12" name="TextBox 12"/>
          <p:cNvSpPr txBox="1"/>
          <p:nvPr/>
        </p:nvSpPr>
        <p:spPr>
          <a:xfrm>
            <a:off x="3026492" y="7614669"/>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Native progress bar</a:t>
            </a:r>
          </a:p>
        </p:txBody>
      </p:sp>
      <p:sp>
        <p:nvSpPr>
          <p:cNvPr id="13" name="TextBox 13"/>
          <p:cNvSpPr txBox="1"/>
          <p:nvPr/>
        </p:nvSpPr>
        <p:spPr>
          <a:xfrm>
            <a:off x="3026492" y="6482697"/>
            <a:ext cx="9317297" cy="600075"/>
          </a:xfrm>
          <a:prstGeom prst="rect">
            <a:avLst/>
          </a:prstGeom>
        </p:spPr>
        <p:txBody>
          <a:bodyPr lIns="0" tIns="0" rIns="0" bIns="0" rtlCol="0" anchor="t">
            <a:spAutoFit/>
          </a:bodyPr>
          <a:lstStyle/>
          <a:p>
            <a:pPr>
              <a:lnSpc>
                <a:spcPts val="4799"/>
              </a:lnSpc>
              <a:spcBef>
                <a:spcPct val="0"/>
              </a:spcBef>
            </a:pPr>
            <a:r>
              <a:rPr lang="en-US" sz="3999" spc="-39">
                <a:solidFill>
                  <a:srgbClr val="FFFFFF"/>
                </a:solidFill>
                <a:latin typeface="Muli Bold"/>
              </a:rPr>
              <a:t>Thư viện React Native Maps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796</Words>
  <Application>Microsoft Office PowerPoint</Application>
  <PresentationFormat>Custom</PresentationFormat>
  <Paragraphs>86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Podkova Regular</vt:lpstr>
      <vt:lpstr>Muli Bold</vt:lpstr>
      <vt:lpstr>Muli Regular Bold</vt:lpstr>
      <vt:lpstr>Arial</vt:lpstr>
      <vt:lpstr>Muli Regular</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Mobile cuối kì</dc:title>
  <cp:lastModifiedBy>Mẫn</cp:lastModifiedBy>
  <cp:revision>5</cp:revision>
  <dcterms:created xsi:type="dcterms:W3CDTF">2006-08-16T00:00:00Z</dcterms:created>
  <dcterms:modified xsi:type="dcterms:W3CDTF">2023-05-08T06:30:25Z</dcterms:modified>
  <dc:identifier>DAFiNXE7Weo</dc:identifier>
</cp:coreProperties>
</file>