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 d="100"/>
          <a:sy n="40" d="100"/>
        </p:scale>
        <p:origin x="0" y="-6533"/>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721FC7-C221-4856-883D-E800677D6F93}" type="datetimeFigureOut">
              <a:rPr lang="vi-VN" smtClean="0"/>
              <a:t>14/02/2023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041B3E-1A6C-4354-B186-895BD2745B09}" type="slidenum">
              <a:rPr lang="vi-VN" smtClean="0"/>
              <a:t>‹#›</a:t>
            </a:fld>
            <a:endParaRPr lang="vi-VN"/>
          </a:p>
        </p:txBody>
      </p:sp>
    </p:spTree>
    <p:extLst>
      <p:ext uri="{BB962C8B-B14F-4D97-AF65-F5344CB8AC3E}">
        <p14:creationId xmlns:p14="http://schemas.microsoft.com/office/powerpoint/2010/main" val="307833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21FC7-C221-4856-883D-E800677D6F93}" type="datetimeFigureOut">
              <a:rPr lang="vi-VN" smtClean="0"/>
              <a:t>14/02/2023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041B3E-1A6C-4354-B186-895BD2745B09}" type="slidenum">
              <a:rPr lang="vi-VN" smtClean="0"/>
              <a:t>‹#›</a:t>
            </a:fld>
            <a:endParaRPr lang="vi-VN"/>
          </a:p>
        </p:txBody>
      </p:sp>
    </p:spTree>
    <p:extLst>
      <p:ext uri="{BB962C8B-B14F-4D97-AF65-F5344CB8AC3E}">
        <p14:creationId xmlns:p14="http://schemas.microsoft.com/office/powerpoint/2010/main" val="46078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21FC7-C221-4856-883D-E800677D6F93}" type="datetimeFigureOut">
              <a:rPr lang="vi-VN" smtClean="0"/>
              <a:t>14/02/2023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041B3E-1A6C-4354-B186-895BD2745B09}" type="slidenum">
              <a:rPr lang="vi-VN" smtClean="0"/>
              <a:t>‹#›</a:t>
            </a:fld>
            <a:endParaRPr lang="vi-VN"/>
          </a:p>
        </p:txBody>
      </p:sp>
    </p:spTree>
    <p:extLst>
      <p:ext uri="{BB962C8B-B14F-4D97-AF65-F5344CB8AC3E}">
        <p14:creationId xmlns:p14="http://schemas.microsoft.com/office/powerpoint/2010/main" val="76580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21FC7-C221-4856-883D-E800677D6F93}" type="datetimeFigureOut">
              <a:rPr lang="vi-VN" smtClean="0"/>
              <a:t>14/02/2023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041B3E-1A6C-4354-B186-895BD2745B09}" type="slidenum">
              <a:rPr lang="vi-VN" smtClean="0"/>
              <a:t>‹#›</a:t>
            </a:fld>
            <a:endParaRPr lang="vi-VN"/>
          </a:p>
        </p:txBody>
      </p:sp>
    </p:spTree>
    <p:extLst>
      <p:ext uri="{BB962C8B-B14F-4D97-AF65-F5344CB8AC3E}">
        <p14:creationId xmlns:p14="http://schemas.microsoft.com/office/powerpoint/2010/main" val="137461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21FC7-C221-4856-883D-E800677D6F93}" type="datetimeFigureOut">
              <a:rPr lang="vi-VN" smtClean="0"/>
              <a:t>14/02/2023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041B3E-1A6C-4354-B186-895BD2745B09}" type="slidenum">
              <a:rPr lang="vi-VN" smtClean="0"/>
              <a:t>‹#›</a:t>
            </a:fld>
            <a:endParaRPr lang="vi-VN"/>
          </a:p>
        </p:txBody>
      </p:sp>
    </p:spTree>
    <p:extLst>
      <p:ext uri="{BB962C8B-B14F-4D97-AF65-F5344CB8AC3E}">
        <p14:creationId xmlns:p14="http://schemas.microsoft.com/office/powerpoint/2010/main" val="390321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721FC7-C221-4856-883D-E800677D6F93}" type="datetimeFigureOut">
              <a:rPr lang="vi-VN" smtClean="0"/>
              <a:t>14/02/2023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041B3E-1A6C-4354-B186-895BD2745B09}" type="slidenum">
              <a:rPr lang="vi-VN" smtClean="0"/>
              <a:t>‹#›</a:t>
            </a:fld>
            <a:endParaRPr lang="vi-VN"/>
          </a:p>
        </p:txBody>
      </p:sp>
    </p:spTree>
    <p:extLst>
      <p:ext uri="{BB962C8B-B14F-4D97-AF65-F5344CB8AC3E}">
        <p14:creationId xmlns:p14="http://schemas.microsoft.com/office/powerpoint/2010/main" val="325140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721FC7-C221-4856-883D-E800677D6F93}" type="datetimeFigureOut">
              <a:rPr lang="vi-VN" smtClean="0"/>
              <a:t>14/02/2023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A041B3E-1A6C-4354-B186-895BD2745B09}" type="slidenum">
              <a:rPr lang="vi-VN" smtClean="0"/>
              <a:t>‹#›</a:t>
            </a:fld>
            <a:endParaRPr lang="vi-VN"/>
          </a:p>
        </p:txBody>
      </p:sp>
    </p:spTree>
    <p:extLst>
      <p:ext uri="{BB962C8B-B14F-4D97-AF65-F5344CB8AC3E}">
        <p14:creationId xmlns:p14="http://schemas.microsoft.com/office/powerpoint/2010/main" val="203176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721FC7-C221-4856-883D-E800677D6F93}" type="datetimeFigureOut">
              <a:rPr lang="vi-VN" smtClean="0"/>
              <a:t>14/02/2023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A041B3E-1A6C-4354-B186-895BD2745B09}" type="slidenum">
              <a:rPr lang="vi-VN" smtClean="0"/>
              <a:t>‹#›</a:t>
            </a:fld>
            <a:endParaRPr lang="vi-VN"/>
          </a:p>
        </p:txBody>
      </p:sp>
    </p:spTree>
    <p:extLst>
      <p:ext uri="{BB962C8B-B14F-4D97-AF65-F5344CB8AC3E}">
        <p14:creationId xmlns:p14="http://schemas.microsoft.com/office/powerpoint/2010/main" val="363734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21FC7-C221-4856-883D-E800677D6F93}" type="datetimeFigureOut">
              <a:rPr lang="vi-VN" smtClean="0"/>
              <a:t>14/02/2023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A041B3E-1A6C-4354-B186-895BD2745B09}" type="slidenum">
              <a:rPr lang="vi-VN" smtClean="0"/>
              <a:t>‹#›</a:t>
            </a:fld>
            <a:endParaRPr lang="vi-VN"/>
          </a:p>
        </p:txBody>
      </p:sp>
    </p:spTree>
    <p:extLst>
      <p:ext uri="{BB962C8B-B14F-4D97-AF65-F5344CB8AC3E}">
        <p14:creationId xmlns:p14="http://schemas.microsoft.com/office/powerpoint/2010/main" val="16213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D721FC7-C221-4856-883D-E800677D6F93}" type="datetimeFigureOut">
              <a:rPr lang="vi-VN" smtClean="0"/>
              <a:t>14/02/2023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041B3E-1A6C-4354-B186-895BD2745B09}" type="slidenum">
              <a:rPr lang="vi-VN" smtClean="0"/>
              <a:t>‹#›</a:t>
            </a:fld>
            <a:endParaRPr lang="vi-VN"/>
          </a:p>
        </p:txBody>
      </p:sp>
    </p:spTree>
    <p:extLst>
      <p:ext uri="{BB962C8B-B14F-4D97-AF65-F5344CB8AC3E}">
        <p14:creationId xmlns:p14="http://schemas.microsoft.com/office/powerpoint/2010/main" val="492601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D721FC7-C221-4856-883D-E800677D6F93}" type="datetimeFigureOut">
              <a:rPr lang="vi-VN" smtClean="0"/>
              <a:t>14/02/2023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041B3E-1A6C-4354-B186-895BD2745B09}" type="slidenum">
              <a:rPr lang="vi-VN" smtClean="0"/>
              <a:t>‹#›</a:t>
            </a:fld>
            <a:endParaRPr lang="vi-VN"/>
          </a:p>
        </p:txBody>
      </p:sp>
    </p:spTree>
    <p:extLst>
      <p:ext uri="{BB962C8B-B14F-4D97-AF65-F5344CB8AC3E}">
        <p14:creationId xmlns:p14="http://schemas.microsoft.com/office/powerpoint/2010/main" val="290739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FD721FC7-C221-4856-883D-E800677D6F93}" type="datetimeFigureOut">
              <a:rPr lang="vi-VN" smtClean="0"/>
              <a:t>14/02/2023</a:t>
            </a:fld>
            <a:endParaRPr lang="vi-VN"/>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6A041B3E-1A6C-4354-B186-895BD2745B09}" type="slidenum">
              <a:rPr lang="vi-VN" smtClean="0"/>
              <a:t>‹#›</a:t>
            </a:fld>
            <a:endParaRPr lang="vi-VN"/>
          </a:p>
        </p:txBody>
      </p:sp>
    </p:spTree>
    <p:extLst>
      <p:ext uri="{BB962C8B-B14F-4D97-AF65-F5344CB8AC3E}">
        <p14:creationId xmlns:p14="http://schemas.microsoft.com/office/powerpoint/2010/main" val="633287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0DB712C-B19E-14F3-2FC5-DA92199D8D3C}"/>
              </a:ext>
            </a:extLst>
          </p:cNvPr>
          <p:cNvPicPr>
            <a:picLocks noChangeAspect="1"/>
          </p:cNvPicPr>
          <p:nvPr/>
        </p:nvPicPr>
        <p:blipFill rotWithShape="1">
          <a:blip r:embed="rId2">
            <a:extLst>
              <a:ext uri="{28A0092B-C50C-407E-A947-70E740481C1C}">
                <a14:useLocalDpi xmlns:a14="http://schemas.microsoft.com/office/drawing/2010/main" val="0"/>
              </a:ext>
            </a:extLst>
          </a:blip>
          <a:srcRect t="6516"/>
          <a:stretch/>
        </p:blipFill>
        <p:spPr>
          <a:xfrm>
            <a:off x="15233099" y="29912480"/>
            <a:ext cx="6561684" cy="378561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652" y="23571700"/>
            <a:ext cx="11234229" cy="6994028"/>
          </a:xfrm>
          <a:prstGeom prst="rect">
            <a:avLst/>
          </a:prstGeom>
        </p:spPr>
      </p:pic>
      <p:sp>
        <p:nvSpPr>
          <p:cNvPr id="49" name="Rectangle 48">
            <a:extLst>
              <a:ext uri="{FF2B5EF4-FFF2-40B4-BE49-F238E27FC236}">
                <a16:creationId xmlns:a16="http://schemas.microsoft.com/office/drawing/2014/main" id="{291D3BC5-8F14-652E-85A0-8AF8529201BF}"/>
              </a:ext>
            </a:extLst>
          </p:cNvPr>
          <p:cNvSpPr/>
          <p:nvPr/>
        </p:nvSpPr>
        <p:spPr>
          <a:xfrm>
            <a:off x="0" y="1"/>
            <a:ext cx="30275213" cy="507872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bg1"/>
              </a:solidFill>
            </a:endParaRPr>
          </a:p>
        </p:txBody>
      </p:sp>
      <p:sp>
        <p:nvSpPr>
          <p:cNvPr id="4" name="TextBox 3">
            <a:extLst>
              <a:ext uri="{FF2B5EF4-FFF2-40B4-BE49-F238E27FC236}">
                <a16:creationId xmlns:a16="http://schemas.microsoft.com/office/drawing/2014/main" id="{954B3138-E84B-33CA-3EE4-66A5784E9E6D}"/>
              </a:ext>
            </a:extLst>
          </p:cNvPr>
          <p:cNvSpPr txBox="1"/>
          <p:nvPr/>
        </p:nvSpPr>
        <p:spPr>
          <a:xfrm>
            <a:off x="0" y="1251042"/>
            <a:ext cx="30220489" cy="1200329"/>
          </a:xfrm>
          <a:prstGeom prst="rect">
            <a:avLst/>
          </a:prstGeom>
          <a:noFill/>
        </p:spPr>
        <p:txBody>
          <a:bodyPr wrap="square" rtlCol="0">
            <a:spAutoFit/>
          </a:bodyPr>
          <a:lstStyle/>
          <a:p>
            <a:pPr algn="ctr">
              <a:tabLst>
                <a:tab pos="13428663" algn="l"/>
              </a:tabLst>
            </a:pPr>
            <a:r>
              <a:rPr lang="en-US" sz="7200" b="1" dirty="0">
                <a:solidFill>
                  <a:schemeClr val="bg1"/>
                </a:solidFill>
              </a:rPr>
              <a:t>Forecasting of daily average temperature in Manaus city, Brazil</a:t>
            </a:r>
            <a:endParaRPr lang="vi-VN" sz="7200" b="1" dirty="0">
              <a:solidFill>
                <a:schemeClr val="bg1"/>
              </a:solidFill>
            </a:endParaRPr>
          </a:p>
        </p:txBody>
      </p:sp>
      <p:sp>
        <p:nvSpPr>
          <p:cNvPr id="5" name="Title 1">
            <a:extLst>
              <a:ext uri="{FF2B5EF4-FFF2-40B4-BE49-F238E27FC236}">
                <a16:creationId xmlns:a16="http://schemas.microsoft.com/office/drawing/2014/main" id="{F0CC3AF8-DFC6-F4F6-BFA8-D0C0CF7A6893}"/>
              </a:ext>
            </a:extLst>
          </p:cNvPr>
          <p:cNvSpPr txBox="1">
            <a:spLocks/>
          </p:cNvSpPr>
          <p:nvPr/>
        </p:nvSpPr>
        <p:spPr>
          <a:xfrm>
            <a:off x="1390656" y="22216268"/>
            <a:ext cx="12520214" cy="6655946"/>
          </a:xfrm>
          <a:prstGeom prst="rect">
            <a:avLst/>
          </a:prstGeom>
        </p:spPr>
        <p:txBody>
          <a:bodyPr vert="horz" lIns="91440" tIns="45720" rIns="91440" bIns="45720" rtlCol="0" anchor="b">
            <a:no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pPr marL="571500" indent="-571500" algn="l">
              <a:lnSpc>
                <a:spcPct val="160000"/>
              </a:lnSpc>
              <a:buFont typeface="Arial" panose="020B0604020202020204" pitchFamily="34" charset="0"/>
              <a:buChar char="•"/>
            </a:pPr>
            <a:endParaRPr lang="en-US" sz="3200" dirty="0">
              <a:latin typeface="+mn-lt"/>
            </a:endParaRPr>
          </a:p>
        </p:txBody>
      </p:sp>
      <p:sp>
        <p:nvSpPr>
          <p:cNvPr id="6" name="TextBox 5">
            <a:extLst>
              <a:ext uri="{FF2B5EF4-FFF2-40B4-BE49-F238E27FC236}">
                <a16:creationId xmlns:a16="http://schemas.microsoft.com/office/drawing/2014/main" id="{17772CA3-B9DD-2352-538A-6CF1B8A0C733}"/>
              </a:ext>
            </a:extLst>
          </p:cNvPr>
          <p:cNvSpPr txBox="1"/>
          <p:nvPr/>
        </p:nvSpPr>
        <p:spPr>
          <a:xfrm>
            <a:off x="0" y="2779732"/>
            <a:ext cx="30220489" cy="1569660"/>
          </a:xfrm>
          <a:prstGeom prst="rect">
            <a:avLst/>
          </a:prstGeom>
          <a:noFill/>
        </p:spPr>
        <p:txBody>
          <a:bodyPr wrap="square" rtlCol="0">
            <a:spAutoFit/>
          </a:bodyPr>
          <a:lstStyle/>
          <a:p>
            <a:pPr algn="ctr"/>
            <a:r>
              <a:rPr lang="en-US" sz="3200" i="1" dirty="0" err="1">
                <a:solidFill>
                  <a:schemeClr val="bg1"/>
                </a:solidFill>
              </a:rPr>
              <a:t>Hieu</a:t>
            </a:r>
            <a:r>
              <a:rPr lang="en-US" sz="3200" i="1" dirty="0">
                <a:solidFill>
                  <a:schemeClr val="bg1"/>
                </a:solidFill>
              </a:rPr>
              <a:t> Ng. Minh, Long Ng. Hoang</a:t>
            </a:r>
            <a:br>
              <a:rPr lang="en-US" sz="3200" i="1" dirty="0">
                <a:solidFill>
                  <a:schemeClr val="bg1"/>
                </a:solidFill>
              </a:rPr>
            </a:br>
            <a:r>
              <a:rPr lang="en-US" sz="3200" i="1" dirty="0">
                <a:solidFill>
                  <a:schemeClr val="bg1"/>
                </a:solidFill>
              </a:rPr>
              <a:t>Applied Forecasting course, VNUK Institute for Research and Executive </a:t>
            </a:r>
            <a:r>
              <a:rPr lang="en-US" sz="3200" i="1" dirty="0" smtClean="0">
                <a:solidFill>
                  <a:schemeClr val="bg1"/>
                </a:solidFill>
              </a:rPr>
              <a:t>Education</a:t>
            </a:r>
          </a:p>
          <a:p>
            <a:pPr algn="ctr"/>
            <a:r>
              <a:rPr lang="en-US" sz="3200" i="1" dirty="0" smtClean="0">
                <a:solidFill>
                  <a:schemeClr val="bg1"/>
                </a:solidFill>
              </a:rPr>
              <a:t>February</a:t>
            </a:r>
            <a:r>
              <a:rPr lang="vi-VN" sz="3200" i="1" dirty="0" smtClean="0">
                <a:solidFill>
                  <a:schemeClr val="bg1"/>
                </a:solidFill>
              </a:rPr>
              <a:t> </a:t>
            </a:r>
            <a:r>
              <a:rPr lang="vi-VN" sz="3200" i="1" dirty="0">
                <a:solidFill>
                  <a:schemeClr val="bg1"/>
                </a:solidFill>
              </a:rPr>
              <a:t>2023</a:t>
            </a:r>
          </a:p>
        </p:txBody>
      </p:sp>
      <p:sp>
        <p:nvSpPr>
          <p:cNvPr id="8" name="Title 1">
            <a:extLst>
              <a:ext uri="{FF2B5EF4-FFF2-40B4-BE49-F238E27FC236}">
                <a16:creationId xmlns:a16="http://schemas.microsoft.com/office/drawing/2014/main" id="{37BC36AD-3EAF-6270-2F0F-86C9BC8ABDF2}"/>
              </a:ext>
            </a:extLst>
          </p:cNvPr>
          <p:cNvSpPr txBox="1">
            <a:spLocks/>
          </p:cNvSpPr>
          <p:nvPr/>
        </p:nvSpPr>
        <p:spPr>
          <a:xfrm>
            <a:off x="15233099" y="7317170"/>
            <a:ext cx="12342769" cy="7419124"/>
          </a:xfrm>
          <a:prstGeom prst="rect">
            <a:avLst/>
          </a:prstGeom>
        </p:spPr>
        <p:txBody>
          <a:bodyPr vert="horz" lIns="91440" tIns="45720" rIns="91440" bIns="45720" rtlCol="0" anchor="b">
            <a:no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pPr marL="571500" indent="-571500" algn="l">
              <a:lnSpc>
                <a:spcPct val="100000"/>
              </a:lnSpc>
              <a:buClr>
                <a:schemeClr val="accent2">
                  <a:lumMod val="75000"/>
                </a:schemeClr>
              </a:buClr>
              <a:buFont typeface="Arial" panose="020B0604020202020204" pitchFamily="34" charset="0"/>
              <a:buChar char="•"/>
            </a:pPr>
            <a:r>
              <a:rPr lang="en-US" sz="4000" dirty="0">
                <a:latin typeface="+mn-lt"/>
              </a:rPr>
              <a:t>Brazil Weather, Conventional Stations (1961-2019) dataset on </a:t>
            </a:r>
            <a:r>
              <a:rPr lang="en-US" sz="4000" dirty="0" err="1" smtClean="0">
                <a:latin typeface="+mn-lt"/>
              </a:rPr>
              <a:t>Kaggle</a:t>
            </a:r>
            <a:r>
              <a:rPr lang="en-US" sz="4000" dirty="0" smtClean="0">
                <a:latin typeface="+mn-lt"/>
              </a:rPr>
              <a:t>.</a:t>
            </a:r>
          </a:p>
          <a:p>
            <a:pPr marL="571500" indent="-571500" algn="l">
              <a:lnSpc>
                <a:spcPct val="100000"/>
              </a:lnSpc>
              <a:buClr>
                <a:schemeClr val="accent2">
                  <a:lumMod val="75000"/>
                </a:schemeClr>
              </a:buClr>
              <a:buFont typeface="Arial" panose="020B0604020202020204" pitchFamily="34" charset="0"/>
              <a:buChar char="•"/>
            </a:pPr>
            <a:r>
              <a:rPr lang="en-US" sz="4000" dirty="0">
                <a:latin typeface="+mn-lt"/>
              </a:rPr>
              <a:t>It is meteorological data observed in conventional meteorological stations of the National Institute of Meteorology - INMET, from 1961 to 2019</a:t>
            </a:r>
            <a:r>
              <a:rPr lang="en-US" sz="4000" dirty="0" smtClean="0">
                <a:latin typeface="+mn-lt"/>
              </a:rPr>
              <a:t>.</a:t>
            </a:r>
          </a:p>
          <a:p>
            <a:pPr marL="571500" indent="-571500" algn="l">
              <a:lnSpc>
                <a:spcPct val="100000"/>
              </a:lnSpc>
              <a:buClr>
                <a:schemeClr val="accent2">
                  <a:lumMod val="75000"/>
                </a:schemeClr>
              </a:buClr>
              <a:buFont typeface="Arial" panose="020B0604020202020204" pitchFamily="34" charset="0"/>
              <a:buChar char="•"/>
            </a:pPr>
            <a:r>
              <a:rPr lang="en-US" sz="4000" dirty="0">
                <a:latin typeface="+mn-lt"/>
              </a:rPr>
              <a:t>There are 12,251,335 rows (observations) in total. </a:t>
            </a:r>
            <a:r>
              <a:rPr lang="en-US" sz="4000" dirty="0" smtClean="0">
                <a:latin typeface="+mn-lt"/>
              </a:rPr>
              <a:t>Observations come </a:t>
            </a:r>
            <a:r>
              <a:rPr lang="en-US" sz="4000" dirty="0">
                <a:latin typeface="+mn-lt"/>
              </a:rPr>
              <a:t>from 265 </a:t>
            </a:r>
            <a:r>
              <a:rPr lang="en-US" sz="4000" dirty="0" smtClean="0">
                <a:latin typeface="+mn-lt"/>
              </a:rPr>
              <a:t>stations, are </a:t>
            </a:r>
            <a:r>
              <a:rPr lang="en-US" sz="4000" dirty="0">
                <a:latin typeface="+mn-lt"/>
              </a:rPr>
              <a:t>measured 3 times per </a:t>
            </a:r>
            <a:r>
              <a:rPr lang="en-US" sz="4000" dirty="0" smtClean="0">
                <a:latin typeface="+mn-lt"/>
              </a:rPr>
              <a:t>day, are </a:t>
            </a:r>
            <a:r>
              <a:rPr lang="en-US" sz="4000" dirty="0">
                <a:latin typeface="+mn-lt"/>
              </a:rPr>
              <a:t>recorded daily from 01/01/1961 to 31/12/2019</a:t>
            </a:r>
            <a:r>
              <a:rPr lang="en-US" sz="4000" dirty="0" smtClean="0">
                <a:latin typeface="+mn-lt"/>
              </a:rPr>
              <a:t>.</a:t>
            </a:r>
          </a:p>
          <a:p>
            <a:pPr marL="571500" indent="-571500" algn="l">
              <a:lnSpc>
                <a:spcPct val="100000"/>
              </a:lnSpc>
              <a:buClr>
                <a:schemeClr val="accent2">
                  <a:lumMod val="75000"/>
                </a:schemeClr>
              </a:buClr>
              <a:buFont typeface="Arial" panose="020B0604020202020204" pitchFamily="34" charset="0"/>
              <a:buChar char="•"/>
            </a:pPr>
            <a:r>
              <a:rPr lang="en-US" sz="4000" dirty="0" smtClean="0">
                <a:latin typeface="+mn-lt"/>
              </a:rPr>
              <a:t>Daily </a:t>
            </a:r>
            <a:r>
              <a:rPr lang="en-US" sz="4000" dirty="0">
                <a:latin typeface="+mn-lt"/>
              </a:rPr>
              <a:t>temperature appears to be highest (warmest) around late August and in September, while the weather is coldest around late January and in February</a:t>
            </a:r>
            <a:r>
              <a:rPr lang="en-US" sz="4000" dirty="0" smtClean="0">
                <a:latin typeface="+mn-lt"/>
              </a:rPr>
              <a:t>.</a:t>
            </a:r>
          </a:p>
        </p:txBody>
      </p:sp>
      <p:sp>
        <p:nvSpPr>
          <p:cNvPr id="11" name="Title 1">
            <a:extLst>
              <a:ext uri="{FF2B5EF4-FFF2-40B4-BE49-F238E27FC236}">
                <a16:creationId xmlns:a16="http://schemas.microsoft.com/office/drawing/2014/main" id="{6B516D26-7AD8-7CAF-4716-2EC50260D4C8}"/>
              </a:ext>
            </a:extLst>
          </p:cNvPr>
          <p:cNvSpPr txBox="1">
            <a:spLocks/>
          </p:cNvSpPr>
          <p:nvPr/>
        </p:nvSpPr>
        <p:spPr>
          <a:xfrm>
            <a:off x="15233099" y="37236406"/>
            <a:ext cx="12342768" cy="5168750"/>
          </a:xfrm>
          <a:prstGeom prst="rect">
            <a:avLst/>
          </a:prstGeom>
        </p:spPr>
        <p:txBody>
          <a:bodyPr vert="horz" lIns="91440" tIns="45720" rIns="91440" bIns="45720" rtlCol="0" anchor="b">
            <a:no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pPr algn="l">
              <a:lnSpc>
                <a:spcPct val="150000"/>
              </a:lnSpc>
            </a:pPr>
            <a:r>
              <a:rPr lang="en-US" sz="1600" dirty="0">
                <a:latin typeface="+mn-lt"/>
              </a:rPr>
              <a:t>[1] Pachauri, R.K.; Allen, M.R.; Barros, V.R.; Broome, J.; Cramer, W.; Christ, R.; Church, J.A.; Clarke, L.; </a:t>
            </a:r>
            <a:r>
              <a:rPr lang="en-US" sz="1600" dirty="0" err="1">
                <a:latin typeface="+mn-lt"/>
              </a:rPr>
              <a:t>Dahe</a:t>
            </a:r>
            <a:r>
              <a:rPr lang="en-US" sz="1600" dirty="0">
                <a:latin typeface="+mn-lt"/>
              </a:rPr>
              <a:t>, Q.; </a:t>
            </a:r>
            <a:r>
              <a:rPr lang="en-US" sz="1600" dirty="0" err="1">
                <a:latin typeface="+mn-lt"/>
              </a:rPr>
              <a:t>Dasgupta</a:t>
            </a:r>
            <a:r>
              <a:rPr lang="en-US" sz="1600" dirty="0">
                <a:latin typeface="+mn-lt"/>
              </a:rPr>
              <a:t>, P.; et al. Climate Change 2014: Synthesis Report. Contribution of Working Groups I, II and III to the Fifth Assessment Report of the Intergovernmental Panel on Climate Change \| EPIC.[2] Sharma, N.; Sharma, P.; Irwin, D.; </a:t>
            </a:r>
            <a:r>
              <a:rPr lang="en-US" sz="1600" dirty="0" err="1">
                <a:latin typeface="+mn-lt"/>
              </a:rPr>
              <a:t>Shenoy</a:t>
            </a:r>
            <a:r>
              <a:rPr lang="en-US" sz="1600" dirty="0">
                <a:latin typeface="+mn-lt"/>
              </a:rPr>
              <a:t>, P. Predicting solar generation from weather forecasts using machine learning. In Proceedings of the 2011 IEEE International Conference on Smart Grid Communications, Brussels, Belgium, 17--20 October 2011; pp. 528--533.[3] </a:t>
            </a:r>
            <a:r>
              <a:rPr lang="en-US" sz="1600" dirty="0" err="1">
                <a:latin typeface="+mn-lt"/>
              </a:rPr>
              <a:t>Sardans</a:t>
            </a:r>
            <a:r>
              <a:rPr lang="en-US" sz="1600" dirty="0">
                <a:latin typeface="+mn-lt"/>
              </a:rPr>
              <a:t>, J.; </a:t>
            </a:r>
            <a:r>
              <a:rPr lang="en-US" sz="1600" dirty="0" err="1">
                <a:latin typeface="+mn-lt"/>
              </a:rPr>
              <a:t>Peñuelas</a:t>
            </a:r>
            <a:r>
              <a:rPr lang="en-US" sz="1600" dirty="0">
                <a:latin typeface="+mn-lt"/>
              </a:rPr>
              <a:t>, J.; </a:t>
            </a:r>
            <a:r>
              <a:rPr lang="en-US" sz="1600" dirty="0" err="1">
                <a:latin typeface="+mn-lt"/>
              </a:rPr>
              <a:t>Estiarte</a:t>
            </a:r>
            <a:r>
              <a:rPr lang="en-US" sz="1600" dirty="0">
                <a:latin typeface="+mn-lt"/>
              </a:rPr>
              <a:t>, M. Warming and drought alter soil phosphatase activity and soil P availability in a Mediterranean </a:t>
            </a:r>
            <a:r>
              <a:rPr lang="en-US" sz="1600" dirty="0" err="1">
                <a:latin typeface="+mn-lt"/>
              </a:rPr>
              <a:t>shrubland</a:t>
            </a:r>
            <a:r>
              <a:rPr lang="en-US" sz="1600" dirty="0">
                <a:latin typeface="+mn-lt"/>
              </a:rPr>
              <a:t>. Plant Soil 2006, 289, 227--238.[4] Green, M.A. General temperature dependence of solar cell performance and implications for device modelling. </a:t>
            </a:r>
            <a:r>
              <a:rPr lang="en-US" sz="1600" dirty="0" err="1">
                <a:latin typeface="+mn-lt"/>
              </a:rPr>
              <a:t>Prog</a:t>
            </a:r>
            <a:r>
              <a:rPr lang="en-US" sz="1600" dirty="0">
                <a:latin typeface="+mn-lt"/>
              </a:rPr>
              <a:t>. Photovoltaics Res. Appl. 2003, 11, 333--340.[5] </a:t>
            </a:r>
            <a:r>
              <a:rPr lang="en-US" sz="1600" dirty="0" err="1">
                <a:latin typeface="+mn-lt"/>
              </a:rPr>
              <a:t>Jovic</a:t>
            </a:r>
            <a:r>
              <a:rPr lang="en-US" sz="1600" dirty="0">
                <a:latin typeface="+mn-lt"/>
              </a:rPr>
              <a:t>, S.; </a:t>
            </a:r>
            <a:r>
              <a:rPr lang="en-US" sz="1600" dirty="0" err="1">
                <a:latin typeface="+mn-lt"/>
              </a:rPr>
              <a:t>Nedeljkovic</a:t>
            </a:r>
            <a:r>
              <a:rPr lang="en-US" sz="1600" dirty="0">
                <a:latin typeface="+mn-lt"/>
              </a:rPr>
              <a:t>, B.; </a:t>
            </a:r>
            <a:r>
              <a:rPr lang="en-US" sz="1600" dirty="0" err="1">
                <a:latin typeface="+mn-lt"/>
              </a:rPr>
              <a:t>Golubovic</a:t>
            </a:r>
            <a:r>
              <a:rPr lang="en-US" sz="1600" dirty="0">
                <a:latin typeface="+mn-lt"/>
              </a:rPr>
              <a:t>, Z.; </a:t>
            </a:r>
            <a:r>
              <a:rPr lang="en-US" sz="1600" dirty="0" err="1">
                <a:latin typeface="+mn-lt"/>
              </a:rPr>
              <a:t>Kostic</a:t>
            </a:r>
            <a:r>
              <a:rPr lang="en-US" sz="1600" dirty="0">
                <a:latin typeface="+mn-lt"/>
              </a:rPr>
              <a:t>, N. Evolutionary algorithm for reference evapotranspiration analysis. </a:t>
            </a:r>
            <a:r>
              <a:rPr lang="en-US" sz="1600" dirty="0" err="1">
                <a:latin typeface="+mn-lt"/>
              </a:rPr>
              <a:t>Comput</a:t>
            </a:r>
            <a:r>
              <a:rPr lang="en-US" sz="1600" dirty="0">
                <a:latin typeface="+mn-lt"/>
              </a:rPr>
              <a:t>. Electron. Agric. 2018, 150, 1--4.[6] </a:t>
            </a:r>
            <a:r>
              <a:rPr lang="en-US" sz="1600" dirty="0" err="1">
                <a:latin typeface="+mn-lt"/>
              </a:rPr>
              <a:t>Marzo</a:t>
            </a:r>
            <a:r>
              <a:rPr lang="en-US" sz="1600" dirty="0">
                <a:latin typeface="+mn-lt"/>
              </a:rPr>
              <a:t>, A.; </a:t>
            </a:r>
            <a:r>
              <a:rPr lang="en-US" sz="1600" dirty="0" err="1">
                <a:latin typeface="+mn-lt"/>
              </a:rPr>
              <a:t>Trigo</a:t>
            </a:r>
            <a:r>
              <a:rPr lang="en-US" sz="1600" dirty="0">
                <a:latin typeface="+mn-lt"/>
              </a:rPr>
              <a:t>, M.; Alonso-</a:t>
            </a:r>
            <a:r>
              <a:rPr lang="en-US" sz="1600" dirty="0" err="1">
                <a:latin typeface="+mn-lt"/>
              </a:rPr>
              <a:t>Montesinos</a:t>
            </a:r>
            <a:r>
              <a:rPr lang="en-US" sz="1600" dirty="0">
                <a:latin typeface="+mn-lt"/>
              </a:rPr>
              <a:t>, J.; </a:t>
            </a:r>
            <a:r>
              <a:rPr lang="en-US" sz="1600" dirty="0" err="1">
                <a:latin typeface="+mn-lt"/>
              </a:rPr>
              <a:t>Martínez-Durbán</a:t>
            </a:r>
            <a:r>
              <a:rPr lang="en-US" sz="1600" dirty="0">
                <a:latin typeface="+mn-lt"/>
              </a:rPr>
              <a:t>, M.; </a:t>
            </a:r>
            <a:r>
              <a:rPr lang="en-US" sz="1600" dirty="0" err="1">
                <a:latin typeface="+mn-lt"/>
              </a:rPr>
              <a:t>López</a:t>
            </a:r>
            <a:r>
              <a:rPr lang="en-US" sz="1600" dirty="0">
                <a:latin typeface="+mn-lt"/>
              </a:rPr>
              <a:t>, G.; </a:t>
            </a:r>
            <a:r>
              <a:rPr lang="en-US" sz="1600" dirty="0" err="1">
                <a:latin typeface="+mn-lt"/>
              </a:rPr>
              <a:t>Ferrada</a:t>
            </a:r>
            <a:r>
              <a:rPr lang="en-US" sz="1600" dirty="0">
                <a:latin typeface="+mn-lt"/>
              </a:rPr>
              <a:t>, P.; </a:t>
            </a:r>
            <a:r>
              <a:rPr lang="en-US" sz="1600" dirty="0" err="1">
                <a:latin typeface="+mn-lt"/>
              </a:rPr>
              <a:t>Fuentealba</a:t>
            </a:r>
            <a:r>
              <a:rPr lang="en-US" sz="1600" dirty="0">
                <a:latin typeface="+mn-lt"/>
              </a:rPr>
              <a:t>, E.; Cortés, M.; </a:t>
            </a:r>
            <a:r>
              <a:rPr lang="en-US" sz="1600" dirty="0" err="1">
                <a:latin typeface="+mn-lt"/>
              </a:rPr>
              <a:t>Batlles</a:t>
            </a:r>
            <a:r>
              <a:rPr lang="en-US" sz="1600" dirty="0">
                <a:latin typeface="+mn-lt"/>
              </a:rPr>
              <a:t>, F.J. Daily global solar radiation estimation in desert areas using daily extreme temperatures and extraterrestrial radiation. Renew. Energy 2017, 113, 303--311.[7] Smith, D.M.; Cusack, S.; Colman, A.W.; </a:t>
            </a:r>
            <a:r>
              <a:rPr lang="en-US" sz="1600" dirty="0" err="1">
                <a:latin typeface="+mn-lt"/>
              </a:rPr>
              <a:t>Folland</a:t>
            </a:r>
            <a:r>
              <a:rPr lang="en-US" sz="1600" dirty="0">
                <a:latin typeface="+mn-lt"/>
              </a:rPr>
              <a:t>, C.K.; Harris, G.R.; Murphy, J.M. Improved Surface Temperature Prediction for the Coming Decade from a Global Climate Model. Science 2007, 317, 796--799.</a:t>
            </a:r>
            <a:endParaRPr lang="en-US" sz="1600" dirty="0">
              <a:latin typeface="+mn-lt"/>
            </a:endParaRPr>
          </a:p>
        </p:txBody>
      </p:sp>
      <p:pic>
        <p:nvPicPr>
          <p:cNvPr id="19" name="Picture 18">
            <a:extLst>
              <a:ext uri="{FF2B5EF4-FFF2-40B4-BE49-F238E27FC236}">
                <a16:creationId xmlns:a16="http://schemas.microsoft.com/office/drawing/2014/main" id="{EDED7035-917D-36DC-A1FE-928D7E12A896}"/>
              </a:ext>
            </a:extLst>
          </p:cNvPr>
          <p:cNvPicPr>
            <a:picLocks noChangeAspect="1"/>
          </p:cNvPicPr>
          <p:nvPr/>
        </p:nvPicPr>
        <p:blipFill rotWithShape="1">
          <a:blip r:embed="rId4">
            <a:extLst>
              <a:ext uri="{28A0092B-C50C-407E-A947-70E740481C1C}">
                <a14:useLocalDpi xmlns:a14="http://schemas.microsoft.com/office/drawing/2010/main" val="0"/>
              </a:ext>
            </a:extLst>
          </a:blip>
          <a:srcRect t="5902" r="510"/>
          <a:stretch/>
        </p:blipFill>
        <p:spPr>
          <a:xfrm>
            <a:off x="15233099" y="23654316"/>
            <a:ext cx="6490063" cy="3788207"/>
          </a:xfrm>
          <a:prstGeom prst="rect">
            <a:avLst/>
          </a:prstGeom>
        </p:spPr>
      </p:pic>
      <p:pic>
        <p:nvPicPr>
          <p:cNvPr id="21" name="Picture 20">
            <a:extLst>
              <a:ext uri="{FF2B5EF4-FFF2-40B4-BE49-F238E27FC236}">
                <a16:creationId xmlns:a16="http://schemas.microsoft.com/office/drawing/2014/main" id="{6FAB0989-8499-1EC6-17CB-EA662969F0F1}"/>
              </a:ext>
            </a:extLst>
          </p:cNvPr>
          <p:cNvPicPr>
            <a:picLocks noChangeAspect="1"/>
          </p:cNvPicPr>
          <p:nvPr/>
        </p:nvPicPr>
        <p:blipFill rotWithShape="1">
          <a:blip r:embed="rId5">
            <a:extLst>
              <a:ext uri="{28A0092B-C50C-407E-A947-70E740481C1C}">
                <a14:useLocalDpi xmlns:a14="http://schemas.microsoft.com/office/drawing/2010/main" val="0"/>
              </a:ext>
            </a:extLst>
          </a:blip>
          <a:srcRect l="52823" b="67319"/>
          <a:stretch/>
        </p:blipFill>
        <p:spPr>
          <a:xfrm>
            <a:off x="17717189" y="33804403"/>
            <a:ext cx="7374588" cy="3152743"/>
          </a:xfrm>
          <a:prstGeom prst="rect">
            <a:avLst/>
          </a:prstGeom>
        </p:spPr>
      </p:pic>
      <p:pic>
        <p:nvPicPr>
          <p:cNvPr id="14" name="Picture 13">
            <a:extLst>
              <a:ext uri="{FF2B5EF4-FFF2-40B4-BE49-F238E27FC236}">
                <a16:creationId xmlns:a16="http://schemas.microsoft.com/office/drawing/2014/main" id="{66494C2F-F2E3-083C-C4F0-A9B1C91DE1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2652" y="6336157"/>
            <a:ext cx="11234229" cy="6933125"/>
          </a:xfrm>
          <a:prstGeom prst="rect">
            <a:avLst/>
          </a:prstGeom>
        </p:spPr>
      </p:pic>
      <p:sp>
        <p:nvSpPr>
          <p:cNvPr id="16" name="TextBox 15">
            <a:extLst>
              <a:ext uri="{FF2B5EF4-FFF2-40B4-BE49-F238E27FC236}">
                <a16:creationId xmlns:a16="http://schemas.microsoft.com/office/drawing/2014/main" id="{2D81F87A-7079-5B0A-CC15-FB18A6CCA421}"/>
              </a:ext>
            </a:extLst>
          </p:cNvPr>
          <p:cNvSpPr txBox="1"/>
          <p:nvPr/>
        </p:nvSpPr>
        <p:spPr>
          <a:xfrm>
            <a:off x="1294711" y="13527511"/>
            <a:ext cx="12036400" cy="1015663"/>
          </a:xfrm>
          <a:prstGeom prst="rect">
            <a:avLst/>
          </a:prstGeom>
          <a:solidFill>
            <a:schemeClr val="accent6">
              <a:lumMod val="40000"/>
              <a:lumOff val="60000"/>
            </a:schemeClr>
          </a:solidFill>
        </p:spPr>
        <p:txBody>
          <a:bodyPr wrap="square" rtlCol="0">
            <a:spAutoFit/>
          </a:bodyPr>
          <a:lstStyle/>
          <a:p>
            <a:pPr algn="ctr">
              <a:tabLst>
                <a:tab pos="13428663" algn="l"/>
              </a:tabLst>
            </a:pPr>
            <a:r>
              <a:rPr lang="en-US" sz="6000" b="1" dirty="0" smtClean="0">
                <a:solidFill>
                  <a:schemeClr val="accent2">
                    <a:lumMod val="75000"/>
                  </a:schemeClr>
                </a:solidFill>
              </a:rPr>
              <a:t>Project Introduction</a:t>
            </a:r>
            <a:endParaRPr lang="vi-VN" sz="6000" b="1" dirty="0">
              <a:solidFill>
                <a:schemeClr val="accent2">
                  <a:lumMod val="75000"/>
                </a:schemeClr>
              </a:solidFill>
            </a:endParaRPr>
          </a:p>
        </p:txBody>
      </p:sp>
      <p:sp>
        <p:nvSpPr>
          <p:cNvPr id="18" name="TextBox 17">
            <a:extLst>
              <a:ext uri="{FF2B5EF4-FFF2-40B4-BE49-F238E27FC236}">
                <a16:creationId xmlns:a16="http://schemas.microsoft.com/office/drawing/2014/main" id="{0E31BA13-051C-1023-092E-B8F1C56BB8C0}"/>
              </a:ext>
            </a:extLst>
          </p:cNvPr>
          <p:cNvSpPr txBox="1"/>
          <p:nvPr/>
        </p:nvSpPr>
        <p:spPr>
          <a:xfrm>
            <a:off x="1294711" y="19926713"/>
            <a:ext cx="12036400" cy="1015663"/>
          </a:xfrm>
          <a:prstGeom prst="rect">
            <a:avLst/>
          </a:prstGeom>
          <a:solidFill>
            <a:schemeClr val="accent6">
              <a:lumMod val="40000"/>
              <a:lumOff val="60000"/>
            </a:schemeClr>
          </a:solidFill>
        </p:spPr>
        <p:txBody>
          <a:bodyPr wrap="square" rtlCol="0">
            <a:spAutoFit/>
          </a:bodyPr>
          <a:lstStyle/>
          <a:p>
            <a:pPr algn="ctr">
              <a:tabLst>
                <a:tab pos="13428663" algn="l"/>
              </a:tabLst>
            </a:pPr>
            <a:r>
              <a:rPr lang="en-US" sz="6000" b="1" dirty="0" smtClean="0">
                <a:solidFill>
                  <a:schemeClr val="accent2">
                    <a:lumMod val="75000"/>
                  </a:schemeClr>
                </a:solidFill>
              </a:rPr>
              <a:t>Executive Summary</a:t>
            </a:r>
            <a:endParaRPr lang="vi-VN" sz="6000" b="1" dirty="0">
              <a:solidFill>
                <a:schemeClr val="accent2">
                  <a:lumMod val="75000"/>
                </a:schemeClr>
              </a:solidFill>
            </a:endParaRPr>
          </a:p>
        </p:txBody>
      </p:sp>
      <p:sp>
        <p:nvSpPr>
          <p:cNvPr id="22" name="TextBox 21">
            <a:extLst>
              <a:ext uri="{FF2B5EF4-FFF2-40B4-BE49-F238E27FC236}">
                <a16:creationId xmlns:a16="http://schemas.microsoft.com/office/drawing/2014/main" id="{17E49F20-159F-213D-8709-16141A175666}"/>
              </a:ext>
            </a:extLst>
          </p:cNvPr>
          <p:cNvSpPr txBox="1"/>
          <p:nvPr/>
        </p:nvSpPr>
        <p:spPr>
          <a:xfrm>
            <a:off x="15233100" y="5988486"/>
            <a:ext cx="12342769" cy="1015663"/>
          </a:xfrm>
          <a:prstGeom prst="rect">
            <a:avLst/>
          </a:prstGeom>
          <a:solidFill>
            <a:schemeClr val="accent6">
              <a:lumMod val="40000"/>
              <a:lumOff val="60000"/>
            </a:schemeClr>
          </a:solidFill>
        </p:spPr>
        <p:txBody>
          <a:bodyPr wrap="square" rtlCol="0">
            <a:spAutoFit/>
          </a:bodyPr>
          <a:lstStyle/>
          <a:p>
            <a:pPr algn="ctr">
              <a:tabLst>
                <a:tab pos="13428663" algn="l"/>
              </a:tabLst>
            </a:pPr>
            <a:r>
              <a:rPr lang="en-US" sz="6000" b="1" dirty="0" smtClean="0">
                <a:solidFill>
                  <a:schemeClr val="accent2">
                    <a:lumMod val="75000"/>
                  </a:schemeClr>
                </a:solidFill>
              </a:rPr>
              <a:t>About the data</a:t>
            </a:r>
            <a:endParaRPr lang="vi-VN" sz="6000" b="1" dirty="0">
              <a:solidFill>
                <a:schemeClr val="accent2">
                  <a:lumMod val="75000"/>
                </a:schemeClr>
              </a:solidFill>
            </a:endParaRPr>
          </a:p>
        </p:txBody>
      </p:sp>
      <p:sp>
        <p:nvSpPr>
          <p:cNvPr id="23" name="TextBox 22">
            <a:extLst>
              <a:ext uri="{FF2B5EF4-FFF2-40B4-BE49-F238E27FC236}">
                <a16:creationId xmlns:a16="http://schemas.microsoft.com/office/drawing/2014/main" id="{19A314E2-7FB4-2CA4-C6A7-D87513D59F17}"/>
              </a:ext>
            </a:extLst>
          </p:cNvPr>
          <p:cNvSpPr txBox="1"/>
          <p:nvPr/>
        </p:nvSpPr>
        <p:spPr>
          <a:xfrm>
            <a:off x="15233099" y="22031456"/>
            <a:ext cx="12342768" cy="1015663"/>
          </a:xfrm>
          <a:prstGeom prst="rect">
            <a:avLst/>
          </a:prstGeom>
          <a:solidFill>
            <a:schemeClr val="accent6">
              <a:lumMod val="40000"/>
              <a:lumOff val="60000"/>
            </a:schemeClr>
          </a:solidFill>
        </p:spPr>
        <p:txBody>
          <a:bodyPr wrap="square" rtlCol="0">
            <a:spAutoFit/>
          </a:bodyPr>
          <a:lstStyle/>
          <a:p>
            <a:pPr algn="ctr"/>
            <a:r>
              <a:rPr lang="en-US" sz="6000" b="1" dirty="0" smtClean="0">
                <a:solidFill>
                  <a:schemeClr val="accent2">
                    <a:lumMod val="75000"/>
                  </a:schemeClr>
                </a:solidFill>
              </a:rPr>
              <a:t>Forecasting results</a:t>
            </a:r>
            <a:endParaRPr lang="en-US" sz="6000" b="1" dirty="0">
              <a:solidFill>
                <a:schemeClr val="accent2">
                  <a:lumMod val="75000"/>
                </a:schemeClr>
              </a:solidFill>
            </a:endParaRPr>
          </a:p>
        </p:txBody>
      </p:sp>
      <p:sp>
        <p:nvSpPr>
          <p:cNvPr id="24" name="TextBox 23">
            <a:extLst>
              <a:ext uri="{FF2B5EF4-FFF2-40B4-BE49-F238E27FC236}">
                <a16:creationId xmlns:a16="http://schemas.microsoft.com/office/drawing/2014/main" id="{D98B89AC-0CDF-F777-A645-B6728DD986EB}"/>
              </a:ext>
            </a:extLst>
          </p:cNvPr>
          <p:cNvSpPr txBox="1"/>
          <p:nvPr/>
        </p:nvSpPr>
        <p:spPr>
          <a:xfrm>
            <a:off x="15233099" y="37050233"/>
            <a:ext cx="12342768" cy="1015663"/>
          </a:xfrm>
          <a:prstGeom prst="rect">
            <a:avLst/>
          </a:prstGeom>
          <a:solidFill>
            <a:schemeClr val="accent6">
              <a:lumMod val="40000"/>
              <a:lumOff val="60000"/>
            </a:schemeClr>
          </a:solidFill>
        </p:spPr>
        <p:txBody>
          <a:bodyPr wrap="square" rtlCol="0">
            <a:spAutoFit/>
          </a:bodyPr>
          <a:lstStyle/>
          <a:p>
            <a:pPr algn="ctr">
              <a:tabLst>
                <a:tab pos="13428663" algn="l"/>
              </a:tabLst>
            </a:pPr>
            <a:r>
              <a:rPr lang="en-US" sz="6000" b="1" dirty="0" smtClean="0">
                <a:solidFill>
                  <a:schemeClr val="accent2">
                    <a:lumMod val="75000"/>
                  </a:schemeClr>
                </a:solidFill>
              </a:rPr>
              <a:t>References</a:t>
            </a:r>
            <a:endParaRPr lang="en-US" sz="6000" b="1" dirty="0">
              <a:solidFill>
                <a:schemeClr val="accent2">
                  <a:lumMod val="75000"/>
                </a:schemeClr>
              </a:solidFill>
            </a:endParaRPr>
          </a:p>
        </p:txBody>
      </p:sp>
      <p:sp>
        <p:nvSpPr>
          <p:cNvPr id="35" name="Title 1">
            <a:extLst>
              <a:ext uri="{FF2B5EF4-FFF2-40B4-BE49-F238E27FC236}">
                <a16:creationId xmlns:a16="http://schemas.microsoft.com/office/drawing/2014/main" id="{A6D26C84-4E03-71F1-8395-BAA2926C0F30}"/>
              </a:ext>
            </a:extLst>
          </p:cNvPr>
          <p:cNvSpPr txBox="1">
            <a:spLocks/>
          </p:cNvSpPr>
          <p:nvPr/>
        </p:nvSpPr>
        <p:spPr>
          <a:xfrm>
            <a:off x="1390656" y="14736294"/>
            <a:ext cx="11844510" cy="4749558"/>
          </a:xfrm>
          <a:prstGeom prst="rect">
            <a:avLst/>
          </a:prstGeom>
        </p:spPr>
        <p:txBody>
          <a:bodyPr vert="horz" lIns="91440" tIns="45720" rIns="91440" bIns="45720" rtlCol="0" anchor="b">
            <a:no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pPr marL="457200" indent="-457200" algn="l">
              <a:lnSpc>
                <a:spcPct val="160000"/>
              </a:lnSpc>
              <a:buClr>
                <a:schemeClr val="accent2">
                  <a:lumMod val="75000"/>
                </a:schemeClr>
              </a:buClr>
              <a:buFont typeface="Arial" panose="020B0604020202020204" pitchFamily="34" charset="0"/>
              <a:buChar char="•"/>
            </a:pPr>
            <a:r>
              <a:rPr lang="en-US" sz="3200" dirty="0">
                <a:latin typeface="+mn-lt"/>
              </a:rPr>
              <a:t>Forecasting the daily temperature is one of the most practical and widespread applications of forecasting techniques. </a:t>
            </a:r>
            <a:endParaRPr lang="en-US" sz="3200" dirty="0" smtClean="0">
              <a:latin typeface="+mn-lt"/>
            </a:endParaRPr>
          </a:p>
          <a:p>
            <a:pPr marL="457200" indent="-457200" algn="l">
              <a:lnSpc>
                <a:spcPct val="160000"/>
              </a:lnSpc>
              <a:buClr>
                <a:schemeClr val="accent2">
                  <a:lumMod val="75000"/>
                </a:schemeClr>
              </a:buClr>
              <a:buFont typeface="Arial" panose="020B0604020202020204" pitchFamily="34" charset="0"/>
              <a:buChar char="•"/>
            </a:pPr>
            <a:r>
              <a:rPr lang="en-US" sz="3200" dirty="0" smtClean="0">
                <a:latin typeface="+mn-lt"/>
              </a:rPr>
              <a:t>This project aims to predict </a:t>
            </a:r>
            <a:r>
              <a:rPr lang="en-US" sz="3200" dirty="0">
                <a:latin typeface="+mn-lt"/>
              </a:rPr>
              <a:t>the average daily temperature in Manaus, Brazil. </a:t>
            </a:r>
            <a:endParaRPr lang="en-US" sz="3200" dirty="0" smtClean="0">
              <a:latin typeface="+mn-lt"/>
            </a:endParaRPr>
          </a:p>
          <a:p>
            <a:pPr marL="457200" indent="-457200" algn="l">
              <a:lnSpc>
                <a:spcPct val="160000"/>
              </a:lnSpc>
              <a:buClr>
                <a:schemeClr val="accent2">
                  <a:lumMod val="75000"/>
                </a:schemeClr>
              </a:buClr>
              <a:buFont typeface="Arial" panose="020B0604020202020204" pitchFamily="34" charset="0"/>
              <a:buChar char="•"/>
            </a:pPr>
            <a:r>
              <a:rPr lang="en-US" sz="3200" dirty="0" smtClean="0">
                <a:latin typeface="+mn-lt"/>
              </a:rPr>
              <a:t>Basic </a:t>
            </a:r>
            <a:r>
              <a:rPr lang="en-US" sz="3200" dirty="0">
                <a:latin typeface="+mn-lt"/>
              </a:rPr>
              <a:t>forecasting methods and models are used to exploit historical data and other weather components to produce forecasts. </a:t>
            </a:r>
            <a:endParaRPr lang="vi-VN" sz="3200" dirty="0">
              <a:latin typeface="+mn-lt"/>
            </a:endParaRPr>
          </a:p>
        </p:txBody>
      </p:sp>
      <p:sp>
        <p:nvSpPr>
          <p:cNvPr id="38" name="Title 1">
            <a:extLst>
              <a:ext uri="{FF2B5EF4-FFF2-40B4-BE49-F238E27FC236}">
                <a16:creationId xmlns:a16="http://schemas.microsoft.com/office/drawing/2014/main" id="{C1237D6C-B1AA-7C3F-9284-9D049C19546B}"/>
              </a:ext>
            </a:extLst>
          </p:cNvPr>
          <p:cNvSpPr txBox="1">
            <a:spLocks/>
          </p:cNvSpPr>
          <p:nvPr/>
        </p:nvSpPr>
        <p:spPr>
          <a:xfrm>
            <a:off x="1390656" y="21213639"/>
            <a:ext cx="11844510" cy="3156927"/>
          </a:xfrm>
          <a:prstGeom prst="rect">
            <a:avLst/>
          </a:prstGeom>
        </p:spPr>
        <p:txBody>
          <a:bodyPr vert="horz" lIns="91440" tIns="45720" rIns="91440" bIns="45720" rtlCol="0" anchor="b">
            <a:no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pPr marL="457200" indent="-457200" algn="l">
              <a:lnSpc>
                <a:spcPct val="160000"/>
              </a:lnSpc>
              <a:buClr>
                <a:schemeClr val="accent2">
                  <a:lumMod val="75000"/>
                </a:schemeClr>
              </a:buClr>
              <a:buFont typeface="Arial" panose="020B0604020202020204" pitchFamily="34" charset="0"/>
              <a:buChar char="•"/>
            </a:pPr>
            <a:r>
              <a:rPr lang="en-US" sz="3200" dirty="0"/>
              <a:t>The rise in temperature (global warming) causes changes in natural conditions and leads to extreme phenomena which impact humans' lives negatively [1].</a:t>
            </a:r>
          </a:p>
          <a:p>
            <a:pPr marL="457200" indent="-457200" algn="l">
              <a:lnSpc>
                <a:spcPct val="160000"/>
              </a:lnSpc>
              <a:buClr>
                <a:schemeClr val="accent2">
                  <a:lumMod val="75000"/>
                </a:schemeClr>
              </a:buClr>
              <a:buFont typeface="Arial" panose="020B0604020202020204" pitchFamily="34" charset="0"/>
              <a:buChar char="•"/>
            </a:pPr>
            <a:endParaRPr lang="en-US" sz="3200" dirty="0"/>
          </a:p>
        </p:txBody>
      </p:sp>
      <p:sp>
        <p:nvSpPr>
          <p:cNvPr id="44" name="AutoShape 6" descr="Dozens of stacked oil drilling rigs sit in a yard just north of Interstate 20 between Midland and Odessa.">
            <a:extLst>
              <a:ext uri="{FF2B5EF4-FFF2-40B4-BE49-F238E27FC236}">
                <a16:creationId xmlns:a16="http://schemas.microsoft.com/office/drawing/2014/main" id="{C9273D75-5F10-8DB6-7419-12C54807E194}"/>
              </a:ext>
            </a:extLst>
          </p:cNvPr>
          <p:cNvSpPr>
            <a:spLocks noChangeAspect="1" noChangeArrowheads="1"/>
          </p:cNvSpPr>
          <p:nvPr/>
        </p:nvSpPr>
        <p:spPr bwMode="auto">
          <a:xfrm>
            <a:off x="14928300" y="206851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3" name="Rectangle 2"/>
          <p:cNvSpPr/>
          <p:nvPr/>
        </p:nvSpPr>
        <p:spPr>
          <a:xfrm>
            <a:off x="1390656" y="30749817"/>
            <a:ext cx="11940455" cy="9547229"/>
          </a:xfrm>
          <a:prstGeom prst="rect">
            <a:avLst/>
          </a:prstGeom>
        </p:spPr>
        <p:txBody>
          <a:bodyPr wrap="square">
            <a:spAutoFit/>
          </a:bodyPr>
          <a:lstStyle/>
          <a:p>
            <a:pPr marL="457200" indent="-457200">
              <a:lnSpc>
                <a:spcPct val="160000"/>
              </a:lnSpc>
              <a:buClr>
                <a:schemeClr val="accent2">
                  <a:lumMod val="75000"/>
                </a:schemeClr>
              </a:buClr>
              <a:buFont typeface="Arial" panose="020B0604020202020204" pitchFamily="34" charset="0"/>
              <a:buChar char="•"/>
            </a:pPr>
            <a:r>
              <a:rPr lang="en-US" sz="3200" dirty="0" smtClean="0">
                <a:latin typeface="+mj-lt"/>
              </a:rPr>
              <a:t>Accurate </a:t>
            </a:r>
            <a:r>
              <a:rPr lang="en-US" sz="3200" dirty="0">
                <a:latin typeface="+mj-lt"/>
              </a:rPr>
              <a:t>temperature forecast helps increase the effectiveness of energy consumption [4], predict other meteorological variables and weather components [5][6], and drive proper decisions on making plans for activities, energy policy, and business development [7]. </a:t>
            </a:r>
          </a:p>
          <a:p>
            <a:pPr marL="457200" indent="-457200">
              <a:lnSpc>
                <a:spcPct val="160000"/>
              </a:lnSpc>
              <a:buClr>
                <a:schemeClr val="accent2">
                  <a:lumMod val="75000"/>
                </a:schemeClr>
              </a:buClr>
              <a:buFont typeface="Arial" panose="020B0604020202020204" pitchFamily="34" charset="0"/>
              <a:buChar char="•"/>
            </a:pPr>
            <a:r>
              <a:rPr lang="en-US" sz="3200" dirty="0">
                <a:latin typeface="+mj-lt"/>
              </a:rPr>
              <a:t>Basic methods and models that are used in this project including: bench marking methods of forecasting, decomposition (STL), exponential smoothing, time-series regression, ARIMA, dynamic regression models. </a:t>
            </a:r>
          </a:p>
          <a:p>
            <a:pPr marL="457200" indent="-457200">
              <a:lnSpc>
                <a:spcPct val="160000"/>
              </a:lnSpc>
              <a:buClr>
                <a:schemeClr val="accent2">
                  <a:lumMod val="75000"/>
                </a:schemeClr>
              </a:buClr>
              <a:buFont typeface="Arial" panose="020B0604020202020204" pitchFamily="34" charset="0"/>
              <a:buChar char="•"/>
            </a:pPr>
            <a:r>
              <a:rPr lang="en-US" sz="3200" dirty="0" smtClean="0">
                <a:latin typeface="+mj-lt"/>
              </a:rPr>
              <a:t>The </a:t>
            </a:r>
            <a:r>
              <a:rPr lang="en-US" sz="3200" dirty="0">
                <a:latin typeface="+mj-lt"/>
              </a:rPr>
              <a:t>daily temperature can be predicted well with values of other weather components through the regression model. </a:t>
            </a:r>
          </a:p>
          <a:p>
            <a:pPr marL="457200" indent="-457200">
              <a:lnSpc>
                <a:spcPct val="160000"/>
              </a:lnSpc>
              <a:buClr>
                <a:schemeClr val="accent2">
                  <a:lumMod val="75000"/>
                </a:schemeClr>
              </a:buClr>
              <a:buFont typeface="Arial" panose="020B0604020202020204" pitchFamily="34" charset="0"/>
              <a:buChar char="•"/>
            </a:pPr>
            <a:r>
              <a:rPr lang="en-US" sz="3200" dirty="0">
                <a:latin typeface="+mj-lt"/>
              </a:rPr>
              <a:t>Dynamic regression models also perform precisely in this task by capturing all patterns including seasonality and trends.</a:t>
            </a: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90661" y="14884970"/>
            <a:ext cx="11075430" cy="6835123"/>
          </a:xfrm>
          <a:prstGeom prst="rect">
            <a:avLst/>
          </a:prstGeom>
        </p:spPr>
      </p:pic>
      <p:pic>
        <p:nvPicPr>
          <p:cNvPr id="15" name="Picture 14">
            <a:extLst>
              <a:ext uri="{FF2B5EF4-FFF2-40B4-BE49-F238E27FC236}">
                <a16:creationId xmlns:a16="http://schemas.microsoft.com/office/drawing/2014/main" id="{72B903A4-FEDB-A06B-88F5-C9661E03366B}"/>
              </a:ext>
            </a:extLst>
          </p:cNvPr>
          <p:cNvPicPr>
            <a:picLocks noChangeAspect="1"/>
          </p:cNvPicPr>
          <p:nvPr/>
        </p:nvPicPr>
        <p:blipFill rotWithShape="1">
          <a:blip r:embed="rId8">
            <a:extLst>
              <a:ext uri="{28A0092B-C50C-407E-A947-70E740481C1C}">
                <a14:useLocalDpi xmlns:a14="http://schemas.microsoft.com/office/drawing/2010/main" val="0"/>
              </a:ext>
            </a:extLst>
          </a:blip>
          <a:srcRect t="6537"/>
          <a:stretch/>
        </p:blipFill>
        <p:spPr>
          <a:xfrm>
            <a:off x="20640573" y="26263060"/>
            <a:ext cx="6563150" cy="3785616"/>
          </a:xfrm>
          <a:prstGeom prst="rect">
            <a:avLst/>
          </a:prstGeom>
        </p:spPr>
      </p:pic>
      <p:sp>
        <p:nvSpPr>
          <p:cNvPr id="9" name="TextBox 8"/>
          <p:cNvSpPr txBox="1"/>
          <p:nvPr/>
        </p:nvSpPr>
        <p:spPr>
          <a:xfrm>
            <a:off x="16143883" y="23153426"/>
            <a:ext cx="3146612" cy="584775"/>
          </a:xfrm>
          <a:prstGeom prst="rect">
            <a:avLst/>
          </a:prstGeom>
          <a:noFill/>
        </p:spPr>
        <p:txBody>
          <a:bodyPr wrap="square" rtlCol="0">
            <a:spAutoFit/>
          </a:bodyPr>
          <a:lstStyle/>
          <a:p>
            <a:r>
              <a:rPr lang="en-US" sz="3200" dirty="0" smtClean="0">
                <a:latin typeface="+mj-lt"/>
              </a:rPr>
              <a:t>Regression model</a:t>
            </a:r>
            <a:endParaRPr lang="en-US" sz="3200" dirty="0">
              <a:latin typeface="+mj-lt"/>
            </a:endParaRPr>
          </a:p>
        </p:txBody>
      </p:sp>
      <p:sp>
        <p:nvSpPr>
          <p:cNvPr id="36" name="TextBox 35"/>
          <p:cNvSpPr txBox="1"/>
          <p:nvPr/>
        </p:nvSpPr>
        <p:spPr>
          <a:xfrm>
            <a:off x="21518783" y="25715845"/>
            <a:ext cx="3309717" cy="584775"/>
          </a:xfrm>
          <a:prstGeom prst="rect">
            <a:avLst/>
          </a:prstGeom>
          <a:noFill/>
        </p:spPr>
        <p:txBody>
          <a:bodyPr wrap="square" rtlCol="0">
            <a:spAutoFit/>
          </a:bodyPr>
          <a:lstStyle/>
          <a:p>
            <a:r>
              <a:rPr lang="en-US" sz="3200" dirty="0" smtClean="0">
                <a:latin typeface="+mj-lt"/>
              </a:rPr>
              <a:t>STL decomposition</a:t>
            </a:r>
            <a:endParaRPr lang="en-US" sz="3200" dirty="0">
              <a:latin typeface="+mj-lt"/>
            </a:endParaRPr>
          </a:p>
        </p:txBody>
      </p:sp>
      <p:sp>
        <p:nvSpPr>
          <p:cNvPr id="37" name="TextBox 36"/>
          <p:cNvSpPr txBox="1"/>
          <p:nvPr/>
        </p:nvSpPr>
        <p:spPr>
          <a:xfrm>
            <a:off x="15932338" y="28742578"/>
            <a:ext cx="3569702" cy="1077218"/>
          </a:xfrm>
          <a:prstGeom prst="rect">
            <a:avLst/>
          </a:prstGeom>
          <a:noFill/>
        </p:spPr>
        <p:txBody>
          <a:bodyPr wrap="square" rtlCol="0">
            <a:spAutoFit/>
          </a:bodyPr>
          <a:lstStyle/>
          <a:p>
            <a:r>
              <a:rPr lang="en-US" sz="3200" dirty="0" smtClean="0">
                <a:latin typeface="+mj-lt"/>
              </a:rPr>
              <a:t>Dynamic regression ARIMA(5,1,1) errors</a:t>
            </a:r>
            <a:endParaRPr lang="en-US" sz="3200" dirty="0">
              <a:latin typeface="+mj-lt"/>
            </a:endParaRPr>
          </a:p>
        </p:txBody>
      </p:sp>
    </p:spTree>
    <p:extLst>
      <p:ext uri="{BB962C8B-B14F-4D97-AF65-F5344CB8AC3E}">
        <p14:creationId xmlns:p14="http://schemas.microsoft.com/office/powerpoint/2010/main" val="2814589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442</TotalTime>
  <Words>684</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Despite being a significant coal producer, Texas has seen a decrease in coal consumption in recent years due to a shift towards alternative energy sources such as natural gas and renewable energy.   This trend is driven by a combination of environmental and economic factors, including increased concerns over air pollution, the declining cost of renewable energy, and the availability of natural gas.   As current trends show, the report predicts a continued reduction in coal consumption in Texas over the next five years. However, the exact trajectory of this reduction will depend on a variety of factors, including energy policy, technological advancements, and market forces.</dc:title>
  <dc:creator>Nguyen Quang Hao</dc:creator>
  <cp:lastModifiedBy>hi</cp:lastModifiedBy>
  <cp:revision>30</cp:revision>
  <dcterms:created xsi:type="dcterms:W3CDTF">2023-02-10T20:16:55Z</dcterms:created>
  <dcterms:modified xsi:type="dcterms:W3CDTF">2023-02-14T16:25:42Z</dcterms:modified>
</cp:coreProperties>
</file>