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1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52474" y="361899"/>
            <a:ext cx="988705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621" y="361899"/>
            <a:ext cx="1138275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9920" y="1365580"/>
            <a:ext cx="7630795" cy="4580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38178" y="6507657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g"/><Relationship Id="rId3" Type="http://schemas.openxmlformats.org/officeDocument/2006/relationships/image" Target="../media/image46.png"/><Relationship Id="rId7" Type="http://schemas.openxmlformats.org/officeDocument/2006/relationships/image" Target="../media/image50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jpg"/><Relationship Id="rId4" Type="http://schemas.openxmlformats.org/officeDocument/2006/relationships/image" Target="../media/image47.jpg"/><Relationship Id="rId9" Type="http://schemas.openxmlformats.org/officeDocument/2006/relationships/image" Target="../media/image5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2/taxonomy.html#ref-Gar1985" TargetMode="External"/><Relationship Id="rId2" Type="http://schemas.openxmlformats.org/officeDocument/2006/relationships/hyperlink" Target="https://otexts.com/fpp2/taxonomy.html#ref-Pegels196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hyperlink" Target="https://otexts.com/fpp2/taxonomy.html#ref-Taylor2003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2/selecting-predictors.html#selecting-predictors" TargetMode="Externa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otexts.com/fpp2/holt.html#ref-Holt5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451230"/>
            <a:ext cx="6700189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470"/>
              </a:lnSpc>
              <a:spcBef>
                <a:spcPts val="100"/>
              </a:spcBef>
            </a:pPr>
            <a:r>
              <a:rPr lang="en-US" sz="4800" b="1" dirty="0">
                <a:latin typeface="Arial Black" panose="020B0A04020102020204" pitchFamily="34" charset="0"/>
              </a:rPr>
              <a:t>DSB24018</a:t>
            </a:r>
            <a:br>
              <a:rPr lang="en-US" sz="4800" b="1" dirty="0">
                <a:latin typeface="Arial Black" panose="020B0A04020102020204" pitchFamily="34" charset="0"/>
              </a:rPr>
            </a:br>
            <a:r>
              <a:rPr lang="en-US" sz="4800" b="1" dirty="0">
                <a:latin typeface="Arial Black" panose="020B0A04020102020204" pitchFamily="34" charset="0"/>
              </a:rPr>
              <a:t>Applied Forecasting</a:t>
            </a:r>
            <a:endParaRPr sz="48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76200" y="3302965"/>
            <a:ext cx="7467600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01700">
              <a:lnSpc>
                <a:spcPct val="100000"/>
              </a:lnSpc>
              <a:spcBef>
                <a:spcPts val="95"/>
              </a:spcBef>
            </a:pPr>
            <a:r>
              <a:rPr sz="3600" b="1" spc="-15" dirty="0">
                <a:latin typeface="Carlito"/>
                <a:cs typeface="Carlito"/>
              </a:rPr>
              <a:t>Chapter </a:t>
            </a:r>
            <a:r>
              <a:rPr sz="3600" b="1" spc="-5" dirty="0">
                <a:latin typeface="Carlito"/>
                <a:cs typeface="Carlito"/>
              </a:rPr>
              <a:t>7 Exponential</a:t>
            </a:r>
            <a:r>
              <a:rPr lang="en-US" sz="3600" b="1" spc="-65" dirty="0">
                <a:latin typeface="Carlito"/>
                <a:cs typeface="Carlito"/>
              </a:rPr>
              <a:t> </a:t>
            </a:r>
            <a:r>
              <a:rPr sz="3600" b="1" spc="-5" dirty="0">
                <a:latin typeface="Carlito"/>
                <a:cs typeface="Carlito"/>
              </a:rPr>
              <a:t>Smoothing</a:t>
            </a:r>
            <a:endParaRPr sz="4000" dirty="0">
              <a:latin typeface="Carlito"/>
              <a:cs typeface="Carlito"/>
            </a:endParaRP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M.Sc. &amp; MBA. Cuong Chi Nguyen</a:t>
            </a:r>
          </a:p>
          <a:p>
            <a:pPr algn="ctr"/>
            <a:r>
              <a:rPr lang="en-US" sz="2800" dirty="0"/>
              <a:t>Based on work of Dr. Liang (Leon) Chen</a:t>
            </a:r>
          </a:p>
          <a:p>
            <a:pPr algn="ctr"/>
            <a:r>
              <a:rPr lang="en-US" sz="2800" dirty="0"/>
              <a:t>PhD. In Decision Science &amp; Information Systems</a:t>
            </a:r>
          </a:p>
          <a:p>
            <a:pPr algn="ctr"/>
            <a:r>
              <a:rPr lang="en-US" sz="2800" dirty="0"/>
              <a:t>University of Kentucky</a:t>
            </a:r>
            <a:endParaRPr lang="en-US" sz="3200" dirty="0"/>
          </a:p>
        </p:txBody>
      </p:sp>
      <p:sp>
        <p:nvSpPr>
          <p:cNvPr id="4" name="object 4"/>
          <p:cNvSpPr/>
          <p:nvPr/>
        </p:nvSpPr>
        <p:spPr>
          <a:xfrm>
            <a:off x="7478268" y="0"/>
            <a:ext cx="4713732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904" y="361899"/>
            <a:ext cx="104711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7.2</a:t>
            </a:r>
            <a:r>
              <a:rPr spc="-445" dirty="0"/>
              <a:t> </a:t>
            </a:r>
            <a:r>
              <a:rPr spc="-325" dirty="0"/>
              <a:t>Trend</a:t>
            </a:r>
            <a:r>
              <a:rPr spc="-450" dirty="0"/>
              <a:t> </a:t>
            </a:r>
            <a:r>
              <a:rPr spc="-140" dirty="0"/>
              <a:t>Methods:</a:t>
            </a:r>
            <a:r>
              <a:rPr spc="-420" dirty="0"/>
              <a:t> </a:t>
            </a:r>
            <a:r>
              <a:rPr spc="-285" dirty="0"/>
              <a:t>Holt’s</a:t>
            </a:r>
            <a:r>
              <a:rPr spc="-430" dirty="0"/>
              <a:t> </a:t>
            </a:r>
            <a:r>
              <a:rPr spc="-265" dirty="0"/>
              <a:t>Linear</a:t>
            </a:r>
            <a:r>
              <a:rPr spc="-434" dirty="0"/>
              <a:t> </a:t>
            </a:r>
            <a:r>
              <a:rPr spc="-325" dirty="0"/>
              <a:t>Trend</a:t>
            </a:r>
            <a:r>
              <a:rPr spc="-445" dirty="0"/>
              <a:t> </a:t>
            </a:r>
            <a:r>
              <a:rPr spc="-8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76278" y="6520357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509" y="2579021"/>
            <a:ext cx="4192306" cy="4121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7579" y="1970277"/>
            <a:ext cx="4187882" cy="5519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42332" y="2037588"/>
            <a:ext cx="7249667" cy="4654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9385" y="1503375"/>
            <a:ext cx="2294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With Prediction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Interval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8557" y="1503375"/>
            <a:ext cx="2617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Without Prediction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Interval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717" y="361899"/>
            <a:ext cx="9599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7.2</a:t>
            </a:r>
            <a:r>
              <a:rPr spc="-440" dirty="0"/>
              <a:t> </a:t>
            </a:r>
            <a:r>
              <a:rPr spc="-325" dirty="0"/>
              <a:t>Trend</a:t>
            </a:r>
            <a:r>
              <a:rPr spc="-445" dirty="0"/>
              <a:t> </a:t>
            </a:r>
            <a:r>
              <a:rPr spc="-140" dirty="0"/>
              <a:t>Methods:</a:t>
            </a:r>
            <a:r>
              <a:rPr spc="-420" dirty="0"/>
              <a:t> </a:t>
            </a:r>
            <a:r>
              <a:rPr spc="-200" dirty="0"/>
              <a:t>Damped</a:t>
            </a:r>
            <a:r>
              <a:rPr spc="-445" dirty="0"/>
              <a:t> </a:t>
            </a:r>
            <a:r>
              <a:rPr spc="-325" dirty="0"/>
              <a:t>Trend</a:t>
            </a:r>
            <a:r>
              <a:rPr spc="-465" dirty="0"/>
              <a:t> </a:t>
            </a:r>
            <a:r>
              <a:rPr spc="-8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524" y="1298586"/>
            <a:ext cx="11658600" cy="31965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arlito"/>
                <a:cs typeface="Carlito"/>
              </a:rPr>
              <a:t>Problems with </a:t>
            </a:r>
            <a:r>
              <a:rPr sz="2400" b="1" spc="-15" dirty="0">
                <a:latin typeface="Carlito"/>
                <a:cs typeface="Carlito"/>
              </a:rPr>
              <a:t>Holt’s </a:t>
            </a:r>
            <a:r>
              <a:rPr sz="2400" b="1" spc="-5" dirty="0">
                <a:latin typeface="Carlito"/>
                <a:cs typeface="Carlito"/>
              </a:rPr>
              <a:t>linear</a:t>
            </a:r>
            <a:r>
              <a:rPr sz="2400" b="1" spc="1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method</a:t>
            </a:r>
            <a:endParaRPr sz="2400">
              <a:latin typeface="Carlito"/>
              <a:cs typeface="Carlito"/>
            </a:endParaRPr>
          </a:p>
          <a:p>
            <a:pPr marL="815340" lvl="1" indent="-346075">
              <a:lnSpc>
                <a:spcPct val="100000"/>
              </a:lnSpc>
              <a:spcBef>
                <a:spcPts val="290"/>
              </a:spcBef>
              <a:buFont typeface="Wingdings"/>
              <a:buChar char=""/>
              <a:tabLst>
                <a:tab pos="815340" algn="l"/>
                <a:tab pos="815975" algn="l"/>
              </a:tabLst>
            </a:pPr>
            <a:r>
              <a:rPr sz="2000" spc="-10" dirty="0">
                <a:latin typeface="Carlito"/>
                <a:cs typeface="Carlito"/>
              </a:rPr>
              <a:t>Display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constant </a:t>
            </a:r>
            <a:r>
              <a:rPr sz="2000" spc="-5" dirty="0">
                <a:latin typeface="Carlito"/>
                <a:cs typeface="Carlito"/>
              </a:rPr>
              <a:t>trend (increasing or decreasing) indefinitely </a:t>
            </a:r>
            <a:r>
              <a:rPr sz="2000" spc="-15" dirty="0">
                <a:latin typeface="Carlito"/>
                <a:cs typeface="Carlito"/>
              </a:rPr>
              <a:t>into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future</a:t>
            </a:r>
            <a:endParaRPr sz="2000">
              <a:latin typeface="Carlito"/>
              <a:cs typeface="Carlito"/>
            </a:endParaRPr>
          </a:p>
          <a:p>
            <a:pPr marL="815340" marR="628015" lvl="1" indent="-346075">
              <a:lnSpc>
                <a:spcPts val="2160"/>
              </a:lnSpc>
              <a:spcBef>
                <a:spcPts val="525"/>
              </a:spcBef>
              <a:buFont typeface="Wingdings"/>
              <a:buChar char=""/>
              <a:tabLst>
                <a:tab pos="815340" algn="l"/>
                <a:tab pos="815975" algn="l"/>
                <a:tab pos="4940300" algn="l"/>
              </a:tabLst>
            </a:pPr>
            <a:r>
              <a:rPr sz="2000" spc="-45" dirty="0">
                <a:latin typeface="Carlito"/>
                <a:cs typeface="Carlito"/>
              </a:rPr>
              <a:t>Tend </a:t>
            </a:r>
            <a:r>
              <a:rPr sz="2000" spc="-15" dirty="0">
                <a:latin typeface="Carlito"/>
                <a:cs typeface="Carlito"/>
              </a:rPr>
              <a:t>to over-forecast </a:t>
            </a:r>
            <a:r>
              <a:rPr sz="2000" spc="-5" dirty="0">
                <a:latin typeface="Carlito"/>
                <a:cs typeface="Carlito"/>
              </a:rPr>
              <a:t>(i.e., </a:t>
            </a:r>
            <a:r>
              <a:rPr sz="2000" spc="-15" dirty="0">
                <a:latin typeface="Carlito"/>
                <a:cs typeface="Carlito"/>
              </a:rPr>
              <a:t>forecast </a:t>
            </a:r>
            <a:r>
              <a:rPr sz="2000" spc="-10" dirty="0">
                <a:latin typeface="Carlito"/>
                <a:cs typeface="Carlito"/>
              </a:rPr>
              <a:t>are consistently too </a:t>
            </a:r>
            <a:r>
              <a:rPr sz="2000" spc="-5" dirty="0">
                <a:latin typeface="Carlito"/>
                <a:cs typeface="Carlito"/>
              </a:rPr>
              <a:t>high) </a:t>
            </a:r>
            <a:r>
              <a:rPr sz="2000" dirty="0">
                <a:latin typeface="Carlito"/>
                <a:cs typeface="Carlito"/>
              </a:rPr>
              <a:t>especially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longer </a:t>
            </a:r>
            <a:r>
              <a:rPr sz="2000" spc="-15" dirty="0">
                <a:latin typeface="Carlito"/>
                <a:cs typeface="Carlito"/>
              </a:rPr>
              <a:t>forecast </a:t>
            </a:r>
            <a:r>
              <a:rPr sz="2000" spc="-10" dirty="0">
                <a:latin typeface="Carlito"/>
                <a:cs typeface="Carlito"/>
              </a:rPr>
              <a:t>horizons  </a:t>
            </a:r>
            <a:r>
              <a:rPr sz="2000" spc="-5" dirty="0">
                <a:latin typeface="Carlito"/>
                <a:cs typeface="Carlito"/>
              </a:rPr>
              <a:t>(when </a:t>
            </a:r>
            <a:r>
              <a:rPr sz="2000" dirty="0">
                <a:latin typeface="Carlito"/>
                <a:cs typeface="Carlito"/>
              </a:rPr>
              <a:t>h is</a:t>
            </a:r>
            <a:r>
              <a:rPr sz="2000" spc="-5" dirty="0">
                <a:latin typeface="Carlito"/>
                <a:cs typeface="Carlito"/>
              </a:rPr>
              <a:t> getting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bigger,	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getting greater </a:t>
            </a:r>
            <a:r>
              <a:rPr sz="2000" spc="-20" dirty="0">
                <a:latin typeface="Carlito"/>
                <a:cs typeface="Carlito"/>
              </a:rPr>
              <a:t>too, </a:t>
            </a:r>
            <a:r>
              <a:rPr sz="2000" spc="-10" dirty="0">
                <a:latin typeface="Carlito"/>
                <a:cs typeface="Carlito"/>
              </a:rPr>
              <a:t>so </a:t>
            </a:r>
            <a:r>
              <a:rPr sz="2000" dirty="0">
                <a:latin typeface="Carlito"/>
                <a:cs typeface="Carlito"/>
              </a:rPr>
              <a:t>the it is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over-forecasted).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arlito"/>
                <a:cs typeface="Carlito"/>
              </a:rPr>
              <a:t>Damped </a:t>
            </a:r>
            <a:r>
              <a:rPr sz="2400" b="1" spc="-35" dirty="0">
                <a:latin typeface="Carlito"/>
                <a:cs typeface="Carlito"/>
              </a:rPr>
              <a:t>Trend</a:t>
            </a:r>
            <a:endParaRPr sz="2400">
              <a:latin typeface="Carlito"/>
              <a:cs typeface="Carlito"/>
            </a:endParaRPr>
          </a:p>
          <a:p>
            <a:pPr marL="815340" lvl="1" indent="-346075">
              <a:lnSpc>
                <a:spcPct val="100000"/>
              </a:lnSpc>
              <a:spcBef>
                <a:spcPts val="280"/>
              </a:spcBef>
              <a:buFont typeface="Wingdings"/>
              <a:buChar char=""/>
              <a:tabLst>
                <a:tab pos="815340" algn="l"/>
                <a:tab pos="815975" algn="l"/>
              </a:tabLst>
            </a:pPr>
            <a:r>
              <a:rPr sz="2000" spc="-10" dirty="0">
                <a:latin typeface="Carlito"/>
                <a:cs typeface="Carlito"/>
              </a:rPr>
              <a:t>Proposed </a:t>
            </a:r>
            <a:r>
              <a:rPr sz="2000" spc="-5" dirty="0">
                <a:latin typeface="Carlito"/>
                <a:cs typeface="Carlito"/>
              </a:rPr>
              <a:t>by Gardner </a:t>
            </a:r>
            <a:r>
              <a:rPr sz="2000" dirty="0">
                <a:latin typeface="Carlito"/>
                <a:cs typeface="Carlito"/>
              </a:rPr>
              <a:t>&amp; </a:t>
            </a:r>
            <a:r>
              <a:rPr sz="2000" spc="-5" dirty="0">
                <a:latin typeface="Carlito"/>
                <a:cs typeface="Carlito"/>
              </a:rPr>
              <a:t>McKenzie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(1985)</a:t>
            </a:r>
            <a:endParaRPr sz="2000">
              <a:latin typeface="Carlito"/>
              <a:cs typeface="Carlito"/>
            </a:endParaRPr>
          </a:p>
          <a:p>
            <a:pPr marL="815340" lvl="1" indent="-346075">
              <a:lnSpc>
                <a:spcPct val="100000"/>
              </a:lnSpc>
              <a:spcBef>
                <a:spcPts val="265"/>
              </a:spcBef>
              <a:buFont typeface="Wingdings"/>
              <a:buChar char=""/>
              <a:tabLst>
                <a:tab pos="815340" algn="l"/>
                <a:tab pos="815975" algn="l"/>
              </a:tabLst>
            </a:pPr>
            <a:r>
              <a:rPr sz="2000" spc="-10" dirty="0">
                <a:latin typeface="Carlito"/>
                <a:cs typeface="Carlito"/>
              </a:rPr>
              <a:t>Introduce </a:t>
            </a:r>
            <a:r>
              <a:rPr sz="2000" spc="-155" dirty="0">
                <a:latin typeface="Arimo"/>
                <a:cs typeface="Arimo"/>
              </a:rPr>
              <a:t>a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65" dirty="0">
                <a:latin typeface="Arimo"/>
                <a:cs typeface="Arimo"/>
              </a:rPr>
              <a:t>parameter</a:t>
            </a:r>
            <a:r>
              <a:rPr sz="2000" spc="-85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that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“dampens”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trend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15" dirty="0">
                <a:latin typeface="Arimo"/>
                <a:cs typeface="Arimo"/>
              </a:rPr>
              <a:t>to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155" dirty="0">
                <a:latin typeface="Arimo"/>
                <a:cs typeface="Arimo"/>
              </a:rPr>
              <a:t>a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flat</a:t>
            </a:r>
            <a:r>
              <a:rPr sz="2000" spc="-90" dirty="0">
                <a:latin typeface="Arimo"/>
                <a:cs typeface="Arimo"/>
              </a:rPr>
              <a:t> </a:t>
            </a:r>
            <a:r>
              <a:rPr sz="2000" spc="-40" dirty="0">
                <a:latin typeface="Arimo"/>
                <a:cs typeface="Arimo"/>
              </a:rPr>
              <a:t>line</a:t>
            </a:r>
            <a:r>
              <a:rPr sz="2000" spc="-90" dirty="0">
                <a:latin typeface="Arimo"/>
                <a:cs typeface="Arimo"/>
              </a:rPr>
              <a:t> </a:t>
            </a:r>
            <a:r>
              <a:rPr sz="2000" spc="-120" dirty="0">
                <a:latin typeface="Arimo"/>
                <a:cs typeface="Arimo"/>
              </a:rPr>
              <a:t>some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time</a:t>
            </a:r>
            <a:r>
              <a:rPr sz="2000" spc="-95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in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5" dirty="0">
                <a:latin typeface="Carlito"/>
                <a:cs typeface="Carlito"/>
              </a:rPr>
              <a:t>future</a:t>
            </a:r>
            <a:endParaRPr sz="2000">
              <a:latin typeface="Carlito"/>
              <a:cs typeface="Carlito"/>
            </a:endParaRPr>
          </a:p>
          <a:p>
            <a:pPr marL="815340" lvl="1" indent="-346075">
              <a:lnSpc>
                <a:spcPct val="100000"/>
              </a:lnSpc>
              <a:spcBef>
                <a:spcPts val="265"/>
              </a:spcBef>
              <a:buFont typeface="Wingdings"/>
              <a:buChar char=""/>
              <a:tabLst>
                <a:tab pos="815340" algn="l"/>
                <a:tab pos="815975" algn="l"/>
              </a:tabLst>
            </a:pPr>
            <a:r>
              <a:rPr sz="2000" spc="-15" dirty="0">
                <a:latin typeface="Carlito"/>
                <a:cs typeface="Carlito"/>
              </a:rPr>
              <a:t>Proven to </a:t>
            </a:r>
            <a:r>
              <a:rPr sz="2000" spc="-5" dirty="0">
                <a:latin typeface="Carlito"/>
                <a:cs typeface="Carlito"/>
              </a:rPr>
              <a:t>be very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successful</a:t>
            </a:r>
            <a:endParaRPr sz="2000">
              <a:latin typeface="Carlito"/>
              <a:cs typeface="Carlito"/>
            </a:endParaRPr>
          </a:p>
          <a:p>
            <a:pPr marL="815340" lvl="1" indent="-346075">
              <a:lnSpc>
                <a:spcPct val="100000"/>
              </a:lnSpc>
              <a:spcBef>
                <a:spcPts val="254"/>
              </a:spcBef>
              <a:buFont typeface="Wingdings"/>
              <a:buChar char=""/>
              <a:tabLst>
                <a:tab pos="815340" algn="l"/>
                <a:tab pos="815975" algn="l"/>
              </a:tabLst>
            </a:pPr>
            <a:r>
              <a:rPr sz="2000" spc="-5" dirty="0">
                <a:latin typeface="Carlito"/>
                <a:cs typeface="Carlito"/>
              </a:rPr>
              <a:t>Arguably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most </a:t>
            </a:r>
            <a:r>
              <a:rPr sz="2000" dirty="0">
                <a:latin typeface="Carlito"/>
                <a:cs typeface="Carlito"/>
              </a:rPr>
              <a:t>popular individual </a:t>
            </a:r>
            <a:r>
              <a:rPr sz="2000" spc="-5" dirty="0">
                <a:latin typeface="Carlito"/>
                <a:cs typeface="Carlito"/>
              </a:rPr>
              <a:t>methods </a:t>
            </a:r>
            <a:r>
              <a:rPr sz="2000" dirty="0">
                <a:latin typeface="Carlito"/>
                <a:cs typeface="Carlito"/>
              </a:rPr>
              <a:t>when </a:t>
            </a:r>
            <a:r>
              <a:rPr sz="2000" spc="-15" dirty="0">
                <a:latin typeface="Carlito"/>
                <a:cs typeface="Carlito"/>
              </a:rPr>
              <a:t>forecasts </a:t>
            </a:r>
            <a:r>
              <a:rPr sz="2000" spc="-10" dirty="0">
                <a:latin typeface="Carlito"/>
                <a:cs typeface="Carlito"/>
              </a:rPr>
              <a:t>are required automatically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many</a:t>
            </a:r>
            <a:r>
              <a:rPr sz="2000" spc="1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series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6061" y="4638842"/>
            <a:ext cx="3475766" cy="889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353" y="4700843"/>
            <a:ext cx="1549054" cy="763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263" y="5666232"/>
            <a:ext cx="3858767" cy="765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28670" y="6144869"/>
            <a:ext cx="5079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Because </a:t>
            </a:r>
            <a:r>
              <a:rPr sz="1600" spc="-5" dirty="0">
                <a:latin typeface="Arimo"/>
                <a:cs typeface="Arimo"/>
              </a:rPr>
              <a:t>ϕ</a:t>
            </a:r>
            <a:r>
              <a:rPr sz="1600" spc="-5" dirty="0">
                <a:latin typeface="Carlito"/>
                <a:cs typeface="Carlito"/>
              </a:rPr>
              <a:t>(1</a:t>
            </a:r>
            <a:r>
              <a:rPr sz="1600" spc="-5" dirty="0">
                <a:latin typeface="Arimo"/>
                <a:cs typeface="Arimo"/>
              </a:rPr>
              <a:t>+ </a:t>
            </a:r>
            <a:r>
              <a:rPr sz="1600" dirty="0">
                <a:latin typeface="Arimo"/>
                <a:cs typeface="Arimo"/>
              </a:rPr>
              <a:t>ϕ+ ϕ</a:t>
            </a:r>
            <a:r>
              <a:rPr sz="1575" baseline="26455" dirty="0">
                <a:latin typeface="Carlito"/>
                <a:cs typeface="Carlito"/>
              </a:rPr>
              <a:t>2</a:t>
            </a:r>
            <a:r>
              <a:rPr sz="1600" dirty="0">
                <a:latin typeface="Arimo"/>
                <a:cs typeface="Arimo"/>
              </a:rPr>
              <a:t>+ ϕ</a:t>
            </a:r>
            <a:r>
              <a:rPr sz="1575" baseline="26455" dirty="0">
                <a:latin typeface="Carlito"/>
                <a:cs typeface="Carlito"/>
              </a:rPr>
              <a:t>3</a:t>
            </a:r>
            <a:r>
              <a:rPr sz="1600" dirty="0">
                <a:latin typeface="Arimo"/>
                <a:cs typeface="Arimo"/>
              </a:rPr>
              <a:t>+ </a:t>
            </a:r>
            <a:r>
              <a:rPr sz="1600" spc="-110" dirty="0">
                <a:latin typeface="Arimo"/>
                <a:cs typeface="Arimo"/>
              </a:rPr>
              <a:t>ϕ</a:t>
            </a:r>
            <a:r>
              <a:rPr sz="1575" spc="-165" baseline="26455" dirty="0">
                <a:latin typeface="Carlito"/>
                <a:cs typeface="Carlito"/>
              </a:rPr>
              <a:t>4</a:t>
            </a:r>
            <a:r>
              <a:rPr sz="1600" spc="-110" dirty="0">
                <a:latin typeface="Arimo"/>
                <a:cs typeface="Arimo"/>
              </a:rPr>
              <a:t>+…. </a:t>
            </a:r>
            <a:r>
              <a:rPr sz="1600" spc="-140" dirty="0">
                <a:latin typeface="Arimo"/>
                <a:cs typeface="Arimo"/>
              </a:rPr>
              <a:t>= </a:t>
            </a:r>
            <a:r>
              <a:rPr sz="1600" spc="145" dirty="0">
                <a:latin typeface="Arimo"/>
                <a:cs typeface="Arimo"/>
              </a:rPr>
              <a:t>ϕ</a:t>
            </a:r>
            <a:r>
              <a:rPr sz="1600" spc="-240" dirty="0">
                <a:latin typeface="Arimo"/>
                <a:cs typeface="Arimo"/>
              </a:rPr>
              <a:t> </a:t>
            </a:r>
            <a:r>
              <a:rPr sz="1600" spc="-10" dirty="0">
                <a:latin typeface="Carlito"/>
                <a:cs typeface="Carlito"/>
              </a:rPr>
              <a:t>/(1- </a:t>
            </a:r>
            <a:r>
              <a:rPr sz="1600" spc="45" dirty="0">
                <a:latin typeface="Arimo"/>
                <a:cs typeface="Arimo"/>
              </a:rPr>
              <a:t>ϕ</a:t>
            </a:r>
            <a:r>
              <a:rPr sz="1600" spc="45" dirty="0">
                <a:latin typeface="Carlito"/>
                <a:cs typeface="Carlito"/>
              </a:rPr>
              <a:t>),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constant value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7263" y="6560818"/>
            <a:ext cx="5153025" cy="276225"/>
            <a:chOff x="207263" y="6560818"/>
            <a:chExt cx="5153025" cy="276225"/>
          </a:xfrm>
        </p:grpSpPr>
        <p:sp>
          <p:nvSpPr>
            <p:cNvPr id="9" name="object 9"/>
            <p:cNvSpPr/>
            <p:nvPr/>
          </p:nvSpPr>
          <p:spPr>
            <a:xfrm>
              <a:off x="207263" y="6573010"/>
              <a:ext cx="4213860" cy="2636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83023" y="6560818"/>
              <a:ext cx="976884" cy="2636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8879509" y="4610381"/>
            <a:ext cx="2608326" cy="21731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4467" y="2397251"/>
            <a:ext cx="1423415" cy="3246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88" y="361899"/>
            <a:ext cx="11577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7.2</a:t>
            </a:r>
            <a:r>
              <a:rPr spc="-434" dirty="0"/>
              <a:t> </a:t>
            </a:r>
            <a:r>
              <a:rPr spc="-325" dirty="0"/>
              <a:t>Trend</a:t>
            </a:r>
            <a:r>
              <a:rPr spc="-440" dirty="0"/>
              <a:t> </a:t>
            </a:r>
            <a:r>
              <a:rPr spc="-140" dirty="0"/>
              <a:t>Methods:</a:t>
            </a:r>
            <a:r>
              <a:rPr spc="-415" dirty="0"/>
              <a:t> </a:t>
            </a:r>
            <a:r>
              <a:rPr spc="-200" dirty="0"/>
              <a:t>Damped</a:t>
            </a:r>
            <a:r>
              <a:rPr spc="-434" dirty="0"/>
              <a:t> </a:t>
            </a:r>
            <a:r>
              <a:rPr spc="-325" dirty="0"/>
              <a:t>Trend</a:t>
            </a:r>
            <a:r>
              <a:rPr spc="-455" dirty="0"/>
              <a:t> </a:t>
            </a:r>
            <a:r>
              <a:rPr spc="-85" dirty="0"/>
              <a:t>Method</a:t>
            </a:r>
            <a:r>
              <a:rPr spc="-455" dirty="0"/>
              <a:t> </a:t>
            </a:r>
            <a:r>
              <a:rPr spc="-29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584" y="1603247"/>
            <a:ext cx="7621270" cy="4939665"/>
            <a:chOff x="100584" y="1603247"/>
            <a:chExt cx="7621270" cy="4939665"/>
          </a:xfrm>
        </p:grpSpPr>
        <p:sp>
          <p:nvSpPr>
            <p:cNvPr id="4" name="object 4"/>
            <p:cNvSpPr/>
            <p:nvPr/>
          </p:nvSpPr>
          <p:spPr>
            <a:xfrm>
              <a:off x="100584" y="1603247"/>
              <a:ext cx="7434072" cy="4939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38037" y="2144267"/>
              <a:ext cx="2083435" cy="86995"/>
            </a:xfrm>
            <a:custGeom>
              <a:avLst/>
              <a:gdLst/>
              <a:ahLst/>
              <a:cxnLst/>
              <a:rect l="l" t="t" r="r" b="b"/>
              <a:pathLst>
                <a:path w="2083434" h="86994">
                  <a:moveTo>
                    <a:pt x="86867" y="0"/>
                  </a:moveTo>
                  <a:lnTo>
                    <a:pt x="0" y="43434"/>
                  </a:lnTo>
                  <a:lnTo>
                    <a:pt x="86867" y="86868"/>
                  </a:lnTo>
                  <a:lnTo>
                    <a:pt x="86867" y="57912"/>
                  </a:lnTo>
                  <a:lnTo>
                    <a:pt x="72389" y="57912"/>
                  </a:lnTo>
                  <a:lnTo>
                    <a:pt x="72389" y="28956"/>
                  </a:lnTo>
                  <a:lnTo>
                    <a:pt x="86867" y="28956"/>
                  </a:lnTo>
                  <a:lnTo>
                    <a:pt x="86867" y="0"/>
                  </a:lnTo>
                  <a:close/>
                </a:path>
                <a:path w="2083434" h="86994">
                  <a:moveTo>
                    <a:pt x="86867" y="28956"/>
                  </a:moveTo>
                  <a:lnTo>
                    <a:pt x="72389" y="28956"/>
                  </a:lnTo>
                  <a:lnTo>
                    <a:pt x="72389" y="57912"/>
                  </a:lnTo>
                  <a:lnTo>
                    <a:pt x="86867" y="57912"/>
                  </a:lnTo>
                  <a:lnTo>
                    <a:pt x="86867" y="28956"/>
                  </a:lnTo>
                  <a:close/>
                </a:path>
                <a:path w="2083434" h="86994">
                  <a:moveTo>
                    <a:pt x="2083308" y="28956"/>
                  </a:moveTo>
                  <a:lnTo>
                    <a:pt x="86867" y="28956"/>
                  </a:lnTo>
                  <a:lnTo>
                    <a:pt x="86867" y="57912"/>
                  </a:lnTo>
                  <a:lnTo>
                    <a:pt x="2083308" y="57912"/>
                  </a:lnTo>
                  <a:lnTo>
                    <a:pt x="2083308" y="289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51089" y="1535938"/>
            <a:ext cx="37236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Still use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holt function, but </a:t>
            </a:r>
            <a:r>
              <a:rPr sz="1800" spc="-15" dirty="0">
                <a:latin typeface="Carlito"/>
                <a:cs typeface="Carlito"/>
              </a:rPr>
              <a:t>make  </a:t>
            </a:r>
            <a:r>
              <a:rPr sz="1800" spc="-5" dirty="0">
                <a:latin typeface="Carlito"/>
                <a:cs typeface="Carlito"/>
              </a:rPr>
              <a:t>damped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30" dirty="0">
                <a:latin typeface="Carlito"/>
                <a:cs typeface="Carlito"/>
              </a:rPr>
              <a:t>True </a:t>
            </a:r>
            <a:r>
              <a:rPr sz="1800" spc="-5" dirty="0">
                <a:latin typeface="Carlito"/>
                <a:cs typeface="Carlito"/>
              </a:rPr>
              <a:t>or </a:t>
            </a:r>
            <a:r>
              <a:rPr sz="1800" spc="-95" dirty="0">
                <a:latin typeface="Carlito"/>
                <a:cs typeface="Carlito"/>
              </a:rPr>
              <a:t>T, </a:t>
            </a:r>
            <a:r>
              <a:rPr sz="1800" dirty="0">
                <a:latin typeface="Carlito"/>
                <a:cs typeface="Carlito"/>
              </a:rPr>
              <a:t>and then R </a:t>
            </a:r>
            <a:r>
              <a:rPr sz="1800" spc="-5" dirty="0">
                <a:latin typeface="Carlito"/>
                <a:cs typeface="Carlito"/>
              </a:rPr>
              <a:t>will find  </a:t>
            </a:r>
            <a:r>
              <a:rPr sz="1800" spc="-20" dirty="0">
                <a:latin typeface="Arimo"/>
                <a:cs typeface="Arimo"/>
              </a:rPr>
              <a:t>the </a:t>
            </a:r>
            <a:r>
              <a:rPr sz="1800" spc="-55" dirty="0">
                <a:latin typeface="Arimo"/>
                <a:cs typeface="Arimo"/>
              </a:rPr>
              <a:t>optimized</a:t>
            </a:r>
            <a:r>
              <a:rPr sz="1800" spc="-145" dirty="0">
                <a:latin typeface="Arimo"/>
                <a:cs typeface="Arimo"/>
              </a:rPr>
              <a:t> </a:t>
            </a:r>
            <a:r>
              <a:rPr sz="1800" spc="165" dirty="0">
                <a:latin typeface="Arimo"/>
                <a:cs typeface="Arimo"/>
              </a:rPr>
              <a:t>ϕ</a:t>
            </a:r>
            <a:endParaRPr sz="1800">
              <a:latin typeface="Arimo"/>
              <a:cs typeface="Arimo"/>
            </a:endParaRPr>
          </a:p>
          <a:p>
            <a:pPr marL="12700" marR="341630">
              <a:lnSpc>
                <a:spcPct val="100000"/>
              </a:lnSpc>
            </a:pPr>
            <a:r>
              <a:rPr sz="1800" spc="-195" dirty="0">
                <a:latin typeface="Arimo"/>
                <a:cs typeface="Arimo"/>
              </a:rPr>
              <a:t>You </a:t>
            </a:r>
            <a:r>
              <a:rPr sz="1800" spc="-120" dirty="0">
                <a:latin typeface="Arimo"/>
                <a:cs typeface="Arimo"/>
              </a:rPr>
              <a:t>can </a:t>
            </a:r>
            <a:r>
              <a:rPr sz="1800" spc="-95" dirty="0">
                <a:latin typeface="Arimo"/>
                <a:cs typeface="Arimo"/>
              </a:rPr>
              <a:t>also </a:t>
            </a:r>
            <a:r>
              <a:rPr sz="1800" spc="-75" dirty="0">
                <a:latin typeface="Arimo"/>
                <a:cs typeface="Arimo"/>
              </a:rPr>
              <a:t>specify </a:t>
            </a:r>
            <a:r>
              <a:rPr sz="1800" spc="-20" dirty="0">
                <a:latin typeface="Arimo"/>
                <a:cs typeface="Arimo"/>
              </a:rPr>
              <a:t>the </a:t>
            </a:r>
            <a:r>
              <a:rPr sz="1800" spc="165" dirty="0">
                <a:latin typeface="Arimo"/>
                <a:cs typeface="Arimo"/>
              </a:rPr>
              <a:t>ϕ </a:t>
            </a:r>
            <a:r>
              <a:rPr sz="1800" spc="-75" dirty="0">
                <a:latin typeface="Arimo"/>
                <a:cs typeface="Arimo"/>
              </a:rPr>
              <a:t>value.</a:t>
            </a:r>
            <a:r>
              <a:rPr sz="1800" spc="-325" dirty="0">
                <a:latin typeface="Arimo"/>
                <a:cs typeface="Arimo"/>
              </a:rPr>
              <a:t> </a:t>
            </a:r>
            <a:r>
              <a:rPr sz="1800" spc="-114" dirty="0">
                <a:latin typeface="Arimo"/>
                <a:cs typeface="Arimo"/>
              </a:rPr>
              <a:t>For  </a:t>
            </a:r>
            <a:r>
              <a:rPr sz="1800" spc="-10" dirty="0">
                <a:latin typeface="Carlito"/>
                <a:cs typeface="Carlito"/>
              </a:rPr>
              <a:t>example: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08976" y="2993135"/>
            <a:ext cx="43434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16139" y="3680586"/>
            <a:ext cx="438213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The selection </a:t>
            </a:r>
            <a:r>
              <a:rPr sz="1800" b="1" dirty="0">
                <a:latin typeface="Carlito"/>
                <a:cs typeface="Carlito"/>
              </a:rPr>
              <a:t>of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ϕ</a:t>
            </a:r>
            <a:endParaRPr sz="18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In </a:t>
            </a:r>
            <a:r>
              <a:rPr sz="1800" spc="-10" dirty="0">
                <a:latin typeface="Carlito"/>
                <a:cs typeface="Carlito"/>
              </a:rPr>
              <a:t>practice, </a:t>
            </a:r>
            <a:r>
              <a:rPr sz="1800" spc="165" dirty="0">
                <a:latin typeface="Arimo"/>
                <a:cs typeface="Arimo"/>
              </a:rPr>
              <a:t>ϕ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15" dirty="0">
                <a:latin typeface="Carlito"/>
                <a:cs typeface="Carlito"/>
              </a:rPr>
              <a:t>rarely </a:t>
            </a:r>
            <a:r>
              <a:rPr sz="1800" spc="-5" dirty="0">
                <a:latin typeface="Carlito"/>
                <a:cs typeface="Carlito"/>
              </a:rPr>
              <a:t>less </a:t>
            </a:r>
            <a:r>
              <a:rPr sz="1800" dirty="0">
                <a:latin typeface="Carlito"/>
                <a:cs typeface="Carlito"/>
              </a:rPr>
              <a:t>than 0.8 as the  </a:t>
            </a:r>
            <a:r>
              <a:rPr sz="1800" spc="-5" dirty="0">
                <a:latin typeface="Carlito"/>
                <a:cs typeface="Carlito"/>
              </a:rPr>
              <a:t>damping has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very </a:t>
            </a:r>
            <a:r>
              <a:rPr sz="1800" spc="-15" dirty="0">
                <a:latin typeface="Carlito"/>
                <a:cs typeface="Carlito"/>
              </a:rPr>
              <a:t>strong effect for </a:t>
            </a:r>
            <a:r>
              <a:rPr sz="1800" spc="-5" dirty="0">
                <a:latin typeface="Carlito"/>
                <a:cs typeface="Carlito"/>
              </a:rPr>
              <a:t>smaller  </a:t>
            </a:r>
            <a:r>
              <a:rPr sz="1800" spc="-10" dirty="0">
                <a:latin typeface="Carlito"/>
                <a:cs typeface="Carlito"/>
              </a:rPr>
              <a:t>values.</a:t>
            </a:r>
            <a:endParaRPr sz="1800">
              <a:latin typeface="Carlito"/>
              <a:cs typeface="Carlito"/>
            </a:endParaRPr>
          </a:p>
          <a:p>
            <a:pPr marL="299085" marR="22606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Carlito"/>
                <a:cs typeface="Carlito"/>
              </a:rPr>
              <a:t>Values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165" dirty="0">
                <a:latin typeface="Arimo"/>
                <a:cs typeface="Arimo"/>
              </a:rPr>
              <a:t>ϕ </a:t>
            </a:r>
            <a:r>
              <a:rPr sz="1800" spc="-5" dirty="0">
                <a:latin typeface="Carlito"/>
                <a:cs typeface="Carlito"/>
              </a:rPr>
              <a:t>close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1 </a:t>
            </a:r>
            <a:r>
              <a:rPr sz="1800" spc="-5" dirty="0">
                <a:latin typeface="Carlito"/>
                <a:cs typeface="Carlito"/>
              </a:rPr>
              <a:t>will </a:t>
            </a:r>
            <a:r>
              <a:rPr sz="1800" dirty="0">
                <a:latin typeface="Carlito"/>
                <a:cs typeface="Carlito"/>
              </a:rPr>
              <a:t>mean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dirty="0">
                <a:latin typeface="Carlito"/>
                <a:cs typeface="Carlito"/>
              </a:rPr>
              <a:t>a  </a:t>
            </a:r>
            <a:r>
              <a:rPr sz="1800" spc="-5" dirty="0">
                <a:latin typeface="Carlito"/>
                <a:cs typeface="Carlito"/>
              </a:rPr>
              <a:t>damped </a:t>
            </a:r>
            <a:r>
              <a:rPr sz="1800" dirty="0">
                <a:latin typeface="Carlito"/>
                <a:cs typeface="Carlito"/>
              </a:rPr>
              <a:t>model is </a:t>
            </a:r>
            <a:r>
              <a:rPr sz="1800" spc="-5" dirty="0">
                <a:latin typeface="Carlito"/>
                <a:cs typeface="Carlito"/>
              </a:rPr>
              <a:t>not </a:t>
            </a:r>
            <a:r>
              <a:rPr sz="1800" dirty="0">
                <a:latin typeface="Carlito"/>
                <a:cs typeface="Carlito"/>
              </a:rPr>
              <a:t>able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be  </a:t>
            </a:r>
            <a:r>
              <a:rPr sz="1800" spc="-10" dirty="0">
                <a:latin typeface="Carlito"/>
                <a:cs typeface="Carlito"/>
              </a:rPr>
              <a:t>distinguished from </a:t>
            </a:r>
            <a:r>
              <a:rPr sz="1800" dirty="0">
                <a:latin typeface="Carlito"/>
                <a:cs typeface="Carlito"/>
              </a:rPr>
              <a:t>a non-damped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model.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these </a:t>
            </a:r>
            <a:r>
              <a:rPr sz="1800" spc="-5" dirty="0">
                <a:latin typeface="Carlito"/>
                <a:cs typeface="Carlito"/>
              </a:rPr>
              <a:t>reasons, </a:t>
            </a:r>
            <a:r>
              <a:rPr sz="1800" spc="-10" dirty="0">
                <a:latin typeface="Carlito"/>
                <a:cs typeface="Carlito"/>
              </a:rPr>
              <a:t>we </a:t>
            </a:r>
            <a:r>
              <a:rPr sz="1800" spc="-5" dirty="0">
                <a:latin typeface="Carlito"/>
                <a:cs typeface="Carlito"/>
              </a:rPr>
              <a:t>usually </a:t>
            </a:r>
            <a:r>
              <a:rPr sz="1800" spc="-10" dirty="0">
                <a:latin typeface="Carlito"/>
                <a:cs typeface="Carlito"/>
              </a:rPr>
              <a:t>restrict </a:t>
            </a:r>
            <a:r>
              <a:rPr sz="1800" spc="165" dirty="0">
                <a:latin typeface="Arimo"/>
                <a:cs typeface="Arimo"/>
              </a:rPr>
              <a:t>ϕ </a:t>
            </a:r>
            <a:r>
              <a:rPr sz="1800" spc="-10" dirty="0">
                <a:latin typeface="Carlito"/>
                <a:cs typeface="Carlito"/>
              </a:rPr>
              <a:t>to</a:t>
            </a:r>
            <a:r>
              <a:rPr sz="1800" spc="-2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minimum of </a:t>
            </a:r>
            <a:r>
              <a:rPr sz="1800" dirty="0">
                <a:latin typeface="Carlito"/>
                <a:cs typeface="Carlito"/>
              </a:rPr>
              <a:t>0.8 and a </a:t>
            </a:r>
            <a:r>
              <a:rPr sz="1800" spc="-5" dirty="0">
                <a:latin typeface="Carlito"/>
                <a:cs typeface="Carlito"/>
              </a:rPr>
              <a:t>maximum of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0.98.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0254" y="361899"/>
            <a:ext cx="71189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5" dirty="0">
                <a:latin typeface="Trebuchet MS"/>
                <a:cs typeface="Trebuchet MS"/>
              </a:rPr>
              <a:t>7.2 </a:t>
            </a:r>
            <a:r>
              <a:rPr sz="4400" spc="-325" dirty="0">
                <a:latin typeface="Trebuchet MS"/>
                <a:cs typeface="Trebuchet MS"/>
              </a:rPr>
              <a:t>Trend </a:t>
            </a:r>
            <a:r>
              <a:rPr sz="4400" spc="-140" dirty="0">
                <a:latin typeface="Trebuchet MS"/>
                <a:cs typeface="Trebuchet MS"/>
              </a:rPr>
              <a:t>Methods:</a:t>
            </a:r>
            <a:r>
              <a:rPr sz="4400" spc="-740" dirty="0">
                <a:latin typeface="Trebuchet MS"/>
                <a:cs typeface="Trebuchet MS"/>
              </a:rPr>
              <a:t> </a:t>
            </a:r>
            <a:r>
              <a:rPr sz="4400" spc="-204" dirty="0">
                <a:latin typeface="Trebuchet MS"/>
                <a:cs typeface="Trebuchet MS"/>
              </a:rPr>
              <a:t>Comparison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581" y="2507745"/>
            <a:ext cx="5392286" cy="2295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679994" y="2203830"/>
            <a:ext cx="6480810" cy="4092575"/>
            <a:chOff x="5679994" y="2203830"/>
            <a:chExt cx="6480810" cy="4092575"/>
          </a:xfrm>
        </p:grpSpPr>
        <p:sp>
          <p:nvSpPr>
            <p:cNvPr id="5" name="object 5"/>
            <p:cNvSpPr/>
            <p:nvPr/>
          </p:nvSpPr>
          <p:spPr>
            <a:xfrm>
              <a:off x="5679994" y="2323165"/>
              <a:ext cx="6480354" cy="39732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81158" y="2203830"/>
              <a:ext cx="224154" cy="1225550"/>
            </a:xfrm>
            <a:custGeom>
              <a:avLst/>
              <a:gdLst/>
              <a:ahLst/>
              <a:cxnLst/>
              <a:rect l="l" t="t" r="r" b="b"/>
              <a:pathLst>
                <a:path w="224154" h="1225550">
                  <a:moveTo>
                    <a:pt x="28701" y="0"/>
                  </a:moveTo>
                  <a:lnTo>
                    <a:pt x="0" y="4318"/>
                  </a:lnTo>
                  <a:lnTo>
                    <a:pt x="16764" y="118872"/>
                  </a:lnTo>
                  <a:lnTo>
                    <a:pt x="45466" y="114681"/>
                  </a:lnTo>
                  <a:lnTo>
                    <a:pt x="28701" y="0"/>
                  </a:lnTo>
                  <a:close/>
                </a:path>
                <a:path w="224154" h="1225550">
                  <a:moveTo>
                    <a:pt x="58039" y="200660"/>
                  </a:moveTo>
                  <a:lnTo>
                    <a:pt x="29337" y="204851"/>
                  </a:lnTo>
                  <a:lnTo>
                    <a:pt x="46227" y="319405"/>
                  </a:lnTo>
                  <a:lnTo>
                    <a:pt x="74802" y="315214"/>
                  </a:lnTo>
                  <a:lnTo>
                    <a:pt x="58039" y="200660"/>
                  </a:lnTo>
                  <a:close/>
                </a:path>
                <a:path w="224154" h="1225550">
                  <a:moveTo>
                    <a:pt x="87375" y="401193"/>
                  </a:moveTo>
                  <a:lnTo>
                    <a:pt x="58800" y="405384"/>
                  </a:lnTo>
                  <a:lnTo>
                    <a:pt x="75565" y="519938"/>
                  </a:lnTo>
                  <a:lnTo>
                    <a:pt x="104140" y="515747"/>
                  </a:lnTo>
                  <a:lnTo>
                    <a:pt x="87375" y="401193"/>
                  </a:lnTo>
                  <a:close/>
                </a:path>
                <a:path w="224154" h="1225550">
                  <a:moveTo>
                    <a:pt x="116840" y="601726"/>
                  </a:moveTo>
                  <a:lnTo>
                    <a:pt x="88138" y="605917"/>
                  </a:lnTo>
                  <a:lnTo>
                    <a:pt x="104901" y="720471"/>
                  </a:lnTo>
                  <a:lnTo>
                    <a:pt x="133604" y="716280"/>
                  </a:lnTo>
                  <a:lnTo>
                    <a:pt x="116840" y="601726"/>
                  </a:lnTo>
                  <a:close/>
                </a:path>
                <a:path w="224154" h="1225550">
                  <a:moveTo>
                    <a:pt x="146176" y="802259"/>
                  </a:moveTo>
                  <a:lnTo>
                    <a:pt x="117475" y="806450"/>
                  </a:lnTo>
                  <a:lnTo>
                    <a:pt x="134239" y="921131"/>
                  </a:lnTo>
                  <a:lnTo>
                    <a:pt x="162941" y="916813"/>
                  </a:lnTo>
                  <a:lnTo>
                    <a:pt x="146176" y="802259"/>
                  </a:lnTo>
                  <a:close/>
                </a:path>
                <a:path w="224154" h="1225550">
                  <a:moveTo>
                    <a:pt x="175514" y="1002792"/>
                  </a:moveTo>
                  <a:lnTo>
                    <a:pt x="146812" y="1006983"/>
                  </a:lnTo>
                  <a:lnTo>
                    <a:pt x="163702" y="1121664"/>
                  </a:lnTo>
                  <a:lnTo>
                    <a:pt x="192277" y="1117473"/>
                  </a:lnTo>
                  <a:lnTo>
                    <a:pt x="175514" y="1002792"/>
                  </a:lnTo>
                  <a:close/>
                </a:path>
                <a:path w="224154" h="1225550">
                  <a:moveTo>
                    <a:pt x="223900" y="1133094"/>
                  </a:moveTo>
                  <a:lnTo>
                    <a:pt x="137922" y="1145667"/>
                  </a:lnTo>
                  <a:lnTo>
                    <a:pt x="193421" y="1225296"/>
                  </a:lnTo>
                  <a:lnTo>
                    <a:pt x="223900" y="113309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16651" y="1526794"/>
            <a:ext cx="633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trend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is being damped,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will be emerge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1800" spc="-15" dirty="0">
                <a:solidFill>
                  <a:srgbClr val="00AF50"/>
                </a:solidFill>
                <a:latin typeface="Carlito"/>
                <a:cs typeface="Carlito"/>
              </a:rPr>
              <a:t>constant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value  </a:t>
            </a:r>
            <a:r>
              <a:rPr sz="1800" spc="-60" dirty="0">
                <a:solidFill>
                  <a:srgbClr val="00AF50"/>
                </a:solidFill>
                <a:latin typeface="Arimo"/>
                <a:cs typeface="Arimo"/>
              </a:rPr>
              <a:t>when h </a:t>
            </a:r>
            <a:r>
              <a:rPr sz="1800" spc="-95" dirty="0">
                <a:solidFill>
                  <a:srgbClr val="00AF50"/>
                </a:solidFill>
                <a:latin typeface="Arimo"/>
                <a:cs typeface="Arimo"/>
              </a:rPr>
              <a:t>is </a:t>
            </a:r>
            <a:r>
              <a:rPr sz="1800" spc="-85" dirty="0">
                <a:solidFill>
                  <a:srgbClr val="00AF50"/>
                </a:solidFill>
                <a:latin typeface="Arimo"/>
                <a:cs typeface="Arimo"/>
              </a:rPr>
              <a:t>large </a:t>
            </a:r>
            <a:r>
              <a:rPr sz="1800" spc="-75" dirty="0">
                <a:solidFill>
                  <a:srgbClr val="00AF50"/>
                </a:solidFill>
                <a:latin typeface="Arimo"/>
                <a:cs typeface="Arimo"/>
              </a:rPr>
              <a:t>enough; </a:t>
            </a:r>
            <a:r>
              <a:rPr sz="1800" spc="-25" dirty="0">
                <a:solidFill>
                  <a:srgbClr val="00AF50"/>
                </a:solidFill>
                <a:latin typeface="Arimo"/>
                <a:cs typeface="Arimo"/>
              </a:rPr>
              <a:t>in </a:t>
            </a:r>
            <a:r>
              <a:rPr sz="1800" spc="-60" dirty="0">
                <a:solidFill>
                  <a:srgbClr val="00AF50"/>
                </a:solidFill>
                <a:latin typeface="Arimo"/>
                <a:cs typeface="Arimo"/>
              </a:rPr>
              <a:t>contrast, Holt’s </a:t>
            </a:r>
            <a:r>
              <a:rPr sz="1800" spc="-40" dirty="0">
                <a:solidFill>
                  <a:srgbClr val="00AF50"/>
                </a:solidFill>
                <a:latin typeface="Arimo"/>
                <a:cs typeface="Arimo"/>
              </a:rPr>
              <a:t>method </a:t>
            </a:r>
            <a:r>
              <a:rPr sz="1800" dirty="0">
                <a:solidFill>
                  <a:srgbClr val="00AF50"/>
                </a:solidFill>
                <a:latin typeface="Arimo"/>
                <a:cs typeface="Arimo"/>
              </a:rPr>
              <a:t>will </a:t>
            </a:r>
            <a:r>
              <a:rPr sz="1800" spc="-65" dirty="0">
                <a:solidFill>
                  <a:srgbClr val="00AF50"/>
                </a:solidFill>
                <a:latin typeface="Arimo"/>
                <a:cs typeface="Arimo"/>
              </a:rPr>
              <a:t>over</a:t>
            </a:r>
            <a:r>
              <a:rPr sz="1800" spc="-345" dirty="0">
                <a:solidFill>
                  <a:srgbClr val="00AF50"/>
                </a:solidFill>
                <a:latin typeface="Arimo"/>
                <a:cs typeface="Arimo"/>
              </a:rPr>
              <a:t> </a:t>
            </a:r>
            <a:r>
              <a:rPr sz="1800" spc="-70" dirty="0">
                <a:solidFill>
                  <a:srgbClr val="00AF50"/>
                </a:solidFill>
                <a:latin typeface="Arimo"/>
                <a:cs typeface="Arimo"/>
              </a:rPr>
              <a:t>forecast</a:t>
            </a:r>
            <a:endParaRPr sz="1800">
              <a:latin typeface="Arimo"/>
              <a:cs typeface="Arim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254" y="361899"/>
            <a:ext cx="71189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7.2 </a:t>
            </a:r>
            <a:r>
              <a:rPr spc="-325" dirty="0"/>
              <a:t>Trend </a:t>
            </a:r>
            <a:r>
              <a:rPr spc="-140" dirty="0"/>
              <a:t>Methods:</a:t>
            </a:r>
            <a:r>
              <a:rPr spc="-740" dirty="0"/>
              <a:t> </a:t>
            </a:r>
            <a:r>
              <a:rPr spc="-204" dirty="0"/>
              <a:t>Comparison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61047" y="2329433"/>
            <a:ext cx="5257800" cy="4178300"/>
            <a:chOff x="6861047" y="2329433"/>
            <a:chExt cx="5257800" cy="4178300"/>
          </a:xfrm>
        </p:grpSpPr>
        <p:sp>
          <p:nvSpPr>
            <p:cNvPr id="4" name="object 4"/>
            <p:cNvSpPr/>
            <p:nvPr/>
          </p:nvSpPr>
          <p:spPr>
            <a:xfrm>
              <a:off x="6861047" y="2779775"/>
              <a:ext cx="5257800" cy="37277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70363" y="2329433"/>
              <a:ext cx="86995" cy="452120"/>
            </a:xfrm>
            <a:custGeom>
              <a:avLst/>
              <a:gdLst/>
              <a:ahLst/>
              <a:cxnLst/>
              <a:rect l="l" t="t" r="r" b="b"/>
              <a:pathLst>
                <a:path w="86995" h="452119">
                  <a:moveTo>
                    <a:pt x="57911" y="72389"/>
                  </a:moveTo>
                  <a:lnTo>
                    <a:pt x="28955" y="72389"/>
                  </a:lnTo>
                  <a:lnTo>
                    <a:pt x="28955" y="451738"/>
                  </a:lnTo>
                  <a:lnTo>
                    <a:pt x="57911" y="451738"/>
                  </a:lnTo>
                  <a:lnTo>
                    <a:pt x="57911" y="72389"/>
                  </a:lnTo>
                  <a:close/>
                </a:path>
                <a:path w="86995" h="452119">
                  <a:moveTo>
                    <a:pt x="43433" y="0"/>
                  </a:moveTo>
                  <a:lnTo>
                    <a:pt x="0" y="86867"/>
                  </a:lnTo>
                  <a:lnTo>
                    <a:pt x="28955" y="86867"/>
                  </a:lnTo>
                  <a:lnTo>
                    <a:pt x="28955" y="72389"/>
                  </a:lnTo>
                  <a:lnTo>
                    <a:pt x="79628" y="72389"/>
                  </a:lnTo>
                  <a:lnTo>
                    <a:pt x="43433" y="0"/>
                  </a:lnTo>
                  <a:close/>
                </a:path>
                <a:path w="86995" h="452119">
                  <a:moveTo>
                    <a:pt x="79628" y="72389"/>
                  </a:moveTo>
                  <a:lnTo>
                    <a:pt x="57911" y="72389"/>
                  </a:lnTo>
                  <a:lnTo>
                    <a:pt x="57911" y="86867"/>
                  </a:lnTo>
                  <a:lnTo>
                    <a:pt x="86867" y="86867"/>
                  </a:lnTo>
                  <a:lnTo>
                    <a:pt x="79628" y="7238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2883407"/>
            <a:ext cx="5154168" cy="2506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516879"/>
            <a:ext cx="5154295" cy="923925"/>
          </a:xfrm>
          <a:custGeom>
            <a:avLst/>
            <a:gdLst/>
            <a:ahLst/>
            <a:cxnLst/>
            <a:rect l="l" t="t" r="r" b="b"/>
            <a:pathLst>
              <a:path w="5154295" h="923925">
                <a:moveTo>
                  <a:pt x="5154168" y="0"/>
                </a:moveTo>
                <a:lnTo>
                  <a:pt x="0" y="0"/>
                </a:lnTo>
                <a:lnTo>
                  <a:pt x="0" y="923544"/>
                </a:lnTo>
                <a:lnTo>
                  <a:pt x="5154168" y="923544"/>
                </a:lnTo>
                <a:lnTo>
                  <a:pt x="515416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5536183"/>
            <a:ext cx="13677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E5496"/>
                </a:solidFill>
                <a:latin typeface="Carlito"/>
                <a:cs typeface="Carlito"/>
              </a:rPr>
              <a:t>s</a:t>
            </a:r>
            <a:r>
              <a:rPr sz="1800" b="1" spc="5" dirty="0">
                <a:solidFill>
                  <a:srgbClr val="2E5496"/>
                </a:solidFill>
                <a:latin typeface="Carlito"/>
                <a:cs typeface="Carlito"/>
              </a:rPr>
              <a:t>u</a:t>
            </a:r>
            <a:r>
              <a:rPr sz="1800" b="1" spc="-5" dirty="0">
                <a:solidFill>
                  <a:srgbClr val="2E5496"/>
                </a:solidFill>
                <a:latin typeface="Carlito"/>
                <a:cs typeface="Carlito"/>
              </a:rPr>
              <a:t>mma</a:t>
            </a:r>
            <a:r>
              <a:rPr sz="1800" b="1" spc="5" dirty="0">
                <a:solidFill>
                  <a:srgbClr val="2E5496"/>
                </a:solidFill>
                <a:latin typeface="Carlito"/>
                <a:cs typeface="Carlito"/>
              </a:rPr>
              <a:t>ry</a:t>
            </a:r>
            <a:r>
              <a:rPr sz="1800" spc="-5" dirty="0">
                <a:latin typeface="Carlito"/>
                <a:cs typeface="Carlito"/>
              </a:rPr>
              <a:t>(f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dirty="0">
                <a:latin typeface="Carlito"/>
                <a:cs typeface="Carlito"/>
              </a:rPr>
              <a:t>t1)  </a:t>
            </a:r>
            <a:r>
              <a:rPr sz="1800" b="1" dirty="0">
                <a:solidFill>
                  <a:srgbClr val="2E5496"/>
                </a:solidFill>
                <a:latin typeface="Carlito"/>
                <a:cs typeface="Carlito"/>
              </a:rPr>
              <a:t>s</a:t>
            </a:r>
            <a:r>
              <a:rPr sz="1800" b="1" spc="5" dirty="0">
                <a:solidFill>
                  <a:srgbClr val="2E5496"/>
                </a:solidFill>
                <a:latin typeface="Carlito"/>
                <a:cs typeface="Carlito"/>
              </a:rPr>
              <a:t>u</a:t>
            </a:r>
            <a:r>
              <a:rPr sz="1800" b="1" spc="-5" dirty="0">
                <a:solidFill>
                  <a:srgbClr val="2E5496"/>
                </a:solidFill>
                <a:latin typeface="Carlito"/>
                <a:cs typeface="Carlito"/>
              </a:rPr>
              <a:t>mma</a:t>
            </a:r>
            <a:r>
              <a:rPr sz="1800" b="1" spc="5" dirty="0">
                <a:solidFill>
                  <a:srgbClr val="2E5496"/>
                </a:solidFill>
                <a:latin typeface="Carlito"/>
                <a:cs typeface="Carlito"/>
              </a:rPr>
              <a:t>ry</a:t>
            </a:r>
            <a:r>
              <a:rPr sz="1800" spc="-5" dirty="0">
                <a:latin typeface="Carlito"/>
                <a:cs typeface="Carlito"/>
              </a:rPr>
              <a:t>(f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dirty="0">
                <a:latin typeface="Carlito"/>
                <a:cs typeface="Carlito"/>
              </a:rPr>
              <a:t>t2)  </a:t>
            </a:r>
            <a:r>
              <a:rPr sz="1800" b="1" dirty="0">
                <a:solidFill>
                  <a:srgbClr val="2E5496"/>
                </a:solidFill>
                <a:latin typeface="Carlito"/>
                <a:cs typeface="Carlito"/>
              </a:rPr>
              <a:t>s</a:t>
            </a:r>
            <a:r>
              <a:rPr sz="1800" b="1" spc="5" dirty="0">
                <a:solidFill>
                  <a:srgbClr val="2E5496"/>
                </a:solidFill>
                <a:latin typeface="Carlito"/>
                <a:cs typeface="Carlito"/>
              </a:rPr>
              <a:t>u</a:t>
            </a:r>
            <a:r>
              <a:rPr sz="1800" b="1" spc="-5" dirty="0">
                <a:solidFill>
                  <a:srgbClr val="2E5496"/>
                </a:solidFill>
                <a:latin typeface="Carlito"/>
                <a:cs typeface="Carlito"/>
              </a:rPr>
              <a:t>mma</a:t>
            </a:r>
            <a:r>
              <a:rPr sz="1800" b="1" spc="5" dirty="0">
                <a:solidFill>
                  <a:srgbClr val="2E5496"/>
                </a:solidFill>
                <a:latin typeface="Carlito"/>
                <a:cs typeface="Carlito"/>
              </a:rPr>
              <a:t>ry</a:t>
            </a:r>
            <a:r>
              <a:rPr sz="1800" spc="-5" dirty="0">
                <a:latin typeface="Carlito"/>
                <a:cs typeface="Carlito"/>
              </a:rPr>
              <a:t>(f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dirty="0">
                <a:latin typeface="Carlito"/>
                <a:cs typeface="Carlito"/>
              </a:rPr>
              <a:t>t3)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81393" y="3441953"/>
            <a:ext cx="216535" cy="1290955"/>
          </a:xfrm>
          <a:custGeom>
            <a:avLst/>
            <a:gdLst/>
            <a:ahLst/>
            <a:cxnLst/>
            <a:rect l="l" t="t" r="r" b="b"/>
            <a:pathLst>
              <a:path w="216534" h="1290954">
                <a:moveTo>
                  <a:pt x="216407" y="1290828"/>
                </a:moveTo>
                <a:lnTo>
                  <a:pt x="174265" y="1289403"/>
                </a:lnTo>
                <a:lnTo>
                  <a:pt x="139874" y="1285525"/>
                </a:lnTo>
                <a:lnTo>
                  <a:pt x="116699" y="1279790"/>
                </a:lnTo>
                <a:lnTo>
                  <a:pt x="108203" y="1272794"/>
                </a:lnTo>
                <a:lnTo>
                  <a:pt x="108203" y="663448"/>
                </a:lnTo>
                <a:lnTo>
                  <a:pt x="99708" y="656451"/>
                </a:lnTo>
                <a:lnTo>
                  <a:pt x="76533" y="650716"/>
                </a:lnTo>
                <a:lnTo>
                  <a:pt x="42142" y="646838"/>
                </a:lnTo>
                <a:lnTo>
                  <a:pt x="0" y="645414"/>
                </a:lnTo>
                <a:lnTo>
                  <a:pt x="42142" y="643989"/>
                </a:lnTo>
                <a:lnTo>
                  <a:pt x="76533" y="640111"/>
                </a:lnTo>
                <a:lnTo>
                  <a:pt x="99708" y="634376"/>
                </a:lnTo>
                <a:lnTo>
                  <a:pt x="108203" y="627380"/>
                </a:lnTo>
                <a:lnTo>
                  <a:pt x="108203" y="18034"/>
                </a:lnTo>
                <a:lnTo>
                  <a:pt x="116699" y="11037"/>
                </a:lnTo>
                <a:lnTo>
                  <a:pt x="139874" y="5302"/>
                </a:lnTo>
                <a:lnTo>
                  <a:pt x="174265" y="1424"/>
                </a:lnTo>
                <a:lnTo>
                  <a:pt x="21640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24094" y="3911345"/>
            <a:ext cx="1081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Carlito"/>
                <a:cs typeface="Carlito"/>
              </a:rPr>
              <a:t>P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0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5" dirty="0">
                <a:latin typeface="Carlito"/>
                <a:cs typeface="Carlito"/>
              </a:rPr>
              <a:t>m</a:t>
            </a:r>
            <a:r>
              <a:rPr sz="1800" spc="-5" dirty="0">
                <a:latin typeface="Carlito"/>
                <a:cs typeface="Carlito"/>
              </a:rPr>
              <a:t>e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-40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9386" y="5524601"/>
            <a:ext cx="85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Ac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spc="-5" dirty="0">
                <a:latin typeface="Carlito"/>
                <a:cs typeface="Carlito"/>
              </a:rPr>
              <a:t>u</a:t>
            </a:r>
            <a:r>
              <a:rPr sz="1800" spc="-40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acy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81393" y="5045202"/>
            <a:ext cx="216535" cy="1290955"/>
          </a:xfrm>
          <a:custGeom>
            <a:avLst/>
            <a:gdLst/>
            <a:ahLst/>
            <a:cxnLst/>
            <a:rect l="l" t="t" r="r" b="b"/>
            <a:pathLst>
              <a:path w="216534" h="1290954">
                <a:moveTo>
                  <a:pt x="216407" y="1290828"/>
                </a:moveTo>
                <a:lnTo>
                  <a:pt x="174265" y="1289410"/>
                </a:lnTo>
                <a:lnTo>
                  <a:pt x="139874" y="1285544"/>
                </a:lnTo>
                <a:lnTo>
                  <a:pt x="116699" y="1279812"/>
                </a:lnTo>
                <a:lnTo>
                  <a:pt x="108203" y="1272794"/>
                </a:lnTo>
                <a:lnTo>
                  <a:pt x="108203" y="663448"/>
                </a:lnTo>
                <a:lnTo>
                  <a:pt x="99708" y="656429"/>
                </a:lnTo>
                <a:lnTo>
                  <a:pt x="76533" y="650697"/>
                </a:lnTo>
                <a:lnTo>
                  <a:pt x="42142" y="646831"/>
                </a:lnTo>
                <a:lnTo>
                  <a:pt x="0" y="645414"/>
                </a:lnTo>
                <a:lnTo>
                  <a:pt x="42142" y="643996"/>
                </a:lnTo>
                <a:lnTo>
                  <a:pt x="76533" y="640130"/>
                </a:lnTo>
                <a:lnTo>
                  <a:pt x="99708" y="634398"/>
                </a:lnTo>
                <a:lnTo>
                  <a:pt x="108203" y="627380"/>
                </a:lnTo>
                <a:lnTo>
                  <a:pt x="108203" y="18034"/>
                </a:lnTo>
                <a:lnTo>
                  <a:pt x="116699" y="11037"/>
                </a:lnTo>
                <a:lnTo>
                  <a:pt x="139874" y="5302"/>
                </a:lnTo>
                <a:lnTo>
                  <a:pt x="174265" y="1424"/>
                </a:lnTo>
                <a:lnTo>
                  <a:pt x="21640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19061" y="1716404"/>
            <a:ext cx="5353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9560" marR="5080" indent="-15474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Linear </a:t>
            </a:r>
            <a:r>
              <a:rPr sz="1800" spc="-10" dirty="0">
                <a:latin typeface="Carlito"/>
                <a:cs typeface="Carlito"/>
              </a:rPr>
              <a:t>trend </a:t>
            </a:r>
            <a:r>
              <a:rPr sz="1800" spc="-5" dirty="0">
                <a:latin typeface="Carlito"/>
                <a:cs typeface="Carlito"/>
              </a:rPr>
              <a:t>has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highest </a:t>
            </a:r>
            <a:r>
              <a:rPr sz="1800" spc="-15" dirty="0">
                <a:latin typeface="Carlito"/>
                <a:cs typeface="Carlito"/>
              </a:rPr>
              <a:t>forecast </a:t>
            </a:r>
            <a:r>
              <a:rPr sz="1800" spc="-10" dirty="0">
                <a:latin typeface="Carlito"/>
                <a:cs typeface="Carlito"/>
              </a:rPr>
              <a:t>accuracy </a:t>
            </a:r>
            <a:r>
              <a:rPr sz="1800" spc="-5" dirty="0">
                <a:latin typeface="Carlito"/>
                <a:cs typeface="Carlito"/>
              </a:rPr>
              <a:t>in this case  </a:t>
            </a:r>
            <a:r>
              <a:rPr sz="1800" dirty="0">
                <a:latin typeface="Carlito"/>
                <a:cs typeface="Carlito"/>
              </a:rPr>
              <a:t>when </a:t>
            </a:r>
            <a:r>
              <a:rPr sz="1800" spc="-5" dirty="0">
                <a:latin typeface="Carlito"/>
                <a:cs typeface="Carlito"/>
              </a:rPr>
              <a:t>using </a:t>
            </a:r>
            <a:r>
              <a:rPr sz="1800" dirty="0">
                <a:latin typeface="Carlito"/>
                <a:cs typeface="Carlito"/>
              </a:rPr>
              <a:t>this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method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8739" y="1657934"/>
            <a:ext cx="62153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following codes </a:t>
            </a:r>
            <a:r>
              <a:rPr sz="1800" spc="-5" dirty="0">
                <a:latin typeface="Carlito"/>
                <a:cs typeface="Carlito"/>
              </a:rPr>
              <a:t>use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whole </a:t>
            </a:r>
            <a:r>
              <a:rPr sz="1800" spc="-10" dirty="0">
                <a:latin typeface="Carlito"/>
                <a:cs typeface="Carlito"/>
              </a:rPr>
              <a:t>dataset </a:t>
            </a:r>
            <a:r>
              <a:rPr sz="1800" dirty="0">
                <a:latin typeface="Carlito"/>
                <a:cs typeface="Carlito"/>
              </a:rPr>
              <a:t>as the </a:t>
            </a:r>
            <a:r>
              <a:rPr sz="1800" spc="-10" dirty="0">
                <a:latin typeface="Carlito"/>
                <a:cs typeface="Carlito"/>
              </a:rPr>
              <a:t>testing </a:t>
            </a:r>
            <a:r>
              <a:rPr sz="1800" spc="-5" dirty="0">
                <a:latin typeface="Carlito"/>
                <a:cs typeface="Carlito"/>
              </a:rPr>
              <a:t>set, </a:t>
            </a:r>
            <a:r>
              <a:rPr sz="1800" spc="-15" dirty="0">
                <a:latin typeface="Carlito"/>
                <a:cs typeface="Carlito"/>
              </a:rPr>
              <a:t>you 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dirty="0">
                <a:latin typeface="Carlito"/>
                <a:cs typeface="Carlito"/>
              </a:rPr>
              <a:t>also change the </a:t>
            </a:r>
            <a:r>
              <a:rPr sz="1800" spc="-10" dirty="0">
                <a:latin typeface="Carlito"/>
                <a:cs typeface="Carlito"/>
              </a:rPr>
              <a:t>testing </a:t>
            </a:r>
            <a:r>
              <a:rPr sz="1800" spc="-5" dirty="0">
                <a:latin typeface="Carlito"/>
                <a:cs typeface="Carlito"/>
              </a:rPr>
              <a:t>set. </a:t>
            </a:r>
            <a:r>
              <a:rPr sz="1800" spc="-15" dirty="0">
                <a:latin typeface="Carlito"/>
                <a:cs typeface="Carlito"/>
              </a:rPr>
              <a:t>Even </a:t>
            </a:r>
            <a:r>
              <a:rPr sz="1800" dirty="0">
                <a:latin typeface="Carlito"/>
                <a:cs typeface="Carlito"/>
              </a:rPr>
              <a:t>when </a:t>
            </a:r>
            <a:r>
              <a:rPr sz="1800" spc="-10" dirty="0">
                <a:latin typeface="Carlito"/>
                <a:cs typeface="Carlito"/>
              </a:rPr>
              <a:t>you </a:t>
            </a:r>
            <a:r>
              <a:rPr sz="1800" spc="-5" dirty="0">
                <a:latin typeface="Carlito"/>
                <a:cs typeface="Carlito"/>
              </a:rPr>
              <a:t>use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series </a:t>
            </a:r>
            <a:r>
              <a:rPr sz="1800" spc="-10" dirty="0">
                <a:latin typeface="Carlito"/>
                <a:cs typeface="Carlito"/>
              </a:rPr>
              <a:t>after  </a:t>
            </a:r>
            <a:r>
              <a:rPr sz="1800" dirty="0">
                <a:latin typeface="Carlito"/>
                <a:cs typeface="Carlito"/>
              </a:rPr>
              <a:t>2000 as the </a:t>
            </a:r>
            <a:r>
              <a:rPr sz="1800" spc="-10" dirty="0">
                <a:latin typeface="Carlito"/>
                <a:cs typeface="Carlito"/>
              </a:rPr>
              <a:t>testing </a:t>
            </a:r>
            <a:r>
              <a:rPr sz="1800" spc="-5" dirty="0">
                <a:latin typeface="Carlito"/>
                <a:cs typeface="Carlito"/>
              </a:rPr>
              <a:t>set, </a:t>
            </a:r>
            <a:r>
              <a:rPr sz="1800" spc="-10" dirty="0">
                <a:latin typeface="Carlito"/>
                <a:cs typeface="Carlito"/>
              </a:rPr>
              <a:t>you still get </a:t>
            </a:r>
            <a:r>
              <a:rPr sz="1800" dirty="0">
                <a:latin typeface="Carlito"/>
                <a:cs typeface="Carlito"/>
              </a:rPr>
              <a:t>the same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conclusion.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76278" y="6520357"/>
            <a:ext cx="7810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1738" y="361899"/>
            <a:ext cx="77571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7.3 </a:t>
            </a:r>
            <a:r>
              <a:rPr spc="-254" dirty="0"/>
              <a:t>Holt-Winters’ </a:t>
            </a:r>
            <a:r>
              <a:rPr spc="-210" dirty="0"/>
              <a:t>Seasonal</a:t>
            </a:r>
            <a:r>
              <a:rPr spc="-790" dirty="0"/>
              <a:t> </a:t>
            </a:r>
            <a:r>
              <a:rPr spc="-85" dirty="0"/>
              <a:t>Method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42744" y="3276600"/>
            <a:ext cx="5499100" cy="1955800"/>
            <a:chOff x="2142744" y="3276600"/>
            <a:chExt cx="5499100" cy="1955800"/>
          </a:xfrm>
        </p:grpSpPr>
        <p:sp>
          <p:nvSpPr>
            <p:cNvPr id="5" name="object 5"/>
            <p:cNvSpPr/>
            <p:nvPr/>
          </p:nvSpPr>
          <p:spPr>
            <a:xfrm>
              <a:off x="2142744" y="3276600"/>
              <a:ext cx="5498591" cy="19552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25823" y="3951731"/>
              <a:ext cx="1792605" cy="1187450"/>
            </a:xfrm>
            <a:custGeom>
              <a:avLst/>
              <a:gdLst/>
              <a:ahLst/>
              <a:cxnLst/>
              <a:rect l="l" t="t" r="r" b="b"/>
              <a:pathLst>
                <a:path w="1792604" h="1187450">
                  <a:moveTo>
                    <a:pt x="0" y="1187196"/>
                  </a:moveTo>
                  <a:lnTo>
                    <a:pt x="1792224" y="1187196"/>
                  </a:lnTo>
                  <a:lnTo>
                    <a:pt x="1792224" y="848868"/>
                  </a:lnTo>
                  <a:lnTo>
                    <a:pt x="0" y="848868"/>
                  </a:lnTo>
                  <a:lnTo>
                    <a:pt x="0" y="1187196"/>
                  </a:lnTo>
                  <a:close/>
                </a:path>
                <a:path w="1792604" h="1187450">
                  <a:moveTo>
                    <a:pt x="38100" y="387096"/>
                  </a:moveTo>
                  <a:lnTo>
                    <a:pt x="1132331" y="387096"/>
                  </a:lnTo>
                  <a:lnTo>
                    <a:pt x="1132331" y="0"/>
                  </a:lnTo>
                  <a:lnTo>
                    <a:pt x="38100" y="0"/>
                  </a:lnTo>
                  <a:lnTo>
                    <a:pt x="38100" y="387096"/>
                  </a:lnTo>
                  <a:close/>
                </a:path>
              </a:pathLst>
            </a:custGeom>
            <a:ln w="9144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687056" y="3287267"/>
            <a:ext cx="4436745" cy="2001520"/>
            <a:chOff x="7687056" y="3287267"/>
            <a:chExt cx="4436745" cy="2001520"/>
          </a:xfrm>
        </p:grpSpPr>
        <p:sp>
          <p:nvSpPr>
            <p:cNvPr id="8" name="object 8"/>
            <p:cNvSpPr/>
            <p:nvPr/>
          </p:nvSpPr>
          <p:spPr>
            <a:xfrm>
              <a:off x="7687056" y="3287267"/>
              <a:ext cx="4436363" cy="19613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46336" y="3843527"/>
              <a:ext cx="1103630" cy="1440180"/>
            </a:xfrm>
            <a:custGeom>
              <a:avLst/>
              <a:gdLst/>
              <a:ahLst/>
              <a:cxnLst/>
              <a:rect l="l" t="t" r="r" b="b"/>
              <a:pathLst>
                <a:path w="1103629" h="1440179">
                  <a:moveTo>
                    <a:pt x="0" y="1440180"/>
                  </a:moveTo>
                  <a:lnTo>
                    <a:pt x="1103376" y="1440180"/>
                  </a:lnTo>
                  <a:lnTo>
                    <a:pt x="1103376" y="879348"/>
                  </a:lnTo>
                  <a:lnTo>
                    <a:pt x="0" y="879348"/>
                  </a:lnTo>
                  <a:lnTo>
                    <a:pt x="0" y="1440180"/>
                  </a:lnTo>
                  <a:close/>
                </a:path>
                <a:path w="1103629" h="1440179">
                  <a:moveTo>
                    <a:pt x="0" y="562356"/>
                  </a:moveTo>
                  <a:lnTo>
                    <a:pt x="463296" y="562356"/>
                  </a:lnTo>
                  <a:lnTo>
                    <a:pt x="463296" y="0"/>
                  </a:lnTo>
                  <a:lnTo>
                    <a:pt x="0" y="0"/>
                  </a:lnTo>
                  <a:lnTo>
                    <a:pt x="0" y="562356"/>
                  </a:lnTo>
                  <a:close/>
                </a:path>
              </a:pathLst>
            </a:custGeom>
            <a:ln w="9144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039" y="1260094"/>
            <a:ext cx="11737975" cy="377571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30530" indent="-22923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431165" algn="l"/>
              </a:tabLst>
            </a:pPr>
            <a:r>
              <a:rPr sz="2400" spc="-45" dirty="0">
                <a:latin typeface="Arimo"/>
                <a:cs typeface="Arimo"/>
              </a:rPr>
              <a:t>Holt</a:t>
            </a:r>
            <a:r>
              <a:rPr sz="2400" spc="-140" dirty="0">
                <a:latin typeface="Arimo"/>
                <a:cs typeface="Arimo"/>
              </a:rPr>
              <a:t> </a:t>
            </a:r>
            <a:r>
              <a:rPr sz="2400" spc="-110" dirty="0">
                <a:latin typeface="Arimo"/>
                <a:cs typeface="Arimo"/>
              </a:rPr>
              <a:t>(1957)</a:t>
            </a:r>
            <a:r>
              <a:rPr sz="2400" spc="-140" dirty="0">
                <a:latin typeface="Arimo"/>
                <a:cs typeface="Arimo"/>
              </a:rPr>
              <a:t> </a:t>
            </a:r>
            <a:r>
              <a:rPr sz="2400" spc="-114" dirty="0">
                <a:latin typeface="Arimo"/>
                <a:cs typeface="Arimo"/>
              </a:rPr>
              <a:t>and</a:t>
            </a:r>
            <a:r>
              <a:rPr sz="2400" spc="-125" dirty="0">
                <a:latin typeface="Arimo"/>
                <a:cs typeface="Arimo"/>
              </a:rPr>
              <a:t> </a:t>
            </a:r>
            <a:r>
              <a:rPr sz="2400" spc="-75" dirty="0">
                <a:latin typeface="Arimo"/>
                <a:cs typeface="Arimo"/>
              </a:rPr>
              <a:t>Winters</a:t>
            </a:r>
            <a:r>
              <a:rPr sz="2400" spc="-140" dirty="0">
                <a:latin typeface="Arimo"/>
                <a:cs typeface="Arimo"/>
              </a:rPr>
              <a:t> </a:t>
            </a:r>
            <a:r>
              <a:rPr sz="2400" spc="-110" dirty="0">
                <a:latin typeface="Arimo"/>
                <a:cs typeface="Arimo"/>
              </a:rPr>
              <a:t>(1960)</a:t>
            </a:r>
            <a:r>
              <a:rPr sz="2400" spc="-140" dirty="0">
                <a:latin typeface="Arimo"/>
                <a:cs typeface="Arimo"/>
              </a:rPr>
              <a:t> </a:t>
            </a:r>
            <a:r>
              <a:rPr sz="2400" spc="-90" dirty="0">
                <a:latin typeface="Arimo"/>
                <a:cs typeface="Arimo"/>
              </a:rPr>
              <a:t>extended</a:t>
            </a:r>
            <a:r>
              <a:rPr sz="2400" spc="-145" dirty="0">
                <a:latin typeface="Arimo"/>
                <a:cs typeface="Arimo"/>
              </a:rPr>
              <a:t> </a:t>
            </a:r>
            <a:r>
              <a:rPr sz="2400" spc="-75" dirty="0">
                <a:latin typeface="Arimo"/>
                <a:cs typeface="Arimo"/>
              </a:rPr>
              <a:t>Holt’s</a:t>
            </a:r>
            <a:r>
              <a:rPr sz="2400" spc="-140" dirty="0">
                <a:latin typeface="Arimo"/>
                <a:cs typeface="Arimo"/>
              </a:rPr>
              <a:t> </a:t>
            </a:r>
            <a:r>
              <a:rPr sz="2400" spc="-55" dirty="0">
                <a:latin typeface="Arimo"/>
                <a:cs typeface="Arimo"/>
              </a:rPr>
              <a:t>method</a:t>
            </a:r>
            <a:r>
              <a:rPr sz="2400" spc="-130" dirty="0">
                <a:latin typeface="Arimo"/>
                <a:cs typeface="Arimo"/>
              </a:rPr>
              <a:t> </a:t>
            </a:r>
            <a:r>
              <a:rPr sz="2400" spc="15" dirty="0">
                <a:latin typeface="Arimo"/>
                <a:cs typeface="Arimo"/>
              </a:rPr>
              <a:t>to</a:t>
            </a:r>
            <a:r>
              <a:rPr sz="2400" spc="-135" dirty="0">
                <a:latin typeface="Arimo"/>
                <a:cs typeface="Arimo"/>
              </a:rPr>
              <a:t> </a:t>
            </a:r>
            <a:r>
              <a:rPr sz="2400" spc="-80" dirty="0">
                <a:latin typeface="Arimo"/>
                <a:cs typeface="Arimo"/>
              </a:rPr>
              <a:t>capture</a:t>
            </a:r>
            <a:r>
              <a:rPr sz="2400" spc="-125" dirty="0">
                <a:latin typeface="Arimo"/>
                <a:cs typeface="Arimo"/>
              </a:rPr>
              <a:t> </a:t>
            </a:r>
            <a:r>
              <a:rPr sz="2400" spc="-5" dirty="0">
                <a:latin typeface="Carlito"/>
                <a:cs typeface="Carlito"/>
              </a:rPr>
              <a:t>seasonality</a:t>
            </a:r>
            <a:endParaRPr sz="2400">
              <a:latin typeface="Carlito"/>
              <a:cs typeface="Carlito"/>
            </a:endParaRPr>
          </a:p>
          <a:p>
            <a:pPr marL="430530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431165" algn="l"/>
              </a:tabLst>
            </a:pPr>
            <a:r>
              <a:rPr sz="2400" spc="-5" dirty="0">
                <a:latin typeface="Carlito"/>
                <a:cs typeface="Carlito"/>
              </a:rPr>
              <a:t>Comprise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forecast </a:t>
            </a:r>
            <a:r>
              <a:rPr sz="2400" spc="-5" dirty="0">
                <a:latin typeface="Carlito"/>
                <a:cs typeface="Carlito"/>
              </a:rPr>
              <a:t>equation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three </a:t>
            </a:r>
            <a:r>
              <a:rPr sz="2400" spc="-5" dirty="0">
                <a:latin typeface="Carlito"/>
                <a:cs typeface="Carlito"/>
              </a:rPr>
              <a:t>smoothing equations:</a:t>
            </a:r>
            <a:endParaRPr sz="2400">
              <a:latin typeface="Carlito"/>
              <a:cs typeface="Carlito"/>
            </a:endParaRPr>
          </a:p>
          <a:p>
            <a:pPr marL="1005205" lvl="1" indent="-346710">
              <a:lnSpc>
                <a:spcPct val="100000"/>
              </a:lnSpc>
              <a:spcBef>
                <a:spcPts val="40"/>
              </a:spcBef>
              <a:buFont typeface="Wingdings"/>
              <a:buChar char=""/>
              <a:tabLst>
                <a:tab pos="1005205" algn="l"/>
                <a:tab pos="1005840" algn="l"/>
              </a:tabLst>
            </a:pPr>
            <a:r>
              <a:rPr sz="2000" dirty="0">
                <a:latin typeface="Carlito"/>
                <a:cs typeface="Carlito"/>
              </a:rPr>
              <a:t>One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level </a:t>
            </a:r>
            <a:r>
              <a:rPr sz="2000" spc="120" dirty="0">
                <a:latin typeface="Arimo"/>
                <a:cs typeface="Arimo"/>
              </a:rPr>
              <a:t>ℓ</a:t>
            </a:r>
            <a:r>
              <a:rPr sz="1950" spc="179" baseline="-21367" dirty="0">
                <a:latin typeface="Carlito"/>
                <a:cs typeface="Carlito"/>
              </a:rPr>
              <a:t>t</a:t>
            </a:r>
            <a:r>
              <a:rPr sz="2000" spc="120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smoothing </a:t>
            </a:r>
            <a:r>
              <a:rPr sz="2000" spc="-10" dirty="0">
                <a:latin typeface="Carlito"/>
                <a:cs typeface="Carlito"/>
              </a:rPr>
              <a:t>parameter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20" dirty="0">
                <a:latin typeface="Arimo"/>
                <a:cs typeface="Arimo"/>
              </a:rPr>
              <a:t>α</a:t>
            </a:r>
            <a:endParaRPr sz="2000">
              <a:latin typeface="Arimo"/>
              <a:cs typeface="Arimo"/>
            </a:endParaRPr>
          </a:p>
          <a:p>
            <a:pPr marL="1005205" lvl="1" indent="-346710">
              <a:lnSpc>
                <a:spcPct val="100000"/>
              </a:lnSpc>
              <a:spcBef>
                <a:spcPts val="25"/>
              </a:spcBef>
              <a:buFont typeface="Wingdings"/>
              <a:buChar char=""/>
              <a:tabLst>
                <a:tab pos="1005205" algn="l"/>
                <a:tab pos="1005840" algn="l"/>
              </a:tabLst>
            </a:pPr>
            <a:r>
              <a:rPr sz="2000" dirty="0">
                <a:latin typeface="Carlito"/>
                <a:cs typeface="Carlito"/>
              </a:rPr>
              <a:t>One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trend b</a:t>
            </a:r>
            <a:r>
              <a:rPr sz="1950" spc="-7" baseline="-21367" dirty="0">
                <a:latin typeface="Carlito"/>
                <a:cs typeface="Carlito"/>
              </a:rPr>
              <a:t>t</a:t>
            </a:r>
            <a:r>
              <a:rPr sz="2000" spc="-5" dirty="0">
                <a:latin typeface="Carlito"/>
                <a:cs typeface="Carlito"/>
              </a:rPr>
              <a:t>, smoothing </a:t>
            </a:r>
            <a:r>
              <a:rPr sz="2000" spc="-10" dirty="0">
                <a:latin typeface="Carlito"/>
                <a:cs typeface="Carlito"/>
              </a:rPr>
              <a:t>parameter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35" dirty="0">
                <a:latin typeface="Arimo"/>
                <a:cs typeface="Arimo"/>
              </a:rPr>
              <a:t>β</a:t>
            </a:r>
            <a:r>
              <a:rPr sz="1950" spc="-52" baseline="25641" dirty="0">
                <a:latin typeface="Carlito"/>
                <a:cs typeface="Carlito"/>
              </a:rPr>
              <a:t>*</a:t>
            </a:r>
            <a:endParaRPr sz="1950" baseline="25641">
              <a:latin typeface="Carlito"/>
              <a:cs typeface="Carlito"/>
            </a:endParaRPr>
          </a:p>
          <a:p>
            <a:pPr marL="1005205" lvl="1" indent="-34671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1005205" algn="l"/>
                <a:tab pos="1005840" algn="l"/>
              </a:tabLst>
            </a:pPr>
            <a:r>
              <a:rPr sz="2000" dirty="0">
                <a:latin typeface="Carlito"/>
                <a:cs typeface="Carlito"/>
              </a:rPr>
              <a:t>One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seasonal </a:t>
            </a:r>
            <a:r>
              <a:rPr sz="2000" spc="-10" dirty="0">
                <a:latin typeface="Carlito"/>
                <a:cs typeface="Carlito"/>
              </a:rPr>
              <a:t>component </a:t>
            </a:r>
            <a:r>
              <a:rPr sz="2000" spc="-30" dirty="0">
                <a:latin typeface="Carlito"/>
                <a:cs typeface="Carlito"/>
              </a:rPr>
              <a:t>s</a:t>
            </a:r>
            <a:r>
              <a:rPr sz="1950" spc="-44" baseline="-21367" dirty="0">
                <a:latin typeface="Carlito"/>
                <a:cs typeface="Carlito"/>
              </a:rPr>
              <a:t>t</a:t>
            </a:r>
            <a:r>
              <a:rPr sz="2000" spc="-30" dirty="0">
                <a:latin typeface="Arimo"/>
                <a:cs typeface="Arimo"/>
              </a:rPr>
              <a:t>, </a:t>
            </a:r>
            <a:r>
              <a:rPr sz="2000" spc="-70" dirty="0">
                <a:latin typeface="Arimo"/>
                <a:cs typeface="Arimo"/>
              </a:rPr>
              <a:t>smoothing </a:t>
            </a:r>
            <a:r>
              <a:rPr sz="2000" spc="-65" dirty="0">
                <a:latin typeface="Arimo"/>
                <a:cs typeface="Arimo"/>
              </a:rPr>
              <a:t>parameter</a:t>
            </a:r>
            <a:r>
              <a:rPr sz="2000" spc="-185" dirty="0">
                <a:latin typeface="Arimo"/>
                <a:cs typeface="Arimo"/>
              </a:rPr>
              <a:t> </a:t>
            </a:r>
            <a:r>
              <a:rPr sz="2000" spc="-45" dirty="0">
                <a:latin typeface="Arimo"/>
                <a:cs typeface="Arimo"/>
              </a:rPr>
              <a:t>γ</a:t>
            </a:r>
            <a:r>
              <a:rPr sz="2000" spc="-45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3951604">
              <a:lnSpc>
                <a:spcPct val="100000"/>
              </a:lnSpc>
              <a:spcBef>
                <a:spcPts val="1660"/>
              </a:spcBef>
              <a:tabLst>
                <a:tab pos="9281795" algn="l"/>
              </a:tabLst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additive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method	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multiplicative</a:t>
            </a:r>
            <a:r>
              <a:rPr sz="1800" b="1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method</a:t>
            </a:r>
            <a:endParaRPr sz="180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455"/>
              </a:spcBef>
            </a:pPr>
            <a:r>
              <a:rPr sz="1800" spc="-15" dirty="0">
                <a:latin typeface="Carlito"/>
                <a:cs typeface="Carlito"/>
              </a:rPr>
              <a:t>Forecast</a:t>
            </a:r>
            <a:r>
              <a:rPr sz="1800" spc="-5" dirty="0">
                <a:latin typeface="Carlito"/>
                <a:cs typeface="Carlito"/>
              </a:rPr>
              <a:t> equation</a:t>
            </a:r>
            <a:endParaRPr sz="180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810"/>
              </a:spcBef>
            </a:pPr>
            <a:r>
              <a:rPr sz="1800" spc="-5" dirty="0">
                <a:latin typeface="Carlito"/>
                <a:cs typeface="Carlito"/>
              </a:rPr>
              <a:t>Level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equation</a:t>
            </a:r>
            <a:endParaRPr sz="1800">
              <a:latin typeface="Carlito"/>
              <a:cs typeface="Carlito"/>
            </a:endParaRPr>
          </a:p>
          <a:p>
            <a:pPr marL="25400" marR="8877935">
              <a:lnSpc>
                <a:spcPts val="3200"/>
              </a:lnSpc>
              <a:spcBef>
                <a:spcPts val="130"/>
              </a:spcBef>
            </a:pPr>
            <a:r>
              <a:rPr sz="1800" spc="-30" dirty="0">
                <a:latin typeface="Carlito"/>
                <a:cs typeface="Carlito"/>
              </a:rPr>
              <a:t>Trend </a:t>
            </a:r>
            <a:r>
              <a:rPr sz="1800" spc="-5" dirty="0">
                <a:latin typeface="Carlito"/>
                <a:cs typeface="Carlito"/>
              </a:rPr>
              <a:t>component equation  Seasonal component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equation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41692" y="5382766"/>
            <a:ext cx="4456176" cy="1380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2744" y="5404103"/>
            <a:ext cx="4796028" cy="490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941301" y="6507657"/>
            <a:ext cx="1035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7.3 </a:t>
            </a:r>
            <a:r>
              <a:rPr spc="-254" dirty="0"/>
              <a:t>Holt-Winters’ </a:t>
            </a:r>
            <a:r>
              <a:rPr spc="-210" dirty="0"/>
              <a:t>Seasonal </a:t>
            </a:r>
            <a:r>
              <a:rPr spc="-145" dirty="0"/>
              <a:t>Method:</a:t>
            </a:r>
            <a:r>
              <a:rPr spc="-975" dirty="0"/>
              <a:t> </a:t>
            </a:r>
            <a:r>
              <a:rPr spc="-29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429511"/>
            <a:ext cx="12062460" cy="5334000"/>
            <a:chOff x="0" y="1429511"/>
            <a:chExt cx="12062460" cy="5334000"/>
          </a:xfrm>
        </p:grpSpPr>
        <p:sp>
          <p:nvSpPr>
            <p:cNvPr id="4" name="object 4"/>
            <p:cNvSpPr/>
            <p:nvPr/>
          </p:nvSpPr>
          <p:spPr>
            <a:xfrm>
              <a:off x="0" y="3553966"/>
              <a:ext cx="7066574" cy="3209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16040" y="2124455"/>
              <a:ext cx="5646420" cy="10744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784" y="1429511"/>
              <a:ext cx="6286500" cy="21244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26073" y="1577974"/>
              <a:ext cx="537845" cy="86995"/>
            </a:xfrm>
            <a:custGeom>
              <a:avLst/>
              <a:gdLst/>
              <a:ahLst/>
              <a:cxnLst/>
              <a:rect l="l" t="t" r="r" b="b"/>
              <a:pathLst>
                <a:path w="537845" h="86994">
                  <a:moveTo>
                    <a:pt x="86740" y="0"/>
                  </a:moveTo>
                  <a:lnTo>
                    <a:pt x="0" y="43561"/>
                  </a:lnTo>
                  <a:lnTo>
                    <a:pt x="86995" y="86867"/>
                  </a:lnTo>
                  <a:lnTo>
                    <a:pt x="86910" y="57912"/>
                  </a:lnTo>
                  <a:lnTo>
                    <a:pt x="72389" y="57912"/>
                  </a:lnTo>
                  <a:lnTo>
                    <a:pt x="72389" y="28955"/>
                  </a:lnTo>
                  <a:lnTo>
                    <a:pt x="86825" y="28936"/>
                  </a:lnTo>
                  <a:lnTo>
                    <a:pt x="86740" y="0"/>
                  </a:lnTo>
                  <a:close/>
                </a:path>
                <a:path w="537845" h="86994">
                  <a:moveTo>
                    <a:pt x="86825" y="28936"/>
                  </a:moveTo>
                  <a:lnTo>
                    <a:pt x="72389" y="28955"/>
                  </a:lnTo>
                  <a:lnTo>
                    <a:pt x="72389" y="57912"/>
                  </a:lnTo>
                  <a:lnTo>
                    <a:pt x="86910" y="57892"/>
                  </a:lnTo>
                  <a:lnTo>
                    <a:pt x="86825" y="28936"/>
                  </a:lnTo>
                  <a:close/>
                </a:path>
                <a:path w="537845" h="86994">
                  <a:moveTo>
                    <a:pt x="86910" y="57892"/>
                  </a:moveTo>
                  <a:lnTo>
                    <a:pt x="72389" y="57912"/>
                  </a:lnTo>
                  <a:lnTo>
                    <a:pt x="86910" y="57912"/>
                  </a:lnTo>
                  <a:close/>
                </a:path>
                <a:path w="537845" h="86994">
                  <a:moveTo>
                    <a:pt x="537337" y="28321"/>
                  </a:moveTo>
                  <a:lnTo>
                    <a:pt x="86825" y="28936"/>
                  </a:lnTo>
                  <a:lnTo>
                    <a:pt x="86910" y="57892"/>
                  </a:lnTo>
                  <a:lnTo>
                    <a:pt x="537337" y="57276"/>
                  </a:lnTo>
                  <a:lnTo>
                    <a:pt x="537337" y="2832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42658" y="1358265"/>
            <a:ext cx="4772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Use </a:t>
            </a:r>
            <a:r>
              <a:rPr sz="1800" spc="-5" dirty="0">
                <a:latin typeface="Carlito"/>
                <a:cs typeface="Carlito"/>
              </a:rPr>
              <a:t>hw function </a:t>
            </a:r>
            <a:r>
              <a:rPr sz="1800" spc="-10" dirty="0">
                <a:latin typeface="Carlito"/>
                <a:cs typeface="Carlito"/>
              </a:rPr>
              <a:t>to perform </a:t>
            </a:r>
            <a:r>
              <a:rPr sz="1800" spc="-30" dirty="0">
                <a:latin typeface="Carlito"/>
                <a:cs typeface="Carlito"/>
              </a:rPr>
              <a:t>Holt-</a:t>
            </a:r>
            <a:r>
              <a:rPr sz="1800" spc="-30" dirty="0">
                <a:latin typeface="Arimo"/>
                <a:cs typeface="Arimo"/>
              </a:rPr>
              <a:t>Winters’ </a:t>
            </a:r>
            <a:r>
              <a:rPr sz="1800" spc="-135" dirty="0">
                <a:latin typeface="Arimo"/>
                <a:cs typeface="Arimo"/>
              </a:rPr>
              <a:t>Seasonal  </a:t>
            </a:r>
            <a:r>
              <a:rPr sz="1800" spc="-5" dirty="0">
                <a:latin typeface="Carlito"/>
                <a:cs typeface="Carlito"/>
              </a:rPr>
              <a:t>Method </a:t>
            </a:r>
            <a:r>
              <a:rPr sz="1800" dirty="0">
                <a:latin typeface="Carlito"/>
                <a:cs typeface="Carlito"/>
              </a:rPr>
              <a:t>and specify the </a:t>
            </a:r>
            <a:r>
              <a:rPr sz="1800" spc="-5" dirty="0">
                <a:latin typeface="Carlito"/>
                <a:cs typeface="Carlito"/>
              </a:rPr>
              <a:t>seasonal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argument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380" y="361899"/>
            <a:ext cx="9892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7.3 </a:t>
            </a:r>
            <a:r>
              <a:rPr spc="-254" dirty="0"/>
              <a:t>Holt-Winters’ </a:t>
            </a:r>
            <a:r>
              <a:rPr spc="-210" dirty="0"/>
              <a:t>Seasonal </a:t>
            </a:r>
            <a:r>
              <a:rPr spc="-145" dirty="0"/>
              <a:t>Method:</a:t>
            </a:r>
            <a:r>
              <a:rPr spc="-990" dirty="0"/>
              <a:t> </a:t>
            </a:r>
            <a:r>
              <a:rPr spc="-200" dirty="0"/>
              <a:t>Damped</a:t>
            </a:r>
          </a:p>
        </p:txBody>
      </p:sp>
      <p:sp>
        <p:nvSpPr>
          <p:cNvPr id="3" name="object 3"/>
          <p:cNvSpPr/>
          <p:nvPr/>
        </p:nvSpPr>
        <p:spPr>
          <a:xfrm>
            <a:off x="367145" y="4375755"/>
            <a:ext cx="3700410" cy="316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5524" y="1251559"/>
            <a:ext cx="11405870" cy="134874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Damping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possible </a:t>
            </a:r>
            <a:r>
              <a:rPr sz="2600" dirty="0">
                <a:latin typeface="Carlito"/>
                <a:cs typeface="Carlito"/>
              </a:rPr>
              <a:t>with </a:t>
            </a:r>
            <a:r>
              <a:rPr sz="2600" spc="-5" dirty="0">
                <a:latin typeface="Carlito"/>
                <a:cs typeface="Carlito"/>
              </a:rPr>
              <a:t>both additive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multiplicative </a:t>
            </a:r>
            <a:r>
              <a:rPr sz="2600" spc="-40" dirty="0">
                <a:latin typeface="Carlito"/>
                <a:cs typeface="Carlito"/>
              </a:rPr>
              <a:t>Holt-</a:t>
            </a:r>
            <a:r>
              <a:rPr sz="2600" spc="-40" dirty="0">
                <a:latin typeface="Arimo"/>
                <a:cs typeface="Arimo"/>
              </a:rPr>
              <a:t>Winters’</a:t>
            </a:r>
            <a:r>
              <a:rPr sz="2600" spc="-150" dirty="0">
                <a:latin typeface="Arimo"/>
                <a:cs typeface="Arimo"/>
              </a:rPr>
              <a:t> </a:t>
            </a:r>
            <a:r>
              <a:rPr sz="2600" spc="-90" dirty="0">
                <a:latin typeface="Arimo"/>
                <a:cs typeface="Arimo"/>
              </a:rPr>
              <a:t>methods.</a:t>
            </a:r>
            <a:endParaRPr sz="2600">
              <a:latin typeface="Arimo"/>
              <a:cs typeface="Arimo"/>
            </a:endParaRPr>
          </a:p>
          <a:p>
            <a:pPr marL="240665" marR="5080" indent="-228600">
              <a:lnSpc>
                <a:spcPts val="281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method that </a:t>
            </a:r>
            <a:r>
              <a:rPr sz="2600" spc="-10" dirty="0">
                <a:latin typeface="Carlito"/>
                <a:cs typeface="Carlito"/>
              </a:rPr>
              <a:t>often provides accurate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5" dirty="0">
                <a:latin typeface="Carlito"/>
                <a:cs typeface="Carlito"/>
              </a:rPr>
              <a:t>robust </a:t>
            </a:r>
            <a:r>
              <a:rPr sz="2600" spc="-20" dirty="0">
                <a:latin typeface="Carlito"/>
                <a:cs typeface="Carlito"/>
              </a:rPr>
              <a:t>forecasts </a:t>
            </a:r>
            <a:r>
              <a:rPr sz="2600" spc="-30" dirty="0">
                <a:latin typeface="Carlito"/>
                <a:cs typeface="Carlito"/>
              </a:rPr>
              <a:t>for </a:t>
            </a:r>
            <a:r>
              <a:rPr sz="2600" spc="-5" dirty="0">
                <a:latin typeface="Carlito"/>
                <a:cs typeface="Carlito"/>
              </a:rPr>
              <a:t>seasonal </a:t>
            </a:r>
            <a:r>
              <a:rPr sz="2600" spc="-15" dirty="0">
                <a:latin typeface="Carlito"/>
                <a:cs typeface="Carlito"/>
              </a:rPr>
              <a:t>data </a:t>
            </a:r>
            <a:r>
              <a:rPr sz="2600" dirty="0">
                <a:latin typeface="Carlito"/>
                <a:cs typeface="Carlito"/>
              </a:rPr>
              <a:t>is the  </a:t>
            </a:r>
            <a:r>
              <a:rPr sz="2600" spc="-10" dirty="0">
                <a:latin typeface="Carlito"/>
                <a:cs typeface="Carlito"/>
              </a:rPr>
              <a:t>Holt-Winters </a:t>
            </a:r>
            <a:r>
              <a:rPr sz="2600" spc="-5" dirty="0">
                <a:latin typeface="Carlito"/>
                <a:cs typeface="Carlito"/>
              </a:rPr>
              <a:t>method </a:t>
            </a:r>
            <a:r>
              <a:rPr sz="2600" dirty="0">
                <a:latin typeface="Carlito"/>
                <a:cs typeface="Carlito"/>
              </a:rPr>
              <a:t>with a </a:t>
            </a:r>
            <a:r>
              <a:rPr sz="2600" b="1" spc="-5" dirty="0">
                <a:latin typeface="Carlito"/>
                <a:cs typeface="Carlito"/>
              </a:rPr>
              <a:t>damped </a:t>
            </a:r>
            <a:r>
              <a:rPr sz="2600" b="1" spc="-10" dirty="0">
                <a:latin typeface="Carlito"/>
                <a:cs typeface="Carlito"/>
              </a:rPr>
              <a:t>trend </a:t>
            </a:r>
            <a:r>
              <a:rPr sz="2600" b="1" dirty="0">
                <a:latin typeface="Carlito"/>
                <a:cs typeface="Carlito"/>
              </a:rPr>
              <a:t>and </a:t>
            </a:r>
            <a:r>
              <a:rPr sz="2600" b="1" spc="-10" dirty="0">
                <a:latin typeface="Carlito"/>
                <a:cs typeface="Carlito"/>
              </a:rPr>
              <a:t>multiplicative</a:t>
            </a:r>
            <a:r>
              <a:rPr sz="2600" b="1" spc="2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seasonality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3142" y="2855879"/>
            <a:ext cx="3787258" cy="1232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9120" y="2753867"/>
            <a:ext cx="7714488" cy="38572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24" y="334213"/>
            <a:ext cx="5916930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pc="-245" dirty="0"/>
              <a:t>7.3 </a:t>
            </a:r>
            <a:r>
              <a:rPr spc="-254" dirty="0"/>
              <a:t>Holt-Winters’ </a:t>
            </a:r>
            <a:r>
              <a:rPr spc="-210" dirty="0"/>
              <a:t>Seasonal  </a:t>
            </a:r>
            <a:r>
              <a:rPr spc="-204" dirty="0"/>
              <a:t>Damped </a:t>
            </a:r>
            <a:r>
              <a:rPr spc="-145" dirty="0"/>
              <a:t>Method:</a:t>
            </a:r>
            <a:r>
              <a:rPr spc="-670" dirty="0"/>
              <a:t> </a:t>
            </a:r>
            <a:r>
              <a:rPr spc="-2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63578" y="6469481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18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937" y="117347"/>
            <a:ext cx="12084050" cy="6596380"/>
            <a:chOff x="39937" y="117347"/>
            <a:chExt cx="12084050" cy="6596380"/>
          </a:xfrm>
        </p:grpSpPr>
        <p:sp>
          <p:nvSpPr>
            <p:cNvPr id="5" name="object 5"/>
            <p:cNvSpPr/>
            <p:nvPr/>
          </p:nvSpPr>
          <p:spPr>
            <a:xfrm>
              <a:off x="39937" y="1876770"/>
              <a:ext cx="7543278" cy="4836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93179" y="117347"/>
              <a:ext cx="5730239" cy="20543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35543" y="4930521"/>
            <a:ext cx="3940175" cy="14287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next </a:t>
            </a:r>
            <a:r>
              <a:rPr sz="2000" spc="-5" dirty="0">
                <a:latin typeface="Carlito"/>
                <a:cs typeface="Carlito"/>
              </a:rPr>
              <a:t>slide </a:t>
            </a:r>
            <a:r>
              <a:rPr sz="2000" spc="-10" dirty="0">
                <a:latin typeface="Carlito"/>
                <a:cs typeface="Carlito"/>
              </a:rPr>
              <a:t>compares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residuals </a:t>
            </a:r>
            <a:r>
              <a:rPr sz="2000" dirty="0">
                <a:latin typeface="Carlito"/>
                <a:cs typeface="Carlito"/>
              </a:rPr>
              <a:t>charts </a:t>
            </a:r>
            <a:r>
              <a:rPr sz="2000" spc="-1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four  </a:t>
            </a:r>
            <a:r>
              <a:rPr sz="2000" spc="-5" dirty="0">
                <a:latin typeface="Carlito"/>
                <a:cs typeface="Carlito"/>
              </a:rPr>
              <a:t>methods. The </a:t>
            </a:r>
            <a:r>
              <a:rPr sz="2000" spc="-10" dirty="0">
                <a:latin typeface="Carlito"/>
                <a:cs typeface="Carlito"/>
              </a:rPr>
              <a:t>Holt-Winters </a:t>
            </a:r>
            <a:r>
              <a:rPr sz="2000" spc="-5" dirty="0">
                <a:latin typeface="Carlito"/>
                <a:cs typeface="Carlito"/>
              </a:rPr>
              <a:t>method  with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damped trend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5" dirty="0">
                <a:latin typeface="Carlito"/>
                <a:cs typeface="Carlito"/>
              </a:rPr>
              <a:t>multiplicative seasonality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generates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64143" y="6302451"/>
            <a:ext cx="1582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best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result.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6197" y="260290"/>
            <a:ext cx="5967568" cy="3258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76278" y="6520357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628" y="263338"/>
            <a:ext cx="5662931" cy="3258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161" y="3814593"/>
            <a:ext cx="5771376" cy="2979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007625" y="3553967"/>
            <a:ext cx="5984875" cy="3230880"/>
            <a:chOff x="6007625" y="3553967"/>
            <a:chExt cx="5984875" cy="3230880"/>
          </a:xfrm>
        </p:grpSpPr>
        <p:sp>
          <p:nvSpPr>
            <p:cNvPr id="7" name="object 7"/>
            <p:cNvSpPr/>
            <p:nvPr/>
          </p:nvSpPr>
          <p:spPr>
            <a:xfrm>
              <a:off x="6007625" y="3810021"/>
              <a:ext cx="5984713" cy="29748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9" y="3553967"/>
              <a:ext cx="3915155" cy="3398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2296" y="48767"/>
            <a:ext cx="3842004" cy="2621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99632" y="73152"/>
            <a:ext cx="3802379" cy="2225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9456" y="3561588"/>
            <a:ext cx="3390900" cy="2514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89375" y="68655"/>
            <a:ext cx="21424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/>
                <a:cs typeface="Carlito"/>
              </a:rPr>
              <a:t>Ljung-Box </a:t>
            </a:r>
            <a:r>
              <a:rPr sz="1400" spc="-10" dirty="0">
                <a:latin typeface="Carlito"/>
                <a:cs typeface="Carlito"/>
              </a:rPr>
              <a:t>test </a:t>
            </a:r>
            <a:r>
              <a:rPr sz="1400" dirty="0">
                <a:latin typeface="Carlito"/>
                <a:cs typeface="Carlito"/>
              </a:rPr>
              <a:t>p </a:t>
            </a:r>
            <a:r>
              <a:rPr sz="1400" spc="-5" dirty="0">
                <a:latin typeface="Carlito"/>
                <a:cs typeface="Carlito"/>
              </a:rPr>
              <a:t>value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=0.035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80421" y="30555"/>
            <a:ext cx="21424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/>
                <a:cs typeface="Carlito"/>
              </a:rPr>
              <a:t>Ljung-Box </a:t>
            </a:r>
            <a:r>
              <a:rPr sz="1400" spc="-10" dirty="0">
                <a:latin typeface="Carlito"/>
                <a:cs typeface="Carlito"/>
              </a:rPr>
              <a:t>test </a:t>
            </a:r>
            <a:r>
              <a:rPr sz="1400" dirty="0">
                <a:latin typeface="Carlito"/>
                <a:cs typeface="Carlito"/>
              </a:rPr>
              <a:t>p </a:t>
            </a:r>
            <a:r>
              <a:rPr sz="1400" spc="-5" dirty="0">
                <a:latin typeface="Carlito"/>
                <a:cs typeface="Carlito"/>
              </a:rPr>
              <a:t>value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=0.106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2097" y="3529076"/>
            <a:ext cx="21424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/>
                <a:cs typeface="Carlito"/>
              </a:rPr>
              <a:t>Ljung-Box </a:t>
            </a:r>
            <a:r>
              <a:rPr sz="1400" spc="-10" dirty="0">
                <a:latin typeface="Carlito"/>
                <a:cs typeface="Carlito"/>
              </a:rPr>
              <a:t>test </a:t>
            </a:r>
            <a:r>
              <a:rPr sz="1400" dirty="0">
                <a:latin typeface="Carlito"/>
                <a:cs typeface="Carlito"/>
              </a:rPr>
              <a:t>p </a:t>
            </a:r>
            <a:r>
              <a:rPr sz="1400" spc="-5" dirty="0">
                <a:latin typeface="Carlito"/>
                <a:cs typeface="Carlito"/>
              </a:rPr>
              <a:t>value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=0.089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80421" y="3605910"/>
            <a:ext cx="2142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Ljung-Box </a:t>
            </a:r>
            <a:r>
              <a:rPr sz="1400" spc="-10" dirty="0">
                <a:latin typeface="Carlito"/>
                <a:cs typeface="Carlito"/>
              </a:rPr>
              <a:t>test </a:t>
            </a:r>
            <a:r>
              <a:rPr sz="1400" dirty="0">
                <a:latin typeface="Carlito"/>
                <a:cs typeface="Carlito"/>
              </a:rPr>
              <a:t>p </a:t>
            </a:r>
            <a:r>
              <a:rPr sz="1400" spc="-5" dirty="0">
                <a:latin typeface="Carlito"/>
                <a:cs typeface="Carlito"/>
              </a:rPr>
              <a:t>value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=0.114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915902" y="6507657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2570" y="361899"/>
            <a:ext cx="6628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0" dirty="0"/>
              <a:t>Chapter </a:t>
            </a:r>
            <a:r>
              <a:rPr spc="-75" dirty="0"/>
              <a:t>7 </a:t>
            </a:r>
            <a:r>
              <a:rPr spc="-245" dirty="0"/>
              <a:t>Learning</a:t>
            </a:r>
            <a:r>
              <a:rPr spc="-944" dirty="0"/>
              <a:t> </a:t>
            </a:r>
            <a:r>
              <a:rPr spc="-28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524" y="1534590"/>
            <a:ext cx="11648440" cy="3507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Understand </a:t>
            </a:r>
            <a:r>
              <a:rPr sz="2800" spc="-5" dirty="0">
                <a:latin typeface="Carlito"/>
                <a:cs typeface="Carlito"/>
              </a:rPr>
              <a:t>and apply </a:t>
            </a:r>
            <a:r>
              <a:rPr sz="2800" spc="-10" dirty="0">
                <a:latin typeface="Carlito"/>
                <a:cs typeface="Carlito"/>
              </a:rPr>
              <a:t>various </a:t>
            </a:r>
            <a:r>
              <a:rPr sz="2800" spc="-15" dirty="0">
                <a:latin typeface="Carlito"/>
                <a:cs typeface="Carlito"/>
              </a:rPr>
              <a:t>exponential </a:t>
            </a:r>
            <a:r>
              <a:rPr sz="2800" spc="-10" dirty="0">
                <a:latin typeface="Carlito"/>
                <a:cs typeface="Carlito"/>
              </a:rPr>
              <a:t>smoothing methods </a:t>
            </a:r>
            <a:r>
              <a:rPr sz="2800" spc="-25" dirty="0">
                <a:latin typeface="Carlito"/>
                <a:cs typeface="Carlito"/>
              </a:rPr>
              <a:t>for</a:t>
            </a:r>
            <a:r>
              <a:rPr sz="2800" spc="30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forecasting</a:t>
            </a:r>
            <a:endParaRPr sz="2800">
              <a:latin typeface="Carlito"/>
              <a:cs typeface="Carlito"/>
            </a:endParaRPr>
          </a:p>
          <a:p>
            <a:pPr marL="927100" lvl="1" indent="-457200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10" dirty="0">
                <a:latin typeface="Carlito"/>
                <a:cs typeface="Carlito"/>
              </a:rPr>
              <a:t>Understand </a:t>
            </a:r>
            <a:r>
              <a:rPr sz="2400" b="1" dirty="0">
                <a:latin typeface="Carlito"/>
                <a:cs typeface="Carlito"/>
              </a:rPr>
              <a:t>Simple </a:t>
            </a:r>
            <a:r>
              <a:rPr sz="2400" b="1" spc="-10" dirty="0">
                <a:latin typeface="Carlito"/>
                <a:cs typeface="Carlito"/>
              </a:rPr>
              <a:t>exponential </a:t>
            </a:r>
            <a:r>
              <a:rPr sz="2400" b="1" dirty="0">
                <a:latin typeface="Carlito"/>
                <a:cs typeface="Carlito"/>
              </a:rPr>
              <a:t>smoothing </a:t>
            </a:r>
            <a:r>
              <a:rPr sz="2400" dirty="0">
                <a:latin typeface="Carlito"/>
                <a:cs typeface="Carlito"/>
              </a:rPr>
              <a:t>and its </a:t>
            </a:r>
            <a:r>
              <a:rPr sz="2400" spc="-10" dirty="0">
                <a:latin typeface="Carlito"/>
                <a:cs typeface="Carlito"/>
              </a:rPr>
              <a:t>two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forms</a:t>
            </a:r>
            <a:endParaRPr sz="2400">
              <a:latin typeface="Carlito"/>
              <a:cs typeface="Carlito"/>
            </a:endParaRPr>
          </a:p>
          <a:p>
            <a:pPr marL="927100" marR="525780" lvl="1" indent="-457200">
              <a:lnSpc>
                <a:spcPts val="2590"/>
              </a:lnSpc>
              <a:spcBef>
                <a:spcPts val="54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10" dirty="0">
                <a:latin typeface="Carlito"/>
                <a:cs typeface="Carlito"/>
              </a:rPr>
              <a:t>Understand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perform </a:t>
            </a:r>
            <a:r>
              <a:rPr sz="2400" b="1" spc="-35" dirty="0">
                <a:latin typeface="Carlito"/>
                <a:cs typeface="Carlito"/>
              </a:rPr>
              <a:t>Trend </a:t>
            </a:r>
            <a:r>
              <a:rPr sz="2400" b="1" spc="-15" dirty="0">
                <a:latin typeface="Carlito"/>
                <a:cs typeface="Carlito"/>
              </a:rPr>
              <a:t>methods</a:t>
            </a:r>
            <a:r>
              <a:rPr sz="2400" spc="-15" dirty="0">
                <a:latin typeface="Arimo"/>
                <a:cs typeface="Arimo"/>
              </a:rPr>
              <a:t>, </a:t>
            </a:r>
            <a:r>
              <a:rPr sz="2400" spc="-75" dirty="0">
                <a:latin typeface="Arimo"/>
                <a:cs typeface="Arimo"/>
              </a:rPr>
              <a:t>including Holt’s </a:t>
            </a:r>
            <a:r>
              <a:rPr sz="2400" dirty="0">
                <a:latin typeface="Carlito"/>
                <a:cs typeface="Carlito"/>
              </a:rPr>
              <a:t>linear </a:t>
            </a:r>
            <a:r>
              <a:rPr sz="2400" spc="-10" dirty="0">
                <a:latin typeface="Carlito"/>
                <a:cs typeface="Carlito"/>
              </a:rPr>
              <a:t>trend </a:t>
            </a:r>
            <a:r>
              <a:rPr sz="2400" spc="-5" dirty="0">
                <a:latin typeface="Carlito"/>
                <a:cs typeface="Carlito"/>
              </a:rPr>
              <a:t>method</a:t>
            </a:r>
            <a:r>
              <a:rPr sz="2400" spc="-20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5" dirty="0">
                <a:latin typeface="Carlito"/>
                <a:cs typeface="Carlito"/>
              </a:rPr>
              <a:t>Damped </a:t>
            </a:r>
            <a:r>
              <a:rPr sz="2400" spc="-10" dirty="0">
                <a:latin typeface="Carlito"/>
                <a:cs typeface="Carlito"/>
              </a:rPr>
              <a:t>trend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methods.</a:t>
            </a:r>
            <a:endParaRPr sz="2400">
              <a:latin typeface="Carlito"/>
              <a:cs typeface="Carlito"/>
            </a:endParaRPr>
          </a:p>
          <a:p>
            <a:pPr marL="927100" lvl="1" indent="-457200">
              <a:lnSpc>
                <a:spcPts val="2735"/>
              </a:lnSpc>
              <a:spcBef>
                <a:spcPts val="16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10" dirty="0">
                <a:latin typeface="Carlito"/>
                <a:cs typeface="Carlito"/>
              </a:rPr>
              <a:t>Understand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perform </a:t>
            </a:r>
            <a:r>
              <a:rPr sz="2400" b="1" spc="-10" dirty="0">
                <a:latin typeface="Carlito"/>
                <a:cs typeface="Carlito"/>
              </a:rPr>
              <a:t>Holt-Winters’ </a:t>
            </a:r>
            <a:r>
              <a:rPr sz="2400" b="1" dirty="0">
                <a:latin typeface="Carlito"/>
                <a:cs typeface="Carlito"/>
              </a:rPr>
              <a:t>seasonal </a:t>
            </a:r>
            <a:r>
              <a:rPr sz="2400" b="1" spc="-5" dirty="0">
                <a:latin typeface="Carlito"/>
                <a:cs typeface="Carlito"/>
              </a:rPr>
              <a:t>method</a:t>
            </a:r>
            <a:r>
              <a:rPr sz="2400" spc="-5" dirty="0">
                <a:latin typeface="Carlito"/>
                <a:cs typeface="Carlito"/>
              </a:rPr>
              <a:t>, </a:t>
            </a:r>
            <a:r>
              <a:rPr sz="2400" dirty="0">
                <a:latin typeface="Carlito"/>
                <a:cs typeface="Carlito"/>
              </a:rPr>
              <a:t>either </a:t>
            </a:r>
            <a:r>
              <a:rPr sz="2400" spc="-5" dirty="0">
                <a:latin typeface="Carlito"/>
                <a:cs typeface="Carlito"/>
              </a:rPr>
              <a:t>additive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or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ts val="2735"/>
              </a:lnSpc>
            </a:pPr>
            <a:r>
              <a:rPr sz="2400" spc="-5" dirty="0">
                <a:latin typeface="Carlito"/>
                <a:cs typeface="Carlito"/>
              </a:rPr>
              <a:t>multiplicative.</a:t>
            </a:r>
            <a:endParaRPr sz="2400">
              <a:latin typeface="Carlito"/>
              <a:cs typeface="Carlito"/>
            </a:endParaRPr>
          </a:p>
          <a:p>
            <a:pPr marL="927100" lvl="1" indent="-457200">
              <a:lnSpc>
                <a:spcPct val="100000"/>
              </a:lnSpc>
              <a:spcBef>
                <a:spcPts val="219"/>
              </a:spcBef>
              <a:buAutoNum type="arabicPeriod" startAt="4"/>
              <a:tabLst>
                <a:tab pos="926465" algn="l"/>
                <a:tab pos="927100" algn="l"/>
              </a:tabLst>
            </a:pPr>
            <a:r>
              <a:rPr sz="2400" spc="-10" dirty="0">
                <a:latin typeface="Carlito"/>
                <a:cs typeface="Carlito"/>
              </a:rPr>
              <a:t>Understand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5" dirty="0">
                <a:latin typeface="Carlito"/>
                <a:cs typeface="Carlito"/>
              </a:rPr>
              <a:t>taxonomy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exponential </a:t>
            </a:r>
            <a:r>
              <a:rPr sz="2400" spc="-5" dirty="0">
                <a:latin typeface="Carlito"/>
                <a:cs typeface="Carlito"/>
              </a:rPr>
              <a:t>smoothing methods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b="1" spc="-25" dirty="0">
                <a:latin typeface="Carlito"/>
                <a:cs typeface="Carlito"/>
              </a:rPr>
              <a:t>state </a:t>
            </a:r>
            <a:r>
              <a:rPr sz="2400" b="1" dirty="0">
                <a:latin typeface="Carlito"/>
                <a:cs typeface="Carlito"/>
              </a:rPr>
              <a:t>space</a:t>
            </a:r>
            <a:r>
              <a:rPr sz="2400" b="1" spc="2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models</a:t>
            </a:r>
            <a:r>
              <a:rPr sz="240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 marL="927100" lvl="1" indent="-457200">
              <a:lnSpc>
                <a:spcPct val="100000"/>
              </a:lnSpc>
              <a:spcBef>
                <a:spcPts val="215"/>
              </a:spcBef>
              <a:buAutoNum type="arabicPeriod" startAt="4"/>
              <a:tabLst>
                <a:tab pos="926465" algn="l"/>
                <a:tab pos="927100" algn="l"/>
              </a:tabLst>
            </a:pPr>
            <a:r>
              <a:rPr sz="2400" spc="-15" dirty="0">
                <a:latin typeface="Carlito"/>
                <a:cs typeface="Carlito"/>
              </a:rPr>
              <a:t>Perform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estimation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selection </a:t>
            </a:r>
            <a:r>
              <a:rPr sz="2400" spc="-10" dirty="0">
                <a:latin typeface="Carlito"/>
                <a:cs typeface="Carlito"/>
              </a:rPr>
              <a:t>of ETS </a:t>
            </a:r>
            <a:r>
              <a:rPr sz="2400" spc="-5" dirty="0">
                <a:latin typeface="Carlito"/>
                <a:cs typeface="Carlito"/>
              </a:rPr>
              <a:t>models using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ets function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</a:t>
            </a:r>
            <a:endParaRPr sz="2400">
              <a:latin typeface="Carlito"/>
              <a:cs typeface="Carlito"/>
            </a:endParaRPr>
          </a:p>
          <a:p>
            <a:pPr marL="927100" lvl="1" indent="-457200">
              <a:lnSpc>
                <a:spcPct val="100000"/>
              </a:lnSpc>
              <a:spcBef>
                <a:spcPts val="204"/>
              </a:spcBef>
              <a:buAutoNum type="arabicPeriod" startAt="4"/>
              <a:tabLst>
                <a:tab pos="926465" algn="l"/>
                <a:tab pos="927100" algn="l"/>
              </a:tabLst>
            </a:pPr>
            <a:r>
              <a:rPr sz="2400" spc="-15" dirty="0">
                <a:latin typeface="Carlito"/>
                <a:cs typeface="Carlito"/>
              </a:rPr>
              <a:t>Forecast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0" dirty="0">
                <a:latin typeface="Carlito"/>
                <a:cs typeface="Carlito"/>
              </a:rPr>
              <a:t>ETS </a:t>
            </a:r>
            <a:r>
              <a:rPr sz="2400" dirty="0">
                <a:latin typeface="Carlito"/>
                <a:cs typeface="Carlito"/>
              </a:rPr>
              <a:t>models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forecasting </a:t>
            </a:r>
            <a:r>
              <a:rPr sz="2400" spc="-5" dirty="0">
                <a:latin typeface="Carlito"/>
                <a:cs typeface="Carlito"/>
              </a:rPr>
              <a:t>function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7.4</a:t>
            </a:r>
            <a:r>
              <a:rPr spc="-425" dirty="0"/>
              <a:t> </a:t>
            </a:r>
            <a:r>
              <a:rPr spc="-114" dirty="0"/>
              <a:t>A</a:t>
            </a:r>
            <a:r>
              <a:rPr spc="-385" dirty="0"/>
              <a:t> </a:t>
            </a:r>
            <a:r>
              <a:rPr spc="-325" dirty="0"/>
              <a:t>Taxonomy</a:t>
            </a:r>
            <a:r>
              <a:rPr spc="-420" dirty="0"/>
              <a:t> </a:t>
            </a:r>
            <a:r>
              <a:rPr spc="-204" dirty="0"/>
              <a:t>of</a:t>
            </a:r>
            <a:r>
              <a:rPr spc="-395" dirty="0"/>
              <a:t> </a:t>
            </a:r>
            <a:r>
              <a:rPr spc="-260" dirty="0"/>
              <a:t>Exponential</a:t>
            </a:r>
            <a:r>
              <a:rPr spc="-415" dirty="0"/>
              <a:t> </a:t>
            </a:r>
            <a:r>
              <a:rPr spc="-195" dirty="0"/>
              <a:t>Smoothing</a:t>
            </a:r>
            <a:r>
              <a:rPr spc="-420" dirty="0"/>
              <a:t> </a:t>
            </a:r>
            <a:r>
              <a:rPr spc="-9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902" y="1428115"/>
            <a:ext cx="3831590" cy="49320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18288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50" dirty="0">
                <a:latin typeface="Carlito"/>
                <a:cs typeface="Carlito"/>
              </a:rPr>
              <a:t>Taxonomy </a:t>
            </a:r>
            <a:r>
              <a:rPr sz="2800" spc="-15" dirty="0">
                <a:latin typeface="Carlito"/>
                <a:cs typeface="Carlito"/>
              </a:rPr>
              <a:t>was </a:t>
            </a:r>
            <a:r>
              <a:rPr sz="2800" spc="-25" dirty="0">
                <a:latin typeface="Carlito"/>
                <a:cs typeface="Carlito"/>
              </a:rPr>
              <a:t>first  </a:t>
            </a:r>
            <a:r>
              <a:rPr sz="2800" spc="-15" dirty="0">
                <a:latin typeface="Carlito"/>
                <a:cs typeface="Carlito"/>
              </a:rPr>
              <a:t>proposed by </a:t>
            </a:r>
            <a:r>
              <a:rPr sz="2800" spc="-20" dirty="0">
                <a:latin typeface="Carlito"/>
                <a:cs typeface="Carlito"/>
              </a:rPr>
              <a:t>Pegels 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1969</a:t>
            </a:r>
            <a:r>
              <a:rPr sz="2800" spc="-5" dirty="0">
                <a:latin typeface="Carlito"/>
                <a:cs typeface="Carlito"/>
              </a:rPr>
              <a:t>)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ts val="319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Later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extended</a:t>
            </a:r>
            <a:endParaRPr sz="2800">
              <a:latin typeface="Carlito"/>
              <a:cs typeface="Carlito"/>
            </a:endParaRPr>
          </a:p>
          <a:p>
            <a:pPr marL="241300" marR="5080">
              <a:lnSpc>
                <a:spcPct val="90000"/>
              </a:lnSpc>
              <a:spcBef>
                <a:spcPts val="165"/>
              </a:spcBef>
            </a:pP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10" dirty="0">
                <a:latin typeface="Carlito"/>
                <a:cs typeface="Carlito"/>
              </a:rPr>
              <a:t>Gardner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1985</a:t>
            </a:r>
            <a:r>
              <a:rPr sz="2800" spc="-5" dirty="0">
                <a:latin typeface="Carlito"/>
                <a:cs typeface="Carlito"/>
              </a:rPr>
              <a:t>) </a:t>
            </a:r>
            <a:r>
              <a:rPr sz="2800" spc="-20" dirty="0">
                <a:latin typeface="Carlito"/>
                <a:cs typeface="Carlito"/>
              </a:rPr>
              <a:t>to  </a:t>
            </a:r>
            <a:r>
              <a:rPr sz="2800" spc="-5" dirty="0">
                <a:latin typeface="Carlito"/>
                <a:cs typeface="Carlito"/>
              </a:rPr>
              <a:t>include methods with an  </a:t>
            </a:r>
            <a:r>
              <a:rPr sz="2800" spc="-10" dirty="0">
                <a:latin typeface="Carlito"/>
                <a:cs typeface="Carlito"/>
              </a:rPr>
              <a:t>additive damped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trend</a:t>
            </a:r>
            <a:endParaRPr sz="2800">
              <a:latin typeface="Carlito"/>
              <a:cs typeface="Carlito"/>
            </a:endParaRPr>
          </a:p>
          <a:p>
            <a:pPr marL="241300" marR="359410" indent="-228600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Extended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0" dirty="0">
                <a:latin typeface="Carlito"/>
                <a:cs typeface="Carlito"/>
              </a:rPr>
              <a:t>Taylor 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4"/>
              </a:rPr>
              <a:t>2003</a:t>
            </a:r>
            <a:r>
              <a:rPr sz="2800" spc="-5" dirty="0">
                <a:latin typeface="Carlito"/>
                <a:cs typeface="Carlito"/>
              </a:rPr>
              <a:t>)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include  methods with a  </a:t>
            </a:r>
            <a:r>
              <a:rPr sz="2800" spc="-10" dirty="0">
                <a:latin typeface="Carlito"/>
                <a:cs typeface="Carlito"/>
              </a:rPr>
              <a:t>multiplicative damped  trend.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6700" y="1443226"/>
            <a:ext cx="7767828" cy="53446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7.4</a:t>
            </a:r>
            <a:r>
              <a:rPr spc="-425" dirty="0"/>
              <a:t> </a:t>
            </a:r>
            <a:r>
              <a:rPr spc="-114" dirty="0"/>
              <a:t>A</a:t>
            </a:r>
            <a:r>
              <a:rPr spc="-380" dirty="0"/>
              <a:t> </a:t>
            </a:r>
            <a:r>
              <a:rPr spc="-325" dirty="0"/>
              <a:t>Taxonomy</a:t>
            </a:r>
            <a:r>
              <a:rPr spc="-425" dirty="0"/>
              <a:t> </a:t>
            </a:r>
            <a:r>
              <a:rPr spc="-204" dirty="0"/>
              <a:t>of</a:t>
            </a:r>
            <a:r>
              <a:rPr spc="-395" dirty="0"/>
              <a:t> </a:t>
            </a:r>
            <a:r>
              <a:rPr spc="-260" dirty="0"/>
              <a:t>Exponential</a:t>
            </a:r>
            <a:r>
              <a:rPr spc="-415" dirty="0"/>
              <a:t> </a:t>
            </a:r>
            <a:r>
              <a:rPr spc="-195" dirty="0"/>
              <a:t>Smoothing</a:t>
            </a:r>
            <a:r>
              <a:rPr spc="-420" dirty="0"/>
              <a:t> </a:t>
            </a:r>
            <a:r>
              <a:rPr spc="-90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176784" y="1443227"/>
            <a:ext cx="11838432" cy="4995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7.4</a:t>
            </a:r>
            <a:r>
              <a:rPr spc="-425" dirty="0"/>
              <a:t> </a:t>
            </a:r>
            <a:r>
              <a:rPr spc="-114" dirty="0"/>
              <a:t>A</a:t>
            </a:r>
            <a:r>
              <a:rPr spc="-380" dirty="0"/>
              <a:t> </a:t>
            </a:r>
            <a:r>
              <a:rPr spc="-325" dirty="0"/>
              <a:t>Taxonomy</a:t>
            </a:r>
            <a:r>
              <a:rPr spc="-425" dirty="0"/>
              <a:t> </a:t>
            </a:r>
            <a:r>
              <a:rPr spc="-204" dirty="0"/>
              <a:t>of</a:t>
            </a:r>
            <a:r>
              <a:rPr spc="-395" dirty="0"/>
              <a:t> </a:t>
            </a:r>
            <a:r>
              <a:rPr spc="-260" dirty="0"/>
              <a:t>Exponential</a:t>
            </a:r>
            <a:r>
              <a:rPr spc="-415" dirty="0"/>
              <a:t> </a:t>
            </a:r>
            <a:r>
              <a:rPr spc="-195" dirty="0"/>
              <a:t>Smoothing</a:t>
            </a:r>
            <a:r>
              <a:rPr spc="-420" dirty="0"/>
              <a:t> </a:t>
            </a:r>
            <a:r>
              <a:rPr spc="-9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63578" y="6469481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132332"/>
            <a:ext cx="7534656" cy="5184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47180" y="3840835"/>
            <a:ext cx="5313045" cy="240411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000" dirty="0">
                <a:solidFill>
                  <a:srgbClr val="00AF50"/>
                </a:solidFill>
                <a:latin typeface="Wingdings"/>
                <a:cs typeface="Wingdings"/>
              </a:rPr>
              <a:t></a:t>
            </a:r>
            <a:r>
              <a:rPr sz="2000" spc="-2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ses(y)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00AF50"/>
                </a:solidFill>
                <a:latin typeface="Wingdings"/>
                <a:cs typeface="Wingdings"/>
              </a:rPr>
              <a:t></a:t>
            </a:r>
            <a:r>
              <a:rPr sz="2000" spc="-2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holt(y)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00AF50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AF50"/>
                </a:solidFill>
                <a:latin typeface="Carlito"/>
                <a:cs typeface="Carlito"/>
              </a:rPr>
              <a:t>holt(y,</a:t>
            </a:r>
            <a:r>
              <a:rPr sz="2000" spc="-23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damped=TRUE)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00AF50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0AF50"/>
                </a:solidFill>
                <a:latin typeface="Carlito"/>
                <a:cs typeface="Carlito"/>
              </a:rPr>
              <a:t>hw(y,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damped=FALSE,</a:t>
            </a:r>
            <a:r>
              <a:rPr sz="2000" spc="-24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seasonal="additive")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00AF50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0AF50"/>
                </a:solidFill>
                <a:latin typeface="Carlito"/>
                <a:cs typeface="Carlito"/>
              </a:rPr>
              <a:t>hw(y,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damped=FALSE,</a:t>
            </a:r>
            <a:r>
              <a:rPr sz="2000" spc="-19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seasonal="multiplicative")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00AF50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0AF50"/>
                </a:solidFill>
                <a:latin typeface="Carlito"/>
                <a:cs typeface="Carlito"/>
              </a:rPr>
              <a:t>hw(y,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damped=TRUE,</a:t>
            </a:r>
            <a:r>
              <a:rPr sz="2000" spc="-18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seasonal="multiplicative")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7180" y="6309766"/>
            <a:ext cx="4698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AF50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0AF50"/>
                </a:solidFill>
                <a:latin typeface="Carlito"/>
                <a:cs typeface="Carlito"/>
              </a:rPr>
              <a:t>hw(y,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damped=TRUE,</a:t>
            </a:r>
            <a:r>
              <a:rPr sz="2000" spc="-26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seasonal="additive")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3454" y="2390647"/>
            <a:ext cx="413639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Arial"/>
                <a:cs typeface="Arial"/>
              </a:rPr>
              <a:t>Combination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no trend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seasonality  not possible using these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functions.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5656" y="2470404"/>
            <a:ext cx="7406640" cy="4192904"/>
            <a:chOff x="295656" y="2470404"/>
            <a:chExt cx="7406640" cy="4192904"/>
          </a:xfrm>
        </p:grpSpPr>
        <p:sp>
          <p:nvSpPr>
            <p:cNvPr id="9" name="object 9"/>
            <p:cNvSpPr/>
            <p:nvPr/>
          </p:nvSpPr>
          <p:spPr>
            <a:xfrm>
              <a:off x="4440173" y="2484882"/>
              <a:ext cx="3248025" cy="421005"/>
            </a:xfrm>
            <a:custGeom>
              <a:avLst/>
              <a:gdLst/>
              <a:ahLst/>
              <a:cxnLst/>
              <a:rect l="l" t="t" r="r" b="b"/>
              <a:pathLst>
                <a:path w="3248025" h="421005">
                  <a:moveTo>
                    <a:pt x="0" y="420624"/>
                  </a:moveTo>
                  <a:lnTo>
                    <a:pt x="3247644" y="420624"/>
                  </a:lnTo>
                  <a:lnTo>
                    <a:pt x="3247644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5656" y="6252972"/>
              <a:ext cx="876300" cy="3718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711" y="6252972"/>
              <a:ext cx="381000" cy="409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74394" y="6286296"/>
            <a:ext cx="45453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Damped </a:t>
            </a:r>
            <a:r>
              <a:rPr sz="2200" spc="-10" dirty="0">
                <a:latin typeface="Carlito"/>
                <a:cs typeface="Carlito"/>
              </a:rPr>
              <a:t>Additive </a:t>
            </a:r>
            <a:r>
              <a:rPr sz="2200" spc="-40" dirty="0">
                <a:latin typeface="Carlito"/>
                <a:cs typeface="Carlito"/>
              </a:rPr>
              <a:t>Holt-</a:t>
            </a:r>
            <a:r>
              <a:rPr sz="2200" spc="-40" dirty="0">
                <a:latin typeface="Arimo"/>
                <a:cs typeface="Arimo"/>
              </a:rPr>
              <a:t>Winter’s</a:t>
            </a:r>
            <a:r>
              <a:rPr sz="2200" spc="-65" dirty="0">
                <a:latin typeface="Arimo"/>
                <a:cs typeface="Arimo"/>
              </a:rPr>
              <a:t> </a:t>
            </a:r>
            <a:r>
              <a:rPr sz="2200" spc="-35" dirty="0">
                <a:latin typeface="Arimo"/>
                <a:cs typeface="Arimo"/>
              </a:rPr>
              <a:t>Method</a:t>
            </a:r>
            <a:endParaRPr sz="2200">
              <a:latin typeface="Arimo"/>
              <a:cs typeface="Arim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92056" y="3065458"/>
            <a:ext cx="2301649" cy="1775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361899"/>
            <a:ext cx="11205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7.5</a:t>
            </a:r>
            <a:r>
              <a:rPr spc="-430" dirty="0"/>
              <a:t> </a:t>
            </a:r>
            <a:r>
              <a:rPr spc="-290" dirty="0"/>
              <a:t>State</a:t>
            </a:r>
            <a:r>
              <a:rPr spc="-409" dirty="0"/>
              <a:t> </a:t>
            </a:r>
            <a:r>
              <a:rPr spc="-240" dirty="0"/>
              <a:t>Space</a:t>
            </a:r>
            <a:r>
              <a:rPr spc="-434" dirty="0"/>
              <a:t> </a:t>
            </a:r>
            <a:r>
              <a:rPr spc="-80" dirty="0"/>
              <a:t>Models</a:t>
            </a:r>
            <a:r>
              <a:rPr spc="-415" dirty="0"/>
              <a:t> </a:t>
            </a:r>
            <a:r>
              <a:rPr spc="-225" dirty="0"/>
              <a:t>For</a:t>
            </a:r>
            <a:r>
              <a:rPr spc="-425" dirty="0"/>
              <a:t> </a:t>
            </a:r>
            <a:r>
              <a:rPr spc="-254" dirty="0"/>
              <a:t>Exponential</a:t>
            </a:r>
            <a:r>
              <a:rPr spc="-415" dirty="0"/>
              <a:t> </a:t>
            </a:r>
            <a:r>
              <a:rPr spc="-195" dirty="0"/>
              <a:t>Smoothing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524" y="1410411"/>
            <a:ext cx="5928995" cy="49326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665" marR="57150" indent="-2286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Each </a:t>
            </a:r>
            <a:r>
              <a:rPr sz="2800" spc="-5" dirty="0">
                <a:latin typeface="Carlito"/>
                <a:cs typeface="Carlito"/>
              </a:rPr>
              <a:t>model has an </a:t>
            </a:r>
            <a:r>
              <a:rPr sz="2800" i="1" spc="-5" dirty="0">
                <a:latin typeface="Carlito"/>
                <a:cs typeface="Carlito"/>
              </a:rPr>
              <a:t>observation  </a:t>
            </a:r>
            <a:r>
              <a:rPr sz="2800" spc="-10" dirty="0">
                <a:latin typeface="Carlito"/>
                <a:cs typeface="Carlito"/>
              </a:rPr>
              <a:t>equation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i="1" spc="-5" dirty="0">
                <a:latin typeface="Carlito"/>
                <a:cs typeface="Carlito"/>
              </a:rPr>
              <a:t>transition </a:t>
            </a:r>
            <a:r>
              <a:rPr sz="2800" spc="-10" dirty="0">
                <a:latin typeface="Carlito"/>
                <a:cs typeface="Carlito"/>
              </a:rPr>
              <a:t>equations, one 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each </a:t>
            </a:r>
            <a:r>
              <a:rPr sz="2800" spc="-30" dirty="0">
                <a:latin typeface="Carlito"/>
                <a:cs typeface="Carlito"/>
              </a:rPr>
              <a:t>state </a:t>
            </a:r>
            <a:r>
              <a:rPr sz="2800" spc="-10" dirty="0">
                <a:latin typeface="Carlito"/>
                <a:cs typeface="Carlito"/>
              </a:rPr>
              <a:t>(level, </a:t>
            </a:r>
            <a:r>
              <a:rPr sz="2800" spc="-15" dirty="0">
                <a:latin typeface="Carlito"/>
                <a:cs typeface="Carlito"/>
              </a:rPr>
              <a:t>trend, </a:t>
            </a:r>
            <a:r>
              <a:rPr sz="2800" spc="-10" dirty="0">
                <a:latin typeface="Carlito"/>
                <a:cs typeface="Carlito"/>
              </a:rPr>
              <a:t>seasonal),  </a:t>
            </a:r>
            <a:r>
              <a:rPr sz="2800" spc="-5" dirty="0">
                <a:latin typeface="Carlito"/>
                <a:cs typeface="Carlito"/>
              </a:rPr>
              <a:t>i.e., </a:t>
            </a:r>
            <a:r>
              <a:rPr sz="2800" b="1" spc="-30" dirty="0">
                <a:solidFill>
                  <a:srgbClr val="FF0000"/>
                </a:solidFill>
                <a:latin typeface="Carlito"/>
                <a:cs typeface="Carlito"/>
              </a:rPr>
              <a:t>state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space</a:t>
            </a:r>
            <a:r>
              <a:rPr sz="2800" b="1" spc="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models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0665" marR="5080" indent="-228600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Carlito"/>
                <a:cs typeface="Carlito"/>
              </a:rPr>
              <a:t>Two </a:t>
            </a:r>
            <a:r>
              <a:rPr sz="2800" spc="-5" dirty="0">
                <a:latin typeface="Carlito"/>
                <a:cs typeface="Carlito"/>
              </a:rPr>
              <a:t>models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each method: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5" dirty="0">
                <a:latin typeface="Carlito"/>
                <a:cs typeface="Carlito"/>
              </a:rPr>
              <a:t>with  </a:t>
            </a:r>
            <a:r>
              <a:rPr sz="2800" spc="-10" dirty="0">
                <a:latin typeface="Carlito"/>
                <a:cs typeface="Carlito"/>
              </a:rPr>
              <a:t>additive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5" dirty="0">
                <a:latin typeface="Carlito"/>
                <a:cs typeface="Carlito"/>
              </a:rPr>
              <a:t>multiplicative  </a:t>
            </a:r>
            <a:r>
              <a:rPr sz="2800" spc="-20" dirty="0">
                <a:latin typeface="Carlito"/>
                <a:cs typeface="Carlito"/>
              </a:rPr>
              <a:t>errors.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point </a:t>
            </a:r>
            <a:r>
              <a:rPr sz="2800" spc="-25" dirty="0">
                <a:latin typeface="Carlito"/>
                <a:cs typeface="Carlito"/>
              </a:rPr>
              <a:t>forecasts </a:t>
            </a:r>
            <a:r>
              <a:rPr sz="2800" spc="-15" dirty="0">
                <a:latin typeface="Carlito"/>
                <a:cs typeface="Carlito"/>
              </a:rPr>
              <a:t>produced by  </a:t>
            </a:r>
            <a:r>
              <a:rPr sz="2800" spc="-5" dirty="0">
                <a:latin typeface="Carlito"/>
                <a:cs typeface="Carlito"/>
              </a:rPr>
              <a:t>the models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identical </a:t>
            </a:r>
            <a:r>
              <a:rPr sz="2800" spc="-5" dirty="0">
                <a:latin typeface="Carlito"/>
                <a:cs typeface="Carlito"/>
              </a:rPr>
              <a:t>if they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same smoothing </a:t>
            </a:r>
            <a:r>
              <a:rPr sz="2800" spc="-20" dirty="0">
                <a:latin typeface="Carlito"/>
                <a:cs typeface="Carlito"/>
              </a:rPr>
              <a:t>parameter </a:t>
            </a:r>
            <a:r>
              <a:rPr sz="2800" spc="-10" dirty="0">
                <a:latin typeface="Carlito"/>
                <a:cs typeface="Carlito"/>
              </a:rPr>
              <a:t>values.  They </a:t>
            </a:r>
            <a:r>
              <a:rPr sz="2800" spc="-5" dirty="0">
                <a:latin typeface="Carlito"/>
                <a:cs typeface="Carlito"/>
              </a:rPr>
              <a:t>will, </a:t>
            </a:r>
            <a:r>
              <a:rPr sz="2800" spc="-45" dirty="0">
                <a:latin typeface="Carlito"/>
                <a:cs typeface="Carlito"/>
              </a:rPr>
              <a:t>however, </a:t>
            </a:r>
            <a:r>
              <a:rPr sz="2800" spc="-20" dirty="0">
                <a:latin typeface="Carlito"/>
                <a:cs typeface="Carlito"/>
              </a:rPr>
              <a:t>generate </a:t>
            </a:r>
            <a:r>
              <a:rPr sz="2800" spc="-25" dirty="0">
                <a:latin typeface="Carlito"/>
                <a:cs typeface="Carlito"/>
              </a:rPr>
              <a:t>different  </a:t>
            </a:r>
            <a:r>
              <a:rPr sz="2800" spc="-10" dirty="0">
                <a:latin typeface="Carlito"/>
                <a:cs typeface="Carlito"/>
              </a:rPr>
              <a:t>prediction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intervals.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total </a:t>
            </a:r>
            <a:r>
              <a:rPr sz="2800" spc="-5" dirty="0">
                <a:latin typeface="Carlito"/>
                <a:cs typeface="Carlito"/>
              </a:rPr>
              <a:t>18 models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(2×3×3).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5184" y="1353311"/>
            <a:ext cx="3174491" cy="1356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10300" y="2769107"/>
            <a:ext cx="5804915" cy="3936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63578" y="6507657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76278" y="6520357"/>
            <a:ext cx="7810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87089" y="117875"/>
            <a:ext cx="7842250" cy="6687184"/>
            <a:chOff x="3887089" y="117875"/>
            <a:chExt cx="7842250" cy="6687184"/>
          </a:xfrm>
        </p:grpSpPr>
        <p:sp>
          <p:nvSpPr>
            <p:cNvPr id="4" name="object 4"/>
            <p:cNvSpPr/>
            <p:nvPr/>
          </p:nvSpPr>
          <p:spPr>
            <a:xfrm>
              <a:off x="4196844" y="117875"/>
              <a:ext cx="7532063" cy="66867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7089" y="1135252"/>
              <a:ext cx="514984" cy="3458845"/>
            </a:xfrm>
            <a:custGeom>
              <a:avLst/>
              <a:gdLst/>
              <a:ahLst/>
              <a:cxnLst/>
              <a:rect l="l" t="t" r="r" b="b"/>
              <a:pathLst>
                <a:path w="514985" h="3458845">
                  <a:moveTo>
                    <a:pt x="79375" y="45847"/>
                  </a:moveTo>
                  <a:lnTo>
                    <a:pt x="57785" y="45847"/>
                  </a:lnTo>
                  <a:lnTo>
                    <a:pt x="57785" y="65659"/>
                  </a:lnTo>
                  <a:lnTo>
                    <a:pt x="79375" y="65659"/>
                  </a:lnTo>
                  <a:lnTo>
                    <a:pt x="79375" y="45847"/>
                  </a:lnTo>
                  <a:close/>
                </a:path>
                <a:path w="514985" h="3458845">
                  <a:moveTo>
                    <a:pt x="80010" y="3424809"/>
                  </a:moveTo>
                  <a:lnTo>
                    <a:pt x="79248" y="3404997"/>
                  </a:lnTo>
                  <a:lnTo>
                    <a:pt x="0" y="3407918"/>
                  </a:lnTo>
                  <a:lnTo>
                    <a:pt x="762" y="3427730"/>
                  </a:lnTo>
                  <a:lnTo>
                    <a:pt x="80010" y="3424809"/>
                  </a:lnTo>
                  <a:close/>
                </a:path>
                <a:path w="514985" h="3458845">
                  <a:moveTo>
                    <a:pt x="218059" y="45847"/>
                  </a:moveTo>
                  <a:lnTo>
                    <a:pt x="138811" y="45847"/>
                  </a:lnTo>
                  <a:lnTo>
                    <a:pt x="138811" y="65659"/>
                  </a:lnTo>
                  <a:lnTo>
                    <a:pt x="218059" y="65659"/>
                  </a:lnTo>
                  <a:lnTo>
                    <a:pt x="218059" y="45847"/>
                  </a:lnTo>
                  <a:close/>
                </a:path>
                <a:path w="514985" h="3458845">
                  <a:moveTo>
                    <a:pt x="218567" y="3419856"/>
                  </a:moveTo>
                  <a:lnTo>
                    <a:pt x="217805" y="3400044"/>
                  </a:lnTo>
                  <a:lnTo>
                    <a:pt x="138684" y="3402965"/>
                  </a:lnTo>
                  <a:lnTo>
                    <a:pt x="139319" y="3422777"/>
                  </a:lnTo>
                  <a:lnTo>
                    <a:pt x="218567" y="3419856"/>
                  </a:lnTo>
                  <a:close/>
                </a:path>
                <a:path w="514985" h="3458845">
                  <a:moveTo>
                    <a:pt x="356743" y="45847"/>
                  </a:moveTo>
                  <a:lnTo>
                    <a:pt x="277495" y="45847"/>
                  </a:lnTo>
                  <a:lnTo>
                    <a:pt x="277495" y="65659"/>
                  </a:lnTo>
                  <a:lnTo>
                    <a:pt x="356743" y="65659"/>
                  </a:lnTo>
                  <a:lnTo>
                    <a:pt x="356743" y="45847"/>
                  </a:lnTo>
                  <a:close/>
                </a:path>
                <a:path w="514985" h="3458845">
                  <a:moveTo>
                    <a:pt x="357124" y="3414903"/>
                  </a:moveTo>
                  <a:lnTo>
                    <a:pt x="356489" y="3395218"/>
                  </a:lnTo>
                  <a:lnTo>
                    <a:pt x="277241" y="3398012"/>
                  </a:lnTo>
                  <a:lnTo>
                    <a:pt x="278003" y="3417824"/>
                  </a:lnTo>
                  <a:lnTo>
                    <a:pt x="357124" y="3414903"/>
                  </a:lnTo>
                  <a:close/>
                </a:path>
                <a:path w="514985" h="3458845">
                  <a:moveTo>
                    <a:pt x="514985" y="3399409"/>
                  </a:moveTo>
                  <a:lnTo>
                    <a:pt x="497954" y="3390265"/>
                  </a:lnTo>
                  <a:lnTo>
                    <a:pt x="422275" y="3349625"/>
                  </a:lnTo>
                  <a:lnTo>
                    <a:pt x="417449" y="3347085"/>
                  </a:lnTo>
                  <a:lnTo>
                    <a:pt x="411480" y="3348863"/>
                  </a:lnTo>
                  <a:lnTo>
                    <a:pt x="408940" y="3353689"/>
                  </a:lnTo>
                  <a:lnTo>
                    <a:pt x="406273" y="3358515"/>
                  </a:lnTo>
                  <a:lnTo>
                    <a:pt x="408178" y="3364611"/>
                  </a:lnTo>
                  <a:lnTo>
                    <a:pt x="458520" y="3391560"/>
                  </a:lnTo>
                  <a:lnTo>
                    <a:pt x="415798" y="3393059"/>
                  </a:lnTo>
                  <a:lnTo>
                    <a:pt x="416560" y="3412871"/>
                  </a:lnTo>
                  <a:lnTo>
                    <a:pt x="459219" y="3411296"/>
                  </a:lnTo>
                  <a:lnTo>
                    <a:pt x="415544" y="3438906"/>
                  </a:lnTo>
                  <a:lnTo>
                    <a:pt x="410845" y="3441827"/>
                  </a:lnTo>
                  <a:lnTo>
                    <a:pt x="409575" y="3447923"/>
                  </a:lnTo>
                  <a:lnTo>
                    <a:pt x="412496" y="3452495"/>
                  </a:lnTo>
                  <a:lnTo>
                    <a:pt x="415417" y="3457194"/>
                  </a:lnTo>
                  <a:lnTo>
                    <a:pt x="421513" y="3458591"/>
                  </a:lnTo>
                  <a:lnTo>
                    <a:pt x="514985" y="3399409"/>
                  </a:lnTo>
                  <a:close/>
                </a:path>
                <a:path w="514985" h="3458845">
                  <a:moveTo>
                    <a:pt x="514985" y="55753"/>
                  </a:moveTo>
                  <a:lnTo>
                    <a:pt x="497992" y="45847"/>
                  </a:lnTo>
                  <a:lnTo>
                    <a:pt x="424180" y="2794"/>
                  </a:lnTo>
                  <a:lnTo>
                    <a:pt x="419481" y="0"/>
                  </a:lnTo>
                  <a:lnTo>
                    <a:pt x="413385" y="1524"/>
                  </a:lnTo>
                  <a:lnTo>
                    <a:pt x="410591" y="6350"/>
                  </a:lnTo>
                  <a:lnTo>
                    <a:pt x="407797" y="11049"/>
                  </a:lnTo>
                  <a:lnTo>
                    <a:pt x="409448" y="17145"/>
                  </a:lnTo>
                  <a:lnTo>
                    <a:pt x="414147" y="19812"/>
                  </a:lnTo>
                  <a:lnTo>
                    <a:pt x="458762" y="45847"/>
                  </a:lnTo>
                  <a:lnTo>
                    <a:pt x="416179" y="45847"/>
                  </a:lnTo>
                  <a:lnTo>
                    <a:pt x="416179" y="65659"/>
                  </a:lnTo>
                  <a:lnTo>
                    <a:pt x="458762" y="65659"/>
                  </a:lnTo>
                  <a:lnTo>
                    <a:pt x="414147" y="91694"/>
                  </a:lnTo>
                  <a:lnTo>
                    <a:pt x="409448" y="94361"/>
                  </a:lnTo>
                  <a:lnTo>
                    <a:pt x="407797" y="100457"/>
                  </a:lnTo>
                  <a:lnTo>
                    <a:pt x="410591" y="105156"/>
                  </a:lnTo>
                  <a:lnTo>
                    <a:pt x="413385" y="109982"/>
                  </a:lnTo>
                  <a:lnTo>
                    <a:pt x="419481" y="111506"/>
                  </a:lnTo>
                  <a:lnTo>
                    <a:pt x="424180" y="108712"/>
                  </a:lnTo>
                  <a:lnTo>
                    <a:pt x="497992" y="65659"/>
                  </a:lnTo>
                  <a:lnTo>
                    <a:pt x="514985" y="5575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44874" y="1191006"/>
              <a:ext cx="0" cy="3362960"/>
            </a:xfrm>
            <a:custGeom>
              <a:avLst/>
              <a:gdLst/>
              <a:ahLst/>
              <a:cxnLst/>
              <a:rect l="l" t="t" r="r" b="b"/>
              <a:pathLst>
                <a:path h="3362960">
                  <a:moveTo>
                    <a:pt x="0" y="3362833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99714" y="2985338"/>
            <a:ext cx="551815" cy="90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Arimo"/>
                <a:cs typeface="Arimo"/>
              </a:rPr>
              <a:t>ε</a:t>
            </a:r>
            <a:r>
              <a:rPr sz="1800" baseline="-20833" dirty="0">
                <a:solidFill>
                  <a:srgbClr val="006FC0"/>
                </a:solidFill>
                <a:latin typeface="Carlito"/>
                <a:cs typeface="Carlito"/>
              </a:rPr>
              <a:t>t</a:t>
            </a:r>
            <a:endParaRPr sz="1800" baseline="-20833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vs.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2700" spc="52" baseline="13888" dirty="0">
                <a:solidFill>
                  <a:srgbClr val="006FC0"/>
                </a:solidFill>
                <a:latin typeface="Arimo"/>
                <a:cs typeface="Arimo"/>
              </a:rPr>
              <a:t>ℓ</a:t>
            </a:r>
            <a:r>
              <a:rPr sz="1200" spc="35" dirty="0">
                <a:solidFill>
                  <a:srgbClr val="006FC0"/>
                </a:solidFill>
                <a:latin typeface="Carlito"/>
                <a:cs typeface="Carlito"/>
              </a:rPr>
              <a:t>t</a:t>
            </a:r>
            <a:r>
              <a:rPr sz="1200" spc="35" dirty="0">
                <a:solidFill>
                  <a:srgbClr val="006FC0"/>
                </a:solidFill>
                <a:latin typeface="Arimo"/>
                <a:cs typeface="Arimo"/>
              </a:rPr>
              <a:t>−</a:t>
            </a:r>
            <a:r>
              <a:rPr sz="1200" spc="35" dirty="0">
                <a:solidFill>
                  <a:srgbClr val="006FC0"/>
                </a:solidFill>
                <a:latin typeface="Carlito"/>
                <a:cs typeface="Carlito"/>
              </a:rPr>
              <a:t>1</a:t>
            </a:r>
            <a:r>
              <a:rPr sz="2700" spc="52" baseline="13888" dirty="0">
                <a:solidFill>
                  <a:srgbClr val="006FC0"/>
                </a:solidFill>
                <a:latin typeface="Arimo"/>
                <a:cs typeface="Arimo"/>
              </a:rPr>
              <a:t>ε</a:t>
            </a:r>
            <a:r>
              <a:rPr sz="1200" spc="35" dirty="0">
                <a:solidFill>
                  <a:srgbClr val="006FC0"/>
                </a:solidFill>
                <a:latin typeface="Carlito"/>
                <a:cs typeface="Carlito"/>
              </a:rPr>
              <a:t>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0102" y="3518407"/>
            <a:ext cx="1098550" cy="90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415925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0000"/>
                </a:solidFill>
                <a:latin typeface="Arimo"/>
                <a:cs typeface="Arimo"/>
              </a:rPr>
              <a:t>ε</a:t>
            </a:r>
            <a:r>
              <a:rPr sz="1800" spc="7" baseline="-20833" dirty="0">
                <a:solidFill>
                  <a:srgbClr val="FF0000"/>
                </a:solidFill>
                <a:latin typeface="Carlito"/>
                <a:cs typeface="Carlito"/>
              </a:rPr>
              <a:t>t 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v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s.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2700" baseline="13888" dirty="0">
                <a:solidFill>
                  <a:srgbClr val="FF0000"/>
                </a:solidFill>
                <a:latin typeface="Carlito"/>
                <a:cs typeface="Carlito"/>
              </a:rPr>
              <a:t>(b</a:t>
            </a:r>
            <a:r>
              <a:rPr sz="1200" dirty="0">
                <a:solidFill>
                  <a:srgbClr val="FF0000"/>
                </a:solidFill>
                <a:latin typeface="Carlito"/>
                <a:cs typeface="Carlito"/>
              </a:rPr>
              <a:t>t-1</a:t>
            </a:r>
            <a:r>
              <a:rPr sz="2700" baseline="13888" dirty="0">
                <a:solidFill>
                  <a:srgbClr val="FF0000"/>
                </a:solidFill>
                <a:latin typeface="Arimo"/>
                <a:cs typeface="Arimo"/>
              </a:rPr>
              <a:t>+ℓ</a:t>
            </a:r>
            <a:r>
              <a:rPr sz="1200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1200" dirty="0">
                <a:solidFill>
                  <a:srgbClr val="FF0000"/>
                </a:solidFill>
                <a:latin typeface="Arimo"/>
                <a:cs typeface="Arimo"/>
              </a:rPr>
              <a:t>−</a:t>
            </a:r>
            <a:r>
              <a:rPr sz="1200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r>
              <a:rPr sz="2700" baseline="13888" dirty="0">
                <a:solidFill>
                  <a:srgbClr val="FF0000"/>
                </a:solidFill>
                <a:latin typeface="Carlito"/>
                <a:cs typeface="Carlito"/>
              </a:rPr>
              <a:t>)</a:t>
            </a:r>
            <a:r>
              <a:rPr sz="2700" baseline="13888" dirty="0">
                <a:solidFill>
                  <a:srgbClr val="FF0000"/>
                </a:solidFill>
                <a:latin typeface="Arimo"/>
                <a:cs typeface="Arimo"/>
              </a:rPr>
              <a:t>ε</a:t>
            </a:r>
            <a:r>
              <a:rPr sz="1200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1439" y="777240"/>
            <a:ext cx="6715125" cy="6085840"/>
            <a:chOff x="91439" y="777240"/>
            <a:chExt cx="6715125" cy="6085840"/>
          </a:xfrm>
        </p:grpSpPr>
        <p:sp>
          <p:nvSpPr>
            <p:cNvPr id="10" name="object 10"/>
            <p:cNvSpPr/>
            <p:nvPr/>
          </p:nvSpPr>
          <p:spPr>
            <a:xfrm>
              <a:off x="2958845" y="1802637"/>
              <a:ext cx="1462405" cy="111760"/>
            </a:xfrm>
            <a:custGeom>
              <a:avLst/>
              <a:gdLst/>
              <a:ahLst/>
              <a:cxnLst/>
              <a:rect l="l" t="t" r="r" b="b"/>
              <a:pathLst>
                <a:path w="1462404" h="111760">
                  <a:moveTo>
                    <a:pt x="1405912" y="65795"/>
                  </a:moveTo>
                  <a:lnTo>
                    <a:pt x="1361186" y="91694"/>
                  </a:lnTo>
                  <a:lnTo>
                    <a:pt x="1356487" y="94361"/>
                  </a:lnTo>
                  <a:lnTo>
                    <a:pt x="1354836" y="100457"/>
                  </a:lnTo>
                  <a:lnTo>
                    <a:pt x="1357503" y="105156"/>
                  </a:lnTo>
                  <a:lnTo>
                    <a:pt x="1360296" y="109854"/>
                  </a:lnTo>
                  <a:lnTo>
                    <a:pt x="1366393" y="111506"/>
                  </a:lnTo>
                  <a:lnTo>
                    <a:pt x="1371092" y="108838"/>
                  </a:lnTo>
                  <a:lnTo>
                    <a:pt x="1445255" y="65912"/>
                  </a:lnTo>
                  <a:lnTo>
                    <a:pt x="1405912" y="65795"/>
                  </a:lnTo>
                  <a:close/>
                </a:path>
                <a:path w="1462404" h="111760">
                  <a:moveTo>
                    <a:pt x="1422926" y="55944"/>
                  </a:moveTo>
                  <a:lnTo>
                    <a:pt x="1405912" y="65795"/>
                  </a:lnTo>
                  <a:lnTo>
                    <a:pt x="1442466" y="65912"/>
                  </a:lnTo>
                  <a:lnTo>
                    <a:pt x="1442466" y="64515"/>
                  </a:lnTo>
                  <a:lnTo>
                    <a:pt x="1437513" y="64515"/>
                  </a:lnTo>
                  <a:lnTo>
                    <a:pt x="1422926" y="55944"/>
                  </a:lnTo>
                  <a:close/>
                </a:path>
                <a:path w="1462404" h="111760">
                  <a:moveTo>
                    <a:pt x="1366774" y="0"/>
                  </a:moveTo>
                  <a:lnTo>
                    <a:pt x="1360678" y="1524"/>
                  </a:lnTo>
                  <a:lnTo>
                    <a:pt x="1357883" y="6350"/>
                  </a:lnTo>
                  <a:lnTo>
                    <a:pt x="1355090" y="11049"/>
                  </a:lnTo>
                  <a:lnTo>
                    <a:pt x="1356741" y="17017"/>
                  </a:lnTo>
                  <a:lnTo>
                    <a:pt x="1405977" y="45984"/>
                  </a:lnTo>
                  <a:lnTo>
                    <a:pt x="1442466" y="46100"/>
                  </a:lnTo>
                  <a:lnTo>
                    <a:pt x="1442466" y="65912"/>
                  </a:lnTo>
                  <a:lnTo>
                    <a:pt x="1445255" y="65912"/>
                  </a:lnTo>
                  <a:lnTo>
                    <a:pt x="1462151" y="56134"/>
                  </a:lnTo>
                  <a:lnTo>
                    <a:pt x="1366774" y="0"/>
                  </a:lnTo>
                  <a:close/>
                </a:path>
                <a:path w="1462404" h="111760">
                  <a:moveTo>
                    <a:pt x="1363218" y="45847"/>
                  </a:moveTo>
                  <a:lnTo>
                    <a:pt x="1363218" y="65659"/>
                  </a:lnTo>
                  <a:lnTo>
                    <a:pt x="1405912" y="65795"/>
                  </a:lnTo>
                  <a:lnTo>
                    <a:pt x="1422926" y="55944"/>
                  </a:lnTo>
                  <a:lnTo>
                    <a:pt x="1405977" y="45984"/>
                  </a:lnTo>
                  <a:lnTo>
                    <a:pt x="1363218" y="45847"/>
                  </a:lnTo>
                  <a:close/>
                </a:path>
                <a:path w="1462404" h="111760">
                  <a:moveTo>
                    <a:pt x="1437513" y="47498"/>
                  </a:moveTo>
                  <a:lnTo>
                    <a:pt x="1422926" y="55944"/>
                  </a:lnTo>
                  <a:lnTo>
                    <a:pt x="1437513" y="64515"/>
                  </a:lnTo>
                  <a:lnTo>
                    <a:pt x="1437513" y="47498"/>
                  </a:lnTo>
                  <a:close/>
                </a:path>
                <a:path w="1462404" h="111760">
                  <a:moveTo>
                    <a:pt x="1442466" y="47498"/>
                  </a:moveTo>
                  <a:lnTo>
                    <a:pt x="1437513" y="47498"/>
                  </a:lnTo>
                  <a:lnTo>
                    <a:pt x="1437513" y="64515"/>
                  </a:lnTo>
                  <a:lnTo>
                    <a:pt x="1442466" y="64515"/>
                  </a:lnTo>
                  <a:lnTo>
                    <a:pt x="1442466" y="47498"/>
                  </a:lnTo>
                  <a:close/>
                </a:path>
                <a:path w="1462404" h="111760">
                  <a:moveTo>
                    <a:pt x="1405977" y="45984"/>
                  </a:moveTo>
                  <a:lnTo>
                    <a:pt x="1422926" y="55944"/>
                  </a:lnTo>
                  <a:lnTo>
                    <a:pt x="1437513" y="47498"/>
                  </a:lnTo>
                  <a:lnTo>
                    <a:pt x="1442466" y="47498"/>
                  </a:lnTo>
                  <a:lnTo>
                    <a:pt x="1442466" y="46100"/>
                  </a:lnTo>
                  <a:lnTo>
                    <a:pt x="1405977" y="45984"/>
                  </a:lnTo>
                  <a:close/>
                </a:path>
                <a:path w="1462404" h="111760">
                  <a:moveTo>
                    <a:pt x="1224533" y="45338"/>
                  </a:moveTo>
                  <a:lnTo>
                    <a:pt x="1224533" y="65150"/>
                  </a:lnTo>
                  <a:lnTo>
                    <a:pt x="1303782" y="65404"/>
                  </a:lnTo>
                  <a:lnTo>
                    <a:pt x="1303782" y="45592"/>
                  </a:lnTo>
                  <a:lnTo>
                    <a:pt x="1224533" y="45338"/>
                  </a:lnTo>
                  <a:close/>
                </a:path>
                <a:path w="1462404" h="111760">
                  <a:moveTo>
                    <a:pt x="1085850" y="44958"/>
                  </a:moveTo>
                  <a:lnTo>
                    <a:pt x="1085850" y="64770"/>
                  </a:lnTo>
                  <a:lnTo>
                    <a:pt x="1165098" y="65024"/>
                  </a:lnTo>
                  <a:lnTo>
                    <a:pt x="1165098" y="45212"/>
                  </a:lnTo>
                  <a:lnTo>
                    <a:pt x="1085850" y="44958"/>
                  </a:lnTo>
                  <a:close/>
                </a:path>
                <a:path w="1462404" h="111760">
                  <a:moveTo>
                    <a:pt x="947166" y="44450"/>
                  </a:moveTo>
                  <a:lnTo>
                    <a:pt x="947166" y="64262"/>
                  </a:lnTo>
                  <a:lnTo>
                    <a:pt x="1026414" y="64515"/>
                  </a:lnTo>
                  <a:lnTo>
                    <a:pt x="1026414" y="44703"/>
                  </a:lnTo>
                  <a:lnTo>
                    <a:pt x="947166" y="44450"/>
                  </a:lnTo>
                  <a:close/>
                </a:path>
                <a:path w="1462404" h="111760">
                  <a:moveTo>
                    <a:pt x="808482" y="44069"/>
                  </a:moveTo>
                  <a:lnTo>
                    <a:pt x="808482" y="63881"/>
                  </a:lnTo>
                  <a:lnTo>
                    <a:pt x="887730" y="64135"/>
                  </a:lnTo>
                  <a:lnTo>
                    <a:pt x="887730" y="44323"/>
                  </a:lnTo>
                  <a:lnTo>
                    <a:pt x="808482" y="44069"/>
                  </a:lnTo>
                  <a:close/>
                </a:path>
                <a:path w="1462404" h="111760">
                  <a:moveTo>
                    <a:pt x="669798" y="43561"/>
                  </a:moveTo>
                  <a:lnTo>
                    <a:pt x="669798" y="63373"/>
                  </a:lnTo>
                  <a:lnTo>
                    <a:pt x="749045" y="63626"/>
                  </a:lnTo>
                  <a:lnTo>
                    <a:pt x="749045" y="43814"/>
                  </a:lnTo>
                  <a:lnTo>
                    <a:pt x="669798" y="43561"/>
                  </a:lnTo>
                  <a:close/>
                </a:path>
                <a:path w="1462404" h="111760">
                  <a:moveTo>
                    <a:pt x="531114" y="43179"/>
                  </a:moveTo>
                  <a:lnTo>
                    <a:pt x="531114" y="62991"/>
                  </a:lnTo>
                  <a:lnTo>
                    <a:pt x="610362" y="63246"/>
                  </a:lnTo>
                  <a:lnTo>
                    <a:pt x="610362" y="43434"/>
                  </a:lnTo>
                  <a:lnTo>
                    <a:pt x="531114" y="43179"/>
                  </a:lnTo>
                  <a:close/>
                </a:path>
                <a:path w="1462404" h="111760">
                  <a:moveTo>
                    <a:pt x="392430" y="42672"/>
                  </a:moveTo>
                  <a:lnTo>
                    <a:pt x="392430" y="62484"/>
                  </a:lnTo>
                  <a:lnTo>
                    <a:pt x="471678" y="62737"/>
                  </a:lnTo>
                  <a:lnTo>
                    <a:pt x="471678" y="42925"/>
                  </a:lnTo>
                  <a:lnTo>
                    <a:pt x="392430" y="42672"/>
                  </a:lnTo>
                  <a:close/>
                </a:path>
                <a:path w="1462404" h="111760">
                  <a:moveTo>
                    <a:pt x="253746" y="42290"/>
                  </a:moveTo>
                  <a:lnTo>
                    <a:pt x="253746" y="62102"/>
                  </a:lnTo>
                  <a:lnTo>
                    <a:pt x="332994" y="62357"/>
                  </a:lnTo>
                  <a:lnTo>
                    <a:pt x="332994" y="42545"/>
                  </a:lnTo>
                  <a:lnTo>
                    <a:pt x="253746" y="42290"/>
                  </a:lnTo>
                  <a:close/>
                </a:path>
                <a:path w="1462404" h="111760">
                  <a:moveTo>
                    <a:pt x="115062" y="41783"/>
                  </a:moveTo>
                  <a:lnTo>
                    <a:pt x="115062" y="61595"/>
                  </a:lnTo>
                  <a:lnTo>
                    <a:pt x="194310" y="61849"/>
                  </a:lnTo>
                  <a:lnTo>
                    <a:pt x="194310" y="42037"/>
                  </a:lnTo>
                  <a:lnTo>
                    <a:pt x="115062" y="41783"/>
                  </a:lnTo>
                  <a:close/>
                </a:path>
                <a:path w="1462404" h="111760">
                  <a:moveTo>
                    <a:pt x="0" y="41401"/>
                  </a:moveTo>
                  <a:lnTo>
                    <a:pt x="0" y="61213"/>
                  </a:lnTo>
                  <a:lnTo>
                    <a:pt x="55626" y="61340"/>
                  </a:lnTo>
                  <a:lnTo>
                    <a:pt x="55626" y="41528"/>
                  </a:lnTo>
                  <a:lnTo>
                    <a:pt x="0" y="4140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8845" y="1853945"/>
              <a:ext cx="0" cy="3386454"/>
            </a:xfrm>
            <a:custGeom>
              <a:avLst/>
              <a:gdLst/>
              <a:ahLst/>
              <a:cxnLst/>
              <a:rect l="l" t="t" r="r" b="b"/>
              <a:pathLst>
                <a:path h="3386454">
                  <a:moveTo>
                    <a:pt x="0" y="3386328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3907" y="5188966"/>
              <a:ext cx="1347470" cy="111760"/>
            </a:xfrm>
            <a:custGeom>
              <a:avLst/>
              <a:gdLst/>
              <a:ahLst/>
              <a:cxnLst/>
              <a:rect l="l" t="t" r="r" b="b"/>
              <a:pathLst>
                <a:path w="1347470" h="111760">
                  <a:moveTo>
                    <a:pt x="1290632" y="65795"/>
                  </a:moveTo>
                  <a:lnTo>
                    <a:pt x="1241297" y="94360"/>
                  </a:lnTo>
                  <a:lnTo>
                    <a:pt x="1239774" y="100456"/>
                  </a:lnTo>
                  <a:lnTo>
                    <a:pt x="1242441" y="105155"/>
                  </a:lnTo>
                  <a:lnTo>
                    <a:pt x="1245234" y="109854"/>
                  </a:lnTo>
                  <a:lnTo>
                    <a:pt x="1251331" y="111505"/>
                  </a:lnTo>
                  <a:lnTo>
                    <a:pt x="1256030" y="108711"/>
                  </a:lnTo>
                  <a:lnTo>
                    <a:pt x="1330152" y="65912"/>
                  </a:lnTo>
                  <a:lnTo>
                    <a:pt x="1290632" y="65795"/>
                  </a:lnTo>
                  <a:close/>
                </a:path>
                <a:path w="1347470" h="111760">
                  <a:moveTo>
                    <a:pt x="1307703" y="55910"/>
                  </a:moveTo>
                  <a:lnTo>
                    <a:pt x="1290632" y="65795"/>
                  </a:lnTo>
                  <a:lnTo>
                    <a:pt x="1327404" y="65912"/>
                  </a:lnTo>
                  <a:lnTo>
                    <a:pt x="1327404" y="64515"/>
                  </a:lnTo>
                  <a:lnTo>
                    <a:pt x="1322324" y="64515"/>
                  </a:lnTo>
                  <a:lnTo>
                    <a:pt x="1307703" y="55910"/>
                  </a:lnTo>
                  <a:close/>
                </a:path>
                <a:path w="1347470" h="111760">
                  <a:moveTo>
                    <a:pt x="1251712" y="0"/>
                  </a:moveTo>
                  <a:lnTo>
                    <a:pt x="1245616" y="1523"/>
                  </a:lnTo>
                  <a:lnTo>
                    <a:pt x="1240028" y="10921"/>
                  </a:lnTo>
                  <a:lnTo>
                    <a:pt x="1241679" y="17017"/>
                  </a:lnTo>
                  <a:lnTo>
                    <a:pt x="1290840" y="45983"/>
                  </a:lnTo>
                  <a:lnTo>
                    <a:pt x="1327404" y="46100"/>
                  </a:lnTo>
                  <a:lnTo>
                    <a:pt x="1327404" y="65912"/>
                  </a:lnTo>
                  <a:lnTo>
                    <a:pt x="1330152" y="65912"/>
                  </a:lnTo>
                  <a:lnTo>
                    <a:pt x="1347089" y="56133"/>
                  </a:lnTo>
                  <a:lnTo>
                    <a:pt x="1251712" y="0"/>
                  </a:lnTo>
                  <a:close/>
                </a:path>
                <a:path w="1347470" h="111760">
                  <a:moveTo>
                    <a:pt x="1248156" y="45846"/>
                  </a:moveTo>
                  <a:lnTo>
                    <a:pt x="1248156" y="65658"/>
                  </a:lnTo>
                  <a:lnTo>
                    <a:pt x="1290632" y="65795"/>
                  </a:lnTo>
                  <a:lnTo>
                    <a:pt x="1307703" y="55910"/>
                  </a:lnTo>
                  <a:lnTo>
                    <a:pt x="1290840" y="45983"/>
                  </a:lnTo>
                  <a:lnTo>
                    <a:pt x="1248156" y="45846"/>
                  </a:lnTo>
                  <a:close/>
                </a:path>
                <a:path w="1347470" h="111760">
                  <a:moveTo>
                    <a:pt x="1322451" y="47370"/>
                  </a:moveTo>
                  <a:lnTo>
                    <a:pt x="1307703" y="55910"/>
                  </a:lnTo>
                  <a:lnTo>
                    <a:pt x="1322324" y="64515"/>
                  </a:lnTo>
                  <a:lnTo>
                    <a:pt x="1322451" y="47370"/>
                  </a:lnTo>
                  <a:close/>
                </a:path>
                <a:path w="1347470" h="111760">
                  <a:moveTo>
                    <a:pt x="1327404" y="47370"/>
                  </a:moveTo>
                  <a:lnTo>
                    <a:pt x="1322451" y="47370"/>
                  </a:lnTo>
                  <a:lnTo>
                    <a:pt x="1322324" y="64515"/>
                  </a:lnTo>
                  <a:lnTo>
                    <a:pt x="1327404" y="64515"/>
                  </a:lnTo>
                  <a:lnTo>
                    <a:pt x="1327404" y="47370"/>
                  </a:lnTo>
                  <a:close/>
                </a:path>
                <a:path w="1347470" h="111760">
                  <a:moveTo>
                    <a:pt x="1290840" y="45983"/>
                  </a:moveTo>
                  <a:lnTo>
                    <a:pt x="1307703" y="55910"/>
                  </a:lnTo>
                  <a:lnTo>
                    <a:pt x="1322451" y="47370"/>
                  </a:lnTo>
                  <a:lnTo>
                    <a:pt x="1327404" y="47370"/>
                  </a:lnTo>
                  <a:lnTo>
                    <a:pt x="1327404" y="46100"/>
                  </a:lnTo>
                  <a:lnTo>
                    <a:pt x="1290840" y="45983"/>
                  </a:lnTo>
                  <a:close/>
                </a:path>
                <a:path w="1347470" h="111760">
                  <a:moveTo>
                    <a:pt x="1109471" y="45338"/>
                  </a:moveTo>
                  <a:lnTo>
                    <a:pt x="1109471" y="65150"/>
                  </a:lnTo>
                  <a:lnTo>
                    <a:pt x="1188720" y="65404"/>
                  </a:lnTo>
                  <a:lnTo>
                    <a:pt x="1188720" y="45592"/>
                  </a:lnTo>
                  <a:lnTo>
                    <a:pt x="1109471" y="45338"/>
                  </a:lnTo>
                  <a:close/>
                </a:path>
                <a:path w="1347470" h="111760">
                  <a:moveTo>
                    <a:pt x="970788" y="44830"/>
                  </a:moveTo>
                  <a:lnTo>
                    <a:pt x="970788" y="64642"/>
                  </a:lnTo>
                  <a:lnTo>
                    <a:pt x="1050036" y="64896"/>
                  </a:lnTo>
                  <a:lnTo>
                    <a:pt x="1050036" y="45084"/>
                  </a:lnTo>
                  <a:lnTo>
                    <a:pt x="970788" y="44830"/>
                  </a:lnTo>
                  <a:close/>
                </a:path>
                <a:path w="1347470" h="111760">
                  <a:moveTo>
                    <a:pt x="832104" y="44322"/>
                  </a:moveTo>
                  <a:lnTo>
                    <a:pt x="832104" y="64134"/>
                  </a:lnTo>
                  <a:lnTo>
                    <a:pt x="911352" y="64515"/>
                  </a:lnTo>
                  <a:lnTo>
                    <a:pt x="911352" y="44703"/>
                  </a:lnTo>
                  <a:lnTo>
                    <a:pt x="832104" y="44322"/>
                  </a:lnTo>
                  <a:close/>
                </a:path>
                <a:path w="1347470" h="111760">
                  <a:moveTo>
                    <a:pt x="693419" y="43941"/>
                  </a:moveTo>
                  <a:lnTo>
                    <a:pt x="693419" y="63753"/>
                  </a:lnTo>
                  <a:lnTo>
                    <a:pt x="772668" y="64007"/>
                  </a:lnTo>
                  <a:lnTo>
                    <a:pt x="772668" y="44195"/>
                  </a:lnTo>
                  <a:lnTo>
                    <a:pt x="693419" y="43941"/>
                  </a:lnTo>
                  <a:close/>
                </a:path>
                <a:path w="1347470" h="111760">
                  <a:moveTo>
                    <a:pt x="554736" y="43433"/>
                  </a:moveTo>
                  <a:lnTo>
                    <a:pt x="554736" y="63245"/>
                  </a:lnTo>
                  <a:lnTo>
                    <a:pt x="633983" y="63499"/>
                  </a:lnTo>
                  <a:lnTo>
                    <a:pt x="633983" y="43687"/>
                  </a:lnTo>
                  <a:lnTo>
                    <a:pt x="554736" y="43433"/>
                  </a:lnTo>
                  <a:close/>
                </a:path>
                <a:path w="1347470" h="111760">
                  <a:moveTo>
                    <a:pt x="416052" y="42925"/>
                  </a:moveTo>
                  <a:lnTo>
                    <a:pt x="416052" y="62737"/>
                  </a:lnTo>
                  <a:lnTo>
                    <a:pt x="495300" y="62991"/>
                  </a:lnTo>
                  <a:lnTo>
                    <a:pt x="495300" y="43179"/>
                  </a:lnTo>
                  <a:lnTo>
                    <a:pt x="416052" y="42925"/>
                  </a:lnTo>
                  <a:close/>
                </a:path>
                <a:path w="1347470" h="111760">
                  <a:moveTo>
                    <a:pt x="277368" y="42417"/>
                  </a:moveTo>
                  <a:lnTo>
                    <a:pt x="277368" y="62229"/>
                  </a:lnTo>
                  <a:lnTo>
                    <a:pt x="356616" y="62483"/>
                  </a:lnTo>
                  <a:lnTo>
                    <a:pt x="356616" y="42671"/>
                  </a:lnTo>
                  <a:lnTo>
                    <a:pt x="277368" y="42417"/>
                  </a:lnTo>
                  <a:close/>
                </a:path>
                <a:path w="1347470" h="111760">
                  <a:moveTo>
                    <a:pt x="138684" y="41909"/>
                  </a:moveTo>
                  <a:lnTo>
                    <a:pt x="138684" y="61721"/>
                  </a:lnTo>
                  <a:lnTo>
                    <a:pt x="217931" y="62102"/>
                  </a:lnTo>
                  <a:lnTo>
                    <a:pt x="217931" y="42290"/>
                  </a:lnTo>
                  <a:lnTo>
                    <a:pt x="138684" y="41909"/>
                  </a:lnTo>
                  <a:close/>
                </a:path>
                <a:path w="1347470" h="111760">
                  <a:moveTo>
                    <a:pt x="0" y="41528"/>
                  </a:moveTo>
                  <a:lnTo>
                    <a:pt x="0" y="61340"/>
                  </a:lnTo>
                  <a:lnTo>
                    <a:pt x="79248" y="61594"/>
                  </a:lnTo>
                  <a:lnTo>
                    <a:pt x="79248" y="41782"/>
                  </a:lnTo>
                  <a:lnTo>
                    <a:pt x="0" y="415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011" y="781812"/>
              <a:ext cx="6705600" cy="6076315"/>
            </a:xfrm>
            <a:custGeom>
              <a:avLst/>
              <a:gdLst/>
              <a:ahLst/>
              <a:cxnLst/>
              <a:rect l="l" t="t" r="r" b="b"/>
              <a:pathLst>
                <a:path w="6705600" h="6076315">
                  <a:moveTo>
                    <a:pt x="0" y="6076188"/>
                  </a:moveTo>
                  <a:lnTo>
                    <a:pt x="6705600" y="6076188"/>
                  </a:lnTo>
                  <a:lnTo>
                    <a:pt x="6705600" y="0"/>
                  </a:lnTo>
                  <a:lnTo>
                    <a:pt x="0" y="0"/>
                  </a:lnTo>
                  <a:lnTo>
                    <a:pt x="0" y="6076188"/>
                  </a:lnTo>
                  <a:close/>
                </a:path>
              </a:pathLst>
            </a:custGeom>
            <a:ln w="9144">
              <a:solidFill>
                <a:srgbClr val="41709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94281" y="2767457"/>
              <a:ext cx="2825115" cy="111760"/>
            </a:xfrm>
            <a:custGeom>
              <a:avLst/>
              <a:gdLst/>
              <a:ahLst/>
              <a:cxnLst/>
              <a:rect l="l" t="t" r="r" b="b"/>
              <a:pathLst>
                <a:path w="2825115" h="111760">
                  <a:moveTo>
                    <a:pt x="2785890" y="55752"/>
                  </a:moveTo>
                  <a:lnTo>
                    <a:pt x="2724277" y="91693"/>
                  </a:lnTo>
                  <a:lnTo>
                    <a:pt x="2719578" y="94360"/>
                  </a:lnTo>
                  <a:lnTo>
                    <a:pt x="2718054" y="100456"/>
                  </a:lnTo>
                  <a:lnTo>
                    <a:pt x="2720721" y="105155"/>
                  </a:lnTo>
                  <a:lnTo>
                    <a:pt x="2723515" y="109981"/>
                  </a:lnTo>
                  <a:lnTo>
                    <a:pt x="2729610" y="111505"/>
                  </a:lnTo>
                  <a:lnTo>
                    <a:pt x="2734310" y="108712"/>
                  </a:lnTo>
                  <a:lnTo>
                    <a:pt x="2808129" y="65658"/>
                  </a:lnTo>
                  <a:lnTo>
                    <a:pt x="2805557" y="65658"/>
                  </a:lnTo>
                  <a:lnTo>
                    <a:pt x="2805557" y="64262"/>
                  </a:lnTo>
                  <a:lnTo>
                    <a:pt x="2800477" y="64262"/>
                  </a:lnTo>
                  <a:lnTo>
                    <a:pt x="2785890" y="55752"/>
                  </a:lnTo>
                  <a:close/>
                </a:path>
                <a:path w="2825115" h="111760">
                  <a:moveTo>
                    <a:pt x="2768908" y="45846"/>
                  </a:moveTo>
                  <a:lnTo>
                    <a:pt x="2726309" y="45846"/>
                  </a:lnTo>
                  <a:lnTo>
                    <a:pt x="2726309" y="65658"/>
                  </a:lnTo>
                  <a:lnTo>
                    <a:pt x="2768908" y="65658"/>
                  </a:lnTo>
                  <a:lnTo>
                    <a:pt x="2785890" y="55752"/>
                  </a:lnTo>
                  <a:lnTo>
                    <a:pt x="2768908" y="45846"/>
                  </a:lnTo>
                  <a:close/>
                </a:path>
                <a:path w="2825115" h="111760">
                  <a:moveTo>
                    <a:pt x="2808129" y="45846"/>
                  </a:moveTo>
                  <a:lnTo>
                    <a:pt x="2805557" y="45846"/>
                  </a:lnTo>
                  <a:lnTo>
                    <a:pt x="2805557" y="65658"/>
                  </a:lnTo>
                  <a:lnTo>
                    <a:pt x="2808129" y="65658"/>
                  </a:lnTo>
                  <a:lnTo>
                    <a:pt x="2825115" y="55752"/>
                  </a:lnTo>
                  <a:lnTo>
                    <a:pt x="2808129" y="45846"/>
                  </a:lnTo>
                  <a:close/>
                </a:path>
                <a:path w="2825115" h="111760">
                  <a:moveTo>
                    <a:pt x="2800477" y="47243"/>
                  </a:moveTo>
                  <a:lnTo>
                    <a:pt x="2785890" y="55752"/>
                  </a:lnTo>
                  <a:lnTo>
                    <a:pt x="2800477" y="64262"/>
                  </a:lnTo>
                  <a:lnTo>
                    <a:pt x="2800477" y="47243"/>
                  </a:lnTo>
                  <a:close/>
                </a:path>
                <a:path w="2825115" h="111760">
                  <a:moveTo>
                    <a:pt x="2805557" y="47243"/>
                  </a:moveTo>
                  <a:lnTo>
                    <a:pt x="2800477" y="47243"/>
                  </a:lnTo>
                  <a:lnTo>
                    <a:pt x="2800477" y="64262"/>
                  </a:lnTo>
                  <a:lnTo>
                    <a:pt x="2805557" y="64262"/>
                  </a:lnTo>
                  <a:lnTo>
                    <a:pt x="2805557" y="47243"/>
                  </a:lnTo>
                  <a:close/>
                </a:path>
                <a:path w="2825115" h="111760">
                  <a:moveTo>
                    <a:pt x="2729610" y="0"/>
                  </a:moveTo>
                  <a:lnTo>
                    <a:pt x="2723515" y="1650"/>
                  </a:lnTo>
                  <a:lnTo>
                    <a:pt x="2717927" y="11048"/>
                  </a:lnTo>
                  <a:lnTo>
                    <a:pt x="2719578" y="17144"/>
                  </a:lnTo>
                  <a:lnTo>
                    <a:pt x="2724277" y="19812"/>
                  </a:lnTo>
                  <a:lnTo>
                    <a:pt x="2785890" y="55752"/>
                  </a:lnTo>
                  <a:lnTo>
                    <a:pt x="2800477" y="47243"/>
                  </a:lnTo>
                  <a:lnTo>
                    <a:pt x="2805557" y="47243"/>
                  </a:lnTo>
                  <a:lnTo>
                    <a:pt x="2805557" y="45846"/>
                  </a:lnTo>
                  <a:lnTo>
                    <a:pt x="2808129" y="45846"/>
                  </a:lnTo>
                  <a:lnTo>
                    <a:pt x="2734310" y="2793"/>
                  </a:lnTo>
                  <a:lnTo>
                    <a:pt x="2729610" y="0"/>
                  </a:lnTo>
                  <a:close/>
                </a:path>
                <a:path w="2825115" h="111760">
                  <a:moveTo>
                    <a:pt x="2666872" y="45846"/>
                  </a:moveTo>
                  <a:lnTo>
                    <a:pt x="2587625" y="45846"/>
                  </a:lnTo>
                  <a:lnTo>
                    <a:pt x="2587625" y="65658"/>
                  </a:lnTo>
                  <a:lnTo>
                    <a:pt x="2666872" y="65658"/>
                  </a:lnTo>
                  <a:lnTo>
                    <a:pt x="2666872" y="45846"/>
                  </a:lnTo>
                  <a:close/>
                </a:path>
                <a:path w="2825115" h="111760">
                  <a:moveTo>
                    <a:pt x="2528189" y="45846"/>
                  </a:moveTo>
                  <a:lnTo>
                    <a:pt x="2448941" y="45846"/>
                  </a:lnTo>
                  <a:lnTo>
                    <a:pt x="2448941" y="65658"/>
                  </a:lnTo>
                  <a:lnTo>
                    <a:pt x="2528189" y="65658"/>
                  </a:lnTo>
                  <a:lnTo>
                    <a:pt x="2528189" y="45846"/>
                  </a:lnTo>
                  <a:close/>
                </a:path>
                <a:path w="2825115" h="111760">
                  <a:moveTo>
                    <a:pt x="2389505" y="45846"/>
                  </a:moveTo>
                  <a:lnTo>
                    <a:pt x="2310257" y="45973"/>
                  </a:lnTo>
                  <a:lnTo>
                    <a:pt x="2310257" y="65785"/>
                  </a:lnTo>
                  <a:lnTo>
                    <a:pt x="2389505" y="65658"/>
                  </a:lnTo>
                  <a:lnTo>
                    <a:pt x="2389505" y="45846"/>
                  </a:lnTo>
                  <a:close/>
                </a:path>
                <a:path w="2825115" h="111760">
                  <a:moveTo>
                    <a:pt x="2250821" y="45973"/>
                  </a:moveTo>
                  <a:lnTo>
                    <a:pt x="2171572" y="45973"/>
                  </a:lnTo>
                  <a:lnTo>
                    <a:pt x="2171572" y="65785"/>
                  </a:lnTo>
                  <a:lnTo>
                    <a:pt x="2250821" y="65785"/>
                  </a:lnTo>
                  <a:lnTo>
                    <a:pt x="2250821" y="45973"/>
                  </a:lnTo>
                  <a:close/>
                </a:path>
                <a:path w="2825115" h="111760">
                  <a:moveTo>
                    <a:pt x="2112137" y="45973"/>
                  </a:moveTo>
                  <a:lnTo>
                    <a:pt x="2032889" y="45973"/>
                  </a:lnTo>
                  <a:lnTo>
                    <a:pt x="2032889" y="65785"/>
                  </a:lnTo>
                  <a:lnTo>
                    <a:pt x="2112137" y="65785"/>
                  </a:lnTo>
                  <a:lnTo>
                    <a:pt x="2112137" y="45973"/>
                  </a:lnTo>
                  <a:close/>
                </a:path>
                <a:path w="2825115" h="111760">
                  <a:moveTo>
                    <a:pt x="1973453" y="45973"/>
                  </a:moveTo>
                  <a:lnTo>
                    <a:pt x="1894205" y="45973"/>
                  </a:lnTo>
                  <a:lnTo>
                    <a:pt x="1894205" y="65785"/>
                  </a:lnTo>
                  <a:lnTo>
                    <a:pt x="1973453" y="65785"/>
                  </a:lnTo>
                  <a:lnTo>
                    <a:pt x="1973453" y="45973"/>
                  </a:lnTo>
                  <a:close/>
                </a:path>
                <a:path w="2825115" h="111760">
                  <a:moveTo>
                    <a:pt x="1834769" y="45973"/>
                  </a:moveTo>
                  <a:lnTo>
                    <a:pt x="1755520" y="45973"/>
                  </a:lnTo>
                  <a:lnTo>
                    <a:pt x="1755520" y="65785"/>
                  </a:lnTo>
                  <a:lnTo>
                    <a:pt x="1834769" y="65785"/>
                  </a:lnTo>
                  <a:lnTo>
                    <a:pt x="1834769" y="45973"/>
                  </a:lnTo>
                  <a:close/>
                </a:path>
                <a:path w="2825115" h="111760">
                  <a:moveTo>
                    <a:pt x="1696085" y="45973"/>
                  </a:moveTo>
                  <a:lnTo>
                    <a:pt x="1616837" y="45973"/>
                  </a:lnTo>
                  <a:lnTo>
                    <a:pt x="1616837" y="65785"/>
                  </a:lnTo>
                  <a:lnTo>
                    <a:pt x="1696085" y="65785"/>
                  </a:lnTo>
                  <a:lnTo>
                    <a:pt x="1696085" y="45973"/>
                  </a:lnTo>
                  <a:close/>
                </a:path>
                <a:path w="2825115" h="111760">
                  <a:moveTo>
                    <a:pt x="1557401" y="45973"/>
                  </a:moveTo>
                  <a:lnTo>
                    <a:pt x="1478153" y="45973"/>
                  </a:lnTo>
                  <a:lnTo>
                    <a:pt x="1478153" y="65785"/>
                  </a:lnTo>
                  <a:lnTo>
                    <a:pt x="1557401" y="65785"/>
                  </a:lnTo>
                  <a:lnTo>
                    <a:pt x="1557401" y="45973"/>
                  </a:lnTo>
                  <a:close/>
                </a:path>
                <a:path w="2825115" h="111760">
                  <a:moveTo>
                    <a:pt x="1418717" y="45973"/>
                  </a:moveTo>
                  <a:lnTo>
                    <a:pt x="1339469" y="45973"/>
                  </a:lnTo>
                  <a:lnTo>
                    <a:pt x="1339469" y="65785"/>
                  </a:lnTo>
                  <a:lnTo>
                    <a:pt x="1418717" y="65785"/>
                  </a:lnTo>
                  <a:lnTo>
                    <a:pt x="1418717" y="45973"/>
                  </a:lnTo>
                  <a:close/>
                </a:path>
                <a:path w="2825115" h="111760">
                  <a:moveTo>
                    <a:pt x="1280033" y="46100"/>
                  </a:moveTo>
                  <a:lnTo>
                    <a:pt x="1200785" y="46100"/>
                  </a:lnTo>
                  <a:lnTo>
                    <a:pt x="1200785" y="65912"/>
                  </a:lnTo>
                  <a:lnTo>
                    <a:pt x="1280033" y="65912"/>
                  </a:lnTo>
                  <a:lnTo>
                    <a:pt x="1280033" y="46100"/>
                  </a:lnTo>
                  <a:close/>
                </a:path>
                <a:path w="2825115" h="111760">
                  <a:moveTo>
                    <a:pt x="1141349" y="46100"/>
                  </a:moveTo>
                  <a:lnTo>
                    <a:pt x="1062101" y="46100"/>
                  </a:lnTo>
                  <a:lnTo>
                    <a:pt x="1062101" y="65912"/>
                  </a:lnTo>
                  <a:lnTo>
                    <a:pt x="1141349" y="65912"/>
                  </a:lnTo>
                  <a:lnTo>
                    <a:pt x="1141349" y="46100"/>
                  </a:lnTo>
                  <a:close/>
                </a:path>
                <a:path w="2825115" h="111760">
                  <a:moveTo>
                    <a:pt x="1002665" y="46100"/>
                  </a:moveTo>
                  <a:lnTo>
                    <a:pt x="923417" y="46100"/>
                  </a:lnTo>
                  <a:lnTo>
                    <a:pt x="923417" y="65912"/>
                  </a:lnTo>
                  <a:lnTo>
                    <a:pt x="1002665" y="65912"/>
                  </a:lnTo>
                  <a:lnTo>
                    <a:pt x="1002665" y="46100"/>
                  </a:lnTo>
                  <a:close/>
                </a:path>
                <a:path w="2825115" h="111760">
                  <a:moveTo>
                    <a:pt x="863981" y="46100"/>
                  </a:moveTo>
                  <a:lnTo>
                    <a:pt x="784732" y="46100"/>
                  </a:lnTo>
                  <a:lnTo>
                    <a:pt x="784732" y="65912"/>
                  </a:lnTo>
                  <a:lnTo>
                    <a:pt x="863981" y="65912"/>
                  </a:lnTo>
                  <a:lnTo>
                    <a:pt x="863981" y="46100"/>
                  </a:lnTo>
                  <a:close/>
                </a:path>
                <a:path w="2825115" h="111760">
                  <a:moveTo>
                    <a:pt x="725297" y="46100"/>
                  </a:moveTo>
                  <a:lnTo>
                    <a:pt x="646049" y="46100"/>
                  </a:lnTo>
                  <a:lnTo>
                    <a:pt x="646049" y="65912"/>
                  </a:lnTo>
                  <a:lnTo>
                    <a:pt x="725297" y="65912"/>
                  </a:lnTo>
                  <a:lnTo>
                    <a:pt x="725297" y="46100"/>
                  </a:lnTo>
                  <a:close/>
                </a:path>
                <a:path w="2825115" h="111760">
                  <a:moveTo>
                    <a:pt x="586613" y="46100"/>
                  </a:moveTo>
                  <a:lnTo>
                    <a:pt x="507365" y="46100"/>
                  </a:lnTo>
                  <a:lnTo>
                    <a:pt x="507365" y="65912"/>
                  </a:lnTo>
                  <a:lnTo>
                    <a:pt x="586613" y="65912"/>
                  </a:lnTo>
                  <a:lnTo>
                    <a:pt x="586613" y="46100"/>
                  </a:lnTo>
                  <a:close/>
                </a:path>
                <a:path w="2825115" h="111760">
                  <a:moveTo>
                    <a:pt x="447929" y="46100"/>
                  </a:moveTo>
                  <a:lnTo>
                    <a:pt x="368681" y="46100"/>
                  </a:lnTo>
                  <a:lnTo>
                    <a:pt x="368681" y="65912"/>
                  </a:lnTo>
                  <a:lnTo>
                    <a:pt x="447929" y="65912"/>
                  </a:lnTo>
                  <a:lnTo>
                    <a:pt x="447929" y="46100"/>
                  </a:lnTo>
                  <a:close/>
                </a:path>
                <a:path w="2825115" h="111760">
                  <a:moveTo>
                    <a:pt x="309244" y="46227"/>
                  </a:moveTo>
                  <a:lnTo>
                    <a:pt x="229997" y="46227"/>
                  </a:lnTo>
                  <a:lnTo>
                    <a:pt x="229997" y="66039"/>
                  </a:lnTo>
                  <a:lnTo>
                    <a:pt x="309244" y="66039"/>
                  </a:lnTo>
                  <a:lnTo>
                    <a:pt x="309244" y="46227"/>
                  </a:lnTo>
                  <a:close/>
                </a:path>
                <a:path w="2825115" h="111760">
                  <a:moveTo>
                    <a:pt x="170561" y="46227"/>
                  </a:moveTo>
                  <a:lnTo>
                    <a:pt x="91312" y="46227"/>
                  </a:lnTo>
                  <a:lnTo>
                    <a:pt x="91312" y="66039"/>
                  </a:lnTo>
                  <a:lnTo>
                    <a:pt x="170561" y="66039"/>
                  </a:lnTo>
                  <a:lnTo>
                    <a:pt x="170561" y="46227"/>
                  </a:lnTo>
                  <a:close/>
                </a:path>
                <a:path w="2825115" h="111760">
                  <a:moveTo>
                    <a:pt x="31877" y="46227"/>
                  </a:moveTo>
                  <a:lnTo>
                    <a:pt x="0" y="46227"/>
                  </a:lnTo>
                  <a:lnTo>
                    <a:pt x="0" y="66039"/>
                  </a:lnTo>
                  <a:lnTo>
                    <a:pt x="31877" y="66039"/>
                  </a:lnTo>
                  <a:lnTo>
                    <a:pt x="31877" y="46227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4281" y="2823210"/>
              <a:ext cx="0" cy="3302635"/>
            </a:xfrm>
            <a:custGeom>
              <a:avLst/>
              <a:gdLst/>
              <a:ahLst/>
              <a:cxnLst/>
              <a:rect l="l" t="t" r="r" b="b"/>
              <a:pathLst>
                <a:path h="3302635">
                  <a:moveTo>
                    <a:pt x="0" y="3302292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63115" y="6069965"/>
              <a:ext cx="2734310" cy="111760"/>
            </a:xfrm>
            <a:custGeom>
              <a:avLst/>
              <a:gdLst/>
              <a:ahLst/>
              <a:cxnLst/>
              <a:rect l="l" t="t" r="r" b="b"/>
              <a:pathLst>
                <a:path w="2734310" h="111760">
                  <a:moveTo>
                    <a:pt x="2694632" y="55759"/>
                  </a:moveTo>
                  <a:lnTo>
                    <a:pt x="2628392" y="94411"/>
                  </a:lnTo>
                  <a:lnTo>
                    <a:pt x="2626741" y="100482"/>
                  </a:lnTo>
                  <a:lnTo>
                    <a:pt x="2629535" y="105206"/>
                  </a:lnTo>
                  <a:lnTo>
                    <a:pt x="2632202" y="109931"/>
                  </a:lnTo>
                  <a:lnTo>
                    <a:pt x="2638298" y="111518"/>
                  </a:lnTo>
                  <a:lnTo>
                    <a:pt x="2716932" y="65671"/>
                  </a:lnTo>
                  <a:lnTo>
                    <a:pt x="2714244" y="65671"/>
                  </a:lnTo>
                  <a:lnTo>
                    <a:pt x="2714244" y="64312"/>
                  </a:lnTo>
                  <a:lnTo>
                    <a:pt x="2709291" y="64312"/>
                  </a:lnTo>
                  <a:lnTo>
                    <a:pt x="2694632" y="55759"/>
                  </a:lnTo>
                  <a:close/>
                </a:path>
                <a:path w="2734310" h="111760">
                  <a:moveTo>
                    <a:pt x="2677667" y="45859"/>
                  </a:moveTo>
                  <a:lnTo>
                    <a:pt x="2634996" y="45859"/>
                  </a:lnTo>
                  <a:lnTo>
                    <a:pt x="2634996" y="65671"/>
                  </a:lnTo>
                  <a:lnTo>
                    <a:pt x="2677645" y="65671"/>
                  </a:lnTo>
                  <a:lnTo>
                    <a:pt x="2694632" y="55759"/>
                  </a:lnTo>
                  <a:lnTo>
                    <a:pt x="2677667" y="45859"/>
                  </a:lnTo>
                  <a:close/>
                </a:path>
                <a:path w="2734310" h="111760">
                  <a:moveTo>
                    <a:pt x="2716936" y="45859"/>
                  </a:moveTo>
                  <a:lnTo>
                    <a:pt x="2714244" y="45859"/>
                  </a:lnTo>
                  <a:lnTo>
                    <a:pt x="2714244" y="65671"/>
                  </a:lnTo>
                  <a:lnTo>
                    <a:pt x="2716932" y="65671"/>
                  </a:lnTo>
                  <a:lnTo>
                    <a:pt x="2733929" y="55765"/>
                  </a:lnTo>
                  <a:lnTo>
                    <a:pt x="2716936" y="45859"/>
                  </a:lnTo>
                  <a:close/>
                </a:path>
                <a:path w="2734310" h="111760">
                  <a:moveTo>
                    <a:pt x="2709291" y="47205"/>
                  </a:moveTo>
                  <a:lnTo>
                    <a:pt x="2694632" y="55759"/>
                  </a:lnTo>
                  <a:lnTo>
                    <a:pt x="2709291" y="64312"/>
                  </a:lnTo>
                  <a:lnTo>
                    <a:pt x="2709291" y="47205"/>
                  </a:lnTo>
                  <a:close/>
                </a:path>
                <a:path w="2734310" h="111760">
                  <a:moveTo>
                    <a:pt x="2714244" y="47205"/>
                  </a:moveTo>
                  <a:lnTo>
                    <a:pt x="2709291" y="47205"/>
                  </a:lnTo>
                  <a:lnTo>
                    <a:pt x="2709291" y="64312"/>
                  </a:lnTo>
                  <a:lnTo>
                    <a:pt x="2714244" y="64312"/>
                  </a:lnTo>
                  <a:lnTo>
                    <a:pt x="2714244" y="47205"/>
                  </a:lnTo>
                  <a:close/>
                </a:path>
                <a:path w="2734310" h="111760">
                  <a:moveTo>
                    <a:pt x="2638298" y="0"/>
                  </a:moveTo>
                  <a:lnTo>
                    <a:pt x="2632202" y="1600"/>
                  </a:lnTo>
                  <a:lnTo>
                    <a:pt x="2629535" y="6324"/>
                  </a:lnTo>
                  <a:lnTo>
                    <a:pt x="2626741" y="11049"/>
                  </a:lnTo>
                  <a:lnTo>
                    <a:pt x="2628392" y="17106"/>
                  </a:lnTo>
                  <a:lnTo>
                    <a:pt x="2694632" y="55759"/>
                  </a:lnTo>
                  <a:lnTo>
                    <a:pt x="2709291" y="47205"/>
                  </a:lnTo>
                  <a:lnTo>
                    <a:pt x="2714244" y="47205"/>
                  </a:lnTo>
                  <a:lnTo>
                    <a:pt x="2714244" y="45859"/>
                  </a:lnTo>
                  <a:lnTo>
                    <a:pt x="2716936" y="45859"/>
                  </a:lnTo>
                  <a:lnTo>
                    <a:pt x="2638298" y="0"/>
                  </a:lnTo>
                  <a:close/>
                </a:path>
                <a:path w="2734310" h="111760">
                  <a:moveTo>
                    <a:pt x="2575560" y="45859"/>
                  </a:moveTo>
                  <a:lnTo>
                    <a:pt x="2496312" y="45859"/>
                  </a:lnTo>
                  <a:lnTo>
                    <a:pt x="2496312" y="65671"/>
                  </a:lnTo>
                  <a:lnTo>
                    <a:pt x="2575560" y="65671"/>
                  </a:lnTo>
                  <a:lnTo>
                    <a:pt x="2575560" y="45859"/>
                  </a:lnTo>
                  <a:close/>
                </a:path>
                <a:path w="2734310" h="111760">
                  <a:moveTo>
                    <a:pt x="2436876" y="45859"/>
                  </a:moveTo>
                  <a:lnTo>
                    <a:pt x="2357628" y="45859"/>
                  </a:lnTo>
                  <a:lnTo>
                    <a:pt x="2357628" y="65671"/>
                  </a:lnTo>
                  <a:lnTo>
                    <a:pt x="2436876" y="65671"/>
                  </a:lnTo>
                  <a:lnTo>
                    <a:pt x="2436876" y="45859"/>
                  </a:lnTo>
                  <a:close/>
                </a:path>
                <a:path w="2734310" h="111760">
                  <a:moveTo>
                    <a:pt x="2298192" y="45859"/>
                  </a:moveTo>
                  <a:lnTo>
                    <a:pt x="2218944" y="45859"/>
                  </a:lnTo>
                  <a:lnTo>
                    <a:pt x="2218944" y="65671"/>
                  </a:lnTo>
                  <a:lnTo>
                    <a:pt x="2298192" y="65671"/>
                  </a:lnTo>
                  <a:lnTo>
                    <a:pt x="2298192" y="45859"/>
                  </a:lnTo>
                  <a:close/>
                </a:path>
                <a:path w="2734310" h="111760">
                  <a:moveTo>
                    <a:pt x="2159508" y="45859"/>
                  </a:moveTo>
                  <a:lnTo>
                    <a:pt x="2080260" y="45859"/>
                  </a:lnTo>
                  <a:lnTo>
                    <a:pt x="2080260" y="65671"/>
                  </a:lnTo>
                  <a:lnTo>
                    <a:pt x="2159508" y="65671"/>
                  </a:lnTo>
                  <a:lnTo>
                    <a:pt x="2159508" y="45859"/>
                  </a:lnTo>
                  <a:close/>
                </a:path>
                <a:path w="2734310" h="111760">
                  <a:moveTo>
                    <a:pt x="2020824" y="45859"/>
                  </a:moveTo>
                  <a:lnTo>
                    <a:pt x="1941576" y="45859"/>
                  </a:lnTo>
                  <a:lnTo>
                    <a:pt x="1941576" y="65671"/>
                  </a:lnTo>
                  <a:lnTo>
                    <a:pt x="2020824" y="65671"/>
                  </a:lnTo>
                  <a:lnTo>
                    <a:pt x="2020824" y="45859"/>
                  </a:lnTo>
                  <a:close/>
                </a:path>
                <a:path w="2734310" h="111760">
                  <a:moveTo>
                    <a:pt x="1882139" y="45847"/>
                  </a:moveTo>
                  <a:lnTo>
                    <a:pt x="1802892" y="45847"/>
                  </a:lnTo>
                  <a:lnTo>
                    <a:pt x="1802892" y="65659"/>
                  </a:lnTo>
                  <a:lnTo>
                    <a:pt x="1882139" y="65659"/>
                  </a:lnTo>
                  <a:lnTo>
                    <a:pt x="1882139" y="45847"/>
                  </a:lnTo>
                  <a:close/>
                </a:path>
                <a:path w="2734310" h="111760">
                  <a:moveTo>
                    <a:pt x="1743456" y="45847"/>
                  </a:moveTo>
                  <a:lnTo>
                    <a:pt x="1664208" y="45847"/>
                  </a:lnTo>
                  <a:lnTo>
                    <a:pt x="1664208" y="65659"/>
                  </a:lnTo>
                  <a:lnTo>
                    <a:pt x="1743456" y="65659"/>
                  </a:lnTo>
                  <a:lnTo>
                    <a:pt x="1743456" y="45847"/>
                  </a:lnTo>
                  <a:close/>
                </a:path>
                <a:path w="2734310" h="111760">
                  <a:moveTo>
                    <a:pt x="1604772" y="45847"/>
                  </a:moveTo>
                  <a:lnTo>
                    <a:pt x="1525523" y="45847"/>
                  </a:lnTo>
                  <a:lnTo>
                    <a:pt x="1525523" y="65659"/>
                  </a:lnTo>
                  <a:lnTo>
                    <a:pt x="1604772" y="65659"/>
                  </a:lnTo>
                  <a:lnTo>
                    <a:pt x="1604772" y="45847"/>
                  </a:lnTo>
                  <a:close/>
                </a:path>
                <a:path w="2734310" h="111760">
                  <a:moveTo>
                    <a:pt x="1466088" y="45847"/>
                  </a:moveTo>
                  <a:lnTo>
                    <a:pt x="1386840" y="45847"/>
                  </a:lnTo>
                  <a:lnTo>
                    <a:pt x="1386840" y="65659"/>
                  </a:lnTo>
                  <a:lnTo>
                    <a:pt x="1466088" y="65659"/>
                  </a:lnTo>
                  <a:lnTo>
                    <a:pt x="1466088" y="45847"/>
                  </a:lnTo>
                  <a:close/>
                </a:path>
                <a:path w="2734310" h="111760">
                  <a:moveTo>
                    <a:pt x="1327404" y="45847"/>
                  </a:moveTo>
                  <a:lnTo>
                    <a:pt x="1248156" y="45847"/>
                  </a:lnTo>
                  <a:lnTo>
                    <a:pt x="1248156" y="65659"/>
                  </a:lnTo>
                  <a:lnTo>
                    <a:pt x="1327404" y="65659"/>
                  </a:lnTo>
                  <a:lnTo>
                    <a:pt x="1327404" y="45847"/>
                  </a:lnTo>
                  <a:close/>
                </a:path>
                <a:path w="2734310" h="111760">
                  <a:moveTo>
                    <a:pt x="1188720" y="45847"/>
                  </a:moveTo>
                  <a:lnTo>
                    <a:pt x="1109472" y="45847"/>
                  </a:lnTo>
                  <a:lnTo>
                    <a:pt x="1109472" y="65659"/>
                  </a:lnTo>
                  <a:lnTo>
                    <a:pt x="1188720" y="65659"/>
                  </a:lnTo>
                  <a:lnTo>
                    <a:pt x="1188720" y="45847"/>
                  </a:lnTo>
                  <a:close/>
                </a:path>
                <a:path w="2734310" h="111760">
                  <a:moveTo>
                    <a:pt x="1050036" y="45847"/>
                  </a:moveTo>
                  <a:lnTo>
                    <a:pt x="970788" y="45847"/>
                  </a:lnTo>
                  <a:lnTo>
                    <a:pt x="970788" y="65659"/>
                  </a:lnTo>
                  <a:lnTo>
                    <a:pt x="1050036" y="65659"/>
                  </a:lnTo>
                  <a:lnTo>
                    <a:pt x="1050036" y="45847"/>
                  </a:lnTo>
                  <a:close/>
                </a:path>
                <a:path w="2734310" h="111760">
                  <a:moveTo>
                    <a:pt x="911352" y="45847"/>
                  </a:moveTo>
                  <a:lnTo>
                    <a:pt x="832104" y="45847"/>
                  </a:lnTo>
                  <a:lnTo>
                    <a:pt x="832104" y="65659"/>
                  </a:lnTo>
                  <a:lnTo>
                    <a:pt x="911352" y="65659"/>
                  </a:lnTo>
                  <a:lnTo>
                    <a:pt x="911352" y="45847"/>
                  </a:lnTo>
                  <a:close/>
                </a:path>
                <a:path w="2734310" h="111760">
                  <a:moveTo>
                    <a:pt x="772667" y="45847"/>
                  </a:moveTo>
                  <a:lnTo>
                    <a:pt x="693420" y="45847"/>
                  </a:lnTo>
                  <a:lnTo>
                    <a:pt x="693420" y="65659"/>
                  </a:lnTo>
                  <a:lnTo>
                    <a:pt x="772667" y="65659"/>
                  </a:lnTo>
                  <a:lnTo>
                    <a:pt x="772667" y="45847"/>
                  </a:lnTo>
                  <a:close/>
                </a:path>
                <a:path w="2734310" h="111760">
                  <a:moveTo>
                    <a:pt x="633984" y="45847"/>
                  </a:moveTo>
                  <a:lnTo>
                    <a:pt x="554735" y="45847"/>
                  </a:lnTo>
                  <a:lnTo>
                    <a:pt x="554735" y="65659"/>
                  </a:lnTo>
                  <a:lnTo>
                    <a:pt x="633984" y="65659"/>
                  </a:lnTo>
                  <a:lnTo>
                    <a:pt x="633984" y="45847"/>
                  </a:lnTo>
                  <a:close/>
                </a:path>
                <a:path w="2734310" h="111760">
                  <a:moveTo>
                    <a:pt x="495300" y="45847"/>
                  </a:moveTo>
                  <a:lnTo>
                    <a:pt x="416052" y="45847"/>
                  </a:lnTo>
                  <a:lnTo>
                    <a:pt x="416052" y="65659"/>
                  </a:lnTo>
                  <a:lnTo>
                    <a:pt x="495300" y="65659"/>
                  </a:lnTo>
                  <a:lnTo>
                    <a:pt x="495300" y="45847"/>
                  </a:lnTo>
                  <a:close/>
                </a:path>
                <a:path w="2734310" h="111760">
                  <a:moveTo>
                    <a:pt x="356616" y="45847"/>
                  </a:moveTo>
                  <a:lnTo>
                    <a:pt x="277367" y="45847"/>
                  </a:lnTo>
                  <a:lnTo>
                    <a:pt x="277367" y="65659"/>
                  </a:lnTo>
                  <a:lnTo>
                    <a:pt x="356616" y="65659"/>
                  </a:lnTo>
                  <a:lnTo>
                    <a:pt x="356616" y="45847"/>
                  </a:lnTo>
                  <a:close/>
                </a:path>
                <a:path w="2734310" h="111760">
                  <a:moveTo>
                    <a:pt x="217932" y="45847"/>
                  </a:moveTo>
                  <a:lnTo>
                    <a:pt x="138684" y="45847"/>
                  </a:lnTo>
                  <a:lnTo>
                    <a:pt x="138684" y="65659"/>
                  </a:lnTo>
                  <a:lnTo>
                    <a:pt x="217932" y="65659"/>
                  </a:lnTo>
                  <a:lnTo>
                    <a:pt x="217932" y="45847"/>
                  </a:lnTo>
                  <a:close/>
                </a:path>
                <a:path w="2734310" h="111760">
                  <a:moveTo>
                    <a:pt x="79247" y="45847"/>
                  </a:moveTo>
                  <a:lnTo>
                    <a:pt x="0" y="45847"/>
                  </a:lnTo>
                  <a:lnTo>
                    <a:pt x="0" y="65659"/>
                  </a:lnTo>
                  <a:lnTo>
                    <a:pt x="79247" y="65659"/>
                  </a:lnTo>
                  <a:lnTo>
                    <a:pt x="79247" y="45847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6725" y="4123690"/>
            <a:ext cx="1226185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0" marR="479425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AF50"/>
                </a:solidFill>
                <a:latin typeface="Arimo"/>
                <a:cs typeface="Arimo"/>
              </a:rPr>
              <a:t>ε</a:t>
            </a:r>
            <a:r>
              <a:rPr sz="1800" spc="7" baseline="-20833" dirty="0">
                <a:solidFill>
                  <a:srgbClr val="00AF50"/>
                </a:solidFill>
                <a:latin typeface="Carlito"/>
                <a:cs typeface="Carlito"/>
              </a:rPr>
              <a:t>t 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v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s.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800" spc="-30" dirty="0">
                <a:solidFill>
                  <a:srgbClr val="00AF50"/>
                </a:solidFill>
                <a:latin typeface="Carlito"/>
                <a:cs typeface="Carlito"/>
              </a:rPr>
              <a:t>(</a:t>
            </a:r>
            <a:r>
              <a:rPr sz="1800" spc="-30" dirty="0">
                <a:solidFill>
                  <a:srgbClr val="00AF50"/>
                </a:solidFill>
                <a:latin typeface="Arial"/>
                <a:cs typeface="Arial"/>
              </a:rPr>
              <a:t>ϕ</a:t>
            </a:r>
            <a:r>
              <a:rPr sz="1800" spc="-30" dirty="0">
                <a:solidFill>
                  <a:srgbClr val="00AF50"/>
                </a:solidFill>
                <a:latin typeface="Carlito"/>
                <a:cs typeface="Carlito"/>
              </a:rPr>
              <a:t>b</a:t>
            </a:r>
            <a:r>
              <a:rPr sz="1800" spc="-44" baseline="-20833" dirty="0">
                <a:solidFill>
                  <a:srgbClr val="00AF50"/>
                </a:solidFill>
                <a:latin typeface="Carlito"/>
                <a:cs typeface="Carlito"/>
              </a:rPr>
              <a:t>t-1</a:t>
            </a:r>
            <a:r>
              <a:rPr sz="1800" spc="-30" dirty="0">
                <a:solidFill>
                  <a:srgbClr val="00AF50"/>
                </a:solidFill>
                <a:latin typeface="Arimo"/>
                <a:cs typeface="Arimo"/>
              </a:rPr>
              <a:t>+ℓ</a:t>
            </a:r>
            <a:r>
              <a:rPr sz="1800" spc="-44" baseline="-20833" dirty="0">
                <a:solidFill>
                  <a:srgbClr val="00AF50"/>
                </a:solidFill>
                <a:latin typeface="Carlito"/>
                <a:cs typeface="Carlito"/>
              </a:rPr>
              <a:t>t</a:t>
            </a:r>
            <a:r>
              <a:rPr sz="1800" spc="-44" baseline="-20833" dirty="0">
                <a:solidFill>
                  <a:srgbClr val="00AF50"/>
                </a:solidFill>
                <a:latin typeface="Arimo"/>
                <a:cs typeface="Arimo"/>
              </a:rPr>
              <a:t>−</a:t>
            </a:r>
            <a:r>
              <a:rPr sz="1800" spc="-44" baseline="-20833" dirty="0">
                <a:solidFill>
                  <a:srgbClr val="00AF50"/>
                </a:solidFill>
                <a:latin typeface="Carlito"/>
                <a:cs typeface="Carlito"/>
              </a:rPr>
              <a:t>1</a:t>
            </a:r>
            <a:r>
              <a:rPr sz="1800" spc="-30" dirty="0">
                <a:solidFill>
                  <a:srgbClr val="00AF50"/>
                </a:solidFill>
                <a:latin typeface="Carlito"/>
                <a:cs typeface="Carlito"/>
              </a:rPr>
              <a:t>)</a:t>
            </a:r>
            <a:r>
              <a:rPr sz="1800" spc="-30" dirty="0">
                <a:solidFill>
                  <a:srgbClr val="00AF50"/>
                </a:solidFill>
                <a:latin typeface="Arimo"/>
                <a:cs typeface="Arimo"/>
              </a:rPr>
              <a:t>ε</a:t>
            </a:r>
            <a:r>
              <a:rPr sz="1800" spc="-44" baseline="-20833" dirty="0">
                <a:solidFill>
                  <a:srgbClr val="00AF50"/>
                </a:solidFill>
                <a:latin typeface="Carlito"/>
                <a:cs typeface="Carlito"/>
              </a:rPr>
              <a:t>t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41301" y="6507657"/>
            <a:ext cx="1035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8046" y="17780"/>
            <a:ext cx="373507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following shows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difference </a:t>
            </a:r>
            <a:r>
              <a:rPr sz="1800" spc="-5" dirty="0">
                <a:latin typeface="Carlito"/>
                <a:cs typeface="Carlito"/>
              </a:rPr>
              <a:t>of  </a:t>
            </a:r>
            <a:r>
              <a:rPr sz="1800" spc="-10" dirty="0">
                <a:latin typeface="Carlito"/>
                <a:cs typeface="Carlito"/>
              </a:rPr>
              <a:t>error </a:t>
            </a:r>
            <a:r>
              <a:rPr sz="1800" spc="-5" dirty="0">
                <a:latin typeface="Carlito"/>
                <a:cs typeface="Carlito"/>
              </a:rPr>
              <a:t>terms </a:t>
            </a:r>
            <a:r>
              <a:rPr sz="1800" dirty="0">
                <a:latin typeface="Carlito"/>
                <a:cs typeface="Carlito"/>
              </a:rPr>
              <a:t>in the </a:t>
            </a:r>
            <a:r>
              <a:rPr sz="1800" spc="-15" dirty="0">
                <a:latin typeface="Carlito"/>
                <a:cs typeface="Carlito"/>
              </a:rPr>
              <a:t>forecast </a:t>
            </a:r>
            <a:r>
              <a:rPr sz="1800" spc="-5" dirty="0">
                <a:latin typeface="Carlito"/>
                <a:cs typeface="Carlito"/>
              </a:rPr>
              <a:t>equation  without </a:t>
            </a:r>
            <a:r>
              <a:rPr sz="1800" spc="-15" dirty="0">
                <a:latin typeface="Carlito"/>
                <a:cs typeface="Carlito"/>
              </a:rPr>
              <a:t>seasonality, </a:t>
            </a:r>
            <a:r>
              <a:rPr sz="1800" dirty="0">
                <a:latin typeface="Carlito"/>
                <a:cs typeface="Carlito"/>
              </a:rPr>
              <a:t>so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spc="-10" dirty="0">
                <a:latin typeface="Carlito"/>
                <a:cs typeface="Carlito"/>
              </a:rPr>
              <a:t>you can  understand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difference </a:t>
            </a:r>
            <a:r>
              <a:rPr sz="1800" spc="-5" dirty="0">
                <a:latin typeface="Carlito"/>
                <a:cs typeface="Carlito"/>
              </a:rPr>
              <a:t>between  additive </a:t>
            </a:r>
            <a:r>
              <a:rPr sz="1800" spc="-10" dirty="0">
                <a:latin typeface="Carlito"/>
                <a:cs typeface="Carlito"/>
              </a:rPr>
              <a:t>error </a:t>
            </a:r>
            <a:r>
              <a:rPr sz="1800" dirty="0">
                <a:latin typeface="Carlito"/>
                <a:cs typeface="Carlito"/>
              </a:rPr>
              <a:t>models and </a:t>
            </a:r>
            <a:r>
              <a:rPr sz="1800" spc="-10" dirty="0">
                <a:latin typeface="Carlito"/>
                <a:cs typeface="Carlito"/>
              </a:rPr>
              <a:t>multiplicative  error </a:t>
            </a:r>
            <a:r>
              <a:rPr sz="1800" dirty="0">
                <a:latin typeface="Carlito"/>
                <a:cs typeface="Carlito"/>
              </a:rPr>
              <a:t>models </a:t>
            </a:r>
            <a:r>
              <a:rPr sz="1800" spc="-5" dirty="0">
                <a:latin typeface="Carlito"/>
                <a:cs typeface="Carlito"/>
              </a:rPr>
              <a:t>(no need </a:t>
            </a:r>
            <a:r>
              <a:rPr sz="1800" spc="-10" dirty="0">
                <a:latin typeface="Carlito"/>
                <a:cs typeface="Carlito"/>
              </a:rPr>
              <a:t>to memorize  </a:t>
            </a:r>
            <a:r>
              <a:rPr sz="1800" dirty="0">
                <a:latin typeface="Carlito"/>
                <a:cs typeface="Carlito"/>
              </a:rPr>
              <a:t>these </a:t>
            </a:r>
            <a:r>
              <a:rPr sz="1800" spc="-5" dirty="0">
                <a:latin typeface="Carlito"/>
                <a:cs typeface="Carlito"/>
              </a:rPr>
              <a:t>equations).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685" y="361899"/>
            <a:ext cx="7826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7.6</a:t>
            </a:r>
            <a:r>
              <a:rPr spc="-434" dirty="0"/>
              <a:t> </a:t>
            </a:r>
            <a:r>
              <a:rPr spc="-240" dirty="0"/>
              <a:t>Estimation</a:t>
            </a:r>
            <a:r>
              <a:rPr spc="-440" dirty="0"/>
              <a:t> </a:t>
            </a:r>
            <a:r>
              <a:rPr spc="-195" dirty="0"/>
              <a:t>and</a:t>
            </a:r>
            <a:r>
              <a:rPr spc="-475" dirty="0"/>
              <a:t> </a:t>
            </a:r>
            <a:r>
              <a:rPr spc="-75" dirty="0"/>
              <a:t>Model</a:t>
            </a:r>
            <a:r>
              <a:rPr spc="-409" dirty="0"/>
              <a:t> </a:t>
            </a:r>
            <a:r>
              <a:rPr spc="-250" dirty="0"/>
              <a:t>Selection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86511" y="4604465"/>
            <a:ext cx="5809488" cy="1384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282" y="1129411"/>
            <a:ext cx="11877675" cy="53746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219075" indent="-22860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10" dirty="0">
                <a:latin typeface="Arimo"/>
                <a:cs typeface="Arimo"/>
              </a:rPr>
              <a:t>Estimate</a:t>
            </a:r>
            <a:r>
              <a:rPr sz="2200" spc="-80" dirty="0">
                <a:latin typeface="Arimo"/>
                <a:cs typeface="Arimo"/>
              </a:rPr>
              <a:t> </a:t>
            </a:r>
            <a:r>
              <a:rPr sz="2200" spc="-30" dirty="0">
                <a:latin typeface="Arimo"/>
                <a:cs typeface="Arimo"/>
              </a:rPr>
              <a:t>the</a:t>
            </a:r>
            <a:r>
              <a:rPr sz="2200" spc="-95" dirty="0">
                <a:latin typeface="Arimo"/>
                <a:cs typeface="Arimo"/>
              </a:rPr>
              <a:t> parameters </a:t>
            </a:r>
            <a:r>
              <a:rPr sz="2200" spc="-100" dirty="0">
                <a:latin typeface="Arimo"/>
                <a:cs typeface="Arimo"/>
              </a:rPr>
              <a:t>by </a:t>
            </a:r>
            <a:r>
              <a:rPr sz="2200" spc="-70" dirty="0">
                <a:latin typeface="Arimo"/>
                <a:cs typeface="Arimo"/>
              </a:rPr>
              <a:t>minimizing</a:t>
            </a:r>
            <a:r>
              <a:rPr sz="2200" spc="-95" dirty="0">
                <a:latin typeface="Arimo"/>
                <a:cs typeface="Arimo"/>
              </a:rPr>
              <a:t> </a:t>
            </a:r>
            <a:r>
              <a:rPr sz="2200" spc="-445" dirty="0">
                <a:latin typeface="Arimo"/>
                <a:cs typeface="Arimo"/>
              </a:rPr>
              <a:t>SSE</a:t>
            </a:r>
            <a:r>
              <a:rPr sz="2200" spc="-430" dirty="0">
                <a:latin typeface="Arimo"/>
                <a:cs typeface="Arimo"/>
              </a:rPr>
              <a:t> </a:t>
            </a:r>
            <a:r>
              <a:rPr sz="2200" spc="-20" dirty="0">
                <a:latin typeface="Arimo"/>
                <a:cs typeface="Arimo"/>
              </a:rPr>
              <a:t>or</a:t>
            </a:r>
            <a:r>
              <a:rPr sz="2200" spc="-105" dirty="0">
                <a:latin typeface="Arimo"/>
                <a:cs typeface="Arimo"/>
              </a:rPr>
              <a:t> </a:t>
            </a:r>
            <a:r>
              <a:rPr sz="2200" spc="-100" dirty="0">
                <a:latin typeface="Arimo"/>
                <a:cs typeface="Arimo"/>
              </a:rPr>
              <a:t>maximizing</a:t>
            </a:r>
            <a:r>
              <a:rPr sz="2200" spc="-90" dirty="0">
                <a:latin typeface="Arimo"/>
                <a:cs typeface="Arimo"/>
              </a:rPr>
              <a:t> </a:t>
            </a:r>
            <a:r>
              <a:rPr sz="2200" spc="-30" dirty="0">
                <a:latin typeface="Arimo"/>
                <a:cs typeface="Arimo"/>
              </a:rPr>
              <a:t>the</a:t>
            </a:r>
            <a:r>
              <a:rPr sz="2200" spc="-105" dirty="0">
                <a:latin typeface="Arimo"/>
                <a:cs typeface="Arimo"/>
              </a:rPr>
              <a:t> </a:t>
            </a:r>
            <a:r>
              <a:rPr sz="2200" spc="-35" dirty="0">
                <a:latin typeface="Arimo"/>
                <a:cs typeface="Arimo"/>
              </a:rPr>
              <a:t>“likelihood”,</a:t>
            </a:r>
            <a:r>
              <a:rPr sz="2200" spc="-105" dirty="0">
                <a:latin typeface="Arimo"/>
                <a:cs typeface="Arimo"/>
              </a:rPr>
              <a:t> </a:t>
            </a:r>
            <a:r>
              <a:rPr sz="2200" spc="-65" dirty="0">
                <a:latin typeface="Arimo"/>
                <a:cs typeface="Arimo"/>
              </a:rPr>
              <a:t>which</a:t>
            </a:r>
            <a:r>
              <a:rPr sz="2200" spc="-110" dirty="0">
                <a:latin typeface="Arimo"/>
                <a:cs typeface="Arimo"/>
              </a:rPr>
              <a:t> </a:t>
            </a:r>
            <a:r>
              <a:rPr sz="2200" spc="-114" dirty="0">
                <a:latin typeface="Arimo"/>
                <a:cs typeface="Arimo"/>
              </a:rPr>
              <a:t>is</a:t>
            </a:r>
            <a:r>
              <a:rPr sz="2200" spc="-105" dirty="0">
                <a:latin typeface="Arimo"/>
                <a:cs typeface="Arimo"/>
              </a:rPr>
              <a:t> </a:t>
            </a:r>
            <a:r>
              <a:rPr sz="2200" spc="-30" dirty="0">
                <a:latin typeface="Arimo"/>
                <a:cs typeface="Arimo"/>
              </a:rPr>
              <a:t>the</a:t>
            </a:r>
            <a:r>
              <a:rPr sz="2200" spc="-95" dirty="0">
                <a:latin typeface="Arimo"/>
                <a:cs typeface="Arimo"/>
              </a:rPr>
              <a:t> </a:t>
            </a:r>
            <a:r>
              <a:rPr sz="2200" spc="-40" dirty="0">
                <a:latin typeface="Arimo"/>
                <a:cs typeface="Arimo"/>
              </a:rPr>
              <a:t>probability</a:t>
            </a:r>
            <a:r>
              <a:rPr sz="2200" spc="-130" dirty="0">
                <a:latin typeface="Arimo"/>
                <a:cs typeface="Arimo"/>
              </a:rPr>
              <a:t> </a:t>
            </a:r>
            <a:r>
              <a:rPr sz="2200" spc="-5" dirty="0">
                <a:latin typeface="Arimo"/>
                <a:cs typeface="Arimo"/>
              </a:rPr>
              <a:t>of 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arising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specified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model.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large </a:t>
            </a:r>
            <a:r>
              <a:rPr sz="2200" spc="-10" dirty="0">
                <a:latin typeface="Carlito"/>
                <a:cs typeface="Carlito"/>
              </a:rPr>
              <a:t>likelihood </a:t>
            </a:r>
            <a:r>
              <a:rPr sz="2200" spc="-5" dirty="0">
                <a:latin typeface="Carlito"/>
                <a:cs typeface="Carlito"/>
              </a:rPr>
              <a:t>or a small SSE is </a:t>
            </a:r>
            <a:r>
              <a:rPr sz="2200" spc="-10" dirty="0">
                <a:latin typeface="Carlito"/>
                <a:cs typeface="Carlito"/>
              </a:rPr>
              <a:t>associated </a:t>
            </a:r>
            <a:r>
              <a:rPr sz="2200" spc="-5" dirty="0">
                <a:latin typeface="Carlito"/>
                <a:cs typeface="Carlito"/>
              </a:rPr>
              <a:t>with a </a:t>
            </a:r>
            <a:r>
              <a:rPr sz="2200" spc="-10" dirty="0">
                <a:latin typeface="Carlito"/>
                <a:cs typeface="Carlito"/>
              </a:rPr>
              <a:t>good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model.</a:t>
            </a:r>
            <a:endParaRPr sz="2200">
              <a:latin typeface="Carlito"/>
              <a:cs typeface="Carlito"/>
            </a:endParaRPr>
          </a:p>
          <a:p>
            <a:pPr marL="815975" lvl="1" indent="-346710">
              <a:lnSpc>
                <a:spcPct val="100000"/>
              </a:lnSpc>
              <a:spcBef>
                <a:spcPts val="330"/>
              </a:spcBef>
              <a:buFont typeface="Wingdings"/>
              <a:buChar char=""/>
              <a:tabLst>
                <a:tab pos="815975" algn="l"/>
                <a:tab pos="816610" algn="l"/>
              </a:tabLst>
            </a:pPr>
            <a:r>
              <a:rPr sz="1800" spc="-10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models </a:t>
            </a:r>
            <a:r>
              <a:rPr sz="1800" spc="-5" dirty="0">
                <a:latin typeface="Carlito"/>
                <a:cs typeface="Carlito"/>
              </a:rPr>
              <a:t>with additive </a:t>
            </a:r>
            <a:r>
              <a:rPr sz="1800" spc="-15" dirty="0">
                <a:latin typeface="Carlito"/>
                <a:cs typeface="Carlito"/>
              </a:rPr>
              <a:t>errors, </a:t>
            </a:r>
            <a:r>
              <a:rPr sz="1800" spc="-5" dirty="0">
                <a:latin typeface="Carlito"/>
                <a:cs typeface="Carlito"/>
              </a:rPr>
              <a:t>maximizing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likelihood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minimizing </a:t>
            </a:r>
            <a:r>
              <a:rPr sz="1800" dirty="0">
                <a:latin typeface="Carlito"/>
                <a:cs typeface="Carlito"/>
              </a:rPr>
              <a:t>SSE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rlito"/>
                <a:cs typeface="Carlito"/>
              </a:rPr>
              <a:t>residuals </a:t>
            </a:r>
            <a:r>
              <a:rPr sz="1800" dirty="0">
                <a:latin typeface="Carlito"/>
                <a:cs typeface="Carlito"/>
              </a:rPr>
              <a:t>= the </a:t>
            </a:r>
            <a:r>
              <a:rPr sz="1800" spc="-10" dirty="0">
                <a:latin typeface="Carlito"/>
                <a:cs typeface="Carlito"/>
              </a:rPr>
              <a:t>one-step training</a:t>
            </a:r>
            <a:r>
              <a:rPr sz="1800" spc="23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errors</a:t>
            </a:r>
            <a:endParaRPr sz="1800">
              <a:latin typeface="Carlito"/>
              <a:cs typeface="Carlito"/>
            </a:endParaRPr>
          </a:p>
          <a:p>
            <a:pPr marL="815975" marR="184785" lvl="1" indent="-346710">
              <a:lnSpc>
                <a:spcPts val="1930"/>
              </a:lnSpc>
              <a:spcBef>
                <a:spcPts val="535"/>
              </a:spcBef>
              <a:buFont typeface="Wingdings"/>
              <a:buChar char=""/>
              <a:tabLst>
                <a:tab pos="815975" algn="l"/>
                <a:tab pos="816610" algn="l"/>
              </a:tabLst>
            </a:pPr>
            <a:r>
              <a:rPr sz="1800" spc="-10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models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10" dirty="0">
                <a:latin typeface="Carlito"/>
                <a:cs typeface="Carlito"/>
              </a:rPr>
              <a:t>multiplicative </a:t>
            </a:r>
            <a:r>
              <a:rPr sz="1800" spc="-15" dirty="0">
                <a:latin typeface="Carlito"/>
                <a:cs typeface="Carlito"/>
              </a:rPr>
              <a:t>errors, </a:t>
            </a:r>
            <a:r>
              <a:rPr sz="1800" spc="-5" dirty="0">
                <a:latin typeface="Carlito"/>
                <a:cs typeface="Carlito"/>
              </a:rPr>
              <a:t>maximizing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likelihood </a:t>
            </a:r>
            <a:r>
              <a:rPr sz="1800" spc="-95" dirty="0">
                <a:latin typeface="Arimo"/>
                <a:cs typeface="Arimo"/>
              </a:rPr>
              <a:t>≠ </a:t>
            </a:r>
            <a:r>
              <a:rPr sz="1800" spc="-5" dirty="0">
                <a:latin typeface="Carlito"/>
                <a:cs typeface="Carlito"/>
              </a:rPr>
              <a:t>minimizing SSE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Arimo"/>
                <a:cs typeface="Arimo"/>
              </a:rPr>
              <a:t>residuals </a:t>
            </a:r>
            <a:r>
              <a:rPr sz="1800" spc="-95" dirty="0">
                <a:latin typeface="Arimo"/>
                <a:cs typeface="Arimo"/>
              </a:rPr>
              <a:t>≠ </a:t>
            </a:r>
            <a:r>
              <a:rPr sz="1800" spc="-20" dirty="0">
                <a:latin typeface="Arimo"/>
                <a:cs typeface="Arimo"/>
              </a:rPr>
              <a:t>the </a:t>
            </a:r>
            <a:r>
              <a:rPr sz="1800" spc="-35" dirty="0">
                <a:latin typeface="Arimo"/>
                <a:cs typeface="Arimo"/>
              </a:rPr>
              <a:t>one</a:t>
            </a:r>
            <a:r>
              <a:rPr sz="1800" spc="-35" dirty="0">
                <a:latin typeface="Carlito"/>
                <a:cs typeface="Carlito"/>
              </a:rPr>
              <a:t>-step </a:t>
            </a:r>
            <a:r>
              <a:rPr sz="1800" spc="-10" dirty="0">
                <a:latin typeface="Carlito"/>
                <a:cs typeface="Carlito"/>
              </a:rPr>
              <a:t>training  </a:t>
            </a:r>
            <a:r>
              <a:rPr sz="1800" spc="-15" dirty="0">
                <a:latin typeface="Carlito"/>
                <a:cs typeface="Carlito"/>
              </a:rPr>
              <a:t>errors </a:t>
            </a:r>
            <a:r>
              <a:rPr sz="1800" spc="-5" dirty="0">
                <a:latin typeface="Carlito"/>
                <a:cs typeface="Carlito"/>
              </a:rPr>
              <a:t>(See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comparison </a:t>
            </a:r>
            <a:r>
              <a:rPr sz="1800" spc="-5" dirty="0">
                <a:latin typeface="Carlito"/>
                <a:cs typeface="Carlito"/>
              </a:rPr>
              <a:t>in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Slide</a:t>
            </a:r>
            <a:r>
              <a:rPr sz="1800" u="heavy" spc="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 </a:t>
            </a:r>
            <a:r>
              <a:rPr sz="1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30</a:t>
            </a:r>
            <a:r>
              <a:rPr sz="1800" dirty="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rlito"/>
                <a:cs typeface="Carlito"/>
              </a:rPr>
              <a:t>Estimate </a:t>
            </a:r>
            <a:r>
              <a:rPr sz="2200" spc="-5" dirty="0">
                <a:latin typeface="Carlito"/>
                <a:cs typeface="Carlito"/>
              </a:rPr>
              <a:t>models with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ets() function in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forecast</a:t>
            </a:r>
            <a:r>
              <a:rPr sz="2200" spc="10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package</a:t>
            </a:r>
            <a:endParaRPr sz="2200">
              <a:latin typeface="Carlito"/>
              <a:cs typeface="Carlito"/>
            </a:endParaRPr>
          </a:p>
          <a:p>
            <a:pPr marL="815975" lvl="1" indent="-346710">
              <a:lnSpc>
                <a:spcPct val="100000"/>
              </a:lnSpc>
              <a:spcBef>
                <a:spcPts val="309"/>
              </a:spcBef>
              <a:buFont typeface="Wingdings"/>
              <a:buChar char=""/>
              <a:tabLst>
                <a:tab pos="815975" algn="l"/>
                <a:tab pos="816610" algn="l"/>
              </a:tabLst>
            </a:pP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great advantage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ETS </a:t>
            </a:r>
            <a:r>
              <a:rPr sz="1800" spc="-15" dirty="0">
                <a:latin typeface="Carlito"/>
                <a:cs typeface="Carlito"/>
              </a:rPr>
              <a:t>statistical </a:t>
            </a:r>
            <a:r>
              <a:rPr sz="1800" spc="-10" dirty="0">
                <a:latin typeface="Carlito"/>
                <a:cs typeface="Carlito"/>
              </a:rPr>
              <a:t>framework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spc="-10" dirty="0">
                <a:latin typeface="Carlito"/>
                <a:cs typeface="Carlito"/>
              </a:rPr>
              <a:t>information criteria can </a:t>
            </a:r>
            <a:r>
              <a:rPr sz="1800" spc="-5" dirty="0">
                <a:latin typeface="Carlito"/>
                <a:cs typeface="Carlito"/>
              </a:rPr>
              <a:t>be </a:t>
            </a:r>
            <a:r>
              <a:rPr sz="1800" dirty="0">
                <a:latin typeface="Carlito"/>
                <a:cs typeface="Carlito"/>
              </a:rPr>
              <a:t>used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model</a:t>
            </a:r>
            <a:r>
              <a:rPr sz="1800" spc="2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selection.</a:t>
            </a:r>
            <a:endParaRPr sz="1800">
              <a:latin typeface="Carlito"/>
              <a:cs typeface="Carlito"/>
            </a:endParaRPr>
          </a:p>
          <a:p>
            <a:pPr marL="815975" marR="636270" lvl="1" indent="-346710">
              <a:lnSpc>
                <a:spcPts val="1939"/>
              </a:lnSpc>
              <a:spcBef>
                <a:spcPts val="535"/>
              </a:spcBef>
              <a:buFont typeface="Wingdings"/>
              <a:buChar char=""/>
              <a:tabLst>
                <a:tab pos="815975" algn="l"/>
                <a:tab pos="816610" algn="l"/>
              </a:tabLst>
            </a:pPr>
            <a:r>
              <a:rPr sz="1800" spc="-5" dirty="0">
                <a:latin typeface="Carlito"/>
                <a:cs typeface="Carlito"/>
              </a:rPr>
              <a:t>The AIC, </a:t>
            </a:r>
            <a:r>
              <a:rPr sz="1800" dirty="0">
                <a:latin typeface="Carlito"/>
                <a:cs typeface="Carlito"/>
              </a:rPr>
              <a:t>AICc and </a:t>
            </a:r>
            <a:r>
              <a:rPr sz="1800" spc="-5" dirty="0">
                <a:latin typeface="Carlito"/>
                <a:cs typeface="Carlito"/>
              </a:rPr>
              <a:t>BIC, </a:t>
            </a:r>
            <a:r>
              <a:rPr sz="1800" spc="-10" dirty="0">
                <a:latin typeface="Carlito"/>
                <a:cs typeface="Carlito"/>
              </a:rPr>
              <a:t>introduced </a:t>
            </a:r>
            <a:r>
              <a:rPr sz="1800" spc="-5" dirty="0">
                <a:latin typeface="Carlito"/>
                <a:cs typeface="Carlito"/>
              </a:rPr>
              <a:t>in Section</a:t>
            </a:r>
            <a:r>
              <a:rPr sz="1800" spc="-5" dirty="0">
                <a:solidFill>
                  <a:srgbClr val="0462C1"/>
                </a:solidFill>
                <a:latin typeface="Carlito"/>
                <a:cs typeface="Carlito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5.5</a:t>
            </a:r>
            <a:r>
              <a:rPr sz="1800" dirty="0">
                <a:latin typeface="Carlito"/>
                <a:cs typeface="Carlito"/>
              </a:rPr>
              <a:t>,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5" dirty="0">
                <a:latin typeface="Carlito"/>
                <a:cs typeface="Carlito"/>
              </a:rPr>
              <a:t>be </a:t>
            </a:r>
            <a:r>
              <a:rPr sz="1800" dirty="0">
                <a:latin typeface="Carlito"/>
                <a:cs typeface="Carlito"/>
              </a:rPr>
              <a:t>used </a:t>
            </a:r>
            <a:r>
              <a:rPr sz="1800" spc="-10" dirty="0">
                <a:latin typeface="Carlito"/>
                <a:cs typeface="Carlito"/>
              </a:rPr>
              <a:t>here to </a:t>
            </a:r>
            <a:r>
              <a:rPr sz="1800" spc="-5" dirty="0">
                <a:latin typeface="Carlito"/>
                <a:cs typeface="Carlito"/>
              </a:rPr>
              <a:t>determine which 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ETS </a:t>
            </a:r>
            <a:r>
              <a:rPr sz="1800" dirty="0">
                <a:latin typeface="Carlito"/>
                <a:cs typeface="Carlito"/>
              </a:rPr>
              <a:t>models </a:t>
            </a:r>
            <a:r>
              <a:rPr sz="1800" spc="-5" dirty="0">
                <a:latin typeface="Carlito"/>
                <a:cs typeface="Carlito"/>
              </a:rPr>
              <a:t>is most  </a:t>
            </a:r>
            <a:r>
              <a:rPr sz="1800" spc="-10" dirty="0">
                <a:latin typeface="Carlito"/>
                <a:cs typeface="Carlito"/>
              </a:rPr>
              <a:t>appropriate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given time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series.</a:t>
            </a:r>
            <a:endParaRPr sz="1800">
              <a:latin typeface="Carlito"/>
              <a:cs typeface="Carlito"/>
            </a:endParaRPr>
          </a:p>
          <a:p>
            <a:pPr marL="6036310">
              <a:lnSpc>
                <a:spcPct val="100000"/>
              </a:lnSpc>
              <a:spcBef>
                <a:spcPts val="1515"/>
              </a:spcBef>
            </a:pPr>
            <a:r>
              <a:rPr sz="1400" spc="-5" dirty="0">
                <a:latin typeface="Carlito"/>
                <a:cs typeface="Carlito"/>
              </a:rPr>
              <a:t>The three </a:t>
            </a:r>
            <a:r>
              <a:rPr sz="1400" spc="-20" dirty="0">
                <a:latin typeface="Carlito"/>
                <a:cs typeface="Carlito"/>
              </a:rPr>
              <a:t>key </a:t>
            </a:r>
            <a:r>
              <a:rPr sz="1400" spc="-10" dirty="0">
                <a:latin typeface="Carlito"/>
                <a:cs typeface="Carlito"/>
              </a:rPr>
              <a:t>arguments </a:t>
            </a:r>
            <a:r>
              <a:rPr sz="1400" spc="-5" dirty="0">
                <a:latin typeface="Carlito"/>
                <a:cs typeface="Carlito"/>
              </a:rPr>
              <a:t>(see </a:t>
            </a:r>
            <a:r>
              <a:rPr sz="1400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explanation </a:t>
            </a:r>
            <a:r>
              <a:rPr sz="1400" dirty="0">
                <a:latin typeface="Carlito"/>
                <a:cs typeface="Carlito"/>
              </a:rPr>
              <a:t>in our </a:t>
            </a:r>
            <a:r>
              <a:rPr sz="1400" spc="-10" dirty="0">
                <a:latin typeface="Carlito"/>
                <a:cs typeface="Carlito"/>
              </a:rPr>
              <a:t>textbook for</a:t>
            </a:r>
            <a:r>
              <a:rPr sz="1400" spc="1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others)</a:t>
            </a:r>
            <a:endParaRPr sz="1400">
              <a:latin typeface="Carlito"/>
              <a:cs typeface="Carlito"/>
            </a:endParaRPr>
          </a:p>
          <a:p>
            <a:pPr marL="6036310">
              <a:lnSpc>
                <a:spcPct val="100000"/>
              </a:lnSpc>
            </a:pPr>
            <a:r>
              <a:rPr sz="1400" b="1" spc="-5" dirty="0">
                <a:solidFill>
                  <a:srgbClr val="00AF50"/>
                </a:solidFill>
                <a:latin typeface="Carlito"/>
                <a:cs typeface="Carlito"/>
              </a:rPr>
              <a:t>y</a:t>
            </a:r>
            <a:r>
              <a:rPr sz="1400" spc="-5" dirty="0">
                <a:latin typeface="Carlito"/>
                <a:cs typeface="Carlito"/>
              </a:rPr>
              <a:t>: The time series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be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forecast.</a:t>
            </a:r>
            <a:endParaRPr sz="1400">
              <a:latin typeface="Carlito"/>
              <a:cs typeface="Carlito"/>
            </a:endParaRPr>
          </a:p>
          <a:p>
            <a:pPr marL="6036310">
              <a:lnSpc>
                <a:spcPct val="100000"/>
              </a:lnSpc>
            </a:pPr>
            <a:r>
              <a:rPr sz="1400" b="1" spc="-5" dirty="0">
                <a:solidFill>
                  <a:srgbClr val="00AF50"/>
                </a:solidFill>
                <a:latin typeface="Carlito"/>
                <a:cs typeface="Carlito"/>
              </a:rPr>
              <a:t>Model: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three-letter code </a:t>
            </a:r>
            <a:r>
              <a:rPr sz="1400" spc="-5" dirty="0">
                <a:latin typeface="Carlito"/>
                <a:cs typeface="Carlito"/>
              </a:rPr>
              <a:t>indicating the </a:t>
            </a:r>
            <a:r>
              <a:rPr sz="1400" dirty="0">
                <a:latin typeface="Carlito"/>
                <a:cs typeface="Carlito"/>
              </a:rPr>
              <a:t>model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be estimated using the</a:t>
            </a:r>
            <a:r>
              <a:rPr sz="1400" spc="10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ETS</a:t>
            </a:r>
            <a:endParaRPr sz="1400">
              <a:latin typeface="Carlito"/>
              <a:cs typeface="Carlito"/>
            </a:endParaRPr>
          </a:p>
          <a:p>
            <a:pPr marL="6036310">
              <a:lnSpc>
                <a:spcPct val="100000"/>
              </a:lnSpc>
            </a:pPr>
            <a:r>
              <a:rPr sz="1400" spc="-50" dirty="0">
                <a:latin typeface="Arimo"/>
                <a:cs typeface="Arimo"/>
              </a:rPr>
              <a:t>classification</a:t>
            </a:r>
            <a:r>
              <a:rPr sz="1400" spc="-85" dirty="0">
                <a:latin typeface="Arimo"/>
                <a:cs typeface="Arimo"/>
              </a:rPr>
              <a:t> </a:t>
            </a:r>
            <a:r>
              <a:rPr sz="1400" spc="-65" dirty="0">
                <a:latin typeface="Arimo"/>
                <a:cs typeface="Arimo"/>
              </a:rPr>
              <a:t>and</a:t>
            </a:r>
            <a:r>
              <a:rPr sz="1400" spc="-55" dirty="0">
                <a:latin typeface="Arimo"/>
                <a:cs typeface="Arimo"/>
              </a:rPr>
              <a:t> </a:t>
            </a:r>
            <a:r>
              <a:rPr sz="1400" spc="-20" dirty="0">
                <a:latin typeface="Arimo"/>
                <a:cs typeface="Arimo"/>
              </a:rPr>
              <a:t>notation.</a:t>
            </a:r>
            <a:r>
              <a:rPr sz="1400" spc="-70" dirty="0">
                <a:latin typeface="Arimo"/>
                <a:cs typeface="Arimo"/>
              </a:rPr>
              <a:t> </a:t>
            </a:r>
            <a:r>
              <a:rPr sz="1400" spc="-105" dirty="0">
                <a:latin typeface="Arimo"/>
                <a:cs typeface="Arimo"/>
              </a:rPr>
              <a:t>The</a:t>
            </a:r>
            <a:r>
              <a:rPr sz="1400" spc="-70" dirty="0">
                <a:latin typeface="Arimo"/>
                <a:cs typeface="Arimo"/>
              </a:rPr>
              <a:t> </a:t>
            </a:r>
            <a:r>
              <a:rPr sz="1400" spc="-65" dirty="0">
                <a:latin typeface="Arimo"/>
                <a:cs typeface="Arimo"/>
              </a:rPr>
              <a:t>possible</a:t>
            </a:r>
            <a:r>
              <a:rPr sz="1400" spc="-80" dirty="0">
                <a:latin typeface="Arimo"/>
                <a:cs typeface="Arimo"/>
              </a:rPr>
              <a:t> </a:t>
            </a:r>
            <a:r>
              <a:rPr sz="1400" spc="-35" dirty="0">
                <a:latin typeface="Arimo"/>
                <a:cs typeface="Arimo"/>
              </a:rPr>
              <a:t>inputs</a:t>
            </a:r>
            <a:r>
              <a:rPr sz="1400" spc="-55" dirty="0">
                <a:latin typeface="Arimo"/>
                <a:cs typeface="Arimo"/>
              </a:rPr>
              <a:t> </a:t>
            </a:r>
            <a:r>
              <a:rPr sz="1400" spc="-65" dirty="0">
                <a:latin typeface="Arimo"/>
                <a:cs typeface="Arimo"/>
              </a:rPr>
              <a:t>are</a:t>
            </a:r>
            <a:r>
              <a:rPr sz="1400" spc="-70" dirty="0">
                <a:latin typeface="Arimo"/>
                <a:cs typeface="Arimo"/>
              </a:rPr>
              <a:t> </a:t>
            </a:r>
            <a:r>
              <a:rPr sz="1400" spc="40" dirty="0">
                <a:latin typeface="Arimo"/>
                <a:cs typeface="Arimo"/>
              </a:rPr>
              <a:t>“N”</a:t>
            </a:r>
            <a:r>
              <a:rPr sz="1400" spc="-85" dirty="0">
                <a:latin typeface="Arimo"/>
                <a:cs typeface="Arimo"/>
              </a:rPr>
              <a:t> </a:t>
            </a:r>
            <a:r>
              <a:rPr sz="1400" spc="-5" dirty="0">
                <a:latin typeface="Arimo"/>
                <a:cs typeface="Arimo"/>
              </a:rPr>
              <a:t>for</a:t>
            </a:r>
            <a:r>
              <a:rPr sz="1400" spc="-95" dirty="0">
                <a:latin typeface="Arimo"/>
                <a:cs typeface="Arimo"/>
              </a:rPr>
              <a:t> </a:t>
            </a:r>
            <a:r>
              <a:rPr sz="1400" spc="-55" dirty="0">
                <a:latin typeface="Arimo"/>
                <a:cs typeface="Arimo"/>
              </a:rPr>
              <a:t>none,</a:t>
            </a:r>
            <a:r>
              <a:rPr sz="1400" spc="-65" dirty="0">
                <a:latin typeface="Arimo"/>
                <a:cs typeface="Arimo"/>
              </a:rPr>
              <a:t> </a:t>
            </a:r>
            <a:r>
              <a:rPr sz="1400" spc="-20" dirty="0">
                <a:latin typeface="Arimo"/>
                <a:cs typeface="Arimo"/>
              </a:rPr>
              <a:t>“A”</a:t>
            </a:r>
            <a:r>
              <a:rPr sz="1400" spc="-95" dirty="0">
                <a:latin typeface="Arimo"/>
                <a:cs typeface="Arimo"/>
              </a:rPr>
              <a:t> </a:t>
            </a:r>
            <a:r>
              <a:rPr sz="1400" spc="-5" dirty="0">
                <a:latin typeface="Arimo"/>
                <a:cs typeface="Arimo"/>
              </a:rPr>
              <a:t>for</a:t>
            </a:r>
            <a:r>
              <a:rPr sz="1400" spc="-95" dirty="0">
                <a:latin typeface="Arimo"/>
                <a:cs typeface="Arimo"/>
              </a:rPr>
              <a:t> </a:t>
            </a:r>
            <a:r>
              <a:rPr sz="1400" spc="-35" dirty="0">
                <a:latin typeface="Arimo"/>
                <a:cs typeface="Arimo"/>
              </a:rPr>
              <a:t>additive,</a:t>
            </a:r>
            <a:endParaRPr sz="1400">
              <a:latin typeface="Arimo"/>
              <a:cs typeface="Arimo"/>
            </a:endParaRPr>
          </a:p>
          <a:p>
            <a:pPr marL="6036310">
              <a:lnSpc>
                <a:spcPct val="100000"/>
              </a:lnSpc>
            </a:pPr>
            <a:r>
              <a:rPr sz="1400" spc="85" dirty="0">
                <a:latin typeface="Arimo"/>
                <a:cs typeface="Arimo"/>
              </a:rPr>
              <a:t>“M”</a:t>
            </a:r>
            <a:r>
              <a:rPr sz="1400" spc="-75" dirty="0">
                <a:latin typeface="Arimo"/>
                <a:cs typeface="Arimo"/>
              </a:rPr>
              <a:t> </a:t>
            </a:r>
            <a:r>
              <a:rPr sz="1400" spc="-5" dirty="0">
                <a:latin typeface="Arimo"/>
                <a:cs typeface="Arimo"/>
              </a:rPr>
              <a:t>for</a:t>
            </a:r>
            <a:r>
              <a:rPr sz="1400" spc="-100" dirty="0">
                <a:latin typeface="Arimo"/>
                <a:cs typeface="Arimo"/>
              </a:rPr>
              <a:t> </a:t>
            </a:r>
            <a:r>
              <a:rPr sz="1400" spc="-25" dirty="0">
                <a:latin typeface="Arimo"/>
                <a:cs typeface="Arimo"/>
              </a:rPr>
              <a:t>multiplicative,</a:t>
            </a:r>
            <a:r>
              <a:rPr sz="1400" spc="-50" dirty="0">
                <a:latin typeface="Arimo"/>
                <a:cs typeface="Arimo"/>
              </a:rPr>
              <a:t> </a:t>
            </a:r>
            <a:r>
              <a:rPr sz="1400" spc="-10" dirty="0">
                <a:latin typeface="Arimo"/>
                <a:cs typeface="Arimo"/>
              </a:rPr>
              <a:t>or</a:t>
            </a:r>
            <a:r>
              <a:rPr sz="1400" spc="-85" dirty="0">
                <a:latin typeface="Arimo"/>
                <a:cs typeface="Arimo"/>
              </a:rPr>
              <a:t> </a:t>
            </a:r>
            <a:r>
              <a:rPr sz="1400" spc="25" dirty="0">
                <a:latin typeface="Arimo"/>
                <a:cs typeface="Arimo"/>
              </a:rPr>
              <a:t>“Z”</a:t>
            </a:r>
            <a:r>
              <a:rPr sz="1400" spc="-90" dirty="0">
                <a:latin typeface="Arimo"/>
                <a:cs typeface="Arimo"/>
              </a:rPr>
              <a:t> </a:t>
            </a:r>
            <a:r>
              <a:rPr sz="1400" spc="-5" dirty="0">
                <a:latin typeface="Arimo"/>
                <a:cs typeface="Arimo"/>
              </a:rPr>
              <a:t>for</a:t>
            </a:r>
            <a:r>
              <a:rPr sz="1400" spc="-100" dirty="0">
                <a:latin typeface="Arimo"/>
                <a:cs typeface="Arimo"/>
              </a:rPr>
              <a:t> </a:t>
            </a:r>
            <a:r>
              <a:rPr sz="1400" spc="-40" dirty="0">
                <a:latin typeface="Arimo"/>
                <a:cs typeface="Arimo"/>
              </a:rPr>
              <a:t>automatic</a:t>
            </a:r>
            <a:r>
              <a:rPr sz="1400" spc="-75" dirty="0">
                <a:latin typeface="Arimo"/>
                <a:cs typeface="Arimo"/>
              </a:rPr>
              <a:t> </a:t>
            </a:r>
            <a:r>
              <a:rPr sz="1400" spc="-50" dirty="0">
                <a:latin typeface="Arimo"/>
                <a:cs typeface="Arimo"/>
              </a:rPr>
              <a:t>selection.</a:t>
            </a:r>
            <a:endParaRPr sz="1400">
              <a:latin typeface="Arimo"/>
              <a:cs typeface="Arimo"/>
            </a:endParaRPr>
          </a:p>
          <a:p>
            <a:pPr marL="6036310" marR="108585">
              <a:lnSpc>
                <a:spcPct val="100000"/>
              </a:lnSpc>
            </a:pPr>
            <a:r>
              <a:rPr sz="1400" b="1" dirty="0">
                <a:solidFill>
                  <a:srgbClr val="00AF50"/>
                </a:solidFill>
                <a:latin typeface="Carlito"/>
                <a:cs typeface="Carlito"/>
              </a:rPr>
              <a:t>Damped</a:t>
            </a:r>
            <a:r>
              <a:rPr sz="1400" dirty="0">
                <a:latin typeface="Carlito"/>
                <a:cs typeface="Carlito"/>
              </a:rPr>
              <a:t>: </a:t>
            </a:r>
            <a:r>
              <a:rPr sz="1400" spc="-5" dirty="0">
                <a:latin typeface="Carlito"/>
                <a:cs typeface="Carlito"/>
              </a:rPr>
              <a:t>If damped=TRUE, then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damped </a:t>
            </a:r>
            <a:r>
              <a:rPr sz="1400" spc="-10" dirty="0">
                <a:latin typeface="Carlito"/>
                <a:cs typeface="Carlito"/>
              </a:rPr>
              <a:t>trend </a:t>
            </a:r>
            <a:r>
              <a:rPr sz="1400" dirty="0">
                <a:latin typeface="Carlito"/>
                <a:cs typeface="Carlito"/>
              </a:rPr>
              <a:t>will </a:t>
            </a:r>
            <a:r>
              <a:rPr sz="1400" spc="-5" dirty="0">
                <a:latin typeface="Carlito"/>
                <a:cs typeface="Carlito"/>
              </a:rPr>
              <a:t>be used (either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or M).  If </a:t>
            </a:r>
            <a:r>
              <a:rPr sz="1400" spc="-10" dirty="0">
                <a:latin typeface="Carlito"/>
                <a:cs typeface="Carlito"/>
              </a:rPr>
              <a:t>damped=FALSE, </a:t>
            </a:r>
            <a:r>
              <a:rPr sz="1400" spc="-5" dirty="0">
                <a:latin typeface="Carlito"/>
                <a:cs typeface="Carlito"/>
              </a:rPr>
              <a:t>then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non-damped trend </a:t>
            </a:r>
            <a:r>
              <a:rPr sz="1400" dirty="0">
                <a:latin typeface="Carlito"/>
                <a:cs typeface="Carlito"/>
              </a:rPr>
              <a:t>will </a:t>
            </a:r>
            <a:r>
              <a:rPr sz="1400" spc="-5" dirty="0">
                <a:latin typeface="Carlito"/>
                <a:cs typeface="Carlito"/>
              </a:rPr>
              <a:t>used. If damped=NULL (the  </a:t>
            </a:r>
            <a:r>
              <a:rPr sz="1400" spc="-10" dirty="0">
                <a:latin typeface="Carlito"/>
                <a:cs typeface="Carlito"/>
              </a:rPr>
              <a:t>default), </a:t>
            </a:r>
            <a:r>
              <a:rPr sz="1400" spc="-5" dirty="0">
                <a:latin typeface="Carlito"/>
                <a:cs typeface="Carlito"/>
              </a:rPr>
              <a:t>then either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damped or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non-damped trend </a:t>
            </a:r>
            <a:r>
              <a:rPr sz="1400" dirty="0">
                <a:latin typeface="Carlito"/>
                <a:cs typeface="Carlito"/>
              </a:rPr>
              <a:t>will </a:t>
            </a:r>
            <a:r>
              <a:rPr sz="1400" spc="-5" dirty="0">
                <a:latin typeface="Carlito"/>
                <a:cs typeface="Carlito"/>
              </a:rPr>
              <a:t>be selected,  depending on which model has the smallest value </a:t>
            </a:r>
            <a:r>
              <a:rPr sz="1400" spc="-10" dirty="0">
                <a:latin typeface="Carlito"/>
                <a:cs typeface="Carlito"/>
              </a:rPr>
              <a:t>for </a:t>
            </a:r>
            <a:r>
              <a:rPr sz="1400" spc="-5" dirty="0">
                <a:latin typeface="Carlito"/>
                <a:cs typeface="Carlito"/>
              </a:rPr>
              <a:t>the information</a:t>
            </a:r>
            <a:r>
              <a:rPr sz="1400" spc="1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criterion.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685" y="361899"/>
            <a:ext cx="78365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7.6 </a:t>
            </a:r>
            <a:r>
              <a:rPr spc="-240" dirty="0"/>
              <a:t>Estimation </a:t>
            </a:r>
            <a:r>
              <a:rPr spc="-195" dirty="0"/>
              <a:t>and </a:t>
            </a:r>
            <a:r>
              <a:rPr spc="-75" dirty="0"/>
              <a:t>Model</a:t>
            </a:r>
            <a:r>
              <a:rPr spc="-1045" dirty="0"/>
              <a:t> </a:t>
            </a:r>
            <a:r>
              <a:rPr spc="-245" dirty="0"/>
              <a:t>Selection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200" y="1501139"/>
            <a:ext cx="7515225" cy="5329555"/>
            <a:chOff x="76200" y="1501139"/>
            <a:chExt cx="7515225" cy="5329555"/>
          </a:xfrm>
        </p:grpSpPr>
        <p:sp>
          <p:nvSpPr>
            <p:cNvPr id="4" name="object 4"/>
            <p:cNvSpPr/>
            <p:nvPr/>
          </p:nvSpPr>
          <p:spPr>
            <a:xfrm>
              <a:off x="76200" y="1501139"/>
              <a:ext cx="7514844" cy="2624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" y="4158994"/>
              <a:ext cx="7514844" cy="2671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13395" y="2683205"/>
            <a:ext cx="446722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27000" algn="l"/>
              </a:tabLst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The three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models lead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numerical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difficulties 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due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division by values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potentially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close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to  </a:t>
            </a:r>
            <a:r>
              <a:rPr sz="1800" spc="-20" dirty="0">
                <a:solidFill>
                  <a:srgbClr val="FF0000"/>
                </a:solidFill>
                <a:latin typeface="Carlito"/>
                <a:cs typeface="Carlito"/>
              </a:rPr>
              <a:t>zero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in the </a:t>
            </a:r>
            <a:r>
              <a:rPr sz="1800" spc="-20" dirty="0">
                <a:solidFill>
                  <a:srgbClr val="FF0000"/>
                </a:solidFill>
                <a:latin typeface="Carlito"/>
                <a:cs typeface="Carlito"/>
              </a:rPr>
              <a:t>state</a:t>
            </a:r>
            <a:r>
              <a:rPr sz="1800" spc="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equations.</a:t>
            </a:r>
            <a:endParaRPr sz="1800">
              <a:latin typeface="Carlito"/>
              <a:cs typeface="Carlito"/>
            </a:endParaRPr>
          </a:p>
          <a:p>
            <a:pPr marL="127000" indent="-1143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7000" algn="l"/>
              </a:tabLst>
            </a:pPr>
            <a:r>
              <a:rPr sz="1800" spc="-35" dirty="0">
                <a:solidFill>
                  <a:srgbClr val="FF0000"/>
                </a:solidFill>
                <a:latin typeface="Carlito"/>
                <a:cs typeface="Carlito"/>
              </a:rPr>
              <a:t>We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normally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do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not consider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these</a:t>
            </a:r>
            <a:r>
              <a:rPr sz="1800" spc="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three</a:t>
            </a:r>
            <a:endParaRPr sz="18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combinations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when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selecting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1800" spc="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model.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7613395" y="4768342"/>
            <a:ext cx="432816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27000" algn="l"/>
              </a:tabLst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All the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nine models with multiplicative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errors 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are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useful when the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data are strictly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positive, 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but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are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not numerically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stable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when the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data 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contain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zeros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or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negative</a:t>
            </a:r>
            <a:r>
              <a:rPr sz="1800" spc="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values.</a:t>
            </a:r>
            <a:endParaRPr sz="1800">
              <a:latin typeface="Carlito"/>
              <a:cs typeface="Carlito"/>
            </a:endParaRPr>
          </a:p>
          <a:p>
            <a:pPr marL="127000" marR="12065" indent="-114300" algn="just">
              <a:lnSpc>
                <a:spcPct val="100000"/>
              </a:lnSpc>
              <a:buFont typeface="Arial"/>
              <a:buChar char="•"/>
              <a:tabLst>
                <a:tab pos="127000" algn="l"/>
              </a:tabLst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The nine models will not be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considered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if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the 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time series is not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strictly</a:t>
            </a:r>
            <a:r>
              <a:rPr sz="1800" spc="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positive.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688" y="361899"/>
            <a:ext cx="101155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7.6</a:t>
            </a:r>
            <a:r>
              <a:rPr spc="-434" dirty="0"/>
              <a:t> </a:t>
            </a:r>
            <a:r>
              <a:rPr spc="-70" dirty="0"/>
              <a:t>Model</a:t>
            </a:r>
            <a:r>
              <a:rPr spc="-425" dirty="0"/>
              <a:t> </a:t>
            </a:r>
            <a:r>
              <a:rPr spc="-275" dirty="0"/>
              <a:t>Selection:</a:t>
            </a:r>
            <a:r>
              <a:rPr spc="-415" dirty="0"/>
              <a:t> </a:t>
            </a:r>
            <a:r>
              <a:rPr spc="-200" dirty="0"/>
              <a:t>Working</a:t>
            </a:r>
            <a:r>
              <a:rPr spc="-434" dirty="0"/>
              <a:t> </a:t>
            </a:r>
            <a:r>
              <a:rPr spc="-250" dirty="0"/>
              <a:t>with</a:t>
            </a:r>
            <a:r>
              <a:rPr spc="-425" dirty="0"/>
              <a:t> </a:t>
            </a:r>
            <a:r>
              <a:rPr spc="-229" dirty="0"/>
              <a:t>ets</a:t>
            </a:r>
            <a:r>
              <a:rPr spc="-400" dirty="0"/>
              <a:t> </a:t>
            </a:r>
            <a:r>
              <a:rPr spc="-27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524" y="1180995"/>
            <a:ext cx="1123315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ets() function will </a:t>
            </a:r>
            <a:r>
              <a:rPr sz="2800" spc="-15" dirty="0">
                <a:latin typeface="Carlito"/>
                <a:cs typeface="Carlito"/>
              </a:rPr>
              <a:t>return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object </a:t>
            </a:r>
            <a:r>
              <a:rPr sz="2800" spc="-5" dirty="0">
                <a:latin typeface="Carlito"/>
                <a:cs typeface="Carlito"/>
              </a:rPr>
              <a:t>of class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ets.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There are many </a:t>
            </a:r>
            <a:r>
              <a:rPr sz="2800" spc="-5" dirty="0">
                <a:latin typeface="Carlito"/>
                <a:cs typeface="Carlito"/>
              </a:rPr>
              <a:t>R </a:t>
            </a:r>
            <a:r>
              <a:rPr sz="2800" spc="-10" dirty="0">
                <a:latin typeface="Carlito"/>
                <a:cs typeface="Carlito"/>
              </a:rPr>
              <a:t>functions </a:t>
            </a:r>
            <a:r>
              <a:rPr sz="2800" spc="-5" dirty="0">
                <a:latin typeface="Carlito"/>
                <a:cs typeface="Carlito"/>
              </a:rPr>
              <a:t>designed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25" dirty="0">
                <a:latin typeface="Carlito"/>
                <a:cs typeface="Carlito"/>
              </a:rPr>
              <a:t>make </a:t>
            </a:r>
            <a:r>
              <a:rPr sz="2800" spc="-10" dirty="0">
                <a:latin typeface="Carlito"/>
                <a:cs typeface="Carlito"/>
              </a:rPr>
              <a:t>working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latin typeface="Carlito"/>
                <a:cs typeface="Carlito"/>
              </a:rPr>
              <a:t>ets </a:t>
            </a:r>
            <a:r>
              <a:rPr sz="2800" spc="-5" dirty="0">
                <a:latin typeface="Carlito"/>
                <a:cs typeface="Carlito"/>
              </a:rPr>
              <a:t>objects</a:t>
            </a:r>
            <a:r>
              <a:rPr sz="2800" spc="254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easy.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6278" y="6520357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27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0268" y="2268601"/>
          <a:ext cx="11838940" cy="4572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2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Function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i="1" spc="-5" dirty="0">
                          <a:latin typeface="Carlito"/>
                          <a:cs typeface="Carlito"/>
                        </a:rPr>
                        <a:t>coef()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Return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fitted</a:t>
                      </a:r>
                      <a:r>
                        <a:rPr sz="17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parameters.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i="1" spc="-10" dirty="0">
                          <a:latin typeface="Carlito"/>
                          <a:cs typeface="Carlito"/>
                        </a:rPr>
                        <a:t>accuracy()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Return accuracy measures computed on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training</a:t>
                      </a:r>
                      <a:r>
                        <a:rPr sz="1700" spc="-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data.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i="1" spc="-5" dirty="0">
                          <a:latin typeface="Carlito"/>
                          <a:cs typeface="Carlito"/>
                        </a:rPr>
                        <a:t>summary()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Print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some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summary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information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about the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fitted</a:t>
                      </a:r>
                      <a:r>
                        <a:rPr sz="1700" spc="-1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model.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b="1" i="1" spc="-5" dirty="0">
                          <a:latin typeface="Carlito"/>
                          <a:cs typeface="Carlito"/>
                        </a:rPr>
                        <a:t>autoplot()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or</a:t>
                      </a:r>
                      <a:r>
                        <a:rPr sz="17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i="1" dirty="0">
                          <a:latin typeface="Carlito"/>
                          <a:cs typeface="Carlito"/>
                        </a:rPr>
                        <a:t>plot()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11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Produce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time plots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components, even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though the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plots are slightly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different: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autoplot()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provides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the 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grey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bar to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right of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each panel, while plot() does</a:t>
                      </a:r>
                      <a:r>
                        <a:rPr sz="1700" spc="-1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not.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b="1" i="1" spc="-5" dirty="0">
                          <a:latin typeface="Carlito"/>
                          <a:cs typeface="Carlito"/>
                        </a:rPr>
                        <a:t>residuals() </a:t>
                      </a:r>
                      <a:r>
                        <a:rPr sz="1700" i="1" dirty="0">
                          <a:latin typeface="Carlito"/>
                          <a:cs typeface="Carlito"/>
                        </a:rPr>
                        <a:t>or</a:t>
                      </a:r>
                      <a:r>
                        <a:rPr sz="1700" i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i="1" spc="-5" dirty="0">
                          <a:latin typeface="Carlito"/>
                          <a:cs typeface="Carlito"/>
                        </a:rPr>
                        <a:t>resid()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Return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residuals from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estimated</a:t>
                      </a:r>
                      <a:r>
                        <a:rPr sz="17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model.</a:t>
                      </a:r>
                      <a:endParaRPr sz="1700">
                        <a:latin typeface="Carlito"/>
                        <a:cs typeface="Carlito"/>
                      </a:endParaRPr>
                    </a:p>
                    <a:p>
                      <a:pPr marL="91440" marR="243204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type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argument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is used in the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residuals()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function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to distinguish between residuals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700" spc="-15" dirty="0">
                          <a:latin typeface="Carlito"/>
                          <a:cs typeface="Carlito"/>
                        </a:rPr>
                        <a:t>forecast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errors: 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default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option, </a:t>
                      </a:r>
                      <a:r>
                        <a:rPr sz="1700" spc="-50" dirty="0">
                          <a:latin typeface="Arimo"/>
                          <a:cs typeface="Arimo"/>
                        </a:rPr>
                        <a:t>type='innovation‘, </a:t>
                      </a:r>
                      <a:r>
                        <a:rPr sz="1700" spc="-105" dirty="0">
                          <a:latin typeface="Arimo"/>
                          <a:cs typeface="Arimo"/>
                        </a:rPr>
                        <a:t>gives </a:t>
                      </a:r>
                      <a:r>
                        <a:rPr sz="1700" spc="-55" dirty="0">
                          <a:latin typeface="Arimo"/>
                          <a:cs typeface="Arimo"/>
                        </a:rPr>
                        <a:t>regular </a:t>
                      </a:r>
                      <a:r>
                        <a:rPr sz="1700" spc="-80" dirty="0">
                          <a:latin typeface="Arimo"/>
                          <a:cs typeface="Arimo"/>
                        </a:rPr>
                        <a:t>residuals, </a:t>
                      </a:r>
                      <a:r>
                        <a:rPr sz="1700" spc="-30" dirty="0">
                          <a:latin typeface="Arimo"/>
                          <a:cs typeface="Arimo"/>
                        </a:rPr>
                        <a:t>while </a:t>
                      </a:r>
                      <a:r>
                        <a:rPr sz="1700" spc="-35" dirty="0">
                          <a:latin typeface="Arimo"/>
                          <a:cs typeface="Arimo"/>
                        </a:rPr>
                        <a:t>type </a:t>
                      </a:r>
                      <a:r>
                        <a:rPr sz="1700" spc="-145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700" spc="-65" dirty="0">
                          <a:latin typeface="Arimo"/>
                          <a:cs typeface="Arimo"/>
                        </a:rPr>
                        <a:t>‘response’ </a:t>
                      </a:r>
                      <a:r>
                        <a:rPr sz="1700" spc="-105" dirty="0">
                          <a:latin typeface="Arimo"/>
                          <a:cs typeface="Arimo"/>
                        </a:rPr>
                        <a:t>gives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700" spc="-15" dirty="0">
                          <a:latin typeface="Carlito"/>
                          <a:cs typeface="Carlito"/>
                        </a:rPr>
                        <a:t>forecast 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error (the one-step training</a:t>
                      </a:r>
                      <a:r>
                        <a:rPr sz="170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error).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b="1" i="1" spc="-10" dirty="0">
                          <a:latin typeface="Carlito"/>
                          <a:cs typeface="Carlito"/>
                        </a:rPr>
                        <a:t>fitted()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Return one-step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forecasts </a:t>
                      </a:r>
                      <a:r>
                        <a:rPr sz="17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training</a:t>
                      </a:r>
                      <a:r>
                        <a:rPr sz="170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data.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b="1" i="1" spc="-5" dirty="0">
                          <a:latin typeface="Carlito"/>
                          <a:cs typeface="Carlito"/>
                        </a:rPr>
                        <a:t>simulate()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spc="-10" dirty="0">
                          <a:latin typeface="Carlito"/>
                          <a:cs typeface="Carlito"/>
                        </a:rPr>
                        <a:t>Simulate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future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sample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paths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from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fitted</a:t>
                      </a:r>
                      <a:r>
                        <a:rPr sz="1700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model.</a:t>
                      </a:r>
                      <a:endParaRPr sz="17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700" spc="-50" dirty="0">
                          <a:latin typeface="Carlito"/>
                          <a:cs typeface="Carlito"/>
                        </a:rPr>
                        <a:t>You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will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get different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results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each time when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you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run</a:t>
                      </a:r>
                      <a:r>
                        <a:rPr sz="1700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it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b="1" i="1" spc="-10" dirty="0">
                          <a:latin typeface="Carlito"/>
                          <a:cs typeface="Carlito"/>
                        </a:rPr>
                        <a:t>forecast()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Compute point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forecasts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prediction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intervals,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as described in the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next</a:t>
                      </a:r>
                      <a:r>
                        <a:rPr sz="1700" spc="-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section.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3133" y="361899"/>
            <a:ext cx="67519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7.6 </a:t>
            </a:r>
            <a:r>
              <a:rPr spc="-70" dirty="0"/>
              <a:t>Model </a:t>
            </a:r>
            <a:r>
              <a:rPr spc="-275" dirty="0"/>
              <a:t>Selection:</a:t>
            </a:r>
            <a:r>
              <a:rPr spc="-1005" dirty="0"/>
              <a:t> </a:t>
            </a:r>
            <a:r>
              <a:rPr spc="-26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63578" y="6469481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28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092706"/>
            <a:ext cx="3782695" cy="5728970"/>
            <a:chOff x="0" y="1092706"/>
            <a:chExt cx="3782695" cy="5728970"/>
          </a:xfrm>
        </p:grpSpPr>
        <p:sp>
          <p:nvSpPr>
            <p:cNvPr id="5" name="object 5"/>
            <p:cNvSpPr/>
            <p:nvPr/>
          </p:nvSpPr>
          <p:spPr>
            <a:xfrm>
              <a:off x="0" y="1092706"/>
              <a:ext cx="3724655" cy="57287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6161" y="1757172"/>
              <a:ext cx="2486025" cy="86995"/>
            </a:xfrm>
            <a:custGeom>
              <a:avLst/>
              <a:gdLst/>
              <a:ahLst/>
              <a:cxnLst/>
              <a:rect l="l" t="t" r="r" b="b"/>
              <a:pathLst>
                <a:path w="2486025" h="86994">
                  <a:moveTo>
                    <a:pt x="86740" y="0"/>
                  </a:moveTo>
                  <a:lnTo>
                    <a:pt x="0" y="43814"/>
                  </a:lnTo>
                  <a:lnTo>
                    <a:pt x="86994" y="86867"/>
                  </a:lnTo>
                  <a:lnTo>
                    <a:pt x="86910" y="58038"/>
                  </a:lnTo>
                  <a:lnTo>
                    <a:pt x="72390" y="58038"/>
                  </a:lnTo>
                  <a:lnTo>
                    <a:pt x="72390" y="29082"/>
                  </a:lnTo>
                  <a:lnTo>
                    <a:pt x="86825" y="29027"/>
                  </a:lnTo>
                  <a:lnTo>
                    <a:pt x="86740" y="0"/>
                  </a:lnTo>
                  <a:close/>
                </a:path>
                <a:path w="2486025" h="86994">
                  <a:moveTo>
                    <a:pt x="86825" y="29027"/>
                  </a:moveTo>
                  <a:lnTo>
                    <a:pt x="72390" y="29082"/>
                  </a:lnTo>
                  <a:lnTo>
                    <a:pt x="72390" y="58038"/>
                  </a:lnTo>
                  <a:lnTo>
                    <a:pt x="86910" y="57983"/>
                  </a:lnTo>
                  <a:lnTo>
                    <a:pt x="86825" y="29027"/>
                  </a:lnTo>
                  <a:close/>
                </a:path>
                <a:path w="2486025" h="86994">
                  <a:moveTo>
                    <a:pt x="86910" y="57983"/>
                  </a:moveTo>
                  <a:lnTo>
                    <a:pt x="72390" y="58038"/>
                  </a:lnTo>
                  <a:lnTo>
                    <a:pt x="86910" y="58038"/>
                  </a:lnTo>
                  <a:close/>
                </a:path>
                <a:path w="2486025" h="86994">
                  <a:moveTo>
                    <a:pt x="2486025" y="19812"/>
                  </a:moveTo>
                  <a:lnTo>
                    <a:pt x="86825" y="29027"/>
                  </a:lnTo>
                  <a:lnTo>
                    <a:pt x="86910" y="57983"/>
                  </a:lnTo>
                  <a:lnTo>
                    <a:pt x="2486025" y="48767"/>
                  </a:lnTo>
                  <a:lnTo>
                    <a:pt x="2486025" y="198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57550" y="2887217"/>
              <a:ext cx="467995" cy="1866900"/>
            </a:xfrm>
            <a:custGeom>
              <a:avLst/>
              <a:gdLst/>
              <a:ahLst/>
              <a:cxnLst/>
              <a:rect l="l" t="t" r="r" b="b"/>
              <a:pathLst>
                <a:path w="467995" h="1866900">
                  <a:moveTo>
                    <a:pt x="0" y="0"/>
                  </a:moveTo>
                  <a:lnTo>
                    <a:pt x="73926" y="1982"/>
                  </a:lnTo>
                  <a:lnTo>
                    <a:pt x="138141" y="7506"/>
                  </a:lnTo>
                  <a:lnTo>
                    <a:pt x="188787" y="15937"/>
                  </a:lnTo>
                  <a:lnTo>
                    <a:pt x="233934" y="38989"/>
                  </a:lnTo>
                  <a:lnTo>
                    <a:pt x="233934" y="894461"/>
                  </a:lnTo>
                  <a:lnTo>
                    <a:pt x="245863" y="906806"/>
                  </a:lnTo>
                  <a:lnTo>
                    <a:pt x="279080" y="917512"/>
                  </a:lnTo>
                  <a:lnTo>
                    <a:pt x="329726" y="925943"/>
                  </a:lnTo>
                  <a:lnTo>
                    <a:pt x="393941" y="931467"/>
                  </a:lnTo>
                  <a:lnTo>
                    <a:pt x="467867" y="933450"/>
                  </a:lnTo>
                  <a:lnTo>
                    <a:pt x="393941" y="935432"/>
                  </a:lnTo>
                  <a:lnTo>
                    <a:pt x="329726" y="940956"/>
                  </a:lnTo>
                  <a:lnTo>
                    <a:pt x="279080" y="949387"/>
                  </a:lnTo>
                  <a:lnTo>
                    <a:pt x="245863" y="960093"/>
                  </a:lnTo>
                  <a:lnTo>
                    <a:pt x="233934" y="972439"/>
                  </a:lnTo>
                  <a:lnTo>
                    <a:pt x="233934" y="1827911"/>
                  </a:lnTo>
                  <a:lnTo>
                    <a:pt x="222004" y="1840256"/>
                  </a:lnTo>
                  <a:lnTo>
                    <a:pt x="188787" y="1850962"/>
                  </a:lnTo>
                  <a:lnTo>
                    <a:pt x="138141" y="1859393"/>
                  </a:lnTo>
                  <a:lnTo>
                    <a:pt x="73926" y="1864917"/>
                  </a:lnTo>
                  <a:lnTo>
                    <a:pt x="0" y="1866900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5617" y="5393436"/>
              <a:ext cx="2266950" cy="86995"/>
            </a:xfrm>
            <a:custGeom>
              <a:avLst/>
              <a:gdLst/>
              <a:ahLst/>
              <a:cxnLst/>
              <a:rect l="l" t="t" r="r" b="b"/>
              <a:pathLst>
                <a:path w="2266950" h="86995">
                  <a:moveTo>
                    <a:pt x="86868" y="0"/>
                  </a:moveTo>
                  <a:lnTo>
                    <a:pt x="0" y="43433"/>
                  </a:lnTo>
                  <a:lnTo>
                    <a:pt x="86868" y="86867"/>
                  </a:lnTo>
                  <a:lnTo>
                    <a:pt x="86868" y="57911"/>
                  </a:lnTo>
                  <a:lnTo>
                    <a:pt x="72390" y="57911"/>
                  </a:lnTo>
                  <a:lnTo>
                    <a:pt x="72390" y="28955"/>
                  </a:lnTo>
                  <a:lnTo>
                    <a:pt x="86868" y="28955"/>
                  </a:lnTo>
                  <a:lnTo>
                    <a:pt x="86868" y="0"/>
                  </a:lnTo>
                  <a:close/>
                </a:path>
                <a:path w="2266950" h="86995">
                  <a:moveTo>
                    <a:pt x="86868" y="28955"/>
                  </a:moveTo>
                  <a:lnTo>
                    <a:pt x="72390" y="28955"/>
                  </a:lnTo>
                  <a:lnTo>
                    <a:pt x="72390" y="57911"/>
                  </a:lnTo>
                  <a:lnTo>
                    <a:pt x="86868" y="57911"/>
                  </a:lnTo>
                  <a:lnTo>
                    <a:pt x="86868" y="28955"/>
                  </a:lnTo>
                  <a:close/>
                </a:path>
                <a:path w="2266950" h="86995">
                  <a:moveTo>
                    <a:pt x="2266949" y="28955"/>
                  </a:moveTo>
                  <a:lnTo>
                    <a:pt x="86868" y="28955"/>
                  </a:lnTo>
                  <a:lnTo>
                    <a:pt x="86868" y="57911"/>
                  </a:lnTo>
                  <a:lnTo>
                    <a:pt x="2266949" y="57911"/>
                  </a:lnTo>
                  <a:lnTo>
                    <a:pt x="2266949" y="2895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53205" y="6344958"/>
              <a:ext cx="228600" cy="868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41496" y="1519554"/>
            <a:ext cx="19272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Carlito"/>
                <a:cs typeface="Carlito"/>
              </a:rPr>
              <a:t>Tell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5" dirty="0">
                <a:latin typeface="Carlito"/>
                <a:cs typeface="Carlito"/>
              </a:rPr>
              <a:t>which </a:t>
            </a:r>
            <a:r>
              <a:rPr sz="1600" spc="-10" dirty="0">
                <a:latin typeface="Carlito"/>
                <a:cs typeface="Carlito"/>
              </a:rPr>
              <a:t>model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optimal and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selected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0197" y="3640963"/>
            <a:ext cx="961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Parameters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1496" y="5203012"/>
            <a:ext cx="201676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Predictive </a:t>
            </a:r>
            <a:r>
              <a:rPr sz="1600" spc="-10" dirty="0">
                <a:latin typeface="Carlito"/>
                <a:cs typeface="Carlito"/>
              </a:rPr>
              <a:t>Accuracy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(see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also in </a:t>
            </a:r>
            <a:r>
              <a:rPr sz="1600" spc="-10" dirty="0">
                <a:latin typeface="Carlito"/>
                <a:cs typeface="Carlito"/>
              </a:rPr>
              <a:t>Chapter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5.5)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0672" y="5955588"/>
            <a:ext cx="20294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rlito"/>
                <a:cs typeface="Carlito"/>
              </a:rPr>
              <a:t>Forecast errors from </a:t>
            </a:r>
            <a:r>
              <a:rPr sz="1600" spc="-10" dirty="0">
                <a:latin typeface="Carlito"/>
                <a:cs typeface="Carlito"/>
              </a:rPr>
              <a:t>the  training set (see </a:t>
            </a:r>
            <a:r>
              <a:rPr sz="1600" spc="-5" dirty="0">
                <a:latin typeface="Carlito"/>
                <a:cs typeface="Carlito"/>
              </a:rPr>
              <a:t>also in  </a:t>
            </a:r>
            <a:r>
              <a:rPr sz="1600" spc="-10" dirty="0">
                <a:latin typeface="Carlito"/>
                <a:cs typeface="Carlito"/>
              </a:rPr>
              <a:t>Chapter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3.4)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72555" y="2506979"/>
            <a:ext cx="6187260" cy="3869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42203" y="1514982"/>
            <a:ext cx="621982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rlito"/>
                <a:cs typeface="Carlito"/>
              </a:rPr>
              <a:t>Different </a:t>
            </a:r>
            <a:r>
              <a:rPr sz="2000" spc="-10" dirty="0">
                <a:latin typeface="Carlito"/>
                <a:cs typeface="Carlito"/>
              </a:rPr>
              <a:t>from </a:t>
            </a:r>
            <a:r>
              <a:rPr sz="2000" spc="-5" dirty="0">
                <a:latin typeface="Carlito"/>
                <a:cs typeface="Carlito"/>
              </a:rPr>
              <a:t>decomposition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Chapter </a:t>
            </a:r>
            <a:r>
              <a:rPr sz="2000" dirty="0">
                <a:latin typeface="Carlito"/>
                <a:cs typeface="Carlito"/>
              </a:rPr>
              <a:t>6, the </a:t>
            </a:r>
            <a:r>
              <a:rPr sz="2000" spc="-5" dirty="0">
                <a:latin typeface="Carlito"/>
                <a:cs typeface="Carlito"/>
              </a:rPr>
              <a:t>components  </a:t>
            </a:r>
            <a:r>
              <a:rPr sz="2000" spc="-10" dirty="0">
                <a:latin typeface="Carlito"/>
                <a:cs typeface="Carlito"/>
              </a:rPr>
              <a:t>here represent </a:t>
            </a:r>
            <a:r>
              <a:rPr sz="2000" dirty="0">
                <a:latin typeface="Carlito"/>
                <a:cs typeface="Carlito"/>
              </a:rPr>
              <a:t>the actual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(Observed) and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three  </a:t>
            </a:r>
            <a:r>
              <a:rPr sz="2000" spc="-10" dirty="0">
                <a:latin typeface="Carlito"/>
                <a:cs typeface="Carlito"/>
              </a:rPr>
              <a:t>component </a:t>
            </a:r>
            <a:r>
              <a:rPr sz="2000" spc="-5" dirty="0">
                <a:latin typeface="Carlito"/>
                <a:cs typeface="Carlito"/>
              </a:rPr>
              <a:t>equations </a:t>
            </a:r>
            <a:r>
              <a:rPr sz="2000" spc="-10" dirty="0">
                <a:latin typeface="Carlito"/>
                <a:cs typeface="Carlito"/>
              </a:rPr>
              <a:t>(level, </a:t>
            </a:r>
            <a:r>
              <a:rPr sz="2000" spc="-5" dirty="0">
                <a:latin typeface="Carlito"/>
                <a:cs typeface="Carlito"/>
              </a:rPr>
              <a:t>slope,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seasonality).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92706"/>
            <a:ext cx="11795760" cy="5728970"/>
            <a:chOff x="0" y="1092706"/>
            <a:chExt cx="11795760" cy="5728970"/>
          </a:xfrm>
        </p:grpSpPr>
        <p:sp>
          <p:nvSpPr>
            <p:cNvPr id="3" name="object 3"/>
            <p:cNvSpPr/>
            <p:nvPr/>
          </p:nvSpPr>
          <p:spPr>
            <a:xfrm>
              <a:off x="0" y="1092706"/>
              <a:ext cx="3724655" cy="57287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24655" y="1092707"/>
              <a:ext cx="8070521" cy="44988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23133" y="361899"/>
            <a:ext cx="9450070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220"/>
              </a:lnSpc>
              <a:spcBef>
                <a:spcPts val="105"/>
              </a:spcBef>
            </a:pPr>
            <a:r>
              <a:rPr spc="-245" dirty="0"/>
              <a:t>7.6 </a:t>
            </a:r>
            <a:r>
              <a:rPr spc="-70" dirty="0"/>
              <a:t>Model </a:t>
            </a:r>
            <a:r>
              <a:rPr spc="-275" dirty="0"/>
              <a:t>Selection:</a:t>
            </a:r>
            <a:r>
              <a:rPr spc="-950" dirty="0"/>
              <a:t> </a:t>
            </a:r>
            <a:r>
              <a:rPr spc="-265" dirty="0"/>
              <a:t>Examples</a:t>
            </a:r>
          </a:p>
          <a:p>
            <a:pPr marL="4817110">
              <a:lnSpc>
                <a:spcPts val="1860"/>
              </a:lnSpc>
            </a:pP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choose </a:t>
            </a:r>
            <a:r>
              <a:rPr sz="1600" spc="-15" dirty="0">
                <a:solidFill>
                  <a:srgbClr val="FF0000"/>
                </a:solidFill>
                <a:latin typeface="Carlito"/>
                <a:cs typeface="Carlito"/>
              </a:rPr>
              <a:t>from </a:t>
            </a: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the models with additive</a:t>
            </a:r>
            <a:r>
              <a:rPr sz="1600" spc="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components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38935" y="1143508"/>
            <a:ext cx="5770245" cy="4250690"/>
            <a:chOff x="1638935" y="1143508"/>
            <a:chExt cx="5770245" cy="4250690"/>
          </a:xfrm>
        </p:grpSpPr>
        <p:sp>
          <p:nvSpPr>
            <p:cNvPr id="7" name="object 7"/>
            <p:cNvSpPr/>
            <p:nvPr/>
          </p:nvSpPr>
          <p:spPr>
            <a:xfrm>
              <a:off x="7180325" y="1143508"/>
              <a:ext cx="228600" cy="868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8935" y="4685918"/>
              <a:ext cx="2086610" cy="708025"/>
            </a:xfrm>
            <a:custGeom>
              <a:avLst/>
              <a:gdLst/>
              <a:ahLst/>
              <a:cxnLst/>
              <a:rect l="l" t="t" r="r" b="b"/>
              <a:pathLst>
                <a:path w="2086610" h="708025">
                  <a:moveTo>
                    <a:pt x="99313" y="579119"/>
                  </a:moveTo>
                  <a:lnTo>
                    <a:pt x="90169" y="579500"/>
                  </a:lnTo>
                  <a:lnTo>
                    <a:pt x="84708" y="585342"/>
                  </a:lnTo>
                  <a:lnTo>
                    <a:pt x="0" y="677798"/>
                  </a:lnTo>
                  <a:lnTo>
                    <a:pt x="122173" y="705992"/>
                  </a:lnTo>
                  <a:lnTo>
                    <a:pt x="130047" y="707897"/>
                  </a:lnTo>
                  <a:lnTo>
                    <a:pt x="137794" y="702944"/>
                  </a:lnTo>
                  <a:lnTo>
                    <a:pt x="141350" y="687450"/>
                  </a:lnTo>
                  <a:lnTo>
                    <a:pt x="138704" y="683132"/>
                  </a:lnTo>
                  <a:lnTo>
                    <a:pt x="31750" y="683132"/>
                  </a:lnTo>
                  <a:lnTo>
                    <a:pt x="23240" y="655446"/>
                  </a:lnTo>
                  <a:lnTo>
                    <a:pt x="74413" y="639558"/>
                  </a:lnTo>
                  <a:lnTo>
                    <a:pt x="111506" y="599058"/>
                  </a:lnTo>
                  <a:lnTo>
                    <a:pt x="111125" y="589914"/>
                  </a:lnTo>
                  <a:lnTo>
                    <a:pt x="99313" y="579119"/>
                  </a:lnTo>
                  <a:close/>
                </a:path>
                <a:path w="2086610" h="708025">
                  <a:moveTo>
                    <a:pt x="74413" y="639558"/>
                  </a:moveTo>
                  <a:lnTo>
                    <a:pt x="23240" y="655446"/>
                  </a:lnTo>
                  <a:lnTo>
                    <a:pt x="31750" y="683132"/>
                  </a:lnTo>
                  <a:lnTo>
                    <a:pt x="44838" y="679068"/>
                  </a:lnTo>
                  <a:lnTo>
                    <a:pt x="38226" y="679068"/>
                  </a:lnTo>
                  <a:lnTo>
                    <a:pt x="30733" y="655192"/>
                  </a:lnTo>
                  <a:lnTo>
                    <a:pt x="60094" y="655192"/>
                  </a:lnTo>
                  <a:lnTo>
                    <a:pt x="74413" y="639558"/>
                  </a:lnTo>
                  <a:close/>
                </a:path>
                <a:path w="2086610" h="708025">
                  <a:moveTo>
                    <a:pt x="82963" y="667231"/>
                  </a:moveTo>
                  <a:lnTo>
                    <a:pt x="31750" y="683132"/>
                  </a:lnTo>
                  <a:lnTo>
                    <a:pt x="138704" y="683132"/>
                  </a:lnTo>
                  <a:lnTo>
                    <a:pt x="136525" y="679576"/>
                  </a:lnTo>
                  <a:lnTo>
                    <a:pt x="82963" y="667231"/>
                  </a:lnTo>
                  <a:close/>
                </a:path>
                <a:path w="2086610" h="708025">
                  <a:moveTo>
                    <a:pt x="30733" y="655192"/>
                  </a:moveTo>
                  <a:lnTo>
                    <a:pt x="38226" y="679068"/>
                  </a:lnTo>
                  <a:lnTo>
                    <a:pt x="54976" y="660780"/>
                  </a:lnTo>
                  <a:lnTo>
                    <a:pt x="30733" y="655192"/>
                  </a:lnTo>
                  <a:close/>
                </a:path>
                <a:path w="2086610" h="708025">
                  <a:moveTo>
                    <a:pt x="54976" y="660780"/>
                  </a:moveTo>
                  <a:lnTo>
                    <a:pt x="38226" y="679068"/>
                  </a:lnTo>
                  <a:lnTo>
                    <a:pt x="44838" y="679068"/>
                  </a:lnTo>
                  <a:lnTo>
                    <a:pt x="82963" y="667231"/>
                  </a:lnTo>
                  <a:lnTo>
                    <a:pt x="54976" y="660780"/>
                  </a:lnTo>
                  <a:close/>
                </a:path>
                <a:path w="2086610" h="708025">
                  <a:moveTo>
                    <a:pt x="2003265" y="40666"/>
                  </a:moveTo>
                  <a:lnTo>
                    <a:pt x="74413" y="639558"/>
                  </a:lnTo>
                  <a:lnTo>
                    <a:pt x="54976" y="660780"/>
                  </a:lnTo>
                  <a:lnTo>
                    <a:pt x="82963" y="667231"/>
                  </a:lnTo>
                  <a:lnTo>
                    <a:pt x="2011815" y="68339"/>
                  </a:lnTo>
                  <a:lnTo>
                    <a:pt x="2031252" y="47117"/>
                  </a:lnTo>
                  <a:lnTo>
                    <a:pt x="2003265" y="40666"/>
                  </a:lnTo>
                  <a:close/>
                </a:path>
                <a:path w="2086610" h="708025">
                  <a:moveTo>
                    <a:pt x="60094" y="655192"/>
                  </a:moveTo>
                  <a:lnTo>
                    <a:pt x="30733" y="655192"/>
                  </a:lnTo>
                  <a:lnTo>
                    <a:pt x="54976" y="660780"/>
                  </a:lnTo>
                  <a:lnTo>
                    <a:pt x="60094" y="655192"/>
                  </a:lnTo>
                  <a:close/>
                </a:path>
                <a:path w="2086610" h="708025">
                  <a:moveTo>
                    <a:pt x="2063114" y="24764"/>
                  </a:moveTo>
                  <a:lnTo>
                    <a:pt x="2054478" y="24764"/>
                  </a:lnTo>
                  <a:lnTo>
                    <a:pt x="2062988" y="52450"/>
                  </a:lnTo>
                  <a:lnTo>
                    <a:pt x="2011815" y="68339"/>
                  </a:lnTo>
                  <a:lnTo>
                    <a:pt x="1974723" y="108838"/>
                  </a:lnTo>
                  <a:lnTo>
                    <a:pt x="1975103" y="117982"/>
                  </a:lnTo>
                  <a:lnTo>
                    <a:pt x="1986914" y="128777"/>
                  </a:lnTo>
                  <a:lnTo>
                    <a:pt x="1996059" y="128396"/>
                  </a:lnTo>
                  <a:lnTo>
                    <a:pt x="2001519" y="122554"/>
                  </a:lnTo>
                  <a:lnTo>
                    <a:pt x="2086228" y="30098"/>
                  </a:lnTo>
                  <a:lnTo>
                    <a:pt x="2063114" y="24764"/>
                  </a:lnTo>
                  <a:close/>
                </a:path>
                <a:path w="2086610" h="708025">
                  <a:moveTo>
                    <a:pt x="2031252" y="47117"/>
                  </a:moveTo>
                  <a:lnTo>
                    <a:pt x="2011815" y="68339"/>
                  </a:lnTo>
                  <a:lnTo>
                    <a:pt x="2062169" y="52704"/>
                  </a:lnTo>
                  <a:lnTo>
                    <a:pt x="2055494" y="52704"/>
                  </a:lnTo>
                  <a:lnTo>
                    <a:pt x="2031252" y="47117"/>
                  </a:lnTo>
                  <a:close/>
                </a:path>
                <a:path w="2086610" h="708025">
                  <a:moveTo>
                    <a:pt x="2048002" y="28828"/>
                  </a:moveTo>
                  <a:lnTo>
                    <a:pt x="2031252" y="47117"/>
                  </a:lnTo>
                  <a:lnTo>
                    <a:pt x="2055494" y="52704"/>
                  </a:lnTo>
                  <a:lnTo>
                    <a:pt x="2048002" y="28828"/>
                  </a:lnTo>
                  <a:close/>
                </a:path>
                <a:path w="2086610" h="708025">
                  <a:moveTo>
                    <a:pt x="2055728" y="28828"/>
                  </a:moveTo>
                  <a:lnTo>
                    <a:pt x="2048002" y="28828"/>
                  </a:lnTo>
                  <a:lnTo>
                    <a:pt x="2055494" y="52704"/>
                  </a:lnTo>
                  <a:lnTo>
                    <a:pt x="2062169" y="52704"/>
                  </a:lnTo>
                  <a:lnTo>
                    <a:pt x="2062988" y="52450"/>
                  </a:lnTo>
                  <a:lnTo>
                    <a:pt x="2055728" y="28828"/>
                  </a:lnTo>
                  <a:close/>
                </a:path>
                <a:path w="2086610" h="708025">
                  <a:moveTo>
                    <a:pt x="2054478" y="24764"/>
                  </a:moveTo>
                  <a:lnTo>
                    <a:pt x="2003265" y="40666"/>
                  </a:lnTo>
                  <a:lnTo>
                    <a:pt x="2031252" y="47117"/>
                  </a:lnTo>
                  <a:lnTo>
                    <a:pt x="2048002" y="28828"/>
                  </a:lnTo>
                  <a:lnTo>
                    <a:pt x="2055728" y="28828"/>
                  </a:lnTo>
                  <a:lnTo>
                    <a:pt x="2054478" y="24764"/>
                  </a:lnTo>
                  <a:close/>
                </a:path>
                <a:path w="2086610" h="708025">
                  <a:moveTo>
                    <a:pt x="1956180" y="0"/>
                  </a:moveTo>
                  <a:lnTo>
                    <a:pt x="1948434" y="4952"/>
                  </a:lnTo>
                  <a:lnTo>
                    <a:pt x="1944877" y="20446"/>
                  </a:lnTo>
                  <a:lnTo>
                    <a:pt x="1949703" y="28320"/>
                  </a:lnTo>
                  <a:lnTo>
                    <a:pt x="2003265" y="40666"/>
                  </a:lnTo>
                  <a:lnTo>
                    <a:pt x="2054478" y="24764"/>
                  </a:lnTo>
                  <a:lnTo>
                    <a:pt x="2063114" y="24764"/>
                  </a:lnTo>
                  <a:lnTo>
                    <a:pt x="1964054" y="1904"/>
                  </a:lnTo>
                  <a:lnTo>
                    <a:pt x="19561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58178" y="4476115"/>
            <a:ext cx="53397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ETS(M,A,M) has higher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prediction accuracy </a:t>
            </a: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than ETS(A,A,A),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that  </a:t>
            </a: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is </a:t>
            </a:r>
            <a:r>
              <a:rPr sz="1600" spc="-15" dirty="0">
                <a:solidFill>
                  <a:srgbClr val="FF0000"/>
                </a:solidFill>
                <a:latin typeface="Carlito"/>
                <a:cs typeface="Carlito"/>
              </a:rPr>
              <a:t>why </a:t>
            </a: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ETS(M,A,M) is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selected </a:t>
            </a: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when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we consider </a:t>
            </a:r>
            <a:r>
              <a:rPr sz="1600" dirty="0">
                <a:solidFill>
                  <a:srgbClr val="FF0000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the</a:t>
            </a:r>
            <a:r>
              <a:rPr sz="1600" spc="10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models.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7330" y="361899"/>
            <a:ext cx="5122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0" dirty="0"/>
              <a:t>Exponential</a:t>
            </a:r>
            <a:r>
              <a:rPr spc="-425" dirty="0"/>
              <a:t> </a:t>
            </a:r>
            <a:r>
              <a:rPr spc="-195" dirty="0"/>
              <a:t>Smoothing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pc="-10" dirty="0"/>
              <a:t>Proposed </a:t>
            </a:r>
            <a:r>
              <a:rPr dirty="0"/>
              <a:t>in the </a:t>
            </a:r>
            <a:r>
              <a:rPr spc="-15" dirty="0"/>
              <a:t>late </a:t>
            </a:r>
            <a:r>
              <a:rPr spc="-5" dirty="0"/>
              <a:t>1950s </a:t>
            </a:r>
            <a:r>
              <a:rPr spc="-10" dirty="0"/>
              <a:t>(Brown, </a:t>
            </a:r>
            <a:r>
              <a:rPr spc="-5" dirty="0"/>
              <a:t>1959; Holt,</a:t>
            </a:r>
            <a:r>
              <a:rPr spc="-55" dirty="0"/>
              <a:t> </a:t>
            </a:r>
            <a:r>
              <a:rPr spc="-5" dirty="0"/>
              <a:t>1957;</a:t>
            </a:r>
          </a:p>
          <a:p>
            <a:pPr marL="241300">
              <a:lnSpc>
                <a:spcPts val="2740"/>
              </a:lnSpc>
            </a:pPr>
            <a:r>
              <a:rPr spc="-10" dirty="0"/>
              <a:t>Winters,1960)</a:t>
            </a:r>
          </a:p>
          <a:p>
            <a:pPr marL="241300" marR="256540" indent="-228600" algn="just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pc="-20" dirty="0"/>
              <a:t>Weighted averages </a:t>
            </a:r>
            <a:r>
              <a:rPr spc="-5" dirty="0"/>
              <a:t>of </a:t>
            </a:r>
            <a:r>
              <a:rPr spc="-10" dirty="0"/>
              <a:t>past observations, </a:t>
            </a:r>
            <a:r>
              <a:rPr dirty="0"/>
              <a:t>with the </a:t>
            </a:r>
            <a:r>
              <a:rPr spc="-10" dirty="0"/>
              <a:t>weights  decaying </a:t>
            </a:r>
            <a:r>
              <a:rPr spc="-5" dirty="0"/>
              <a:t>exponentially </a:t>
            </a:r>
            <a:r>
              <a:rPr dirty="0"/>
              <a:t>as the </a:t>
            </a:r>
            <a:r>
              <a:rPr spc="-5" dirty="0"/>
              <a:t>observations </a:t>
            </a:r>
            <a:r>
              <a:rPr spc="-10" dirty="0"/>
              <a:t>get </a:t>
            </a:r>
            <a:r>
              <a:rPr spc="-5" dirty="0"/>
              <a:t>older:</a:t>
            </a:r>
            <a:r>
              <a:rPr spc="-120" dirty="0"/>
              <a:t> </a:t>
            </a:r>
            <a:r>
              <a:rPr spc="-10" dirty="0"/>
              <a:t>give  </a:t>
            </a:r>
            <a:r>
              <a:rPr spc="-5" dirty="0"/>
              <a:t>higher </a:t>
            </a:r>
            <a:r>
              <a:rPr spc="-10" dirty="0"/>
              <a:t>weight </a:t>
            </a:r>
            <a:r>
              <a:rPr spc="-15" dirty="0"/>
              <a:t>to </a:t>
            </a:r>
            <a:r>
              <a:rPr dirty="0"/>
              <a:t>the </a:t>
            </a:r>
            <a:r>
              <a:rPr spc="-10" dirty="0"/>
              <a:t>more recent </a:t>
            </a:r>
            <a:r>
              <a:rPr spc="-15" dirty="0"/>
              <a:t>data</a:t>
            </a:r>
          </a:p>
          <a:p>
            <a:pPr marL="241300" marR="198755" indent="-228600" algn="just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pc="-15" dirty="0"/>
              <a:t>Generate </a:t>
            </a:r>
            <a:r>
              <a:rPr spc="-5" dirty="0"/>
              <a:t>reliable </a:t>
            </a:r>
            <a:r>
              <a:rPr spc="-15" dirty="0"/>
              <a:t>forecasts </a:t>
            </a:r>
            <a:r>
              <a:rPr spc="-5" dirty="0"/>
              <a:t>quickly </a:t>
            </a:r>
            <a:r>
              <a:rPr dirty="0"/>
              <a:t>and </a:t>
            </a:r>
            <a:r>
              <a:rPr spc="-20" dirty="0"/>
              <a:t>for </a:t>
            </a:r>
            <a:r>
              <a:rPr dirty="0"/>
              <a:t>a wide </a:t>
            </a:r>
            <a:r>
              <a:rPr spc="-15" dirty="0"/>
              <a:t>range </a:t>
            </a:r>
            <a:r>
              <a:rPr spc="-5" dirty="0"/>
              <a:t>of  </a:t>
            </a:r>
            <a:r>
              <a:rPr dirty="0"/>
              <a:t>time</a:t>
            </a:r>
            <a:r>
              <a:rPr spc="-10" dirty="0"/>
              <a:t> </a:t>
            </a:r>
            <a:r>
              <a:rPr spc="-5" dirty="0"/>
              <a:t>series</a:t>
            </a:r>
          </a:p>
          <a:p>
            <a:pPr marL="241300" indent="-228600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pc="-45" dirty="0"/>
              <a:t>Two </a:t>
            </a:r>
            <a:r>
              <a:rPr spc="-5" dirty="0"/>
              <a:t>parts </a:t>
            </a:r>
            <a:r>
              <a:rPr dirty="0"/>
              <a:t>in this</a:t>
            </a:r>
            <a:r>
              <a:rPr spc="30" dirty="0"/>
              <a:t> </a:t>
            </a:r>
            <a:r>
              <a:rPr spc="-10" dirty="0"/>
              <a:t>Chapter</a:t>
            </a:r>
          </a:p>
          <a:p>
            <a:pPr marL="815975" marR="300355" lvl="1" indent="-346075">
              <a:lnSpc>
                <a:spcPts val="2160"/>
              </a:lnSpc>
              <a:spcBef>
                <a:spcPts val="565"/>
              </a:spcBef>
              <a:buFont typeface="Wingdings"/>
              <a:buChar char=""/>
              <a:tabLst>
                <a:tab pos="815975" algn="l"/>
                <a:tab pos="816610" algn="l"/>
              </a:tabLst>
            </a:pPr>
            <a:r>
              <a:rPr sz="2000" spc="-15" dirty="0">
                <a:latin typeface="Carlito"/>
                <a:cs typeface="Carlito"/>
              </a:rPr>
              <a:t>Chapters </a:t>
            </a:r>
            <a:r>
              <a:rPr sz="2000" dirty="0">
                <a:latin typeface="Carlito"/>
                <a:cs typeface="Carlito"/>
              </a:rPr>
              <a:t>7.1-7.4: </a:t>
            </a:r>
            <a:r>
              <a:rPr sz="2000" spc="-10" dirty="0">
                <a:latin typeface="Carlito"/>
                <a:cs typeface="Carlito"/>
              </a:rPr>
              <a:t>present </a:t>
            </a:r>
            <a:r>
              <a:rPr sz="2000" dirty="0">
                <a:latin typeface="Carlito"/>
                <a:cs typeface="Carlito"/>
              </a:rPr>
              <a:t>the mechanics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most important  exponential </a:t>
            </a:r>
            <a:r>
              <a:rPr sz="2000" spc="-5" dirty="0">
                <a:latin typeface="Carlito"/>
                <a:cs typeface="Carlito"/>
              </a:rPr>
              <a:t>smoothing methods, </a:t>
            </a:r>
            <a:r>
              <a:rPr sz="2000" dirty="0">
                <a:latin typeface="Carlito"/>
                <a:cs typeface="Carlito"/>
              </a:rPr>
              <a:t>and their </a:t>
            </a:r>
            <a:r>
              <a:rPr sz="2000" spc="-5" dirty="0">
                <a:latin typeface="Carlito"/>
                <a:cs typeface="Carlito"/>
              </a:rPr>
              <a:t>application </a:t>
            </a:r>
            <a:r>
              <a:rPr sz="2000" dirty="0">
                <a:latin typeface="Carlito"/>
                <a:cs typeface="Carlito"/>
              </a:rPr>
              <a:t>in  </a:t>
            </a:r>
            <a:r>
              <a:rPr sz="2000" spc="-10" dirty="0">
                <a:latin typeface="Carlito"/>
                <a:cs typeface="Carlito"/>
              </a:rPr>
              <a:t>forecasting </a:t>
            </a:r>
            <a:r>
              <a:rPr sz="2000" spc="-5" dirty="0">
                <a:latin typeface="Carlito"/>
                <a:cs typeface="Carlito"/>
              </a:rPr>
              <a:t>time series with </a:t>
            </a:r>
            <a:r>
              <a:rPr sz="2000" spc="-10" dirty="0">
                <a:latin typeface="Carlito"/>
                <a:cs typeface="Carlito"/>
              </a:rPr>
              <a:t>various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characteristics</a:t>
            </a:r>
            <a:endParaRPr sz="2000">
              <a:latin typeface="Carlito"/>
              <a:cs typeface="Carlito"/>
            </a:endParaRPr>
          </a:p>
          <a:p>
            <a:pPr marL="815975" marR="5080" lvl="1" indent="-346075">
              <a:lnSpc>
                <a:spcPts val="2160"/>
              </a:lnSpc>
              <a:spcBef>
                <a:spcPts val="495"/>
              </a:spcBef>
              <a:buFont typeface="Wingdings"/>
              <a:buChar char=""/>
              <a:tabLst>
                <a:tab pos="815975" algn="l"/>
                <a:tab pos="816610" algn="l"/>
              </a:tabLst>
            </a:pPr>
            <a:r>
              <a:rPr sz="2000" spc="-15" dirty="0">
                <a:latin typeface="Carlito"/>
                <a:cs typeface="Carlito"/>
              </a:rPr>
              <a:t>Chapters </a:t>
            </a:r>
            <a:r>
              <a:rPr sz="2000" dirty="0">
                <a:latin typeface="Carlito"/>
                <a:cs typeface="Carlito"/>
              </a:rPr>
              <a:t>7.5-7.7: </a:t>
            </a:r>
            <a:r>
              <a:rPr sz="2000" spc="-10" dirty="0">
                <a:latin typeface="Carlito"/>
                <a:cs typeface="Carlito"/>
              </a:rPr>
              <a:t>present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statistical </a:t>
            </a:r>
            <a:r>
              <a:rPr sz="2000" dirty="0">
                <a:latin typeface="Carlito"/>
                <a:cs typeface="Carlito"/>
              </a:rPr>
              <a:t>models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underlie  </a:t>
            </a:r>
            <a:r>
              <a:rPr sz="2000" spc="-10" dirty="0">
                <a:latin typeface="Carlito"/>
                <a:cs typeface="Carlito"/>
              </a:rPr>
              <a:t>exponential </a:t>
            </a:r>
            <a:r>
              <a:rPr sz="2000" spc="-5" dirty="0">
                <a:latin typeface="Carlito"/>
                <a:cs typeface="Carlito"/>
              </a:rPr>
              <a:t>smoothing methods. These </a:t>
            </a:r>
            <a:r>
              <a:rPr sz="2000" dirty="0">
                <a:latin typeface="Carlito"/>
                <a:cs typeface="Carlito"/>
              </a:rPr>
              <a:t>models </a:t>
            </a:r>
            <a:r>
              <a:rPr sz="2000" spc="-15" dirty="0">
                <a:latin typeface="Carlito"/>
                <a:cs typeface="Carlito"/>
              </a:rPr>
              <a:t>generate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identical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3373" y="5888837"/>
            <a:ext cx="652335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10" dirty="0">
                <a:latin typeface="Carlito"/>
                <a:cs typeface="Carlito"/>
              </a:rPr>
              <a:t>point </a:t>
            </a:r>
            <a:r>
              <a:rPr sz="2000" spc="-15" dirty="0">
                <a:latin typeface="Carlito"/>
                <a:cs typeface="Carlito"/>
              </a:rPr>
              <a:t>forecasts to </a:t>
            </a:r>
            <a:r>
              <a:rPr sz="2000" dirty="0">
                <a:latin typeface="Carlito"/>
                <a:cs typeface="Carlito"/>
              </a:rPr>
              <a:t>the methods </a:t>
            </a:r>
            <a:r>
              <a:rPr sz="2000" spc="-5" dirty="0">
                <a:latin typeface="Carlito"/>
                <a:cs typeface="Carlito"/>
              </a:rPr>
              <a:t>discussed </a:t>
            </a:r>
            <a:r>
              <a:rPr sz="2000" dirty="0">
                <a:latin typeface="Carlito"/>
                <a:cs typeface="Carlito"/>
              </a:rPr>
              <a:t>in the </a:t>
            </a:r>
            <a:r>
              <a:rPr sz="2000" spc="-20" dirty="0">
                <a:latin typeface="Carlito"/>
                <a:cs typeface="Carlito"/>
              </a:rPr>
              <a:t>first </a:t>
            </a:r>
            <a:r>
              <a:rPr sz="2000" spc="-5" dirty="0">
                <a:latin typeface="Carlito"/>
                <a:cs typeface="Carlito"/>
              </a:rPr>
              <a:t>part of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25" dirty="0">
                <a:latin typeface="Carlito"/>
                <a:cs typeface="Carlito"/>
              </a:rPr>
              <a:t>chapter, </a:t>
            </a:r>
            <a:r>
              <a:rPr sz="2000" spc="-5" dirty="0">
                <a:latin typeface="Carlito"/>
                <a:cs typeface="Carlito"/>
              </a:rPr>
              <a:t>but also </a:t>
            </a:r>
            <a:r>
              <a:rPr sz="2000" spc="-15" dirty="0">
                <a:latin typeface="Carlito"/>
                <a:cs typeface="Carlito"/>
              </a:rPr>
              <a:t>generate </a:t>
            </a:r>
            <a:r>
              <a:rPr sz="2000" spc="-5" dirty="0">
                <a:latin typeface="Carlito"/>
                <a:cs typeface="Carlito"/>
              </a:rPr>
              <a:t>prediction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intervals.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70164" y="1603247"/>
            <a:ext cx="3953255" cy="2223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004047" y="4062984"/>
            <a:ext cx="4041775" cy="2336800"/>
            <a:chOff x="8004047" y="4062984"/>
            <a:chExt cx="4041775" cy="2336800"/>
          </a:xfrm>
        </p:grpSpPr>
        <p:sp>
          <p:nvSpPr>
            <p:cNvPr id="7" name="object 7"/>
            <p:cNvSpPr/>
            <p:nvPr/>
          </p:nvSpPr>
          <p:spPr>
            <a:xfrm>
              <a:off x="8004047" y="4062984"/>
              <a:ext cx="4041431" cy="22466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04047" y="6120384"/>
              <a:ext cx="1358265" cy="279400"/>
            </a:xfrm>
            <a:custGeom>
              <a:avLst/>
              <a:gdLst/>
              <a:ahLst/>
              <a:cxnLst/>
              <a:rect l="l" t="t" r="r" b="b"/>
              <a:pathLst>
                <a:path w="1358265" h="279400">
                  <a:moveTo>
                    <a:pt x="1357883" y="0"/>
                  </a:moveTo>
                  <a:lnTo>
                    <a:pt x="0" y="0"/>
                  </a:lnTo>
                  <a:lnTo>
                    <a:pt x="0" y="278891"/>
                  </a:lnTo>
                  <a:lnTo>
                    <a:pt x="1357883" y="278891"/>
                  </a:lnTo>
                  <a:lnTo>
                    <a:pt x="13578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083042" y="6146393"/>
            <a:ext cx="1136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Past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Observations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511028" y="6120384"/>
            <a:ext cx="1612900" cy="279400"/>
          </a:xfrm>
          <a:custGeom>
            <a:avLst/>
            <a:gdLst/>
            <a:ahLst/>
            <a:cxnLst/>
            <a:rect l="l" t="t" r="r" b="b"/>
            <a:pathLst>
              <a:path w="1612900" h="279400">
                <a:moveTo>
                  <a:pt x="1612392" y="0"/>
                </a:moveTo>
                <a:lnTo>
                  <a:pt x="0" y="0"/>
                </a:lnTo>
                <a:lnTo>
                  <a:pt x="0" y="278891"/>
                </a:lnTo>
                <a:lnTo>
                  <a:pt x="1612392" y="278891"/>
                </a:lnTo>
                <a:lnTo>
                  <a:pt x="16123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741914" y="6146393"/>
            <a:ext cx="1304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Recent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Observations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15902" y="6507657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3133" y="361899"/>
            <a:ext cx="67519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7.6 </a:t>
            </a:r>
            <a:r>
              <a:rPr spc="-70" dirty="0"/>
              <a:t>Model </a:t>
            </a:r>
            <a:r>
              <a:rPr spc="-275" dirty="0"/>
              <a:t>Selection:</a:t>
            </a:r>
            <a:r>
              <a:rPr spc="-1005" dirty="0"/>
              <a:t> </a:t>
            </a:r>
            <a:r>
              <a:rPr spc="-26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524" y="1214769"/>
            <a:ext cx="10619105" cy="9398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ETS(M,A,M) </a:t>
            </a:r>
            <a:r>
              <a:rPr sz="2400" spc="-5" dirty="0">
                <a:latin typeface="Carlito"/>
                <a:cs typeface="Carlito"/>
              </a:rPr>
              <a:t>has </a:t>
            </a:r>
            <a:r>
              <a:rPr sz="2400" spc="-10" dirty="0">
                <a:latin typeface="Carlito"/>
                <a:cs typeface="Carlito"/>
              </a:rPr>
              <a:t>multiplicative </a:t>
            </a:r>
            <a:r>
              <a:rPr sz="2400" spc="-15" dirty="0">
                <a:latin typeface="Carlito"/>
                <a:cs typeface="Carlito"/>
              </a:rPr>
              <a:t>errors, </a:t>
            </a:r>
            <a:r>
              <a:rPr sz="2400" spc="-5" dirty="0">
                <a:latin typeface="Carlito"/>
                <a:cs typeface="Carlito"/>
              </a:rPr>
              <a:t>so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residuals </a:t>
            </a:r>
            <a:r>
              <a:rPr sz="2400" spc="-125" dirty="0">
                <a:latin typeface="Arimo"/>
                <a:cs typeface="Arimo"/>
              </a:rPr>
              <a:t>≠ </a:t>
            </a:r>
            <a:r>
              <a:rPr sz="2400" spc="-30" dirty="0">
                <a:latin typeface="Arimo"/>
                <a:cs typeface="Arimo"/>
              </a:rPr>
              <a:t>the </a:t>
            </a:r>
            <a:r>
              <a:rPr sz="2400" spc="-10" dirty="0">
                <a:latin typeface="Carlito"/>
                <a:cs typeface="Carlito"/>
              </a:rPr>
              <a:t>one-step training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errors.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ETS(A,A,A) </a:t>
            </a:r>
            <a:r>
              <a:rPr sz="2400" spc="-5" dirty="0">
                <a:latin typeface="Carlito"/>
                <a:cs typeface="Carlito"/>
              </a:rPr>
              <a:t>has additive </a:t>
            </a:r>
            <a:r>
              <a:rPr sz="2400" spc="-15" dirty="0">
                <a:latin typeface="Carlito"/>
                <a:cs typeface="Carlito"/>
              </a:rPr>
              <a:t>errors, </a:t>
            </a:r>
            <a:r>
              <a:rPr sz="2400" spc="-5" dirty="0">
                <a:latin typeface="Carlito"/>
                <a:cs typeface="Carlito"/>
              </a:rPr>
              <a:t>so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residuals </a:t>
            </a:r>
            <a:r>
              <a:rPr sz="2400" dirty="0">
                <a:latin typeface="Carlito"/>
                <a:cs typeface="Carlito"/>
              </a:rPr>
              <a:t>= the </a:t>
            </a:r>
            <a:r>
              <a:rPr sz="2400" spc="-10" dirty="0">
                <a:latin typeface="Carlito"/>
                <a:cs typeface="Carlito"/>
              </a:rPr>
              <a:t>one-step training </a:t>
            </a:r>
            <a:r>
              <a:rPr sz="2400" spc="-15" dirty="0">
                <a:latin typeface="Carlito"/>
                <a:cs typeface="Carlito"/>
              </a:rPr>
              <a:t>errors.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246374"/>
            <a:ext cx="12123420" cy="4445635"/>
            <a:chOff x="0" y="2246374"/>
            <a:chExt cx="12123420" cy="4445635"/>
          </a:xfrm>
        </p:grpSpPr>
        <p:sp>
          <p:nvSpPr>
            <p:cNvPr id="5" name="object 5"/>
            <p:cNvSpPr/>
            <p:nvPr/>
          </p:nvSpPr>
          <p:spPr>
            <a:xfrm>
              <a:off x="0" y="2246374"/>
              <a:ext cx="6096000" cy="4445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3192780"/>
              <a:ext cx="6027420" cy="33848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8588" y="2312077"/>
              <a:ext cx="5892277" cy="5096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739" y="2950209"/>
            <a:ext cx="1128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ETS(M,A,M)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175375" y="2950209"/>
            <a:ext cx="1005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ETS(A,A,A)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7205" y="361899"/>
            <a:ext cx="71247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7.7 </a:t>
            </a:r>
            <a:r>
              <a:rPr spc="-254" dirty="0"/>
              <a:t>Forecasting </a:t>
            </a:r>
            <a:r>
              <a:rPr spc="-250" dirty="0"/>
              <a:t>with </a:t>
            </a:r>
            <a:r>
              <a:rPr spc="-280" dirty="0"/>
              <a:t>ETS</a:t>
            </a:r>
            <a:r>
              <a:rPr spc="-1005" dirty="0"/>
              <a:t> </a:t>
            </a:r>
            <a:r>
              <a:rPr spc="-7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2824" y="1410411"/>
            <a:ext cx="11689715" cy="44221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53365" marR="111887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54000" algn="l"/>
              </a:tabLst>
            </a:pPr>
            <a:r>
              <a:rPr sz="2800" spc="-25" dirty="0">
                <a:latin typeface="Carlito"/>
                <a:cs typeface="Carlito"/>
              </a:rPr>
              <a:t>Point forecasts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obtained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models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20" dirty="0">
                <a:latin typeface="Carlito"/>
                <a:cs typeface="Carlito"/>
              </a:rPr>
              <a:t>iterating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equations 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30" dirty="0">
                <a:latin typeface="Carlito"/>
                <a:cs typeface="Carlito"/>
              </a:rPr>
              <a:t>t=T+1</a:t>
            </a:r>
            <a:r>
              <a:rPr sz="2800" spc="-130" dirty="0">
                <a:latin typeface="Arimo"/>
                <a:cs typeface="Arimo"/>
              </a:rPr>
              <a:t>,…, </a:t>
            </a:r>
            <a:r>
              <a:rPr sz="2800" spc="-229" dirty="0">
                <a:latin typeface="Arimo"/>
                <a:cs typeface="Arimo"/>
              </a:rPr>
              <a:t>T+h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setting </a:t>
            </a:r>
            <a:r>
              <a:rPr sz="2800" dirty="0">
                <a:latin typeface="Carlito"/>
                <a:cs typeface="Carlito"/>
              </a:rPr>
              <a:t>all </a:t>
            </a:r>
            <a:r>
              <a:rPr sz="2800" dirty="0">
                <a:latin typeface="Arimo"/>
                <a:cs typeface="Arimo"/>
              </a:rPr>
              <a:t>ε</a:t>
            </a:r>
            <a:r>
              <a:rPr sz="2775" baseline="-21021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=0 </a:t>
            </a:r>
            <a:r>
              <a:rPr sz="2800" spc="-25" dirty="0">
                <a:latin typeface="Carlito"/>
                <a:cs typeface="Carlito"/>
              </a:rPr>
              <a:t>for</a:t>
            </a:r>
            <a:r>
              <a:rPr sz="2800" spc="195" dirty="0">
                <a:latin typeface="Carlito"/>
                <a:cs typeface="Carlito"/>
              </a:rPr>
              <a:t> </a:t>
            </a:r>
            <a:r>
              <a:rPr sz="2800" spc="-75" dirty="0">
                <a:latin typeface="Carlito"/>
                <a:cs typeface="Carlito"/>
              </a:rPr>
              <a:t>t&gt;T.</a:t>
            </a:r>
            <a:endParaRPr sz="2800">
              <a:latin typeface="Carlito"/>
              <a:cs typeface="Carlito"/>
            </a:endParaRPr>
          </a:p>
          <a:p>
            <a:pPr marL="2540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54000" algn="l"/>
              </a:tabLst>
            </a:pPr>
            <a:r>
              <a:rPr sz="2800" spc="-10" dirty="0">
                <a:latin typeface="Carlito"/>
                <a:cs typeface="Carlito"/>
              </a:rPr>
              <a:t>ETS </a:t>
            </a:r>
            <a:r>
              <a:rPr sz="2800" spc="-15" dirty="0">
                <a:latin typeface="Carlito"/>
                <a:cs typeface="Carlito"/>
              </a:rPr>
              <a:t>point </a:t>
            </a:r>
            <a:r>
              <a:rPr sz="2800" spc="-20" dirty="0">
                <a:latin typeface="Carlito"/>
                <a:cs typeface="Carlito"/>
              </a:rPr>
              <a:t>forecasts are </a:t>
            </a:r>
            <a:r>
              <a:rPr sz="2800" spc="-5" dirty="0">
                <a:latin typeface="Carlito"/>
                <a:cs typeface="Carlito"/>
              </a:rPr>
              <a:t>equal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medians of the </a:t>
            </a:r>
            <a:r>
              <a:rPr sz="2800" spc="-25" dirty="0">
                <a:latin typeface="Carlito"/>
                <a:cs typeface="Carlito"/>
              </a:rPr>
              <a:t>forecast</a:t>
            </a:r>
            <a:r>
              <a:rPr sz="2800" spc="1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distributions.</a:t>
            </a:r>
            <a:endParaRPr sz="2800">
              <a:latin typeface="Carlito"/>
              <a:cs typeface="Carlito"/>
            </a:endParaRPr>
          </a:p>
          <a:p>
            <a:pPr marL="828040" lvl="1" indent="-346075">
              <a:lnSpc>
                <a:spcPts val="2735"/>
              </a:lnSpc>
              <a:spcBef>
                <a:spcPts val="229"/>
              </a:spcBef>
              <a:buFont typeface="Wingdings"/>
              <a:buChar char=""/>
              <a:tabLst>
                <a:tab pos="828675" algn="l"/>
              </a:tabLst>
            </a:pP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models with </a:t>
            </a:r>
            <a:r>
              <a:rPr sz="2400" spc="-5" dirty="0">
                <a:latin typeface="Carlito"/>
                <a:cs typeface="Carlito"/>
              </a:rPr>
              <a:t>only additive </a:t>
            </a:r>
            <a:r>
              <a:rPr sz="2400" spc="-10" dirty="0">
                <a:latin typeface="Carlito"/>
                <a:cs typeface="Carlito"/>
              </a:rPr>
              <a:t>components,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forecast </a:t>
            </a:r>
            <a:r>
              <a:rPr sz="2400" spc="-5" dirty="0">
                <a:latin typeface="Carlito"/>
                <a:cs typeface="Carlito"/>
              </a:rPr>
              <a:t>distributions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normal, so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marL="828040">
              <a:lnSpc>
                <a:spcPts val="2735"/>
              </a:lnSpc>
            </a:pPr>
            <a:r>
              <a:rPr sz="2400" dirty="0">
                <a:latin typeface="Carlito"/>
                <a:cs typeface="Carlito"/>
              </a:rPr>
              <a:t>medians and means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equal.</a:t>
            </a:r>
            <a:endParaRPr sz="2400">
              <a:latin typeface="Carlito"/>
              <a:cs typeface="Carlito"/>
            </a:endParaRPr>
          </a:p>
          <a:p>
            <a:pPr marL="828040" marR="331470" lvl="1" indent="-346075">
              <a:lnSpc>
                <a:spcPts val="2590"/>
              </a:lnSpc>
              <a:spcBef>
                <a:spcPts val="545"/>
              </a:spcBef>
              <a:buFont typeface="Wingdings"/>
              <a:buChar char=""/>
              <a:tabLst>
                <a:tab pos="828675" algn="l"/>
              </a:tabLst>
            </a:pP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ETS </a:t>
            </a:r>
            <a:r>
              <a:rPr sz="2400" dirty="0">
                <a:latin typeface="Carlito"/>
                <a:cs typeface="Carlito"/>
              </a:rPr>
              <a:t>models with </a:t>
            </a:r>
            <a:r>
              <a:rPr sz="2400" spc="-10" dirty="0">
                <a:latin typeface="Carlito"/>
                <a:cs typeface="Carlito"/>
              </a:rPr>
              <a:t>multiplicative </a:t>
            </a:r>
            <a:r>
              <a:rPr sz="2400" spc="-15" dirty="0">
                <a:latin typeface="Carlito"/>
                <a:cs typeface="Carlito"/>
              </a:rPr>
              <a:t>errors,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0" dirty="0">
                <a:latin typeface="Carlito"/>
                <a:cs typeface="Carlito"/>
              </a:rPr>
              <a:t>multiplicative </a:t>
            </a:r>
            <a:r>
              <a:rPr sz="2400" spc="-20" dirty="0">
                <a:latin typeface="Carlito"/>
                <a:cs typeface="Carlito"/>
              </a:rPr>
              <a:t>seasonality,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point  </a:t>
            </a:r>
            <a:r>
              <a:rPr sz="2400" spc="-15" dirty="0">
                <a:latin typeface="Carlito"/>
                <a:cs typeface="Carlito"/>
              </a:rPr>
              <a:t>forecasts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not be equal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means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forecast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distributions.</a:t>
            </a:r>
            <a:endParaRPr sz="2400">
              <a:latin typeface="Carlito"/>
              <a:cs typeface="Carlito"/>
            </a:endParaRPr>
          </a:p>
          <a:p>
            <a:pPr marL="2540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54000" algn="l"/>
              </a:tabLst>
            </a:pPr>
            <a:r>
              <a:rPr sz="2800" spc="-10" dirty="0">
                <a:latin typeface="Carlito"/>
                <a:cs typeface="Carlito"/>
              </a:rPr>
              <a:t>Prediction </a:t>
            </a:r>
            <a:r>
              <a:rPr sz="2800" spc="-15" dirty="0">
                <a:latin typeface="Carlito"/>
                <a:cs typeface="Carlito"/>
              </a:rPr>
              <a:t>intervals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also be </a:t>
            </a:r>
            <a:r>
              <a:rPr sz="2800" spc="-20" dirty="0">
                <a:latin typeface="Carlito"/>
                <a:cs typeface="Carlito"/>
              </a:rPr>
              <a:t>generated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ETS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models.</a:t>
            </a:r>
            <a:endParaRPr sz="2800">
              <a:latin typeface="Carlito"/>
              <a:cs typeface="Carlito"/>
            </a:endParaRPr>
          </a:p>
          <a:p>
            <a:pPr marL="828040" marR="613410" lvl="1" indent="-346075">
              <a:lnSpc>
                <a:spcPts val="2590"/>
              </a:lnSpc>
              <a:spcBef>
                <a:spcPts val="570"/>
              </a:spcBef>
              <a:buFont typeface="Wingdings"/>
              <a:buChar char=""/>
              <a:tabLst>
                <a:tab pos="828675" algn="l"/>
              </a:tabLst>
            </a:pPr>
            <a:r>
              <a:rPr sz="2400" spc="-5" dirty="0">
                <a:latin typeface="Carlito"/>
                <a:cs typeface="Carlito"/>
              </a:rPr>
              <a:t>The prediction </a:t>
            </a:r>
            <a:r>
              <a:rPr sz="2400" spc="-10" dirty="0">
                <a:latin typeface="Carlito"/>
                <a:cs typeface="Carlito"/>
              </a:rPr>
              <a:t>intervals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20" dirty="0">
                <a:latin typeface="Carlito"/>
                <a:cs typeface="Carlito"/>
              </a:rPr>
              <a:t>differ </a:t>
            </a:r>
            <a:r>
              <a:rPr sz="2400" spc="-5" dirty="0">
                <a:latin typeface="Carlito"/>
                <a:cs typeface="Carlito"/>
              </a:rPr>
              <a:t>between </a:t>
            </a:r>
            <a:r>
              <a:rPr sz="2400" dirty="0">
                <a:latin typeface="Carlito"/>
                <a:cs typeface="Carlito"/>
              </a:rPr>
              <a:t>models with </a:t>
            </a:r>
            <a:r>
              <a:rPr sz="2400" spc="-5" dirty="0">
                <a:latin typeface="Carlito"/>
                <a:cs typeface="Carlito"/>
              </a:rPr>
              <a:t>additive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multiplicative  methods.</a:t>
            </a:r>
            <a:endParaRPr sz="2400">
              <a:latin typeface="Carlito"/>
              <a:cs typeface="Carlito"/>
            </a:endParaRPr>
          </a:p>
          <a:p>
            <a:pPr marL="896619" lvl="1" indent="-414655">
              <a:lnSpc>
                <a:spcPct val="100000"/>
              </a:lnSpc>
              <a:spcBef>
                <a:spcPts val="180"/>
              </a:spcBef>
              <a:buFont typeface="Wingdings"/>
              <a:buChar char=""/>
              <a:tabLst>
                <a:tab pos="896619" algn="l"/>
                <a:tab pos="897255" algn="l"/>
              </a:tabLst>
            </a:pP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most ETS </a:t>
            </a:r>
            <a:r>
              <a:rPr sz="2400" dirty="0">
                <a:latin typeface="Carlito"/>
                <a:cs typeface="Carlito"/>
              </a:rPr>
              <a:t>models, a </a:t>
            </a:r>
            <a:r>
              <a:rPr sz="2400" spc="-5" dirty="0">
                <a:latin typeface="Carlito"/>
                <a:cs typeface="Carlito"/>
              </a:rPr>
              <a:t>prediction </a:t>
            </a:r>
            <a:r>
              <a:rPr sz="2400" spc="-10" dirty="0">
                <a:latin typeface="Carlito"/>
                <a:cs typeface="Carlito"/>
              </a:rPr>
              <a:t>interval 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written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62940" y="5547447"/>
            <a:ext cx="1201745" cy="25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072" y="361899"/>
            <a:ext cx="108267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7.7</a:t>
            </a:r>
            <a:r>
              <a:rPr spc="-430" dirty="0"/>
              <a:t> </a:t>
            </a:r>
            <a:r>
              <a:rPr spc="-254" dirty="0"/>
              <a:t>Forecasting</a:t>
            </a:r>
            <a:r>
              <a:rPr spc="-425" dirty="0"/>
              <a:t> </a:t>
            </a:r>
            <a:r>
              <a:rPr spc="-250" dirty="0"/>
              <a:t>with</a:t>
            </a:r>
            <a:r>
              <a:rPr spc="-434" dirty="0"/>
              <a:t> </a:t>
            </a:r>
            <a:r>
              <a:rPr spc="-280" dirty="0"/>
              <a:t>ETS</a:t>
            </a:r>
            <a:r>
              <a:rPr spc="-405" dirty="0"/>
              <a:t> </a:t>
            </a:r>
            <a:r>
              <a:rPr spc="-140" dirty="0"/>
              <a:t>Models:</a:t>
            </a:r>
            <a:r>
              <a:rPr spc="-405" dirty="0"/>
              <a:t> </a:t>
            </a:r>
            <a:r>
              <a:rPr spc="-165" dirty="0"/>
              <a:t>Using</a:t>
            </a:r>
            <a:r>
              <a:rPr spc="-415" dirty="0"/>
              <a:t> </a:t>
            </a:r>
            <a:r>
              <a:rPr spc="-290" dirty="0"/>
              <a:t>forecast()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76278" y="6520357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32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0268" y="2072767"/>
          <a:ext cx="11838940" cy="4704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8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7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Argument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7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i="1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object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The object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returned by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ets()</a:t>
                      </a:r>
                      <a:r>
                        <a:rPr sz="1600" spc="10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function.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i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h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forecast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horizon </a:t>
                      </a:r>
                      <a:r>
                        <a:rPr sz="1600" spc="-160" dirty="0">
                          <a:latin typeface="Arimo"/>
                          <a:cs typeface="Arimo"/>
                        </a:rPr>
                        <a:t>—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number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 periods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be</a:t>
                      </a:r>
                      <a:r>
                        <a:rPr sz="1600" spc="1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forecast.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i="1" spc="-10" dirty="0">
                          <a:latin typeface="Carlito"/>
                          <a:cs typeface="Carlito"/>
                        </a:rPr>
                        <a:t>level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The confidence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level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prediction</a:t>
                      </a:r>
                      <a:r>
                        <a:rPr sz="16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intervals.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i="1" spc="-10" dirty="0">
                          <a:latin typeface="Carlito"/>
                          <a:cs typeface="Carlito"/>
                        </a:rPr>
                        <a:t>fan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fan=TRUE, level=seq(50,99,by=1).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This is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suitable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for fan</a:t>
                      </a:r>
                      <a:r>
                        <a:rPr sz="160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plots.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i="1" spc="-5" dirty="0">
                          <a:latin typeface="Carlito"/>
                          <a:cs typeface="Carlito"/>
                        </a:rPr>
                        <a:t>simulate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60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If simulate=TRUE, prediction intervals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produced by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simulation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rather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than using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algebraic formulas.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Simulation will also  be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used (even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simulate=FALSE) where there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algebraic formulas available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particular</a:t>
                      </a:r>
                      <a:r>
                        <a:rPr sz="1600" spc="2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model.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i="1" spc="-10" dirty="0">
                          <a:latin typeface="Carlito"/>
                          <a:cs typeface="Carlito"/>
                        </a:rPr>
                        <a:t>bootstrap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bootstrap=TRUE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simulate=TRUE,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then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simulated prediction intervals use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re-sampled errors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rather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than</a:t>
                      </a:r>
                      <a:r>
                        <a:rPr sz="1600" spc="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normally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distributed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errors.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i="1" spc="-5" dirty="0">
                          <a:latin typeface="Carlito"/>
                          <a:cs typeface="Carlito"/>
                        </a:rPr>
                        <a:t>npaths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The number of sample paths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computing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simulated prediction</a:t>
                      </a:r>
                      <a:r>
                        <a:rPr sz="16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intervals.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i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PI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PI=FALSE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600" spc="-85" dirty="0">
                          <a:latin typeface="Carlito"/>
                          <a:cs typeface="Carlito"/>
                        </a:rPr>
                        <a:t>F,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then point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forecast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only is calculated; otherwise 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prediction intervals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produced</a:t>
                      </a:r>
                      <a:r>
                        <a:rPr sz="1600" spc="2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(default)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i="1" dirty="0">
                          <a:latin typeface="Carlito"/>
                          <a:cs typeface="Carlito"/>
                        </a:rPr>
                        <a:t>lambda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063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Box-Cox transformation 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parameter.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This is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ignored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if lambda=NULL. Otherwise, the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forecasts are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back-transformed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via  an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inverse 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Box-Cox</a:t>
                      </a:r>
                      <a:r>
                        <a:rPr sz="16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transformation.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i="1" spc="-5" dirty="0">
                          <a:latin typeface="Carlito"/>
                          <a:cs typeface="Carlito"/>
                        </a:rPr>
                        <a:t>biasadj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If lambda is not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NULL,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back-transformed forecasts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(and prediction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intervals)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are</a:t>
                      </a:r>
                      <a:r>
                        <a:rPr sz="1600" spc="1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bias-adjusted.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76784" y="1129283"/>
            <a:ext cx="5955792" cy="926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297" y="361899"/>
            <a:ext cx="9460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7.7</a:t>
            </a:r>
            <a:r>
              <a:rPr spc="-430" dirty="0"/>
              <a:t> </a:t>
            </a:r>
            <a:r>
              <a:rPr spc="-254" dirty="0"/>
              <a:t>Forecasting</a:t>
            </a:r>
            <a:r>
              <a:rPr spc="-434" dirty="0"/>
              <a:t> </a:t>
            </a:r>
            <a:r>
              <a:rPr spc="-250" dirty="0"/>
              <a:t>with</a:t>
            </a:r>
            <a:r>
              <a:rPr spc="-440" dirty="0"/>
              <a:t> </a:t>
            </a:r>
            <a:r>
              <a:rPr spc="-280" dirty="0"/>
              <a:t>ETS</a:t>
            </a:r>
            <a:r>
              <a:rPr spc="-425" dirty="0"/>
              <a:t> </a:t>
            </a:r>
            <a:r>
              <a:rPr spc="-140" dirty="0"/>
              <a:t>Models:</a:t>
            </a:r>
            <a:r>
              <a:rPr spc="-405" dirty="0"/>
              <a:t> </a:t>
            </a:r>
            <a:r>
              <a:rPr spc="-26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321" y="1135760"/>
            <a:ext cx="2465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See Slide </a:t>
            </a:r>
            <a:r>
              <a:rPr sz="1800" dirty="0">
                <a:latin typeface="Carlito"/>
                <a:cs typeface="Carlito"/>
              </a:rPr>
              <a:t>29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model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fit6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608" y="1637162"/>
            <a:ext cx="4420711" cy="1400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0590" y="1621133"/>
            <a:ext cx="5072799" cy="5057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39304" y="1360932"/>
            <a:ext cx="2113451" cy="208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48444" y="1367027"/>
            <a:ext cx="2801437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08240" y="1276350"/>
            <a:ext cx="225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or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6787" y="3705611"/>
            <a:ext cx="4419969" cy="14577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1470" y="3047187"/>
            <a:ext cx="449389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When using simulate=TRUE,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point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estimates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055"/>
              </a:lnSpc>
            </a:pPr>
            <a:r>
              <a:rPr sz="1800" spc="-10" dirty="0">
                <a:latin typeface="Carlito"/>
                <a:cs typeface="Carlito"/>
              </a:rPr>
              <a:t>are still </a:t>
            </a:r>
            <a:r>
              <a:rPr sz="1800" dirty="0">
                <a:latin typeface="Carlito"/>
                <a:cs typeface="Carlito"/>
              </a:rPr>
              <a:t>the same, </a:t>
            </a:r>
            <a:r>
              <a:rPr sz="1800" spc="-5" dirty="0">
                <a:latin typeface="Carlito"/>
                <a:cs typeface="Carlito"/>
              </a:rPr>
              <a:t>but PIs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spc="-5" dirty="0">
                <a:latin typeface="Carlito"/>
                <a:cs typeface="Carlito"/>
              </a:rPr>
              <a:t>slightly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different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8684" y="5263896"/>
            <a:ext cx="4487025" cy="1447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7770" y="286003"/>
            <a:ext cx="72402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7.8</a:t>
            </a:r>
            <a:r>
              <a:rPr spc="-440" dirty="0"/>
              <a:t> </a:t>
            </a:r>
            <a:r>
              <a:rPr spc="-265" dirty="0"/>
              <a:t>Exercises</a:t>
            </a:r>
            <a:r>
              <a:rPr spc="-425" dirty="0"/>
              <a:t> </a:t>
            </a:r>
            <a:r>
              <a:rPr spc="-265" dirty="0"/>
              <a:t>(Q5,</a:t>
            </a:r>
            <a:r>
              <a:rPr spc="-409" dirty="0"/>
              <a:t> </a:t>
            </a:r>
            <a:r>
              <a:rPr spc="-210" dirty="0"/>
              <a:t>Q10,</a:t>
            </a:r>
            <a:r>
              <a:rPr spc="-405" dirty="0"/>
              <a:t> </a:t>
            </a:r>
            <a:r>
              <a:rPr spc="-200" dirty="0"/>
              <a:t>and</a:t>
            </a:r>
            <a:r>
              <a:rPr spc="-434" dirty="0"/>
              <a:t> </a:t>
            </a:r>
            <a:r>
              <a:rPr spc="-155" dirty="0"/>
              <a:t>Q14)</a:t>
            </a:r>
          </a:p>
        </p:txBody>
      </p:sp>
      <p:sp>
        <p:nvSpPr>
          <p:cNvPr id="3" name="object 3"/>
          <p:cNvSpPr/>
          <p:nvPr/>
        </p:nvSpPr>
        <p:spPr>
          <a:xfrm>
            <a:off x="2248564" y="1126236"/>
            <a:ext cx="6641893" cy="126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2944" y="2490223"/>
            <a:ext cx="7165056" cy="3658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4075" y="6248400"/>
            <a:ext cx="6819900" cy="466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429" y="361899"/>
            <a:ext cx="8869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7.1 </a:t>
            </a:r>
            <a:r>
              <a:rPr spc="-250" dirty="0"/>
              <a:t>Simple </a:t>
            </a:r>
            <a:r>
              <a:rPr spc="-260" dirty="0"/>
              <a:t>Exponential </a:t>
            </a:r>
            <a:r>
              <a:rPr spc="-195" dirty="0"/>
              <a:t>Smoothing</a:t>
            </a:r>
            <a:r>
              <a:rPr spc="-1025" dirty="0"/>
              <a:t> </a:t>
            </a:r>
            <a:r>
              <a:rPr spc="-245" dirty="0"/>
              <a:t>(SES)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176" y="1159662"/>
            <a:ext cx="11508740" cy="48450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Suitable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forecasting data </a:t>
            </a:r>
            <a:r>
              <a:rPr sz="2800" spc="-5" dirty="0">
                <a:latin typeface="Carlito"/>
                <a:cs typeface="Carlito"/>
              </a:rPr>
              <a:t>with no clear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trend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seasonal</a:t>
            </a:r>
            <a:r>
              <a:rPr sz="2800" u="heavy" spc="2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pattern</a:t>
            </a:r>
            <a:r>
              <a:rPr sz="2800" spc="-2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rlito"/>
                <a:cs typeface="Carlito"/>
              </a:rPr>
              <a:t>Weighted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Average</a:t>
            </a:r>
            <a:endParaRPr sz="2800">
              <a:latin typeface="Carlito"/>
              <a:cs typeface="Carlito"/>
            </a:endParaRPr>
          </a:p>
          <a:p>
            <a:pPr marL="815340" marR="5080" lvl="1" indent="-346075">
              <a:lnSpc>
                <a:spcPts val="2590"/>
              </a:lnSpc>
              <a:spcBef>
                <a:spcPts val="560"/>
              </a:spcBef>
              <a:buFont typeface="Wingdings"/>
              <a:buChar char=""/>
              <a:tabLst>
                <a:tab pos="815975" algn="l"/>
              </a:tabLst>
            </a:pPr>
            <a:r>
              <a:rPr sz="2400" spc="-5" dirty="0">
                <a:latin typeface="Carlito"/>
                <a:cs typeface="Carlito"/>
              </a:rPr>
              <a:t>Naïve </a:t>
            </a:r>
            <a:r>
              <a:rPr sz="2400" dirty="0">
                <a:latin typeface="Carlito"/>
                <a:cs typeface="Carlito"/>
              </a:rPr>
              <a:t>method: the </a:t>
            </a:r>
            <a:r>
              <a:rPr sz="2400" spc="-10" dirty="0">
                <a:latin typeface="Carlito"/>
                <a:cs typeface="Carlito"/>
              </a:rPr>
              <a:t>most recent observation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5" dirty="0">
                <a:latin typeface="Carlito"/>
                <a:cs typeface="Carlito"/>
              </a:rPr>
              <a:t>only </a:t>
            </a:r>
            <a:r>
              <a:rPr sz="2400" spc="-10" dirty="0">
                <a:latin typeface="Carlito"/>
                <a:cs typeface="Carlito"/>
              </a:rPr>
              <a:t>important </a:t>
            </a:r>
            <a:r>
              <a:rPr sz="2400" spc="-5" dirty="0">
                <a:latin typeface="Carlito"/>
                <a:cs typeface="Carlito"/>
              </a:rPr>
              <a:t>one, </a:t>
            </a:r>
            <a:r>
              <a:rPr sz="2400" dirty="0">
                <a:latin typeface="Carlito"/>
                <a:cs typeface="Carlito"/>
              </a:rPr>
              <a:t>and all </a:t>
            </a:r>
            <a:r>
              <a:rPr sz="2400" spc="-10" dirty="0">
                <a:latin typeface="Carlito"/>
                <a:cs typeface="Carlito"/>
              </a:rPr>
              <a:t>previous  </a:t>
            </a:r>
            <a:r>
              <a:rPr sz="2400" spc="-5" dirty="0">
                <a:latin typeface="Carlito"/>
                <a:cs typeface="Carlito"/>
              </a:rPr>
              <a:t>observations </a:t>
            </a:r>
            <a:r>
              <a:rPr sz="2400" spc="-10" dirty="0">
                <a:latin typeface="Carlito"/>
                <a:cs typeface="Carlito"/>
              </a:rPr>
              <a:t>provide </a:t>
            </a:r>
            <a:r>
              <a:rPr sz="2400" dirty="0">
                <a:latin typeface="Carlito"/>
                <a:cs typeface="Carlito"/>
              </a:rPr>
              <a:t>no </a:t>
            </a:r>
            <a:r>
              <a:rPr sz="2400" spc="-10" dirty="0">
                <a:latin typeface="Carlito"/>
                <a:cs typeface="Carlito"/>
              </a:rPr>
              <a:t>information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future.</a:t>
            </a:r>
            <a:endParaRPr sz="2400">
              <a:latin typeface="Carlito"/>
              <a:cs typeface="Carlito"/>
            </a:endParaRPr>
          </a:p>
          <a:p>
            <a:pPr marL="815340" marR="717550" lvl="1" indent="-346075">
              <a:lnSpc>
                <a:spcPts val="2590"/>
              </a:lnSpc>
              <a:spcBef>
                <a:spcPts val="509"/>
              </a:spcBef>
              <a:buFont typeface="Wingdings"/>
              <a:buChar char=""/>
              <a:tabLst>
                <a:tab pos="815975" algn="l"/>
              </a:tabLst>
            </a:pPr>
            <a:r>
              <a:rPr sz="2400" spc="-20" dirty="0">
                <a:latin typeface="Carlito"/>
                <a:cs typeface="Carlito"/>
              </a:rPr>
              <a:t>Average </a:t>
            </a:r>
            <a:r>
              <a:rPr sz="2400" dirty="0">
                <a:latin typeface="Carlito"/>
                <a:cs typeface="Carlito"/>
              </a:rPr>
              <a:t>method: all </a:t>
            </a:r>
            <a:r>
              <a:rPr sz="2400" spc="-5" dirty="0">
                <a:latin typeface="Carlito"/>
                <a:cs typeface="Carlito"/>
              </a:rPr>
              <a:t>observations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equal </a:t>
            </a:r>
            <a:r>
              <a:rPr sz="2400" spc="-5" dirty="0">
                <a:latin typeface="Carlito"/>
                <a:cs typeface="Carlito"/>
              </a:rPr>
              <a:t>importance,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gives </a:t>
            </a:r>
            <a:r>
              <a:rPr sz="2400" dirty="0">
                <a:latin typeface="Carlito"/>
                <a:cs typeface="Carlito"/>
              </a:rPr>
              <a:t>them equal  </a:t>
            </a:r>
            <a:r>
              <a:rPr sz="2400" spc="-10" dirty="0">
                <a:latin typeface="Carlito"/>
                <a:cs typeface="Carlito"/>
              </a:rPr>
              <a:t>weights </a:t>
            </a:r>
            <a:r>
              <a:rPr sz="2400" dirty="0">
                <a:latin typeface="Carlito"/>
                <a:cs typeface="Carlito"/>
              </a:rPr>
              <a:t>when </a:t>
            </a:r>
            <a:r>
              <a:rPr sz="2400" spc="-10" dirty="0">
                <a:latin typeface="Carlito"/>
                <a:cs typeface="Carlito"/>
              </a:rPr>
              <a:t>generating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forecasts.</a:t>
            </a:r>
            <a:endParaRPr sz="2400">
              <a:latin typeface="Carlito"/>
              <a:cs typeface="Carlito"/>
            </a:endParaRPr>
          </a:p>
          <a:p>
            <a:pPr marL="815340" marR="902335" lvl="1" indent="-346075">
              <a:lnSpc>
                <a:spcPts val="2590"/>
              </a:lnSpc>
              <a:spcBef>
                <a:spcPts val="509"/>
              </a:spcBef>
              <a:buFont typeface="Wingdings"/>
              <a:buChar char=""/>
              <a:tabLst>
                <a:tab pos="815975" algn="l"/>
              </a:tabLst>
            </a:pPr>
            <a:r>
              <a:rPr sz="2400" spc="-5" dirty="0">
                <a:latin typeface="Carlito"/>
                <a:cs typeface="Carlito"/>
              </a:rPr>
              <a:t>Something Between</a:t>
            </a:r>
            <a:r>
              <a:rPr sz="2400" b="1" spc="-5" dirty="0">
                <a:latin typeface="Carlito"/>
                <a:cs typeface="Carlito"/>
              </a:rPr>
              <a:t>: </a:t>
            </a:r>
            <a:r>
              <a:rPr sz="2400" spc="-15" dirty="0">
                <a:latin typeface="Carlito"/>
                <a:cs typeface="Carlito"/>
              </a:rPr>
              <a:t>attach </a:t>
            </a:r>
            <a:r>
              <a:rPr sz="2400" spc="-10" dirty="0">
                <a:latin typeface="Carlito"/>
                <a:cs typeface="Carlito"/>
              </a:rPr>
              <a:t>larger weights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more recent </a:t>
            </a:r>
            <a:r>
              <a:rPr sz="2400" spc="-5" dirty="0">
                <a:latin typeface="Carlito"/>
                <a:cs typeface="Carlito"/>
              </a:rPr>
              <a:t>observations </a:t>
            </a:r>
            <a:r>
              <a:rPr sz="2400" dirty="0">
                <a:latin typeface="Carlito"/>
                <a:cs typeface="Carlito"/>
              </a:rPr>
              <a:t>than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5" dirty="0">
                <a:latin typeface="Carlito"/>
                <a:cs typeface="Carlito"/>
              </a:rPr>
              <a:t>observations </a:t>
            </a:r>
            <a:r>
              <a:rPr sz="2400" spc="-10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distant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past.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Exponential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Smoothing</a:t>
            </a:r>
            <a:endParaRPr sz="2800">
              <a:latin typeface="Carlito"/>
              <a:cs typeface="Carlito"/>
            </a:endParaRPr>
          </a:p>
          <a:p>
            <a:pPr marL="815340" marR="209550" lvl="1" indent="-346075">
              <a:lnSpc>
                <a:spcPts val="2590"/>
              </a:lnSpc>
              <a:spcBef>
                <a:spcPts val="570"/>
              </a:spcBef>
              <a:buFont typeface="Wingdings"/>
              <a:buChar char=""/>
              <a:tabLst>
                <a:tab pos="815975" algn="l"/>
              </a:tabLst>
            </a:pPr>
            <a:r>
              <a:rPr sz="2400" spc="-15" dirty="0">
                <a:latin typeface="Carlito"/>
                <a:cs typeface="Carlito"/>
              </a:rPr>
              <a:t>Weights </a:t>
            </a:r>
            <a:r>
              <a:rPr sz="2400" spc="-5" dirty="0">
                <a:latin typeface="Carlito"/>
                <a:cs typeface="Carlito"/>
              </a:rPr>
              <a:t>decrease exponentially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observations </a:t>
            </a:r>
            <a:r>
              <a:rPr sz="2400" spc="-10" dirty="0">
                <a:latin typeface="Carlito"/>
                <a:cs typeface="Carlito"/>
              </a:rPr>
              <a:t>come from </a:t>
            </a:r>
            <a:r>
              <a:rPr sz="2400" dirty="0">
                <a:latin typeface="Carlito"/>
                <a:cs typeface="Carlito"/>
              </a:rPr>
              <a:t>further in the </a:t>
            </a:r>
            <a:r>
              <a:rPr sz="2400" spc="-10" dirty="0">
                <a:latin typeface="Carlito"/>
                <a:cs typeface="Carlito"/>
              </a:rPr>
              <a:t>past </a:t>
            </a:r>
            <a:r>
              <a:rPr sz="2400" spc="-229" dirty="0">
                <a:latin typeface="Arimo"/>
                <a:cs typeface="Arimo"/>
              </a:rPr>
              <a:t>—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smallest </a:t>
            </a:r>
            <a:r>
              <a:rPr sz="2400" spc="-10" dirty="0">
                <a:latin typeface="Carlito"/>
                <a:cs typeface="Carlito"/>
              </a:rPr>
              <a:t>weights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associated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10" dirty="0">
                <a:latin typeface="Carlito"/>
                <a:cs typeface="Carlito"/>
              </a:rPr>
              <a:t>oldest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observations.</a:t>
            </a:r>
            <a:endParaRPr sz="2400">
              <a:latin typeface="Carlito"/>
              <a:cs typeface="Carlito"/>
            </a:endParaRPr>
          </a:p>
          <a:p>
            <a:pPr marL="815340" lvl="1" indent="-346075">
              <a:lnSpc>
                <a:spcPct val="100000"/>
              </a:lnSpc>
              <a:spcBef>
                <a:spcPts val="170"/>
              </a:spcBef>
              <a:buFont typeface="Wingdings"/>
              <a:buChar char=""/>
              <a:tabLst>
                <a:tab pos="81597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one-step-ahead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forecast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1160" y="6156411"/>
            <a:ext cx="5334371" cy="323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15877" y="6205613"/>
            <a:ext cx="3106019" cy="181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915902" y="6507657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240" y="361899"/>
            <a:ext cx="10424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7.1 </a:t>
            </a:r>
            <a:r>
              <a:rPr spc="-260" dirty="0"/>
              <a:t>SES: </a:t>
            </a:r>
            <a:r>
              <a:rPr spc="-280" dirty="0"/>
              <a:t>The </a:t>
            </a:r>
            <a:r>
              <a:rPr spc="-210" dirty="0"/>
              <a:t>Weights </a:t>
            </a:r>
            <a:r>
              <a:rPr spc="-280" dirty="0"/>
              <a:t>Attached </a:t>
            </a:r>
            <a:r>
              <a:rPr spc="-215" dirty="0"/>
              <a:t>to</a:t>
            </a:r>
            <a:r>
              <a:rPr spc="-250" dirty="0"/>
              <a:t> </a:t>
            </a:r>
            <a:r>
              <a:rPr spc="-215" dirty="0"/>
              <a:t>Observations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1245" y="2599753"/>
            <a:ext cx="10855960" cy="3333750"/>
            <a:chOff x="821245" y="2599753"/>
            <a:chExt cx="10855960" cy="3333750"/>
          </a:xfrm>
        </p:grpSpPr>
        <p:sp>
          <p:nvSpPr>
            <p:cNvPr id="4" name="object 4"/>
            <p:cNvSpPr/>
            <p:nvPr/>
          </p:nvSpPr>
          <p:spPr>
            <a:xfrm>
              <a:off x="826008" y="2604516"/>
              <a:ext cx="64135" cy="3313429"/>
            </a:xfrm>
            <a:custGeom>
              <a:avLst/>
              <a:gdLst/>
              <a:ahLst/>
              <a:cxnLst/>
              <a:rect l="l" t="t" r="r" b="b"/>
              <a:pathLst>
                <a:path w="64134" h="3313429">
                  <a:moveTo>
                    <a:pt x="0" y="3313176"/>
                  </a:moveTo>
                  <a:lnTo>
                    <a:pt x="0" y="0"/>
                  </a:lnTo>
                </a:path>
                <a:path w="64134" h="3313429">
                  <a:moveTo>
                    <a:pt x="0" y="3313176"/>
                  </a:moveTo>
                  <a:lnTo>
                    <a:pt x="64007" y="3313176"/>
                  </a:lnTo>
                </a:path>
                <a:path w="64134" h="3313429">
                  <a:moveTo>
                    <a:pt x="0" y="2650236"/>
                  </a:moveTo>
                  <a:lnTo>
                    <a:pt x="64007" y="2650236"/>
                  </a:lnTo>
                </a:path>
                <a:path w="64134" h="3313429">
                  <a:moveTo>
                    <a:pt x="0" y="1988820"/>
                  </a:moveTo>
                  <a:lnTo>
                    <a:pt x="64007" y="1988820"/>
                  </a:lnTo>
                </a:path>
                <a:path w="64134" h="3313429">
                  <a:moveTo>
                    <a:pt x="0" y="1325880"/>
                  </a:moveTo>
                  <a:lnTo>
                    <a:pt x="64007" y="1325880"/>
                  </a:lnTo>
                </a:path>
                <a:path w="64134" h="3313429">
                  <a:moveTo>
                    <a:pt x="0" y="662939"/>
                  </a:moveTo>
                  <a:lnTo>
                    <a:pt x="64007" y="662939"/>
                  </a:lnTo>
                </a:path>
                <a:path w="64134" h="3313429">
                  <a:moveTo>
                    <a:pt x="0" y="0"/>
                  </a:moveTo>
                  <a:lnTo>
                    <a:pt x="64007" y="0"/>
                  </a:lnTo>
                </a:path>
              </a:pathLst>
            </a:custGeom>
            <a:ln w="9144">
              <a:solidFill>
                <a:srgbClr val="D0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6008" y="5917692"/>
              <a:ext cx="10846435" cy="0"/>
            </a:xfrm>
            <a:custGeom>
              <a:avLst/>
              <a:gdLst/>
              <a:ahLst/>
              <a:cxnLst/>
              <a:rect l="l" t="t" r="r" b="b"/>
              <a:pathLst>
                <a:path w="10846435">
                  <a:moveTo>
                    <a:pt x="0" y="0"/>
                  </a:moveTo>
                  <a:lnTo>
                    <a:pt x="1084630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3426" y="2935986"/>
              <a:ext cx="9491980" cy="2982595"/>
            </a:xfrm>
            <a:custGeom>
              <a:avLst/>
              <a:gdLst/>
              <a:ahLst/>
              <a:cxnLst/>
              <a:rect l="l" t="t" r="r" b="b"/>
              <a:pathLst>
                <a:path w="9491980" h="2982595">
                  <a:moveTo>
                    <a:pt x="0" y="0"/>
                  </a:moveTo>
                  <a:lnTo>
                    <a:pt x="1356360" y="2683764"/>
                  </a:lnTo>
                  <a:lnTo>
                    <a:pt x="2711196" y="2951988"/>
                  </a:lnTo>
                  <a:lnTo>
                    <a:pt x="4067556" y="2979420"/>
                  </a:lnTo>
                  <a:lnTo>
                    <a:pt x="5423916" y="2982467"/>
                  </a:lnTo>
                  <a:lnTo>
                    <a:pt x="6780276" y="2982467"/>
                  </a:lnTo>
                  <a:lnTo>
                    <a:pt x="8135112" y="2982467"/>
                  </a:lnTo>
                  <a:lnTo>
                    <a:pt x="9491472" y="2982467"/>
                  </a:lnTo>
                </a:path>
              </a:pathLst>
            </a:custGeom>
            <a:ln w="2895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3426" y="3266694"/>
              <a:ext cx="9491980" cy="2651760"/>
            </a:xfrm>
            <a:custGeom>
              <a:avLst/>
              <a:gdLst/>
              <a:ahLst/>
              <a:cxnLst/>
              <a:rect l="l" t="t" r="r" b="b"/>
              <a:pathLst>
                <a:path w="9491980" h="2651760">
                  <a:moveTo>
                    <a:pt x="0" y="0"/>
                  </a:moveTo>
                  <a:lnTo>
                    <a:pt x="1356360" y="2121407"/>
                  </a:lnTo>
                  <a:lnTo>
                    <a:pt x="2711196" y="2545079"/>
                  </a:lnTo>
                  <a:lnTo>
                    <a:pt x="4067556" y="2630423"/>
                  </a:lnTo>
                  <a:lnTo>
                    <a:pt x="5423916" y="2647187"/>
                  </a:lnTo>
                  <a:lnTo>
                    <a:pt x="6780276" y="2650235"/>
                  </a:lnTo>
                  <a:lnTo>
                    <a:pt x="8135112" y="2651759"/>
                  </a:lnTo>
                  <a:lnTo>
                    <a:pt x="9491472" y="2651759"/>
                  </a:lnTo>
                </a:path>
              </a:pathLst>
            </a:custGeom>
            <a:ln w="2895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3426" y="3929633"/>
              <a:ext cx="9491980" cy="1986280"/>
            </a:xfrm>
            <a:custGeom>
              <a:avLst/>
              <a:gdLst/>
              <a:ahLst/>
              <a:cxnLst/>
              <a:rect l="l" t="t" r="r" b="b"/>
              <a:pathLst>
                <a:path w="9491980" h="1986279">
                  <a:moveTo>
                    <a:pt x="0" y="0"/>
                  </a:moveTo>
                  <a:lnTo>
                    <a:pt x="1356360" y="1193292"/>
                  </a:lnTo>
                  <a:lnTo>
                    <a:pt x="2711196" y="1670304"/>
                  </a:lnTo>
                  <a:lnTo>
                    <a:pt x="4067556" y="1860804"/>
                  </a:lnTo>
                  <a:lnTo>
                    <a:pt x="5423916" y="1937004"/>
                  </a:lnTo>
                  <a:lnTo>
                    <a:pt x="6780276" y="1967484"/>
                  </a:lnTo>
                  <a:lnTo>
                    <a:pt x="8135112" y="1979676"/>
                  </a:lnTo>
                  <a:lnTo>
                    <a:pt x="9491472" y="1985772"/>
                  </a:lnTo>
                </a:path>
              </a:pathLst>
            </a:custGeom>
            <a:ln w="2895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3426" y="4592573"/>
              <a:ext cx="9491980" cy="1287780"/>
            </a:xfrm>
            <a:custGeom>
              <a:avLst/>
              <a:gdLst/>
              <a:ahLst/>
              <a:cxnLst/>
              <a:rect l="l" t="t" r="r" b="b"/>
              <a:pathLst>
                <a:path w="9491980" h="1287779">
                  <a:moveTo>
                    <a:pt x="0" y="0"/>
                  </a:moveTo>
                  <a:lnTo>
                    <a:pt x="1356360" y="530351"/>
                  </a:lnTo>
                  <a:lnTo>
                    <a:pt x="2711196" y="848867"/>
                  </a:lnTo>
                  <a:lnTo>
                    <a:pt x="4067556" y="1039367"/>
                  </a:lnTo>
                  <a:lnTo>
                    <a:pt x="5423916" y="1153667"/>
                  </a:lnTo>
                  <a:lnTo>
                    <a:pt x="6780276" y="1222248"/>
                  </a:lnTo>
                  <a:lnTo>
                    <a:pt x="8135112" y="1263395"/>
                  </a:lnTo>
                  <a:lnTo>
                    <a:pt x="9491472" y="1287780"/>
                  </a:lnTo>
                </a:path>
              </a:pathLst>
            </a:custGeom>
            <a:ln w="2895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03426" y="5255514"/>
              <a:ext cx="9491980" cy="524510"/>
            </a:xfrm>
            <a:custGeom>
              <a:avLst/>
              <a:gdLst/>
              <a:ahLst/>
              <a:cxnLst/>
              <a:rect l="l" t="t" r="r" b="b"/>
              <a:pathLst>
                <a:path w="9491980" h="524510">
                  <a:moveTo>
                    <a:pt x="0" y="0"/>
                  </a:moveTo>
                  <a:lnTo>
                    <a:pt x="1356360" y="132588"/>
                  </a:lnTo>
                  <a:lnTo>
                    <a:pt x="2711196" y="239268"/>
                  </a:lnTo>
                  <a:lnTo>
                    <a:pt x="4067556" y="323088"/>
                  </a:lnTo>
                  <a:lnTo>
                    <a:pt x="5423916" y="391668"/>
                  </a:lnTo>
                  <a:lnTo>
                    <a:pt x="6780276" y="445008"/>
                  </a:lnTo>
                  <a:lnTo>
                    <a:pt x="8135112" y="489204"/>
                  </a:lnTo>
                  <a:lnTo>
                    <a:pt x="9491472" y="524256"/>
                  </a:lnTo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03426" y="5586222"/>
              <a:ext cx="9491980" cy="173990"/>
            </a:xfrm>
            <a:custGeom>
              <a:avLst/>
              <a:gdLst/>
              <a:ahLst/>
              <a:cxnLst/>
              <a:rect l="l" t="t" r="r" b="b"/>
              <a:pathLst>
                <a:path w="9491980" h="173989">
                  <a:moveTo>
                    <a:pt x="0" y="0"/>
                  </a:moveTo>
                  <a:lnTo>
                    <a:pt x="1356360" y="33527"/>
                  </a:lnTo>
                  <a:lnTo>
                    <a:pt x="2711196" y="64007"/>
                  </a:lnTo>
                  <a:lnTo>
                    <a:pt x="4067556" y="89915"/>
                  </a:lnTo>
                  <a:lnTo>
                    <a:pt x="5423916" y="114299"/>
                  </a:lnTo>
                  <a:lnTo>
                    <a:pt x="6780276" y="135635"/>
                  </a:lnTo>
                  <a:lnTo>
                    <a:pt x="8135112" y="155447"/>
                  </a:lnTo>
                  <a:lnTo>
                    <a:pt x="9491472" y="173735"/>
                  </a:lnTo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1309" y="576265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080" y="5099684"/>
            <a:ext cx="281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r>
              <a:rPr sz="1600" spc="-15" dirty="0">
                <a:solidFill>
                  <a:srgbClr val="585858"/>
                </a:solidFill>
                <a:latin typeface="Carlito"/>
                <a:cs typeface="Carlito"/>
              </a:rPr>
              <a:t>.</a:t>
            </a: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2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7080" y="4436745"/>
            <a:ext cx="281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r>
              <a:rPr sz="1600" spc="-15" dirty="0">
                <a:solidFill>
                  <a:srgbClr val="585858"/>
                </a:solidFill>
                <a:latin typeface="Carlito"/>
                <a:cs typeface="Carlito"/>
              </a:rPr>
              <a:t>.</a:t>
            </a: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4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7080" y="3773804"/>
            <a:ext cx="281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r>
              <a:rPr sz="1600" spc="-15" dirty="0">
                <a:solidFill>
                  <a:srgbClr val="585858"/>
                </a:solidFill>
                <a:latin typeface="Carlito"/>
                <a:cs typeface="Carlito"/>
              </a:rPr>
              <a:t>.</a:t>
            </a: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6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7080" y="3110864"/>
            <a:ext cx="281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r>
              <a:rPr sz="1600" spc="-15" dirty="0">
                <a:solidFill>
                  <a:srgbClr val="585858"/>
                </a:solidFill>
                <a:latin typeface="Carlito"/>
                <a:cs typeface="Carlito"/>
              </a:rPr>
              <a:t>.</a:t>
            </a: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8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1309" y="2447924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1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4139" y="6026911"/>
            <a:ext cx="258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t</a:t>
            </a:r>
            <a:r>
              <a:rPr sz="1600" spc="-10" dirty="0">
                <a:solidFill>
                  <a:srgbClr val="585858"/>
                </a:solidFill>
                <a:latin typeface="Carlito"/>
                <a:cs typeface="Carlito"/>
              </a:rPr>
              <a:t>-1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30245" y="6026911"/>
            <a:ext cx="258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t</a:t>
            </a:r>
            <a:r>
              <a:rPr sz="1600" spc="-10" dirty="0">
                <a:solidFill>
                  <a:srgbClr val="585858"/>
                </a:solidFill>
                <a:latin typeface="Carlito"/>
                <a:cs typeface="Carlito"/>
              </a:rPr>
              <a:t>-2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86225" y="6026911"/>
            <a:ext cx="258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t</a:t>
            </a:r>
            <a:r>
              <a:rPr sz="1600" spc="-10" dirty="0">
                <a:solidFill>
                  <a:srgbClr val="585858"/>
                </a:solidFill>
                <a:latin typeface="Carlito"/>
                <a:cs typeface="Carlito"/>
              </a:rPr>
              <a:t>-3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2584" y="6026911"/>
            <a:ext cx="258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t</a:t>
            </a:r>
            <a:r>
              <a:rPr sz="1600" spc="-10" dirty="0">
                <a:solidFill>
                  <a:srgbClr val="585858"/>
                </a:solidFill>
                <a:latin typeface="Carlito"/>
                <a:cs typeface="Carlito"/>
              </a:rPr>
              <a:t>-4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98691" y="6026911"/>
            <a:ext cx="258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t</a:t>
            </a:r>
            <a:r>
              <a:rPr sz="1600" spc="-10" dirty="0">
                <a:solidFill>
                  <a:srgbClr val="585858"/>
                </a:solidFill>
                <a:latin typeface="Carlito"/>
                <a:cs typeface="Carlito"/>
              </a:rPr>
              <a:t>-5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54669" y="6026911"/>
            <a:ext cx="258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t</a:t>
            </a:r>
            <a:r>
              <a:rPr sz="1600" spc="-10" dirty="0">
                <a:solidFill>
                  <a:srgbClr val="585858"/>
                </a:solidFill>
                <a:latin typeface="Carlito"/>
                <a:cs typeface="Carlito"/>
              </a:rPr>
              <a:t>-6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10776" y="6026911"/>
            <a:ext cx="258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t</a:t>
            </a:r>
            <a:r>
              <a:rPr sz="1600" spc="-10" dirty="0">
                <a:solidFill>
                  <a:srgbClr val="585858"/>
                </a:solidFill>
                <a:latin typeface="Carlito"/>
                <a:cs typeface="Carlito"/>
              </a:rPr>
              <a:t>-7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66881" y="6026911"/>
            <a:ext cx="258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t</a:t>
            </a:r>
            <a:r>
              <a:rPr sz="1600" spc="-10" dirty="0">
                <a:solidFill>
                  <a:srgbClr val="585858"/>
                </a:solidFill>
                <a:latin typeface="Carlito"/>
                <a:cs typeface="Carlito"/>
              </a:rPr>
              <a:t>-8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41929" y="2882900"/>
            <a:ext cx="56921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585858"/>
                </a:solidFill>
                <a:latin typeface="Carlito"/>
                <a:cs typeface="Carlito"/>
              </a:rPr>
              <a:t>The </a:t>
            </a:r>
            <a:r>
              <a:rPr sz="2000" b="1" spc="-15" dirty="0">
                <a:solidFill>
                  <a:srgbClr val="585858"/>
                </a:solidFill>
                <a:latin typeface="Carlito"/>
                <a:cs typeface="Carlito"/>
              </a:rPr>
              <a:t>Weights Attached to </a:t>
            </a:r>
            <a:r>
              <a:rPr sz="2000" b="1" spc="-5" dirty="0">
                <a:solidFill>
                  <a:srgbClr val="585858"/>
                </a:solidFill>
                <a:latin typeface="Carlito"/>
                <a:cs typeface="Carlito"/>
              </a:rPr>
              <a:t>Observations </a:t>
            </a:r>
            <a:r>
              <a:rPr sz="2000" b="1" spc="-15" dirty="0">
                <a:solidFill>
                  <a:srgbClr val="585858"/>
                </a:solidFill>
                <a:latin typeface="Carlito"/>
                <a:cs typeface="Carlito"/>
              </a:rPr>
              <a:t>for Different</a:t>
            </a:r>
            <a:r>
              <a:rPr sz="2000" b="1" spc="5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arlito"/>
                <a:cs typeface="Carlito"/>
              </a:rPr>
              <a:t>α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909554" y="3335273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895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167618" y="3179191"/>
            <a:ext cx="497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585858"/>
                </a:solidFill>
                <a:latin typeface="Arimo"/>
                <a:cs typeface="Arimo"/>
              </a:rPr>
              <a:t>α</a:t>
            </a:r>
            <a:r>
              <a:rPr sz="1600" spc="-120" dirty="0">
                <a:solidFill>
                  <a:srgbClr val="585858"/>
                </a:solidFill>
                <a:latin typeface="Arimo"/>
                <a:cs typeface="Arimo"/>
              </a:rPr>
              <a:t>=0</a:t>
            </a:r>
            <a:r>
              <a:rPr sz="1600" spc="-45" dirty="0">
                <a:solidFill>
                  <a:srgbClr val="585858"/>
                </a:solidFill>
                <a:latin typeface="Arimo"/>
                <a:cs typeface="Arimo"/>
              </a:rPr>
              <a:t>.</a:t>
            </a:r>
            <a:r>
              <a:rPr sz="1600" spc="-85" dirty="0">
                <a:solidFill>
                  <a:srgbClr val="585858"/>
                </a:solidFill>
                <a:latin typeface="Arimo"/>
                <a:cs typeface="Arimo"/>
              </a:rPr>
              <a:t>9</a:t>
            </a:r>
            <a:endParaRPr sz="1600">
              <a:latin typeface="Arimo"/>
              <a:cs typeface="Arim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909554" y="3754373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895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167618" y="3598290"/>
            <a:ext cx="497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585858"/>
                </a:solidFill>
                <a:latin typeface="Arimo"/>
                <a:cs typeface="Arimo"/>
              </a:rPr>
              <a:t>α</a:t>
            </a:r>
            <a:r>
              <a:rPr sz="1600" spc="-120" dirty="0">
                <a:solidFill>
                  <a:srgbClr val="585858"/>
                </a:solidFill>
                <a:latin typeface="Arimo"/>
                <a:cs typeface="Arimo"/>
              </a:rPr>
              <a:t>=0</a:t>
            </a:r>
            <a:r>
              <a:rPr sz="1600" spc="-45" dirty="0">
                <a:solidFill>
                  <a:srgbClr val="585858"/>
                </a:solidFill>
                <a:latin typeface="Arimo"/>
                <a:cs typeface="Arimo"/>
              </a:rPr>
              <a:t>.</a:t>
            </a:r>
            <a:r>
              <a:rPr sz="1600" spc="-85" dirty="0">
                <a:solidFill>
                  <a:srgbClr val="585858"/>
                </a:solidFill>
                <a:latin typeface="Arimo"/>
                <a:cs typeface="Arimo"/>
              </a:rPr>
              <a:t>8</a:t>
            </a:r>
            <a:endParaRPr sz="1600">
              <a:latin typeface="Arimo"/>
              <a:cs typeface="Arim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909554" y="4173473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167618" y="4017009"/>
            <a:ext cx="497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585858"/>
                </a:solidFill>
                <a:latin typeface="Arimo"/>
                <a:cs typeface="Arimo"/>
              </a:rPr>
              <a:t>α</a:t>
            </a:r>
            <a:r>
              <a:rPr sz="1600" spc="-120" dirty="0">
                <a:solidFill>
                  <a:srgbClr val="585858"/>
                </a:solidFill>
                <a:latin typeface="Arimo"/>
                <a:cs typeface="Arimo"/>
              </a:rPr>
              <a:t>=0</a:t>
            </a:r>
            <a:r>
              <a:rPr sz="1600" spc="-45" dirty="0">
                <a:solidFill>
                  <a:srgbClr val="585858"/>
                </a:solidFill>
                <a:latin typeface="Arimo"/>
                <a:cs typeface="Arimo"/>
              </a:rPr>
              <a:t>.</a:t>
            </a:r>
            <a:r>
              <a:rPr sz="1600" spc="-85" dirty="0">
                <a:solidFill>
                  <a:srgbClr val="585858"/>
                </a:solidFill>
                <a:latin typeface="Arimo"/>
                <a:cs typeface="Arimo"/>
              </a:rPr>
              <a:t>6</a:t>
            </a:r>
            <a:endParaRPr sz="1600">
              <a:latin typeface="Arimo"/>
              <a:cs typeface="Arim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909554" y="4592573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895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167618" y="4436109"/>
            <a:ext cx="497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585858"/>
                </a:solidFill>
                <a:latin typeface="Arimo"/>
                <a:cs typeface="Arimo"/>
              </a:rPr>
              <a:t>α</a:t>
            </a:r>
            <a:r>
              <a:rPr sz="1600" spc="-120" dirty="0">
                <a:solidFill>
                  <a:srgbClr val="585858"/>
                </a:solidFill>
                <a:latin typeface="Arimo"/>
                <a:cs typeface="Arimo"/>
              </a:rPr>
              <a:t>=0</a:t>
            </a:r>
            <a:r>
              <a:rPr sz="1600" spc="-45" dirty="0">
                <a:solidFill>
                  <a:srgbClr val="585858"/>
                </a:solidFill>
                <a:latin typeface="Arimo"/>
                <a:cs typeface="Arimo"/>
              </a:rPr>
              <a:t>.</a:t>
            </a:r>
            <a:r>
              <a:rPr sz="1600" spc="-85" dirty="0">
                <a:solidFill>
                  <a:srgbClr val="585858"/>
                </a:solidFill>
                <a:latin typeface="Arimo"/>
                <a:cs typeface="Arimo"/>
              </a:rPr>
              <a:t>4</a:t>
            </a:r>
            <a:endParaRPr sz="1600">
              <a:latin typeface="Arimo"/>
              <a:cs typeface="Arimo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909554" y="501015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895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1167618" y="4854955"/>
            <a:ext cx="497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585858"/>
                </a:solidFill>
                <a:latin typeface="Arimo"/>
                <a:cs typeface="Arimo"/>
              </a:rPr>
              <a:t>α</a:t>
            </a:r>
            <a:r>
              <a:rPr sz="1600" spc="-120" dirty="0">
                <a:solidFill>
                  <a:srgbClr val="585858"/>
                </a:solidFill>
                <a:latin typeface="Arimo"/>
                <a:cs typeface="Arimo"/>
              </a:rPr>
              <a:t>=0</a:t>
            </a:r>
            <a:r>
              <a:rPr sz="1600" spc="-45" dirty="0">
                <a:solidFill>
                  <a:srgbClr val="585858"/>
                </a:solidFill>
                <a:latin typeface="Arimo"/>
                <a:cs typeface="Arimo"/>
              </a:rPr>
              <a:t>.</a:t>
            </a:r>
            <a:r>
              <a:rPr sz="1600" spc="-85" dirty="0">
                <a:solidFill>
                  <a:srgbClr val="585858"/>
                </a:solidFill>
                <a:latin typeface="Arimo"/>
                <a:cs typeface="Arimo"/>
              </a:rPr>
              <a:t>2</a:t>
            </a:r>
            <a:endParaRPr sz="1600">
              <a:latin typeface="Arimo"/>
              <a:cs typeface="Arimo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909554" y="542925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67618" y="5274055"/>
            <a:ext cx="497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585858"/>
                </a:solidFill>
                <a:latin typeface="Arimo"/>
                <a:cs typeface="Arimo"/>
              </a:rPr>
              <a:t>α</a:t>
            </a:r>
            <a:r>
              <a:rPr sz="1600" spc="-120" dirty="0">
                <a:solidFill>
                  <a:srgbClr val="585858"/>
                </a:solidFill>
                <a:latin typeface="Arimo"/>
                <a:cs typeface="Arimo"/>
              </a:rPr>
              <a:t>=0</a:t>
            </a:r>
            <a:r>
              <a:rPr sz="1600" spc="-45" dirty="0">
                <a:solidFill>
                  <a:srgbClr val="585858"/>
                </a:solidFill>
                <a:latin typeface="Arimo"/>
                <a:cs typeface="Arimo"/>
              </a:rPr>
              <a:t>.</a:t>
            </a:r>
            <a:r>
              <a:rPr sz="1600" spc="-85" dirty="0">
                <a:solidFill>
                  <a:srgbClr val="585858"/>
                </a:solidFill>
                <a:latin typeface="Arimo"/>
                <a:cs typeface="Arimo"/>
              </a:rPr>
              <a:t>1</a:t>
            </a:r>
            <a:endParaRPr sz="1600">
              <a:latin typeface="Arimo"/>
              <a:cs typeface="Arim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915902" y="6507657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8176" y="1198626"/>
            <a:ext cx="11863070" cy="128651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The higher </a:t>
            </a:r>
            <a:r>
              <a:rPr sz="2400" spc="-20" dirty="0">
                <a:latin typeface="Arimo"/>
                <a:cs typeface="Arimo"/>
              </a:rPr>
              <a:t>α</a:t>
            </a:r>
            <a:r>
              <a:rPr sz="2400" spc="-20" dirty="0">
                <a:latin typeface="Carlito"/>
                <a:cs typeface="Carlito"/>
              </a:rPr>
              <a:t>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more </a:t>
            </a:r>
            <a:r>
              <a:rPr sz="2400" spc="-5" dirty="0">
                <a:latin typeface="Carlito"/>
                <a:cs typeface="Carlito"/>
              </a:rPr>
              <a:t>quickly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weights decrease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observations come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5" dirty="0">
                <a:latin typeface="Carlito"/>
                <a:cs typeface="Carlito"/>
              </a:rPr>
              <a:t>further </a:t>
            </a:r>
            <a:r>
              <a:rPr sz="2400" dirty="0">
                <a:latin typeface="Carlito"/>
                <a:cs typeface="Carlito"/>
              </a:rPr>
              <a:t>in the  </a:t>
            </a:r>
            <a:r>
              <a:rPr sz="2400" spc="-10" dirty="0">
                <a:latin typeface="Carlito"/>
                <a:cs typeface="Carlito"/>
              </a:rPr>
              <a:t>past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15" dirty="0">
                <a:latin typeface="Carlito"/>
                <a:cs typeface="Carlito"/>
              </a:rPr>
              <a:t>more </a:t>
            </a:r>
            <a:r>
              <a:rPr sz="2400" spc="-10" dirty="0">
                <a:latin typeface="Carlito"/>
                <a:cs typeface="Carlito"/>
              </a:rPr>
              <a:t>weight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given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more recent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observations.</a:t>
            </a:r>
            <a:endParaRPr sz="2400">
              <a:latin typeface="Carlito"/>
              <a:cs typeface="Carlito"/>
            </a:endParaRPr>
          </a:p>
          <a:p>
            <a:pPr marL="241300" marR="1233805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The sum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weights even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small </a:t>
            </a:r>
            <a:r>
              <a:rPr sz="2400" spc="-10" dirty="0">
                <a:latin typeface="Carlito"/>
                <a:cs typeface="Carlito"/>
              </a:rPr>
              <a:t>value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30" dirty="0">
                <a:latin typeface="Arimo"/>
                <a:cs typeface="Arimo"/>
              </a:rPr>
              <a:t>α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5" dirty="0">
                <a:latin typeface="Carlito"/>
                <a:cs typeface="Carlito"/>
              </a:rPr>
              <a:t>approximately </a:t>
            </a: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spc="-20" dirty="0">
                <a:latin typeface="Carlito"/>
                <a:cs typeface="Carlito"/>
              </a:rPr>
              <a:t>for any  </a:t>
            </a:r>
            <a:r>
              <a:rPr sz="2400" spc="-10" dirty="0">
                <a:latin typeface="Carlito"/>
                <a:cs typeface="Carlito"/>
              </a:rPr>
              <a:t>reasonable </a:t>
            </a:r>
            <a:r>
              <a:rPr sz="2400" spc="-5" dirty="0">
                <a:latin typeface="Carlito"/>
                <a:cs typeface="Carlito"/>
              </a:rPr>
              <a:t>sample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size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8185" y="361899"/>
            <a:ext cx="66808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7.1 </a:t>
            </a:r>
            <a:r>
              <a:rPr spc="-260" dirty="0"/>
              <a:t>SES: </a:t>
            </a:r>
            <a:r>
              <a:rPr spc="-345" dirty="0"/>
              <a:t>Two </a:t>
            </a:r>
            <a:r>
              <a:rPr spc="-270" dirty="0"/>
              <a:t>Equivalent</a:t>
            </a:r>
            <a:r>
              <a:rPr spc="-885" dirty="0"/>
              <a:t> </a:t>
            </a:r>
            <a:r>
              <a:rPr spc="-204" dirty="0"/>
              <a:t>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1302" y="6469481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176" y="4699366"/>
            <a:ext cx="11404600" cy="19989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Component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form</a:t>
            </a:r>
            <a:endParaRPr sz="2800">
              <a:latin typeface="Carlito"/>
              <a:cs typeface="Carlito"/>
            </a:endParaRPr>
          </a:p>
          <a:p>
            <a:pPr marL="815340" lvl="1" indent="-346075">
              <a:lnSpc>
                <a:spcPct val="100000"/>
              </a:lnSpc>
              <a:spcBef>
                <a:spcPts val="245"/>
              </a:spcBef>
              <a:buFont typeface="Wingdings"/>
              <a:buChar char=""/>
              <a:tabLst>
                <a:tab pos="815975" algn="l"/>
              </a:tabLst>
            </a:pPr>
            <a:r>
              <a:rPr sz="2400" dirty="0">
                <a:latin typeface="Carlito"/>
                <a:cs typeface="Carlito"/>
              </a:rPr>
              <a:t>Include a </a:t>
            </a:r>
            <a:r>
              <a:rPr sz="2400" spc="-20" dirty="0">
                <a:latin typeface="Carlito"/>
                <a:cs typeface="Carlito"/>
              </a:rPr>
              <a:t>forecast </a:t>
            </a:r>
            <a:r>
              <a:rPr sz="2400" spc="-5" dirty="0">
                <a:latin typeface="Carlito"/>
                <a:cs typeface="Carlito"/>
              </a:rPr>
              <a:t>equation </a:t>
            </a:r>
            <a:r>
              <a:rPr sz="2400" dirty="0">
                <a:latin typeface="Carlito"/>
                <a:cs typeface="Carlito"/>
              </a:rPr>
              <a:t>and a </a:t>
            </a:r>
            <a:r>
              <a:rPr sz="2400" spc="-5" dirty="0">
                <a:latin typeface="Carlito"/>
                <a:cs typeface="Carlito"/>
              </a:rPr>
              <a:t>smoothing equation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components</a:t>
            </a:r>
            <a:endParaRPr sz="2400">
              <a:latin typeface="Carlito"/>
              <a:cs typeface="Carlito"/>
            </a:endParaRPr>
          </a:p>
          <a:p>
            <a:pPr marL="815340" lvl="1" indent="-346075">
              <a:lnSpc>
                <a:spcPct val="100000"/>
              </a:lnSpc>
              <a:spcBef>
                <a:spcPts val="204"/>
              </a:spcBef>
              <a:buFont typeface="Wingdings"/>
              <a:buChar char=""/>
              <a:tabLst>
                <a:tab pos="815975" algn="l"/>
              </a:tabLst>
            </a:pPr>
            <a:r>
              <a:rPr sz="2400" dirty="0">
                <a:latin typeface="Carlito"/>
                <a:cs typeface="Carlito"/>
              </a:rPr>
              <a:t>Can </a:t>
            </a:r>
            <a:r>
              <a:rPr sz="2400" spc="-15" dirty="0">
                <a:latin typeface="Carlito"/>
                <a:cs typeface="Carlito"/>
              </a:rPr>
              <a:t>recover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weighted </a:t>
            </a:r>
            <a:r>
              <a:rPr sz="2400" spc="-20" dirty="0">
                <a:latin typeface="Carlito"/>
                <a:cs typeface="Carlito"/>
              </a:rPr>
              <a:t>average </a:t>
            </a:r>
            <a:r>
              <a:rPr sz="2400" spc="-15" dirty="0">
                <a:latin typeface="Carlito"/>
                <a:cs typeface="Carlito"/>
              </a:rPr>
              <a:t>form </a:t>
            </a:r>
            <a:r>
              <a:rPr sz="2400" spc="-5" dirty="0">
                <a:latin typeface="Carlito"/>
                <a:cs typeface="Carlito"/>
              </a:rPr>
              <a:t>of simple </a:t>
            </a:r>
            <a:r>
              <a:rPr sz="2400" spc="-10" dirty="0">
                <a:latin typeface="Carlito"/>
                <a:cs typeface="Carlito"/>
              </a:rPr>
              <a:t>exponential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smoothing.</a:t>
            </a:r>
            <a:endParaRPr sz="2400">
              <a:latin typeface="Carlito"/>
              <a:cs typeface="Carlito"/>
            </a:endParaRPr>
          </a:p>
          <a:p>
            <a:pPr marL="815340" marR="5080" lvl="1" indent="-346075">
              <a:lnSpc>
                <a:spcPts val="2590"/>
              </a:lnSpc>
              <a:spcBef>
                <a:spcPts val="545"/>
              </a:spcBef>
              <a:buFont typeface="Wingdings"/>
              <a:buChar char=""/>
              <a:tabLst>
                <a:tab pos="81597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component </a:t>
            </a:r>
            <a:r>
              <a:rPr sz="2400" spc="-20" dirty="0">
                <a:latin typeface="Carlito"/>
                <a:cs typeface="Carlito"/>
              </a:rPr>
              <a:t>form </a:t>
            </a:r>
            <a:r>
              <a:rPr sz="2400" spc="-5" dirty="0">
                <a:latin typeface="Carlito"/>
                <a:cs typeface="Carlito"/>
              </a:rPr>
              <a:t>of simple </a:t>
            </a:r>
            <a:r>
              <a:rPr sz="2400" spc="-10" dirty="0">
                <a:latin typeface="Carlito"/>
                <a:cs typeface="Carlito"/>
              </a:rPr>
              <a:t>exponential </a:t>
            </a:r>
            <a:r>
              <a:rPr sz="2400" spc="-5" dirty="0">
                <a:latin typeface="Carlito"/>
                <a:cs typeface="Carlito"/>
              </a:rPr>
              <a:t>smoothing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not </a:t>
            </a:r>
            <a:r>
              <a:rPr sz="2400" spc="-5" dirty="0">
                <a:latin typeface="Carlito"/>
                <a:cs typeface="Carlito"/>
              </a:rPr>
              <a:t>particularly </a:t>
            </a:r>
            <a:r>
              <a:rPr sz="2400" spc="-10" dirty="0">
                <a:latin typeface="Carlito"/>
                <a:cs typeface="Carlito"/>
              </a:rPr>
              <a:t>useful, </a:t>
            </a:r>
            <a:r>
              <a:rPr sz="2400" spc="-5" dirty="0">
                <a:latin typeface="Carlito"/>
                <a:cs typeface="Carlito"/>
              </a:rPr>
              <a:t>but </a:t>
            </a:r>
            <a:r>
              <a:rPr sz="2400" dirty="0">
                <a:latin typeface="Carlito"/>
                <a:cs typeface="Carlito"/>
              </a:rPr>
              <a:t>it  will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easiest </a:t>
            </a:r>
            <a:r>
              <a:rPr sz="2400" spc="-15" dirty="0">
                <a:latin typeface="Carlito"/>
                <a:cs typeface="Carlito"/>
              </a:rPr>
              <a:t>form to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dirty="0">
                <a:latin typeface="Carlito"/>
                <a:cs typeface="Carlito"/>
              </a:rPr>
              <a:t>when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spc="-10" dirty="0">
                <a:latin typeface="Carlito"/>
                <a:cs typeface="Carlito"/>
              </a:rPr>
              <a:t>start </a:t>
            </a:r>
            <a:r>
              <a:rPr sz="2400" spc="-5" dirty="0">
                <a:latin typeface="Carlito"/>
                <a:cs typeface="Carlito"/>
              </a:rPr>
              <a:t>adding other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components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06455" y="1383143"/>
            <a:ext cx="2763351" cy="294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2091" y="2613919"/>
            <a:ext cx="5761355" cy="1696085"/>
            <a:chOff x="882091" y="2613919"/>
            <a:chExt cx="5761355" cy="1696085"/>
          </a:xfrm>
        </p:grpSpPr>
        <p:sp>
          <p:nvSpPr>
            <p:cNvPr id="7" name="object 7"/>
            <p:cNvSpPr/>
            <p:nvPr/>
          </p:nvSpPr>
          <p:spPr>
            <a:xfrm>
              <a:off x="882091" y="2613919"/>
              <a:ext cx="2670048" cy="16959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32047" y="3326892"/>
              <a:ext cx="3205480" cy="510540"/>
            </a:xfrm>
            <a:custGeom>
              <a:avLst/>
              <a:gdLst/>
              <a:ahLst/>
              <a:cxnLst/>
              <a:rect l="l" t="t" r="r" b="b"/>
              <a:pathLst>
                <a:path w="3205479" h="510539">
                  <a:moveTo>
                    <a:pt x="2949702" y="0"/>
                  </a:moveTo>
                  <a:lnTo>
                    <a:pt x="2949702" y="127635"/>
                  </a:lnTo>
                  <a:lnTo>
                    <a:pt x="0" y="127635"/>
                  </a:lnTo>
                  <a:lnTo>
                    <a:pt x="0" y="382905"/>
                  </a:lnTo>
                  <a:lnTo>
                    <a:pt x="2949702" y="382905"/>
                  </a:lnTo>
                  <a:lnTo>
                    <a:pt x="2949702" y="510540"/>
                  </a:lnTo>
                  <a:lnTo>
                    <a:pt x="3204972" y="255270"/>
                  </a:lnTo>
                  <a:lnTo>
                    <a:pt x="294970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32047" y="3326892"/>
              <a:ext cx="3205480" cy="510540"/>
            </a:xfrm>
            <a:custGeom>
              <a:avLst/>
              <a:gdLst/>
              <a:ahLst/>
              <a:cxnLst/>
              <a:rect l="l" t="t" r="r" b="b"/>
              <a:pathLst>
                <a:path w="3205479" h="510539">
                  <a:moveTo>
                    <a:pt x="0" y="127635"/>
                  </a:moveTo>
                  <a:lnTo>
                    <a:pt x="2949702" y="127635"/>
                  </a:lnTo>
                  <a:lnTo>
                    <a:pt x="2949702" y="0"/>
                  </a:lnTo>
                  <a:lnTo>
                    <a:pt x="3204972" y="255270"/>
                  </a:lnTo>
                  <a:lnTo>
                    <a:pt x="2949702" y="510540"/>
                  </a:lnTo>
                  <a:lnTo>
                    <a:pt x="2949702" y="382905"/>
                  </a:lnTo>
                  <a:lnTo>
                    <a:pt x="0" y="382905"/>
                  </a:lnTo>
                  <a:lnTo>
                    <a:pt x="0" y="12763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809478" y="2668503"/>
            <a:ext cx="4058187" cy="19044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776" y="1209354"/>
            <a:ext cx="11315065" cy="21659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25" dirty="0">
                <a:latin typeface="Carlito"/>
                <a:cs typeface="Carlito"/>
              </a:rPr>
              <a:t>Weighted average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form</a:t>
            </a:r>
            <a:endParaRPr sz="2800">
              <a:latin typeface="Carlito"/>
              <a:cs typeface="Carlito"/>
            </a:endParaRPr>
          </a:p>
          <a:p>
            <a:pPr marL="840740" marR="30480" lvl="1" indent="-346075">
              <a:lnSpc>
                <a:spcPts val="2590"/>
              </a:lnSpc>
              <a:spcBef>
                <a:spcPts val="575"/>
              </a:spcBef>
              <a:buFont typeface="Wingdings"/>
              <a:buChar char=""/>
              <a:tabLst>
                <a:tab pos="84137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spc="-5" dirty="0">
                <a:latin typeface="Carlito"/>
                <a:cs typeface="Carlito"/>
              </a:rPr>
              <a:t>has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start </a:t>
            </a:r>
            <a:r>
              <a:rPr sz="2400" spc="-5" dirty="0">
                <a:latin typeface="Carlito"/>
                <a:cs typeface="Carlito"/>
              </a:rPr>
              <a:t>somewhere, so </a:t>
            </a:r>
            <a:r>
              <a:rPr sz="2400" dirty="0">
                <a:latin typeface="Carlito"/>
                <a:cs typeface="Carlito"/>
              </a:rPr>
              <a:t>let the </a:t>
            </a:r>
            <a:r>
              <a:rPr sz="2400" spc="-15" dirty="0">
                <a:latin typeface="Carlito"/>
                <a:cs typeface="Carlito"/>
              </a:rPr>
              <a:t>first fitted </a:t>
            </a:r>
            <a:r>
              <a:rPr sz="2400" spc="-10" dirty="0">
                <a:latin typeface="Carlito"/>
                <a:cs typeface="Carlito"/>
              </a:rPr>
              <a:t>value </a:t>
            </a:r>
            <a:r>
              <a:rPr sz="2400" spc="-15" dirty="0">
                <a:latin typeface="Carlito"/>
                <a:cs typeface="Carlito"/>
              </a:rPr>
              <a:t>at </a:t>
            </a:r>
            <a:r>
              <a:rPr sz="2400" dirty="0">
                <a:latin typeface="Carlito"/>
                <a:cs typeface="Carlito"/>
              </a:rPr>
              <a:t>time 1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denoted  by </a:t>
            </a:r>
            <a:r>
              <a:rPr sz="2400" spc="135" dirty="0">
                <a:latin typeface="Arimo"/>
                <a:cs typeface="Arimo"/>
              </a:rPr>
              <a:t>ℓ</a:t>
            </a:r>
            <a:r>
              <a:rPr sz="2400" spc="202" baseline="-20833" dirty="0">
                <a:latin typeface="Carlito"/>
                <a:cs typeface="Carlito"/>
              </a:rPr>
              <a:t>0</a:t>
            </a:r>
            <a:r>
              <a:rPr sz="2400" spc="135" dirty="0">
                <a:latin typeface="Carlito"/>
                <a:cs typeface="Carlito"/>
              </a:rPr>
              <a:t>,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1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estimate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Carlito"/>
              <a:cs typeface="Carlito"/>
            </a:endParaRPr>
          </a:p>
          <a:p>
            <a:pPr marL="3604895" marR="5211445">
              <a:lnSpc>
                <a:spcPct val="100000"/>
              </a:lnSpc>
            </a:pP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Substituting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each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equation 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into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its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following</a:t>
            </a:r>
            <a:r>
              <a:rPr sz="1800" spc="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equation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005316" y="4000627"/>
            <a:ext cx="1288415" cy="573405"/>
            <a:chOff x="9005316" y="4000627"/>
            <a:chExt cx="1288415" cy="573405"/>
          </a:xfrm>
        </p:grpSpPr>
        <p:sp>
          <p:nvSpPr>
            <p:cNvPr id="13" name="object 13"/>
            <p:cNvSpPr/>
            <p:nvPr/>
          </p:nvSpPr>
          <p:spPr>
            <a:xfrm>
              <a:off x="9019794" y="4077462"/>
              <a:ext cx="914400" cy="481965"/>
            </a:xfrm>
            <a:custGeom>
              <a:avLst/>
              <a:gdLst/>
              <a:ahLst/>
              <a:cxnLst/>
              <a:rect l="l" t="t" r="r" b="b"/>
              <a:pathLst>
                <a:path w="914400" h="481964">
                  <a:moveTo>
                    <a:pt x="0" y="481583"/>
                  </a:moveTo>
                  <a:lnTo>
                    <a:pt x="914400" y="481583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481583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33432" y="4000627"/>
              <a:ext cx="360045" cy="150495"/>
            </a:xfrm>
            <a:custGeom>
              <a:avLst/>
              <a:gdLst/>
              <a:ahLst/>
              <a:cxnLst/>
              <a:rect l="l" t="t" r="r" b="b"/>
              <a:pathLst>
                <a:path w="360045" h="150495">
                  <a:moveTo>
                    <a:pt x="57658" y="79248"/>
                  </a:moveTo>
                  <a:lnTo>
                    <a:pt x="0" y="141986"/>
                  </a:lnTo>
                  <a:lnTo>
                    <a:pt x="84709" y="150495"/>
                  </a:lnTo>
                  <a:lnTo>
                    <a:pt x="75161" y="125349"/>
                  </a:lnTo>
                  <a:lnTo>
                    <a:pt x="61595" y="125349"/>
                  </a:lnTo>
                  <a:lnTo>
                    <a:pt x="57150" y="113537"/>
                  </a:lnTo>
                  <a:lnTo>
                    <a:pt x="68969" y="109039"/>
                  </a:lnTo>
                  <a:lnTo>
                    <a:pt x="57658" y="79248"/>
                  </a:lnTo>
                  <a:close/>
                </a:path>
                <a:path w="360045" h="150495">
                  <a:moveTo>
                    <a:pt x="68969" y="109039"/>
                  </a:moveTo>
                  <a:lnTo>
                    <a:pt x="57150" y="113537"/>
                  </a:lnTo>
                  <a:lnTo>
                    <a:pt x="61595" y="125349"/>
                  </a:lnTo>
                  <a:lnTo>
                    <a:pt x="73451" y="120843"/>
                  </a:lnTo>
                  <a:lnTo>
                    <a:pt x="68969" y="109039"/>
                  </a:lnTo>
                  <a:close/>
                </a:path>
                <a:path w="360045" h="150495">
                  <a:moveTo>
                    <a:pt x="73451" y="120843"/>
                  </a:moveTo>
                  <a:lnTo>
                    <a:pt x="61595" y="125349"/>
                  </a:lnTo>
                  <a:lnTo>
                    <a:pt x="75161" y="125349"/>
                  </a:lnTo>
                  <a:lnTo>
                    <a:pt x="73451" y="120843"/>
                  </a:lnTo>
                  <a:close/>
                </a:path>
                <a:path w="360045" h="150495">
                  <a:moveTo>
                    <a:pt x="355473" y="0"/>
                  </a:moveTo>
                  <a:lnTo>
                    <a:pt x="68969" y="109039"/>
                  </a:lnTo>
                  <a:lnTo>
                    <a:pt x="73451" y="120843"/>
                  </a:lnTo>
                  <a:lnTo>
                    <a:pt x="360045" y="11937"/>
                  </a:lnTo>
                  <a:lnTo>
                    <a:pt x="35547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370946" y="3776598"/>
            <a:ext cx="1675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Become tiny </a:t>
            </a:r>
            <a:r>
              <a:rPr sz="1200" spc="-10" dirty="0">
                <a:solidFill>
                  <a:srgbClr val="00AF50"/>
                </a:solidFill>
                <a:latin typeface="Carlito"/>
                <a:cs typeface="Carlito"/>
              </a:rPr>
              <a:t>(almost </a:t>
            </a: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equal 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1200" spc="-10" dirty="0">
                <a:solidFill>
                  <a:srgbClr val="00AF50"/>
                </a:solidFill>
                <a:latin typeface="Carlito"/>
                <a:cs typeface="Carlito"/>
              </a:rPr>
              <a:t>zero)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when </a:t>
            </a: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T is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getting  large</a:t>
            </a:r>
            <a:r>
              <a:rPr sz="1200" spc="-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enough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21640" y="4704530"/>
            <a:ext cx="4444079" cy="5116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8203" y="361899"/>
            <a:ext cx="3360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7.1 </a:t>
            </a:r>
            <a:r>
              <a:rPr spc="-260" dirty="0"/>
              <a:t>SES:</a:t>
            </a:r>
            <a:r>
              <a:rPr spc="-650" dirty="0"/>
              <a:t> </a:t>
            </a:r>
            <a:r>
              <a:rPr spc="-215" dirty="0"/>
              <a:t>Others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076" y="1209354"/>
            <a:ext cx="11713845" cy="51244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79400" algn="l"/>
              </a:tabLst>
            </a:pPr>
            <a:r>
              <a:rPr sz="2800" b="1" spc="-10" dirty="0">
                <a:latin typeface="Carlito"/>
                <a:cs typeface="Carlito"/>
              </a:rPr>
              <a:t>Flat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forecasts</a:t>
            </a:r>
            <a:endParaRPr sz="2800">
              <a:latin typeface="Carlito"/>
              <a:cs typeface="Carlito"/>
            </a:endParaRPr>
          </a:p>
          <a:p>
            <a:pPr marL="853440" marR="453390" lvl="1" indent="-346075">
              <a:lnSpc>
                <a:spcPts val="2590"/>
              </a:lnSpc>
              <a:spcBef>
                <a:spcPts val="575"/>
              </a:spcBef>
              <a:buFont typeface="Wingdings"/>
              <a:buChar char=""/>
              <a:tabLst>
                <a:tab pos="854075" algn="l"/>
              </a:tabLst>
            </a:pPr>
            <a:r>
              <a:rPr sz="2400" dirty="0">
                <a:latin typeface="Carlito"/>
                <a:cs typeface="Carlito"/>
              </a:rPr>
              <a:t>All </a:t>
            </a:r>
            <a:r>
              <a:rPr sz="2400" spc="-15" dirty="0">
                <a:latin typeface="Carlito"/>
                <a:cs typeface="Carlito"/>
              </a:rPr>
              <a:t>forecasts </a:t>
            </a:r>
            <a:r>
              <a:rPr sz="2400" spc="-25" dirty="0">
                <a:latin typeface="Carlito"/>
                <a:cs typeface="Carlito"/>
              </a:rPr>
              <a:t>take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same </a:t>
            </a:r>
            <a:r>
              <a:rPr sz="2400" spc="-10" dirty="0">
                <a:latin typeface="Carlito"/>
                <a:cs typeface="Carlito"/>
              </a:rPr>
              <a:t>value, </a:t>
            </a:r>
            <a:r>
              <a:rPr sz="2400" spc="-5" dirty="0">
                <a:latin typeface="Carlito"/>
                <a:cs typeface="Carlito"/>
              </a:rPr>
              <a:t>equal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last level component. </a:t>
            </a:r>
            <a:r>
              <a:rPr sz="2400" spc="-5" dirty="0">
                <a:latin typeface="Carlito"/>
                <a:cs typeface="Carlito"/>
              </a:rPr>
              <a:t>Remember </a:t>
            </a:r>
            <a:r>
              <a:rPr sz="2400" spc="-10" dirty="0">
                <a:latin typeface="Carlito"/>
                <a:cs typeface="Carlito"/>
              </a:rPr>
              <a:t>that  </a:t>
            </a:r>
            <a:r>
              <a:rPr sz="2400" dirty="0">
                <a:latin typeface="Carlito"/>
                <a:cs typeface="Carlito"/>
              </a:rPr>
              <a:t>these </a:t>
            </a:r>
            <a:r>
              <a:rPr sz="2400" spc="-15" dirty="0">
                <a:latin typeface="Carlito"/>
                <a:cs typeface="Carlito"/>
              </a:rPr>
              <a:t>forecasts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only </a:t>
            </a:r>
            <a:r>
              <a:rPr sz="2400" dirty="0">
                <a:latin typeface="Carlito"/>
                <a:cs typeface="Carlito"/>
              </a:rPr>
              <a:t>be </a:t>
            </a:r>
            <a:r>
              <a:rPr sz="2400" spc="-5" dirty="0">
                <a:latin typeface="Carlito"/>
                <a:cs typeface="Carlito"/>
              </a:rPr>
              <a:t>suitable </a:t>
            </a:r>
            <a:r>
              <a:rPr sz="2400" dirty="0">
                <a:latin typeface="Carlito"/>
                <a:cs typeface="Carlito"/>
              </a:rPr>
              <a:t>if the time series </a:t>
            </a:r>
            <a:r>
              <a:rPr sz="2400" spc="-5" dirty="0">
                <a:latin typeface="Carlito"/>
                <a:cs typeface="Carlito"/>
              </a:rPr>
              <a:t>has no </a:t>
            </a:r>
            <a:r>
              <a:rPr sz="2400" spc="-10" dirty="0">
                <a:latin typeface="Carlito"/>
                <a:cs typeface="Carlito"/>
              </a:rPr>
              <a:t>trend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dirty="0">
                <a:latin typeface="Carlito"/>
                <a:cs typeface="Carlito"/>
              </a:rPr>
              <a:t>seasonal  </a:t>
            </a:r>
            <a:r>
              <a:rPr sz="2400" spc="-10" dirty="0">
                <a:latin typeface="Carlito"/>
                <a:cs typeface="Carlito"/>
              </a:rPr>
              <a:t>component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Wingdings"/>
              <a:buChar char=""/>
            </a:pPr>
            <a:endParaRPr sz="2400">
              <a:latin typeface="Carlito"/>
              <a:cs typeface="Carlito"/>
            </a:endParaRPr>
          </a:p>
          <a:p>
            <a:pPr marL="279400" indent="-228600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279400" algn="l"/>
              </a:tabLst>
            </a:pPr>
            <a:r>
              <a:rPr sz="2800" b="1" spc="-10" dirty="0">
                <a:latin typeface="Carlito"/>
                <a:cs typeface="Carlito"/>
              </a:rPr>
              <a:t>Optimization</a:t>
            </a:r>
            <a:endParaRPr sz="2800">
              <a:latin typeface="Carlito"/>
              <a:cs typeface="Carlito"/>
            </a:endParaRPr>
          </a:p>
          <a:p>
            <a:pPr marL="853440" marR="963930" lvl="1" indent="-346075">
              <a:lnSpc>
                <a:spcPts val="2590"/>
              </a:lnSpc>
              <a:spcBef>
                <a:spcPts val="560"/>
              </a:spcBef>
              <a:buFont typeface="Wingdings"/>
              <a:buChar char=""/>
              <a:tabLst>
                <a:tab pos="854075" algn="l"/>
              </a:tabLst>
            </a:pPr>
            <a:r>
              <a:rPr sz="2400" spc="-5" dirty="0">
                <a:latin typeface="Carlito"/>
                <a:cs typeface="Carlito"/>
              </a:rPr>
              <a:t>The application of every </a:t>
            </a:r>
            <a:r>
              <a:rPr sz="2400" spc="-10" dirty="0">
                <a:latin typeface="Carlito"/>
                <a:cs typeface="Carlito"/>
              </a:rPr>
              <a:t>exponential </a:t>
            </a:r>
            <a:r>
              <a:rPr sz="2400" spc="-5" dirty="0">
                <a:latin typeface="Carlito"/>
                <a:cs typeface="Carlito"/>
              </a:rPr>
              <a:t>smoothing method </a:t>
            </a:r>
            <a:r>
              <a:rPr sz="2400" spc="-10" dirty="0">
                <a:latin typeface="Carlito"/>
                <a:cs typeface="Carlito"/>
              </a:rPr>
              <a:t>requires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smoothing  </a:t>
            </a:r>
            <a:r>
              <a:rPr sz="2400" spc="-10" dirty="0">
                <a:latin typeface="Carlito"/>
                <a:cs typeface="Carlito"/>
              </a:rPr>
              <a:t>parameters </a:t>
            </a:r>
            <a:r>
              <a:rPr sz="2400" spc="-20" dirty="0">
                <a:latin typeface="Carlito"/>
                <a:cs typeface="Carlito"/>
              </a:rPr>
              <a:t>(</a:t>
            </a:r>
            <a:r>
              <a:rPr sz="2400" spc="-20" dirty="0">
                <a:latin typeface="Arimo"/>
                <a:cs typeface="Arimo"/>
              </a:rPr>
              <a:t>α</a:t>
            </a:r>
            <a:r>
              <a:rPr sz="2400" spc="-20" dirty="0">
                <a:latin typeface="Carlito"/>
                <a:cs typeface="Carlito"/>
              </a:rPr>
              <a:t>)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5" dirty="0">
                <a:latin typeface="Carlito"/>
                <a:cs typeface="Carlito"/>
              </a:rPr>
              <a:t>initial </a:t>
            </a:r>
            <a:r>
              <a:rPr sz="2400" spc="-135" dirty="0">
                <a:latin typeface="Arimo"/>
                <a:cs typeface="Arimo"/>
              </a:rPr>
              <a:t>values </a:t>
            </a:r>
            <a:r>
              <a:rPr sz="2400" spc="50" dirty="0">
                <a:latin typeface="Arimo"/>
                <a:cs typeface="Arimo"/>
              </a:rPr>
              <a:t>(ℓ</a:t>
            </a:r>
            <a:r>
              <a:rPr sz="2400" spc="75" baseline="-20833" dirty="0">
                <a:latin typeface="Carlito"/>
                <a:cs typeface="Carlito"/>
              </a:rPr>
              <a:t>0</a:t>
            </a:r>
            <a:r>
              <a:rPr sz="2400" spc="50" dirty="0">
                <a:latin typeface="Carlito"/>
                <a:cs typeface="Carlito"/>
              </a:rPr>
              <a:t>)to </a:t>
            </a: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chosen.</a:t>
            </a:r>
            <a:endParaRPr sz="2400">
              <a:latin typeface="Carlito"/>
              <a:cs typeface="Carlito"/>
            </a:endParaRPr>
          </a:p>
          <a:p>
            <a:pPr marL="853440" lvl="1" indent="-346075">
              <a:lnSpc>
                <a:spcPct val="100000"/>
              </a:lnSpc>
              <a:spcBef>
                <a:spcPts val="180"/>
              </a:spcBef>
              <a:buFont typeface="Wingdings"/>
              <a:buChar char=""/>
              <a:tabLst>
                <a:tab pos="854075" algn="l"/>
              </a:tabLst>
            </a:pPr>
            <a:r>
              <a:rPr sz="2400" spc="-10" dirty="0">
                <a:latin typeface="Arimo"/>
                <a:cs typeface="Arimo"/>
              </a:rPr>
              <a:t>Multiple </a:t>
            </a:r>
            <a:r>
              <a:rPr sz="2400" spc="-85" dirty="0">
                <a:latin typeface="Arimo"/>
                <a:cs typeface="Arimo"/>
              </a:rPr>
              <a:t>combinations </a:t>
            </a:r>
            <a:r>
              <a:rPr sz="2400" spc="-5" dirty="0">
                <a:latin typeface="Arimo"/>
                <a:cs typeface="Arimo"/>
              </a:rPr>
              <a:t>of </a:t>
            </a:r>
            <a:r>
              <a:rPr sz="2400" spc="-30" dirty="0">
                <a:latin typeface="Arimo"/>
                <a:cs typeface="Arimo"/>
              </a:rPr>
              <a:t>α</a:t>
            </a:r>
            <a:r>
              <a:rPr sz="2400" spc="-440" dirty="0">
                <a:latin typeface="Arimo"/>
                <a:cs typeface="Arimo"/>
              </a:rPr>
              <a:t> </a:t>
            </a:r>
            <a:r>
              <a:rPr sz="2400" spc="-114" dirty="0">
                <a:latin typeface="Arimo"/>
                <a:cs typeface="Arimo"/>
              </a:rPr>
              <a:t>and </a:t>
            </a:r>
            <a:r>
              <a:rPr sz="2400" spc="195" dirty="0">
                <a:latin typeface="Arimo"/>
                <a:cs typeface="Arimo"/>
              </a:rPr>
              <a:t>ℓ</a:t>
            </a:r>
            <a:r>
              <a:rPr sz="2400" spc="292" baseline="-20833" dirty="0">
                <a:latin typeface="Carlito"/>
                <a:cs typeface="Carlito"/>
              </a:rPr>
              <a:t>0</a:t>
            </a:r>
            <a:endParaRPr sz="2400" baseline="-20833">
              <a:latin typeface="Carlito"/>
              <a:cs typeface="Carlito"/>
            </a:endParaRPr>
          </a:p>
          <a:p>
            <a:pPr marL="853440" marR="1228725" lvl="1" indent="-346075">
              <a:lnSpc>
                <a:spcPts val="2590"/>
              </a:lnSpc>
              <a:spcBef>
                <a:spcPts val="545"/>
              </a:spcBef>
              <a:buFont typeface="Wingdings"/>
              <a:buChar char=""/>
              <a:tabLst>
                <a:tab pos="854075" algn="l"/>
              </a:tabLst>
            </a:pPr>
            <a:r>
              <a:rPr sz="2400" spc="-20" dirty="0">
                <a:latin typeface="Carlito"/>
                <a:cs typeface="Carlito"/>
              </a:rPr>
              <a:t>Like </a:t>
            </a:r>
            <a:r>
              <a:rPr sz="2400" spc="-10" dirty="0">
                <a:latin typeface="Carlito"/>
                <a:cs typeface="Carlito"/>
              </a:rPr>
              <a:t>regression </a:t>
            </a:r>
            <a:r>
              <a:rPr sz="2400" dirty="0">
                <a:latin typeface="Carlito"/>
                <a:cs typeface="Carlito"/>
              </a:rPr>
              <a:t>models, the </a:t>
            </a:r>
            <a:r>
              <a:rPr sz="2400" spc="-10" dirty="0">
                <a:latin typeface="Carlito"/>
                <a:cs typeface="Carlito"/>
              </a:rPr>
              <a:t>unknown </a:t>
            </a:r>
            <a:r>
              <a:rPr sz="2400" spc="-15" dirty="0">
                <a:latin typeface="Carlito"/>
                <a:cs typeface="Carlito"/>
              </a:rPr>
              <a:t>parameters </a:t>
            </a:r>
            <a:r>
              <a:rPr sz="2400" dirty="0">
                <a:latin typeface="Carlito"/>
                <a:cs typeface="Carlito"/>
              </a:rPr>
              <a:t>and the initial </a:t>
            </a:r>
            <a:r>
              <a:rPr sz="2400" spc="-10" dirty="0">
                <a:latin typeface="Carlito"/>
                <a:cs typeface="Carlito"/>
              </a:rPr>
              <a:t>values </a:t>
            </a:r>
            <a:r>
              <a:rPr sz="2400" spc="-20" dirty="0">
                <a:latin typeface="Carlito"/>
                <a:cs typeface="Carlito"/>
              </a:rPr>
              <a:t>for any  </a:t>
            </a:r>
            <a:r>
              <a:rPr sz="2400" spc="-10" dirty="0">
                <a:latin typeface="Carlito"/>
                <a:cs typeface="Carlito"/>
              </a:rPr>
              <a:t>exponential </a:t>
            </a:r>
            <a:r>
              <a:rPr sz="2400" spc="-5" dirty="0">
                <a:latin typeface="Carlito"/>
                <a:cs typeface="Carlito"/>
              </a:rPr>
              <a:t>smoothing method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estimated by </a:t>
            </a:r>
            <a:r>
              <a:rPr sz="2400" dirty="0">
                <a:latin typeface="Carlito"/>
                <a:cs typeface="Carlito"/>
              </a:rPr>
              <a:t>minimizing the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SSE</a:t>
            </a:r>
            <a:endParaRPr sz="2400">
              <a:latin typeface="Carlito"/>
              <a:cs typeface="Carlito"/>
            </a:endParaRPr>
          </a:p>
          <a:p>
            <a:pPr marL="853440" marR="43180" lvl="1" indent="-346075">
              <a:lnSpc>
                <a:spcPts val="2590"/>
              </a:lnSpc>
              <a:spcBef>
                <a:spcPts val="500"/>
              </a:spcBef>
              <a:buFont typeface="Wingdings"/>
              <a:buChar char=""/>
              <a:tabLst>
                <a:tab pos="854075" algn="l"/>
              </a:tabLst>
            </a:pPr>
            <a:r>
              <a:rPr sz="2400" spc="-15" dirty="0">
                <a:latin typeface="Carlito"/>
                <a:cs typeface="Carlito"/>
              </a:rPr>
              <a:t>Involves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non-linear minimization </a:t>
            </a:r>
            <a:r>
              <a:rPr sz="2400" spc="-10" dirty="0">
                <a:latin typeface="Carlito"/>
                <a:cs typeface="Carlito"/>
              </a:rPr>
              <a:t>problem,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spc="-5" dirty="0">
                <a:latin typeface="Carlito"/>
                <a:cs typeface="Carlito"/>
              </a:rPr>
              <a:t>need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0" dirty="0">
                <a:latin typeface="Carlito"/>
                <a:cs typeface="Carlito"/>
              </a:rPr>
              <a:t>optimization </a:t>
            </a:r>
            <a:r>
              <a:rPr sz="2400" spc="-15" dirty="0">
                <a:latin typeface="Carlito"/>
                <a:cs typeface="Carlito"/>
              </a:rPr>
              <a:t>tool to  </a:t>
            </a:r>
            <a:r>
              <a:rPr sz="2400" spc="-10" dirty="0">
                <a:latin typeface="Carlito"/>
                <a:cs typeface="Carlito"/>
              </a:rPr>
              <a:t>solve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3196" y="2843402"/>
            <a:ext cx="4048125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15902" y="6507657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4852" y="1278636"/>
            <a:ext cx="6011545" cy="5316220"/>
            <a:chOff x="6054852" y="1278636"/>
            <a:chExt cx="6011545" cy="5316220"/>
          </a:xfrm>
        </p:grpSpPr>
        <p:sp>
          <p:nvSpPr>
            <p:cNvPr id="3" name="object 3"/>
            <p:cNvSpPr/>
            <p:nvPr/>
          </p:nvSpPr>
          <p:spPr>
            <a:xfrm>
              <a:off x="6054852" y="1278636"/>
              <a:ext cx="6011407" cy="5315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00394" y="3361181"/>
              <a:ext cx="1658620" cy="821690"/>
            </a:xfrm>
            <a:custGeom>
              <a:avLst/>
              <a:gdLst/>
              <a:ahLst/>
              <a:cxnLst/>
              <a:rect l="l" t="t" r="r" b="b"/>
              <a:pathLst>
                <a:path w="1658620" h="821689">
                  <a:moveTo>
                    <a:pt x="0" y="821436"/>
                  </a:moveTo>
                  <a:lnTo>
                    <a:pt x="1658111" y="821436"/>
                  </a:lnTo>
                  <a:lnTo>
                    <a:pt x="1658111" y="0"/>
                  </a:lnTo>
                  <a:lnTo>
                    <a:pt x="0" y="0"/>
                  </a:lnTo>
                  <a:lnTo>
                    <a:pt x="0" y="821436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82306" y="4325874"/>
              <a:ext cx="571500" cy="76200"/>
            </a:xfrm>
            <a:custGeom>
              <a:avLst/>
              <a:gdLst/>
              <a:ahLst/>
              <a:cxnLst/>
              <a:rect l="l" t="t" r="r" b="b"/>
              <a:pathLst>
                <a:path w="5715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8006"/>
                  </a:lnTo>
                  <a:lnTo>
                    <a:pt x="63500" y="48006"/>
                  </a:lnTo>
                  <a:lnTo>
                    <a:pt x="63500" y="28193"/>
                  </a:lnTo>
                  <a:lnTo>
                    <a:pt x="76200" y="28193"/>
                  </a:lnTo>
                  <a:lnTo>
                    <a:pt x="76200" y="0"/>
                  </a:lnTo>
                  <a:close/>
                </a:path>
                <a:path w="571500" h="76200">
                  <a:moveTo>
                    <a:pt x="76200" y="28193"/>
                  </a:moveTo>
                  <a:lnTo>
                    <a:pt x="63500" y="28193"/>
                  </a:lnTo>
                  <a:lnTo>
                    <a:pt x="63500" y="48006"/>
                  </a:lnTo>
                  <a:lnTo>
                    <a:pt x="76200" y="48006"/>
                  </a:lnTo>
                  <a:lnTo>
                    <a:pt x="76200" y="28193"/>
                  </a:lnTo>
                  <a:close/>
                </a:path>
                <a:path w="571500" h="76200">
                  <a:moveTo>
                    <a:pt x="571500" y="28193"/>
                  </a:moveTo>
                  <a:lnTo>
                    <a:pt x="76200" y="28193"/>
                  </a:lnTo>
                  <a:lnTo>
                    <a:pt x="76200" y="48006"/>
                  </a:lnTo>
                  <a:lnTo>
                    <a:pt x="571500" y="48006"/>
                  </a:lnTo>
                  <a:lnTo>
                    <a:pt x="571500" y="2819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32275" y="361899"/>
            <a:ext cx="3733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7.1 </a:t>
            </a:r>
            <a:r>
              <a:rPr spc="-260" dirty="0"/>
              <a:t>SES:</a:t>
            </a:r>
            <a:r>
              <a:rPr spc="-675" dirty="0"/>
              <a:t> </a:t>
            </a:r>
            <a:r>
              <a:rPr spc="-285" dirty="0"/>
              <a:t>Example</a:t>
            </a:r>
          </a:p>
        </p:txBody>
      </p:sp>
      <p:sp>
        <p:nvSpPr>
          <p:cNvPr id="7" name="object 7"/>
          <p:cNvSpPr/>
          <p:nvPr/>
        </p:nvSpPr>
        <p:spPr>
          <a:xfrm>
            <a:off x="176784" y="1273081"/>
            <a:ext cx="5532120" cy="5439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61629" y="4149090"/>
            <a:ext cx="3530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standard </a:t>
            </a:r>
            <a:r>
              <a:rPr sz="1600" spc="-5" dirty="0">
                <a:latin typeface="Carlito"/>
                <a:cs typeface="Carlito"/>
              </a:rPr>
              <a:t>deviation of residuals,</a:t>
            </a:r>
            <a:r>
              <a:rPr sz="1600" spc="-10" dirty="0">
                <a:latin typeface="Carlito"/>
                <a:cs typeface="Carlito"/>
              </a:rPr>
              <a:t> ignore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it </a:t>
            </a:r>
            <a:r>
              <a:rPr sz="1600" spc="-10" dirty="0">
                <a:latin typeface="Carlito"/>
                <a:cs typeface="Carlito"/>
              </a:rPr>
              <a:t>at </a:t>
            </a:r>
            <a:r>
              <a:rPr sz="1600" spc="-5" dirty="0">
                <a:latin typeface="Carlito"/>
                <a:cs typeface="Carlito"/>
              </a:rPr>
              <a:t>this </a:t>
            </a:r>
            <a:r>
              <a:rPr sz="1600" spc="-10" dirty="0">
                <a:latin typeface="Carlito"/>
                <a:cs typeface="Carlito"/>
              </a:rPr>
              <a:t>stage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15902" y="6507657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904" y="361899"/>
            <a:ext cx="10473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7.2</a:t>
            </a:r>
            <a:r>
              <a:rPr spc="-445" dirty="0"/>
              <a:t> </a:t>
            </a:r>
            <a:r>
              <a:rPr spc="-325" dirty="0"/>
              <a:t>Trend</a:t>
            </a:r>
            <a:r>
              <a:rPr spc="-445" dirty="0"/>
              <a:t> </a:t>
            </a:r>
            <a:r>
              <a:rPr spc="-140" dirty="0"/>
              <a:t>Methods:</a:t>
            </a:r>
            <a:r>
              <a:rPr spc="-420" dirty="0"/>
              <a:t> </a:t>
            </a:r>
            <a:r>
              <a:rPr spc="-285" dirty="0"/>
              <a:t>Holt’s</a:t>
            </a:r>
            <a:r>
              <a:rPr spc="-420" dirty="0"/>
              <a:t> </a:t>
            </a:r>
            <a:r>
              <a:rPr spc="-265" dirty="0"/>
              <a:t>Linear</a:t>
            </a:r>
            <a:r>
              <a:rPr spc="-434" dirty="0"/>
              <a:t> </a:t>
            </a:r>
            <a:r>
              <a:rPr spc="-325" dirty="0"/>
              <a:t>Trend</a:t>
            </a:r>
            <a:r>
              <a:rPr spc="-445" dirty="0"/>
              <a:t> </a:t>
            </a:r>
            <a:r>
              <a:rPr spc="-8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524" y="1342390"/>
            <a:ext cx="11414760" cy="11779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Holt (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1957</a:t>
            </a:r>
            <a:r>
              <a:rPr sz="2400" spc="-5" dirty="0">
                <a:latin typeface="Carlito"/>
                <a:cs typeface="Carlito"/>
              </a:rPr>
              <a:t>) </a:t>
            </a:r>
            <a:r>
              <a:rPr sz="2400" spc="-10" dirty="0">
                <a:latin typeface="Carlito"/>
                <a:cs typeface="Carlito"/>
              </a:rPr>
              <a:t>extended </a:t>
            </a:r>
            <a:r>
              <a:rPr sz="2400" spc="-5" dirty="0">
                <a:latin typeface="Carlito"/>
                <a:cs typeface="Carlito"/>
              </a:rPr>
              <a:t>simple </a:t>
            </a:r>
            <a:r>
              <a:rPr sz="2400" spc="-10" dirty="0">
                <a:latin typeface="Carlito"/>
                <a:cs typeface="Carlito"/>
              </a:rPr>
              <a:t>exponential </a:t>
            </a:r>
            <a:r>
              <a:rPr sz="2400" spc="-5" dirty="0">
                <a:latin typeface="Carlito"/>
                <a:cs typeface="Carlito"/>
              </a:rPr>
              <a:t>smoothing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allow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forecasting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dirty="0">
                <a:latin typeface="Carlito"/>
                <a:cs typeface="Carlito"/>
              </a:rPr>
              <a:t>with a  </a:t>
            </a:r>
            <a:r>
              <a:rPr sz="2400" spc="-10" dirty="0">
                <a:latin typeface="Carlito"/>
                <a:cs typeface="Carlito"/>
              </a:rPr>
              <a:t>trend.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forecast </a:t>
            </a:r>
            <a:r>
              <a:rPr sz="2400" spc="-5" dirty="0">
                <a:latin typeface="Carlito"/>
                <a:cs typeface="Carlito"/>
              </a:rPr>
              <a:t>function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sz="2400" spc="-10" dirty="0">
                <a:latin typeface="Carlito"/>
                <a:cs typeface="Carlito"/>
              </a:rPr>
              <a:t>longer flat </a:t>
            </a:r>
            <a:r>
              <a:rPr sz="2400" spc="-5" dirty="0">
                <a:latin typeface="Carlito"/>
                <a:cs typeface="Carlito"/>
              </a:rPr>
              <a:t>but trending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4002" y="6520357"/>
            <a:ext cx="774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231" y="4064508"/>
            <a:ext cx="4739640" cy="2234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773" y="3038159"/>
            <a:ext cx="5020734" cy="78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550414" y="3176782"/>
            <a:ext cx="6411595" cy="3430270"/>
            <a:chOff x="5550414" y="3176782"/>
            <a:chExt cx="6411595" cy="3430270"/>
          </a:xfrm>
        </p:grpSpPr>
        <p:sp>
          <p:nvSpPr>
            <p:cNvPr id="8" name="object 8"/>
            <p:cNvSpPr/>
            <p:nvPr/>
          </p:nvSpPr>
          <p:spPr>
            <a:xfrm>
              <a:off x="5550414" y="3176782"/>
              <a:ext cx="6411441" cy="342975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59446" y="3505454"/>
              <a:ext cx="1165860" cy="99060"/>
            </a:xfrm>
            <a:custGeom>
              <a:avLst/>
              <a:gdLst/>
              <a:ahLst/>
              <a:cxnLst/>
              <a:rect l="l" t="t" r="r" b="b"/>
              <a:pathLst>
                <a:path w="1165859" h="99060">
                  <a:moveTo>
                    <a:pt x="87332" y="28991"/>
                  </a:moveTo>
                  <a:lnTo>
                    <a:pt x="86278" y="57825"/>
                  </a:lnTo>
                  <a:lnTo>
                    <a:pt x="1164589" y="98551"/>
                  </a:lnTo>
                  <a:lnTo>
                    <a:pt x="1165605" y="69596"/>
                  </a:lnTo>
                  <a:lnTo>
                    <a:pt x="87332" y="28991"/>
                  </a:lnTo>
                  <a:close/>
                </a:path>
                <a:path w="1165859" h="99060">
                  <a:moveTo>
                    <a:pt x="88392" y="0"/>
                  </a:moveTo>
                  <a:lnTo>
                    <a:pt x="0" y="40132"/>
                  </a:lnTo>
                  <a:lnTo>
                    <a:pt x="85217" y="86868"/>
                  </a:lnTo>
                  <a:lnTo>
                    <a:pt x="86278" y="57825"/>
                  </a:lnTo>
                  <a:lnTo>
                    <a:pt x="71754" y="57276"/>
                  </a:lnTo>
                  <a:lnTo>
                    <a:pt x="72898" y="28448"/>
                  </a:lnTo>
                  <a:lnTo>
                    <a:pt x="87352" y="28448"/>
                  </a:lnTo>
                  <a:lnTo>
                    <a:pt x="88392" y="0"/>
                  </a:lnTo>
                  <a:close/>
                </a:path>
                <a:path w="1165859" h="99060">
                  <a:moveTo>
                    <a:pt x="72898" y="28448"/>
                  </a:moveTo>
                  <a:lnTo>
                    <a:pt x="71754" y="57276"/>
                  </a:lnTo>
                  <a:lnTo>
                    <a:pt x="86278" y="57825"/>
                  </a:lnTo>
                  <a:lnTo>
                    <a:pt x="87332" y="28991"/>
                  </a:lnTo>
                  <a:lnTo>
                    <a:pt x="72898" y="28448"/>
                  </a:lnTo>
                  <a:close/>
                </a:path>
                <a:path w="1165859" h="99060">
                  <a:moveTo>
                    <a:pt x="87352" y="28448"/>
                  </a:moveTo>
                  <a:lnTo>
                    <a:pt x="72898" y="28448"/>
                  </a:lnTo>
                  <a:lnTo>
                    <a:pt x="87332" y="28991"/>
                  </a:lnTo>
                  <a:lnTo>
                    <a:pt x="87352" y="2844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39562" y="4219194"/>
              <a:ext cx="1658620" cy="1117600"/>
            </a:xfrm>
            <a:custGeom>
              <a:avLst/>
              <a:gdLst/>
              <a:ahLst/>
              <a:cxnLst/>
              <a:rect l="l" t="t" r="r" b="b"/>
              <a:pathLst>
                <a:path w="1658620" h="1117600">
                  <a:moveTo>
                    <a:pt x="0" y="1117091"/>
                  </a:moveTo>
                  <a:lnTo>
                    <a:pt x="1658112" y="1117091"/>
                  </a:lnTo>
                  <a:lnTo>
                    <a:pt x="1658112" y="0"/>
                  </a:lnTo>
                  <a:lnTo>
                    <a:pt x="0" y="0"/>
                  </a:lnTo>
                  <a:lnTo>
                    <a:pt x="0" y="111709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39534" y="4641088"/>
              <a:ext cx="1718945" cy="86995"/>
            </a:xfrm>
            <a:custGeom>
              <a:avLst/>
              <a:gdLst/>
              <a:ahLst/>
              <a:cxnLst/>
              <a:rect l="l" t="t" r="r" b="b"/>
              <a:pathLst>
                <a:path w="1718945" h="86995">
                  <a:moveTo>
                    <a:pt x="87122" y="0"/>
                  </a:moveTo>
                  <a:lnTo>
                    <a:pt x="0" y="42925"/>
                  </a:lnTo>
                  <a:lnTo>
                    <a:pt x="86614" y="86868"/>
                  </a:lnTo>
                  <a:lnTo>
                    <a:pt x="86783" y="57865"/>
                  </a:lnTo>
                  <a:lnTo>
                    <a:pt x="72263" y="57785"/>
                  </a:lnTo>
                  <a:lnTo>
                    <a:pt x="72517" y="28829"/>
                  </a:lnTo>
                  <a:lnTo>
                    <a:pt x="86953" y="28829"/>
                  </a:lnTo>
                  <a:lnTo>
                    <a:pt x="87122" y="0"/>
                  </a:lnTo>
                  <a:close/>
                </a:path>
                <a:path w="1718945" h="86995">
                  <a:moveTo>
                    <a:pt x="86952" y="28909"/>
                  </a:moveTo>
                  <a:lnTo>
                    <a:pt x="86783" y="57865"/>
                  </a:lnTo>
                  <a:lnTo>
                    <a:pt x="1718818" y="66929"/>
                  </a:lnTo>
                  <a:lnTo>
                    <a:pt x="1718945" y="37973"/>
                  </a:lnTo>
                  <a:lnTo>
                    <a:pt x="86952" y="28909"/>
                  </a:lnTo>
                  <a:close/>
                </a:path>
                <a:path w="1718945" h="86995">
                  <a:moveTo>
                    <a:pt x="72517" y="28829"/>
                  </a:moveTo>
                  <a:lnTo>
                    <a:pt x="72263" y="57785"/>
                  </a:lnTo>
                  <a:lnTo>
                    <a:pt x="86783" y="57865"/>
                  </a:lnTo>
                  <a:lnTo>
                    <a:pt x="86952" y="28909"/>
                  </a:lnTo>
                  <a:lnTo>
                    <a:pt x="72517" y="28829"/>
                  </a:lnTo>
                  <a:close/>
                </a:path>
                <a:path w="1718945" h="86995">
                  <a:moveTo>
                    <a:pt x="86953" y="28829"/>
                  </a:moveTo>
                  <a:lnTo>
                    <a:pt x="72517" y="28829"/>
                  </a:lnTo>
                  <a:lnTo>
                    <a:pt x="86952" y="2890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849492" y="2626614"/>
            <a:ext cx="832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E</a:t>
            </a:r>
            <a:r>
              <a:rPr sz="1800" b="1" spc="-25" dirty="0">
                <a:latin typeface="Carlito"/>
                <a:cs typeface="Carlito"/>
              </a:rPr>
              <a:t>x</a:t>
            </a:r>
            <a:r>
              <a:rPr sz="1800" b="1" dirty="0">
                <a:latin typeface="Carlito"/>
                <a:cs typeface="Carlito"/>
              </a:rPr>
              <a:t>ample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99754" y="3251073"/>
            <a:ext cx="3477895" cy="2240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4485" marR="177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Use this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command to show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the model  only; if </a:t>
            </a:r>
            <a:r>
              <a:rPr sz="1600" spc="-15" dirty="0">
                <a:solidFill>
                  <a:srgbClr val="00AF50"/>
                </a:solidFill>
                <a:latin typeface="Carlito"/>
                <a:cs typeface="Carlito"/>
              </a:rPr>
              <a:t>you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use summary(fc_air), </a:t>
            </a:r>
            <a:r>
              <a:rPr sz="1600" spc="-20" dirty="0">
                <a:solidFill>
                  <a:srgbClr val="00AF50"/>
                </a:solidFill>
                <a:latin typeface="Carlito"/>
                <a:cs typeface="Carlito"/>
              </a:rPr>
              <a:t>you 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can </a:t>
            </a:r>
            <a:r>
              <a:rPr sz="1600" spc="-15" dirty="0">
                <a:solidFill>
                  <a:srgbClr val="00AF50"/>
                </a:solidFill>
                <a:latin typeface="Carlito"/>
                <a:cs typeface="Carlito"/>
              </a:rPr>
              <a:t>get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model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and</a:t>
            </a:r>
            <a:r>
              <a:rPr sz="1600" spc="3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00AF50"/>
                </a:solidFill>
                <a:latin typeface="Carlito"/>
                <a:cs typeface="Carlito"/>
              </a:rPr>
              <a:t>forecasts.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 marL="50800" marR="288925">
              <a:lnSpc>
                <a:spcPct val="100000"/>
              </a:lnSpc>
              <a:spcBef>
                <a:spcPts val="1435"/>
              </a:spcBef>
            </a:pP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very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small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value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1600" spc="-220" dirty="0">
                <a:solidFill>
                  <a:srgbClr val="00AF50"/>
                </a:solidFill>
                <a:latin typeface="Arimo"/>
                <a:cs typeface="Arimo"/>
              </a:rPr>
              <a:t>β</a:t>
            </a:r>
            <a:r>
              <a:rPr sz="1575" spc="-330" baseline="26455" dirty="0">
                <a:solidFill>
                  <a:srgbClr val="00AF50"/>
                </a:solidFill>
                <a:latin typeface="DejaVu Sans"/>
                <a:cs typeface="DejaVu Sans"/>
              </a:rPr>
              <a:t>∗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means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that 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slope hardly changes </a:t>
            </a:r>
            <a:r>
              <a:rPr sz="1600" spc="-15" dirty="0">
                <a:solidFill>
                  <a:srgbClr val="00AF50"/>
                </a:solidFill>
                <a:latin typeface="Carlito"/>
                <a:cs typeface="Carlito"/>
              </a:rPr>
              <a:t>over</a:t>
            </a:r>
            <a:r>
              <a:rPr sz="1600" spc="5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time.</a:t>
            </a:r>
            <a:endParaRPr sz="160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The positive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value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of b means a</a:t>
            </a:r>
            <a:r>
              <a:rPr sz="1600" spc="-1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positive</a:t>
            </a:r>
            <a:endParaRPr sz="160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</a:pP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trend.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237" y="2581783"/>
            <a:ext cx="9632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Equations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12308" y="3150107"/>
            <a:ext cx="3420110" cy="2143760"/>
            <a:chOff x="5512308" y="3150107"/>
            <a:chExt cx="3420110" cy="2143760"/>
          </a:xfrm>
        </p:grpSpPr>
        <p:sp>
          <p:nvSpPr>
            <p:cNvPr id="16" name="object 16"/>
            <p:cNvSpPr/>
            <p:nvPr/>
          </p:nvSpPr>
          <p:spPr>
            <a:xfrm>
              <a:off x="6939534" y="5206491"/>
              <a:ext cx="1718945" cy="86995"/>
            </a:xfrm>
            <a:custGeom>
              <a:avLst/>
              <a:gdLst/>
              <a:ahLst/>
              <a:cxnLst/>
              <a:rect l="l" t="t" r="r" b="b"/>
              <a:pathLst>
                <a:path w="1718945" h="86995">
                  <a:moveTo>
                    <a:pt x="87122" y="0"/>
                  </a:moveTo>
                  <a:lnTo>
                    <a:pt x="0" y="42925"/>
                  </a:lnTo>
                  <a:lnTo>
                    <a:pt x="86614" y="86867"/>
                  </a:lnTo>
                  <a:lnTo>
                    <a:pt x="86783" y="57865"/>
                  </a:lnTo>
                  <a:lnTo>
                    <a:pt x="72263" y="57784"/>
                  </a:lnTo>
                  <a:lnTo>
                    <a:pt x="72517" y="28828"/>
                  </a:lnTo>
                  <a:lnTo>
                    <a:pt x="86953" y="28828"/>
                  </a:lnTo>
                  <a:lnTo>
                    <a:pt x="87122" y="0"/>
                  </a:lnTo>
                  <a:close/>
                </a:path>
                <a:path w="1718945" h="86995">
                  <a:moveTo>
                    <a:pt x="86952" y="28909"/>
                  </a:moveTo>
                  <a:lnTo>
                    <a:pt x="86783" y="57865"/>
                  </a:lnTo>
                  <a:lnTo>
                    <a:pt x="1718818" y="66928"/>
                  </a:lnTo>
                  <a:lnTo>
                    <a:pt x="1718945" y="37972"/>
                  </a:lnTo>
                  <a:lnTo>
                    <a:pt x="86952" y="28909"/>
                  </a:lnTo>
                  <a:close/>
                </a:path>
                <a:path w="1718945" h="86995">
                  <a:moveTo>
                    <a:pt x="72517" y="28828"/>
                  </a:moveTo>
                  <a:lnTo>
                    <a:pt x="72263" y="57784"/>
                  </a:lnTo>
                  <a:lnTo>
                    <a:pt x="86783" y="57865"/>
                  </a:lnTo>
                  <a:lnTo>
                    <a:pt x="86952" y="28909"/>
                  </a:lnTo>
                  <a:lnTo>
                    <a:pt x="72517" y="28828"/>
                  </a:lnTo>
                  <a:close/>
                </a:path>
                <a:path w="1718945" h="86995">
                  <a:moveTo>
                    <a:pt x="86953" y="28828"/>
                  </a:moveTo>
                  <a:lnTo>
                    <a:pt x="72517" y="28828"/>
                  </a:lnTo>
                  <a:lnTo>
                    <a:pt x="86952" y="2890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12308" y="3150107"/>
              <a:ext cx="3419855" cy="1615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2835</Words>
  <Application>Microsoft Office PowerPoint</Application>
  <PresentationFormat>Widescreen</PresentationFormat>
  <Paragraphs>305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Black</vt:lpstr>
      <vt:lpstr>Arimo</vt:lpstr>
      <vt:lpstr>Calibri</vt:lpstr>
      <vt:lpstr>Carlito</vt:lpstr>
      <vt:lpstr>DejaVu Sans</vt:lpstr>
      <vt:lpstr>Times New Roman</vt:lpstr>
      <vt:lpstr>Trebuchet MS</vt:lpstr>
      <vt:lpstr>Wingdings</vt:lpstr>
      <vt:lpstr>Office Theme</vt:lpstr>
      <vt:lpstr>DSB24018 Applied Forecasting</vt:lpstr>
      <vt:lpstr>Chapter 7 Learning Objectives</vt:lpstr>
      <vt:lpstr>Exponential Smoothing</vt:lpstr>
      <vt:lpstr>7.1 Simple Exponential Smoothing (SES)</vt:lpstr>
      <vt:lpstr>7.1 SES: The Weights Attached to Observations</vt:lpstr>
      <vt:lpstr>7.1 SES: Two Equivalent Forms</vt:lpstr>
      <vt:lpstr>7.1 SES: Others</vt:lpstr>
      <vt:lpstr>7.1 SES: Example</vt:lpstr>
      <vt:lpstr>7.2 Trend Methods: Holt’s Linear Trend Method</vt:lpstr>
      <vt:lpstr>7.2 Trend Methods: Holt’s Linear Trend Method</vt:lpstr>
      <vt:lpstr>7.2 Trend Methods: Damped Trend Method</vt:lpstr>
      <vt:lpstr>7.2 Trend Methods: Damped Trend Method Example</vt:lpstr>
      <vt:lpstr>PowerPoint Presentation</vt:lpstr>
      <vt:lpstr>7.2 Trend Methods: Comparison</vt:lpstr>
      <vt:lpstr>7.3 Holt-Winters’ Seasonal Method</vt:lpstr>
      <vt:lpstr>7.3 Holt-Winters’ Seasonal Method: Example</vt:lpstr>
      <vt:lpstr>7.3 Holt-Winters’ Seasonal Method: Damped</vt:lpstr>
      <vt:lpstr>7.3 Holt-Winters’ Seasonal  Damped Method: Example</vt:lpstr>
      <vt:lpstr>PowerPoint Presentation</vt:lpstr>
      <vt:lpstr>7.4 A Taxonomy of Exponential Smoothing Methods</vt:lpstr>
      <vt:lpstr>7.4 A Taxonomy of Exponential Smoothing Methods</vt:lpstr>
      <vt:lpstr>7.4 A Taxonomy of Exponential Smoothing Methods</vt:lpstr>
      <vt:lpstr>7.5 State Space Models For Exponential Smoothing</vt:lpstr>
      <vt:lpstr>PowerPoint Presentation</vt:lpstr>
      <vt:lpstr>7.6 Estimation and Model Selection</vt:lpstr>
      <vt:lpstr>7.6 Estimation and Model Selection</vt:lpstr>
      <vt:lpstr>7.6 Model Selection: Working with ets objects</vt:lpstr>
      <vt:lpstr>7.6 Model Selection: Examples</vt:lpstr>
      <vt:lpstr>7.6 Model Selection: Examples Only choose from the models with additive components</vt:lpstr>
      <vt:lpstr>7.6 Model Selection: Examples</vt:lpstr>
      <vt:lpstr>7.7 Forecasting with ETS Models</vt:lpstr>
      <vt:lpstr>7.7 Forecasting with ETS Models: Using forecast()</vt:lpstr>
      <vt:lpstr>7.7 Forecasting with ETS Models: Examples</vt:lpstr>
      <vt:lpstr>7.8 Exercises (Q5, Q10, and Q14)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CIDM 6362 Advanced Business Forecasting</dc:title>
  <dc:creator>Chen, Liang</dc:creator>
  <cp:lastModifiedBy>Cuong Nguyen</cp:lastModifiedBy>
  <cp:revision>1</cp:revision>
  <dcterms:created xsi:type="dcterms:W3CDTF">2021-10-08T14:02:30Z</dcterms:created>
  <dcterms:modified xsi:type="dcterms:W3CDTF">2021-11-17T08:40:15Z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2021-10-08T00:00:00Z</vt:filetime>
  </property>
</Properties>
</file>