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handoutMasterIdLst>
    <p:handoutMasterId r:id="rId47"/>
  </p:handoutMasterIdLst>
  <p:sldIdLst>
    <p:sldId id="256" r:id="rId2"/>
    <p:sldId id="386" r:id="rId3"/>
    <p:sldId id="401" r:id="rId4"/>
    <p:sldId id="403" r:id="rId5"/>
    <p:sldId id="398" r:id="rId6"/>
    <p:sldId id="397" r:id="rId7"/>
    <p:sldId id="404" r:id="rId8"/>
    <p:sldId id="405" r:id="rId9"/>
    <p:sldId id="406" r:id="rId10"/>
    <p:sldId id="407" r:id="rId11"/>
    <p:sldId id="408" r:id="rId12"/>
    <p:sldId id="409" r:id="rId13"/>
    <p:sldId id="410" r:id="rId14"/>
    <p:sldId id="413" r:id="rId15"/>
    <p:sldId id="414" r:id="rId16"/>
    <p:sldId id="415" r:id="rId17"/>
    <p:sldId id="416" r:id="rId18"/>
    <p:sldId id="417" r:id="rId19"/>
    <p:sldId id="418" r:id="rId20"/>
    <p:sldId id="419" r:id="rId21"/>
    <p:sldId id="420" r:id="rId22"/>
    <p:sldId id="421" r:id="rId23"/>
    <p:sldId id="422" r:id="rId24"/>
    <p:sldId id="423" r:id="rId25"/>
    <p:sldId id="424" r:id="rId26"/>
    <p:sldId id="425" r:id="rId27"/>
    <p:sldId id="426" r:id="rId28"/>
    <p:sldId id="427" r:id="rId29"/>
    <p:sldId id="428" r:id="rId30"/>
    <p:sldId id="429" r:id="rId31"/>
    <p:sldId id="430" r:id="rId32"/>
    <p:sldId id="431" r:id="rId33"/>
    <p:sldId id="432" r:id="rId34"/>
    <p:sldId id="433" r:id="rId35"/>
    <p:sldId id="434" r:id="rId36"/>
    <p:sldId id="435" r:id="rId37"/>
    <p:sldId id="436" r:id="rId38"/>
    <p:sldId id="437" r:id="rId39"/>
    <p:sldId id="438" r:id="rId40"/>
    <p:sldId id="439" r:id="rId41"/>
    <p:sldId id="440" r:id="rId42"/>
    <p:sldId id="441" r:id="rId43"/>
    <p:sldId id="442" r:id="rId44"/>
    <p:sldId id="443" r:id="rId4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9FA2C8DC-C5EE-4A09-BCF9-B33ECFDDD378}">
          <p14:sldIdLst>
            <p14:sldId id="256"/>
            <p14:sldId id="385"/>
            <p14:sldId id="290"/>
            <p14:sldId id="320"/>
            <p14:sldId id="383"/>
            <p14:sldId id="382"/>
            <p14:sldId id="322"/>
          </p14:sldIdLst>
        </p14:section>
        <p14:section name="1. Các khái niệm cơ bản" id="{A80A56F4-9638-44CE-9717-FD460C5F7631}">
          <p14:sldIdLst>
            <p14:sldId id="323"/>
            <p14:sldId id="324"/>
            <p14:sldId id="386"/>
            <p14:sldId id="326"/>
            <p14:sldId id="327"/>
            <p14:sldId id="328"/>
            <p14:sldId id="329"/>
            <p14:sldId id="387"/>
            <p14:sldId id="388"/>
            <p14:sldId id="389"/>
          </p14:sldIdLst>
        </p14:section>
        <p14:section name="2. Hệ thống thông tin" id="{90C76344-BD1F-4D50-8647-7E9DACB509CD}">
          <p14:sldIdLst>
            <p14:sldId id="390"/>
            <p14:sldId id="391"/>
            <p14:sldId id="392"/>
            <p14:sldId id="393"/>
            <p14:sldId id="394"/>
            <p14:sldId id="395"/>
            <p14:sldId id="396"/>
            <p14:sldId id="397"/>
            <p14:sldId id="398"/>
            <p14:sldId id="399"/>
            <p14:sldId id="400"/>
            <p14:sldId id="258"/>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CC0000"/>
    <a:srgbClr val="EFA511"/>
    <a:srgbClr val="96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26"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smtClean="0"/>
              <a:t>Nhập môn CNTT&amp;TT</a:t>
            </a: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r>
              <a:rPr lang="en-US" smtClean="0"/>
              <a:t>2016</a:t>
            </a:r>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752D2C8-BDAA-C846-93DE-8024D750DFE1}" type="slidenum">
              <a:rPr lang="en-US" smtClean="0"/>
              <a:pPr/>
              <a:t>‹#›</a:t>
            </a:fld>
            <a:endParaRPr lang="en-US"/>
          </a:p>
        </p:txBody>
      </p:sp>
    </p:spTree>
    <p:extLst>
      <p:ext uri="{BB962C8B-B14F-4D97-AF65-F5344CB8AC3E}">
        <p14:creationId xmlns:p14="http://schemas.microsoft.com/office/powerpoint/2010/main" xmlns="" val="82852914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smtClean="0"/>
              <a:t>Nhập môn CNTT&amp;TT</a:t>
            </a: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r>
              <a:rPr lang="en-US" smtClean="0"/>
              <a:t>2016</a:t>
            </a:r>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FEAD6D3-E3A6-4306-A906-2CB27FEAA95E}" type="slidenum">
              <a:rPr lang="en-US" smtClean="0"/>
              <a:pPr/>
              <a:t>‹#›</a:t>
            </a:fld>
            <a:endParaRPr lang="en-US"/>
          </a:p>
        </p:txBody>
      </p:sp>
    </p:spTree>
    <p:extLst>
      <p:ext uri="{BB962C8B-B14F-4D97-AF65-F5344CB8AC3E}">
        <p14:creationId xmlns:p14="http://schemas.microsoft.com/office/powerpoint/2010/main" xmlns="" val="315670075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1</a:t>
            </a:fld>
            <a:endParaRPr lang="en-US"/>
          </a:p>
        </p:txBody>
      </p:sp>
      <p:sp>
        <p:nvSpPr>
          <p:cNvPr id="5" name="Date Placeholder 4"/>
          <p:cNvSpPr>
            <a:spLocks noGrp="1"/>
          </p:cNvSpPr>
          <p:nvPr>
            <p:ph type="dt" idx="11"/>
          </p:nvPr>
        </p:nvSpPr>
        <p:spPr/>
        <p:txBody>
          <a:bodyPr/>
          <a:lstStyle/>
          <a:p>
            <a:r>
              <a:rPr lang="en-US" smtClean="0"/>
              <a:t>2016</a:t>
            </a:r>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smtClean="0"/>
              <a:t>Nhập môn CNTT&amp;TT</a:t>
            </a:r>
            <a:endParaRPr lang="en-US"/>
          </a:p>
        </p:txBody>
      </p:sp>
    </p:spTree>
    <p:extLst>
      <p:ext uri="{BB962C8B-B14F-4D97-AF65-F5344CB8AC3E}">
        <p14:creationId xmlns:p14="http://schemas.microsoft.com/office/powerpoint/2010/main" xmlns="" val="2325333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 xmlns:a16="http://schemas.microsoft.com/office/drawing/2014/main" id="{B56BCE99-1C49-4727-8E83-62DBD8307D9A}"/>
              </a:ext>
            </a:extLst>
          </p:cNvPr>
          <p:cNvSpPr>
            <a:spLocks noGrp="1" noRot="1" noChangeAspect="1" noChangeArrowheads="1" noTextEdit="1"/>
          </p:cNvSpPr>
          <p:nvPr>
            <p:ph type="sldImg"/>
          </p:nvPr>
        </p:nvSpPr>
        <p:spPr>
          <a:ln/>
        </p:spPr>
      </p:sp>
      <p:sp>
        <p:nvSpPr>
          <p:cNvPr id="103427" name="Rectangle 3">
            <a:extLst>
              <a:ext uri="{FF2B5EF4-FFF2-40B4-BE49-F238E27FC236}">
                <a16:creationId xmlns="" xmlns:a16="http://schemas.microsoft.com/office/drawing/2014/main" id="{88BC731D-4D56-457F-B731-12D076F4A89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 xmlns:a16="http://schemas.microsoft.com/office/drawing/2014/main" id="{55011917-C613-4190-8D4B-7464C40CA02F}"/>
              </a:ext>
            </a:extLst>
          </p:cNvPr>
          <p:cNvSpPr>
            <a:spLocks noGrp="1" noRot="1" noChangeAspect="1" noChangeArrowheads="1" noTextEdit="1"/>
          </p:cNvSpPr>
          <p:nvPr>
            <p:ph type="sldImg"/>
          </p:nvPr>
        </p:nvSpPr>
        <p:spPr>
          <a:ln/>
        </p:spPr>
      </p:sp>
      <p:sp>
        <p:nvSpPr>
          <p:cNvPr id="104451" name="Rectangle 3">
            <a:extLst>
              <a:ext uri="{FF2B5EF4-FFF2-40B4-BE49-F238E27FC236}">
                <a16:creationId xmlns="" xmlns:a16="http://schemas.microsoft.com/office/drawing/2014/main" id="{EFBAB097-AA32-43F9-A450-CB461049C34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 xmlns:a16="http://schemas.microsoft.com/office/drawing/2014/main" id="{F9AC974A-D623-4E5E-BA54-0B2F67DCDB59}"/>
              </a:ext>
            </a:extLst>
          </p:cNvPr>
          <p:cNvSpPr>
            <a:spLocks noGrp="1" noRot="1" noChangeAspect="1" noChangeArrowheads="1" noTextEdit="1"/>
          </p:cNvSpPr>
          <p:nvPr>
            <p:ph type="sldImg"/>
          </p:nvPr>
        </p:nvSpPr>
        <p:spPr>
          <a:ln/>
        </p:spPr>
      </p:sp>
      <p:sp>
        <p:nvSpPr>
          <p:cNvPr id="105475" name="Rectangle 3">
            <a:extLst>
              <a:ext uri="{FF2B5EF4-FFF2-40B4-BE49-F238E27FC236}">
                <a16:creationId xmlns="" xmlns:a16="http://schemas.microsoft.com/office/drawing/2014/main" id="{02F5961B-AA8F-4DBA-ABF3-41B214D31DA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 xmlns:a16="http://schemas.microsoft.com/office/drawing/2014/main" id="{15619E1F-AB16-4FD1-8EEC-159243552C68}"/>
              </a:ext>
            </a:extLst>
          </p:cNvPr>
          <p:cNvSpPr>
            <a:spLocks noGrp="1" noRot="1" noChangeAspect="1" noChangeArrowheads="1" noTextEdit="1"/>
          </p:cNvSpPr>
          <p:nvPr>
            <p:ph type="sldImg"/>
          </p:nvPr>
        </p:nvSpPr>
        <p:spPr>
          <a:ln/>
        </p:spPr>
      </p:sp>
      <p:sp>
        <p:nvSpPr>
          <p:cNvPr id="106499" name="Rectangle 3">
            <a:extLst>
              <a:ext uri="{FF2B5EF4-FFF2-40B4-BE49-F238E27FC236}">
                <a16:creationId xmlns="" xmlns:a16="http://schemas.microsoft.com/office/drawing/2014/main" id="{BD3BFD59-A55F-49AC-BCA1-9C5EAD563F3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 xmlns:a16="http://schemas.microsoft.com/office/drawing/2014/main" id="{B1DDAE25-2061-43F5-A719-FC6E3D832E9C}"/>
              </a:ext>
            </a:extLst>
          </p:cNvPr>
          <p:cNvSpPr>
            <a:spLocks noGrp="1" noRot="1" noChangeAspect="1" noChangeArrowheads="1" noTextEdit="1"/>
          </p:cNvSpPr>
          <p:nvPr>
            <p:ph type="sldImg"/>
          </p:nvPr>
        </p:nvSpPr>
        <p:spPr>
          <a:ln cap="flat"/>
        </p:spPr>
      </p:sp>
      <p:sp>
        <p:nvSpPr>
          <p:cNvPr id="11267" name="Rectangle 3">
            <a:extLst>
              <a:ext uri="{FF2B5EF4-FFF2-40B4-BE49-F238E27FC236}">
                <a16:creationId xmlns="" xmlns:a16="http://schemas.microsoft.com/office/drawing/2014/main" id="{8EC63545-81C2-40AB-9A59-010EF5267778}"/>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 xmlns:a16="http://schemas.microsoft.com/office/drawing/2014/main" id="{3953487F-D0E1-4847-8AF1-7F7045DD2793}"/>
              </a:ext>
            </a:extLst>
          </p:cNvPr>
          <p:cNvSpPr>
            <a:spLocks noGrp="1" noRot="1" noChangeAspect="1" noChangeArrowheads="1" noTextEdit="1"/>
          </p:cNvSpPr>
          <p:nvPr>
            <p:ph type="sldImg"/>
          </p:nvPr>
        </p:nvSpPr>
        <p:spPr>
          <a:xfrm>
            <a:off x="1143000" y="685800"/>
            <a:ext cx="4572000" cy="3429000"/>
          </a:xfrm>
          <a:ln/>
        </p:spPr>
      </p:sp>
      <p:sp>
        <p:nvSpPr>
          <p:cNvPr id="69635" name="Rectangle 3">
            <a:extLst>
              <a:ext uri="{FF2B5EF4-FFF2-40B4-BE49-F238E27FC236}">
                <a16:creationId xmlns="" xmlns:a16="http://schemas.microsoft.com/office/drawing/2014/main" id="{4CB53816-B50F-4918-94F4-74063695C32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845A15BB-2CB0-4BD3-8068-B95221CFC873}"/>
              </a:ext>
            </a:extLst>
          </p:cNvPr>
          <p:cNvSpPr>
            <a:spLocks noGrp="1" noRot="1" noChangeAspect="1" noChangeArrowheads="1" noTextEdit="1"/>
          </p:cNvSpPr>
          <p:nvPr>
            <p:ph type="sldImg"/>
          </p:nvPr>
        </p:nvSpPr>
        <p:spPr>
          <a:ln cap="flat"/>
        </p:spPr>
      </p:sp>
      <p:sp>
        <p:nvSpPr>
          <p:cNvPr id="13315" name="Rectangle 3">
            <a:extLst>
              <a:ext uri="{FF2B5EF4-FFF2-40B4-BE49-F238E27FC236}">
                <a16:creationId xmlns="" xmlns:a16="http://schemas.microsoft.com/office/drawing/2014/main" id="{58EE300B-78DF-4C5A-9434-49F1C1225DA8}"/>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 xmlns:a16="http://schemas.microsoft.com/office/drawing/2014/main" id="{5C45A734-D9C8-484A-AA35-ADCC2B331B23}"/>
              </a:ext>
            </a:extLst>
          </p:cNvPr>
          <p:cNvSpPr>
            <a:spLocks noGrp="1" noRot="1" noChangeAspect="1" noChangeArrowheads="1" noTextEdit="1"/>
          </p:cNvSpPr>
          <p:nvPr>
            <p:ph type="sldImg"/>
          </p:nvPr>
        </p:nvSpPr>
        <p:spPr>
          <a:ln/>
        </p:spPr>
      </p:sp>
      <p:sp>
        <p:nvSpPr>
          <p:cNvPr id="109571" name="Rectangle 3">
            <a:extLst>
              <a:ext uri="{FF2B5EF4-FFF2-40B4-BE49-F238E27FC236}">
                <a16:creationId xmlns="" xmlns:a16="http://schemas.microsoft.com/office/drawing/2014/main" id="{0F8C9D6C-CB67-42CC-83B0-D155120F93B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 xmlns:a16="http://schemas.microsoft.com/office/drawing/2014/main" id="{9312FAA5-7C43-4556-82F6-B4CDFC072B59}"/>
              </a:ext>
            </a:extLst>
          </p:cNvPr>
          <p:cNvSpPr>
            <a:spLocks noGrp="1" noRot="1" noChangeAspect="1" noChangeArrowheads="1" noTextEdit="1"/>
          </p:cNvSpPr>
          <p:nvPr>
            <p:ph type="sldImg"/>
          </p:nvPr>
        </p:nvSpPr>
        <p:spPr>
          <a:ln/>
        </p:spPr>
      </p:sp>
      <p:sp>
        <p:nvSpPr>
          <p:cNvPr id="110595" name="Rectangle 3">
            <a:extLst>
              <a:ext uri="{FF2B5EF4-FFF2-40B4-BE49-F238E27FC236}">
                <a16:creationId xmlns="" xmlns:a16="http://schemas.microsoft.com/office/drawing/2014/main" id="{3268AF46-7024-4AA1-828B-15B2449C93F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 xmlns:a16="http://schemas.microsoft.com/office/drawing/2014/main" id="{1F158309-A15A-4C51-A143-A6FF89B70B24}"/>
              </a:ext>
            </a:extLst>
          </p:cNvPr>
          <p:cNvSpPr>
            <a:spLocks noGrp="1" noRot="1" noChangeAspect="1" noChangeArrowheads="1" noTextEdit="1"/>
          </p:cNvSpPr>
          <p:nvPr>
            <p:ph type="sldImg"/>
          </p:nvPr>
        </p:nvSpPr>
        <p:spPr>
          <a:xfrm>
            <a:off x="1143000" y="685800"/>
            <a:ext cx="4572000" cy="3429000"/>
          </a:xfrm>
          <a:ln/>
        </p:spPr>
      </p:sp>
      <p:sp>
        <p:nvSpPr>
          <p:cNvPr id="73731" name="Rectangle 3">
            <a:extLst>
              <a:ext uri="{FF2B5EF4-FFF2-40B4-BE49-F238E27FC236}">
                <a16:creationId xmlns="" xmlns:a16="http://schemas.microsoft.com/office/drawing/2014/main" id="{5BED9A33-7510-495A-AA13-35000A2B73E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Nhập môn CNTT&amp;TT</a:t>
            </a:r>
            <a:endParaRPr lang="en-US"/>
          </a:p>
        </p:txBody>
      </p:sp>
      <p:sp>
        <p:nvSpPr>
          <p:cNvPr id="5" name="Date Placeholder 4"/>
          <p:cNvSpPr>
            <a:spLocks noGrp="1"/>
          </p:cNvSpPr>
          <p:nvPr>
            <p:ph type="dt" idx="11"/>
          </p:nvPr>
        </p:nvSpPr>
        <p:spPr/>
        <p:txBody>
          <a:bodyPr/>
          <a:lstStyle/>
          <a:p>
            <a:r>
              <a:rPr lang="en-US" smtClean="0"/>
              <a:t>2016</a:t>
            </a:r>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FEAD6D3-E3A6-4306-A906-2CB27FEAA95E}" type="slidenum">
              <a:rPr lang="en-US" smtClean="0"/>
              <a:pPr/>
              <a:t>2</a:t>
            </a:fld>
            <a:endParaRPr lang="en-US"/>
          </a:p>
        </p:txBody>
      </p:sp>
    </p:spTree>
    <p:extLst>
      <p:ext uri="{BB962C8B-B14F-4D97-AF65-F5344CB8AC3E}">
        <p14:creationId xmlns:p14="http://schemas.microsoft.com/office/powerpoint/2010/main" xmlns="" val="1262201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 xmlns:a16="http://schemas.microsoft.com/office/drawing/2014/main" id="{81378679-51F2-4672-B8AB-A39CF3B754AC}"/>
              </a:ext>
            </a:extLst>
          </p:cNvPr>
          <p:cNvSpPr>
            <a:spLocks noGrp="1" noRot="1" noChangeAspect="1" noChangeArrowheads="1" noTextEdit="1"/>
          </p:cNvSpPr>
          <p:nvPr>
            <p:ph type="sldImg"/>
          </p:nvPr>
        </p:nvSpPr>
        <p:spPr>
          <a:xfrm>
            <a:off x="1143000" y="685800"/>
            <a:ext cx="4572000" cy="3429000"/>
          </a:xfrm>
          <a:ln/>
        </p:spPr>
      </p:sp>
      <p:sp>
        <p:nvSpPr>
          <p:cNvPr id="82947" name="Rectangle 3">
            <a:extLst>
              <a:ext uri="{FF2B5EF4-FFF2-40B4-BE49-F238E27FC236}">
                <a16:creationId xmlns="" xmlns:a16="http://schemas.microsoft.com/office/drawing/2014/main" id="{640B3FEB-0286-480B-88AC-C40F0A23D8D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 xmlns:a16="http://schemas.microsoft.com/office/drawing/2014/main" id="{6E557A66-0EEC-4D4F-840F-5C3E08CF2E07}"/>
              </a:ext>
            </a:extLst>
          </p:cNvPr>
          <p:cNvSpPr>
            <a:spLocks noGrp="1" noRot="1" noChangeAspect="1" noChangeArrowheads="1" noTextEdit="1"/>
          </p:cNvSpPr>
          <p:nvPr>
            <p:ph type="sldImg"/>
          </p:nvPr>
        </p:nvSpPr>
        <p:spPr>
          <a:xfrm>
            <a:off x="1143000" y="685800"/>
            <a:ext cx="4572000" cy="3429000"/>
          </a:xfrm>
          <a:ln/>
        </p:spPr>
      </p:sp>
      <p:sp>
        <p:nvSpPr>
          <p:cNvPr id="84995" name="Rectangle 3">
            <a:extLst>
              <a:ext uri="{FF2B5EF4-FFF2-40B4-BE49-F238E27FC236}">
                <a16:creationId xmlns="" xmlns:a16="http://schemas.microsoft.com/office/drawing/2014/main" id="{B2A4B179-4340-4A86-991D-5EE6D87A9C5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 xmlns:a16="http://schemas.microsoft.com/office/drawing/2014/main" id="{387AE164-BA64-4967-8863-3488249D5F46}"/>
              </a:ext>
            </a:extLst>
          </p:cNvPr>
          <p:cNvSpPr>
            <a:spLocks noGrp="1" noRot="1" noChangeAspect="1" noChangeArrowheads="1" noTextEdit="1"/>
          </p:cNvSpPr>
          <p:nvPr>
            <p:ph type="sldImg"/>
          </p:nvPr>
        </p:nvSpPr>
        <p:spPr>
          <a:ln cap="flat"/>
        </p:spPr>
      </p:sp>
      <p:sp>
        <p:nvSpPr>
          <p:cNvPr id="15363" name="Rectangle 3">
            <a:extLst>
              <a:ext uri="{FF2B5EF4-FFF2-40B4-BE49-F238E27FC236}">
                <a16:creationId xmlns="" xmlns:a16="http://schemas.microsoft.com/office/drawing/2014/main" id="{0F306E64-2CDF-4FB2-89F0-EB974C950563}"/>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 xmlns:a16="http://schemas.microsoft.com/office/drawing/2014/main" id="{A5FFAA7E-A917-4987-B89B-BAAA0A977530}"/>
              </a:ext>
            </a:extLst>
          </p:cNvPr>
          <p:cNvSpPr>
            <a:spLocks noGrp="1" noRot="1" noChangeAspect="1" noChangeArrowheads="1" noTextEdit="1"/>
          </p:cNvSpPr>
          <p:nvPr>
            <p:ph type="sldImg"/>
          </p:nvPr>
        </p:nvSpPr>
        <p:spPr>
          <a:ln/>
        </p:spPr>
      </p:sp>
      <p:sp>
        <p:nvSpPr>
          <p:cNvPr id="165891" name="Rectangle 3">
            <a:extLst>
              <a:ext uri="{FF2B5EF4-FFF2-40B4-BE49-F238E27FC236}">
                <a16:creationId xmlns="" xmlns:a16="http://schemas.microsoft.com/office/drawing/2014/main" id="{F1866C5A-5229-44E1-B21E-ACDE03962E2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 xmlns:a16="http://schemas.microsoft.com/office/drawing/2014/main" id="{A5EDE82B-D469-4AF4-A34A-A14CD2EDCD47}"/>
              </a:ext>
            </a:extLst>
          </p:cNvPr>
          <p:cNvSpPr>
            <a:spLocks noGrp="1" noRot="1" noChangeAspect="1" noChangeArrowheads="1" noTextEdit="1"/>
          </p:cNvSpPr>
          <p:nvPr>
            <p:ph type="sldImg"/>
          </p:nvPr>
        </p:nvSpPr>
        <p:spPr>
          <a:ln/>
        </p:spPr>
      </p:sp>
      <p:sp>
        <p:nvSpPr>
          <p:cNvPr id="111619" name="Rectangle 3">
            <a:extLst>
              <a:ext uri="{FF2B5EF4-FFF2-40B4-BE49-F238E27FC236}">
                <a16:creationId xmlns="" xmlns:a16="http://schemas.microsoft.com/office/drawing/2014/main" id="{EF6C7008-4D8E-48FD-A65D-F6394794B62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 xmlns:a16="http://schemas.microsoft.com/office/drawing/2014/main" id="{C041F2FB-1FDC-480C-9B20-21FF1E37E62E}"/>
              </a:ext>
            </a:extLst>
          </p:cNvPr>
          <p:cNvSpPr>
            <a:spLocks noGrp="1" noRot="1" noChangeAspect="1" noChangeArrowheads="1" noTextEdit="1"/>
          </p:cNvSpPr>
          <p:nvPr>
            <p:ph type="sldImg"/>
          </p:nvPr>
        </p:nvSpPr>
        <p:spPr>
          <a:ln/>
        </p:spPr>
      </p:sp>
      <p:sp>
        <p:nvSpPr>
          <p:cNvPr id="112643" name="Rectangle 3">
            <a:extLst>
              <a:ext uri="{FF2B5EF4-FFF2-40B4-BE49-F238E27FC236}">
                <a16:creationId xmlns="" xmlns:a16="http://schemas.microsoft.com/office/drawing/2014/main" id="{99CA4792-CF47-413D-8148-6623444BF03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 xmlns:a16="http://schemas.microsoft.com/office/drawing/2014/main" id="{A8DE0054-4488-4F49-A59D-097B9898315D}"/>
              </a:ext>
            </a:extLst>
          </p:cNvPr>
          <p:cNvSpPr>
            <a:spLocks noGrp="1" noRot="1" noChangeAspect="1" noChangeArrowheads="1" noTextEdit="1"/>
          </p:cNvSpPr>
          <p:nvPr>
            <p:ph type="sldImg"/>
          </p:nvPr>
        </p:nvSpPr>
        <p:spPr>
          <a:ln/>
        </p:spPr>
      </p:sp>
      <p:sp>
        <p:nvSpPr>
          <p:cNvPr id="113667" name="Rectangle 3">
            <a:extLst>
              <a:ext uri="{FF2B5EF4-FFF2-40B4-BE49-F238E27FC236}">
                <a16:creationId xmlns="" xmlns:a16="http://schemas.microsoft.com/office/drawing/2014/main" id="{0487778C-B29F-48FF-9409-8CACC69A30C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 xmlns:a16="http://schemas.microsoft.com/office/drawing/2014/main" id="{212C811D-E091-4760-8590-EF19704B2CBF}"/>
              </a:ext>
            </a:extLst>
          </p:cNvPr>
          <p:cNvSpPr>
            <a:spLocks noGrp="1" noRot="1" noChangeAspect="1" noChangeArrowheads="1" noTextEdit="1"/>
          </p:cNvSpPr>
          <p:nvPr>
            <p:ph type="sldImg"/>
          </p:nvPr>
        </p:nvSpPr>
        <p:spPr>
          <a:ln cap="flat"/>
        </p:spPr>
      </p:sp>
      <p:sp>
        <p:nvSpPr>
          <p:cNvPr id="17411" name="Rectangle 3">
            <a:extLst>
              <a:ext uri="{FF2B5EF4-FFF2-40B4-BE49-F238E27FC236}">
                <a16:creationId xmlns="" xmlns:a16="http://schemas.microsoft.com/office/drawing/2014/main" id="{C1AF1A47-32A2-4FA9-90A2-0C9936F8DC79}"/>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 xmlns:a16="http://schemas.microsoft.com/office/drawing/2014/main" id="{27367449-5549-4A7D-A14D-535D2C13D9E7}"/>
              </a:ext>
            </a:extLst>
          </p:cNvPr>
          <p:cNvSpPr>
            <a:spLocks noGrp="1" noRot="1" noChangeAspect="1" noChangeArrowheads="1" noTextEdit="1"/>
          </p:cNvSpPr>
          <p:nvPr>
            <p:ph type="sldImg"/>
          </p:nvPr>
        </p:nvSpPr>
        <p:spPr>
          <a:ln cap="flat"/>
        </p:spPr>
      </p:sp>
      <p:sp>
        <p:nvSpPr>
          <p:cNvPr id="19459" name="Rectangle 3">
            <a:extLst>
              <a:ext uri="{FF2B5EF4-FFF2-40B4-BE49-F238E27FC236}">
                <a16:creationId xmlns="" xmlns:a16="http://schemas.microsoft.com/office/drawing/2014/main" id="{7767F55E-8E70-4B0F-9299-EE3F7F9C24CD}"/>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 xmlns:a16="http://schemas.microsoft.com/office/drawing/2014/main" id="{E6167053-4C39-4358-B93F-92155764D5E5}"/>
              </a:ext>
            </a:extLst>
          </p:cNvPr>
          <p:cNvSpPr>
            <a:spLocks noGrp="1" noRot="1" noChangeAspect="1" noChangeArrowheads="1" noTextEdit="1"/>
          </p:cNvSpPr>
          <p:nvPr>
            <p:ph type="sldImg"/>
          </p:nvPr>
        </p:nvSpPr>
        <p:spPr>
          <a:ln/>
        </p:spPr>
      </p:sp>
      <p:sp>
        <p:nvSpPr>
          <p:cNvPr id="114691" name="Rectangle 3">
            <a:extLst>
              <a:ext uri="{FF2B5EF4-FFF2-40B4-BE49-F238E27FC236}">
                <a16:creationId xmlns="" xmlns:a16="http://schemas.microsoft.com/office/drawing/2014/main" id="{B45A936B-577F-4BDA-B68C-CD36F0C6768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Nhập môn CNTT&amp;TT</a:t>
            </a:r>
            <a:endParaRPr lang="en-US"/>
          </a:p>
        </p:txBody>
      </p:sp>
      <p:sp>
        <p:nvSpPr>
          <p:cNvPr id="5" name="Date Placeholder 4"/>
          <p:cNvSpPr>
            <a:spLocks noGrp="1"/>
          </p:cNvSpPr>
          <p:nvPr>
            <p:ph type="dt" idx="11"/>
          </p:nvPr>
        </p:nvSpPr>
        <p:spPr/>
        <p:txBody>
          <a:bodyPr/>
          <a:lstStyle/>
          <a:p>
            <a:r>
              <a:rPr lang="en-US" smtClean="0"/>
              <a:t>2016</a:t>
            </a:r>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FEAD6D3-E3A6-4306-A906-2CB27FEAA95E}" type="slidenum">
              <a:rPr lang="en-US" smtClean="0"/>
              <a:pPr/>
              <a:t>3</a:t>
            </a:fld>
            <a:endParaRPr lang="en-US"/>
          </a:p>
        </p:txBody>
      </p:sp>
    </p:spTree>
    <p:extLst>
      <p:ext uri="{BB962C8B-B14F-4D97-AF65-F5344CB8AC3E}">
        <p14:creationId xmlns:p14="http://schemas.microsoft.com/office/powerpoint/2010/main" xmlns="" val="12622013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 xmlns:a16="http://schemas.microsoft.com/office/drawing/2014/main" id="{C7781401-F37E-4415-A01F-1456BF5C9350}"/>
              </a:ext>
            </a:extLst>
          </p:cNvPr>
          <p:cNvSpPr>
            <a:spLocks noGrp="1" noRot="1" noChangeAspect="1" noChangeArrowheads="1" noTextEdit="1"/>
          </p:cNvSpPr>
          <p:nvPr>
            <p:ph type="sldImg"/>
          </p:nvPr>
        </p:nvSpPr>
        <p:spPr>
          <a:ln/>
        </p:spPr>
      </p:sp>
      <p:sp>
        <p:nvSpPr>
          <p:cNvPr id="161795" name="Rectangle 3">
            <a:extLst>
              <a:ext uri="{FF2B5EF4-FFF2-40B4-BE49-F238E27FC236}">
                <a16:creationId xmlns="" xmlns:a16="http://schemas.microsoft.com/office/drawing/2014/main" id="{BA27F105-0054-49DF-80A7-370E6FEA7DA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 xmlns:a16="http://schemas.microsoft.com/office/drawing/2014/main" id="{5D118E6F-1EF6-491C-BE43-CD1B44FB4B0C}"/>
              </a:ext>
            </a:extLst>
          </p:cNvPr>
          <p:cNvSpPr>
            <a:spLocks noGrp="1" noRot="1" noChangeAspect="1" noChangeArrowheads="1" noTextEdit="1"/>
          </p:cNvSpPr>
          <p:nvPr>
            <p:ph type="sldImg"/>
          </p:nvPr>
        </p:nvSpPr>
        <p:spPr>
          <a:ln/>
        </p:spPr>
      </p:sp>
      <p:sp>
        <p:nvSpPr>
          <p:cNvPr id="115715" name="Rectangle 3">
            <a:extLst>
              <a:ext uri="{FF2B5EF4-FFF2-40B4-BE49-F238E27FC236}">
                <a16:creationId xmlns="" xmlns:a16="http://schemas.microsoft.com/office/drawing/2014/main" id="{A510967F-23C8-4F41-90C3-7985FF6B2A1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 xmlns:a16="http://schemas.microsoft.com/office/drawing/2014/main" id="{070BBFFE-7B06-4E2A-9784-2A3622FD9BE4}"/>
              </a:ext>
            </a:extLst>
          </p:cNvPr>
          <p:cNvSpPr>
            <a:spLocks noGrp="1" noRot="1" noChangeAspect="1" noChangeArrowheads="1" noTextEdit="1"/>
          </p:cNvSpPr>
          <p:nvPr>
            <p:ph type="sldImg"/>
          </p:nvPr>
        </p:nvSpPr>
        <p:spPr>
          <a:ln/>
        </p:spPr>
      </p:sp>
      <p:sp>
        <p:nvSpPr>
          <p:cNvPr id="116739" name="Rectangle 3">
            <a:extLst>
              <a:ext uri="{FF2B5EF4-FFF2-40B4-BE49-F238E27FC236}">
                <a16:creationId xmlns="" xmlns:a16="http://schemas.microsoft.com/office/drawing/2014/main" id="{43E9B54F-0925-411A-AEDB-DEF55A25E1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 xmlns:a16="http://schemas.microsoft.com/office/drawing/2014/main" id="{2562CF33-4334-41F1-BF82-1BEA6BEA5254}"/>
              </a:ext>
            </a:extLst>
          </p:cNvPr>
          <p:cNvSpPr>
            <a:spLocks noGrp="1" noRot="1" noChangeAspect="1" noChangeArrowheads="1" noTextEdit="1"/>
          </p:cNvSpPr>
          <p:nvPr>
            <p:ph type="sldImg"/>
          </p:nvPr>
        </p:nvSpPr>
        <p:spPr>
          <a:ln/>
        </p:spPr>
      </p:sp>
      <p:sp>
        <p:nvSpPr>
          <p:cNvPr id="117763" name="Rectangle 3">
            <a:extLst>
              <a:ext uri="{FF2B5EF4-FFF2-40B4-BE49-F238E27FC236}">
                <a16:creationId xmlns="" xmlns:a16="http://schemas.microsoft.com/office/drawing/2014/main" id="{8BB3138D-693A-400D-801E-79847BC099B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8AF92ADC-44C0-40FC-ABCB-CB44E7B2E47D}"/>
              </a:ext>
            </a:extLst>
          </p:cNvPr>
          <p:cNvSpPr>
            <a:spLocks noGrp="1" noRot="1" noChangeAspect="1" noChangeArrowheads="1" noTextEdit="1"/>
          </p:cNvSpPr>
          <p:nvPr>
            <p:ph type="sldImg"/>
          </p:nvPr>
        </p:nvSpPr>
        <p:spPr>
          <a:xfrm>
            <a:off x="1143000" y="685800"/>
            <a:ext cx="4572000" cy="3429000"/>
          </a:xfrm>
          <a:ln/>
        </p:spPr>
      </p:sp>
      <p:sp>
        <p:nvSpPr>
          <p:cNvPr id="57347" name="Rectangle 3">
            <a:extLst>
              <a:ext uri="{FF2B5EF4-FFF2-40B4-BE49-F238E27FC236}">
                <a16:creationId xmlns="" xmlns:a16="http://schemas.microsoft.com/office/drawing/2014/main" id="{D6407869-B78B-473E-8732-707B9E724B8A}"/>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 xmlns:a16="http://schemas.microsoft.com/office/drawing/2014/main" id="{F0DFB349-E7BC-4E77-95B4-6FD7F6798DF2}"/>
              </a:ext>
            </a:extLst>
          </p:cNvPr>
          <p:cNvSpPr>
            <a:spLocks noGrp="1" noRot="1" noChangeAspect="1" noChangeArrowheads="1" noTextEdit="1"/>
          </p:cNvSpPr>
          <p:nvPr>
            <p:ph type="sldImg"/>
          </p:nvPr>
        </p:nvSpPr>
        <p:spPr>
          <a:ln/>
        </p:spPr>
      </p:sp>
      <p:sp>
        <p:nvSpPr>
          <p:cNvPr id="118787" name="Rectangle 3">
            <a:extLst>
              <a:ext uri="{FF2B5EF4-FFF2-40B4-BE49-F238E27FC236}">
                <a16:creationId xmlns="" xmlns:a16="http://schemas.microsoft.com/office/drawing/2014/main" id="{86500A80-DFAA-4555-8994-8EB3E55CCC8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 xmlns:a16="http://schemas.microsoft.com/office/drawing/2014/main" id="{26C22DBA-4523-402D-8620-AE1E3810E091}"/>
              </a:ext>
            </a:extLst>
          </p:cNvPr>
          <p:cNvSpPr>
            <a:spLocks noGrp="1" noRot="1" noChangeAspect="1" noChangeArrowheads="1" noTextEdit="1"/>
          </p:cNvSpPr>
          <p:nvPr>
            <p:ph type="sldImg"/>
          </p:nvPr>
        </p:nvSpPr>
        <p:spPr>
          <a:ln/>
        </p:spPr>
      </p:sp>
      <p:sp>
        <p:nvSpPr>
          <p:cNvPr id="119811" name="Rectangle 3">
            <a:extLst>
              <a:ext uri="{FF2B5EF4-FFF2-40B4-BE49-F238E27FC236}">
                <a16:creationId xmlns="" xmlns:a16="http://schemas.microsoft.com/office/drawing/2014/main" id="{79E036B6-8C2E-4E25-96B4-E4E314A26FB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 xmlns:a16="http://schemas.microsoft.com/office/drawing/2014/main" id="{F7E542DF-5690-482B-80B7-CD6CB21E6DD1}"/>
              </a:ext>
            </a:extLst>
          </p:cNvPr>
          <p:cNvSpPr>
            <a:spLocks noGrp="1" noRot="1" noChangeAspect="1" noChangeArrowheads="1" noTextEdit="1"/>
          </p:cNvSpPr>
          <p:nvPr>
            <p:ph type="sldImg"/>
          </p:nvPr>
        </p:nvSpPr>
        <p:spPr>
          <a:ln/>
        </p:spPr>
      </p:sp>
      <p:sp>
        <p:nvSpPr>
          <p:cNvPr id="120835" name="Rectangle 3">
            <a:extLst>
              <a:ext uri="{FF2B5EF4-FFF2-40B4-BE49-F238E27FC236}">
                <a16:creationId xmlns="" xmlns:a16="http://schemas.microsoft.com/office/drawing/2014/main" id="{9700A838-4174-43C4-9E9A-2C39CFB8ACF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 xmlns:a16="http://schemas.microsoft.com/office/drawing/2014/main" id="{AFB0F0E5-0D84-4F21-B1A6-AAB100EF8463}"/>
              </a:ext>
            </a:extLst>
          </p:cNvPr>
          <p:cNvSpPr>
            <a:spLocks noGrp="1" noRot="1" noChangeAspect="1" noChangeArrowheads="1" noTextEdit="1"/>
          </p:cNvSpPr>
          <p:nvPr>
            <p:ph type="sldImg"/>
          </p:nvPr>
        </p:nvSpPr>
        <p:spPr>
          <a:ln/>
        </p:spPr>
      </p:sp>
      <p:sp>
        <p:nvSpPr>
          <p:cNvPr id="121859" name="Rectangle 3">
            <a:extLst>
              <a:ext uri="{FF2B5EF4-FFF2-40B4-BE49-F238E27FC236}">
                <a16:creationId xmlns="" xmlns:a16="http://schemas.microsoft.com/office/drawing/2014/main" id="{0A41549B-1C1E-40B4-A7FD-A2BE76632A5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 xmlns:a16="http://schemas.microsoft.com/office/drawing/2014/main" id="{7D92837B-C76A-4454-A0B5-225DAC379445}"/>
              </a:ext>
            </a:extLst>
          </p:cNvPr>
          <p:cNvSpPr>
            <a:spLocks noGrp="1" noRot="1" noChangeAspect="1" noChangeArrowheads="1" noTextEdit="1"/>
          </p:cNvSpPr>
          <p:nvPr>
            <p:ph type="sldImg"/>
          </p:nvPr>
        </p:nvSpPr>
        <p:spPr>
          <a:ln/>
        </p:spPr>
      </p:sp>
      <p:sp>
        <p:nvSpPr>
          <p:cNvPr id="122883" name="Rectangle 3">
            <a:extLst>
              <a:ext uri="{FF2B5EF4-FFF2-40B4-BE49-F238E27FC236}">
                <a16:creationId xmlns="" xmlns:a16="http://schemas.microsoft.com/office/drawing/2014/main" id="{7BE1B1E0-C362-4E46-A4A5-F1EFD403BA1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Nhập môn CNTT&amp;TT</a:t>
            </a:r>
            <a:endParaRPr lang="en-US"/>
          </a:p>
        </p:txBody>
      </p:sp>
      <p:sp>
        <p:nvSpPr>
          <p:cNvPr id="5" name="Date Placeholder 4"/>
          <p:cNvSpPr>
            <a:spLocks noGrp="1"/>
          </p:cNvSpPr>
          <p:nvPr>
            <p:ph type="dt" idx="11"/>
          </p:nvPr>
        </p:nvSpPr>
        <p:spPr/>
        <p:txBody>
          <a:bodyPr/>
          <a:lstStyle/>
          <a:p>
            <a:r>
              <a:rPr lang="en-US" smtClean="0"/>
              <a:t>2016</a:t>
            </a:r>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FEAD6D3-E3A6-4306-A906-2CB27FEAA95E}" type="slidenum">
              <a:rPr lang="en-US" smtClean="0"/>
              <a:pPr/>
              <a:t>4</a:t>
            </a:fld>
            <a:endParaRPr lang="en-US"/>
          </a:p>
        </p:txBody>
      </p:sp>
    </p:spTree>
    <p:extLst>
      <p:ext uri="{BB962C8B-B14F-4D97-AF65-F5344CB8AC3E}">
        <p14:creationId xmlns:p14="http://schemas.microsoft.com/office/powerpoint/2010/main" xmlns="" val="12622013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 xmlns:a16="http://schemas.microsoft.com/office/drawing/2014/main" id="{DC8126CB-DB48-4B66-A626-409E87416D1D}"/>
              </a:ext>
            </a:extLst>
          </p:cNvPr>
          <p:cNvSpPr>
            <a:spLocks noGrp="1" noRot="1" noChangeAspect="1" noChangeArrowheads="1" noTextEdit="1"/>
          </p:cNvSpPr>
          <p:nvPr>
            <p:ph type="sldImg"/>
          </p:nvPr>
        </p:nvSpPr>
        <p:spPr>
          <a:ln/>
        </p:spPr>
      </p:sp>
      <p:sp>
        <p:nvSpPr>
          <p:cNvPr id="123907" name="Rectangle 3">
            <a:extLst>
              <a:ext uri="{FF2B5EF4-FFF2-40B4-BE49-F238E27FC236}">
                <a16:creationId xmlns="" xmlns:a16="http://schemas.microsoft.com/office/drawing/2014/main" id="{E44AF905-161D-48AA-BBB8-17ACE8D87D1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 xmlns:a16="http://schemas.microsoft.com/office/drawing/2014/main" id="{D8058802-1E45-4A64-BC64-A2BDD4A88D76}"/>
              </a:ext>
            </a:extLst>
          </p:cNvPr>
          <p:cNvSpPr>
            <a:spLocks noGrp="1" noRot="1" noChangeAspect="1" noChangeArrowheads="1" noTextEdit="1"/>
          </p:cNvSpPr>
          <p:nvPr>
            <p:ph type="sldImg"/>
          </p:nvPr>
        </p:nvSpPr>
        <p:spPr>
          <a:ln cap="flat"/>
        </p:spPr>
      </p:sp>
      <p:sp>
        <p:nvSpPr>
          <p:cNvPr id="21507" name="Rectangle 3">
            <a:extLst>
              <a:ext uri="{FF2B5EF4-FFF2-40B4-BE49-F238E27FC236}">
                <a16:creationId xmlns="" xmlns:a16="http://schemas.microsoft.com/office/drawing/2014/main" id="{3C98BDED-7DEE-4ABC-8CF2-00D77BA893F1}"/>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 xmlns:a16="http://schemas.microsoft.com/office/drawing/2014/main" id="{9DBFA0F1-A25A-4E77-8F41-B00DBEB1E8B3}"/>
              </a:ext>
            </a:extLst>
          </p:cNvPr>
          <p:cNvSpPr>
            <a:spLocks noGrp="1" noRot="1" noChangeAspect="1" noChangeArrowheads="1" noTextEdit="1"/>
          </p:cNvSpPr>
          <p:nvPr>
            <p:ph type="sldImg"/>
          </p:nvPr>
        </p:nvSpPr>
        <p:spPr>
          <a:ln/>
        </p:spPr>
      </p:sp>
      <p:sp>
        <p:nvSpPr>
          <p:cNvPr id="124931" name="Rectangle 3">
            <a:extLst>
              <a:ext uri="{FF2B5EF4-FFF2-40B4-BE49-F238E27FC236}">
                <a16:creationId xmlns="" xmlns:a16="http://schemas.microsoft.com/office/drawing/2014/main" id="{E54A8DBE-A5A4-4F88-84F5-73AE2F01B38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 xmlns:a16="http://schemas.microsoft.com/office/drawing/2014/main" id="{029583AF-8970-4424-AEF3-34DF06EB04BC}"/>
              </a:ext>
            </a:extLst>
          </p:cNvPr>
          <p:cNvSpPr>
            <a:spLocks noGrp="1" noRot="1" noChangeAspect="1" noChangeArrowheads="1" noTextEdit="1"/>
          </p:cNvSpPr>
          <p:nvPr>
            <p:ph type="sldImg"/>
          </p:nvPr>
        </p:nvSpPr>
        <p:spPr>
          <a:ln/>
        </p:spPr>
      </p:sp>
      <p:sp>
        <p:nvSpPr>
          <p:cNvPr id="173059" name="Rectangle 3">
            <a:extLst>
              <a:ext uri="{FF2B5EF4-FFF2-40B4-BE49-F238E27FC236}">
                <a16:creationId xmlns="" xmlns:a16="http://schemas.microsoft.com/office/drawing/2014/main" id="{A2699CD4-32D0-4FBC-BCA2-AB616526845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 xmlns:a16="http://schemas.microsoft.com/office/drawing/2014/main" id="{1A76BCFA-E8C7-4FBD-92A3-71AE91021D5A}"/>
              </a:ext>
            </a:extLst>
          </p:cNvPr>
          <p:cNvSpPr>
            <a:spLocks noGrp="1" noRot="1" noChangeAspect="1" noChangeArrowheads="1" noTextEdit="1"/>
          </p:cNvSpPr>
          <p:nvPr>
            <p:ph type="sldImg"/>
          </p:nvPr>
        </p:nvSpPr>
        <p:spPr>
          <a:ln/>
        </p:spPr>
      </p:sp>
      <p:sp>
        <p:nvSpPr>
          <p:cNvPr id="175107" name="Rectangle 3">
            <a:extLst>
              <a:ext uri="{FF2B5EF4-FFF2-40B4-BE49-F238E27FC236}">
                <a16:creationId xmlns="" xmlns:a16="http://schemas.microsoft.com/office/drawing/2014/main" id="{D844DFF3-6FDE-4F67-9D78-54349D9D1D6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Nhập môn CNTT&amp;TT</a:t>
            </a:r>
            <a:endParaRPr lang="en-US"/>
          </a:p>
        </p:txBody>
      </p:sp>
      <p:sp>
        <p:nvSpPr>
          <p:cNvPr id="5" name="Date Placeholder 4"/>
          <p:cNvSpPr>
            <a:spLocks noGrp="1"/>
          </p:cNvSpPr>
          <p:nvPr>
            <p:ph type="dt" idx="11"/>
          </p:nvPr>
        </p:nvSpPr>
        <p:spPr/>
        <p:txBody>
          <a:bodyPr/>
          <a:lstStyle/>
          <a:p>
            <a:r>
              <a:rPr lang="en-US" smtClean="0"/>
              <a:t>2016</a:t>
            </a:r>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FEAD6D3-E3A6-4306-A906-2CB27FEAA95E}" type="slidenum">
              <a:rPr lang="en-US" smtClean="0"/>
              <a:pPr/>
              <a:t>5</a:t>
            </a:fld>
            <a:endParaRPr lang="en-US"/>
          </a:p>
        </p:txBody>
      </p:sp>
    </p:spTree>
    <p:extLst>
      <p:ext uri="{BB962C8B-B14F-4D97-AF65-F5344CB8AC3E}">
        <p14:creationId xmlns:p14="http://schemas.microsoft.com/office/powerpoint/2010/main" xmlns="" val="126220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Nhập môn CNTT&amp;TT</a:t>
            </a:r>
            <a:endParaRPr lang="en-US"/>
          </a:p>
        </p:txBody>
      </p:sp>
      <p:sp>
        <p:nvSpPr>
          <p:cNvPr id="5" name="Date Placeholder 4"/>
          <p:cNvSpPr>
            <a:spLocks noGrp="1"/>
          </p:cNvSpPr>
          <p:nvPr>
            <p:ph type="dt" idx="11"/>
          </p:nvPr>
        </p:nvSpPr>
        <p:spPr/>
        <p:txBody>
          <a:bodyPr/>
          <a:lstStyle/>
          <a:p>
            <a:r>
              <a:rPr lang="en-US" smtClean="0"/>
              <a:t>2016</a:t>
            </a:r>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FEAD6D3-E3A6-4306-A906-2CB27FEAA95E}" type="slidenum">
              <a:rPr lang="en-US" smtClean="0"/>
              <a:pPr/>
              <a:t>6</a:t>
            </a:fld>
            <a:endParaRPr lang="en-US"/>
          </a:p>
        </p:txBody>
      </p:sp>
    </p:spTree>
    <p:extLst>
      <p:ext uri="{BB962C8B-B14F-4D97-AF65-F5344CB8AC3E}">
        <p14:creationId xmlns:p14="http://schemas.microsoft.com/office/powerpoint/2010/main" xmlns="" val="1262201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Nhập môn CNTT&amp;TT</a:t>
            </a:r>
            <a:endParaRPr lang="en-US"/>
          </a:p>
        </p:txBody>
      </p:sp>
      <p:sp>
        <p:nvSpPr>
          <p:cNvPr id="5" name="Date Placeholder 4"/>
          <p:cNvSpPr>
            <a:spLocks noGrp="1"/>
          </p:cNvSpPr>
          <p:nvPr>
            <p:ph type="dt" idx="11"/>
          </p:nvPr>
        </p:nvSpPr>
        <p:spPr/>
        <p:txBody>
          <a:bodyPr/>
          <a:lstStyle/>
          <a:p>
            <a:r>
              <a:rPr lang="en-US" smtClean="0"/>
              <a:t>2016</a:t>
            </a:r>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FEAD6D3-E3A6-4306-A906-2CB27FEAA95E}" type="slidenum">
              <a:rPr lang="en-US" smtClean="0"/>
              <a:pPr/>
              <a:t>7</a:t>
            </a:fld>
            <a:endParaRPr lang="en-US"/>
          </a:p>
        </p:txBody>
      </p:sp>
    </p:spTree>
    <p:extLst>
      <p:ext uri="{BB962C8B-B14F-4D97-AF65-F5344CB8AC3E}">
        <p14:creationId xmlns:p14="http://schemas.microsoft.com/office/powerpoint/2010/main" xmlns="" val="1262201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 xmlns:a16="http://schemas.microsoft.com/office/drawing/2014/main" id="{45FAB599-F703-4A6C-BA1D-1D3E46FD73FA}"/>
              </a:ext>
            </a:extLst>
          </p:cNvPr>
          <p:cNvSpPr>
            <a:spLocks noGrp="1" noRot="1" noChangeAspect="1" noChangeArrowheads="1" noTextEdit="1"/>
          </p:cNvSpPr>
          <p:nvPr>
            <p:ph type="sldImg"/>
          </p:nvPr>
        </p:nvSpPr>
        <p:spPr>
          <a:ln cap="flat"/>
        </p:spPr>
      </p:sp>
      <p:sp>
        <p:nvSpPr>
          <p:cNvPr id="151555" name="Rectangle 3">
            <a:extLst>
              <a:ext uri="{FF2B5EF4-FFF2-40B4-BE49-F238E27FC236}">
                <a16:creationId xmlns="" xmlns:a16="http://schemas.microsoft.com/office/drawing/2014/main" id="{3A7FF95A-75F0-4A1E-A33F-B9143F6AD542}"/>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 xmlns:a16="http://schemas.microsoft.com/office/drawing/2014/main" id="{1155E1D2-FB79-46A6-883D-2174FE3121FF}"/>
              </a:ext>
            </a:extLst>
          </p:cNvPr>
          <p:cNvSpPr>
            <a:spLocks noGrp="1" noRot="1" noChangeAspect="1" noChangeArrowheads="1" noTextEdit="1"/>
          </p:cNvSpPr>
          <p:nvPr>
            <p:ph type="sldImg"/>
          </p:nvPr>
        </p:nvSpPr>
        <p:spPr>
          <a:ln cap="flat"/>
        </p:spPr>
      </p:sp>
      <p:sp>
        <p:nvSpPr>
          <p:cNvPr id="9219" name="Rectangle 3">
            <a:extLst>
              <a:ext uri="{FF2B5EF4-FFF2-40B4-BE49-F238E27FC236}">
                <a16:creationId xmlns="" xmlns:a16="http://schemas.microsoft.com/office/drawing/2014/main" id="{E272E765-E01A-4187-8223-3459EDDBE7A9}"/>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 SoICT 2017</a:t>
            </a:r>
            <a:endParaRPr lang="en-US"/>
          </a:p>
        </p:txBody>
      </p:sp>
      <p:sp>
        <p:nvSpPr>
          <p:cNvPr id="5" name="Footer Placeholder 4"/>
          <p:cNvSpPr>
            <a:spLocks noGrp="1"/>
          </p:cNvSpPr>
          <p:nvPr>
            <p:ph type="ftr" sz="quarter" idx="11"/>
          </p:nvPr>
        </p:nvSpPr>
        <p:spPr/>
        <p:txBody>
          <a:bodyPr/>
          <a:lstStyle/>
          <a:p>
            <a:r>
              <a:rPr lang="en-US"/>
              <a:t>Nhập môn CNTT&amp;TT</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 SoICT 2017</a:t>
            </a:r>
            <a:endParaRPr lang="en-US"/>
          </a:p>
        </p:txBody>
      </p:sp>
      <p:sp>
        <p:nvSpPr>
          <p:cNvPr id="5" name="Footer Placeholder 4"/>
          <p:cNvSpPr>
            <a:spLocks noGrp="1"/>
          </p:cNvSpPr>
          <p:nvPr>
            <p:ph type="ftr" sz="quarter" idx="11"/>
          </p:nvPr>
        </p:nvSpPr>
        <p:spPr/>
        <p:txBody>
          <a:bodyPr/>
          <a:lstStyle/>
          <a:p>
            <a:r>
              <a:rPr lang="en-US"/>
              <a:t>Nhập môn CNTT&amp;TT</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 SoICT 2017</a:t>
            </a:r>
            <a:endParaRPr lang="en-US"/>
          </a:p>
        </p:txBody>
      </p:sp>
      <p:sp>
        <p:nvSpPr>
          <p:cNvPr id="5" name="Footer Placeholder 4"/>
          <p:cNvSpPr>
            <a:spLocks noGrp="1"/>
          </p:cNvSpPr>
          <p:nvPr>
            <p:ph type="ftr" sz="quarter" idx="11"/>
          </p:nvPr>
        </p:nvSpPr>
        <p:spPr/>
        <p:txBody>
          <a:bodyPr/>
          <a:lstStyle/>
          <a:p>
            <a:r>
              <a:rPr lang="en-US"/>
              <a:t>Nhập môn CNTT&amp;TT</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458200" cy="609600"/>
          </a:xfrm>
        </p:spPr>
        <p:txBody>
          <a:bodyPr>
            <a:normAutofit/>
          </a:bodyPr>
          <a:lstStyle>
            <a:lvl1pPr>
              <a:defRPr sz="3200" b="1">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533400" y="1143000"/>
            <a:ext cx="8153400" cy="4983163"/>
          </a:xfrm>
        </p:spPr>
        <p:txBody>
          <a:bodyPr/>
          <a:lstStyle>
            <a:lvl1pPr marL="342900" indent="-342900">
              <a:buClr>
                <a:srgbClr val="3366FF"/>
              </a:buClr>
              <a:buSzPct val="100000"/>
              <a:buFont typeface="Wingdings" charset="2"/>
              <a:buChar char="§"/>
              <a:defRPr b="0">
                <a:latin typeface="Arial" panose="020B0604020202020204" pitchFamily="34" charset="0"/>
                <a:cs typeface="Arial" panose="020B0604020202020204" pitchFamily="34" charset="0"/>
              </a:defRPr>
            </a:lvl1pPr>
            <a:lvl2pPr marL="742950" indent="-285750">
              <a:buClr>
                <a:srgbClr val="FF0000"/>
              </a:buClr>
              <a:buFont typeface="Wingdings" charset="2"/>
              <a:buChar char="§"/>
              <a:defRPr b="0" i="0">
                <a:latin typeface="Arial" panose="020B0604020202020204" pitchFamily="34" charset="0"/>
                <a:cs typeface="Arial" panose="020B0604020202020204" pitchFamily="34" charset="0"/>
              </a:defRPr>
            </a:lvl2pPr>
            <a:lvl3pPr marL="1143000" indent="-228600">
              <a:buClr>
                <a:srgbClr val="0000FF"/>
              </a:buClr>
              <a:buFont typeface="Arial"/>
              <a:buChar char="•"/>
              <a:defRPr i="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28600" y="6492875"/>
            <a:ext cx="2133600" cy="365125"/>
          </a:xfrm>
        </p:spPr>
        <p:txBody>
          <a:bodyPr/>
          <a:lstStyle/>
          <a:p>
            <a:r>
              <a:rPr lang="en-US" smtClean="0"/>
              <a:t>© SoICT 2017</a:t>
            </a:r>
            <a:endParaRPr lang="en-US"/>
          </a:p>
        </p:txBody>
      </p:sp>
      <p:sp>
        <p:nvSpPr>
          <p:cNvPr id="5" name="Footer Placeholder 4"/>
          <p:cNvSpPr>
            <a:spLocks noGrp="1"/>
          </p:cNvSpPr>
          <p:nvPr>
            <p:ph type="ftr" sz="quarter" idx="11"/>
          </p:nvPr>
        </p:nvSpPr>
        <p:spPr>
          <a:xfrm>
            <a:off x="3124200" y="6492875"/>
            <a:ext cx="2895600" cy="365125"/>
          </a:xfrm>
        </p:spPr>
        <p:txBody>
          <a:bodyPr/>
          <a:lstStyle/>
          <a:p>
            <a:r>
              <a:rPr lang="en-US"/>
              <a:t>Nhập môn CNTT&amp;TT</a:t>
            </a:r>
          </a:p>
        </p:txBody>
      </p:sp>
      <p:sp>
        <p:nvSpPr>
          <p:cNvPr id="6" name="Slide Number Placeholder 5"/>
          <p:cNvSpPr>
            <a:spLocks noGrp="1"/>
          </p:cNvSpPr>
          <p:nvPr>
            <p:ph type="sldNum" sz="quarter" idx="12"/>
          </p:nvPr>
        </p:nvSpPr>
        <p:spPr>
          <a:xfrm>
            <a:off x="6781800" y="6492875"/>
            <a:ext cx="2133600" cy="365125"/>
          </a:xfrm>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 SoICT 2017</a:t>
            </a:r>
            <a:endParaRPr lang="en-US"/>
          </a:p>
        </p:txBody>
      </p:sp>
      <p:sp>
        <p:nvSpPr>
          <p:cNvPr id="5" name="Footer Placeholder 4"/>
          <p:cNvSpPr>
            <a:spLocks noGrp="1"/>
          </p:cNvSpPr>
          <p:nvPr>
            <p:ph type="ftr" sz="quarter" idx="11"/>
          </p:nvPr>
        </p:nvSpPr>
        <p:spPr/>
        <p:txBody>
          <a:bodyPr/>
          <a:lstStyle/>
          <a:p>
            <a:r>
              <a:rPr lang="en-US"/>
              <a:t>Nhập môn CNTT&amp;TT</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 SoICT 2017</a:t>
            </a:r>
            <a:endParaRPr lang="en-US"/>
          </a:p>
        </p:txBody>
      </p:sp>
      <p:sp>
        <p:nvSpPr>
          <p:cNvPr id="6" name="Footer Placeholder 5"/>
          <p:cNvSpPr>
            <a:spLocks noGrp="1"/>
          </p:cNvSpPr>
          <p:nvPr>
            <p:ph type="ftr" sz="quarter" idx="11"/>
          </p:nvPr>
        </p:nvSpPr>
        <p:spPr/>
        <p:txBody>
          <a:bodyPr/>
          <a:lstStyle/>
          <a:p>
            <a:r>
              <a:rPr lang="en-US"/>
              <a:t>Nhập môn CNTT&amp;TT</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 SoICT 2017</a:t>
            </a:r>
            <a:endParaRPr lang="en-US"/>
          </a:p>
        </p:txBody>
      </p:sp>
      <p:sp>
        <p:nvSpPr>
          <p:cNvPr id="8" name="Footer Placeholder 7"/>
          <p:cNvSpPr>
            <a:spLocks noGrp="1"/>
          </p:cNvSpPr>
          <p:nvPr>
            <p:ph type="ftr" sz="quarter" idx="11"/>
          </p:nvPr>
        </p:nvSpPr>
        <p:spPr/>
        <p:txBody>
          <a:bodyPr/>
          <a:lstStyle/>
          <a:p>
            <a:r>
              <a:rPr lang="en-US"/>
              <a:t>Nhập môn CNTT&amp;TT</a:t>
            </a:r>
          </a:p>
        </p:txBody>
      </p:sp>
      <p:sp>
        <p:nvSpPr>
          <p:cNvPr id="9" name="Slide Number Placeholder 8"/>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 SoICT 2017</a:t>
            </a:r>
            <a:endParaRPr lang="en-US"/>
          </a:p>
        </p:txBody>
      </p:sp>
      <p:sp>
        <p:nvSpPr>
          <p:cNvPr id="4" name="Footer Placeholder 3"/>
          <p:cNvSpPr>
            <a:spLocks noGrp="1"/>
          </p:cNvSpPr>
          <p:nvPr>
            <p:ph type="ftr" sz="quarter" idx="11"/>
          </p:nvPr>
        </p:nvSpPr>
        <p:spPr/>
        <p:txBody>
          <a:bodyPr/>
          <a:lstStyle/>
          <a:p>
            <a:r>
              <a:rPr lang="en-US"/>
              <a:t>Nhập môn CNTT&amp;TT</a:t>
            </a:r>
          </a:p>
        </p:txBody>
      </p:sp>
      <p:sp>
        <p:nvSpPr>
          <p:cNvPr id="5" name="Slide Number Placeholder 4"/>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SoICT 2017</a:t>
            </a:r>
            <a:endParaRPr lang="en-US"/>
          </a:p>
        </p:txBody>
      </p:sp>
      <p:sp>
        <p:nvSpPr>
          <p:cNvPr id="3" name="Footer Placeholder 2"/>
          <p:cNvSpPr>
            <a:spLocks noGrp="1"/>
          </p:cNvSpPr>
          <p:nvPr>
            <p:ph type="ftr" sz="quarter" idx="11"/>
          </p:nvPr>
        </p:nvSpPr>
        <p:spPr/>
        <p:txBody>
          <a:bodyPr/>
          <a:lstStyle/>
          <a:p>
            <a:r>
              <a:rPr lang="en-US"/>
              <a:t>Nhập môn CNTT&amp;TT</a:t>
            </a:r>
          </a:p>
        </p:txBody>
      </p:sp>
      <p:sp>
        <p:nvSpPr>
          <p:cNvPr id="4" name="Slide Number Placeholder 3"/>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287" y="-19050"/>
            <a:ext cx="2855913" cy="781050"/>
          </a:xfrm>
        </p:spPr>
        <p:txBody>
          <a:bodyPr anchor="b"/>
          <a:lstStyle>
            <a:lvl1pPr algn="l">
              <a:defRPr sz="2000" b="1">
                <a:solidFill>
                  <a:srgbClr val="FFFFFF"/>
                </a:solidFill>
              </a:defRPr>
            </a:lvl1pPr>
          </a:lstStyle>
          <a:p>
            <a:r>
              <a:rPr lang="en-US" smtClean="0"/>
              <a:t>Click to edit Master title style</a:t>
            </a:r>
            <a:endParaRPr lang="en-US"/>
          </a:p>
        </p:txBody>
      </p:sp>
      <p:sp>
        <p:nvSpPr>
          <p:cNvPr id="3" name="Content Placeholder 2"/>
          <p:cNvSpPr>
            <a:spLocks noGrp="1"/>
          </p:cNvSpPr>
          <p:nvPr>
            <p:ph idx="1"/>
          </p:nvPr>
        </p:nvSpPr>
        <p:spPr>
          <a:xfrm>
            <a:off x="4032250" y="1143000"/>
            <a:ext cx="4883150" cy="5014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 SoICT 2017</a:t>
            </a:r>
            <a:endParaRPr lang="en-US"/>
          </a:p>
        </p:txBody>
      </p:sp>
      <p:sp>
        <p:nvSpPr>
          <p:cNvPr id="6" name="Footer Placeholder 5"/>
          <p:cNvSpPr>
            <a:spLocks noGrp="1"/>
          </p:cNvSpPr>
          <p:nvPr>
            <p:ph type="ftr" sz="quarter" idx="11"/>
          </p:nvPr>
        </p:nvSpPr>
        <p:spPr/>
        <p:txBody>
          <a:bodyPr/>
          <a:lstStyle/>
          <a:p>
            <a:r>
              <a:rPr lang="en-US"/>
              <a:t>Nhập môn CNTT&amp;TT</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 SoICT 2017</a:t>
            </a:r>
            <a:endParaRPr lang="en-US"/>
          </a:p>
        </p:txBody>
      </p:sp>
      <p:sp>
        <p:nvSpPr>
          <p:cNvPr id="6" name="Footer Placeholder 5"/>
          <p:cNvSpPr>
            <a:spLocks noGrp="1"/>
          </p:cNvSpPr>
          <p:nvPr>
            <p:ph type="ftr" sz="quarter" idx="11"/>
          </p:nvPr>
        </p:nvSpPr>
        <p:spPr/>
        <p:txBody>
          <a:bodyPr/>
          <a:lstStyle/>
          <a:p>
            <a:r>
              <a:rPr lang="en-US"/>
              <a:t>Nhập môn CNTT&amp;TT</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SoICT 2017</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Nhập môn CNTT&amp;TT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3379D-D487-4446-85FC-E9ED5B8B80F6}" type="slidenum">
              <a:rPr lang="en-US" smtClean="0"/>
              <a:pPr/>
              <a:t>‹#›</a:t>
            </a:fld>
            <a:endParaRPr lang="en-US"/>
          </a:p>
        </p:txBody>
      </p:sp>
      <p:pic>
        <p:nvPicPr>
          <p:cNvPr id="8" name="Picture 7" descr="pp3.jpg"/>
          <p:cNvPicPr>
            <a:picLocks noChangeAspect="1"/>
          </p:cNvPicPr>
          <p:nvPr userDrawn="1"/>
        </p:nvPicPr>
        <p:blipFill>
          <a:blip r:embed="rId13"/>
          <a:srcRect t="3852" b="13333"/>
          <a:stretch>
            <a:fillRect/>
          </a:stretch>
        </p:blipFill>
        <p:spPr>
          <a:xfrm>
            <a:off x="1792" y="0"/>
            <a:ext cx="9142208"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dissolve/>
  </p:transition>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yriad Pro"/>
          <a:ea typeface="+mj-ea"/>
          <a:cs typeface="Myriad Pro"/>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Myriad Pro"/>
          <a:ea typeface="+mn-ea"/>
          <a:cs typeface="Myriad Pro"/>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a:ea typeface="+mn-ea"/>
          <a:cs typeface="Myriad Pro"/>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a:ea typeface="+mn-ea"/>
          <a:cs typeface="Myriad Pro"/>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a:ea typeface="+mn-ea"/>
          <a:cs typeface="Myriad Pro"/>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a:ea typeface="+mn-ea"/>
          <a:cs typeface="Myriad Pro"/>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images.google.com/imgres?imgurl=http://www.thomas.edu/ced/auditorium/Auditorium-side%20view%20of%20stage-empty.jpg&amp;imgrefurl=http://www.thomas.edu/facilities/auditorium/index.htm&amp;h=1960&amp;w=3008&amp;sz=2525&amp;hl=en&amp;start=10&amp;tbnid=_4JfUh6Iz1JyCM:&amp;tbnh=98&amp;tbnw=150&amp;prev=/images?q=empty+auditorium&amp;svnum=10&amp;hl=en&amp;lr="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23.jpe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www.rscni.ac.uk/.../netmanage/networkindex.htm"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1.jpg"/>
          <p:cNvPicPr>
            <a:picLocks noChangeAspect="1"/>
          </p:cNvPicPr>
          <p:nvPr/>
        </p:nvPicPr>
        <p:blipFill>
          <a:blip r:embed="rId3"/>
          <a:srcRect t="45556"/>
          <a:stretch>
            <a:fillRect/>
          </a:stretch>
        </p:blipFill>
        <p:spPr>
          <a:xfrm>
            <a:off x="896" y="4114800"/>
            <a:ext cx="9142208" cy="2743200"/>
          </a:xfrm>
          <a:prstGeom prst="rect">
            <a:avLst/>
          </a:prstGeom>
        </p:spPr>
      </p:pic>
      <p:sp>
        <p:nvSpPr>
          <p:cNvPr id="2" name="Title 1"/>
          <p:cNvSpPr>
            <a:spLocks noGrp="1"/>
          </p:cNvSpPr>
          <p:nvPr>
            <p:ph type="ctrTitle"/>
          </p:nvPr>
        </p:nvSpPr>
        <p:spPr>
          <a:xfrm>
            <a:off x="0" y="1924512"/>
            <a:ext cx="9144000" cy="1961688"/>
          </a:xfrm>
        </p:spPr>
        <p:txBody>
          <a:bodyPr>
            <a:noAutofit/>
          </a:bodyPr>
          <a:lstStyle/>
          <a:p>
            <a:pPr>
              <a:spcBef>
                <a:spcPts val="600"/>
              </a:spcBef>
            </a:pPr>
            <a:r>
              <a:rPr lang="en-US" sz="3200" b="1" dirty="0" smtClean="0">
                <a:solidFill>
                  <a:srgbClr val="C00000"/>
                </a:solidFill>
              </a:rPr>
              <a:t>Introduction to Presentation skills</a:t>
            </a:r>
            <a:br>
              <a:rPr lang="en-US" sz="3200" b="1" dirty="0" smtClean="0">
                <a:solidFill>
                  <a:srgbClr val="C00000"/>
                </a:solidFill>
              </a:rPr>
            </a:br>
            <a:r>
              <a:rPr lang="en-US" sz="3200" b="1" dirty="0" smtClean="0">
                <a:solidFill>
                  <a:srgbClr val="C00000"/>
                </a:solidFill>
              </a:rPr>
              <a:t/>
            </a:r>
            <a:br>
              <a:rPr lang="en-US" sz="3200" b="1" dirty="0" smtClean="0">
                <a:solidFill>
                  <a:srgbClr val="C00000"/>
                </a:solidFill>
              </a:rPr>
            </a:br>
            <a:r>
              <a:rPr lang="en-US" sz="2800" dirty="0" smtClean="0">
                <a:solidFill>
                  <a:srgbClr val="000090"/>
                </a:solidFill>
              </a:rPr>
              <a:t>Technical Writing and Presentation</a:t>
            </a:r>
            <a:endParaRPr lang="en-US" sz="2800" dirty="0">
              <a:solidFill>
                <a:srgbClr val="000090"/>
              </a:solidFill>
            </a:endParaRPr>
          </a:p>
        </p:txBody>
      </p:sp>
      <p:sp>
        <p:nvSpPr>
          <p:cNvPr id="3" name="Subtitle 2"/>
          <p:cNvSpPr>
            <a:spLocks noGrp="1"/>
          </p:cNvSpPr>
          <p:nvPr>
            <p:ph type="subTitle" idx="1"/>
          </p:nvPr>
        </p:nvSpPr>
        <p:spPr>
          <a:xfrm>
            <a:off x="381000" y="5029200"/>
            <a:ext cx="8513618" cy="990600"/>
          </a:xfrm>
        </p:spPr>
        <p:txBody>
          <a:bodyPr>
            <a:normAutofit/>
          </a:bodyPr>
          <a:lstStyle/>
          <a:p>
            <a:r>
              <a:rPr lang="en-US" sz="2000" dirty="0" err="1" smtClean="0">
                <a:solidFill>
                  <a:schemeClr val="bg2"/>
                </a:solidFill>
              </a:rPr>
              <a:t>SoICT</a:t>
            </a:r>
            <a:r>
              <a:rPr lang="en-US" sz="2000" dirty="0" smtClean="0">
                <a:solidFill>
                  <a:schemeClr val="bg2"/>
                </a:solidFill>
              </a:rPr>
              <a:t> - 2020</a:t>
            </a: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896"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smtClean="0">
                <a:solidFill>
                  <a:srgbClr val="C00000"/>
                </a:solidFill>
                <a:latin typeface="Arial" panose="020B0604020202020204" pitchFamily="34" charset="0"/>
                <a:cs typeface="Arial" panose="020B0604020202020204" pitchFamily="34" charset="0"/>
              </a:rPr>
              <a:t>         </a:t>
            </a:r>
            <a:r>
              <a:rPr lang="en-US" sz="1400" b="1" smtClean="0">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b="1" smtClean="0">
                <a:solidFill>
                  <a:srgbClr val="C00000"/>
                </a:solidFill>
                <a:latin typeface="Arial" panose="020B0604020202020204" pitchFamily="34" charset="0"/>
                <a:cs typeface="Arial" panose="020B0604020202020204" pitchFamily="34" charset="0"/>
              </a:rPr>
              <a:t>              </a:t>
            </a:r>
            <a:r>
              <a:rPr lang="en-US" sz="1050" smtClean="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cstate="print"/>
          <a:stretch>
            <a:fillRect/>
          </a:stretch>
        </p:blipFill>
        <p:spPr>
          <a:xfrm>
            <a:off x="304800" y="327984"/>
            <a:ext cx="990600" cy="97108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 xmlns:a16="http://schemas.microsoft.com/office/drawing/2014/main" id="{0BDFD8C5-4A18-42CA-95AE-F4FF8706E008}"/>
              </a:ext>
            </a:extLst>
          </p:cNvPr>
          <p:cNvSpPr>
            <a:spLocks noGrp="1" noChangeArrowheads="1"/>
          </p:cNvSpPr>
          <p:nvPr>
            <p:ph type="title"/>
          </p:nvPr>
        </p:nvSpPr>
        <p:spPr/>
        <p:txBody>
          <a:bodyPr>
            <a:noAutofit/>
          </a:bodyPr>
          <a:lstStyle/>
          <a:p>
            <a:r>
              <a:rPr lang="en-US" altLang="en-US" sz="2800" dirty="0"/>
              <a:t>Tell a Story</a:t>
            </a:r>
          </a:p>
        </p:txBody>
      </p:sp>
      <p:sp>
        <p:nvSpPr>
          <p:cNvPr id="30723" name="Rectangle 3">
            <a:extLst>
              <a:ext uri="{FF2B5EF4-FFF2-40B4-BE49-F238E27FC236}">
                <a16:creationId xmlns="" xmlns:a16="http://schemas.microsoft.com/office/drawing/2014/main" id="{9B7616DE-AF7A-4FB6-8CB8-3E3C5DAF10EC}"/>
              </a:ext>
            </a:extLst>
          </p:cNvPr>
          <p:cNvSpPr>
            <a:spLocks noGrp="1" noChangeArrowheads="1"/>
          </p:cNvSpPr>
          <p:nvPr>
            <p:ph type="body" idx="1"/>
          </p:nvPr>
        </p:nvSpPr>
        <p:spPr>
          <a:xfrm>
            <a:off x="228600" y="1219200"/>
            <a:ext cx="5486400" cy="4800600"/>
          </a:xfrm>
        </p:spPr>
        <p:txBody>
          <a:bodyPr>
            <a:normAutofit fontScale="92500" lnSpcReduction="10000"/>
          </a:bodyPr>
          <a:lstStyle/>
          <a:p>
            <a:r>
              <a:rPr lang="en-US" altLang="en-US" sz="2600" dirty="0"/>
              <a:t>Prepare your material so that it tells a story logically</a:t>
            </a:r>
          </a:p>
          <a:p>
            <a:pPr lvl="1"/>
            <a:r>
              <a:rPr lang="en-US" altLang="en-US" sz="2000" dirty="0"/>
              <a:t>Subject: title, authors, acknowledgements</a:t>
            </a:r>
          </a:p>
          <a:p>
            <a:pPr lvl="1"/>
            <a:r>
              <a:rPr lang="en-US" altLang="en-US" sz="2000" dirty="0"/>
              <a:t>Introduction/overview</a:t>
            </a:r>
          </a:p>
          <a:p>
            <a:pPr lvl="1"/>
            <a:r>
              <a:rPr lang="en-US" altLang="en-US" sz="2000" dirty="0"/>
              <a:t>Method/approach</a:t>
            </a:r>
          </a:p>
          <a:p>
            <a:pPr lvl="1"/>
            <a:r>
              <a:rPr lang="en-US" altLang="en-US" sz="2000" dirty="0"/>
              <a:t>Results/information/analysis</a:t>
            </a:r>
          </a:p>
          <a:p>
            <a:pPr lvl="1"/>
            <a:r>
              <a:rPr lang="en-US" altLang="en-US" sz="2000" dirty="0"/>
              <a:t>Conclusion/summary</a:t>
            </a:r>
          </a:p>
          <a:p>
            <a:r>
              <a:rPr lang="en-US" altLang="en-US" sz="2600" dirty="0"/>
              <a:t>Use examples, anecdotes, and significant details</a:t>
            </a:r>
          </a:p>
          <a:p>
            <a:r>
              <a:rPr lang="en-US" altLang="en-US" sz="2600" dirty="0"/>
              <a:t>Create continuity so that your slides flow smoothly</a:t>
            </a:r>
          </a:p>
          <a:p>
            <a:pPr lvl="1"/>
            <a:r>
              <a:rPr lang="en-US" altLang="en-US" sz="2000" dirty="0"/>
              <a:t>Guide the audience through your story</a:t>
            </a:r>
          </a:p>
          <a:p>
            <a:pPr lvl="1"/>
            <a:r>
              <a:rPr lang="en-US" altLang="en-US" sz="2000" dirty="0"/>
              <a:t>Your last point on one slide can anticipate the next slide</a:t>
            </a:r>
          </a:p>
        </p:txBody>
      </p:sp>
      <p:pic>
        <p:nvPicPr>
          <p:cNvPr id="30727" name="Picture 7">
            <a:extLst>
              <a:ext uri="{FF2B5EF4-FFF2-40B4-BE49-F238E27FC236}">
                <a16:creationId xmlns="" xmlns:a16="http://schemas.microsoft.com/office/drawing/2014/main" id="{12A7BC7F-DFE3-461E-A446-3DEFB105B86B}"/>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629400" y="2590800"/>
            <a:ext cx="2314575"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slow">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 xmlns:a16="http://schemas.microsoft.com/office/drawing/2014/main" id="{687EBB91-8BF1-401D-A79E-3278E7468434}"/>
              </a:ext>
            </a:extLst>
          </p:cNvPr>
          <p:cNvSpPr>
            <a:spLocks noGrp="1" noChangeArrowheads="1"/>
          </p:cNvSpPr>
          <p:nvPr>
            <p:ph type="title"/>
          </p:nvPr>
        </p:nvSpPr>
        <p:spPr/>
        <p:txBody>
          <a:bodyPr/>
          <a:lstStyle/>
          <a:p>
            <a:r>
              <a:rPr lang="en-US" altLang="en-US" sz="2800" dirty="0"/>
              <a:t>Audience</a:t>
            </a:r>
            <a:endParaRPr lang="en-US" altLang="en-US" dirty="0"/>
          </a:p>
        </p:txBody>
      </p:sp>
      <p:sp>
        <p:nvSpPr>
          <p:cNvPr id="60419" name="Rectangle 3">
            <a:extLst>
              <a:ext uri="{FF2B5EF4-FFF2-40B4-BE49-F238E27FC236}">
                <a16:creationId xmlns="" xmlns:a16="http://schemas.microsoft.com/office/drawing/2014/main" id="{A2B7CDD4-2D3E-4EA6-AAEE-C45C69698834}"/>
              </a:ext>
            </a:extLst>
          </p:cNvPr>
          <p:cNvSpPr>
            <a:spLocks noGrp="1" noChangeArrowheads="1"/>
          </p:cNvSpPr>
          <p:nvPr>
            <p:ph type="body" idx="1"/>
          </p:nvPr>
        </p:nvSpPr>
        <p:spPr>
          <a:xfrm>
            <a:off x="457200" y="1600200"/>
            <a:ext cx="4953000" cy="4876800"/>
          </a:xfrm>
        </p:spPr>
        <p:txBody>
          <a:bodyPr>
            <a:normAutofit/>
          </a:bodyPr>
          <a:lstStyle/>
          <a:p>
            <a:r>
              <a:rPr lang="en-US" altLang="en-US" sz="2800" dirty="0"/>
              <a:t>Why and to whom are you giving this presentation?</a:t>
            </a:r>
          </a:p>
          <a:p>
            <a:r>
              <a:rPr lang="en-US" altLang="en-US" sz="2800" dirty="0"/>
              <a:t>What do you want the audience to learn?</a:t>
            </a:r>
          </a:p>
          <a:p>
            <a:pPr lvl="1"/>
            <a:r>
              <a:rPr lang="en-US" altLang="en-US" sz="2400" dirty="0"/>
              <a:t>Think about this as you construct your talk</a:t>
            </a:r>
          </a:p>
          <a:p>
            <a:pPr lvl="1"/>
            <a:r>
              <a:rPr lang="en-US" altLang="en-US" sz="2400" dirty="0"/>
              <a:t>Edit your slides -- delete what is unnecessary, distracting, confusing, off point</a:t>
            </a:r>
          </a:p>
        </p:txBody>
      </p:sp>
      <p:pic>
        <p:nvPicPr>
          <p:cNvPr id="60423" name="Picture 7">
            <a:extLst>
              <a:ext uri="{FF2B5EF4-FFF2-40B4-BE49-F238E27FC236}">
                <a16:creationId xmlns="" xmlns:a16="http://schemas.microsoft.com/office/drawing/2014/main" id="{C6228024-B028-4A91-AAA4-724745F78D06}"/>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694136" y="1752600"/>
            <a:ext cx="3240314" cy="289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slow">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0" name="Text Box 10">
            <a:extLst>
              <a:ext uri="{FF2B5EF4-FFF2-40B4-BE49-F238E27FC236}">
                <a16:creationId xmlns="" xmlns:a16="http://schemas.microsoft.com/office/drawing/2014/main" id="{FD96DF42-24C2-4B6D-8BC6-C7B1948AA019}"/>
              </a:ext>
            </a:extLst>
          </p:cNvPr>
          <p:cNvSpPr txBox="1">
            <a:spLocks noChangeArrowheads="1"/>
          </p:cNvSpPr>
          <p:nvPr/>
        </p:nvSpPr>
        <p:spPr bwMode="auto">
          <a:xfrm>
            <a:off x="5105400" y="0"/>
            <a:ext cx="4038600" cy="6248400"/>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500" dirty="0"/>
              <a:t>Dear Dr. </a:t>
            </a:r>
            <a:r>
              <a:rPr lang="en-US" altLang="en-US" sz="1500" dirty="0" err="1"/>
              <a:t>Pfirman</a:t>
            </a:r>
            <a:r>
              <a:rPr lang="en-US" altLang="en-US" sz="1500" dirty="0"/>
              <a:t>,</a:t>
            </a:r>
          </a:p>
          <a:p>
            <a:endParaRPr lang="en-US" altLang="en-US" sz="1500" dirty="0"/>
          </a:p>
          <a:p>
            <a:r>
              <a:rPr lang="en-US" altLang="en-US" sz="1500" dirty="0"/>
              <a:t>On behalf of the Italian and French Embassy, I would like to thank you very much for your participation to the "Science at the Poles" seminar, organized with NSF/</a:t>
            </a:r>
            <a:r>
              <a:rPr lang="en-US" altLang="en-US" sz="1500" dirty="0" err="1"/>
              <a:t>OPP</a:t>
            </a:r>
            <a:r>
              <a:rPr lang="en-US" altLang="en-US" sz="1500" dirty="0"/>
              <a:t> on Mai 25th.</a:t>
            </a:r>
          </a:p>
          <a:p>
            <a:endParaRPr lang="en-US" altLang="en-US" sz="1500" dirty="0"/>
          </a:p>
          <a:p>
            <a:r>
              <a:rPr lang="en-US" altLang="en-US" sz="1500" dirty="0"/>
              <a:t>Your talk was really impressive and provided an excellent overview of Arctic water and sea ice dynamics. </a:t>
            </a:r>
            <a:r>
              <a:rPr lang="en-US" altLang="en-US" sz="1700" b="1" dirty="0">
                <a:solidFill>
                  <a:srgbClr val="FFFF99"/>
                </a:solidFill>
              </a:rPr>
              <a:t>It made it possible for the attendees to capture the issues at stake regarding the impacts of climate change in boreal regions.</a:t>
            </a:r>
          </a:p>
          <a:p>
            <a:endParaRPr lang="en-US" altLang="en-US" sz="1700" b="1" dirty="0">
              <a:solidFill>
                <a:srgbClr val="FFFF99"/>
              </a:solidFill>
            </a:endParaRPr>
          </a:p>
          <a:p>
            <a:r>
              <a:rPr lang="en-US" altLang="en-US" sz="1500" dirty="0"/>
              <a:t>I hope to have the opportunity to meet you again soon. …</a:t>
            </a:r>
          </a:p>
          <a:p>
            <a:endParaRPr lang="en-US" altLang="en-US" sz="1500" dirty="0"/>
          </a:p>
          <a:p>
            <a:r>
              <a:rPr lang="en-US" altLang="en-US" sz="1500" dirty="0"/>
              <a:t>Thank you again and best regards</a:t>
            </a:r>
          </a:p>
          <a:p>
            <a:r>
              <a:rPr lang="en-US" altLang="en-US" sz="1500" dirty="0"/>
              <a:t>Philippe</a:t>
            </a:r>
          </a:p>
          <a:p>
            <a:endParaRPr lang="en-US" altLang="en-US" sz="1500" dirty="0"/>
          </a:p>
          <a:p>
            <a:r>
              <a:rPr lang="en-US" altLang="en-US" sz="1500" dirty="0"/>
              <a:t>--</a:t>
            </a:r>
          </a:p>
          <a:p>
            <a:r>
              <a:rPr lang="en-US" altLang="en-US" sz="1500" dirty="0"/>
              <a:t>Prof. Philippe </a:t>
            </a:r>
            <a:r>
              <a:rPr lang="en-US" altLang="en-US" sz="1500" dirty="0" err="1"/>
              <a:t>JAMET</a:t>
            </a:r>
            <a:r>
              <a:rPr lang="en-US" altLang="en-US" sz="1500" dirty="0"/>
              <a:t>, PhD</a:t>
            </a:r>
          </a:p>
          <a:p>
            <a:r>
              <a:rPr lang="en-US" altLang="en-US" sz="1500" dirty="0"/>
              <a:t>Attaché for science and technology</a:t>
            </a:r>
          </a:p>
          <a:p>
            <a:r>
              <a:rPr lang="en-US" altLang="en-US" sz="1500" dirty="0"/>
              <a:t>Office of science and technology</a:t>
            </a:r>
          </a:p>
          <a:p>
            <a:r>
              <a:rPr lang="en-US" altLang="en-US" sz="1500" dirty="0"/>
              <a:t>Embassy of France</a:t>
            </a:r>
          </a:p>
        </p:txBody>
      </p:sp>
      <p:pic>
        <p:nvPicPr>
          <p:cNvPr id="61451" name="Picture 11">
            <a:extLst>
              <a:ext uri="{FF2B5EF4-FFF2-40B4-BE49-F238E27FC236}">
                <a16:creationId xmlns="" xmlns:a16="http://schemas.microsoft.com/office/drawing/2014/main" id="{AC4FD440-5BDB-454C-A163-2D18827D7B35}"/>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510540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slow">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E4A65C13-233A-4C77-A72C-33734052A075}"/>
              </a:ext>
            </a:extLst>
          </p:cNvPr>
          <p:cNvSpPr>
            <a:spLocks noGrp="1" noChangeArrowheads="1"/>
          </p:cNvSpPr>
          <p:nvPr>
            <p:ph type="title"/>
          </p:nvPr>
        </p:nvSpPr>
        <p:spPr/>
        <p:txBody>
          <a:bodyPr>
            <a:normAutofit/>
          </a:bodyPr>
          <a:lstStyle/>
          <a:p>
            <a:r>
              <a:rPr lang="en-US" altLang="en-US" sz="2800" dirty="0"/>
              <a:t>Presenting Your Methods, Data, and Results</a:t>
            </a:r>
          </a:p>
        </p:txBody>
      </p:sp>
      <p:sp>
        <p:nvSpPr>
          <p:cNvPr id="25603" name="Rectangle 3">
            <a:extLst>
              <a:ext uri="{FF2B5EF4-FFF2-40B4-BE49-F238E27FC236}">
                <a16:creationId xmlns="" xmlns:a16="http://schemas.microsoft.com/office/drawing/2014/main" id="{10E0622B-F83B-4D4A-B5D3-B57DFC1ED0FF}"/>
              </a:ext>
            </a:extLst>
          </p:cNvPr>
          <p:cNvSpPr>
            <a:spLocks noGrp="1" noChangeArrowheads="1"/>
          </p:cNvSpPr>
          <p:nvPr>
            <p:ph type="body" idx="1"/>
          </p:nvPr>
        </p:nvSpPr>
        <p:spPr>
          <a:xfrm>
            <a:off x="609600" y="1524000"/>
            <a:ext cx="7772400" cy="3810000"/>
          </a:xfrm>
        </p:spPr>
        <p:txBody>
          <a:bodyPr>
            <a:normAutofit/>
          </a:bodyPr>
          <a:lstStyle/>
          <a:p>
            <a:r>
              <a:rPr lang="en-US" altLang="en-US" sz="2800" dirty="0"/>
              <a:t>Methods, Instrumentation</a:t>
            </a:r>
          </a:p>
          <a:p>
            <a:pPr lvl="1"/>
            <a:r>
              <a:rPr lang="en-US" altLang="en-US" sz="2400" dirty="0"/>
              <a:t>For most talks, only present the minimum</a:t>
            </a:r>
          </a:p>
          <a:p>
            <a:r>
              <a:rPr lang="en-US" altLang="en-US" sz="2800" dirty="0"/>
              <a:t>Data Tables</a:t>
            </a:r>
          </a:p>
          <a:p>
            <a:pPr lvl="1"/>
            <a:r>
              <a:rPr lang="en-US" altLang="en-US" sz="2400" dirty="0"/>
              <a:t>Tables are useful for a small amount of data</a:t>
            </a:r>
          </a:p>
          <a:p>
            <a:pPr lvl="1"/>
            <a:r>
              <a:rPr lang="en-US" altLang="en-US" sz="2400" dirty="0"/>
              <a:t>Include units</a:t>
            </a:r>
          </a:p>
          <a:p>
            <a:pPr lvl="1"/>
            <a:r>
              <a:rPr lang="en-US" altLang="en-US" sz="2400" dirty="0"/>
              <a:t>Indicate data source if they are not your own</a:t>
            </a:r>
          </a:p>
          <a:p>
            <a:pPr lvl="1"/>
            <a:r>
              <a:rPr lang="en-US" altLang="en-US" sz="2400" dirty="0"/>
              <a:t>But tables are often used badly …</a:t>
            </a:r>
          </a:p>
        </p:txBody>
      </p:sp>
    </p:spTree>
  </p:cSld>
  <p:clrMapOvr>
    <a:masterClrMapping/>
  </p:clrMapOvr>
  <p:transition spd="slow">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721DDC8B-3693-4613-BFEA-01C7500156B0}"/>
              </a:ext>
            </a:extLst>
          </p:cNvPr>
          <p:cNvSpPr>
            <a:spLocks noGrp="1" noChangeArrowheads="1"/>
          </p:cNvSpPr>
          <p:nvPr>
            <p:ph type="title"/>
          </p:nvPr>
        </p:nvSpPr>
        <p:spPr>
          <a:xfrm>
            <a:off x="838200" y="152400"/>
            <a:ext cx="7772400" cy="5334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nchor="ctr">
            <a:normAutofit/>
          </a:bodyPr>
          <a:lstStyle/>
          <a:p>
            <a:r>
              <a:rPr lang="en-US" altLang="en-US" sz="2800" dirty="0"/>
              <a:t>Preparing Your </a:t>
            </a:r>
            <a:r>
              <a:rPr lang="en-US" altLang="en-US" sz="2800" dirty="0" smtClean="0"/>
              <a:t>Data (continue)</a:t>
            </a:r>
            <a:endParaRPr lang="en-US" altLang="en-US" sz="2800" dirty="0"/>
          </a:p>
        </p:txBody>
      </p:sp>
      <p:sp>
        <p:nvSpPr>
          <p:cNvPr id="10243" name="Rectangle 3">
            <a:extLst>
              <a:ext uri="{FF2B5EF4-FFF2-40B4-BE49-F238E27FC236}">
                <a16:creationId xmlns="" xmlns:a16="http://schemas.microsoft.com/office/drawing/2014/main" id="{B8F88D8B-24E8-474D-B021-E5D7966C6D27}"/>
              </a:ext>
            </a:extLst>
          </p:cNvPr>
          <p:cNvSpPr>
            <a:spLocks noGrp="1" noChangeArrowheads="1"/>
          </p:cNvSpPr>
          <p:nvPr>
            <p:ph type="body" idx="1"/>
          </p:nvPr>
        </p:nvSpPr>
        <p:spPr>
          <a:xfrm>
            <a:off x="685800" y="1524000"/>
            <a:ext cx="7772400" cy="46482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r>
              <a:rPr lang="en-US" altLang="en-US" sz="2600" dirty="0"/>
              <a:t>Figures</a:t>
            </a:r>
          </a:p>
          <a:p>
            <a:pPr lvl="1"/>
            <a:r>
              <a:rPr lang="en-US" altLang="en-US" sz="2200" dirty="0"/>
              <a:t>‘1 figure </a:t>
            </a:r>
            <a:r>
              <a:rPr lang="en-US" altLang="en-US" sz="2200" dirty="0">
                <a:sym typeface="Symbol" panose="05050102010706020507" pitchFamily="18" charset="2"/>
              </a:rPr>
              <a:t></a:t>
            </a:r>
            <a:r>
              <a:rPr lang="en-US" altLang="en-US" sz="2200" dirty="0"/>
              <a:t> 1000 words’</a:t>
            </a:r>
          </a:p>
          <a:p>
            <a:pPr lvl="1"/>
            <a:r>
              <a:rPr lang="en-US" altLang="en-US" sz="2200" dirty="0"/>
              <a:t>Figures should be readable, understandable, uncluttered</a:t>
            </a:r>
          </a:p>
          <a:p>
            <a:pPr lvl="1"/>
            <a:r>
              <a:rPr lang="en-US" altLang="en-US" sz="2200" dirty="0"/>
              <a:t>Keep figures simple, use color logically for clarification</a:t>
            </a:r>
          </a:p>
          <a:p>
            <a:pPr lvl="2"/>
            <a:r>
              <a:rPr lang="en-US" altLang="en-US" sz="2000" dirty="0">
                <a:solidFill>
                  <a:srgbClr val="9999FF"/>
                </a:solidFill>
              </a:rPr>
              <a:t>Blue = cold,</a:t>
            </a:r>
            <a:r>
              <a:rPr lang="en-US" altLang="en-US" sz="2000" dirty="0">
                <a:solidFill>
                  <a:srgbClr val="FFFF00"/>
                </a:solidFill>
              </a:rPr>
              <a:t> </a:t>
            </a:r>
            <a:r>
              <a:rPr lang="en-US" altLang="en-US" sz="2000" dirty="0">
                <a:solidFill>
                  <a:srgbClr val="FF0000"/>
                </a:solidFill>
              </a:rPr>
              <a:t>red = warm, </a:t>
            </a:r>
            <a:r>
              <a:rPr lang="en-US" altLang="en-US" sz="2000" dirty="0">
                <a:solidFill>
                  <a:srgbClr val="B2B2B2"/>
                </a:solidFill>
              </a:rPr>
              <a:t>dark = little,</a:t>
            </a:r>
            <a:r>
              <a:rPr lang="en-US" altLang="en-US" sz="2000" dirty="0">
                <a:solidFill>
                  <a:srgbClr val="FF0000"/>
                </a:solidFill>
              </a:rPr>
              <a:t> </a:t>
            </a:r>
            <a:r>
              <a:rPr lang="en-US" altLang="en-US" sz="2000" dirty="0">
                <a:solidFill>
                  <a:schemeClr val="hlink"/>
                </a:solidFill>
              </a:rPr>
              <a:t>bright = a lot</a:t>
            </a:r>
          </a:p>
          <a:p>
            <a:pPr lvl="2"/>
            <a:r>
              <a:rPr lang="en-US" altLang="en-US" sz="2000" dirty="0">
                <a:solidFill>
                  <a:srgbClr val="0000FF"/>
                </a:solidFill>
              </a:rPr>
              <a:t>Invisible color</a:t>
            </a:r>
          </a:p>
          <a:p>
            <a:pPr lvl="2"/>
            <a:r>
              <a:rPr lang="en-US" altLang="en-US" sz="2000" dirty="0">
                <a:solidFill>
                  <a:srgbClr val="FF0000"/>
                </a:solidFill>
              </a:rPr>
              <a:t>Meaning</a:t>
            </a:r>
            <a:r>
              <a:rPr lang="en-US" altLang="en-US" sz="2000" dirty="0"/>
              <a:t> </a:t>
            </a:r>
            <a:r>
              <a:rPr lang="en-US" altLang="en-US" sz="2000" dirty="0">
                <a:solidFill>
                  <a:srgbClr val="009900"/>
                </a:solidFill>
              </a:rPr>
              <a:t>attached</a:t>
            </a:r>
            <a:r>
              <a:rPr lang="en-US" altLang="en-US" sz="2000" dirty="0"/>
              <a:t> </a:t>
            </a:r>
            <a:r>
              <a:rPr lang="en-US" altLang="en-US" sz="2000" dirty="0">
                <a:solidFill>
                  <a:srgbClr val="FF0000"/>
                </a:solidFill>
              </a:rPr>
              <a:t>to</a:t>
            </a:r>
            <a:r>
              <a:rPr lang="en-US" altLang="en-US" sz="2000" dirty="0"/>
              <a:t> </a:t>
            </a:r>
            <a:r>
              <a:rPr lang="en-US" altLang="en-US" sz="2000" dirty="0">
                <a:solidFill>
                  <a:srgbClr val="009900"/>
                </a:solidFill>
              </a:rPr>
              <a:t>colors</a:t>
            </a:r>
            <a:r>
              <a:rPr lang="en-US" altLang="en-US" sz="2000" dirty="0"/>
              <a:t> (color blindness is more common than you think</a:t>
            </a:r>
          </a:p>
          <a:p>
            <a:pPr lvl="1"/>
            <a:r>
              <a:rPr lang="en-US" altLang="en-US" sz="2200" dirty="0"/>
              <a:t>Explain axes and variables</a:t>
            </a:r>
          </a:p>
          <a:p>
            <a:pPr lvl="1"/>
            <a:r>
              <a:rPr lang="en-US" altLang="en-US" sz="2200" dirty="0"/>
              <a:t>Include reference on figure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a:extLst>
              <a:ext uri="{FF2B5EF4-FFF2-40B4-BE49-F238E27FC236}">
                <a16:creationId xmlns="" xmlns:a16="http://schemas.microsoft.com/office/drawing/2014/main" id="{9A46D581-C2EE-4833-A00A-E1B350846B3F}"/>
              </a:ext>
            </a:extLst>
          </p:cNvPr>
          <p:cNvSpPr txBox="1">
            <a:spLocks noChangeArrowheads="1"/>
          </p:cNvSpPr>
          <p:nvPr/>
        </p:nvSpPr>
        <p:spPr bwMode="auto">
          <a:xfrm>
            <a:off x="4038600" y="0"/>
            <a:ext cx="5105400" cy="6863417"/>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sz="2000" dirty="0" err="1">
                <a:latin typeface="Times" panose="02020603050405020304" pitchFamily="18" charset="0"/>
              </a:rPr>
              <a:t>Emk1</a:t>
            </a:r>
            <a:r>
              <a:rPr lang="en-US" altLang="en-US" sz="2000" dirty="0">
                <a:latin typeface="Times" panose="02020603050405020304" pitchFamily="18" charset="0"/>
              </a:rPr>
              <a:t> knockdown inhibits lumen formation in </a:t>
            </a:r>
            <a:r>
              <a:rPr lang="en-US" altLang="en-US" sz="2000" dirty="0" err="1">
                <a:latin typeface="Times" panose="02020603050405020304" pitchFamily="18" charset="0"/>
              </a:rPr>
              <a:t>MDCK</a:t>
            </a:r>
            <a:r>
              <a:rPr lang="en-US" altLang="en-US" sz="2000" dirty="0">
                <a:latin typeface="Times" panose="02020603050405020304" pitchFamily="18" charset="0"/>
              </a:rPr>
              <a:t> cells:</a:t>
            </a:r>
          </a:p>
          <a:p>
            <a:pPr eaLnBrk="0" hangingPunct="0"/>
            <a:endParaRPr lang="en-US" altLang="en-US" sz="2000" dirty="0">
              <a:latin typeface="Times" panose="02020603050405020304" pitchFamily="18" charset="0"/>
            </a:endParaRPr>
          </a:p>
          <a:p>
            <a:pPr eaLnBrk="0" hangingPunct="0">
              <a:buFontTx/>
              <a:buChar char="-"/>
            </a:pPr>
            <a:r>
              <a:rPr lang="en-US" altLang="en-US" sz="2000" dirty="0" err="1">
                <a:latin typeface="Times" panose="02020603050405020304" pitchFamily="18" charset="0"/>
              </a:rPr>
              <a:t>RT-PCR</a:t>
            </a:r>
            <a:r>
              <a:rPr lang="en-US" altLang="en-US" sz="2000" dirty="0">
                <a:latin typeface="Times" panose="02020603050405020304" pitchFamily="18" charset="0"/>
              </a:rPr>
              <a:t>: </a:t>
            </a:r>
            <a:r>
              <a:rPr lang="en-US" altLang="en-US" sz="2000" dirty="0" err="1">
                <a:latin typeface="Times" panose="02020603050405020304" pitchFamily="18" charset="0"/>
              </a:rPr>
              <a:t>EMK1</a:t>
            </a:r>
            <a:r>
              <a:rPr lang="en-US" altLang="en-US" sz="2000" dirty="0">
                <a:latin typeface="Times" panose="02020603050405020304" pitchFamily="18" charset="0"/>
              </a:rPr>
              <a:t> is effectively knocked down in </a:t>
            </a:r>
            <a:r>
              <a:rPr lang="en-US" altLang="en-US" sz="2000" dirty="0" err="1">
                <a:latin typeface="Times" panose="02020603050405020304" pitchFamily="18" charset="0"/>
              </a:rPr>
              <a:t>MDCK</a:t>
            </a:r>
            <a:r>
              <a:rPr lang="en-US" altLang="en-US" sz="2000" dirty="0">
                <a:latin typeface="Times" panose="02020603050405020304" pitchFamily="18" charset="0"/>
              </a:rPr>
              <a:t> cells 24 hours after </a:t>
            </a:r>
            <a:r>
              <a:rPr lang="en-US" altLang="en-US" sz="2000" dirty="0" err="1">
                <a:latin typeface="Times" panose="02020603050405020304" pitchFamily="18" charset="0"/>
              </a:rPr>
              <a:t>transfection</a:t>
            </a:r>
            <a:r>
              <a:rPr lang="en-US" altLang="en-US" sz="2000" dirty="0">
                <a:latin typeface="Times" panose="02020603050405020304" pitchFamily="18" charset="0"/>
              </a:rPr>
              <a:t> with P-SUPER (control) or P-SUPER-</a:t>
            </a:r>
            <a:r>
              <a:rPr lang="en-US" altLang="en-US" sz="2000" dirty="0" err="1">
                <a:latin typeface="Times" panose="02020603050405020304" pitchFamily="18" charset="0"/>
              </a:rPr>
              <a:t>siEMK1</a:t>
            </a:r>
            <a:r>
              <a:rPr lang="en-US" altLang="en-US" sz="2000" dirty="0">
                <a:latin typeface="Times" panose="02020603050405020304" pitchFamily="18" charset="0"/>
              </a:rPr>
              <a:t> plasmid; knockdown confirmed on the right with antibodies to </a:t>
            </a:r>
            <a:r>
              <a:rPr lang="en-US" altLang="en-US" sz="2000" dirty="0" err="1">
                <a:latin typeface="Times" panose="02020603050405020304" pitchFamily="18" charset="0"/>
              </a:rPr>
              <a:t>EMK1</a:t>
            </a:r>
            <a:r>
              <a:rPr lang="en-US" altLang="en-US" sz="2000" dirty="0">
                <a:latin typeface="Times" panose="02020603050405020304" pitchFamily="18" charset="0"/>
              </a:rPr>
              <a:t>.</a:t>
            </a:r>
          </a:p>
          <a:p>
            <a:pPr eaLnBrk="0" hangingPunct="0">
              <a:buFontTx/>
              <a:buChar char="-"/>
            </a:pPr>
            <a:endParaRPr lang="en-US" altLang="en-US" sz="2000" dirty="0">
              <a:latin typeface="Times" panose="02020603050405020304" pitchFamily="18" charset="0"/>
            </a:endParaRPr>
          </a:p>
          <a:p>
            <a:pPr eaLnBrk="0" hangingPunct="0">
              <a:buFontTx/>
              <a:buChar char="-"/>
            </a:pPr>
            <a:r>
              <a:rPr lang="en-US" altLang="en-US" sz="2000" dirty="0">
                <a:latin typeface="Times" panose="02020603050405020304" pitchFamily="18" charset="0"/>
              </a:rPr>
              <a:t> Collagen overlay assay:  cells cultured 24 h on collagen I before being overlaid with additional collagen on the apical surface,  analyzed 24 h later. Note the lack of lumen in </a:t>
            </a:r>
            <a:r>
              <a:rPr lang="en-US" altLang="en-US" sz="2000" dirty="0" err="1">
                <a:latin typeface="Times" panose="02020603050405020304" pitchFamily="18" charset="0"/>
              </a:rPr>
              <a:t>EMK1</a:t>
            </a:r>
            <a:r>
              <a:rPr lang="en-US" altLang="en-US" sz="2000" dirty="0">
                <a:latin typeface="Times" panose="02020603050405020304" pitchFamily="18" charset="0"/>
              </a:rPr>
              <a:t>-KO cultures.</a:t>
            </a:r>
          </a:p>
          <a:p>
            <a:pPr eaLnBrk="0" hangingPunct="0"/>
            <a:endParaRPr lang="en-US" altLang="en-US" sz="2000" dirty="0">
              <a:latin typeface="Times" panose="02020603050405020304" pitchFamily="18" charset="0"/>
            </a:endParaRPr>
          </a:p>
          <a:p>
            <a:pPr eaLnBrk="0" hangingPunct="0">
              <a:buFontTx/>
              <a:buChar char="-"/>
            </a:pPr>
            <a:r>
              <a:rPr lang="en-US" altLang="en-US" sz="2000" dirty="0">
                <a:latin typeface="Times" panose="02020603050405020304" pitchFamily="18" charset="0"/>
              </a:rPr>
              <a:t> Ca switch: control or </a:t>
            </a:r>
            <a:r>
              <a:rPr lang="en-US" altLang="en-US" sz="2000" dirty="0" err="1">
                <a:latin typeface="Times" panose="02020603050405020304" pitchFamily="18" charset="0"/>
              </a:rPr>
              <a:t>EMK1</a:t>
            </a:r>
            <a:r>
              <a:rPr lang="en-US" altLang="en-US" sz="2000" dirty="0">
                <a:latin typeface="Times" panose="02020603050405020304" pitchFamily="18" charset="0"/>
              </a:rPr>
              <a:t>-KO cells were plated in low Ca medium 24 h upon </a:t>
            </a:r>
            <a:r>
              <a:rPr lang="en-US" altLang="en-US" sz="2000" dirty="0" err="1">
                <a:latin typeface="Times" panose="02020603050405020304" pitchFamily="18" charset="0"/>
              </a:rPr>
              <a:t>transfection</a:t>
            </a:r>
            <a:r>
              <a:rPr lang="en-US" altLang="en-US" sz="2000" dirty="0">
                <a:latin typeface="Times" panose="02020603050405020304" pitchFamily="18" charset="0"/>
              </a:rPr>
              <a:t> with </a:t>
            </a:r>
            <a:r>
              <a:rPr lang="en-US" altLang="en-US" sz="2000" dirty="0" err="1">
                <a:latin typeface="Times" panose="02020603050405020304" pitchFamily="18" charset="0"/>
              </a:rPr>
              <a:t>pSUPER</a:t>
            </a:r>
            <a:r>
              <a:rPr lang="en-US" altLang="en-US" sz="2000" dirty="0">
                <a:latin typeface="Times" panose="02020603050405020304" pitchFamily="18" charset="0"/>
              </a:rPr>
              <a:t> or </a:t>
            </a:r>
            <a:r>
              <a:rPr lang="en-US" altLang="en-US" sz="2000" dirty="0" err="1">
                <a:latin typeface="Times" panose="02020603050405020304" pitchFamily="18" charset="0"/>
              </a:rPr>
              <a:t>pSUPER</a:t>
            </a:r>
            <a:r>
              <a:rPr lang="en-US" altLang="en-US" sz="2000" dirty="0">
                <a:latin typeface="Times" panose="02020603050405020304" pitchFamily="18" charset="0"/>
              </a:rPr>
              <a:t>-KO. After 12 h, cultures were switched to normal medium for 24 h. Transmission </a:t>
            </a:r>
            <a:r>
              <a:rPr lang="en-US" altLang="en-US" sz="2000" dirty="0" err="1">
                <a:latin typeface="Times" panose="02020603050405020304" pitchFamily="18" charset="0"/>
              </a:rPr>
              <a:t>EM</a:t>
            </a:r>
            <a:r>
              <a:rPr lang="en-US" altLang="en-US" sz="2000" dirty="0">
                <a:latin typeface="Times" panose="02020603050405020304" pitchFamily="18" charset="0"/>
              </a:rPr>
              <a:t> of cells sectioned perpendicular to the substratum shows lack of </a:t>
            </a:r>
            <a:r>
              <a:rPr lang="en-US" altLang="en-US" sz="2000" dirty="0" err="1">
                <a:latin typeface="Times" panose="02020603050405020304" pitchFamily="18" charset="0"/>
              </a:rPr>
              <a:t>microvilli</a:t>
            </a:r>
            <a:r>
              <a:rPr lang="en-US" altLang="en-US" sz="2000" dirty="0">
                <a:latin typeface="Times" panose="02020603050405020304" pitchFamily="18" charset="0"/>
              </a:rPr>
              <a:t> in </a:t>
            </a:r>
            <a:r>
              <a:rPr lang="en-US" altLang="en-US" sz="2000" dirty="0" err="1">
                <a:latin typeface="Times" panose="02020603050405020304" pitchFamily="18" charset="0"/>
              </a:rPr>
              <a:t>EMK1</a:t>
            </a:r>
            <a:r>
              <a:rPr lang="en-US" altLang="en-US" sz="2000" dirty="0">
                <a:latin typeface="Times" panose="02020603050405020304" pitchFamily="18" charset="0"/>
              </a:rPr>
              <a:t>-KO cells.</a:t>
            </a:r>
          </a:p>
        </p:txBody>
      </p:sp>
      <p:pic>
        <p:nvPicPr>
          <p:cNvPr id="68613" name="Picture 5">
            <a:extLst>
              <a:ext uri="{FF2B5EF4-FFF2-40B4-BE49-F238E27FC236}">
                <a16:creationId xmlns="" xmlns:a16="http://schemas.microsoft.com/office/drawing/2014/main" id="{0D5751E0-B8A3-4D71-9F4A-FCBC41340514}"/>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4065227" cy="6781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slow">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CB6308A2-62B4-4EFD-A80B-6ED63001AB0F}"/>
              </a:ext>
            </a:extLst>
          </p:cNvPr>
          <p:cNvSpPr>
            <a:spLocks noGrp="1" noChangeArrowheads="1"/>
          </p:cNvSpPr>
          <p:nvPr>
            <p:ph type="title"/>
          </p:nvPr>
        </p:nvSpPr>
        <p:spPr>
          <a:xfrm>
            <a:off x="914400" y="152400"/>
            <a:ext cx="6781800" cy="484187"/>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nchor="ctr">
            <a:noAutofit/>
          </a:bodyPr>
          <a:lstStyle/>
          <a:p>
            <a:r>
              <a:rPr lang="en-US" altLang="en-US" sz="2800" dirty="0"/>
              <a:t>Figures continued ...</a:t>
            </a:r>
          </a:p>
        </p:txBody>
      </p:sp>
      <p:sp>
        <p:nvSpPr>
          <p:cNvPr id="12291" name="Rectangle 3">
            <a:extLst>
              <a:ext uri="{FF2B5EF4-FFF2-40B4-BE49-F238E27FC236}">
                <a16:creationId xmlns="" xmlns:a16="http://schemas.microsoft.com/office/drawing/2014/main" id="{62F33BFB-538F-4827-AB06-A35A296C8127}"/>
              </a:ext>
            </a:extLst>
          </p:cNvPr>
          <p:cNvSpPr>
            <a:spLocks noGrp="1" noChangeArrowheads="1"/>
          </p:cNvSpPr>
          <p:nvPr>
            <p:ph type="body" idx="1"/>
          </p:nvPr>
        </p:nvSpPr>
        <p:spPr>
          <a:xfrm>
            <a:off x="762000" y="1447800"/>
            <a:ext cx="8001000" cy="22098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r>
              <a:rPr lang="en-US" altLang="en-US" sz="2600" dirty="0"/>
              <a:t>Create a summary cartoon with major findings, or an illustration of the processes or problem</a:t>
            </a:r>
          </a:p>
          <a:p>
            <a:pPr lvl="1"/>
            <a:r>
              <a:rPr lang="en-US" altLang="en-US" sz="2000" dirty="0"/>
              <a:t>Consider showing it at the beginning and the end</a:t>
            </a:r>
          </a:p>
          <a:p>
            <a:r>
              <a:rPr lang="en-US" altLang="en-US" sz="2600" dirty="0"/>
              <a:t>You can use web sources for figures</a:t>
            </a:r>
          </a:p>
          <a:p>
            <a:pPr lvl="1"/>
            <a:r>
              <a:rPr lang="en-US" altLang="en-US" sz="2000" dirty="0"/>
              <a:t>Include reference</a:t>
            </a:r>
          </a:p>
        </p:txBody>
      </p:sp>
      <p:pic>
        <p:nvPicPr>
          <p:cNvPr id="12293" name="Picture 5">
            <a:extLst>
              <a:ext uri="{FF2B5EF4-FFF2-40B4-BE49-F238E27FC236}">
                <a16:creationId xmlns="" xmlns:a16="http://schemas.microsoft.com/office/drawing/2014/main" id="{CCCD7E03-C3F4-473C-8A48-668204E32060}"/>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86000" y="3438525"/>
            <a:ext cx="5105400" cy="3419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Line 2">
            <a:extLst>
              <a:ext uri="{FF2B5EF4-FFF2-40B4-BE49-F238E27FC236}">
                <a16:creationId xmlns="" xmlns:a16="http://schemas.microsoft.com/office/drawing/2014/main" id="{B8752543-7B3B-4129-9418-08EA04934462}"/>
              </a:ext>
            </a:extLst>
          </p:cNvPr>
          <p:cNvSpPr>
            <a:spLocks noChangeAspect="1" noChangeShapeType="1"/>
          </p:cNvSpPr>
          <p:nvPr/>
        </p:nvSpPr>
        <p:spPr bwMode="auto">
          <a:xfrm>
            <a:off x="685800" y="1989138"/>
            <a:ext cx="7481888" cy="23812"/>
          </a:xfrm>
          <a:prstGeom prst="line">
            <a:avLst/>
          </a:prstGeom>
          <a:noFill/>
          <a:ln w="9525">
            <a:solidFill>
              <a:srgbClr val="99CC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31" name="Freeform 3">
            <a:extLst>
              <a:ext uri="{FF2B5EF4-FFF2-40B4-BE49-F238E27FC236}">
                <a16:creationId xmlns="" xmlns:a16="http://schemas.microsoft.com/office/drawing/2014/main" id="{77FA00A2-48CF-4217-A4A8-97BC34D456AA}"/>
              </a:ext>
            </a:extLst>
          </p:cNvPr>
          <p:cNvSpPr>
            <a:spLocks noChangeAspect="1"/>
          </p:cNvSpPr>
          <p:nvPr/>
        </p:nvSpPr>
        <p:spPr bwMode="auto">
          <a:xfrm>
            <a:off x="685800" y="2527300"/>
            <a:ext cx="7408863" cy="3594100"/>
          </a:xfrm>
          <a:custGeom>
            <a:avLst/>
            <a:gdLst>
              <a:gd name="T0" fmla="*/ 4800 w 4800"/>
              <a:gd name="T1" fmla="*/ 88 h 2152"/>
              <a:gd name="T2" fmla="*/ 4176 w 4800"/>
              <a:gd name="T3" fmla="*/ 88 h 2152"/>
              <a:gd name="T4" fmla="*/ 3888 w 4800"/>
              <a:gd name="T5" fmla="*/ 616 h 2152"/>
              <a:gd name="T6" fmla="*/ 3696 w 4800"/>
              <a:gd name="T7" fmla="*/ 1288 h 2152"/>
              <a:gd name="T8" fmla="*/ 3312 w 4800"/>
              <a:gd name="T9" fmla="*/ 1816 h 2152"/>
              <a:gd name="T10" fmla="*/ 2928 w 4800"/>
              <a:gd name="T11" fmla="*/ 2104 h 2152"/>
              <a:gd name="T12" fmla="*/ 2496 w 4800"/>
              <a:gd name="T13" fmla="*/ 2104 h 2152"/>
              <a:gd name="T14" fmla="*/ 1872 w 4800"/>
              <a:gd name="T15" fmla="*/ 2104 h 2152"/>
              <a:gd name="T16" fmla="*/ 1536 w 4800"/>
              <a:gd name="T17" fmla="*/ 1960 h 2152"/>
              <a:gd name="T18" fmla="*/ 1200 w 4800"/>
              <a:gd name="T19" fmla="*/ 1432 h 2152"/>
              <a:gd name="T20" fmla="*/ 960 w 4800"/>
              <a:gd name="T21" fmla="*/ 952 h 2152"/>
              <a:gd name="T22" fmla="*/ 768 w 4800"/>
              <a:gd name="T23" fmla="*/ 616 h 2152"/>
              <a:gd name="T24" fmla="*/ 576 w 4800"/>
              <a:gd name="T25" fmla="*/ 568 h 2152"/>
              <a:gd name="T26" fmla="*/ 144 w 4800"/>
              <a:gd name="T27" fmla="*/ 568 h 2152"/>
              <a:gd name="T28" fmla="*/ 0 w 4800"/>
              <a:gd name="T29" fmla="*/ 568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00" h="2152">
                <a:moveTo>
                  <a:pt x="4800" y="88"/>
                </a:moveTo>
                <a:cubicBezTo>
                  <a:pt x="4564" y="44"/>
                  <a:pt x="4328" y="0"/>
                  <a:pt x="4176" y="88"/>
                </a:cubicBezTo>
                <a:cubicBezTo>
                  <a:pt x="4024" y="176"/>
                  <a:pt x="3968" y="416"/>
                  <a:pt x="3888" y="616"/>
                </a:cubicBezTo>
                <a:cubicBezTo>
                  <a:pt x="3808" y="816"/>
                  <a:pt x="3792" y="1088"/>
                  <a:pt x="3696" y="1288"/>
                </a:cubicBezTo>
                <a:cubicBezTo>
                  <a:pt x="3600" y="1488"/>
                  <a:pt x="3440" y="1680"/>
                  <a:pt x="3312" y="1816"/>
                </a:cubicBezTo>
                <a:cubicBezTo>
                  <a:pt x="3184" y="1952"/>
                  <a:pt x="3064" y="2056"/>
                  <a:pt x="2928" y="2104"/>
                </a:cubicBezTo>
                <a:cubicBezTo>
                  <a:pt x="2792" y="2152"/>
                  <a:pt x="2672" y="2104"/>
                  <a:pt x="2496" y="2104"/>
                </a:cubicBezTo>
                <a:cubicBezTo>
                  <a:pt x="2320" y="2104"/>
                  <a:pt x="2032" y="2128"/>
                  <a:pt x="1872" y="2104"/>
                </a:cubicBezTo>
                <a:cubicBezTo>
                  <a:pt x="1712" y="2080"/>
                  <a:pt x="1648" y="2072"/>
                  <a:pt x="1536" y="1960"/>
                </a:cubicBezTo>
                <a:cubicBezTo>
                  <a:pt x="1424" y="1848"/>
                  <a:pt x="1296" y="1600"/>
                  <a:pt x="1200" y="1432"/>
                </a:cubicBezTo>
                <a:cubicBezTo>
                  <a:pt x="1104" y="1264"/>
                  <a:pt x="1032" y="1088"/>
                  <a:pt x="960" y="952"/>
                </a:cubicBezTo>
                <a:cubicBezTo>
                  <a:pt x="888" y="816"/>
                  <a:pt x="832" y="680"/>
                  <a:pt x="768" y="616"/>
                </a:cubicBezTo>
                <a:cubicBezTo>
                  <a:pt x="704" y="552"/>
                  <a:pt x="680" y="576"/>
                  <a:pt x="576" y="568"/>
                </a:cubicBezTo>
                <a:cubicBezTo>
                  <a:pt x="472" y="560"/>
                  <a:pt x="240" y="568"/>
                  <a:pt x="144" y="568"/>
                </a:cubicBezTo>
                <a:cubicBezTo>
                  <a:pt x="48" y="568"/>
                  <a:pt x="24" y="568"/>
                  <a:pt x="0" y="568"/>
                </a:cubicBezTo>
              </a:path>
            </a:pathLst>
          </a:custGeom>
          <a:noFill/>
          <a:ln w="9525">
            <a:solidFill>
              <a:srgbClr val="99CC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32" name="Freeform 4">
            <a:extLst>
              <a:ext uri="{FF2B5EF4-FFF2-40B4-BE49-F238E27FC236}">
                <a16:creationId xmlns="" xmlns:a16="http://schemas.microsoft.com/office/drawing/2014/main" id="{3D9F7FA9-3F0D-411F-B2A2-4432F5C46B46}"/>
              </a:ext>
            </a:extLst>
          </p:cNvPr>
          <p:cNvSpPr>
            <a:spLocks noChangeAspect="1"/>
          </p:cNvSpPr>
          <p:nvPr/>
        </p:nvSpPr>
        <p:spPr bwMode="auto">
          <a:xfrm>
            <a:off x="1600200" y="1939925"/>
            <a:ext cx="6346825" cy="954088"/>
          </a:xfrm>
          <a:custGeom>
            <a:avLst/>
            <a:gdLst>
              <a:gd name="T0" fmla="*/ 3984 w 3984"/>
              <a:gd name="T1" fmla="*/ 0 h 624"/>
              <a:gd name="T2" fmla="*/ 0 w 3984"/>
              <a:gd name="T3" fmla="*/ 0 h 624"/>
              <a:gd name="T4" fmla="*/ 0 w 3984"/>
              <a:gd name="T5" fmla="*/ 288 h 624"/>
              <a:gd name="T6" fmla="*/ 720 w 3984"/>
              <a:gd name="T7" fmla="*/ 624 h 624"/>
              <a:gd name="T8" fmla="*/ 3984 w 3984"/>
              <a:gd name="T9" fmla="*/ 192 h 624"/>
              <a:gd name="T10" fmla="*/ 3984 w 3984"/>
              <a:gd name="T11" fmla="*/ 0 h 624"/>
            </a:gdLst>
            <a:ahLst/>
            <a:cxnLst>
              <a:cxn ang="0">
                <a:pos x="T0" y="T1"/>
              </a:cxn>
              <a:cxn ang="0">
                <a:pos x="T2" y="T3"/>
              </a:cxn>
              <a:cxn ang="0">
                <a:pos x="T4" y="T5"/>
              </a:cxn>
              <a:cxn ang="0">
                <a:pos x="T6" y="T7"/>
              </a:cxn>
              <a:cxn ang="0">
                <a:pos x="T8" y="T9"/>
              </a:cxn>
              <a:cxn ang="0">
                <a:pos x="T10" y="T11"/>
              </a:cxn>
            </a:cxnLst>
            <a:rect l="0" t="0" r="r" b="b"/>
            <a:pathLst>
              <a:path w="3984" h="624">
                <a:moveTo>
                  <a:pt x="3984" y="0"/>
                </a:moveTo>
                <a:lnTo>
                  <a:pt x="0" y="0"/>
                </a:lnTo>
                <a:lnTo>
                  <a:pt x="0" y="288"/>
                </a:lnTo>
                <a:lnTo>
                  <a:pt x="720" y="624"/>
                </a:lnTo>
                <a:lnTo>
                  <a:pt x="3984" y="192"/>
                </a:lnTo>
                <a:lnTo>
                  <a:pt x="3984" y="0"/>
                </a:lnTo>
                <a:close/>
              </a:path>
            </a:pathLst>
          </a:custGeom>
          <a:solidFill>
            <a:srgbClr val="FF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33" name="Line 5">
            <a:extLst>
              <a:ext uri="{FF2B5EF4-FFF2-40B4-BE49-F238E27FC236}">
                <a16:creationId xmlns="" xmlns:a16="http://schemas.microsoft.com/office/drawing/2014/main" id="{F197983C-E413-4453-B554-AAC79C650623}"/>
              </a:ext>
            </a:extLst>
          </p:cNvPr>
          <p:cNvSpPr>
            <a:spLocks noChangeAspect="1" noChangeShapeType="1"/>
          </p:cNvSpPr>
          <p:nvPr/>
        </p:nvSpPr>
        <p:spPr bwMode="auto">
          <a:xfrm>
            <a:off x="3033713" y="1989138"/>
            <a:ext cx="4106862" cy="366712"/>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34" name="Line 6">
            <a:extLst>
              <a:ext uri="{FF2B5EF4-FFF2-40B4-BE49-F238E27FC236}">
                <a16:creationId xmlns="" xmlns:a16="http://schemas.microsoft.com/office/drawing/2014/main" id="{FA2EC2C2-8763-4158-9D37-3EC19F848D31}"/>
              </a:ext>
            </a:extLst>
          </p:cNvPr>
          <p:cNvSpPr>
            <a:spLocks noChangeAspect="1" noChangeShapeType="1"/>
          </p:cNvSpPr>
          <p:nvPr/>
        </p:nvSpPr>
        <p:spPr bwMode="auto">
          <a:xfrm>
            <a:off x="1600200" y="2259013"/>
            <a:ext cx="3779838" cy="315912"/>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35" name="Text Box 7">
            <a:extLst>
              <a:ext uri="{FF2B5EF4-FFF2-40B4-BE49-F238E27FC236}">
                <a16:creationId xmlns="" xmlns:a16="http://schemas.microsoft.com/office/drawing/2014/main" id="{5E699769-8C78-4C3F-B1B6-8A1033568F37}"/>
              </a:ext>
            </a:extLst>
          </p:cNvPr>
          <p:cNvSpPr txBox="1">
            <a:spLocks noChangeAspect="1" noChangeArrowheads="1"/>
          </p:cNvSpPr>
          <p:nvPr/>
        </p:nvSpPr>
        <p:spPr bwMode="auto">
          <a:xfrm>
            <a:off x="685800" y="3529013"/>
            <a:ext cx="1539875" cy="1190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East Greenland, Barents Shelf</a:t>
            </a:r>
          </a:p>
        </p:txBody>
      </p:sp>
      <p:sp>
        <p:nvSpPr>
          <p:cNvPr id="99336" name="Text Box 8">
            <a:extLst>
              <a:ext uri="{FF2B5EF4-FFF2-40B4-BE49-F238E27FC236}">
                <a16:creationId xmlns="" xmlns:a16="http://schemas.microsoft.com/office/drawing/2014/main" id="{8033A4F3-697A-441A-909A-645FCADDDD22}"/>
              </a:ext>
            </a:extLst>
          </p:cNvPr>
          <p:cNvSpPr txBox="1">
            <a:spLocks noChangeAspect="1" noChangeArrowheads="1"/>
          </p:cNvSpPr>
          <p:nvPr/>
        </p:nvSpPr>
        <p:spPr bwMode="auto">
          <a:xfrm>
            <a:off x="6700838" y="3497263"/>
            <a:ext cx="1758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Siberian, Beaufort Shelf</a:t>
            </a:r>
          </a:p>
        </p:txBody>
      </p:sp>
      <p:sp>
        <p:nvSpPr>
          <p:cNvPr id="99337" name="Text Box 9">
            <a:extLst>
              <a:ext uri="{FF2B5EF4-FFF2-40B4-BE49-F238E27FC236}">
                <a16:creationId xmlns="" xmlns:a16="http://schemas.microsoft.com/office/drawing/2014/main" id="{B3D61017-1313-4365-936F-65EE43614180}"/>
              </a:ext>
            </a:extLst>
          </p:cNvPr>
          <p:cNvSpPr txBox="1">
            <a:spLocks noChangeAspect="1" noChangeArrowheads="1"/>
          </p:cNvSpPr>
          <p:nvPr/>
        </p:nvSpPr>
        <p:spPr bwMode="auto">
          <a:xfrm>
            <a:off x="2813050" y="5608638"/>
            <a:ext cx="3154363"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Deep Arctic Basin</a:t>
            </a:r>
          </a:p>
        </p:txBody>
      </p:sp>
      <p:sp>
        <p:nvSpPr>
          <p:cNvPr id="99338" name="Line 10">
            <a:extLst>
              <a:ext uri="{FF2B5EF4-FFF2-40B4-BE49-F238E27FC236}">
                <a16:creationId xmlns="" xmlns:a16="http://schemas.microsoft.com/office/drawing/2014/main" id="{0C19DAD0-5574-443C-AC69-F3AF65A73021}"/>
              </a:ext>
            </a:extLst>
          </p:cNvPr>
          <p:cNvSpPr>
            <a:spLocks noChangeAspect="1" noChangeShapeType="1"/>
          </p:cNvSpPr>
          <p:nvPr/>
        </p:nvSpPr>
        <p:spPr bwMode="auto">
          <a:xfrm>
            <a:off x="1676400" y="2514600"/>
            <a:ext cx="0" cy="762000"/>
          </a:xfrm>
          <a:prstGeom prst="line">
            <a:avLst/>
          </a:prstGeom>
          <a:noFill/>
          <a:ln w="127000">
            <a:pattFill prst="lgConfetti">
              <a:fgClr>
                <a:srgbClr val="000000"/>
              </a:fgClr>
              <a:bgClr>
                <a:srgbClr val="FFFFFF"/>
              </a:bgClr>
            </a:patt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39" name="Line 11">
            <a:extLst>
              <a:ext uri="{FF2B5EF4-FFF2-40B4-BE49-F238E27FC236}">
                <a16:creationId xmlns="" xmlns:a16="http://schemas.microsoft.com/office/drawing/2014/main" id="{70D36B8B-499F-4247-8676-710C07991B7A}"/>
              </a:ext>
            </a:extLst>
          </p:cNvPr>
          <p:cNvSpPr>
            <a:spLocks noChangeAspect="1" noChangeShapeType="1"/>
          </p:cNvSpPr>
          <p:nvPr/>
        </p:nvSpPr>
        <p:spPr bwMode="auto">
          <a:xfrm flipH="1">
            <a:off x="685800" y="2209800"/>
            <a:ext cx="762000" cy="0"/>
          </a:xfrm>
          <a:prstGeom prst="line">
            <a:avLst/>
          </a:prstGeom>
          <a:noFill/>
          <a:ln w="127000">
            <a:pattFill prst="lgConfetti">
              <a:fgClr>
                <a:srgbClr val="000000"/>
              </a:fgClr>
              <a:bgClr>
                <a:srgbClr val="FFFFFF"/>
              </a:bgClr>
            </a:patt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40" name="Freeform 12">
            <a:extLst>
              <a:ext uri="{FF2B5EF4-FFF2-40B4-BE49-F238E27FC236}">
                <a16:creationId xmlns="" xmlns:a16="http://schemas.microsoft.com/office/drawing/2014/main" id="{E5E7E693-4D65-4914-BC6C-593E44A679A8}"/>
              </a:ext>
            </a:extLst>
          </p:cNvPr>
          <p:cNvSpPr>
            <a:spLocks noChangeAspect="1"/>
          </p:cNvSpPr>
          <p:nvPr/>
        </p:nvSpPr>
        <p:spPr bwMode="auto">
          <a:xfrm>
            <a:off x="4719638" y="1279525"/>
            <a:ext cx="3448050" cy="512763"/>
          </a:xfrm>
          <a:custGeom>
            <a:avLst/>
            <a:gdLst>
              <a:gd name="T0" fmla="*/ 2256 w 2256"/>
              <a:gd name="T1" fmla="*/ 48 h 336"/>
              <a:gd name="T2" fmla="*/ 480 w 2256"/>
              <a:gd name="T3" fmla="*/ 48 h 336"/>
              <a:gd name="T4" fmla="*/ 0 w 2256"/>
              <a:gd name="T5" fmla="*/ 336 h 336"/>
            </a:gdLst>
            <a:ahLst/>
            <a:cxnLst>
              <a:cxn ang="0">
                <a:pos x="T0" y="T1"/>
              </a:cxn>
              <a:cxn ang="0">
                <a:pos x="T2" y="T3"/>
              </a:cxn>
              <a:cxn ang="0">
                <a:pos x="T4" y="T5"/>
              </a:cxn>
            </a:cxnLst>
            <a:rect l="0" t="0" r="r" b="b"/>
            <a:pathLst>
              <a:path w="2256" h="336">
                <a:moveTo>
                  <a:pt x="2256" y="48"/>
                </a:moveTo>
                <a:cubicBezTo>
                  <a:pt x="1556" y="24"/>
                  <a:pt x="856" y="0"/>
                  <a:pt x="480" y="48"/>
                </a:cubicBezTo>
                <a:cubicBezTo>
                  <a:pt x="104" y="96"/>
                  <a:pt x="80" y="288"/>
                  <a:pt x="0" y="336"/>
                </a:cubicBezTo>
              </a:path>
            </a:pathLst>
          </a:custGeom>
          <a:noFill/>
          <a:ln w="57150" cmpd="sng">
            <a:pattFill prst="lgConfetti">
              <a:fgClr>
                <a:srgbClr val="000000"/>
              </a:fgClr>
              <a:bgClr>
                <a:srgbClr val="FFFFFF"/>
              </a:bgClr>
            </a:patt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41" name="Freeform 13">
            <a:extLst>
              <a:ext uri="{FF2B5EF4-FFF2-40B4-BE49-F238E27FC236}">
                <a16:creationId xmlns="" xmlns:a16="http://schemas.microsoft.com/office/drawing/2014/main" id="{ECFBFE36-C267-4990-911F-0A1C0191D494}"/>
              </a:ext>
            </a:extLst>
          </p:cNvPr>
          <p:cNvSpPr>
            <a:spLocks noChangeAspect="1"/>
          </p:cNvSpPr>
          <p:nvPr/>
        </p:nvSpPr>
        <p:spPr bwMode="auto">
          <a:xfrm>
            <a:off x="2300288" y="1108075"/>
            <a:ext cx="5794375" cy="684213"/>
          </a:xfrm>
          <a:custGeom>
            <a:avLst/>
            <a:gdLst>
              <a:gd name="T0" fmla="*/ 3792 w 3792"/>
              <a:gd name="T1" fmla="*/ 64 h 448"/>
              <a:gd name="T2" fmla="*/ 720 w 3792"/>
              <a:gd name="T3" fmla="*/ 64 h 448"/>
              <a:gd name="T4" fmla="*/ 0 w 3792"/>
              <a:gd name="T5" fmla="*/ 448 h 448"/>
            </a:gdLst>
            <a:ahLst/>
            <a:cxnLst>
              <a:cxn ang="0">
                <a:pos x="T0" y="T1"/>
              </a:cxn>
              <a:cxn ang="0">
                <a:pos x="T2" y="T3"/>
              </a:cxn>
              <a:cxn ang="0">
                <a:pos x="T4" y="T5"/>
              </a:cxn>
            </a:cxnLst>
            <a:rect l="0" t="0" r="r" b="b"/>
            <a:pathLst>
              <a:path w="3792" h="448">
                <a:moveTo>
                  <a:pt x="3792" y="64"/>
                </a:moveTo>
                <a:cubicBezTo>
                  <a:pt x="2572" y="32"/>
                  <a:pt x="1352" y="0"/>
                  <a:pt x="720" y="64"/>
                </a:cubicBezTo>
                <a:cubicBezTo>
                  <a:pt x="88" y="128"/>
                  <a:pt x="120" y="384"/>
                  <a:pt x="0" y="448"/>
                </a:cubicBezTo>
              </a:path>
            </a:pathLst>
          </a:custGeom>
          <a:noFill/>
          <a:ln w="57150" cmpd="sng">
            <a:pattFill prst="lgConfetti">
              <a:fgClr>
                <a:srgbClr val="000000"/>
              </a:fgClr>
              <a:bgClr>
                <a:srgbClr val="FFFFFF"/>
              </a:bgClr>
            </a:patt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42" name="Line 14">
            <a:extLst>
              <a:ext uri="{FF2B5EF4-FFF2-40B4-BE49-F238E27FC236}">
                <a16:creationId xmlns="" xmlns:a16="http://schemas.microsoft.com/office/drawing/2014/main" id="{F45C9B60-ED30-4830-980C-BA316B0C7C54}"/>
              </a:ext>
            </a:extLst>
          </p:cNvPr>
          <p:cNvSpPr>
            <a:spLocks noChangeAspect="1" noChangeShapeType="1"/>
          </p:cNvSpPr>
          <p:nvPr/>
        </p:nvSpPr>
        <p:spPr bwMode="auto">
          <a:xfrm>
            <a:off x="1600200" y="1939925"/>
            <a:ext cx="4146550" cy="0"/>
          </a:xfrm>
          <a:prstGeom prst="line">
            <a:avLst/>
          </a:prstGeom>
          <a:noFill/>
          <a:ln w="101600">
            <a:pattFill prst="pct90">
              <a:fgClr>
                <a:srgbClr val="9D9B4D"/>
              </a:fgClr>
              <a:bgClr>
                <a:srgbClr val="FFFFFF"/>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43" name="Text Box 15">
            <a:extLst>
              <a:ext uri="{FF2B5EF4-FFF2-40B4-BE49-F238E27FC236}">
                <a16:creationId xmlns="" xmlns:a16="http://schemas.microsoft.com/office/drawing/2014/main" id="{6E8E5538-39CA-41AA-A0E8-7C073ECFFE45}"/>
              </a:ext>
            </a:extLst>
          </p:cNvPr>
          <p:cNvSpPr txBox="1">
            <a:spLocks noChangeAspect="1" noChangeArrowheads="1"/>
          </p:cNvSpPr>
          <p:nvPr/>
        </p:nvSpPr>
        <p:spPr bwMode="auto">
          <a:xfrm>
            <a:off x="5745163" y="741363"/>
            <a:ext cx="2643187"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Atmospheric Deposition</a:t>
            </a:r>
          </a:p>
        </p:txBody>
      </p:sp>
      <p:sp>
        <p:nvSpPr>
          <p:cNvPr id="99344" name="Text Box 16">
            <a:extLst>
              <a:ext uri="{FF2B5EF4-FFF2-40B4-BE49-F238E27FC236}">
                <a16:creationId xmlns="" xmlns:a16="http://schemas.microsoft.com/office/drawing/2014/main" id="{7F0E92D3-C877-4AFB-A0C0-ED30F4C68DA5}"/>
              </a:ext>
            </a:extLst>
          </p:cNvPr>
          <p:cNvSpPr txBox="1">
            <a:spLocks noChangeAspect="1" noChangeArrowheads="1"/>
          </p:cNvSpPr>
          <p:nvPr/>
        </p:nvSpPr>
        <p:spPr bwMode="auto">
          <a:xfrm>
            <a:off x="5745163" y="1547813"/>
            <a:ext cx="24225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2"/>
                </a:solidFill>
              </a:rPr>
              <a:t>Surface Melt/Ablation</a:t>
            </a:r>
          </a:p>
        </p:txBody>
      </p:sp>
      <p:sp>
        <p:nvSpPr>
          <p:cNvPr id="99345" name="Text Box 17">
            <a:extLst>
              <a:ext uri="{FF2B5EF4-FFF2-40B4-BE49-F238E27FC236}">
                <a16:creationId xmlns="" xmlns:a16="http://schemas.microsoft.com/office/drawing/2014/main" id="{C6501471-D695-42CB-9452-2EA30EB8E97A}"/>
              </a:ext>
            </a:extLst>
          </p:cNvPr>
          <p:cNvSpPr txBox="1">
            <a:spLocks noChangeAspect="1" noChangeArrowheads="1"/>
          </p:cNvSpPr>
          <p:nvPr/>
        </p:nvSpPr>
        <p:spPr bwMode="auto">
          <a:xfrm>
            <a:off x="490538" y="2362200"/>
            <a:ext cx="1109662" cy="915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Marginal Ice Zone Release</a:t>
            </a:r>
          </a:p>
        </p:txBody>
      </p:sp>
      <p:sp>
        <p:nvSpPr>
          <p:cNvPr id="99346" name="Text Box 18">
            <a:extLst>
              <a:ext uri="{FF2B5EF4-FFF2-40B4-BE49-F238E27FC236}">
                <a16:creationId xmlns="" xmlns:a16="http://schemas.microsoft.com/office/drawing/2014/main" id="{7B6E2310-C04C-4AEA-9624-9BE44297EBD4}"/>
              </a:ext>
            </a:extLst>
          </p:cNvPr>
          <p:cNvSpPr txBox="1">
            <a:spLocks noChangeAspect="1" noChangeArrowheads="1"/>
          </p:cNvSpPr>
          <p:nvPr/>
        </p:nvSpPr>
        <p:spPr bwMode="auto">
          <a:xfrm>
            <a:off x="4500563" y="2722563"/>
            <a:ext cx="2127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Annual Ice Growth</a:t>
            </a:r>
          </a:p>
        </p:txBody>
      </p:sp>
      <p:sp>
        <p:nvSpPr>
          <p:cNvPr id="99347" name="Text Box 19">
            <a:extLst>
              <a:ext uri="{FF2B5EF4-FFF2-40B4-BE49-F238E27FC236}">
                <a16:creationId xmlns="" xmlns:a16="http://schemas.microsoft.com/office/drawing/2014/main" id="{65AA6988-CEF9-42E9-8301-E1702A579705}"/>
              </a:ext>
            </a:extLst>
          </p:cNvPr>
          <p:cNvSpPr txBox="1">
            <a:spLocks noChangeAspect="1" noChangeArrowheads="1"/>
          </p:cNvSpPr>
          <p:nvPr/>
        </p:nvSpPr>
        <p:spPr bwMode="auto">
          <a:xfrm>
            <a:off x="4867275" y="6243638"/>
            <a:ext cx="36671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200"/>
              <a:t>Adapted from Pfirman et al., 1990</a:t>
            </a:r>
          </a:p>
        </p:txBody>
      </p:sp>
      <p:sp>
        <p:nvSpPr>
          <p:cNvPr id="99348" name="Rectangle 20">
            <a:extLst>
              <a:ext uri="{FF2B5EF4-FFF2-40B4-BE49-F238E27FC236}">
                <a16:creationId xmlns="" xmlns:a16="http://schemas.microsoft.com/office/drawing/2014/main" id="{C2DF9410-464D-45AE-B85D-19A6230E6F9A}"/>
              </a:ext>
            </a:extLst>
          </p:cNvPr>
          <p:cNvSpPr>
            <a:spLocks noGrp="1" noChangeArrowheads="1"/>
          </p:cNvSpPr>
          <p:nvPr>
            <p:ph type="title"/>
          </p:nvPr>
        </p:nvSpPr>
        <p:spPr>
          <a:xfrm>
            <a:off x="533400" y="152400"/>
            <a:ext cx="8229600" cy="609600"/>
          </a:xfrm>
        </p:spPr>
        <p:txBody>
          <a:bodyPr>
            <a:normAutofit/>
          </a:bodyPr>
          <a:lstStyle/>
          <a:p>
            <a:r>
              <a:rPr lang="en-US" altLang="en-US" sz="2800" b="1" dirty="0">
                <a:solidFill>
                  <a:schemeClr val="bg1"/>
                </a:solidFill>
              </a:rPr>
              <a:t>Arctic Sea Ice Conveyor</a:t>
            </a:r>
          </a:p>
        </p:txBody>
      </p:sp>
      <p:sp>
        <p:nvSpPr>
          <p:cNvPr id="99349" name="Freeform 21">
            <a:extLst>
              <a:ext uri="{FF2B5EF4-FFF2-40B4-BE49-F238E27FC236}">
                <a16:creationId xmlns="" xmlns:a16="http://schemas.microsoft.com/office/drawing/2014/main" id="{00D36359-D796-430D-B0CA-1949B7A61E2A}"/>
              </a:ext>
            </a:extLst>
          </p:cNvPr>
          <p:cNvSpPr>
            <a:spLocks/>
          </p:cNvSpPr>
          <p:nvPr/>
        </p:nvSpPr>
        <p:spPr bwMode="auto">
          <a:xfrm>
            <a:off x="1600200" y="2286000"/>
            <a:ext cx="5715000" cy="609600"/>
          </a:xfrm>
          <a:custGeom>
            <a:avLst/>
            <a:gdLst>
              <a:gd name="T0" fmla="*/ 0 w 3600"/>
              <a:gd name="T1" fmla="*/ 48 h 384"/>
              <a:gd name="T2" fmla="*/ 768 w 3600"/>
              <a:gd name="T3" fmla="*/ 384 h 384"/>
              <a:gd name="T4" fmla="*/ 3600 w 3600"/>
              <a:gd name="T5" fmla="*/ 0 h 384"/>
            </a:gdLst>
            <a:ahLst/>
            <a:cxnLst>
              <a:cxn ang="0">
                <a:pos x="T0" y="T1"/>
              </a:cxn>
              <a:cxn ang="0">
                <a:pos x="T2" y="T3"/>
              </a:cxn>
              <a:cxn ang="0">
                <a:pos x="T4" y="T5"/>
              </a:cxn>
            </a:cxnLst>
            <a:rect l="0" t="0" r="r" b="b"/>
            <a:pathLst>
              <a:path w="3600" h="384">
                <a:moveTo>
                  <a:pt x="0" y="48"/>
                </a:moveTo>
                <a:lnTo>
                  <a:pt x="768" y="384"/>
                </a:lnTo>
                <a:lnTo>
                  <a:pt x="3600" y="0"/>
                </a:lnTo>
              </a:path>
            </a:pathLst>
          </a:custGeom>
          <a:noFill/>
          <a:ln w="76200" cmpd="sng">
            <a:pattFill prst="pct90">
              <a:fgClr>
                <a:srgbClr val="009900"/>
              </a:fgClr>
              <a:bgClr>
                <a:srgbClr val="FFFFFF"/>
              </a:bgClr>
            </a:patt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 xmlns:a16="http://schemas.microsoft.com/office/drawing/2014/main" id="{EC111C08-F628-4822-B9DB-EE1C6D63896D}"/>
              </a:ext>
            </a:extLst>
          </p:cNvPr>
          <p:cNvSpPr>
            <a:spLocks noGrp="1" noChangeArrowheads="1"/>
          </p:cNvSpPr>
          <p:nvPr>
            <p:ph type="title"/>
          </p:nvPr>
        </p:nvSpPr>
        <p:spPr>
          <a:xfrm>
            <a:off x="685800" y="76200"/>
            <a:ext cx="7772400" cy="685800"/>
          </a:xfrm>
        </p:spPr>
        <p:txBody>
          <a:bodyPr>
            <a:normAutofit/>
          </a:bodyPr>
          <a:lstStyle/>
          <a:p>
            <a:r>
              <a:rPr lang="en-US" altLang="en-US" sz="2800" dirty="0"/>
              <a:t>Preparing the Presentation</a:t>
            </a:r>
            <a:endParaRPr lang="en-US" altLang="en-US" sz="1600" dirty="0"/>
          </a:p>
        </p:txBody>
      </p:sp>
      <p:sp>
        <p:nvSpPr>
          <p:cNvPr id="26627" name="Rectangle 3">
            <a:extLst>
              <a:ext uri="{FF2B5EF4-FFF2-40B4-BE49-F238E27FC236}">
                <a16:creationId xmlns="" xmlns:a16="http://schemas.microsoft.com/office/drawing/2014/main" id="{54DF7D5C-6AA7-42B2-954E-30763457A78E}"/>
              </a:ext>
            </a:extLst>
          </p:cNvPr>
          <p:cNvSpPr>
            <a:spLocks noGrp="1" noChangeArrowheads="1"/>
          </p:cNvSpPr>
          <p:nvPr>
            <p:ph type="body" idx="1"/>
          </p:nvPr>
        </p:nvSpPr>
        <p:spPr>
          <a:xfrm>
            <a:off x="457200" y="1143000"/>
            <a:ext cx="8153400" cy="4495800"/>
          </a:xfrm>
        </p:spPr>
        <p:txBody>
          <a:bodyPr/>
          <a:lstStyle/>
          <a:p>
            <a:endParaRPr lang="en-US" altLang="en-US" sz="2600" dirty="0"/>
          </a:p>
          <a:p>
            <a:r>
              <a:rPr lang="en-US" altLang="en-US" sz="2600" dirty="0"/>
              <a:t>Average not more than 1 slide per minute</a:t>
            </a:r>
          </a:p>
          <a:p>
            <a:r>
              <a:rPr lang="en-US" altLang="en-US" sz="2600" dirty="0"/>
              <a:t>MS </a:t>
            </a:r>
            <a:r>
              <a:rPr lang="en-US" altLang="en-US" sz="2600" dirty="0" err="1"/>
              <a:t>Powerpoint</a:t>
            </a:r>
            <a:r>
              <a:rPr lang="en-US" altLang="en-US" sz="2600" dirty="0"/>
              <a:t> is now standard</a:t>
            </a:r>
          </a:p>
          <a:p>
            <a:pPr lvl="1"/>
            <a:r>
              <a:rPr lang="en-US" altLang="en-US" sz="2000" dirty="0"/>
              <a:t>If you use something else, be careful to check it in advance</a:t>
            </a:r>
          </a:p>
          <a:p>
            <a:r>
              <a:rPr lang="en-US" altLang="en-US" sz="2600" dirty="0"/>
              <a:t>No sounds! Some logical animations good</a:t>
            </a:r>
          </a:p>
          <a:p>
            <a:r>
              <a:rPr lang="en-US" altLang="en-US" sz="2600" dirty="0"/>
              <a:t>Use 3-7 bullets per page</a:t>
            </a:r>
          </a:p>
          <a:p>
            <a:pPr lvl="1"/>
            <a:r>
              <a:rPr lang="en-US" altLang="en-US" sz="2000" dirty="0"/>
              <a:t>Avoid writing out, and especially reading, long and complete sentences on slides because it is really boring to the audience</a:t>
            </a:r>
          </a:p>
          <a:p>
            <a:r>
              <a:rPr lang="en-US" altLang="en-US" sz="2600" dirty="0"/>
              <a:t>Slide appearance (font, colors) should be consistent</a:t>
            </a:r>
          </a:p>
          <a:p>
            <a:r>
              <a:rPr lang="en-US" altLang="en-US" sz="2600" dirty="0" err="1"/>
              <a:t>Speelcheck</a:t>
            </a:r>
            <a:endParaRPr lang="en-US" altLang="en-US" sz="2600" dirty="0"/>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 calcmode="lin" valueType="num">
                                      <p:cBhvr additive="base">
                                        <p:cTn id="7"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anim calcmode="lin" valueType="num">
                                      <p:cBhvr additive="base">
                                        <p:cTn id="11"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62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anim calcmode="lin" valueType="num">
                                      <p:cBhvr additive="base">
                                        <p:cTn id="15"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6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26627">
                                            <p:txEl>
                                              <p:pRg st="5" end="5"/>
                                            </p:txEl>
                                          </p:spTgt>
                                        </p:tgtEl>
                                        <p:attrNameLst>
                                          <p:attrName>style.visibility</p:attrName>
                                        </p:attrNameLst>
                                      </p:cBhvr>
                                      <p:to>
                                        <p:strVal val="visible"/>
                                      </p:to>
                                    </p:set>
                                    <p:animEffect transition="in" filter="checkerboard(across)">
                                      <p:cBhvr>
                                        <p:cTn id="21" dur="500"/>
                                        <p:tgtEl>
                                          <p:spTgt spid="26627">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6627">
                                            <p:txEl>
                                              <p:pRg st="6" end="6"/>
                                            </p:txEl>
                                          </p:spTgt>
                                        </p:tgtEl>
                                        <p:attrNameLst>
                                          <p:attrName>style.visibility</p:attrName>
                                        </p:attrNameLst>
                                      </p:cBhvr>
                                      <p:to>
                                        <p:strVal val="visible"/>
                                      </p:to>
                                    </p:set>
                                    <p:animEffect transition="in" filter="checkerboard(across)">
                                      <p:cBhvr>
                                        <p:cTn id="24" dur="500"/>
                                        <p:tgtEl>
                                          <p:spTgt spid="26627">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26627">
                                            <p:txEl>
                                              <p:pRg st="7" end="7"/>
                                            </p:txEl>
                                          </p:spTgt>
                                        </p:tgtEl>
                                        <p:attrNameLst>
                                          <p:attrName>style.visibility</p:attrName>
                                        </p:attrNameLst>
                                      </p:cBhvr>
                                      <p:to>
                                        <p:strVal val="visible"/>
                                      </p:to>
                                    </p:set>
                                    <p:animEffect transition="in" filter="box(in)">
                                      <p:cBhvr>
                                        <p:cTn id="29" dur="500"/>
                                        <p:tgtEl>
                                          <p:spTgt spid="26627">
                                            <p:txEl>
                                              <p:pRg st="7" end="7"/>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26627">
                                            <p:txEl>
                                              <p:pRg st="8" end="8"/>
                                            </p:txEl>
                                          </p:spTgt>
                                        </p:tgtEl>
                                        <p:attrNameLst>
                                          <p:attrName>style.visibility</p:attrName>
                                        </p:attrNameLst>
                                      </p:cBhvr>
                                      <p:to>
                                        <p:strVal val="visible"/>
                                      </p:to>
                                    </p:set>
                                    <p:animEffect transition="in" filter="box(in)">
                                      <p:cBhvr>
                                        <p:cTn id="32" dur="500"/>
                                        <p:tgtEl>
                                          <p:spTgt spid="26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 xmlns:a16="http://schemas.microsoft.com/office/drawing/2014/main" id="{EE717288-6524-425D-86A9-4B9798BD7B35}"/>
              </a:ext>
            </a:extLst>
          </p:cNvPr>
          <p:cNvSpPr>
            <a:spLocks noGrp="1" noChangeArrowheads="1"/>
          </p:cNvSpPr>
          <p:nvPr>
            <p:ph type="title"/>
          </p:nvPr>
        </p:nvSpPr>
        <p:spPr>
          <a:xfrm>
            <a:off x="457200" y="76200"/>
            <a:ext cx="8458200" cy="609600"/>
          </a:xfrm>
        </p:spPr>
        <p:txBody>
          <a:bodyPr>
            <a:normAutofit/>
          </a:bodyPr>
          <a:lstStyle/>
          <a:p>
            <a:r>
              <a:rPr lang="en-US" altLang="en-US" sz="2800" b="1" dirty="0">
                <a:solidFill>
                  <a:schemeClr val="bg1"/>
                </a:solidFill>
              </a:rPr>
              <a:t>What Font to Use</a:t>
            </a:r>
          </a:p>
        </p:txBody>
      </p:sp>
      <p:sp>
        <p:nvSpPr>
          <p:cNvPr id="72708" name="Text Box 4">
            <a:extLst>
              <a:ext uri="{FF2B5EF4-FFF2-40B4-BE49-F238E27FC236}">
                <a16:creationId xmlns="" xmlns:a16="http://schemas.microsoft.com/office/drawing/2014/main" id="{5D707B64-195D-4465-9E5D-95E7E4B685C9}"/>
              </a:ext>
            </a:extLst>
          </p:cNvPr>
          <p:cNvSpPr txBox="1">
            <a:spLocks noChangeArrowheads="1"/>
          </p:cNvSpPr>
          <p:nvPr/>
        </p:nvSpPr>
        <p:spPr bwMode="auto">
          <a:xfrm>
            <a:off x="1543050" y="1143000"/>
            <a:ext cx="5772150" cy="3749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60000"/>
              </a:lnSpc>
            </a:pPr>
            <a:r>
              <a:rPr lang="en-US" altLang="en-US" sz="2400">
                <a:latin typeface="Comic Sans MS" panose="030F0702030302020204" pitchFamily="66" charset="0"/>
              </a:rPr>
              <a:t>Type size should be 18 points or larger:</a:t>
            </a:r>
          </a:p>
          <a:p>
            <a:pPr algn="ctr" eaLnBrk="0" hangingPunct="0">
              <a:lnSpc>
                <a:spcPct val="160000"/>
              </a:lnSpc>
            </a:pPr>
            <a:r>
              <a:rPr lang="en-US" altLang="en-US">
                <a:latin typeface="Comic Sans MS" panose="030F0702030302020204" pitchFamily="66" charset="0"/>
              </a:rPr>
              <a:t>18 point</a:t>
            </a:r>
            <a:endParaRPr lang="en-US" altLang="en-US" sz="2400">
              <a:latin typeface="Comic Sans MS" panose="030F0702030302020204" pitchFamily="66" charset="0"/>
            </a:endParaRPr>
          </a:p>
          <a:p>
            <a:pPr algn="ctr" eaLnBrk="0" hangingPunct="0">
              <a:lnSpc>
                <a:spcPct val="160000"/>
              </a:lnSpc>
            </a:pPr>
            <a:r>
              <a:rPr lang="en-US" altLang="en-US" sz="2000">
                <a:latin typeface="Comic Sans MS" panose="030F0702030302020204" pitchFamily="66" charset="0"/>
              </a:rPr>
              <a:t>20 point</a:t>
            </a:r>
            <a:endParaRPr lang="en-US" altLang="en-US" sz="2400">
              <a:latin typeface="Comic Sans MS" panose="030F0702030302020204" pitchFamily="66" charset="0"/>
            </a:endParaRPr>
          </a:p>
          <a:p>
            <a:pPr algn="ctr" eaLnBrk="0" hangingPunct="0">
              <a:lnSpc>
                <a:spcPct val="160000"/>
              </a:lnSpc>
            </a:pPr>
            <a:r>
              <a:rPr lang="en-US" altLang="en-US" sz="2400">
                <a:latin typeface="Comic Sans MS" panose="030F0702030302020204" pitchFamily="66" charset="0"/>
              </a:rPr>
              <a:t>24 point</a:t>
            </a:r>
          </a:p>
          <a:p>
            <a:pPr algn="ctr" eaLnBrk="0" hangingPunct="0">
              <a:lnSpc>
                <a:spcPct val="160000"/>
              </a:lnSpc>
            </a:pPr>
            <a:r>
              <a:rPr lang="en-US" altLang="en-US" sz="2800">
                <a:latin typeface="Comic Sans MS" panose="030F0702030302020204" pitchFamily="66" charset="0"/>
              </a:rPr>
              <a:t>28 point</a:t>
            </a:r>
          </a:p>
          <a:p>
            <a:pPr algn="ctr" eaLnBrk="0" hangingPunct="0">
              <a:lnSpc>
                <a:spcPct val="160000"/>
              </a:lnSpc>
            </a:pPr>
            <a:r>
              <a:rPr lang="en-US" altLang="en-US" sz="3600">
                <a:latin typeface="Comic Sans MS" panose="030F0702030302020204" pitchFamily="66" charset="0"/>
              </a:rPr>
              <a:t>36 point</a:t>
            </a:r>
            <a:endParaRPr lang="en-US" altLang="en-US" sz="2400">
              <a:solidFill>
                <a:srgbClr val="FF0000"/>
              </a:solidFill>
              <a:latin typeface="Trebuchet MS" panose="020B0603020202020204" pitchFamily="34" charset="0"/>
            </a:endParaRPr>
          </a:p>
        </p:txBody>
      </p:sp>
      <p:sp>
        <p:nvSpPr>
          <p:cNvPr id="72709" name="Text Box 5">
            <a:extLst>
              <a:ext uri="{FF2B5EF4-FFF2-40B4-BE49-F238E27FC236}">
                <a16:creationId xmlns="" xmlns:a16="http://schemas.microsoft.com/office/drawing/2014/main" id="{C15F33BA-526C-41A9-9DB8-1908F5CE4DEF}"/>
              </a:ext>
            </a:extLst>
          </p:cNvPr>
          <p:cNvSpPr txBox="1">
            <a:spLocks noChangeArrowheads="1"/>
          </p:cNvSpPr>
          <p:nvPr/>
        </p:nvSpPr>
        <p:spPr bwMode="auto">
          <a:xfrm>
            <a:off x="304800" y="6172200"/>
            <a:ext cx="3440113"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Comic Sans MS" panose="030F0702030302020204" pitchFamily="66" charset="0"/>
              </a:rPr>
              <a:t>* References can be in 12-14 point font</a:t>
            </a:r>
          </a:p>
        </p:txBody>
      </p:sp>
      <p:sp>
        <p:nvSpPr>
          <p:cNvPr id="72710" name="Rectangle 6">
            <a:extLst>
              <a:ext uri="{FF2B5EF4-FFF2-40B4-BE49-F238E27FC236}">
                <a16:creationId xmlns="" xmlns:a16="http://schemas.microsoft.com/office/drawing/2014/main" id="{55C2EA06-73C4-48AF-99F6-F168639C66A9}"/>
              </a:ext>
            </a:extLst>
          </p:cNvPr>
          <p:cNvSpPr>
            <a:spLocks noChangeArrowheads="1"/>
          </p:cNvSpPr>
          <p:nvPr/>
        </p:nvSpPr>
        <p:spPr bwMode="auto">
          <a:xfrm>
            <a:off x="4876800" y="6172200"/>
            <a:ext cx="4267200" cy="639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a:t>http://www.fw.msu.edu/orgs/gso/documents/GSOWorkshopDocsSp2006/PresentationTipsinPowerPoint.ppt#307,6,Powerpoint basics: 1.  What font to use</a:t>
            </a:r>
          </a:p>
        </p:txBody>
      </p:sp>
      <p:sp>
        <p:nvSpPr>
          <p:cNvPr id="72711" name="Text Box 7">
            <a:extLst>
              <a:ext uri="{FF2B5EF4-FFF2-40B4-BE49-F238E27FC236}">
                <a16:creationId xmlns="" xmlns:a16="http://schemas.microsoft.com/office/drawing/2014/main" id="{2C67CEE0-B5C5-4524-B5D3-D7C78DB343B1}"/>
              </a:ext>
            </a:extLst>
          </p:cNvPr>
          <p:cNvSpPr txBox="1">
            <a:spLocks noChangeArrowheads="1"/>
          </p:cNvSpPr>
          <p:nvPr/>
        </p:nvSpPr>
        <p:spPr bwMode="auto">
          <a:xfrm>
            <a:off x="1143000" y="5029200"/>
            <a:ext cx="7315200" cy="1031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10000"/>
              </a:lnSpc>
            </a:pPr>
            <a:r>
              <a:rPr lang="en-US" altLang="en-US" sz="2800">
                <a:latin typeface="Comic Sans MS" panose="030F0702030302020204" pitchFamily="66" charset="0"/>
              </a:rPr>
              <a:t>AVOID USING ALL CAPITAL LETTERS BECAUSE IT’S MUCH HARDER TO READ</a:t>
            </a:r>
            <a:endParaRPr lang="en-US" altLang="en-US" sz="2800">
              <a:solidFill>
                <a:srgbClr val="FF0000"/>
              </a:solidFill>
              <a:latin typeface="Trebuchet MS" panose="020B0603020202020204" pitchFamily="34" charset="0"/>
            </a:endParaRPr>
          </a:p>
        </p:txBody>
      </p:sp>
    </p:spTree>
  </p:cSld>
  <p:clrMapOvr>
    <a:masterClrMapping/>
  </p:clrMapOvr>
  <p:transition spd="slow">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aims of the lesson</a:t>
            </a:r>
            <a:endParaRPr lang="en-US" dirty="0"/>
          </a:p>
        </p:txBody>
      </p:sp>
      <p:sp>
        <p:nvSpPr>
          <p:cNvPr id="3" name="Content Placeholder 2"/>
          <p:cNvSpPr>
            <a:spLocks noGrp="1"/>
          </p:cNvSpPr>
          <p:nvPr>
            <p:ph idx="1"/>
          </p:nvPr>
        </p:nvSpPr>
        <p:spPr/>
        <p:txBody>
          <a:bodyPr>
            <a:normAutofit/>
          </a:bodyPr>
          <a:lstStyle/>
          <a:p>
            <a:pPr>
              <a:spcBef>
                <a:spcPts val="600"/>
              </a:spcBef>
            </a:pPr>
            <a:r>
              <a:rPr lang="en-US" sz="2400" dirty="0" smtClean="0"/>
              <a:t>Help you with the specific skill of talking to an audience, not just as part of your coursework but also in your leisure time, whether you decide to become a student representative or just want to make a contribution at a society meeting. So what is involved in public speaking, and what influences us if we’re in the audience? </a:t>
            </a:r>
          </a:p>
          <a:p>
            <a:pPr>
              <a:spcBef>
                <a:spcPts val="600"/>
              </a:spcBef>
            </a:pPr>
            <a:r>
              <a:rPr lang="en-US" sz="2400" dirty="0" smtClean="0"/>
              <a:t>Have ability to speak clearly, concisely and convincingly</a:t>
            </a:r>
          </a:p>
          <a:p>
            <a:pPr>
              <a:spcBef>
                <a:spcPts val="600"/>
              </a:spcBef>
            </a:pPr>
            <a:r>
              <a:rPr lang="en-US" sz="2400" dirty="0" smtClean="0"/>
              <a:t>Develop both personal confidence and a useful, transferable skill to take into your future career </a:t>
            </a:r>
            <a:endParaRPr lang="en-US" sz="2400" u="sng" dirty="0">
              <a:solidFill>
                <a:srgbClr val="0070C0"/>
              </a:solidFill>
              <a:latin typeface="Arial" charset="0"/>
            </a:endParaRPr>
          </a:p>
        </p:txBody>
      </p:sp>
      <p:sp>
        <p:nvSpPr>
          <p:cNvPr id="4" name="Date Placeholder 3"/>
          <p:cNvSpPr>
            <a:spLocks noGrp="1"/>
          </p:cNvSpPr>
          <p:nvPr>
            <p:ph type="dt" sz="half" idx="10"/>
          </p:nvPr>
        </p:nvSpPr>
        <p:spPr/>
        <p:txBody>
          <a:bodyPr/>
          <a:lstStyle/>
          <a:p>
            <a:r>
              <a:rPr lang="en-US" dirty="0" smtClean="0"/>
              <a:t>© </a:t>
            </a:r>
            <a:r>
              <a:rPr lang="en-US" dirty="0" err="1" smtClean="0"/>
              <a:t>SoICT</a:t>
            </a:r>
            <a:r>
              <a:rPr lang="en-US" dirty="0" smtClean="0"/>
              <a:t> 2020</a:t>
            </a:r>
            <a:endParaRPr lang="en-US" dirty="0"/>
          </a:p>
        </p:txBody>
      </p:sp>
      <p:sp>
        <p:nvSpPr>
          <p:cNvPr id="5" name="Footer Placeholder 4"/>
          <p:cNvSpPr>
            <a:spLocks noGrp="1"/>
          </p:cNvSpPr>
          <p:nvPr>
            <p:ph type="ftr" sz="quarter" idx="11"/>
          </p:nvPr>
        </p:nvSpPr>
        <p:spPr/>
        <p:txBody>
          <a:bodyPr/>
          <a:lstStyle/>
          <a:p>
            <a:r>
              <a:rPr lang="en-US" dirty="0" smtClean="0"/>
              <a:t>Technical Writing and Presentation</a:t>
            </a:r>
            <a:endParaRPr lang="en-US" dirty="0"/>
          </a:p>
        </p:txBody>
      </p:sp>
      <p:sp>
        <p:nvSpPr>
          <p:cNvPr id="6" name="Slide Number Placeholder 5"/>
          <p:cNvSpPr>
            <a:spLocks noGrp="1"/>
          </p:cNvSpPr>
          <p:nvPr>
            <p:ph type="sldNum" sz="quarter" idx="12"/>
          </p:nvPr>
        </p:nvSpPr>
        <p:spPr/>
        <p:txBody>
          <a:bodyPr/>
          <a:lstStyle/>
          <a:p>
            <a:fld id="{8C13379D-D487-4446-85FC-E9ED5B8B80F6}" type="slidenum">
              <a:rPr lang="en-US" smtClean="0"/>
              <a:pPr/>
              <a:t>2</a:t>
            </a:fld>
            <a:endParaRPr lang="en-US"/>
          </a:p>
        </p:txBody>
      </p:sp>
    </p:spTree>
    <p:extLst>
      <p:ext uri="{BB962C8B-B14F-4D97-AF65-F5344CB8AC3E}">
        <p14:creationId xmlns:p14="http://schemas.microsoft.com/office/powerpoint/2010/main" xmlns="" val="427484012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 xmlns:a16="http://schemas.microsoft.com/office/drawing/2014/main" id="{356CC077-E48E-4FCC-8882-CCEBE2CDF576}"/>
              </a:ext>
            </a:extLst>
          </p:cNvPr>
          <p:cNvSpPr>
            <a:spLocks noGrp="1" noChangeArrowheads="1"/>
          </p:cNvSpPr>
          <p:nvPr>
            <p:ph type="title"/>
          </p:nvPr>
        </p:nvSpPr>
        <p:spPr>
          <a:xfrm>
            <a:off x="457200" y="228600"/>
            <a:ext cx="8458200" cy="457200"/>
          </a:xfrm>
        </p:spPr>
        <p:txBody>
          <a:bodyPr>
            <a:normAutofit fontScale="90000"/>
          </a:bodyPr>
          <a:lstStyle/>
          <a:p>
            <a:r>
              <a:rPr lang="en-US" altLang="en-US" sz="3100" b="1" dirty="0">
                <a:solidFill>
                  <a:schemeClr val="bg2"/>
                </a:solidFill>
              </a:rPr>
              <a:t>Color</a:t>
            </a:r>
            <a:endParaRPr lang="en-US" altLang="en-US" b="1" dirty="0">
              <a:solidFill>
                <a:schemeClr val="bg2"/>
              </a:solidFill>
            </a:endParaRPr>
          </a:p>
        </p:txBody>
      </p:sp>
      <p:sp>
        <p:nvSpPr>
          <p:cNvPr id="81924" name="Text Box 4">
            <a:extLst>
              <a:ext uri="{FF2B5EF4-FFF2-40B4-BE49-F238E27FC236}">
                <a16:creationId xmlns="" xmlns:a16="http://schemas.microsoft.com/office/drawing/2014/main" id="{08939684-D48D-41D0-9786-51C2A88F9332}"/>
              </a:ext>
            </a:extLst>
          </p:cNvPr>
          <p:cNvSpPr txBox="1">
            <a:spLocks noChangeArrowheads="1"/>
          </p:cNvSpPr>
          <p:nvPr/>
        </p:nvSpPr>
        <p:spPr bwMode="auto">
          <a:xfrm>
            <a:off x="609600" y="1981200"/>
            <a:ext cx="8001000" cy="536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10000"/>
              </a:lnSpc>
            </a:pPr>
            <a:r>
              <a:rPr lang="en-US" altLang="en-US" sz="2800" dirty="0">
                <a:latin typeface="Comic Sans MS" panose="030F0702030302020204" pitchFamily="66" charset="0"/>
              </a:rPr>
              <a:t>Dark letters against a light background work</a:t>
            </a:r>
            <a:endParaRPr lang="en-US" altLang="en-US" sz="2400" dirty="0">
              <a:latin typeface="Trebuchet MS" panose="020B0603020202020204" pitchFamily="34" charset="0"/>
            </a:endParaRPr>
          </a:p>
        </p:txBody>
      </p:sp>
      <p:sp>
        <p:nvSpPr>
          <p:cNvPr id="81925" name="Text Box 5">
            <a:extLst>
              <a:ext uri="{FF2B5EF4-FFF2-40B4-BE49-F238E27FC236}">
                <a16:creationId xmlns="" xmlns:a16="http://schemas.microsoft.com/office/drawing/2014/main" id="{5A826A1F-9986-49E4-B3B7-C0338F1E2D1D}"/>
              </a:ext>
            </a:extLst>
          </p:cNvPr>
          <p:cNvSpPr txBox="1">
            <a:spLocks noChangeArrowheads="1"/>
          </p:cNvSpPr>
          <p:nvPr/>
        </p:nvSpPr>
        <p:spPr bwMode="auto">
          <a:xfrm>
            <a:off x="485775" y="3505200"/>
            <a:ext cx="8658225" cy="1928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10000"/>
              </a:lnSpc>
            </a:pPr>
            <a:r>
              <a:rPr lang="en-US" altLang="en-US" sz="2800" dirty="0">
                <a:latin typeface="Comic Sans MS" panose="030F0702030302020204" pitchFamily="66" charset="0"/>
              </a:rPr>
              <a:t>Dark letters against a light background  </a:t>
            </a:r>
          </a:p>
          <a:p>
            <a:pPr algn="ctr" eaLnBrk="0" hangingPunct="0">
              <a:lnSpc>
                <a:spcPct val="110000"/>
              </a:lnSpc>
            </a:pPr>
            <a:r>
              <a:rPr lang="en-US" altLang="en-US" sz="2800" dirty="0">
                <a:latin typeface="Comic Sans MS" panose="030F0702030302020204" pitchFamily="66" charset="0"/>
              </a:rPr>
              <a:t>are best for smaller rooms, especially when the lights are on for teaching</a:t>
            </a:r>
            <a:endParaRPr lang="en-US" altLang="en-US" sz="2800" dirty="0">
              <a:latin typeface="Trebuchet MS" panose="020B0603020202020204" pitchFamily="34" charset="0"/>
            </a:endParaRPr>
          </a:p>
          <a:p>
            <a:pPr algn="ctr" eaLnBrk="0" hangingPunct="0"/>
            <a:endParaRPr lang="en-US" altLang="en-US" sz="2800" dirty="0">
              <a:latin typeface="Times" panose="02020603050405020304" pitchFamily="18" charset="0"/>
            </a:endParaRPr>
          </a:p>
        </p:txBody>
      </p:sp>
      <p:sp>
        <p:nvSpPr>
          <p:cNvPr id="81926" name="Rectangle 6">
            <a:extLst>
              <a:ext uri="{FF2B5EF4-FFF2-40B4-BE49-F238E27FC236}">
                <a16:creationId xmlns="" xmlns:a16="http://schemas.microsoft.com/office/drawing/2014/main" id="{79CDFFAE-E716-42E0-B487-BA9F85069164}"/>
              </a:ext>
            </a:extLst>
          </p:cNvPr>
          <p:cNvSpPr>
            <a:spLocks noChangeArrowheads="1"/>
          </p:cNvSpPr>
          <p:nvPr/>
        </p:nvSpPr>
        <p:spPr bwMode="auto">
          <a:xfrm>
            <a:off x="4648200" y="6096000"/>
            <a:ext cx="4343400" cy="639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a:solidFill>
                  <a:schemeClr val="bg2"/>
                </a:solidFill>
              </a:rPr>
              <a:t>http://www.fw.msu.edu/orgs/gso/documents/GSOWorkshopDocsSp2006/PresentationTipsinPowerPoint.ppt#302,5,Powerpoint basics: 1.  What font to use</a:t>
            </a:r>
          </a:p>
        </p:txBody>
      </p:sp>
    </p:spTree>
  </p:cSld>
  <p:clrMapOvr>
    <a:masterClrMapping/>
  </p:clrMapOvr>
  <p:transition spd="slow">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 xmlns:a16="http://schemas.microsoft.com/office/drawing/2014/main" id="{3499B291-B355-45F8-818C-39A17B395117}"/>
              </a:ext>
            </a:extLst>
          </p:cNvPr>
          <p:cNvSpPr>
            <a:spLocks noGrp="1" noChangeArrowheads="1"/>
          </p:cNvSpPr>
          <p:nvPr>
            <p:ph type="title"/>
          </p:nvPr>
        </p:nvSpPr>
        <p:spPr/>
        <p:txBody>
          <a:bodyPr/>
          <a:lstStyle/>
          <a:p>
            <a:endParaRPr lang="en-US" altLang="en-US"/>
          </a:p>
        </p:txBody>
      </p:sp>
      <p:sp>
        <p:nvSpPr>
          <p:cNvPr id="83971" name="Rectangle 3">
            <a:extLst>
              <a:ext uri="{FF2B5EF4-FFF2-40B4-BE49-F238E27FC236}">
                <a16:creationId xmlns="" xmlns:a16="http://schemas.microsoft.com/office/drawing/2014/main" id="{B8DE70CD-17F7-4A80-B3A7-DAE320856C90}"/>
              </a:ext>
            </a:extLst>
          </p:cNvPr>
          <p:cNvSpPr>
            <a:spLocks noChangeArrowheads="1"/>
          </p:cNvSpPr>
          <p:nvPr/>
        </p:nvSpPr>
        <p:spPr bwMode="auto">
          <a:xfrm>
            <a:off x="0" y="0"/>
            <a:ext cx="9144000" cy="6858000"/>
          </a:xfrm>
          <a:prstGeom prst="rect">
            <a:avLst/>
          </a:prstGeom>
          <a:solidFill>
            <a:srgbClr val="00004A"/>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solidFill>
                <a:schemeClr val="accent2"/>
              </a:solidFill>
              <a:latin typeface="Times" panose="02020603050405020304" pitchFamily="18" charset="0"/>
            </a:endParaRPr>
          </a:p>
        </p:txBody>
      </p:sp>
      <p:sp>
        <p:nvSpPr>
          <p:cNvPr id="83972" name="Rectangle 4">
            <a:extLst>
              <a:ext uri="{FF2B5EF4-FFF2-40B4-BE49-F238E27FC236}">
                <a16:creationId xmlns="" xmlns:a16="http://schemas.microsoft.com/office/drawing/2014/main" id="{82EFCF75-D4FE-4315-9325-B2EF37D8FC38}"/>
              </a:ext>
            </a:extLst>
          </p:cNvPr>
          <p:cNvSpPr>
            <a:spLocks noChangeArrowheads="1"/>
          </p:cNvSpPr>
          <p:nvPr/>
        </p:nvSpPr>
        <p:spPr bwMode="auto">
          <a:xfrm>
            <a:off x="304800" y="152400"/>
            <a:ext cx="84582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200">
                <a:solidFill>
                  <a:schemeClr val="tx2"/>
                </a:solidFill>
                <a:latin typeface="Garamond" panose="02020404030301010803" pitchFamily="18" charset="0"/>
              </a:defRPr>
            </a:lvl1pPr>
            <a:lvl2pPr>
              <a:defRPr sz="4200">
                <a:solidFill>
                  <a:schemeClr val="tx2"/>
                </a:solidFill>
                <a:latin typeface="Garamond" panose="02020404030301010803" pitchFamily="18" charset="0"/>
              </a:defRPr>
            </a:lvl2pPr>
            <a:lvl3pPr>
              <a:defRPr sz="4200">
                <a:solidFill>
                  <a:schemeClr val="tx2"/>
                </a:solidFill>
                <a:latin typeface="Garamond" panose="02020404030301010803" pitchFamily="18" charset="0"/>
              </a:defRPr>
            </a:lvl3pPr>
            <a:lvl4pPr>
              <a:defRPr sz="4200">
                <a:solidFill>
                  <a:schemeClr val="tx2"/>
                </a:solidFill>
                <a:latin typeface="Garamond" panose="02020404030301010803" pitchFamily="18" charset="0"/>
              </a:defRPr>
            </a:lvl4pPr>
            <a:lvl5pPr>
              <a:defRPr sz="4200">
                <a:solidFill>
                  <a:schemeClr val="tx2"/>
                </a:solidFill>
                <a:latin typeface="Garamond" panose="02020404030301010803" pitchFamily="18" charset="0"/>
              </a:defRPr>
            </a:lvl5pPr>
            <a:lvl6pPr marL="457200" fontAlgn="base">
              <a:spcBef>
                <a:spcPct val="0"/>
              </a:spcBef>
              <a:spcAft>
                <a:spcPct val="0"/>
              </a:spcAft>
              <a:defRPr sz="4200">
                <a:solidFill>
                  <a:schemeClr val="tx2"/>
                </a:solidFill>
                <a:latin typeface="Garamond" panose="02020404030301010803" pitchFamily="18" charset="0"/>
              </a:defRPr>
            </a:lvl6pPr>
            <a:lvl7pPr marL="914400" fontAlgn="base">
              <a:spcBef>
                <a:spcPct val="0"/>
              </a:spcBef>
              <a:spcAft>
                <a:spcPct val="0"/>
              </a:spcAft>
              <a:defRPr sz="4200">
                <a:solidFill>
                  <a:schemeClr val="tx2"/>
                </a:solidFill>
                <a:latin typeface="Garamond" panose="02020404030301010803" pitchFamily="18" charset="0"/>
              </a:defRPr>
            </a:lvl7pPr>
            <a:lvl8pPr marL="1371600" fontAlgn="base">
              <a:spcBef>
                <a:spcPct val="0"/>
              </a:spcBef>
              <a:spcAft>
                <a:spcPct val="0"/>
              </a:spcAft>
              <a:defRPr sz="4200">
                <a:solidFill>
                  <a:schemeClr val="tx2"/>
                </a:solidFill>
                <a:latin typeface="Garamond" panose="02020404030301010803" pitchFamily="18" charset="0"/>
              </a:defRPr>
            </a:lvl8pPr>
            <a:lvl9pPr marL="1828800" fontAlgn="base">
              <a:spcBef>
                <a:spcPct val="0"/>
              </a:spcBef>
              <a:spcAft>
                <a:spcPct val="0"/>
              </a:spcAft>
              <a:defRPr sz="4200">
                <a:solidFill>
                  <a:schemeClr val="tx2"/>
                </a:solidFill>
                <a:latin typeface="Garamond" panose="02020404030301010803" pitchFamily="18" charset="0"/>
              </a:defRPr>
            </a:lvl9pPr>
          </a:lstStyle>
          <a:p>
            <a:r>
              <a:rPr lang="en-US" altLang="en-US">
                <a:solidFill>
                  <a:srgbClr val="FFFF00"/>
                </a:solidFill>
              </a:rPr>
              <a:t>Color</a:t>
            </a:r>
            <a:endParaRPr lang="en-US" altLang="en-US"/>
          </a:p>
        </p:txBody>
      </p:sp>
      <p:sp>
        <p:nvSpPr>
          <p:cNvPr id="83973" name="Line 5">
            <a:extLst>
              <a:ext uri="{FF2B5EF4-FFF2-40B4-BE49-F238E27FC236}">
                <a16:creationId xmlns="" xmlns:a16="http://schemas.microsoft.com/office/drawing/2014/main" id="{E84BE147-A9EF-4C94-BFC4-CCCF70A8DFE1}"/>
              </a:ext>
            </a:extLst>
          </p:cNvPr>
          <p:cNvSpPr>
            <a:spLocks noChangeShapeType="1"/>
          </p:cNvSpPr>
          <p:nvPr/>
        </p:nvSpPr>
        <p:spPr bwMode="auto">
          <a:xfrm>
            <a:off x="76200" y="1447800"/>
            <a:ext cx="8991600" cy="0"/>
          </a:xfrm>
          <a:prstGeom prst="line">
            <a:avLst/>
          </a:prstGeom>
          <a:noFill/>
          <a:ln w="57150" cmpd="thickThin">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4" name="Text Box 6">
            <a:extLst>
              <a:ext uri="{FF2B5EF4-FFF2-40B4-BE49-F238E27FC236}">
                <a16:creationId xmlns="" xmlns:a16="http://schemas.microsoft.com/office/drawing/2014/main" id="{0B3B1A78-D74C-4713-843B-D9D4E27F7CD2}"/>
              </a:ext>
            </a:extLst>
          </p:cNvPr>
          <p:cNvSpPr txBox="1">
            <a:spLocks noChangeArrowheads="1"/>
          </p:cNvSpPr>
          <p:nvPr/>
        </p:nvSpPr>
        <p:spPr bwMode="auto">
          <a:xfrm>
            <a:off x="914400" y="4419600"/>
            <a:ext cx="7315200" cy="1501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10000"/>
              </a:lnSpc>
            </a:pPr>
            <a:r>
              <a:rPr lang="en-US" altLang="en-US" sz="2800">
                <a:solidFill>
                  <a:srgbClr val="99CCFF"/>
                </a:solidFill>
                <a:latin typeface="Comic Sans MS" panose="030F0702030302020204" pitchFamily="66" charset="0"/>
              </a:rPr>
              <a:t>Many experts feel that a dark blue or black background works best for talks in a large room</a:t>
            </a:r>
            <a:endParaRPr lang="en-US" altLang="en-US" sz="2400">
              <a:solidFill>
                <a:srgbClr val="99CCFF"/>
              </a:solidFill>
              <a:latin typeface="Trebuchet MS" panose="020B0603020202020204" pitchFamily="34" charset="0"/>
            </a:endParaRPr>
          </a:p>
        </p:txBody>
      </p:sp>
      <p:sp>
        <p:nvSpPr>
          <p:cNvPr id="83975" name="Text Box 7">
            <a:extLst>
              <a:ext uri="{FF2B5EF4-FFF2-40B4-BE49-F238E27FC236}">
                <a16:creationId xmlns="" xmlns:a16="http://schemas.microsoft.com/office/drawing/2014/main" id="{FF322EF6-997B-45D4-9393-95891E1D2BD7}"/>
              </a:ext>
            </a:extLst>
          </p:cNvPr>
          <p:cNvSpPr txBox="1">
            <a:spLocks noChangeArrowheads="1"/>
          </p:cNvSpPr>
          <p:nvPr/>
        </p:nvSpPr>
        <p:spPr bwMode="auto">
          <a:xfrm>
            <a:off x="835025" y="2743200"/>
            <a:ext cx="6862763"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800">
                <a:solidFill>
                  <a:srgbClr val="99CCFF"/>
                </a:solidFill>
                <a:latin typeface="Comic Sans MS" panose="030F0702030302020204" pitchFamily="66" charset="0"/>
              </a:rPr>
              <a:t>Light letters against a dark background </a:t>
            </a:r>
          </a:p>
          <a:p>
            <a:pPr algn="ctr" eaLnBrk="0" hangingPunct="0"/>
            <a:r>
              <a:rPr lang="en-US" altLang="en-US" sz="2800">
                <a:solidFill>
                  <a:srgbClr val="99CCFF"/>
                </a:solidFill>
                <a:latin typeface="Comic Sans MS" panose="030F0702030302020204" pitchFamily="66" charset="0"/>
              </a:rPr>
              <a:t>also work</a:t>
            </a:r>
            <a:endParaRPr lang="en-US" altLang="en-US" sz="2400">
              <a:solidFill>
                <a:srgbClr val="99CCFF"/>
              </a:solidFill>
              <a:latin typeface="Comic Sans MS" panose="030F0702030302020204" pitchFamily="66" charset="0"/>
            </a:endParaRPr>
          </a:p>
        </p:txBody>
      </p:sp>
      <p:sp>
        <p:nvSpPr>
          <p:cNvPr id="83976" name="Rectangle 8">
            <a:extLst>
              <a:ext uri="{FF2B5EF4-FFF2-40B4-BE49-F238E27FC236}">
                <a16:creationId xmlns="" xmlns:a16="http://schemas.microsoft.com/office/drawing/2014/main" id="{8D07D6FB-4C05-418D-931E-8DFCCA4A4A33}"/>
              </a:ext>
            </a:extLst>
          </p:cNvPr>
          <p:cNvSpPr>
            <a:spLocks noChangeArrowheads="1"/>
          </p:cNvSpPr>
          <p:nvPr/>
        </p:nvSpPr>
        <p:spPr bwMode="auto">
          <a:xfrm>
            <a:off x="4800600" y="6172200"/>
            <a:ext cx="4267200" cy="639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a:t>http://www.fw.msu.edu/orgs/gso/documents/GSOWorkshopDocsSp2006/PresentationTipsinPowerPoint.ppt#302,5,Powerpoint basics: 1.  What font to use</a:t>
            </a:r>
          </a:p>
        </p:txBody>
      </p:sp>
    </p:spTree>
  </p:cSld>
  <p:clrMapOvr>
    <a:masterClrMapping/>
  </p:clrMapOvr>
  <p:transition spd="slow">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 xmlns:a16="http://schemas.microsoft.com/office/drawing/2014/main" id="{2DD5544F-FA7F-4780-A3E0-FEE169BDA36C}"/>
              </a:ext>
            </a:extLst>
          </p:cNvPr>
          <p:cNvSpPr>
            <a:spLocks noGrp="1" noChangeArrowheads="1"/>
          </p:cNvSpPr>
          <p:nvPr>
            <p:ph type="title"/>
          </p:nvPr>
        </p:nvSpPr>
        <p:spPr>
          <a:xfrm>
            <a:off x="457200" y="152400"/>
            <a:ext cx="7772400" cy="5334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nchor="ctr">
            <a:normAutofit/>
          </a:bodyPr>
          <a:lstStyle/>
          <a:p>
            <a:r>
              <a:rPr lang="en-US" altLang="en-US" sz="2800" dirty="0"/>
              <a:t>Preparing Yourself...</a:t>
            </a:r>
          </a:p>
        </p:txBody>
      </p:sp>
      <p:sp>
        <p:nvSpPr>
          <p:cNvPr id="14339" name="Rectangle 3">
            <a:extLst>
              <a:ext uri="{FF2B5EF4-FFF2-40B4-BE49-F238E27FC236}">
                <a16:creationId xmlns="" xmlns:a16="http://schemas.microsoft.com/office/drawing/2014/main" id="{7193E5D2-34D3-4B8B-B1D2-B77666992367}"/>
              </a:ext>
            </a:extLst>
          </p:cNvPr>
          <p:cNvSpPr>
            <a:spLocks noGrp="1" noChangeArrowheads="1"/>
          </p:cNvSpPr>
          <p:nvPr>
            <p:ph type="body" idx="1"/>
          </p:nvPr>
        </p:nvSpPr>
        <p:spPr>
          <a:xfrm>
            <a:off x="457200" y="990600"/>
            <a:ext cx="8229600" cy="3124200"/>
          </a:xfrm>
          <a:noFill/>
          <a:ln/>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pPr>
              <a:spcBef>
                <a:spcPct val="40000"/>
              </a:spcBef>
            </a:pPr>
            <a:r>
              <a:rPr lang="en-US" altLang="en-US" sz="2900" dirty="0"/>
              <a:t>Immerse yourself in what you are going to say</a:t>
            </a:r>
          </a:p>
          <a:p>
            <a:pPr lvl="1">
              <a:spcBef>
                <a:spcPct val="40000"/>
              </a:spcBef>
            </a:pPr>
            <a:r>
              <a:rPr lang="en-US" altLang="en-US" sz="2400" dirty="0"/>
              <a:t>Web of Science/Google it: use the latest news</a:t>
            </a:r>
          </a:p>
          <a:p>
            <a:pPr>
              <a:spcBef>
                <a:spcPct val="40000"/>
              </a:spcBef>
            </a:pPr>
            <a:r>
              <a:rPr lang="en-US" altLang="en-US" sz="2900" dirty="0"/>
              <a:t>Make sure you are familiar with the projection equipment, remote control and </a:t>
            </a:r>
            <a:r>
              <a:rPr lang="en-US" altLang="en-US" sz="2900" dirty="0" err="1"/>
              <a:t>Powerpoint</a:t>
            </a:r>
            <a:endParaRPr lang="en-US" altLang="en-US" sz="2900" dirty="0"/>
          </a:p>
          <a:p>
            <a:pPr lvl="1">
              <a:spcBef>
                <a:spcPct val="40000"/>
              </a:spcBef>
            </a:pPr>
            <a:r>
              <a:rPr lang="en-US" altLang="en-US" sz="2400" dirty="0"/>
              <a:t>Bring your presentation on a memory stick AND a laptop with power supply AND an extension cord …</a:t>
            </a:r>
          </a:p>
        </p:txBody>
      </p:sp>
      <p:pic>
        <p:nvPicPr>
          <p:cNvPr id="14344" name="Picture 8">
            <a:extLst>
              <a:ext uri="{FF2B5EF4-FFF2-40B4-BE49-F238E27FC236}">
                <a16:creationId xmlns="" xmlns:a16="http://schemas.microsoft.com/office/drawing/2014/main" id="{FD02A8C3-1699-4A0D-81BB-57541366B119}"/>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667000" y="4114800"/>
            <a:ext cx="3600450" cy="239236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 xmlns:a16="http://schemas.microsoft.com/office/drawing/2014/main" id="{BC5B2E3E-81F6-4A57-AFEE-F4A07C26A619}"/>
              </a:ext>
            </a:extLst>
          </p:cNvPr>
          <p:cNvSpPr>
            <a:spLocks noGrp="1" noChangeArrowheads="1"/>
          </p:cNvSpPr>
          <p:nvPr>
            <p:ph type="title"/>
          </p:nvPr>
        </p:nvSpPr>
        <p:spPr/>
        <p:txBody>
          <a:bodyPr>
            <a:normAutofit/>
          </a:bodyPr>
          <a:lstStyle/>
          <a:p>
            <a:r>
              <a:rPr lang="en-US" altLang="en-US" sz="2800" dirty="0"/>
              <a:t>What to Wear …</a:t>
            </a:r>
          </a:p>
        </p:txBody>
      </p:sp>
      <p:sp>
        <p:nvSpPr>
          <p:cNvPr id="158723" name="Rectangle 3">
            <a:extLst>
              <a:ext uri="{FF2B5EF4-FFF2-40B4-BE49-F238E27FC236}">
                <a16:creationId xmlns="" xmlns:a16="http://schemas.microsoft.com/office/drawing/2014/main" id="{904F6D34-4BFE-43E1-80E4-713096787C43}"/>
              </a:ext>
            </a:extLst>
          </p:cNvPr>
          <p:cNvSpPr>
            <a:spLocks noGrp="1" noChangeArrowheads="1"/>
          </p:cNvSpPr>
          <p:nvPr>
            <p:ph type="body" idx="1"/>
          </p:nvPr>
        </p:nvSpPr>
        <p:spPr>
          <a:xfrm>
            <a:off x="381000" y="1143000"/>
            <a:ext cx="5638800" cy="5181600"/>
          </a:xfrm>
        </p:spPr>
        <p:txBody>
          <a:bodyPr/>
          <a:lstStyle/>
          <a:p>
            <a:pPr>
              <a:lnSpc>
                <a:spcPct val="90000"/>
              </a:lnSpc>
              <a:spcBef>
                <a:spcPct val="40000"/>
              </a:spcBef>
            </a:pPr>
            <a:r>
              <a:rPr lang="en-US" altLang="en-US" sz="2500" dirty="0"/>
              <a:t>Dress up – maybe wear a jacket?</a:t>
            </a:r>
          </a:p>
          <a:p>
            <a:pPr lvl="1">
              <a:lnSpc>
                <a:spcPct val="90000"/>
              </a:lnSpc>
              <a:spcBef>
                <a:spcPct val="40000"/>
              </a:spcBef>
            </a:pPr>
            <a:r>
              <a:rPr lang="en-US" altLang="en-US" sz="2000" dirty="0"/>
              <a:t>More formal attire makes you appear more authoritative and you show you care enough to try to look nice</a:t>
            </a:r>
          </a:p>
          <a:p>
            <a:pPr>
              <a:lnSpc>
                <a:spcPct val="90000"/>
              </a:lnSpc>
              <a:spcBef>
                <a:spcPct val="40000"/>
              </a:spcBef>
            </a:pPr>
            <a:r>
              <a:rPr lang="en-US" altLang="en-US" sz="2500" dirty="0"/>
              <a:t>From “Ask Dr. Marty” </a:t>
            </a:r>
            <a:r>
              <a:rPr lang="en-US" altLang="en-US" sz="1900" dirty="0" err="1"/>
              <a:t>AnimalLabNews</a:t>
            </a:r>
            <a:r>
              <a:rPr lang="en-US" altLang="en-US" sz="1900" dirty="0"/>
              <a:t> (Jan-Feb 2007)</a:t>
            </a:r>
          </a:p>
          <a:p>
            <a:pPr lvl="1">
              <a:lnSpc>
                <a:spcPct val="90000"/>
              </a:lnSpc>
              <a:spcBef>
                <a:spcPct val="40000"/>
              </a:spcBef>
            </a:pPr>
            <a:r>
              <a:rPr lang="en-US" altLang="en-US" sz="2100" dirty="0"/>
              <a:t>Dark clothes are more powerful than light clothes</a:t>
            </a:r>
          </a:p>
          <a:p>
            <a:pPr lvl="1">
              <a:lnSpc>
                <a:spcPct val="90000"/>
              </a:lnSpc>
              <a:spcBef>
                <a:spcPct val="40000"/>
              </a:spcBef>
            </a:pPr>
            <a:r>
              <a:rPr lang="en-US" altLang="en-US" sz="2100" dirty="0"/>
              <a:t>Shirts or blouses with collars are better than collarless ones</a:t>
            </a:r>
          </a:p>
          <a:p>
            <a:pPr lvl="1">
              <a:lnSpc>
                <a:spcPct val="90000"/>
              </a:lnSpc>
              <a:spcBef>
                <a:spcPct val="40000"/>
              </a:spcBef>
            </a:pPr>
            <a:r>
              <a:rPr lang="en-US" altLang="en-US" sz="2100" dirty="0"/>
              <a:t>Clothes with pressed creases (!) are signs of power</a:t>
            </a:r>
          </a:p>
          <a:p>
            <a:pPr lvl="1">
              <a:lnSpc>
                <a:spcPct val="90000"/>
              </a:lnSpc>
              <a:spcBef>
                <a:spcPct val="40000"/>
              </a:spcBef>
            </a:pPr>
            <a:endParaRPr lang="en-US" altLang="en-US" sz="2000" dirty="0"/>
          </a:p>
        </p:txBody>
      </p:sp>
      <p:pic>
        <p:nvPicPr>
          <p:cNvPr id="158729" name="Picture 9">
            <a:extLst>
              <a:ext uri="{FF2B5EF4-FFF2-40B4-BE49-F238E27FC236}">
                <a16:creationId xmlns="" xmlns:a16="http://schemas.microsoft.com/office/drawing/2014/main" id="{47375C84-5075-4422-88F9-659752F8102A}"/>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400800" y="3352800"/>
            <a:ext cx="2079625" cy="3200400"/>
          </a:xfrm>
          <a:prstGeom prst="rect">
            <a:avLst/>
          </a:prstGeom>
          <a:noFill/>
          <a:extLst>
            <a:ext uri="{909E8E84-426E-40DD-AFC4-6F175D3DCCD1}">
              <a14:hiddenFill xmlns="" xmlns:a14="http://schemas.microsoft.com/office/drawing/2010/main">
                <a:solidFill>
                  <a:srgbClr val="FFFFFF"/>
                </a:solidFill>
              </a14:hiddenFill>
            </a:ext>
          </a:extLst>
        </p:spPr>
      </p:pic>
      <p:pic>
        <p:nvPicPr>
          <p:cNvPr id="158735" name="Picture 15">
            <a:extLst>
              <a:ext uri="{FF2B5EF4-FFF2-40B4-BE49-F238E27FC236}">
                <a16:creationId xmlns="" xmlns:a16="http://schemas.microsoft.com/office/drawing/2014/main" id="{23C55910-D2E0-4B91-BA4F-43EF78BB85AA}"/>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172200" y="990600"/>
            <a:ext cx="2552700" cy="201453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 xmlns:a16="http://schemas.microsoft.com/office/drawing/2014/main" id="{B27DA9C9-8732-4608-812F-9149BFD9CDC8}"/>
              </a:ext>
            </a:extLst>
          </p:cNvPr>
          <p:cNvSpPr>
            <a:spLocks noGrp="1" noChangeArrowheads="1"/>
          </p:cNvSpPr>
          <p:nvPr>
            <p:ph type="title"/>
          </p:nvPr>
        </p:nvSpPr>
        <p:spPr/>
        <p:txBody>
          <a:bodyPr>
            <a:normAutofit/>
          </a:bodyPr>
          <a:lstStyle/>
          <a:p>
            <a:r>
              <a:rPr lang="en-US" altLang="en-US" sz="2800" dirty="0"/>
              <a:t>Print Your Slides</a:t>
            </a:r>
          </a:p>
        </p:txBody>
      </p:sp>
      <p:sp>
        <p:nvSpPr>
          <p:cNvPr id="100355" name="Rectangle 3">
            <a:extLst>
              <a:ext uri="{FF2B5EF4-FFF2-40B4-BE49-F238E27FC236}">
                <a16:creationId xmlns="" xmlns:a16="http://schemas.microsoft.com/office/drawing/2014/main" id="{0666D335-6212-4490-8903-27C9BD8B9E26}"/>
              </a:ext>
            </a:extLst>
          </p:cNvPr>
          <p:cNvSpPr>
            <a:spLocks noGrp="1" noChangeArrowheads="1"/>
          </p:cNvSpPr>
          <p:nvPr>
            <p:ph type="body" idx="1"/>
          </p:nvPr>
        </p:nvSpPr>
        <p:spPr>
          <a:xfrm>
            <a:off x="381000" y="1066800"/>
            <a:ext cx="4724400" cy="5638800"/>
          </a:xfrm>
        </p:spPr>
        <p:txBody>
          <a:bodyPr/>
          <a:lstStyle/>
          <a:p>
            <a:r>
              <a:rPr lang="en-US" altLang="en-US" sz="2800" dirty="0"/>
              <a:t>Don’t read the presentation</a:t>
            </a:r>
            <a:endParaRPr lang="en-US" altLang="en-US" sz="2900" dirty="0"/>
          </a:p>
          <a:p>
            <a:pPr>
              <a:spcBef>
                <a:spcPct val="40000"/>
              </a:spcBef>
            </a:pPr>
            <a:r>
              <a:rPr lang="en-US" altLang="en-US" sz="2800" dirty="0"/>
              <a:t>Print out copies of your slides (‘handouts’)</a:t>
            </a:r>
          </a:p>
          <a:p>
            <a:pPr lvl="1">
              <a:spcBef>
                <a:spcPct val="40000"/>
              </a:spcBef>
            </a:pPr>
            <a:r>
              <a:rPr lang="en-US" altLang="en-US" sz="2400" dirty="0"/>
              <a:t>You can annotate them and use them as notes</a:t>
            </a:r>
          </a:p>
          <a:p>
            <a:pPr lvl="1">
              <a:spcBef>
                <a:spcPct val="40000"/>
              </a:spcBef>
            </a:pPr>
            <a:r>
              <a:rPr lang="en-US" altLang="en-US" sz="2400" dirty="0"/>
              <a:t>You can review them as you’re waiting</a:t>
            </a:r>
          </a:p>
          <a:p>
            <a:pPr lvl="1">
              <a:spcBef>
                <a:spcPct val="40000"/>
              </a:spcBef>
            </a:pPr>
            <a:r>
              <a:rPr lang="en-US" altLang="en-US" sz="2400" dirty="0"/>
              <a:t>If everything crashes – the bulb blows, you can still make your main points in a logical way</a:t>
            </a:r>
          </a:p>
          <a:p>
            <a:pPr>
              <a:spcBef>
                <a:spcPct val="40000"/>
              </a:spcBef>
            </a:pPr>
            <a:endParaRPr lang="en-US" altLang="en-US" sz="3200" dirty="0"/>
          </a:p>
          <a:p>
            <a:endParaRPr lang="en-US" altLang="en-US" dirty="0"/>
          </a:p>
        </p:txBody>
      </p:sp>
      <p:pic>
        <p:nvPicPr>
          <p:cNvPr id="100359" name="Picture 7" descr="print handouts - 3 per page">
            <a:extLst>
              <a:ext uri="{FF2B5EF4-FFF2-40B4-BE49-F238E27FC236}">
                <a16:creationId xmlns="" xmlns:a16="http://schemas.microsoft.com/office/drawing/2014/main" id="{94BA99FC-9243-479F-8A07-990531C9161A}"/>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562600" y="1676400"/>
            <a:ext cx="3089275" cy="4112314"/>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784E5EEC-AB9C-4E6F-8F81-1D9288D26C80}"/>
              </a:ext>
            </a:extLst>
          </p:cNvPr>
          <p:cNvSpPr>
            <a:spLocks noGrp="1" noChangeArrowheads="1"/>
          </p:cNvSpPr>
          <p:nvPr>
            <p:ph type="title"/>
          </p:nvPr>
        </p:nvSpPr>
        <p:spPr>
          <a:xfrm>
            <a:off x="381000" y="152400"/>
            <a:ext cx="8229600" cy="533400"/>
          </a:xfrm>
        </p:spPr>
        <p:txBody>
          <a:bodyPr>
            <a:normAutofit/>
          </a:bodyPr>
          <a:lstStyle/>
          <a:p>
            <a:r>
              <a:rPr lang="en-US" altLang="en-US" sz="2800" dirty="0"/>
              <a:t>Rehearsing</a:t>
            </a:r>
          </a:p>
        </p:txBody>
      </p:sp>
      <p:sp>
        <p:nvSpPr>
          <p:cNvPr id="65539" name="Rectangle 3">
            <a:extLst>
              <a:ext uri="{FF2B5EF4-FFF2-40B4-BE49-F238E27FC236}">
                <a16:creationId xmlns="" xmlns:a16="http://schemas.microsoft.com/office/drawing/2014/main" id="{BA56CB70-D102-4818-A1E2-97F67AD8F18E}"/>
              </a:ext>
            </a:extLst>
          </p:cNvPr>
          <p:cNvSpPr>
            <a:spLocks noGrp="1" noChangeArrowheads="1"/>
          </p:cNvSpPr>
          <p:nvPr>
            <p:ph type="body" idx="1"/>
          </p:nvPr>
        </p:nvSpPr>
        <p:spPr>
          <a:xfrm>
            <a:off x="304800" y="1066800"/>
            <a:ext cx="8229600" cy="4495800"/>
          </a:xfrm>
        </p:spPr>
        <p:txBody>
          <a:bodyPr/>
          <a:lstStyle/>
          <a:p>
            <a:r>
              <a:rPr lang="en-US" altLang="en-US" sz="2100" b="1" dirty="0"/>
              <a:t>Practice – actually stand up and say the words out loud</a:t>
            </a:r>
          </a:p>
          <a:p>
            <a:pPr lvl="1"/>
            <a:r>
              <a:rPr lang="en-US" altLang="en-US" sz="2000" dirty="0"/>
              <a:t>You discover what you don’t understand</a:t>
            </a:r>
          </a:p>
          <a:p>
            <a:pPr lvl="1"/>
            <a:r>
              <a:rPr lang="en-US" altLang="en-US" sz="2000" dirty="0"/>
              <a:t>You develop a natural flow</a:t>
            </a:r>
          </a:p>
          <a:p>
            <a:pPr lvl="1"/>
            <a:r>
              <a:rPr lang="en-US" altLang="en-US" sz="2000" dirty="0"/>
              <a:t>You come up with better phrasings and ways to describe things</a:t>
            </a:r>
          </a:p>
          <a:p>
            <a:pPr lvl="2"/>
            <a:r>
              <a:rPr lang="en-US" altLang="en-US" sz="1800" dirty="0"/>
              <a:t>It is harder to explain things than you think, practicing helps you find the words</a:t>
            </a:r>
          </a:p>
          <a:p>
            <a:pPr lvl="1"/>
            <a:r>
              <a:rPr lang="en-US" altLang="en-US" sz="2000" dirty="0"/>
              <a:t>Stay within the time limit</a:t>
            </a:r>
          </a:p>
          <a:p>
            <a:pPr lvl="1"/>
            <a:r>
              <a:rPr lang="en-US" altLang="en-US" sz="2000" dirty="0"/>
              <a:t>Try speaking too loud to get a feeling where the upper limit is</a:t>
            </a:r>
          </a:p>
          <a:p>
            <a:r>
              <a:rPr lang="en-US" altLang="en-US" sz="2100" b="1" dirty="0"/>
              <a:t>Don’t over rehearse or memorize the talk</a:t>
            </a:r>
          </a:p>
          <a:p>
            <a:pPr lvl="1"/>
            <a:r>
              <a:rPr lang="en-US" altLang="en-US" sz="2000" dirty="0"/>
              <a:t>The first practice things will improve at least 10 fold -- the second will make things twice as good -- the third may add a bit of polish, but from there it can easily get worse</a:t>
            </a:r>
          </a:p>
        </p:txBody>
      </p:sp>
      <p:pic>
        <p:nvPicPr>
          <p:cNvPr id="65542" name="Picture 6">
            <a:hlinkClick r:id="rId3"/>
            <a:extLst>
              <a:ext uri="{FF2B5EF4-FFF2-40B4-BE49-F238E27FC236}">
                <a16:creationId xmlns="" xmlns:a16="http://schemas.microsoft.com/office/drawing/2014/main" id="{F1CA349F-4C33-4BDB-926A-76B409FA76EF}"/>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352800" y="5334000"/>
            <a:ext cx="2114550" cy="138112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C80EF832-2A38-4D48-81E6-8FD2468F2ADA}"/>
              </a:ext>
            </a:extLst>
          </p:cNvPr>
          <p:cNvSpPr>
            <a:spLocks noGrp="1" noChangeArrowheads="1"/>
          </p:cNvSpPr>
          <p:nvPr>
            <p:ph type="title"/>
          </p:nvPr>
        </p:nvSpPr>
        <p:spPr/>
        <p:txBody>
          <a:bodyPr>
            <a:normAutofit/>
          </a:bodyPr>
          <a:lstStyle/>
          <a:p>
            <a:r>
              <a:rPr lang="en-US" altLang="en-US" sz="2800" dirty="0"/>
              <a:t>Giving the Presentation</a:t>
            </a:r>
          </a:p>
        </p:txBody>
      </p:sp>
      <p:sp>
        <p:nvSpPr>
          <p:cNvPr id="48131" name="Rectangle 3">
            <a:extLst>
              <a:ext uri="{FF2B5EF4-FFF2-40B4-BE49-F238E27FC236}">
                <a16:creationId xmlns="" xmlns:a16="http://schemas.microsoft.com/office/drawing/2014/main" id="{848A93C5-B76D-4A5B-A0B1-DB466D23F8B3}"/>
              </a:ext>
            </a:extLst>
          </p:cNvPr>
          <p:cNvSpPr>
            <a:spLocks noGrp="1" noChangeArrowheads="1"/>
          </p:cNvSpPr>
          <p:nvPr>
            <p:ph type="body" idx="1"/>
          </p:nvPr>
        </p:nvSpPr>
        <p:spPr>
          <a:xfrm>
            <a:off x="457200" y="1447800"/>
            <a:ext cx="5029200" cy="4876800"/>
          </a:xfrm>
        </p:spPr>
        <p:txBody>
          <a:bodyPr/>
          <a:lstStyle/>
          <a:p>
            <a:r>
              <a:rPr lang="en-US" altLang="en-US" sz="2600" dirty="0"/>
              <a:t>Starting out is the hardest part of the talk</a:t>
            </a:r>
            <a:endParaRPr lang="en-US" altLang="en-US" sz="2600" b="1" dirty="0"/>
          </a:p>
          <a:p>
            <a:pPr lvl="1"/>
            <a:r>
              <a:rPr lang="en-US" altLang="en-US" sz="2200" dirty="0"/>
              <a:t>To get going, memorize the first few lines</a:t>
            </a:r>
          </a:p>
          <a:p>
            <a:pPr lvl="1"/>
            <a:r>
              <a:rPr lang="en-US" altLang="en-US" sz="2200" i="1" dirty="0"/>
              <a:t>“Hello, I’m Stephanie </a:t>
            </a:r>
            <a:r>
              <a:rPr lang="en-US" altLang="en-US" sz="2200" i="1" dirty="0" err="1"/>
              <a:t>Pfirman</a:t>
            </a:r>
            <a:r>
              <a:rPr lang="en-US" altLang="en-US" sz="2200" i="1" dirty="0"/>
              <a:t>. The title of my presentation is, ‘The Arctic Marginal Ice Zone.’ The edge of the pack ice is the most dynamic, the most productive, and – unfortunately -- the most vulnerable region in the Arctic.”</a:t>
            </a:r>
          </a:p>
        </p:txBody>
      </p:sp>
      <p:pic>
        <p:nvPicPr>
          <p:cNvPr id="48136" name="Picture 8">
            <a:extLst>
              <a:ext uri="{FF2B5EF4-FFF2-40B4-BE49-F238E27FC236}">
                <a16:creationId xmlns="" xmlns:a16="http://schemas.microsoft.com/office/drawing/2014/main" id="{85D75161-3F63-43B7-A0AE-AA62E10F4BC6}"/>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172200" y="1600200"/>
            <a:ext cx="2790825" cy="426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BD8B4FCD-C4DC-4A5A-992F-F68A168DB689}"/>
              </a:ext>
            </a:extLst>
          </p:cNvPr>
          <p:cNvSpPr>
            <a:spLocks noGrp="1" noChangeArrowheads="1"/>
          </p:cNvSpPr>
          <p:nvPr>
            <p:ph type="title"/>
          </p:nvPr>
        </p:nvSpPr>
        <p:spPr>
          <a:xfrm>
            <a:off x="1905000" y="0"/>
            <a:ext cx="4876800" cy="8382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nchor="ctr">
            <a:normAutofit/>
          </a:bodyPr>
          <a:lstStyle/>
          <a:p>
            <a:r>
              <a:rPr lang="en-US" altLang="en-US" sz="2800" dirty="0"/>
              <a:t>Giving the Presentation</a:t>
            </a:r>
          </a:p>
        </p:txBody>
      </p:sp>
      <p:sp>
        <p:nvSpPr>
          <p:cNvPr id="16387" name="Rectangle 3">
            <a:extLst>
              <a:ext uri="{FF2B5EF4-FFF2-40B4-BE49-F238E27FC236}">
                <a16:creationId xmlns="" xmlns:a16="http://schemas.microsoft.com/office/drawing/2014/main" id="{9912F645-A368-4C3A-9120-715714403829}"/>
              </a:ext>
            </a:extLst>
          </p:cNvPr>
          <p:cNvSpPr>
            <a:spLocks noGrp="1" noChangeArrowheads="1"/>
          </p:cNvSpPr>
          <p:nvPr>
            <p:ph type="body" idx="1"/>
          </p:nvPr>
        </p:nvSpPr>
        <p:spPr>
          <a:xfrm>
            <a:off x="609600" y="1066800"/>
            <a:ext cx="8229600" cy="38100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noAutofit/>
          </a:bodyPr>
          <a:lstStyle/>
          <a:p>
            <a:pPr>
              <a:buFont typeface="Wingdings" panose="05000000000000000000" pitchFamily="2" charset="2"/>
              <a:buNone/>
            </a:pPr>
            <a:r>
              <a:rPr lang="en-US" altLang="en-US" dirty="0"/>
              <a:t>Experienced speakers:</a:t>
            </a:r>
          </a:p>
          <a:p>
            <a:pPr lvl="1"/>
            <a:r>
              <a:rPr lang="en-US" altLang="en-US" sz="2000" dirty="0"/>
              <a:t>Speak freely and look directly at audience</a:t>
            </a:r>
          </a:p>
          <a:p>
            <a:pPr>
              <a:buFont typeface="Wingdings" panose="05000000000000000000" pitchFamily="2" charset="2"/>
              <a:buNone/>
            </a:pPr>
            <a:r>
              <a:rPr lang="en-US" altLang="en-US" dirty="0"/>
              <a:t>Inexperienced speakers:</a:t>
            </a:r>
          </a:p>
          <a:p>
            <a:pPr lvl="1"/>
            <a:r>
              <a:rPr lang="en-US" altLang="en-US" sz="2000" dirty="0"/>
              <a:t>Put outline and key points of your presentation on your slides</a:t>
            </a:r>
          </a:p>
          <a:p>
            <a:pPr lvl="2"/>
            <a:r>
              <a:rPr lang="en-US" altLang="en-US" sz="2000" dirty="0"/>
              <a:t>You don’t have to remember what to say</a:t>
            </a:r>
          </a:p>
          <a:p>
            <a:pPr lvl="2"/>
            <a:r>
              <a:rPr lang="en-US" altLang="en-US" sz="2000" dirty="0"/>
              <a:t>Eyes are on the slide not on you</a:t>
            </a:r>
          </a:p>
          <a:p>
            <a:pPr lvl="2"/>
            <a:r>
              <a:rPr lang="en-US" altLang="en-US" sz="2000" dirty="0"/>
              <a:t>Key points are there for people who weren’t listening or who are visual learners</a:t>
            </a:r>
          </a:p>
        </p:txBody>
      </p:sp>
      <p:pic>
        <p:nvPicPr>
          <p:cNvPr id="16392" name="Picture 8">
            <a:extLst>
              <a:ext uri="{FF2B5EF4-FFF2-40B4-BE49-F238E27FC236}">
                <a16:creationId xmlns="" xmlns:a16="http://schemas.microsoft.com/office/drawing/2014/main" id="{F7B7539D-EB11-4022-9F2E-D6E0E185FA27}"/>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95600" y="4419600"/>
            <a:ext cx="3810000" cy="2192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 xmlns:a16="http://schemas.microsoft.com/office/drawing/2014/main" id="{DA0ADFB6-26D8-43A2-9FE4-3A317D33D29E}"/>
              </a:ext>
            </a:extLst>
          </p:cNvPr>
          <p:cNvSpPr>
            <a:spLocks noGrp="1" noChangeArrowheads="1"/>
          </p:cNvSpPr>
          <p:nvPr>
            <p:ph type="body" idx="1"/>
          </p:nvPr>
        </p:nvSpPr>
        <p:spPr>
          <a:xfrm>
            <a:off x="381000" y="990600"/>
            <a:ext cx="8458200" cy="41910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normAutofit/>
          </a:bodyPr>
          <a:lstStyle/>
          <a:p>
            <a:r>
              <a:rPr lang="en-US" altLang="en-US" sz="2800" dirty="0"/>
              <a:t>Stand where the figures can be seen</a:t>
            </a:r>
          </a:p>
          <a:p>
            <a:r>
              <a:rPr lang="en-US" altLang="en-US" sz="2800" dirty="0"/>
              <a:t>Look at people during presentation</a:t>
            </a:r>
          </a:p>
          <a:p>
            <a:r>
              <a:rPr lang="en-US" altLang="en-US" sz="2800" dirty="0"/>
              <a:t>Be enthusiastic</a:t>
            </a:r>
          </a:p>
          <a:p>
            <a:r>
              <a:rPr lang="en-US" altLang="en-US" sz="2800" dirty="0"/>
              <a:t>Don’t worry about stopping to think</a:t>
            </a:r>
          </a:p>
          <a:p>
            <a:r>
              <a:rPr lang="en-US" altLang="en-US" sz="2800" dirty="0"/>
              <a:t>Don’t rush</a:t>
            </a:r>
          </a:p>
          <a:p>
            <a:pPr lvl="1"/>
            <a:r>
              <a:rPr lang="en-US" altLang="en-US" sz="2000" dirty="0"/>
              <a:t>Figure out which slide is your half-way mark and use that to check your time</a:t>
            </a:r>
          </a:p>
        </p:txBody>
      </p:sp>
      <p:sp>
        <p:nvSpPr>
          <p:cNvPr id="18437" name="Rectangle 5">
            <a:extLst>
              <a:ext uri="{FF2B5EF4-FFF2-40B4-BE49-F238E27FC236}">
                <a16:creationId xmlns="" xmlns:a16="http://schemas.microsoft.com/office/drawing/2014/main" id="{27A2463C-4B85-41EB-B87E-DE87DB10BC77}"/>
              </a:ext>
            </a:extLst>
          </p:cNvPr>
          <p:cNvSpPr>
            <a:spLocks noGrp="1" noChangeArrowheads="1"/>
          </p:cNvSpPr>
          <p:nvPr>
            <p:ph type="title"/>
          </p:nvPr>
        </p:nvSpPr>
        <p:spPr>
          <a:xfrm>
            <a:off x="1447800" y="152400"/>
            <a:ext cx="5334000" cy="609600"/>
          </a:xfrm>
        </p:spPr>
        <p:txBody>
          <a:bodyPr>
            <a:normAutofit/>
          </a:bodyPr>
          <a:lstStyle/>
          <a:p>
            <a:r>
              <a:rPr lang="en-US" altLang="en-US" sz="2800" dirty="0"/>
              <a:t>Giving the Presentation</a:t>
            </a:r>
          </a:p>
        </p:txBody>
      </p:sp>
      <p:pic>
        <p:nvPicPr>
          <p:cNvPr id="18442" name="Picture 10">
            <a:extLst>
              <a:ext uri="{FF2B5EF4-FFF2-40B4-BE49-F238E27FC236}">
                <a16:creationId xmlns="" xmlns:a16="http://schemas.microsoft.com/office/drawing/2014/main" id="{1DF1ED92-1CCE-4E4F-88D7-F01CACDA341D}"/>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048000" y="4419600"/>
            <a:ext cx="3009900" cy="2266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 xmlns:a16="http://schemas.microsoft.com/office/drawing/2014/main" id="{1E63F056-B7B8-4423-9AED-FF5173173AF6}"/>
              </a:ext>
            </a:extLst>
          </p:cNvPr>
          <p:cNvSpPr>
            <a:spLocks noGrp="1" noChangeArrowheads="1"/>
          </p:cNvSpPr>
          <p:nvPr>
            <p:ph type="title"/>
          </p:nvPr>
        </p:nvSpPr>
        <p:spPr>
          <a:xfrm>
            <a:off x="1371600" y="0"/>
            <a:ext cx="5791200" cy="636587"/>
          </a:xfrm>
        </p:spPr>
        <p:txBody>
          <a:bodyPr>
            <a:normAutofit/>
          </a:bodyPr>
          <a:lstStyle/>
          <a:p>
            <a:r>
              <a:rPr lang="en-US" altLang="en-US" sz="2800" dirty="0"/>
              <a:t>Giving the Presentation</a:t>
            </a:r>
          </a:p>
        </p:txBody>
      </p:sp>
      <p:sp>
        <p:nvSpPr>
          <p:cNvPr id="86019" name="Rectangle 3">
            <a:extLst>
              <a:ext uri="{FF2B5EF4-FFF2-40B4-BE49-F238E27FC236}">
                <a16:creationId xmlns="" xmlns:a16="http://schemas.microsoft.com/office/drawing/2014/main" id="{12873004-DF60-4937-B5C5-A820BDB27505}"/>
              </a:ext>
            </a:extLst>
          </p:cNvPr>
          <p:cNvSpPr>
            <a:spLocks noGrp="1" noChangeArrowheads="1"/>
          </p:cNvSpPr>
          <p:nvPr>
            <p:ph type="body" idx="1"/>
          </p:nvPr>
        </p:nvSpPr>
        <p:spPr>
          <a:xfrm>
            <a:off x="457200" y="1295400"/>
            <a:ext cx="8229600" cy="4419600"/>
          </a:xfrm>
        </p:spPr>
        <p:txBody>
          <a:bodyPr/>
          <a:lstStyle/>
          <a:p>
            <a:pPr>
              <a:lnSpc>
                <a:spcPct val="90000"/>
              </a:lnSpc>
            </a:pPr>
            <a:r>
              <a:rPr lang="en-US" altLang="en-US" sz="2900" dirty="0"/>
              <a:t>Don’t apologize or make comments about yourself</a:t>
            </a:r>
          </a:p>
          <a:p>
            <a:pPr lvl="1">
              <a:lnSpc>
                <a:spcPct val="90000"/>
              </a:lnSpc>
            </a:pPr>
            <a:r>
              <a:rPr lang="en-US" altLang="en-US" sz="2500" dirty="0"/>
              <a:t>“I hope you’re not bored”</a:t>
            </a:r>
          </a:p>
          <a:p>
            <a:pPr lvl="1">
              <a:lnSpc>
                <a:spcPct val="90000"/>
              </a:lnSpc>
            </a:pPr>
            <a:r>
              <a:rPr lang="en-US" altLang="en-US" sz="2500" dirty="0"/>
              <a:t>“I was working on this ‘til 3 am” </a:t>
            </a:r>
          </a:p>
          <a:p>
            <a:pPr>
              <a:lnSpc>
                <a:spcPct val="90000"/>
              </a:lnSpc>
            </a:pPr>
            <a:r>
              <a:rPr lang="en-US" altLang="en-US" sz="2900" dirty="0"/>
              <a:t>Don’t overuse the pointer</a:t>
            </a:r>
          </a:p>
          <a:p>
            <a:pPr>
              <a:lnSpc>
                <a:spcPct val="90000"/>
              </a:lnSpc>
            </a:pPr>
            <a:r>
              <a:rPr lang="en-US" altLang="en-US" sz="2900" dirty="0"/>
              <a:t>Don’t try to be cute and don’t force being funny</a:t>
            </a:r>
          </a:p>
          <a:p>
            <a:pPr>
              <a:lnSpc>
                <a:spcPct val="90000"/>
              </a:lnSpc>
            </a:pPr>
            <a:r>
              <a:rPr lang="en-US" altLang="en-US" sz="2900" dirty="0"/>
              <a:t>Don’t forget acknowledgements, always give proper credit</a:t>
            </a:r>
          </a:p>
          <a:p>
            <a:pPr lvl="1">
              <a:lnSpc>
                <a:spcPct val="90000"/>
              </a:lnSpc>
            </a:pPr>
            <a:r>
              <a:rPr lang="en-US" altLang="en-US" sz="2000" dirty="0"/>
              <a:t>Tip: Everyone in the audience has come to listen to your lecture with the secret hope of hearing their work mentioned</a:t>
            </a:r>
          </a:p>
        </p:txBody>
      </p:sp>
    </p:spTree>
  </p:cSld>
  <p:clrMapOvr>
    <a:masterClrMapping/>
  </p:clrMapOvr>
  <p:transition spd="slow">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importance of presentation skill</a:t>
            </a:r>
            <a:endParaRPr lang="en-US" dirty="0"/>
          </a:p>
        </p:txBody>
      </p:sp>
      <p:sp>
        <p:nvSpPr>
          <p:cNvPr id="3" name="Content Placeholder 2"/>
          <p:cNvSpPr>
            <a:spLocks noGrp="1"/>
          </p:cNvSpPr>
          <p:nvPr>
            <p:ph idx="1"/>
          </p:nvPr>
        </p:nvSpPr>
        <p:spPr/>
        <p:txBody>
          <a:bodyPr>
            <a:normAutofit/>
          </a:bodyPr>
          <a:lstStyle/>
          <a:p>
            <a:pPr>
              <a:spcBef>
                <a:spcPts val="600"/>
              </a:spcBef>
            </a:pPr>
            <a:r>
              <a:rPr lang="en-US" sz="2400" dirty="0" smtClean="0"/>
              <a:t>We all need to do this in on an everyday basis</a:t>
            </a:r>
          </a:p>
          <a:p>
            <a:pPr>
              <a:spcBef>
                <a:spcPts val="600"/>
              </a:spcBef>
            </a:pPr>
            <a:r>
              <a:rPr lang="en-US" sz="2400" dirty="0" smtClean="0"/>
              <a:t>It is an integral part from most subjects at school, work, and life</a:t>
            </a:r>
          </a:p>
          <a:p>
            <a:pPr>
              <a:spcBef>
                <a:spcPts val="600"/>
              </a:spcBef>
            </a:pPr>
            <a:r>
              <a:rPr lang="en-US" sz="2400" dirty="0" smtClean="0"/>
              <a:t>Efficiency in performing a task – People will perform better if they understand the importance</a:t>
            </a:r>
            <a:br>
              <a:rPr lang="en-US" sz="2400" dirty="0" smtClean="0"/>
            </a:br>
            <a:r>
              <a:rPr lang="en-US" sz="2400" dirty="0" smtClean="0"/>
              <a:t>and need of the task</a:t>
            </a:r>
          </a:p>
          <a:p>
            <a:pPr>
              <a:spcBef>
                <a:spcPts val="600"/>
              </a:spcBef>
            </a:pPr>
            <a:r>
              <a:rPr lang="en-US" sz="2400" dirty="0" smtClean="0"/>
              <a:t>Increase motivation</a:t>
            </a:r>
          </a:p>
          <a:p>
            <a:pPr>
              <a:spcBef>
                <a:spcPts val="600"/>
              </a:spcBef>
            </a:pPr>
            <a:r>
              <a:rPr lang="en-US" sz="2400" dirty="0" smtClean="0"/>
              <a:t>Using simple explanation and allocating a small</a:t>
            </a:r>
            <a:br>
              <a:rPr lang="en-US" sz="2400" dirty="0" smtClean="0"/>
            </a:br>
            <a:r>
              <a:rPr lang="en-US" sz="2400" dirty="0" smtClean="0"/>
              <a:t>amount of time you may resolve many issues</a:t>
            </a:r>
            <a:br>
              <a:rPr lang="en-US" sz="2400" dirty="0" smtClean="0"/>
            </a:br>
            <a:r>
              <a:rPr lang="en-US" sz="2400" dirty="0" smtClean="0"/>
              <a:t>that might come up </a:t>
            </a:r>
            <a:br>
              <a:rPr lang="en-US" sz="2400" dirty="0" smtClean="0"/>
            </a:br>
            <a:endParaRPr lang="en-US" sz="2400" u="sng" dirty="0">
              <a:solidFill>
                <a:srgbClr val="0070C0"/>
              </a:solidFill>
              <a:latin typeface="Arial" charset="0"/>
            </a:endParaRPr>
          </a:p>
        </p:txBody>
      </p:sp>
      <p:sp>
        <p:nvSpPr>
          <p:cNvPr id="4" name="Date Placeholder 3"/>
          <p:cNvSpPr>
            <a:spLocks noGrp="1"/>
          </p:cNvSpPr>
          <p:nvPr>
            <p:ph type="dt" sz="half" idx="10"/>
          </p:nvPr>
        </p:nvSpPr>
        <p:spPr/>
        <p:txBody>
          <a:bodyPr/>
          <a:lstStyle/>
          <a:p>
            <a:r>
              <a:rPr lang="en-US" dirty="0" smtClean="0"/>
              <a:t>© </a:t>
            </a:r>
            <a:r>
              <a:rPr lang="en-US" dirty="0" err="1" smtClean="0"/>
              <a:t>SoICT</a:t>
            </a:r>
            <a:r>
              <a:rPr lang="en-US" dirty="0" smtClean="0"/>
              <a:t> 2020</a:t>
            </a:r>
            <a:endParaRPr lang="en-US" dirty="0"/>
          </a:p>
        </p:txBody>
      </p:sp>
      <p:sp>
        <p:nvSpPr>
          <p:cNvPr id="5" name="Footer Placeholder 4"/>
          <p:cNvSpPr>
            <a:spLocks noGrp="1"/>
          </p:cNvSpPr>
          <p:nvPr>
            <p:ph type="ftr" sz="quarter" idx="11"/>
          </p:nvPr>
        </p:nvSpPr>
        <p:spPr/>
        <p:txBody>
          <a:bodyPr/>
          <a:lstStyle/>
          <a:p>
            <a:r>
              <a:rPr lang="en-US" dirty="0" smtClean="0"/>
              <a:t>Technical Writing and Presentation</a:t>
            </a:r>
            <a:endParaRPr lang="en-US" dirty="0"/>
          </a:p>
        </p:txBody>
      </p:sp>
      <p:sp>
        <p:nvSpPr>
          <p:cNvPr id="6" name="Slide Number Placeholder 5"/>
          <p:cNvSpPr>
            <a:spLocks noGrp="1"/>
          </p:cNvSpPr>
          <p:nvPr>
            <p:ph type="sldNum" sz="quarter" idx="12"/>
          </p:nvPr>
        </p:nvSpPr>
        <p:spPr/>
        <p:txBody>
          <a:bodyPr/>
          <a:lstStyle/>
          <a:p>
            <a:fld id="{8C13379D-D487-4446-85FC-E9ED5B8B80F6}" type="slidenum">
              <a:rPr lang="en-US" smtClean="0"/>
              <a:pPr/>
              <a:t>3</a:t>
            </a:fld>
            <a:endParaRPr lang="en-US"/>
          </a:p>
        </p:txBody>
      </p:sp>
    </p:spTree>
    <p:extLst>
      <p:ext uri="{BB962C8B-B14F-4D97-AF65-F5344CB8AC3E}">
        <p14:creationId xmlns:p14="http://schemas.microsoft.com/office/powerpoint/2010/main" xmlns="" val="427484012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 xmlns:a16="http://schemas.microsoft.com/office/drawing/2014/main" id="{26B7CBF3-5122-4330-BF81-753780611E5E}"/>
              </a:ext>
            </a:extLst>
          </p:cNvPr>
          <p:cNvSpPr>
            <a:spLocks noGrp="1" noChangeArrowheads="1"/>
          </p:cNvSpPr>
          <p:nvPr>
            <p:ph type="title"/>
          </p:nvPr>
        </p:nvSpPr>
        <p:spPr>
          <a:xfrm>
            <a:off x="1600200" y="0"/>
            <a:ext cx="4953000" cy="788987"/>
          </a:xfrm>
        </p:spPr>
        <p:txBody>
          <a:bodyPr>
            <a:normAutofit/>
          </a:bodyPr>
          <a:lstStyle/>
          <a:p>
            <a:r>
              <a:rPr lang="en-US" altLang="en-US" sz="2800" dirty="0"/>
              <a:t>Concluding Your Content</a:t>
            </a:r>
          </a:p>
        </p:txBody>
      </p:sp>
      <p:sp>
        <p:nvSpPr>
          <p:cNvPr id="160771" name="Rectangle 3">
            <a:extLst>
              <a:ext uri="{FF2B5EF4-FFF2-40B4-BE49-F238E27FC236}">
                <a16:creationId xmlns="" xmlns:a16="http://schemas.microsoft.com/office/drawing/2014/main" id="{EC786995-BEC1-42C2-9F7A-7D38350CB597}"/>
              </a:ext>
            </a:extLst>
          </p:cNvPr>
          <p:cNvSpPr>
            <a:spLocks noGrp="1" noChangeArrowheads="1"/>
          </p:cNvSpPr>
          <p:nvPr>
            <p:ph type="body" idx="1"/>
          </p:nvPr>
        </p:nvSpPr>
        <p:spPr>
          <a:xfrm>
            <a:off x="381000" y="990600"/>
            <a:ext cx="8686800" cy="4114800"/>
          </a:xfrm>
        </p:spPr>
        <p:txBody>
          <a:bodyPr/>
          <a:lstStyle/>
          <a:p>
            <a:r>
              <a:rPr lang="en-US" altLang="en-US" sz="2500" dirty="0"/>
              <a:t>Announce the ending so that people are prepared</a:t>
            </a:r>
          </a:p>
          <a:p>
            <a:pPr lvl="1"/>
            <a:r>
              <a:rPr lang="en-US" altLang="en-US" sz="2000" dirty="0"/>
              <a:t>For example, with a slide titled “Conclusions”</a:t>
            </a:r>
          </a:p>
          <a:p>
            <a:pPr lvl="1"/>
            <a:r>
              <a:rPr lang="en-US" altLang="en-US" sz="2000" dirty="0"/>
              <a:t>Or by saying, “In my final slide …” or “My final point is …”</a:t>
            </a:r>
            <a:endParaRPr lang="en-US" altLang="en-US" sz="2000" b="1" dirty="0"/>
          </a:p>
          <a:p>
            <a:r>
              <a:rPr lang="en-US" altLang="en-US" sz="2500" dirty="0"/>
              <a:t>Have only a few concluding statements</a:t>
            </a:r>
          </a:p>
          <a:p>
            <a:r>
              <a:rPr lang="en-US" altLang="en-US" sz="2500" dirty="0"/>
              <a:t>Come back to the big picture and summarize the significance of your work in that context</a:t>
            </a:r>
          </a:p>
          <a:p>
            <a:pPr lvl="1"/>
            <a:r>
              <a:rPr lang="en-US" altLang="en-US" sz="2100" dirty="0"/>
              <a:t>Extend logically beyond your limited study – but don’t overreach</a:t>
            </a:r>
          </a:p>
          <a:p>
            <a:r>
              <a:rPr lang="en-US" altLang="en-US" sz="2500" dirty="0"/>
              <a:t>Open up new perspective</a:t>
            </a:r>
          </a:p>
          <a:p>
            <a:pPr lvl="1"/>
            <a:r>
              <a:rPr lang="en-US" altLang="en-US" sz="2000" dirty="0"/>
              <a:t>Describe future work, raise questions, potential implications</a:t>
            </a:r>
            <a:endParaRPr lang="en-US" altLang="en-US" sz="1900" dirty="0"/>
          </a:p>
        </p:txBody>
      </p:sp>
      <p:pic>
        <p:nvPicPr>
          <p:cNvPr id="160773" name="Picture 5">
            <a:extLst>
              <a:ext uri="{FF2B5EF4-FFF2-40B4-BE49-F238E27FC236}">
                <a16:creationId xmlns="" xmlns:a16="http://schemas.microsoft.com/office/drawing/2014/main" id="{0F22A272-C923-4B15-B2A3-7E6051F40025}"/>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76600" y="4648200"/>
            <a:ext cx="2665413" cy="199866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 xmlns:a16="http://schemas.microsoft.com/office/drawing/2014/main" id="{DDC3E054-85A1-4583-997A-5145BEADEA9C}"/>
              </a:ext>
            </a:extLst>
          </p:cNvPr>
          <p:cNvSpPr>
            <a:spLocks noGrp="1" noChangeArrowheads="1"/>
          </p:cNvSpPr>
          <p:nvPr>
            <p:ph type="title"/>
          </p:nvPr>
        </p:nvSpPr>
        <p:spPr>
          <a:xfrm>
            <a:off x="457200" y="0"/>
            <a:ext cx="8229600" cy="865187"/>
          </a:xfrm>
        </p:spPr>
        <p:txBody>
          <a:bodyPr>
            <a:normAutofit/>
          </a:bodyPr>
          <a:lstStyle/>
          <a:p>
            <a:r>
              <a:rPr lang="en-US" altLang="en-US" sz="2800" dirty="0"/>
              <a:t>Finishing Your Presentation</a:t>
            </a:r>
          </a:p>
        </p:txBody>
      </p:sp>
      <p:sp>
        <p:nvSpPr>
          <p:cNvPr id="95235" name="Rectangle 3">
            <a:extLst>
              <a:ext uri="{FF2B5EF4-FFF2-40B4-BE49-F238E27FC236}">
                <a16:creationId xmlns="" xmlns:a16="http://schemas.microsoft.com/office/drawing/2014/main" id="{D5B7B2A1-D041-4424-94C6-37423F2C464E}"/>
              </a:ext>
            </a:extLst>
          </p:cNvPr>
          <p:cNvSpPr>
            <a:spLocks noGrp="1" noChangeArrowheads="1"/>
          </p:cNvSpPr>
          <p:nvPr>
            <p:ph type="body" idx="1"/>
          </p:nvPr>
        </p:nvSpPr>
        <p:spPr>
          <a:xfrm>
            <a:off x="457200" y="1066800"/>
            <a:ext cx="8229600" cy="4530725"/>
          </a:xfrm>
        </p:spPr>
        <p:txBody>
          <a:bodyPr>
            <a:normAutofit/>
          </a:bodyPr>
          <a:lstStyle/>
          <a:p>
            <a:r>
              <a:rPr lang="en-US" altLang="en-US" sz="2800" dirty="0"/>
              <a:t>Think carefully about your final words and how to finish your presentation strongly</a:t>
            </a:r>
          </a:p>
          <a:p>
            <a:pPr lvl="1"/>
            <a:r>
              <a:rPr lang="en-US" altLang="en-US" sz="2000" dirty="0"/>
              <a:t>Don’t just drift off … “I guess that’s all I have to say …”</a:t>
            </a:r>
          </a:p>
          <a:p>
            <a:pPr lvl="1"/>
            <a:r>
              <a:rPr lang="en-US" altLang="en-US" sz="2000" dirty="0"/>
              <a:t>You may want to actually memorize your ending lines, just as you do your starting points</a:t>
            </a:r>
            <a:endParaRPr lang="en-US" altLang="en-US" sz="2400" dirty="0"/>
          </a:p>
          <a:p>
            <a:r>
              <a:rPr lang="en-US" altLang="en-US" sz="2800" dirty="0"/>
              <a:t>Ending your talk</a:t>
            </a:r>
          </a:p>
          <a:p>
            <a:pPr lvl="1"/>
            <a:r>
              <a:rPr lang="en-US" altLang="en-US" sz="2000" dirty="0"/>
              <a:t>Say “Thank You” … pause for applause … then</a:t>
            </a:r>
          </a:p>
          <a:p>
            <a:pPr lvl="1"/>
            <a:r>
              <a:rPr lang="en-US" altLang="en-US" sz="2000" dirty="0"/>
              <a:t>Say: “Any questions?”</a:t>
            </a:r>
          </a:p>
          <a:p>
            <a:endParaRPr lang="en-US" altLang="en-US" sz="2000" dirty="0"/>
          </a:p>
        </p:txBody>
      </p:sp>
      <p:pic>
        <p:nvPicPr>
          <p:cNvPr id="95236" name="Picture 4">
            <a:extLst>
              <a:ext uri="{FF2B5EF4-FFF2-40B4-BE49-F238E27FC236}">
                <a16:creationId xmlns="" xmlns:a16="http://schemas.microsoft.com/office/drawing/2014/main" id="{7560763C-780F-4AC8-9EF2-99538A6F1F84}"/>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124200" y="4572000"/>
            <a:ext cx="2247900" cy="1695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slow">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 xmlns:a16="http://schemas.microsoft.com/office/drawing/2014/main" id="{8B41C9BE-D21D-4F46-9565-9D0454038F41}"/>
              </a:ext>
            </a:extLst>
          </p:cNvPr>
          <p:cNvSpPr>
            <a:spLocks noGrp="1" noChangeArrowheads="1"/>
          </p:cNvSpPr>
          <p:nvPr>
            <p:ph type="title"/>
          </p:nvPr>
        </p:nvSpPr>
        <p:spPr>
          <a:xfrm>
            <a:off x="457200" y="152400"/>
            <a:ext cx="8305800" cy="484187"/>
          </a:xfrm>
        </p:spPr>
        <p:txBody>
          <a:bodyPr>
            <a:noAutofit/>
          </a:bodyPr>
          <a:lstStyle/>
          <a:p>
            <a:r>
              <a:rPr lang="en-US" altLang="en-US" sz="2800" dirty="0"/>
              <a:t>What Can Go Wrong?</a:t>
            </a:r>
          </a:p>
        </p:txBody>
      </p:sp>
      <p:sp>
        <p:nvSpPr>
          <p:cNvPr id="45059" name="Rectangle 3">
            <a:extLst>
              <a:ext uri="{FF2B5EF4-FFF2-40B4-BE49-F238E27FC236}">
                <a16:creationId xmlns="" xmlns:a16="http://schemas.microsoft.com/office/drawing/2014/main" id="{7B1F575E-84D1-4C0C-9028-A23AFEA80136}"/>
              </a:ext>
            </a:extLst>
          </p:cNvPr>
          <p:cNvSpPr>
            <a:spLocks noGrp="1" noChangeArrowheads="1"/>
          </p:cNvSpPr>
          <p:nvPr>
            <p:ph type="body" idx="1"/>
          </p:nvPr>
        </p:nvSpPr>
        <p:spPr>
          <a:xfrm>
            <a:off x="457200" y="1066800"/>
            <a:ext cx="8229600" cy="2438400"/>
          </a:xfrm>
        </p:spPr>
        <p:txBody>
          <a:bodyPr/>
          <a:lstStyle/>
          <a:p>
            <a:r>
              <a:rPr lang="en-US" altLang="en-US" dirty="0"/>
              <a:t>Uncertainty about material</a:t>
            </a:r>
          </a:p>
          <a:p>
            <a:r>
              <a:rPr lang="en-US" altLang="en-US" dirty="0"/>
              <a:t>Interruptions</a:t>
            </a:r>
          </a:p>
          <a:p>
            <a:r>
              <a:rPr lang="en-US" altLang="en-US" dirty="0"/>
              <a:t>Running out of slides</a:t>
            </a:r>
          </a:p>
          <a:p>
            <a:r>
              <a:rPr lang="en-US" altLang="en-US" dirty="0"/>
              <a:t>Running out of time</a:t>
            </a:r>
          </a:p>
        </p:txBody>
      </p:sp>
      <p:pic>
        <p:nvPicPr>
          <p:cNvPr id="45064" name="Picture 8">
            <a:extLst>
              <a:ext uri="{FF2B5EF4-FFF2-40B4-BE49-F238E27FC236}">
                <a16:creationId xmlns="" xmlns:a16="http://schemas.microsoft.com/office/drawing/2014/main" id="{AE6C97E4-CE50-427B-9A93-DB3808C48182}"/>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362200" y="3505200"/>
            <a:ext cx="3886200" cy="2857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slow">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 xmlns:a16="http://schemas.microsoft.com/office/drawing/2014/main" id="{536BAEF1-AA72-41B5-9870-28899113658D}"/>
              </a:ext>
            </a:extLst>
          </p:cNvPr>
          <p:cNvSpPr>
            <a:spLocks noGrp="1" noChangeArrowheads="1"/>
          </p:cNvSpPr>
          <p:nvPr>
            <p:ph type="title"/>
          </p:nvPr>
        </p:nvSpPr>
        <p:spPr>
          <a:xfrm>
            <a:off x="609600" y="152400"/>
            <a:ext cx="6858000" cy="484187"/>
          </a:xfrm>
        </p:spPr>
        <p:txBody>
          <a:bodyPr>
            <a:normAutofit fontScale="90000"/>
          </a:bodyPr>
          <a:lstStyle/>
          <a:p>
            <a:r>
              <a:rPr lang="en-US" altLang="en-US" sz="2800" dirty="0"/>
              <a:t>Uncertainty About the Material</a:t>
            </a:r>
          </a:p>
        </p:txBody>
      </p:sp>
      <p:sp>
        <p:nvSpPr>
          <p:cNvPr id="54275" name="Rectangle 3">
            <a:extLst>
              <a:ext uri="{FF2B5EF4-FFF2-40B4-BE49-F238E27FC236}">
                <a16:creationId xmlns="" xmlns:a16="http://schemas.microsoft.com/office/drawing/2014/main" id="{B5BB4C69-F562-4933-A11A-E0C7C115F0AF}"/>
              </a:ext>
            </a:extLst>
          </p:cNvPr>
          <p:cNvSpPr>
            <a:spLocks noGrp="1" noChangeArrowheads="1"/>
          </p:cNvSpPr>
          <p:nvPr>
            <p:ph type="body" idx="1"/>
          </p:nvPr>
        </p:nvSpPr>
        <p:spPr>
          <a:xfrm>
            <a:off x="457200" y="1066800"/>
            <a:ext cx="8229600" cy="3921125"/>
          </a:xfrm>
        </p:spPr>
        <p:txBody>
          <a:bodyPr/>
          <a:lstStyle/>
          <a:p>
            <a:pPr>
              <a:lnSpc>
                <a:spcPct val="90000"/>
              </a:lnSpc>
            </a:pPr>
            <a:r>
              <a:rPr lang="en-US" altLang="en-US" sz="2600" dirty="0"/>
              <a:t>Try to structure your talk so that you are sure about the material you present</a:t>
            </a:r>
          </a:p>
          <a:p>
            <a:pPr>
              <a:lnSpc>
                <a:spcPct val="90000"/>
              </a:lnSpc>
            </a:pPr>
            <a:r>
              <a:rPr lang="en-US" altLang="en-US" sz="2600" dirty="0"/>
              <a:t>If you have to address something important that you are unsure of</a:t>
            </a:r>
          </a:p>
          <a:p>
            <a:pPr lvl="1">
              <a:lnSpc>
                <a:spcPct val="90000"/>
              </a:lnSpc>
            </a:pPr>
            <a:r>
              <a:rPr lang="en-US" altLang="en-US" sz="2000" dirty="0"/>
              <a:t>Acknowledge the gap in your understanding </a:t>
            </a:r>
          </a:p>
          <a:p>
            <a:pPr lvl="2">
              <a:lnSpc>
                <a:spcPct val="90000"/>
              </a:lnSpc>
            </a:pPr>
            <a:r>
              <a:rPr lang="en-US" altLang="en-US" sz="1800" dirty="0"/>
              <a:t>“I’m working on it” or “I’m looking into it”</a:t>
            </a:r>
          </a:p>
          <a:p>
            <a:pPr lvl="1">
              <a:lnSpc>
                <a:spcPct val="90000"/>
              </a:lnSpc>
            </a:pPr>
            <a:r>
              <a:rPr lang="en-US" altLang="en-US" sz="2000" dirty="0"/>
              <a:t>This is better than being pressed to admit something</a:t>
            </a:r>
          </a:p>
          <a:p>
            <a:pPr lvl="1">
              <a:lnSpc>
                <a:spcPct val="90000"/>
              </a:lnSpc>
            </a:pPr>
            <a:r>
              <a:rPr lang="en-US" altLang="en-US" sz="2000" dirty="0"/>
              <a:t>Also it may very well be an open question</a:t>
            </a:r>
          </a:p>
          <a:p>
            <a:pPr>
              <a:lnSpc>
                <a:spcPct val="90000"/>
              </a:lnSpc>
            </a:pPr>
            <a:r>
              <a:rPr lang="en-US" altLang="en-US" sz="2600" dirty="0"/>
              <a:t>Another way to handle this is to raise it as a question yourself</a:t>
            </a:r>
          </a:p>
        </p:txBody>
      </p:sp>
      <p:pic>
        <p:nvPicPr>
          <p:cNvPr id="54277" name="Picture 5">
            <a:extLst>
              <a:ext uri="{FF2B5EF4-FFF2-40B4-BE49-F238E27FC236}">
                <a16:creationId xmlns="" xmlns:a16="http://schemas.microsoft.com/office/drawing/2014/main" id="{C6A288C3-8D9D-425A-BE13-3B6F4EC62CE7}"/>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7600" y="4648200"/>
            <a:ext cx="2571750" cy="199072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a:extLst>
              <a:ext uri="{FF2B5EF4-FFF2-40B4-BE49-F238E27FC236}">
                <a16:creationId xmlns="" xmlns:a16="http://schemas.microsoft.com/office/drawing/2014/main" id="{BE80F46C-C9A0-48C6-8A3C-A2329A5BE786}"/>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600700" y="990600"/>
            <a:ext cx="3314700" cy="5105400"/>
          </a:xfrm>
          <a:prstGeom prst="rect">
            <a:avLst/>
          </a:prstGeom>
          <a:noFill/>
          <a:extLst>
            <a:ext uri="{909E8E84-426E-40DD-AFC4-6F175D3DCCD1}">
              <a14:hiddenFill xmlns="" xmlns:a14="http://schemas.microsoft.com/office/drawing/2010/main">
                <a:solidFill>
                  <a:srgbClr val="FFFFFF"/>
                </a:solidFill>
              </a14:hiddenFill>
            </a:ext>
          </a:extLst>
        </p:spPr>
      </p:pic>
      <p:sp>
        <p:nvSpPr>
          <p:cNvPr id="56323" name="Rectangle 3">
            <a:extLst>
              <a:ext uri="{FF2B5EF4-FFF2-40B4-BE49-F238E27FC236}">
                <a16:creationId xmlns="" xmlns:a16="http://schemas.microsoft.com/office/drawing/2014/main" id="{A655CF3A-6695-42A8-9CA0-0AE8B28A173D}"/>
              </a:ext>
            </a:extLst>
          </p:cNvPr>
          <p:cNvSpPr>
            <a:spLocks noChangeArrowheads="1"/>
          </p:cNvSpPr>
          <p:nvPr/>
        </p:nvSpPr>
        <p:spPr bwMode="auto">
          <a:xfrm>
            <a:off x="5638800" y="6096000"/>
            <a:ext cx="3200400"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algn="r"/>
            <a:r>
              <a:rPr lang="en-US" altLang="en-US" sz="1200">
                <a:latin typeface="Times New Roman" panose="02020603050405020304" pitchFamily="18" charset="0"/>
              </a:rPr>
              <a:t>Stirling, Ian. </a:t>
            </a:r>
            <a:r>
              <a:rPr lang="en-US" altLang="en-US" sz="1200" u="sng">
                <a:latin typeface="Times New Roman" panose="02020603050405020304" pitchFamily="18" charset="0"/>
              </a:rPr>
              <a:t>Polar Bears</a:t>
            </a:r>
            <a:r>
              <a:rPr lang="en-US" altLang="en-US" sz="1200">
                <a:latin typeface="Times New Roman" panose="02020603050405020304" pitchFamily="18" charset="0"/>
              </a:rPr>
              <a:t>. Ann Arbor: University of Michigan Press, 1988.</a:t>
            </a:r>
          </a:p>
        </p:txBody>
      </p:sp>
      <p:pic>
        <p:nvPicPr>
          <p:cNvPr id="56324" name="Picture 4">
            <a:extLst>
              <a:ext uri="{FF2B5EF4-FFF2-40B4-BE49-F238E27FC236}">
                <a16:creationId xmlns="" xmlns:a16="http://schemas.microsoft.com/office/drawing/2014/main" id="{C7201A1B-D86A-4F93-A1B9-56EBEE492A93}"/>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971800" y="3867150"/>
            <a:ext cx="3505200" cy="2228850"/>
          </a:xfrm>
          <a:prstGeom prst="rect">
            <a:avLst/>
          </a:prstGeom>
          <a:noFill/>
          <a:extLst>
            <a:ext uri="{909E8E84-426E-40DD-AFC4-6F175D3DCCD1}">
              <a14:hiddenFill xmlns="" xmlns:a14="http://schemas.microsoft.com/office/drawing/2010/main">
                <a:solidFill>
                  <a:srgbClr val="FFFFFF"/>
                </a:solidFill>
              </a14:hiddenFill>
            </a:ext>
          </a:extLst>
        </p:spPr>
      </p:pic>
      <p:sp>
        <p:nvSpPr>
          <p:cNvPr id="56325" name="Rectangle 5">
            <a:extLst>
              <a:ext uri="{FF2B5EF4-FFF2-40B4-BE49-F238E27FC236}">
                <a16:creationId xmlns="" xmlns:a16="http://schemas.microsoft.com/office/drawing/2014/main" id="{71229E7D-A31D-44F5-837B-9E83F848284C}"/>
              </a:ext>
            </a:extLst>
          </p:cNvPr>
          <p:cNvSpPr>
            <a:spLocks noChangeArrowheads="1"/>
          </p:cNvSpPr>
          <p:nvPr/>
        </p:nvSpPr>
        <p:spPr bwMode="auto">
          <a:xfrm>
            <a:off x="381000" y="5562600"/>
            <a:ext cx="26670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algn="r"/>
            <a:r>
              <a:rPr lang="en-US" altLang="en-US" sz="1200">
                <a:latin typeface="Times New Roman" panose="02020603050405020304" pitchFamily="18" charset="0"/>
              </a:rPr>
              <a:t>Nicklin, Flip. "Beneath Arctic Ice". </a:t>
            </a:r>
            <a:r>
              <a:rPr lang="en-US" altLang="en-US" sz="1200" i="1">
                <a:latin typeface="Times New Roman" panose="02020603050405020304" pitchFamily="18" charset="0"/>
              </a:rPr>
              <a:t>National Geographic</a:t>
            </a:r>
            <a:r>
              <a:rPr lang="en-US" altLang="en-US" sz="1200">
                <a:latin typeface="Times New Roman" panose="02020603050405020304" pitchFamily="18" charset="0"/>
              </a:rPr>
              <a:t>. 180(1), July 1991</a:t>
            </a:r>
          </a:p>
          <a:p>
            <a:pPr algn="ctr" eaLnBrk="0" hangingPunct="0"/>
            <a:endParaRPr lang="en-US" altLang="en-US" sz="1200">
              <a:latin typeface="Times New Roman" panose="02020603050405020304" pitchFamily="18" charset="0"/>
            </a:endParaRPr>
          </a:p>
        </p:txBody>
      </p:sp>
      <p:sp>
        <p:nvSpPr>
          <p:cNvPr id="56326" name="Rectangle 6">
            <a:extLst>
              <a:ext uri="{FF2B5EF4-FFF2-40B4-BE49-F238E27FC236}">
                <a16:creationId xmlns="" xmlns:a16="http://schemas.microsoft.com/office/drawing/2014/main" id="{E264924D-9F20-46E1-BE90-42B3D85FDA03}"/>
              </a:ext>
            </a:extLst>
          </p:cNvPr>
          <p:cNvSpPr>
            <a:spLocks noGrp="1" noChangeArrowheads="1"/>
          </p:cNvSpPr>
          <p:nvPr>
            <p:ph type="title"/>
          </p:nvPr>
        </p:nvSpPr>
        <p:spPr>
          <a:xfrm>
            <a:off x="152400" y="0"/>
            <a:ext cx="8839200" cy="762000"/>
          </a:xfrm>
          <a:noFill/>
          <a:ln/>
        </p:spPr>
        <p:txBody>
          <a:bodyPr anchor="ctr">
            <a:normAutofit fontScale="90000"/>
          </a:bodyPr>
          <a:lstStyle/>
          <a:p>
            <a:r>
              <a:rPr lang="en-US" altLang="en-US" sz="2800" b="1" dirty="0">
                <a:solidFill>
                  <a:schemeClr val="bg1"/>
                </a:solidFill>
                <a:effectLst>
                  <a:outerShdw blurRad="38100" dist="38100" dir="2700000" algn="tl">
                    <a:srgbClr val="000000"/>
                  </a:outerShdw>
                </a:effectLst>
              </a:rPr>
              <a:t>What Will Happen to Polar Cod, Seals and Polar Bears?</a:t>
            </a:r>
          </a:p>
        </p:txBody>
      </p:sp>
      <p:pic>
        <p:nvPicPr>
          <p:cNvPr id="56327" name="Picture 7">
            <a:extLst>
              <a:ext uri="{FF2B5EF4-FFF2-40B4-BE49-F238E27FC236}">
                <a16:creationId xmlns="" xmlns:a16="http://schemas.microsoft.com/office/drawing/2014/main" id="{31F56FB2-8BC8-4285-AABD-0E8A2201D58A}"/>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b="18750"/>
          <a:stretch>
            <a:fillRect/>
          </a:stretch>
        </p:blipFill>
        <p:spPr bwMode="auto">
          <a:xfrm>
            <a:off x="381000" y="1676400"/>
            <a:ext cx="4113213" cy="2139950"/>
          </a:xfrm>
          <a:prstGeom prst="rect">
            <a:avLst/>
          </a:prstGeom>
          <a:noFill/>
          <a:extLst>
            <a:ext uri="{909E8E84-426E-40DD-AFC4-6F175D3DCCD1}">
              <a14:hiddenFill xmlns="" xmlns:a14="http://schemas.microsoft.com/office/drawing/2010/main">
                <a:solidFill>
                  <a:srgbClr val="FFFFFF"/>
                </a:solidFill>
              </a14:hiddenFill>
            </a:ext>
          </a:extLst>
        </p:spPr>
      </p:pic>
      <p:sp>
        <p:nvSpPr>
          <p:cNvPr id="56328" name="Rectangle 8">
            <a:extLst>
              <a:ext uri="{FF2B5EF4-FFF2-40B4-BE49-F238E27FC236}">
                <a16:creationId xmlns="" xmlns:a16="http://schemas.microsoft.com/office/drawing/2014/main" id="{B833A051-5BBE-4ABE-A12F-33DA11406494}"/>
              </a:ext>
            </a:extLst>
          </p:cNvPr>
          <p:cNvSpPr>
            <a:spLocks noChangeArrowheads="1"/>
          </p:cNvSpPr>
          <p:nvPr/>
        </p:nvSpPr>
        <p:spPr bwMode="auto">
          <a:xfrm>
            <a:off x="304800" y="3886200"/>
            <a:ext cx="2895600" cy="639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1200" u="sng"/>
              <a:t>Okosystem Barentshavet</a:t>
            </a:r>
            <a:r>
              <a:rPr lang="en-US" altLang="en-US" sz="1200"/>
              <a:t>. Norwegian Research Program for Marine Arctic Ecology, 1992</a:t>
            </a:r>
          </a:p>
        </p:txBody>
      </p:sp>
    </p:spTree>
  </p:cSld>
  <p:clrMapOvr>
    <a:masterClrMapping/>
  </p:clrMapOvr>
  <p:transition spd="slow">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BED2AE9D-B43C-4A85-A400-68DD816B4EBC}"/>
              </a:ext>
            </a:extLst>
          </p:cNvPr>
          <p:cNvSpPr>
            <a:spLocks noGrp="1" noChangeArrowheads="1"/>
          </p:cNvSpPr>
          <p:nvPr>
            <p:ph type="title"/>
          </p:nvPr>
        </p:nvSpPr>
        <p:spPr>
          <a:xfrm>
            <a:off x="-304800" y="61912"/>
            <a:ext cx="9525000" cy="609600"/>
          </a:xfrm>
        </p:spPr>
        <p:txBody>
          <a:bodyPr>
            <a:normAutofit/>
          </a:bodyPr>
          <a:lstStyle/>
          <a:p>
            <a:r>
              <a:rPr lang="en-US" altLang="en-US" sz="2800" dirty="0"/>
              <a:t>Minor Interruptions during Your Presentation</a:t>
            </a:r>
          </a:p>
        </p:txBody>
      </p:sp>
      <p:sp>
        <p:nvSpPr>
          <p:cNvPr id="46083" name="Rectangle 3">
            <a:extLst>
              <a:ext uri="{FF2B5EF4-FFF2-40B4-BE49-F238E27FC236}">
                <a16:creationId xmlns="" xmlns:a16="http://schemas.microsoft.com/office/drawing/2014/main" id="{DB34DBDA-D8A9-4B1D-98A1-ED76B5BD5B6A}"/>
              </a:ext>
            </a:extLst>
          </p:cNvPr>
          <p:cNvSpPr>
            <a:spLocks noGrp="1" noChangeArrowheads="1"/>
          </p:cNvSpPr>
          <p:nvPr>
            <p:ph type="body" idx="1"/>
          </p:nvPr>
        </p:nvSpPr>
        <p:spPr>
          <a:xfrm>
            <a:off x="228600" y="1066800"/>
            <a:ext cx="6477000" cy="5978525"/>
          </a:xfrm>
        </p:spPr>
        <p:txBody>
          <a:bodyPr/>
          <a:lstStyle/>
          <a:p>
            <a:pPr>
              <a:spcBef>
                <a:spcPct val="30000"/>
              </a:spcBef>
            </a:pPr>
            <a:r>
              <a:rPr lang="en-US" altLang="en-US" sz="2500" dirty="0"/>
              <a:t>Don’t look irritated</a:t>
            </a:r>
            <a:r>
              <a:rPr lang="en-US" altLang="en-US" sz="2100" dirty="0"/>
              <a:t> </a:t>
            </a:r>
            <a:r>
              <a:rPr lang="en-US" altLang="en-US" sz="2500" dirty="0"/>
              <a:t>or rushed</a:t>
            </a:r>
            <a:endParaRPr lang="en-US" altLang="en-US" sz="2900" dirty="0"/>
          </a:p>
          <a:p>
            <a:pPr>
              <a:spcBef>
                <a:spcPct val="30000"/>
              </a:spcBef>
            </a:pPr>
            <a:r>
              <a:rPr lang="en-US" altLang="en-US" sz="2500" dirty="0"/>
              <a:t>Answer – briefly – just enough to straighten it out</a:t>
            </a:r>
          </a:p>
          <a:p>
            <a:pPr lvl="1">
              <a:spcBef>
                <a:spcPct val="30000"/>
              </a:spcBef>
            </a:pPr>
            <a:r>
              <a:rPr lang="en-US" altLang="en-US" sz="2200" dirty="0"/>
              <a:t>Then carry on with your presentation without checking back</a:t>
            </a:r>
          </a:p>
          <a:p>
            <a:pPr>
              <a:spcBef>
                <a:spcPct val="30000"/>
              </a:spcBef>
            </a:pPr>
            <a:r>
              <a:rPr lang="en-US" altLang="en-US" sz="2500" dirty="0"/>
              <a:t>A question that you will answer later in your talk?</a:t>
            </a:r>
          </a:p>
          <a:p>
            <a:pPr lvl="1">
              <a:spcBef>
                <a:spcPct val="30000"/>
              </a:spcBef>
            </a:pPr>
            <a:r>
              <a:rPr lang="en-US" altLang="en-US" sz="2200" dirty="0"/>
              <a:t>Say “Good point; just wait two slides”</a:t>
            </a:r>
          </a:p>
          <a:p>
            <a:pPr>
              <a:spcBef>
                <a:spcPct val="30000"/>
              </a:spcBef>
            </a:pPr>
            <a:r>
              <a:rPr lang="en-US" altLang="en-US" sz="2500" dirty="0"/>
              <a:t>Requires a long answer and is </a:t>
            </a:r>
            <a:r>
              <a:rPr lang="en-US" altLang="en-US" sz="2500" u="sng" dirty="0"/>
              <a:t>not</a:t>
            </a:r>
            <a:r>
              <a:rPr lang="en-US" altLang="en-US" sz="2500" dirty="0"/>
              <a:t> critical understanding?</a:t>
            </a:r>
          </a:p>
          <a:p>
            <a:pPr lvl="1">
              <a:spcBef>
                <a:spcPct val="30000"/>
              </a:spcBef>
            </a:pPr>
            <a:r>
              <a:rPr lang="en-US" altLang="en-US" sz="2200" dirty="0"/>
              <a:t>Say “Good point; I’ll come back to it at the end of the talk.”</a:t>
            </a:r>
          </a:p>
        </p:txBody>
      </p:sp>
      <p:pic>
        <p:nvPicPr>
          <p:cNvPr id="46092" name="Picture 12" descr="man thinking of management">
            <a:extLst>
              <a:ext uri="{FF2B5EF4-FFF2-40B4-BE49-F238E27FC236}">
                <a16:creationId xmlns="" xmlns:a16="http://schemas.microsoft.com/office/drawing/2014/main" id="{BF9579A5-3375-458D-BABF-EEC86A582F74}"/>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721475" y="2057400"/>
            <a:ext cx="2422525" cy="2438400"/>
          </a:xfrm>
          <a:prstGeom prst="rect">
            <a:avLst/>
          </a:prstGeom>
          <a:noFill/>
          <a:extLst>
            <a:ext uri="{909E8E84-426E-40DD-AFC4-6F175D3DCCD1}">
              <a14:hiddenFill xmlns="" xmlns:a14="http://schemas.microsoft.com/office/drawing/2010/main">
                <a:solidFill>
                  <a:srgbClr val="FFFFFF"/>
                </a:solidFill>
              </a14:hiddenFill>
            </a:ext>
          </a:extLst>
        </p:spPr>
      </p:pic>
      <p:sp>
        <p:nvSpPr>
          <p:cNvPr id="46093" name="Rectangle 13">
            <a:extLst>
              <a:ext uri="{FF2B5EF4-FFF2-40B4-BE49-F238E27FC236}">
                <a16:creationId xmlns="" xmlns:a16="http://schemas.microsoft.com/office/drawing/2014/main" id="{A65CFC9A-F34E-4F47-8A59-AACBB4090B3D}"/>
              </a:ext>
            </a:extLst>
          </p:cNvPr>
          <p:cNvSpPr>
            <a:spLocks noChangeArrowheads="1"/>
          </p:cNvSpPr>
          <p:nvPr/>
        </p:nvSpPr>
        <p:spPr bwMode="auto">
          <a:xfrm>
            <a:off x="6705600" y="4800600"/>
            <a:ext cx="22860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r>
              <a:rPr lang="en-US" altLang="en-US" sz="1200" dirty="0" err="1">
                <a:hlinkClick r:id="rId4"/>
              </a:rPr>
              <a:t>www.rscni.ac.uk/</a:t>
            </a:r>
            <a:r>
              <a:rPr lang="en-US" altLang="en-US" sz="1200" dirty="0">
                <a:hlinkClick r:id="rId4"/>
              </a:rPr>
              <a:t>.../</a:t>
            </a:r>
            <a:r>
              <a:rPr lang="en-US" altLang="en-US" sz="1200" dirty="0" err="1">
                <a:hlinkClick r:id="rId4"/>
              </a:rPr>
              <a:t>netmanage</a:t>
            </a:r>
            <a:r>
              <a:rPr lang="en-US" altLang="en-US" sz="1200" dirty="0">
                <a:hlinkClick r:id="rId4"/>
              </a:rPr>
              <a:t>/</a:t>
            </a:r>
            <a:r>
              <a:rPr lang="en-US" altLang="en-US" sz="1200" dirty="0" err="1">
                <a:hlinkClick r:id="rId4"/>
              </a:rPr>
              <a:t>networkindex.htm</a:t>
            </a:r>
            <a:r>
              <a:rPr lang="en-US" altLang="en-US" sz="1200" dirty="0"/>
              <a:t> </a:t>
            </a:r>
          </a:p>
        </p:txBody>
      </p:sp>
    </p:spTree>
  </p:cSld>
  <p:clrMapOvr>
    <a:masterClrMapping/>
  </p:clrMapOvr>
  <p:transition spd="slow">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 xmlns:a16="http://schemas.microsoft.com/office/drawing/2014/main" id="{C0636577-4624-4258-94DA-EEC13468BFE5}"/>
              </a:ext>
            </a:extLst>
          </p:cNvPr>
          <p:cNvSpPr>
            <a:spLocks noGrp="1" noChangeArrowheads="1"/>
          </p:cNvSpPr>
          <p:nvPr>
            <p:ph type="title"/>
          </p:nvPr>
        </p:nvSpPr>
        <p:spPr>
          <a:xfrm>
            <a:off x="-609600" y="86751"/>
            <a:ext cx="10210800" cy="609600"/>
          </a:xfrm>
        </p:spPr>
        <p:txBody>
          <a:bodyPr>
            <a:normAutofit/>
          </a:bodyPr>
          <a:lstStyle/>
          <a:p>
            <a:r>
              <a:rPr lang="en-US" altLang="en-US" sz="2800" dirty="0"/>
              <a:t>Major Interruptions During Your Presentation</a:t>
            </a:r>
          </a:p>
        </p:txBody>
      </p:sp>
      <p:sp>
        <p:nvSpPr>
          <p:cNvPr id="47107" name="Rectangle 3">
            <a:extLst>
              <a:ext uri="{FF2B5EF4-FFF2-40B4-BE49-F238E27FC236}">
                <a16:creationId xmlns="" xmlns:a16="http://schemas.microsoft.com/office/drawing/2014/main" id="{5D734FAC-CD0C-47B2-BB71-3E68A2181058}"/>
              </a:ext>
            </a:extLst>
          </p:cNvPr>
          <p:cNvSpPr>
            <a:spLocks noGrp="1" noChangeArrowheads="1"/>
          </p:cNvSpPr>
          <p:nvPr>
            <p:ph type="body" idx="1"/>
          </p:nvPr>
        </p:nvSpPr>
        <p:spPr>
          <a:xfrm>
            <a:off x="381000" y="1267550"/>
            <a:ext cx="8229600" cy="3311525"/>
          </a:xfrm>
        </p:spPr>
        <p:txBody>
          <a:bodyPr/>
          <a:lstStyle/>
          <a:p>
            <a:r>
              <a:rPr lang="en-US" altLang="en-US" dirty="0"/>
              <a:t>If most in the audience are non-specialists</a:t>
            </a:r>
          </a:p>
          <a:p>
            <a:pPr lvl="1"/>
            <a:r>
              <a:rPr lang="en-US" altLang="en-US" sz="2200" dirty="0"/>
              <a:t>Explain the issue to the audience</a:t>
            </a:r>
          </a:p>
          <a:p>
            <a:pPr lvl="1"/>
            <a:r>
              <a:rPr lang="en-US" altLang="en-US" sz="2200" dirty="0"/>
              <a:t>Delay discussion until after the talk</a:t>
            </a:r>
          </a:p>
          <a:p>
            <a:r>
              <a:rPr lang="en-US" altLang="en-US" dirty="0"/>
              <a:t>If most of the audience is knowledgeable</a:t>
            </a:r>
          </a:p>
          <a:p>
            <a:pPr lvl="1"/>
            <a:r>
              <a:rPr lang="en-US" altLang="en-US" sz="2200" dirty="0"/>
              <a:t>Make your point as clearly as you can</a:t>
            </a:r>
          </a:p>
          <a:p>
            <a:pPr lvl="1"/>
            <a:r>
              <a:rPr lang="en-US" altLang="en-US" sz="2200" dirty="0"/>
              <a:t>Discuss it out – don’t try to diminish or avoid it</a:t>
            </a:r>
          </a:p>
        </p:txBody>
      </p:sp>
      <p:pic>
        <p:nvPicPr>
          <p:cNvPr id="47110" name="Picture 6">
            <a:extLst>
              <a:ext uri="{FF2B5EF4-FFF2-40B4-BE49-F238E27FC236}">
                <a16:creationId xmlns="" xmlns:a16="http://schemas.microsoft.com/office/drawing/2014/main" id="{A06C8280-525B-4844-8519-D2762D67527B}"/>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581400" y="4343400"/>
            <a:ext cx="2114550" cy="2114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slow">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 xmlns:a16="http://schemas.microsoft.com/office/drawing/2014/main" id="{5D73887B-CBD7-4AAF-925F-4F7B3F025F7D}"/>
              </a:ext>
            </a:extLst>
          </p:cNvPr>
          <p:cNvSpPr>
            <a:spLocks noGrp="1" noChangeArrowheads="1"/>
          </p:cNvSpPr>
          <p:nvPr>
            <p:ph type="title"/>
          </p:nvPr>
        </p:nvSpPr>
        <p:spPr>
          <a:xfrm>
            <a:off x="1219200" y="0"/>
            <a:ext cx="6553200" cy="712787"/>
          </a:xfrm>
        </p:spPr>
        <p:txBody>
          <a:bodyPr>
            <a:normAutofit/>
          </a:bodyPr>
          <a:lstStyle/>
          <a:p>
            <a:r>
              <a:rPr lang="en-US" altLang="en-US" dirty="0"/>
              <a:t>Running Out </a:t>
            </a:r>
            <a:r>
              <a:rPr lang="en-US" altLang="en-US" sz="2800" dirty="0"/>
              <a:t>of</a:t>
            </a:r>
            <a:r>
              <a:rPr lang="en-US" altLang="en-US" dirty="0"/>
              <a:t> Slides</a:t>
            </a:r>
          </a:p>
        </p:txBody>
      </p:sp>
      <p:sp>
        <p:nvSpPr>
          <p:cNvPr id="43011" name="Rectangle 3">
            <a:extLst>
              <a:ext uri="{FF2B5EF4-FFF2-40B4-BE49-F238E27FC236}">
                <a16:creationId xmlns="" xmlns:a16="http://schemas.microsoft.com/office/drawing/2014/main" id="{BE75F48F-7D5D-4EB4-8C82-2582C3AF263C}"/>
              </a:ext>
            </a:extLst>
          </p:cNvPr>
          <p:cNvSpPr>
            <a:spLocks noGrp="1" noChangeArrowheads="1"/>
          </p:cNvSpPr>
          <p:nvPr>
            <p:ph type="body" idx="1"/>
          </p:nvPr>
        </p:nvSpPr>
        <p:spPr>
          <a:xfrm>
            <a:off x="152400" y="1143000"/>
            <a:ext cx="8229600" cy="3006725"/>
          </a:xfrm>
        </p:spPr>
        <p:txBody>
          <a:bodyPr/>
          <a:lstStyle/>
          <a:p>
            <a:pPr>
              <a:lnSpc>
                <a:spcPct val="90000"/>
              </a:lnSpc>
            </a:pPr>
            <a:r>
              <a:rPr lang="en-US" altLang="en-US" sz="2600"/>
              <a:t>Short talks are better than ones that are too long</a:t>
            </a:r>
          </a:p>
          <a:p>
            <a:pPr>
              <a:lnSpc>
                <a:spcPct val="90000"/>
              </a:lnSpc>
            </a:pPr>
            <a:r>
              <a:rPr lang="en-US" altLang="en-US" sz="2600"/>
              <a:t>What to do:</a:t>
            </a:r>
          </a:p>
          <a:p>
            <a:pPr lvl="1">
              <a:lnSpc>
                <a:spcPct val="90000"/>
              </a:lnSpc>
            </a:pPr>
            <a:r>
              <a:rPr lang="en-US" altLang="en-US" sz="2200"/>
              <a:t>Don’t make a personal comment</a:t>
            </a:r>
          </a:p>
          <a:p>
            <a:pPr lvl="2">
              <a:lnSpc>
                <a:spcPct val="90000"/>
              </a:lnSpc>
            </a:pPr>
            <a:r>
              <a:rPr lang="en-US" altLang="en-US"/>
              <a:t>“hum, I’m running out of slides …”</a:t>
            </a:r>
          </a:p>
          <a:p>
            <a:pPr lvl="1">
              <a:lnSpc>
                <a:spcPct val="90000"/>
              </a:lnSpc>
            </a:pPr>
            <a:r>
              <a:rPr lang="en-US" altLang="en-US" sz="2200"/>
              <a:t>Stretch it a little -- see if you can think of an example, or story, to bolster your points</a:t>
            </a:r>
          </a:p>
          <a:p>
            <a:pPr lvl="1">
              <a:lnSpc>
                <a:spcPct val="90000"/>
              </a:lnSpc>
            </a:pPr>
            <a:r>
              <a:rPr lang="en-US" altLang="en-US" sz="2200"/>
              <a:t>Conclude unhurriedly, summarizing your main points, but don’t be repetitious</a:t>
            </a:r>
          </a:p>
        </p:txBody>
      </p:sp>
      <p:pic>
        <p:nvPicPr>
          <p:cNvPr id="43015" name="Picture 7">
            <a:extLst>
              <a:ext uri="{FF2B5EF4-FFF2-40B4-BE49-F238E27FC236}">
                <a16:creationId xmlns="" xmlns:a16="http://schemas.microsoft.com/office/drawing/2014/main" id="{7B7FA509-89D4-461A-9B57-F7F9FD2E419E}"/>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505200" y="4114800"/>
            <a:ext cx="3200400" cy="2400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slow">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 xmlns:a16="http://schemas.microsoft.com/office/drawing/2014/main" id="{E0EA576A-A4E4-4186-99A1-C154DD997FD3}"/>
              </a:ext>
            </a:extLst>
          </p:cNvPr>
          <p:cNvSpPr>
            <a:spLocks noGrp="1" noChangeArrowheads="1"/>
          </p:cNvSpPr>
          <p:nvPr>
            <p:ph type="title"/>
          </p:nvPr>
        </p:nvSpPr>
        <p:spPr>
          <a:xfrm>
            <a:off x="457200" y="0"/>
            <a:ext cx="8001000" cy="788987"/>
          </a:xfrm>
        </p:spPr>
        <p:txBody>
          <a:bodyPr>
            <a:normAutofit/>
          </a:bodyPr>
          <a:lstStyle/>
          <a:p>
            <a:r>
              <a:rPr lang="en-US" altLang="en-US" sz="2800" dirty="0"/>
              <a:t>Running Out of </a:t>
            </a:r>
            <a:r>
              <a:rPr lang="en-US" altLang="en-US" sz="2800" dirty="0" smtClean="0"/>
              <a:t>Time</a:t>
            </a:r>
            <a:endParaRPr lang="en-US" altLang="en-US" sz="2800" dirty="0"/>
          </a:p>
        </p:txBody>
      </p:sp>
      <p:sp>
        <p:nvSpPr>
          <p:cNvPr id="41987" name="Rectangle 3">
            <a:extLst>
              <a:ext uri="{FF2B5EF4-FFF2-40B4-BE49-F238E27FC236}">
                <a16:creationId xmlns="" xmlns:a16="http://schemas.microsoft.com/office/drawing/2014/main" id="{8D5273A8-9679-4043-9054-509524185108}"/>
              </a:ext>
            </a:extLst>
          </p:cNvPr>
          <p:cNvSpPr>
            <a:spLocks noGrp="1" noChangeArrowheads="1"/>
          </p:cNvSpPr>
          <p:nvPr>
            <p:ph type="body" idx="1"/>
          </p:nvPr>
        </p:nvSpPr>
        <p:spPr>
          <a:xfrm>
            <a:off x="533400" y="1066800"/>
            <a:ext cx="8229600" cy="3311525"/>
          </a:xfrm>
        </p:spPr>
        <p:txBody>
          <a:bodyPr/>
          <a:lstStyle/>
          <a:p>
            <a:pPr>
              <a:lnSpc>
                <a:spcPct val="90000"/>
              </a:lnSpc>
            </a:pPr>
            <a:r>
              <a:rPr lang="en-US" altLang="en-US" dirty="0"/>
              <a:t>Avoid this – impolite to other speakers and the audience: if it happens …</a:t>
            </a:r>
          </a:p>
          <a:p>
            <a:pPr lvl="1">
              <a:lnSpc>
                <a:spcPct val="90000"/>
              </a:lnSpc>
            </a:pPr>
            <a:r>
              <a:rPr lang="en-US" altLang="en-US" sz="2200" dirty="0"/>
              <a:t>Do not assume that you can carry on past your time</a:t>
            </a:r>
          </a:p>
          <a:p>
            <a:pPr lvl="1">
              <a:lnSpc>
                <a:spcPct val="90000"/>
              </a:lnSpc>
            </a:pPr>
            <a:r>
              <a:rPr lang="en-US" altLang="en-US" sz="2200" dirty="0"/>
              <a:t>Do not skip all of your slides looking for the right one to put on next </a:t>
            </a:r>
          </a:p>
          <a:p>
            <a:pPr lvl="1">
              <a:lnSpc>
                <a:spcPct val="90000"/>
              </a:lnSpc>
            </a:pPr>
            <a:r>
              <a:rPr lang="en-US" altLang="en-US" sz="2200" dirty="0"/>
              <a:t>Conclude – on time wherever you are in your talk -- by making your main points</a:t>
            </a:r>
          </a:p>
          <a:p>
            <a:pPr lvl="2">
              <a:lnSpc>
                <a:spcPct val="90000"/>
              </a:lnSpc>
            </a:pPr>
            <a:r>
              <a:rPr lang="en-US" altLang="en-US" sz="2000" dirty="0"/>
              <a:t>In </a:t>
            </a:r>
            <a:r>
              <a:rPr lang="en-US" altLang="en-US" sz="2000" dirty="0" err="1"/>
              <a:t>Powerpoint</a:t>
            </a:r>
            <a:r>
              <a:rPr lang="en-US" altLang="en-US" sz="2000" dirty="0"/>
              <a:t> you can just type the number of your concluding slide and press Enter to skip right to it</a:t>
            </a:r>
          </a:p>
        </p:txBody>
      </p:sp>
      <p:sp>
        <p:nvSpPr>
          <p:cNvPr id="41989" name="Rectangle 5">
            <a:extLst>
              <a:ext uri="{FF2B5EF4-FFF2-40B4-BE49-F238E27FC236}">
                <a16:creationId xmlns="" xmlns:a16="http://schemas.microsoft.com/office/drawing/2014/main" id="{7CEC053F-15E1-49C4-AABC-56C866EB3C2C}"/>
              </a:ext>
            </a:extLst>
          </p:cNvPr>
          <p:cNvSpPr>
            <a:spLocks noChangeArrowheads="1"/>
          </p:cNvSpPr>
          <p:nvPr/>
        </p:nvSpPr>
        <p:spPr bwMode="auto">
          <a:xfrm>
            <a:off x="3124200" y="4572000"/>
            <a:ext cx="3810000"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r"/>
            <a:r>
              <a:rPr lang="en-US" altLang="en-US" sz="2400" i="1" dirty="0">
                <a:latin typeface="Blackadder ITC" panose="04020505051007020D02" pitchFamily="82" charset="0"/>
              </a:rPr>
              <a:t>“</a:t>
            </a:r>
            <a:r>
              <a:rPr lang="en-US" altLang="en-US" sz="3200" b="1" i="1" dirty="0">
                <a:latin typeface="Bradley Hand ITC" panose="03070402050302030203" pitchFamily="66" charset="0"/>
              </a:rPr>
              <a:t>He cannot speak well that cannot hold his tongue”</a:t>
            </a:r>
          </a:p>
          <a:p>
            <a:pPr algn="r"/>
            <a:r>
              <a:rPr lang="en-US" altLang="en-US" dirty="0"/>
              <a:t>Thomas Fuller, 1732, </a:t>
            </a:r>
            <a:r>
              <a:rPr lang="en-US" altLang="en-US" i="1" dirty="0" err="1"/>
              <a:t>Gnomologia</a:t>
            </a:r>
            <a:endParaRPr lang="en-US" altLang="en-US" i="1" dirty="0"/>
          </a:p>
        </p:txBody>
      </p:sp>
    </p:spTree>
  </p:cSld>
  <p:clrMapOvr>
    <a:masterClrMapping/>
  </p:clrMapOvr>
  <p:transition spd="slow">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 xmlns:a16="http://schemas.microsoft.com/office/drawing/2014/main" id="{6AAD6389-96A0-4FBC-A3CA-B56935A3F7EE}"/>
              </a:ext>
            </a:extLst>
          </p:cNvPr>
          <p:cNvSpPr>
            <a:spLocks noGrp="1" noChangeArrowheads="1"/>
          </p:cNvSpPr>
          <p:nvPr>
            <p:ph type="title"/>
          </p:nvPr>
        </p:nvSpPr>
        <p:spPr/>
        <p:txBody>
          <a:bodyPr>
            <a:normAutofit/>
          </a:bodyPr>
          <a:lstStyle/>
          <a:p>
            <a:r>
              <a:rPr lang="en-US" altLang="en-US" sz="2800" dirty="0"/>
              <a:t>Questions and Answers</a:t>
            </a:r>
          </a:p>
        </p:txBody>
      </p:sp>
      <p:sp>
        <p:nvSpPr>
          <p:cNvPr id="58371" name="Rectangle 3">
            <a:extLst>
              <a:ext uri="{FF2B5EF4-FFF2-40B4-BE49-F238E27FC236}">
                <a16:creationId xmlns="" xmlns:a16="http://schemas.microsoft.com/office/drawing/2014/main" id="{DDBB3A8E-4CE7-446C-BD63-522A1BBC95F9}"/>
              </a:ext>
            </a:extLst>
          </p:cNvPr>
          <p:cNvSpPr>
            <a:spLocks noGrp="1" noChangeArrowheads="1"/>
          </p:cNvSpPr>
          <p:nvPr>
            <p:ph type="body" idx="1"/>
          </p:nvPr>
        </p:nvSpPr>
        <p:spPr>
          <a:xfrm>
            <a:off x="381000" y="1066800"/>
            <a:ext cx="8229600" cy="3997325"/>
          </a:xfrm>
        </p:spPr>
        <p:txBody>
          <a:bodyPr/>
          <a:lstStyle/>
          <a:p>
            <a:r>
              <a:rPr lang="en-US" altLang="en-US" sz="2600" dirty="0"/>
              <a:t>Questions after your talk can be difficult but they definitely help you in writing up your research</a:t>
            </a:r>
          </a:p>
          <a:p>
            <a:pPr lvl="1"/>
            <a:r>
              <a:rPr lang="en-US" altLang="en-US" sz="2200" dirty="0"/>
              <a:t>Identifies parts the audience did not understand</a:t>
            </a:r>
          </a:p>
          <a:p>
            <a:pPr lvl="1"/>
            <a:r>
              <a:rPr lang="en-US" altLang="en-US" sz="2200" dirty="0"/>
              <a:t>Focuses and adds dimension to your analysis</a:t>
            </a:r>
          </a:p>
          <a:p>
            <a:r>
              <a:rPr lang="en-US" altLang="en-US" sz="2600" dirty="0"/>
              <a:t>You can repeat the question</a:t>
            </a:r>
          </a:p>
          <a:p>
            <a:pPr lvl="1"/>
            <a:r>
              <a:rPr lang="en-US" altLang="en-US" sz="2200" dirty="0"/>
              <a:t>This gives you time to think</a:t>
            </a:r>
          </a:p>
          <a:p>
            <a:pPr lvl="1"/>
            <a:r>
              <a:rPr lang="en-US" altLang="en-US" sz="2200" dirty="0"/>
              <a:t>The rest of the audience may not have heard the question</a:t>
            </a:r>
          </a:p>
          <a:p>
            <a:pPr lvl="1"/>
            <a:r>
              <a:rPr lang="en-US" altLang="en-US" sz="2200" dirty="0"/>
              <a:t>Also if you heard the question incorrectly, it presents an opportunity for clarification</a:t>
            </a:r>
          </a:p>
        </p:txBody>
      </p:sp>
      <p:pic>
        <p:nvPicPr>
          <p:cNvPr id="58374" name="Picture 6">
            <a:extLst>
              <a:ext uri="{FF2B5EF4-FFF2-40B4-BE49-F238E27FC236}">
                <a16:creationId xmlns="" xmlns:a16="http://schemas.microsoft.com/office/drawing/2014/main" id="{113DC84C-F165-41E9-AADB-378A3F496F42}"/>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733800" y="4572000"/>
            <a:ext cx="1520825" cy="19812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Presentation skill in the 21</a:t>
            </a:r>
            <a:r>
              <a:rPr lang="en-US" baseline="30000" dirty="0" smtClean="0"/>
              <a:t>st</a:t>
            </a:r>
            <a:r>
              <a:rPr lang="en-US" dirty="0" smtClean="0"/>
              <a:t> century</a:t>
            </a:r>
            <a:endParaRPr lang="en-US" dirty="0"/>
          </a:p>
        </p:txBody>
      </p:sp>
      <p:sp>
        <p:nvSpPr>
          <p:cNvPr id="3" name="Content Placeholder 2"/>
          <p:cNvSpPr>
            <a:spLocks noGrp="1"/>
          </p:cNvSpPr>
          <p:nvPr>
            <p:ph idx="1"/>
          </p:nvPr>
        </p:nvSpPr>
        <p:spPr/>
        <p:txBody>
          <a:bodyPr>
            <a:noAutofit/>
          </a:bodyPr>
          <a:lstStyle/>
          <a:p>
            <a:pPr>
              <a:spcBef>
                <a:spcPts val="600"/>
              </a:spcBef>
            </a:pPr>
            <a:r>
              <a:rPr lang="en-US" sz="2400" dirty="0" smtClean="0"/>
              <a:t>People are exposed to vast volumes of information</a:t>
            </a:r>
          </a:p>
          <a:p>
            <a:pPr>
              <a:spcBef>
                <a:spcPts val="600"/>
              </a:spcBef>
            </a:pPr>
            <a:r>
              <a:rPr lang="en-US" sz="2400" dirty="0" smtClean="0"/>
              <a:t>You need to maximize your message in a minimized amount of time.</a:t>
            </a:r>
          </a:p>
          <a:p>
            <a:pPr lvl="1">
              <a:spcBef>
                <a:spcPts val="600"/>
              </a:spcBef>
            </a:pPr>
            <a:r>
              <a:rPr lang="en-US" sz="2000" dirty="0" smtClean="0"/>
              <a:t>Example – On a televised interview, the interviewee has an uninterrupted amount of time of between 2 -3 minutes.</a:t>
            </a:r>
          </a:p>
          <a:p>
            <a:pPr lvl="1">
              <a:spcBef>
                <a:spcPts val="600"/>
              </a:spcBef>
            </a:pPr>
            <a:r>
              <a:rPr lang="en-US" sz="2000" dirty="0" smtClean="0"/>
              <a:t>Can you get your point across in such a short amount of</a:t>
            </a:r>
            <a:br>
              <a:rPr lang="en-US" sz="2000" dirty="0" smtClean="0"/>
            </a:br>
            <a:r>
              <a:rPr lang="en-US" sz="2000" dirty="0" smtClean="0"/>
              <a:t>time?</a:t>
            </a:r>
          </a:p>
          <a:p>
            <a:pPr>
              <a:spcBef>
                <a:spcPts val="600"/>
              </a:spcBef>
            </a:pPr>
            <a:r>
              <a:rPr lang="en-US" sz="2400" dirty="0" smtClean="0"/>
              <a:t>Remember, the audience has a choice, they don’t have to sit and listen to you ! </a:t>
            </a:r>
            <a:endParaRPr lang="en-US" sz="2400" u="sng" dirty="0">
              <a:solidFill>
                <a:srgbClr val="0070C0"/>
              </a:solidFill>
              <a:latin typeface="Arial" charset="0"/>
            </a:endParaRPr>
          </a:p>
        </p:txBody>
      </p:sp>
      <p:sp>
        <p:nvSpPr>
          <p:cNvPr id="4" name="Date Placeholder 3"/>
          <p:cNvSpPr>
            <a:spLocks noGrp="1"/>
          </p:cNvSpPr>
          <p:nvPr>
            <p:ph type="dt" sz="half" idx="10"/>
          </p:nvPr>
        </p:nvSpPr>
        <p:spPr/>
        <p:txBody>
          <a:bodyPr/>
          <a:lstStyle/>
          <a:p>
            <a:r>
              <a:rPr lang="en-US" dirty="0" smtClean="0"/>
              <a:t>© </a:t>
            </a:r>
            <a:r>
              <a:rPr lang="en-US" dirty="0" err="1" smtClean="0"/>
              <a:t>SoICT</a:t>
            </a:r>
            <a:r>
              <a:rPr lang="en-US" dirty="0" smtClean="0"/>
              <a:t> 2020</a:t>
            </a:r>
            <a:endParaRPr lang="en-US" dirty="0"/>
          </a:p>
        </p:txBody>
      </p:sp>
      <p:sp>
        <p:nvSpPr>
          <p:cNvPr id="5" name="Footer Placeholder 4"/>
          <p:cNvSpPr>
            <a:spLocks noGrp="1"/>
          </p:cNvSpPr>
          <p:nvPr>
            <p:ph type="ftr" sz="quarter" idx="11"/>
          </p:nvPr>
        </p:nvSpPr>
        <p:spPr/>
        <p:txBody>
          <a:bodyPr/>
          <a:lstStyle/>
          <a:p>
            <a:r>
              <a:rPr lang="en-US" dirty="0" smtClean="0"/>
              <a:t>Technical Writing and Presentation</a:t>
            </a:r>
            <a:endParaRPr lang="en-US" dirty="0"/>
          </a:p>
        </p:txBody>
      </p:sp>
      <p:sp>
        <p:nvSpPr>
          <p:cNvPr id="6" name="Slide Number Placeholder 5"/>
          <p:cNvSpPr>
            <a:spLocks noGrp="1"/>
          </p:cNvSpPr>
          <p:nvPr>
            <p:ph type="sldNum" sz="quarter" idx="12"/>
          </p:nvPr>
        </p:nvSpPr>
        <p:spPr/>
        <p:txBody>
          <a:bodyPr/>
          <a:lstStyle/>
          <a:p>
            <a:fld id="{8C13379D-D487-4446-85FC-E9ED5B8B80F6}" type="slidenum">
              <a:rPr lang="en-US" smtClean="0"/>
              <a:pPr/>
              <a:t>4</a:t>
            </a:fld>
            <a:endParaRPr lang="en-US"/>
          </a:p>
        </p:txBody>
      </p:sp>
    </p:spTree>
    <p:extLst>
      <p:ext uri="{BB962C8B-B14F-4D97-AF65-F5344CB8AC3E}">
        <p14:creationId xmlns:p14="http://schemas.microsoft.com/office/powerpoint/2010/main" xmlns="" val="427484012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 xmlns:a16="http://schemas.microsoft.com/office/drawing/2014/main" id="{3A83A938-A473-40FB-9BC5-B2B00F543DB1}"/>
              </a:ext>
            </a:extLst>
          </p:cNvPr>
          <p:cNvSpPr>
            <a:spLocks noGrp="1" noChangeArrowheads="1"/>
          </p:cNvSpPr>
          <p:nvPr>
            <p:ph type="title"/>
          </p:nvPr>
        </p:nvSpPr>
        <p:spPr>
          <a:xfrm>
            <a:off x="609600" y="0"/>
            <a:ext cx="7391400" cy="560387"/>
          </a:xfrm>
        </p:spPr>
        <p:txBody>
          <a:bodyPr>
            <a:normAutofit/>
          </a:bodyPr>
          <a:lstStyle/>
          <a:p>
            <a:r>
              <a:rPr lang="en-US" altLang="en-US" sz="2800" dirty="0"/>
              <a:t>Questions and Answers, continued</a:t>
            </a:r>
          </a:p>
        </p:txBody>
      </p:sp>
      <p:sp>
        <p:nvSpPr>
          <p:cNvPr id="59395" name="Rectangle 3">
            <a:extLst>
              <a:ext uri="{FF2B5EF4-FFF2-40B4-BE49-F238E27FC236}">
                <a16:creationId xmlns="" xmlns:a16="http://schemas.microsoft.com/office/drawing/2014/main" id="{4E423418-55E0-4A34-B395-9F149C9FD892}"/>
              </a:ext>
            </a:extLst>
          </p:cNvPr>
          <p:cNvSpPr>
            <a:spLocks noGrp="1" noChangeArrowheads="1"/>
          </p:cNvSpPr>
          <p:nvPr>
            <p:ph type="body" idx="1"/>
          </p:nvPr>
        </p:nvSpPr>
        <p:spPr>
          <a:xfrm>
            <a:off x="457200" y="990600"/>
            <a:ext cx="8229600" cy="3921125"/>
          </a:xfrm>
        </p:spPr>
        <p:txBody>
          <a:bodyPr/>
          <a:lstStyle/>
          <a:p>
            <a:pPr>
              <a:lnSpc>
                <a:spcPct val="90000"/>
              </a:lnSpc>
            </a:pPr>
            <a:r>
              <a:rPr lang="en-US" altLang="en-US" sz="2400" dirty="0"/>
              <a:t>Keep your answers short and to the point – don’t respond with another lecture</a:t>
            </a:r>
          </a:p>
          <a:p>
            <a:pPr>
              <a:lnSpc>
                <a:spcPct val="90000"/>
              </a:lnSpc>
            </a:pPr>
            <a:r>
              <a:rPr lang="en-US" altLang="en-US" sz="2400" dirty="0"/>
              <a:t>Don’t say that a question is bad, or that you addressed it already</a:t>
            </a:r>
          </a:p>
          <a:p>
            <a:pPr lvl="1">
              <a:lnSpc>
                <a:spcPct val="90000"/>
              </a:lnSpc>
            </a:pPr>
            <a:r>
              <a:rPr lang="en-US" altLang="en-US" sz="2200" dirty="0"/>
              <a:t>Rephrase it into something that you want to talk about</a:t>
            </a:r>
          </a:p>
          <a:p>
            <a:pPr>
              <a:lnSpc>
                <a:spcPct val="90000"/>
              </a:lnSpc>
            </a:pPr>
            <a:r>
              <a:rPr lang="en-US" altLang="en-US" sz="2400" dirty="0"/>
              <a:t>Never demean the question or questioner</a:t>
            </a:r>
          </a:p>
          <a:p>
            <a:pPr lvl="1">
              <a:lnSpc>
                <a:spcPct val="90000"/>
              </a:lnSpc>
            </a:pPr>
            <a:r>
              <a:rPr lang="en-US" altLang="en-US" sz="2200" dirty="0"/>
              <a:t>They may have friends in the audience, and you never need more enemies</a:t>
            </a:r>
          </a:p>
          <a:p>
            <a:pPr lvl="1">
              <a:lnSpc>
                <a:spcPct val="90000"/>
              </a:lnSpc>
            </a:pPr>
            <a:r>
              <a:rPr lang="en-US" altLang="en-US" sz="2200" dirty="0"/>
              <a:t>The research world is smaller than you think and you will continue to encounter people throughout your career</a:t>
            </a:r>
          </a:p>
        </p:txBody>
      </p:sp>
      <p:pic>
        <p:nvPicPr>
          <p:cNvPr id="59398" name="Picture 6">
            <a:extLst>
              <a:ext uri="{FF2B5EF4-FFF2-40B4-BE49-F238E27FC236}">
                <a16:creationId xmlns="" xmlns:a16="http://schemas.microsoft.com/office/drawing/2014/main" id="{1FC6A445-6BFE-47B4-9A31-F4761FF9ED27}"/>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00400" y="4525962"/>
            <a:ext cx="2590800" cy="233203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17499735-E43E-4E65-9924-BF811E724C68}"/>
              </a:ext>
            </a:extLst>
          </p:cNvPr>
          <p:cNvSpPr>
            <a:spLocks noGrp="1" noChangeArrowheads="1"/>
          </p:cNvSpPr>
          <p:nvPr>
            <p:ph type="body" idx="1"/>
          </p:nvPr>
        </p:nvSpPr>
        <p:spPr>
          <a:xfrm>
            <a:off x="304800" y="990600"/>
            <a:ext cx="8610600" cy="45720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r>
              <a:rPr lang="en-US" altLang="en-US" sz="2600" dirty="0"/>
              <a:t>Usually you have thought more about the material than anyone else -- this puts you in a stronger position than you may think</a:t>
            </a:r>
          </a:p>
          <a:p>
            <a:r>
              <a:rPr lang="en-US" altLang="en-US" sz="2600" dirty="0"/>
              <a:t>Anticipate typical questions and prepare for them</a:t>
            </a:r>
          </a:p>
          <a:p>
            <a:pPr lvl="1"/>
            <a:r>
              <a:rPr lang="en-US" altLang="en-US" sz="2000" dirty="0"/>
              <a:t>Generalizability of your findings to other times?  Other places?  Other conditions?</a:t>
            </a:r>
          </a:p>
          <a:p>
            <a:pPr lvl="1"/>
            <a:r>
              <a:rPr lang="en-US" altLang="en-US" sz="2000" dirty="0"/>
              <a:t>Methodological bias?  Uncertainties?  Exceptions?  Priorities?</a:t>
            </a:r>
          </a:p>
          <a:p>
            <a:r>
              <a:rPr lang="en-US" altLang="en-US" sz="2600" dirty="0"/>
              <a:t>Still concerned about questions?</a:t>
            </a:r>
          </a:p>
          <a:p>
            <a:pPr lvl="1"/>
            <a:r>
              <a:rPr lang="en-US" altLang="en-US" sz="2000" dirty="0"/>
              <a:t>Make extra slides – perhaps on details of instrumentation or methodology</a:t>
            </a:r>
          </a:p>
        </p:txBody>
      </p:sp>
      <p:sp>
        <p:nvSpPr>
          <p:cNvPr id="20484" name="Rectangle 4">
            <a:extLst>
              <a:ext uri="{FF2B5EF4-FFF2-40B4-BE49-F238E27FC236}">
                <a16:creationId xmlns="" xmlns:a16="http://schemas.microsoft.com/office/drawing/2014/main" id="{4E3C1C32-B52B-4DC9-968C-A582C52DCA10}"/>
              </a:ext>
            </a:extLst>
          </p:cNvPr>
          <p:cNvSpPr>
            <a:spLocks noGrp="1" noChangeArrowheads="1"/>
          </p:cNvSpPr>
          <p:nvPr>
            <p:ph type="title"/>
          </p:nvPr>
        </p:nvSpPr>
        <p:spPr>
          <a:xfrm>
            <a:off x="457200" y="152400"/>
            <a:ext cx="7848600" cy="609600"/>
          </a:xfrm>
        </p:spPr>
        <p:txBody>
          <a:bodyPr>
            <a:normAutofit/>
          </a:bodyPr>
          <a:lstStyle/>
          <a:p>
            <a:r>
              <a:rPr lang="en-US" altLang="en-US" sz="2800" dirty="0"/>
              <a:t>Difficult Questions</a:t>
            </a:r>
          </a:p>
        </p:txBody>
      </p:sp>
      <p:pic>
        <p:nvPicPr>
          <p:cNvPr id="20487" name="Picture 7">
            <a:extLst>
              <a:ext uri="{FF2B5EF4-FFF2-40B4-BE49-F238E27FC236}">
                <a16:creationId xmlns="" xmlns:a16="http://schemas.microsoft.com/office/drawing/2014/main" id="{D8530EEB-DCB8-4007-9BBE-A2F2A3DF2274}"/>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962400" y="4800600"/>
            <a:ext cx="1809750"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 xmlns:a16="http://schemas.microsoft.com/office/drawing/2014/main" id="{2201FF8A-7C36-4B2C-A586-DBDBAD404BC5}"/>
              </a:ext>
            </a:extLst>
          </p:cNvPr>
          <p:cNvSpPr>
            <a:spLocks noGrp="1" noChangeArrowheads="1"/>
          </p:cNvSpPr>
          <p:nvPr>
            <p:ph type="title"/>
          </p:nvPr>
        </p:nvSpPr>
        <p:spPr/>
        <p:txBody>
          <a:bodyPr/>
          <a:lstStyle/>
          <a:p>
            <a:r>
              <a:rPr lang="en-US" altLang="en-US"/>
              <a:t>Difficult Questions, continued</a:t>
            </a:r>
          </a:p>
        </p:txBody>
      </p:sp>
      <p:sp>
        <p:nvSpPr>
          <p:cNvPr id="96259" name="Rectangle 3">
            <a:extLst>
              <a:ext uri="{FF2B5EF4-FFF2-40B4-BE49-F238E27FC236}">
                <a16:creationId xmlns="" xmlns:a16="http://schemas.microsoft.com/office/drawing/2014/main" id="{A1CA29E7-D280-4998-9E40-226763ABD92E}"/>
              </a:ext>
            </a:extLst>
          </p:cNvPr>
          <p:cNvSpPr>
            <a:spLocks noGrp="1" noChangeArrowheads="1"/>
          </p:cNvSpPr>
          <p:nvPr>
            <p:ph type="body" idx="1"/>
          </p:nvPr>
        </p:nvSpPr>
        <p:spPr>
          <a:xfrm>
            <a:off x="457200" y="1143000"/>
            <a:ext cx="8382000" cy="5064125"/>
          </a:xfrm>
        </p:spPr>
        <p:txBody>
          <a:bodyPr/>
          <a:lstStyle/>
          <a:p>
            <a:r>
              <a:rPr lang="en-US" altLang="en-US" sz="2500" dirty="0"/>
              <a:t>If you really don't know the answer</a:t>
            </a:r>
          </a:p>
          <a:p>
            <a:pPr lvl="1"/>
            <a:r>
              <a:rPr lang="en-US" altLang="en-US" sz="2000" dirty="0"/>
              <a:t>Say "Interesting, I will look into that" or “That’s a good point, let’s discuss it afterwards”</a:t>
            </a:r>
          </a:p>
          <a:p>
            <a:pPr lvl="1"/>
            <a:r>
              <a:rPr lang="en-US" altLang="en-US" sz="2000" dirty="0"/>
              <a:t>Don't feel that you have to invent an answer on the fly -- you are only human and you can't have thought of everything</a:t>
            </a:r>
          </a:p>
          <a:p>
            <a:r>
              <a:rPr lang="en-US" altLang="en-US" sz="2500" dirty="0"/>
              <a:t>If the questioner disagrees with you and it looks like there will be an argument then defuse the situation</a:t>
            </a:r>
          </a:p>
          <a:p>
            <a:pPr lvl="1"/>
            <a:r>
              <a:rPr lang="en-US" altLang="en-US" sz="2000" dirty="0"/>
              <a:t>"We clearly don't agree on this point, let's go on to other questions and you and I can talk about this later"</a:t>
            </a:r>
          </a:p>
          <a:p>
            <a:endParaRPr lang="en-US" altLang="en-US" dirty="0"/>
          </a:p>
        </p:txBody>
      </p:sp>
    </p:spTree>
  </p:cSld>
  <p:clrMapOvr>
    <a:masterClrMapping/>
  </p:clrMapOvr>
  <p:transition spd="slow">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 xmlns:a16="http://schemas.microsoft.com/office/drawing/2014/main" id="{2FE6C77A-DD1C-4ACB-98EC-7874A90DE273}"/>
              </a:ext>
            </a:extLst>
          </p:cNvPr>
          <p:cNvSpPr>
            <a:spLocks noGrp="1" noChangeArrowheads="1"/>
          </p:cNvSpPr>
          <p:nvPr>
            <p:ph type="title"/>
          </p:nvPr>
        </p:nvSpPr>
        <p:spPr/>
        <p:txBody>
          <a:bodyPr/>
          <a:lstStyle/>
          <a:p>
            <a:r>
              <a:rPr lang="en-US" altLang="en-US"/>
              <a:t>Small World of Research</a:t>
            </a:r>
          </a:p>
        </p:txBody>
      </p:sp>
      <p:sp>
        <p:nvSpPr>
          <p:cNvPr id="169987" name="Rectangle 3">
            <a:extLst>
              <a:ext uri="{FF2B5EF4-FFF2-40B4-BE49-F238E27FC236}">
                <a16:creationId xmlns="" xmlns:a16="http://schemas.microsoft.com/office/drawing/2014/main" id="{642911A9-7369-4DBD-ADF0-7D0F422898BD}"/>
              </a:ext>
            </a:extLst>
          </p:cNvPr>
          <p:cNvSpPr>
            <a:spLocks noGrp="1" noChangeArrowheads="1"/>
          </p:cNvSpPr>
          <p:nvPr>
            <p:ph type="body" idx="1"/>
          </p:nvPr>
        </p:nvSpPr>
        <p:spPr>
          <a:xfrm>
            <a:off x="228600" y="1066800"/>
            <a:ext cx="8610600" cy="5181600"/>
          </a:xfrm>
        </p:spPr>
        <p:txBody>
          <a:bodyPr/>
          <a:lstStyle/>
          <a:p>
            <a:r>
              <a:rPr lang="en-US" altLang="en-US" sz="2200" dirty="0"/>
              <a:t>Deal with difficulties by taking the high road and thinking long term – you gain more by being seen as rolling with the situation than you do by articulating your rights</a:t>
            </a:r>
          </a:p>
          <a:p>
            <a:pPr lvl="1"/>
            <a:r>
              <a:rPr lang="en-US" altLang="en-US" sz="2000" dirty="0"/>
              <a:t>If your host or the session chair handles something badly, don’t refer to it in public – they will be grateful to you </a:t>
            </a:r>
          </a:p>
          <a:p>
            <a:pPr lvl="2"/>
            <a:r>
              <a:rPr lang="en-US" altLang="en-US" sz="1800" dirty="0"/>
              <a:t>If other panelists take too long – don’t complain, just make your main points within the remaining time</a:t>
            </a:r>
          </a:p>
          <a:p>
            <a:pPr lvl="1"/>
            <a:r>
              <a:rPr lang="en-US" altLang="en-US" sz="2000" dirty="0"/>
              <a:t>If something happens to make you angry, rather than having a public confrontation, see if you can think of a way to turn it around</a:t>
            </a:r>
          </a:p>
          <a:p>
            <a:pPr lvl="2"/>
            <a:r>
              <a:rPr lang="en-US" altLang="en-US" sz="1800" dirty="0"/>
              <a:t>Perhaps go up to them afterwards and talk with them – it could even lead to a collaboration</a:t>
            </a:r>
          </a:p>
        </p:txBody>
      </p:sp>
    </p:spTree>
  </p:cSld>
  <p:clrMapOvr>
    <a:masterClrMapping/>
  </p:clrMapOvr>
  <p:transition spd="slow">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 xmlns:a16="http://schemas.microsoft.com/office/drawing/2014/main" id="{EF8B4B9B-0E37-40EA-B94B-BB4544B186A2}"/>
              </a:ext>
            </a:extLst>
          </p:cNvPr>
          <p:cNvSpPr>
            <a:spLocks noGrp="1" noChangeArrowheads="1"/>
          </p:cNvSpPr>
          <p:nvPr>
            <p:ph type="title"/>
          </p:nvPr>
        </p:nvSpPr>
        <p:spPr/>
        <p:txBody>
          <a:bodyPr/>
          <a:lstStyle/>
          <a:p>
            <a:r>
              <a:rPr lang="en-US" altLang="en-US"/>
              <a:t>Conclusions</a:t>
            </a:r>
          </a:p>
        </p:txBody>
      </p:sp>
      <p:sp>
        <p:nvSpPr>
          <p:cNvPr id="174083" name="Rectangle 3">
            <a:extLst>
              <a:ext uri="{FF2B5EF4-FFF2-40B4-BE49-F238E27FC236}">
                <a16:creationId xmlns="" xmlns:a16="http://schemas.microsoft.com/office/drawing/2014/main" id="{17790434-FBCA-48B8-B85C-E0323A976444}"/>
              </a:ext>
            </a:extLst>
          </p:cNvPr>
          <p:cNvSpPr>
            <a:spLocks noGrp="1" noChangeArrowheads="1"/>
          </p:cNvSpPr>
          <p:nvPr>
            <p:ph type="body" idx="1"/>
          </p:nvPr>
        </p:nvSpPr>
        <p:spPr>
          <a:xfrm>
            <a:off x="476892" y="1524000"/>
            <a:ext cx="8229600" cy="3463925"/>
          </a:xfrm>
        </p:spPr>
        <p:txBody>
          <a:bodyPr>
            <a:normAutofit/>
          </a:bodyPr>
          <a:lstStyle/>
          <a:p>
            <a:r>
              <a:rPr lang="en-US" altLang="en-US" sz="2800" dirty="0"/>
              <a:t>Structure your content in a way that is comfortable for you</a:t>
            </a:r>
          </a:p>
          <a:p>
            <a:r>
              <a:rPr lang="en-US" altLang="en-US" sz="2800" dirty="0"/>
              <a:t>Use your own style to your advantage</a:t>
            </a:r>
          </a:p>
          <a:p>
            <a:r>
              <a:rPr lang="en-US" altLang="en-US" sz="2800" dirty="0"/>
              <a:t>Think ahead about where you might encounter difficulties and figure out ways to overcome them</a:t>
            </a:r>
          </a:p>
        </p:txBody>
      </p:sp>
    </p:spTree>
  </p:cSld>
  <p:clrMapOvr>
    <a:masterClrMapping/>
  </p:clrMapOvr>
  <p:transition spd="slow">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Important issues in Presentation</a:t>
            </a:r>
            <a:endParaRPr lang="en-US" dirty="0"/>
          </a:p>
        </p:txBody>
      </p:sp>
      <p:sp>
        <p:nvSpPr>
          <p:cNvPr id="3" name="Content Placeholder 2"/>
          <p:cNvSpPr>
            <a:spLocks noGrp="1"/>
          </p:cNvSpPr>
          <p:nvPr>
            <p:ph idx="1"/>
          </p:nvPr>
        </p:nvSpPr>
        <p:spPr>
          <a:xfrm>
            <a:off x="533400" y="1143000"/>
            <a:ext cx="8382000" cy="5257800"/>
          </a:xfrm>
        </p:spPr>
        <p:txBody>
          <a:bodyPr>
            <a:normAutofit/>
          </a:bodyPr>
          <a:lstStyle/>
          <a:p>
            <a:pPr>
              <a:spcBef>
                <a:spcPts val="600"/>
              </a:spcBef>
            </a:pPr>
            <a:r>
              <a:rPr lang="en-US" sz="2000" dirty="0" smtClean="0"/>
              <a:t>Choosing words in presentation </a:t>
            </a:r>
          </a:p>
          <a:p>
            <a:pPr lvl="1">
              <a:spcBef>
                <a:spcPts val="600"/>
              </a:spcBef>
            </a:pPr>
            <a:r>
              <a:rPr lang="en-US" sz="1800" dirty="0" smtClean="0"/>
              <a:t>Depends upon the meaning we want to convey, the person receiving the message and the situation in which the communication takes place</a:t>
            </a:r>
          </a:p>
          <a:p>
            <a:pPr lvl="2">
              <a:spcBef>
                <a:spcPts val="600"/>
              </a:spcBef>
            </a:pPr>
            <a:r>
              <a:rPr lang="en-US" sz="1600" dirty="0" smtClean="0"/>
              <a:t>E.g. words for a pleasant feeling of general goodwill: </a:t>
            </a:r>
            <a:r>
              <a:rPr lang="en-US" sz="1600" i="1" dirty="0" smtClean="0"/>
              <a:t>cheerfulness, jollity, merriment, pleasure, joy, happiness</a:t>
            </a:r>
            <a:r>
              <a:rPr lang="en-US" sz="1600" dirty="0" smtClean="0"/>
              <a:t>. </a:t>
            </a:r>
          </a:p>
          <a:p>
            <a:pPr lvl="2">
              <a:spcBef>
                <a:spcPts val="600"/>
              </a:spcBef>
            </a:pPr>
            <a:r>
              <a:rPr lang="en-US" sz="1600" dirty="0" smtClean="0"/>
              <a:t>Same meanings but they aren’t interchangeable: </a:t>
            </a:r>
            <a:r>
              <a:rPr lang="en-US" sz="1600" i="1" dirty="0" smtClean="0"/>
              <a:t>merriment </a:t>
            </a:r>
            <a:r>
              <a:rPr lang="en-US" sz="1600" dirty="0" smtClean="0"/>
              <a:t>might last only for a moment or two at the end of a joke, while </a:t>
            </a:r>
            <a:r>
              <a:rPr lang="en-US" sz="1600" i="1" dirty="0" smtClean="0"/>
              <a:t>joy </a:t>
            </a:r>
            <a:r>
              <a:rPr lang="en-US" sz="1600" dirty="0" smtClean="0"/>
              <a:t>suggests a much deeper and more lasting emotion. </a:t>
            </a:r>
          </a:p>
          <a:p>
            <a:pPr lvl="1">
              <a:spcBef>
                <a:spcPts val="600"/>
              </a:spcBef>
            </a:pPr>
            <a:r>
              <a:rPr lang="en-US" sz="1800" dirty="0" smtClean="0"/>
              <a:t>Choice of words is also conditioned both by the person who is going to hear them and the situation in which we find ourselves. </a:t>
            </a:r>
          </a:p>
          <a:p>
            <a:pPr lvl="2">
              <a:spcBef>
                <a:spcPts val="600"/>
              </a:spcBef>
            </a:pPr>
            <a:r>
              <a:rPr lang="en-US" sz="1600" dirty="0" smtClean="0"/>
              <a:t>Talking to a friend: can be informal, even careless about our words</a:t>
            </a:r>
          </a:p>
          <a:p>
            <a:pPr lvl="2">
              <a:spcBef>
                <a:spcPts val="600"/>
              </a:spcBef>
            </a:pPr>
            <a:r>
              <a:rPr lang="en-US" sz="1600" dirty="0" smtClean="0"/>
              <a:t>Speaking to a prospective employer: must be formal and careful. </a:t>
            </a:r>
          </a:p>
          <a:p>
            <a:pPr>
              <a:spcBef>
                <a:spcPts val="600"/>
              </a:spcBef>
            </a:pPr>
            <a:r>
              <a:rPr lang="en-US" sz="2000" dirty="0" smtClean="0"/>
              <a:t>Speaking is clearly an art</a:t>
            </a:r>
          </a:p>
          <a:p>
            <a:pPr lvl="1">
              <a:spcBef>
                <a:spcPts val="600"/>
              </a:spcBef>
            </a:pPr>
            <a:r>
              <a:rPr lang="en-US" sz="1800" dirty="0" smtClean="0"/>
              <a:t>We need to think about carefully: do the audiences really want to listen? Do they know how to interpret our tone of voice and our body language? Are they preoccupied with their own thoughts? Is their knowledge of the language we’re speaking good enough for our purposes?</a:t>
            </a:r>
            <a:endParaRPr lang="en-US" sz="1800" u="sng" dirty="0">
              <a:solidFill>
                <a:srgbClr val="0070C0"/>
              </a:solidFill>
              <a:latin typeface="Arial" charset="0"/>
            </a:endParaRPr>
          </a:p>
        </p:txBody>
      </p:sp>
      <p:sp>
        <p:nvSpPr>
          <p:cNvPr id="4" name="Date Placeholder 3"/>
          <p:cNvSpPr>
            <a:spLocks noGrp="1"/>
          </p:cNvSpPr>
          <p:nvPr>
            <p:ph type="dt" sz="half" idx="10"/>
          </p:nvPr>
        </p:nvSpPr>
        <p:spPr/>
        <p:txBody>
          <a:bodyPr/>
          <a:lstStyle/>
          <a:p>
            <a:r>
              <a:rPr lang="en-US" dirty="0" smtClean="0"/>
              <a:t>© </a:t>
            </a:r>
            <a:r>
              <a:rPr lang="en-US" dirty="0" err="1" smtClean="0"/>
              <a:t>SoICT</a:t>
            </a:r>
            <a:r>
              <a:rPr lang="en-US" dirty="0" smtClean="0"/>
              <a:t> 2020</a:t>
            </a:r>
            <a:endParaRPr lang="en-US" dirty="0"/>
          </a:p>
        </p:txBody>
      </p:sp>
      <p:sp>
        <p:nvSpPr>
          <p:cNvPr id="5" name="Footer Placeholder 4"/>
          <p:cNvSpPr>
            <a:spLocks noGrp="1"/>
          </p:cNvSpPr>
          <p:nvPr>
            <p:ph type="ftr" sz="quarter" idx="11"/>
          </p:nvPr>
        </p:nvSpPr>
        <p:spPr/>
        <p:txBody>
          <a:bodyPr/>
          <a:lstStyle/>
          <a:p>
            <a:r>
              <a:rPr lang="en-US" dirty="0" smtClean="0"/>
              <a:t>Technical Writing and Presentation</a:t>
            </a:r>
            <a:endParaRPr lang="en-US" dirty="0"/>
          </a:p>
        </p:txBody>
      </p:sp>
      <p:sp>
        <p:nvSpPr>
          <p:cNvPr id="6" name="Slide Number Placeholder 5"/>
          <p:cNvSpPr>
            <a:spLocks noGrp="1"/>
          </p:cNvSpPr>
          <p:nvPr>
            <p:ph type="sldNum" sz="quarter" idx="12"/>
          </p:nvPr>
        </p:nvSpPr>
        <p:spPr/>
        <p:txBody>
          <a:bodyPr/>
          <a:lstStyle/>
          <a:p>
            <a:fld id="{8C13379D-D487-4446-85FC-E9ED5B8B80F6}" type="slidenum">
              <a:rPr lang="en-US" smtClean="0"/>
              <a:pPr/>
              <a:t>5</a:t>
            </a:fld>
            <a:endParaRPr lang="en-US"/>
          </a:p>
        </p:txBody>
      </p:sp>
    </p:spTree>
    <p:extLst>
      <p:ext uri="{BB962C8B-B14F-4D97-AF65-F5344CB8AC3E}">
        <p14:creationId xmlns:p14="http://schemas.microsoft.com/office/powerpoint/2010/main" xmlns="" val="427484012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tips for Presentation</a:t>
            </a:r>
            <a:endParaRPr lang="en-US" dirty="0"/>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400" dirty="0" smtClean="0"/>
              <a:t>Practice, practice, practice</a:t>
            </a:r>
          </a:p>
          <a:p>
            <a:pPr marL="514350" indent="-514350">
              <a:buFont typeface="+mj-lt"/>
              <a:buAutoNum type="arabicPeriod"/>
            </a:pPr>
            <a:r>
              <a:rPr lang="en-US" sz="2400" dirty="0" smtClean="0"/>
              <a:t>Speak, don’t read</a:t>
            </a:r>
          </a:p>
          <a:p>
            <a:pPr marL="514350" indent="-514350">
              <a:buFont typeface="+mj-lt"/>
              <a:buAutoNum type="arabicPeriod"/>
            </a:pPr>
            <a:r>
              <a:rPr lang="en-US" sz="2400" dirty="0" smtClean="0"/>
              <a:t>Be yourself</a:t>
            </a:r>
          </a:p>
          <a:p>
            <a:pPr marL="514350" indent="-514350">
              <a:buFont typeface="+mj-lt"/>
              <a:buAutoNum type="arabicPeriod"/>
            </a:pPr>
            <a:r>
              <a:rPr lang="en-US" sz="2400" dirty="0" smtClean="0"/>
              <a:t>Aim for a positive state of mind and a confident attitude</a:t>
            </a:r>
          </a:p>
          <a:p>
            <a:pPr marL="514350" indent="-514350">
              <a:buFont typeface="+mj-lt"/>
              <a:buAutoNum type="arabicPeriod"/>
            </a:pPr>
            <a:r>
              <a:rPr lang="en-US" sz="2400" dirty="0" smtClean="0"/>
              <a:t>Use verbal signposting</a:t>
            </a:r>
          </a:p>
          <a:p>
            <a:pPr marL="514350" indent="-514350">
              <a:buFont typeface="+mj-lt"/>
              <a:buAutoNum type="arabicPeriod"/>
            </a:pPr>
            <a:r>
              <a:rPr lang="en-US" sz="2400" dirty="0" smtClean="0"/>
              <a:t>Use examples, illustrations and humor</a:t>
            </a:r>
          </a:p>
          <a:p>
            <a:pPr marL="514350" indent="-514350">
              <a:buFont typeface="+mj-lt"/>
              <a:buAutoNum type="arabicPeriod"/>
            </a:pPr>
            <a:r>
              <a:rPr lang="en-US" sz="2400" dirty="0" smtClean="0"/>
              <a:t>Ask questions and invite participation</a:t>
            </a:r>
          </a:p>
          <a:p>
            <a:pPr marL="514350" indent="-514350">
              <a:buFont typeface="+mj-lt"/>
              <a:buAutoNum type="arabicPeriod"/>
            </a:pPr>
            <a:r>
              <a:rPr lang="en-US" sz="2400" dirty="0" smtClean="0"/>
              <a:t>Be aware of eye contact and body language</a:t>
            </a:r>
          </a:p>
          <a:p>
            <a:pPr marL="514350" indent="-514350">
              <a:buFont typeface="+mj-lt"/>
              <a:buAutoNum type="arabicPeriod"/>
            </a:pPr>
            <a:r>
              <a:rPr lang="en-US" sz="2400" dirty="0" smtClean="0"/>
              <a:t>Learn from the Pros</a:t>
            </a:r>
          </a:p>
          <a:p>
            <a:pPr marL="514350" indent="-514350">
              <a:buFont typeface="+mj-lt"/>
              <a:buAutoNum type="arabicPeriod"/>
            </a:pPr>
            <a:r>
              <a:rPr lang="en-US" sz="2400" dirty="0" smtClean="0"/>
              <a:t>Be aware of technique</a:t>
            </a:r>
            <a:endParaRPr lang="en-US" sz="2400" u="sng" dirty="0">
              <a:solidFill>
                <a:srgbClr val="0070C0"/>
              </a:solidFill>
              <a:latin typeface="Arial" charset="0"/>
            </a:endParaRPr>
          </a:p>
        </p:txBody>
      </p:sp>
      <p:sp>
        <p:nvSpPr>
          <p:cNvPr id="4" name="Date Placeholder 3"/>
          <p:cNvSpPr>
            <a:spLocks noGrp="1"/>
          </p:cNvSpPr>
          <p:nvPr>
            <p:ph type="dt" sz="half" idx="10"/>
          </p:nvPr>
        </p:nvSpPr>
        <p:spPr/>
        <p:txBody>
          <a:bodyPr/>
          <a:lstStyle/>
          <a:p>
            <a:r>
              <a:rPr lang="en-US" dirty="0" smtClean="0"/>
              <a:t>© </a:t>
            </a:r>
            <a:r>
              <a:rPr lang="en-US" dirty="0" err="1" smtClean="0"/>
              <a:t>SoICT</a:t>
            </a:r>
            <a:r>
              <a:rPr lang="en-US" dirty="0" smtClean="0"/>
              <a:t> 2020</a:t>
            </a:r>
            <a:endParaRPr lang="en-US" dirty="0"/>
          </a:p>
        </p:txBody>
      </p:sp>
      <p:sp>
        <p:nvSpPr>
          <p:cNvPr id="5" name="Footer Placeholder 4"/>
          <p:cNvSpPr>
            <a:spLocks noGrp="1"/>
          </p:cNvSpPr>
          <p:nvPr>
            <p:ph type="ftr" sz="quarter" idx="11"/>
          </p:nvPr>
        </p:nvSpPr>
        <p:spPr/>
        <p:txBody>
          <a:bodyPr/>
          <a:lstStyle/>
          <a:p>
            <a:r>
              <a:rPr lang="en-US" dirty="0" smtClean="0"/>
              <a:t>Technical Writing and Presentation</a:t>
            </a:r>
            <a:endParaRPr lang="en-US" dirty="0"/>
          </a:p>
        </p:txBody>
      </p:sp>
      <p:sp>
        <p:nvSpPr>
          <p:cNvPr id="6" name="Slide Number Placeholder 5"/>
          <p:cNvSpPr>
            <a:spLocks noGrp="1"/>
          </p:cNvSpPr>
          <p:nvPr>
            <p:ph type="sldNum" sz="quarter" idx="12"/>
          </p:nvPr>
        </p:nvSpPr>
        <p:spPr/>
        <p:txBody>
          <a:bodyPr/>
          <a:lstStyle/>
          <a:p>
            <a:fld id="{8C13379D-D487-4446-85FC-E9ED5B8B80F6}" type="slidenum">
              <a:rPr lang="en-US" smtClean="0"/>
              <a:pPr/>
              <a:t>6</a:t>
            </a:fld>
            <a:endParaRPr lang="en-US"/>
          </a:p>
        </p:txBody>
      </p:sp>
    </p:spTree>
    <p:extLst>
      <p:ext uri="{BB962C8B-B14F-4D97-AF65-F5344CB8AC3E}">
        <p14:creationId xmlns:p14="http://schemas.microsoft.com/office/powerpoint/2010/main" xmlns="" val="427484012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pPr marL="514350" indent="-514350">
              <a:spcAft>
                <a:spcPts val="1200"/>
              </a:spcAft>
              <a:buFont typeface="+mj-lt"/>
              <a:buAutoNum type="romanUcPeriod"/>
            </a:pPr>
            <a:r>
              <a:rPr lang="en-US" sz="2400" dirty="0" smtClean="0"/>
              <a:t>Introduction to Presentation skills</a:t>
            </a:r>
          </a:p>
          <a:p>
            <a:pPr marL="514350" indent="-514350">
              <a:spcAft>
                <a:spcPts val="1200"/>
              </a:spcAft>
              <a:buFont typeface="+mj-lt"/>
              <a:buAutoNum type="romanUcPeriod"/>
            </a:pPr>
            <a:r>
              <a:rPr lang="en-US" sz="2400" dirty="0" smtClean="0"/>
              <a:t>Non-verbal Communication</a:t>
            </a:r>
          </a:p>
          <a:p>
            <a:pPr marL="514350" lvl="0" indent="-514350">
              <a:spcAft>
                <a:spcPts val="1200"/>
              </a:spcAft>
              <a:buFont typeface="+mj-lt"/>
              <a:buAutoNum type="romanUcPeriod"/>
            </a:pPr>
            <a:r>
              <a:rPr lang="en-US" sz="2400" dirty="0" smtClean="0"/>
              <a:t>Voice, Silence, Body language</a:t>
            </a:r>
          </a:p>
          <a:p>
            <a:pPr marL="514350" indent="-514350">
              <a:spcAft>
                <a:spcPts val="1200"/>
              </a:spcAft>
              <a:buFont typeface="+mj-lt"/>
              <a:buAutoNum type="romanUcPeriod"/>
            </a:pPr>
            <a:r>
              <a:rPr lang="en-US" sz="2400" dirty="0" smtClean="0"/>
              <a:t>Model digital introduction</a:t>
            </a:r>
            <a:endParaRPr lang="en-US" sz="2400" u="sng" dirty="0">
              <a:solidFill>
                <a:srgbClr val="0070C0"/>
              </a:solidFill>
              <a:latin typeface="Arial" charset="0"/>
            </a:endParaRPr>
          </a:p>
        </p:txBody>
      </p:sp>
      <p:sp>
        <p:nvSpPr>
          <p:cNvPr id="4" name="Date Placeholder 3"/>
          <p:cNvSpPr>
            <a:spLocks noGrp="1"/>
          </p:cNvSpPr>
          <p:nvPr>
            <p:ph type="dt" sz="half" idx="10"/>
          </p:nvPr>
        </p:nvSpPr>
        <p:spPr/>
        <p:txBody>
          <a:bodyPr/>
          <a:lstStyle/>
          <a:p>
            <a:r>
              <a:rPr lang="en-US" dirty="0" smtClean="0"/>
              <a:t>© </a:t>
            </a:r>
            <a:r>
              <a:rPr lang="en-US" dirty="0" err="1" smtClean="0"/>
              <a:t>SoICT</a:t>
            </a:r>
            <a:r>
              <a:rPr lang="en-US" dirty="0" smtClean="0"/>
              <a:t> 2020</a:t>
            </a:r>
            <a:endParaRPr lang="en-US" dirty="0"/>
          </a:p>
        </p:txBody>
      </p:sp>
      <p:sp>
        <p:nvSpPr>
          <p:cNvPr id="5" name="Footer Placeholder 4"/>
          <p:cNvSpPr>
            <a:spLocks noGrp="1"/>
          </p:cNvSpPr>
          <p:nvPr>
            <p:ph type="ftr" sz="quarter" idx="11"/>
          </p:nvPr>
        </p:nvSpPr>
        <p:spPr/>
        <p:txBody>
          <a:bodyPr/>
          <a:lstStyle/>
          <a:p>
            <a:r>
              <a:rPr lang="en-US" dirty="0" smtClean="0"/>
              <a:t>Technical Writing and Presentation</a:t>
            </a:r>
            <a:endParaRPr lang="en-US" dirty="0"/>
          </a:p>
        </p:txBody>
      </p:sp>
      <p:sp>
        <p:nvSpPr>
          <p:cNvPr id="6" name="Slide Number Placeholder 5"/>
          <p:cNvSpPr>
            <a:spLocks noGrp="1"/>
          </p:cNvSpPr>
          <p:nvPr>
            <p:ph type="sldNum" sz="quarter" idx="12"/>
          </p:nvPr>
        </p:nvSpPr>
        <p:spPr/>
        <p:txBody>
          <a:bodyPr/>
          <a:lstStyle/>
          <a:p>
            <a:fld id="{8C13379D-D487-4446-85FC-E9ED5B8B80F6}" type="slidenum">
              <a:rPr lang="en-US" smtClean="0"/>
              <a:pPr/>
              <a:t>7</a:t>
            </a:fld>
            <a:endParaRPr lang="en-US"/>
          </a:p>
        </p:txBody>
      </p:sp>
    </p:spTree>
    <p:extLst>
      <p:ext uri="{BB962C8B-B14F-4D97-AF65-F5344CB8AC3E}">
        <p14:creationId xmlns:p14="http://schemas.microsoft.com/office/powerpoint/2010/main" xmlns="" val="427484012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 xmlns:a16="http://schemas.microsoft.com/office/drawing/2014/main" id="{CD528AF9-49B7-429D-B9B3-3531F56C9015}"/>
              </a:ext>
            </a:extLst>
          </p:cNvPr>
          <p:cNvSpPr>
            <a:spLocks noGrp="1" noChangeArrowheads="1"/>
          </p:cNvSpPr>
          <p:nvPr>
            <p:ph type="title"/>
          </p:nvPr>
        </p:nvSpPr>
        <p:spPr>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nchor="ctr">
            <a:normAutofit/>
          </a:bodyPr>
          <a:lstStyle/>
          <a:p>
            <a:r>
              <a:rPr lang="en-US" altLang="en-US" sz="2800" b="1" dirty="0" smtClean="0"/>
              <a:t>I. Introduction to Presentation skills</a:t>
            </a:r>
            <a:endParaRPr lang="en-US" altLang="en-US" sz="2800" b="1" dirty="0"/>
          </a:p>
        </p:txBody>
      </p:sp>
      <p:sp>
        <p:nvSpPr>
          <p:cNvPr id="150531" name="Rectangle 3">
            <a:extLst>
              <a:ext uri="{FF2B5EF4-FFF2-40B4-BE49-F238E27FC236}">
                <a16:creationId xmlns="" xmlns:a16="http://schemas.microsoft.com/office/drawing/2014/main" id="{2ED5E9CA-60EB-4965-88E9-F8DDB3FF4F03}"/>
              </a:ext>
            </a:extLst>
          </p:cNvPr>
          <p:cNvSpPr>
            <a:spLocks noGrp="1" noChangeArrowheads="1"/>
          </p:cNvSpPr>
          <p:nvPr>
            <p:ph type="body" idx="1"/>
          </p:nvPr>
        </p:nvSpPr>
        <p:spPr>
          <a:xfrm>
            <a:off x="304800" y="1524000"/>
            <a:ext cx="8229600" cy="3006725"/>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normAutofit/>
          </a:bodyPr>
          <a:lstStyle/>
          <a:p>
            <a:pPr marL="514350" indent="-514350">
              <a:buFont typeface="+mj-lt"/>
              <a:buAutoNum type="arabicPeriod"/>
            </a:pPr>
            <a:r>
              <a:rPr lang="en-US" altLang="en-US" sz="2800" dirty="0"/>
              <a:t>Structuring your story</a:t>
            </a:r>
          </a:p>
          <a:p>
            <a:pPr marL="514350" indent="-514350">
              <a:buFont typeface="+mj-lt"/>
              <a:buAutoNum type="arabicPeriod"/>
            </a:pPr>
            <a:r>
              <a:rPr lang="en-US" altLang="en-US" sz="2800" dirty="0"/>
              <a:t>Preparing your data/information</a:t>
            </a:r>
          </a:p>
          <a:p>
            <a:pPr marL="514350" indent="-514350">
              <a:buFont typeface="+mj-lt"/>
              <a:buAutoNum type="arabicPeriod"/>
            </a:pPr>
            <a:r>
              <a:rPr lang="en-US" altLang="en-US" sz="2800" dirty="0"/>
              <a:t>Preparing and giving the presentation</a:t>
            </a:r>
          </a:p>
          <a:p>
            <a:pPr marL="514350" indent="-514350">
              <a:buFont typeface="+mj-lt"/>
              <a:buAutoNum type="arabicPeriod"/>
            </a:pPr>
            <a:r>
              <a:rPr lang="en-US" altLang="en-US" sz="2800" dirty="0"/>
              <a:t>Concluding your presentation</a:t>
            </a:r>
          </a:p>
          <a:p>
            <a:pPr marL="514350" indent="-514350">
              <a:buFont typeface="+mj-lt"/>
              <a:buAutoNum type="arabicPeriod"/>
            </a:pPr>
            <a:r>
              <a:rPr lang="en-US" altLang="en-US" sz="2800" dirty="0"/>
              <a:t>Questions and answers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 xmlns:a16="http://schemas.microsoft.com/office/drawing/2014/main" id="{EC99BA0B-68B6-4CCE-BC6F-32EAC793F4A8}"/>
              </a:ext>
            </a:extLst>
          </p:cNvPr>
          <p:cNvSpPr>
            <a:spLocks noGrp="1" noChangeArrowheads="1"/>
          </p:cNvSpPr>
          <p:nvPr>
            <p:ph type="title"/>
          </p:nvPr>
        </p:nvSpPr>
        <p:spPr>
          <a:xfrm>
            <a:off x="-18586" y="121424"/>
            <a:ext cx="8857785" cy="725139"/>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nchor="ctr">
            <a:normAutofit/>
          </a:bodyPr>
          <a:lstStyle/>
          <a:p>
            <a:r>
              <a:rPr lang="en-US" altLang="en-US" sz="2800" dirty="0"/>
              <a:t>How to Give an Effective Presentation: Structure</a:t>
            </a:r>
          </a:p>
        </p:txBody>
      </p:sp>
      <p:sp>
        <p:nvSpPr>
          <p:cNvPr id="8195" name="Rectangle 3">
            <a:extLst>
              <a:ext uri="{FF2B5EF4-FFF2-40B4-BE49-F238E27FC236}">
                <a16:creationId xmlns="" xmlns:a16="http://schemas.microsoft.com/office/drawing/2014/main" id="{ADD180BB-8EC1-4A1B-80CD-9CFA46E1F8F9}"/>
              </a:ext>
            </a:extLst>
          </p:cNvPr>
          <p:cNvSpPr>
            <a:spLocks noGrp="1" noChangeArrowheads="1"/>
          </p:cNvSpPr>
          <p:nvPr>
            <p:ph type="body" idx="1"/>
          </p:nvPr>
        </p:nvSpPr>
        <p:spPr>
          <a:xfrm>
            <a:off x="228600" y="1447800"/>
            <a:ext cx="6324600" cy="46482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normAutofit/>
          </a:bodyPr>
          <a:lstStyle/>
          <a:p>
            <a:r>
              <a:rPr lang="en-US" altLang="en-US" sz="2800" dirty="0"/>
              <a:t>Basic rule</a:t>
            </a:r>
            <a:endParaRPr lang="en-US" altLang="en-US" dirty="0"/>
          </a:p>
          <a:p>
            <a:pPr lvl="1"/>
            <a:r>
              <a:rPr lang="en-US" altLang="en-US" sz="2400" dirty="0"/>
              <a:t>Say what you are going to say</a:t>
            </a:r>
          </a:p>
          <a:p>
            <a:pPr lvl="2"/>
            <a:r>
              <a:rPr lang="en-US" altLang="en-US" sz="1800" dirty="0"/>
              <a:t>1-3 main points in the introduction</a:t>
            </a:r>
          </a:p>
          <a:p>
            <a:pPr lvl="1"/>
            <a:r>
              <a:rPr lang="en-US" altLang="en-US" sz="2400" dirty="0"/>
              <a:t>Say it</a:t>
            </a:r>
          </a:p>
          <a:p>
            <a:pPr lvl="2"/>
            <a:r>
              <a:rPr lang="en-US" altLang="en-US" sz="1800" dirty="0"/>
              <a:t>Give the talk</a:t>
            </a:r>
          </a:p>
          <a:p>
            <a:pPr lvl="1"/>
            <a:r>
              <a:rPr lang="en-US" altLang="en-US" sz="2400" dirty="0"/>
              <a:t>Then say what you said</a:t>
            </a:r>
          </a:p>
          <a:p>
            <a:pPr lvl="2"/>
            <a:r>
              <a:rPr lang="en-US" altLang="en-US" sz="1800" dirty="0"/>
              <a:t>Summarize main points in the conclusion</a:t>
            </a:r>
          </a:p>
          <a:p>
            <a:pPr lvl="1"/>
            <a:r>
              <a:rPr lang="en-US" altLang="en-US" sz="2400" dirty="0"/>
              <a:t>Don’t try to build suspense and then unveil a surprise ending</a:t>
            </a:r>
          </a:p>
        </p:txBody>
      </p:sp>
      <p:pic>
        <p:nvPicPr>
          <p:cNvPr id="8199" name="Picture 7">
            <a:extLst>
              <a:ext uri="{FF2B5EF4-FFF2-40B4-BE49-F238E27FC236}">
                <a16:creationId xmlns="" xmlns:a16="http://schemas.microsoft.com/office/drawing/2014/main" id="{CC82B218-0373-4080-A45B-374CAB351A0F}"/>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705600" y="1600200"/>
            <a:ext cx="2047875" cy="396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2710</TotalTime>
  <Words>2985</Words>
  <Application>Microsoft Office PowerPoint</Application>
  <PresentationFormat>On-screen Show (4:3)</PresentationFormat>
  <Paragraphs>358</Paragraphs>
  <Slides>44</Slides>
  <Notes>44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Introduction to Presentation skills  Technical Writing and Presentation</vt:lpstr>
      <vt:lpstr>The aims of the lesson</vt:lpstr>
      <vt:lpstr>The importance of presentation skill</vt:lpstr>
      <vt:lpstr>Presentation skill in the 21st century</vt:lpstr>
      <vt:lpstr>Important issues in Presentation</vt:lpstr>
      <vt:lpstr>10 tips for Presentation</vt:lpstr>
      <vt:lpstr>Contents</vt:lpstr>
      <vt:lpstr>I. Introduction to Presentation skills</vt:lpstr>
      <vt:lpstr>How to Give an Effective Presentation: Structure</vt:lpstr>
      <vt:lpstr>Tell a Story</vt:lpstr>
      <vt:lpstr>Audience</vt:lpstr>
      <vt:lpstr>Slide 12</vt:lpstr>
      <vt:lpstr>Presenting Your Methods, Data, and Results</vt:lpstr>
      <vt:lpstr>Preparing Your Data (continue)</vt:lpstr>
      <vt:lpstr>Slide 15</vt:lpstr>
      <vt:lpstr>Figures continued ...</vt:lpstr>
      <vt:lpstr>Arctic Sea Ice Conveyor</vt:lpstr>
      <vt:lpstr>Preparing the Presentation</vt:lpstr>
      <vt:lpstr>What Font to Use</vt:lpstr>
      <vt:lpstr>Color</vt:lpstr>
      <vt:lpstr>Slide 21</vt:lpstr>
      <vt:lpstr>Preparing Yourself...</vt:lpstr>
      <vt:lpstr>What to Wear …</vt:lpstr>
      <vt:lpstr>Print Your Slides</vt:lpstr>
      <vt:lpstr>Rehearsing</vt:lpstr>
      <vt:lpstr>Giving the Presentation</vt:lpstr>
      <vt:lpstr>Giving the Presentation</vt:lpstr>
      <vt:lpstr>Giving the Presentation</vt:lpstr>
      <vt:lpstr>Giving the Presentation</vt:lpstr>
      <vt:lpstr>Concluding Your Content</vt:lpstr>
      <vt:lpstr>Finishing Your Presentation</vt:lpstr>
      <vt:lpstr>What Can Go Wrong?</vt:lpstr>
      <vt:lpstr>Uncertainty About the Material</vt:lpstr>
      <vt:lpstr>What Will Happen to Polar Cod, Seals and Polar Bears?</vt:lpstr>
      <vt:lpstr>Minor Interruptions during Your Presentation</vt:lpstr>
      <vt:lpstr>Major Interruptions During Your Presentation</vt:lpstr>
      <vt:lpstr>Running Out of Slides</vt:lpstr>
      <vt:lpstr>Running Out of Time</vt:lpstr>
      <vt:lpstr>Questions and Answers</vt:lpstr>
      <vt:lpstr>Questions and Answers, continued</vt:lpstr>
      <vt:lpstr>Difficult Questions</vt:lpstr>
      <vt:lpstr>Difficult Questions, continued</vt:lpstr>
      <vt:lpstr>Small World of Research</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Bich hang</dc:creator>
  <cp:lastModifiedBy>VuVanThieu</cp:lastModifiedBy>
  <cp:revision>291</cp:revision>
  <cp:lastPrinted>2016-09-06T10:19:58Z</cp:lastPrinted>
  <dcterms:created xsi:type="dcterms:W3CDTF">2013-02-19T03:52:16Z</dcterms:created>
  <dcterms:modified xsi:type="dcterms:W3CDTF">2020-02-14T03:01:00Z</dcterms:modified>
</cp:coreProperties>
</file>