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390" r:id="rId3"/>
    <p:sldId id="391" r:id="rId4"/>
    <p:sldId id="392" r:id="rId5"/>
    <p:sldId id="394" r:id="rId6"/>
    <p:sldId id="395" r:id="rId7"/>
    <p:sldId id="397" r:id="rId8"/>
    <p:sldId id="398" r:id="rId9"/>
    <p:sldId id="399" r:id="rId10"/>
    <p:sldId id="400" r:id="rId11"/>
    <p:sldId id="401" r:id="rId12"/>
    <p:sldId id="402" r:id="rId13"/>
    <p:sldId id="403" r:id="rId14"/>
    <p:sldId id="404" r:id="rId15"/>
    <p:sldId id="405" r:id="rId16"/>
    <p:sldId id="406" r:id="rId17"/>
    <p:sldId id="407" r:id="rId18"/>
    <p:sldId id="408" r:id="rId19"/>
    <p:sldId id="409" r:id="rId20"/>
    <p:sldId id="410" r:id="rId21"/>
    <p:sldId id="412" r:id="rId22"/>
    <p:sldId id="413" r:id="rId23"/>
    <p:sldId id="414" r:id="rId24"/>
    <p:sldId id="415" r:id="rId25"/>
    <p:sldId id="416" r:id="rId26"/>
    <p:sldId id="417"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9FA2C8DC-C5EE-4A09-BCF9-B33ECFDDD378}">
          <p14:sldIdLst>
            <p14:sldId id="256"/>
            <p14:sldId id="385"/>
            <p14:sldId id="290"/>
            <p14:sldId id="320"/>
            <p14:sldId id="383"/>
            <p14:sldId id="382"/>
            <p14:sldId id="322"/>
          </p14:sldIdLst>
        </p14:section>
        <p14:section name="1. Các khái niệm cơ bản" id="{A80A56F4-9638-44CE-9717-FD460C5F7631}">
          <p14:sldIdLst>
            <p14:sldId id="323"/>
            <p14:sldId id="324"/>
            <p14:sldId id="386"/>
            <p14:sldId id="326"/>
            <p14:sldId id="327"/>
            <p14:sldId id="328"/>
            <p14:sldId id="329"/>
            <p14:sldId id="387"/>
            <p14:sldId id="388"/>
            <p14:sldId id="389"/>
          </p14:sldIdLst>
        </p14:section>
        <p14:section name="2. Hệ thống thông tin" id="{90C76344-BD1F-4D50-8647-7E9DACB509CD}">
          <p14:sldIdLst>
            <p14:sldId id="390"/>
            <p14:sldId id="391"/>
            <p14:sldId id="392"/>
            <p14:sldId id="393"/>
            <p14:sldId id="394"/>
            <p14:sldId id="395"/>
            <p14:sldId id="396"/>
            <p14:sldId id="397"/>
            <p14:sldId id="398"/>
            <p14:sldId id="399"/>
            <p14:sldId id="400"/>
            <p14:sldId id="258"/>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CC0000"/>
    <a:srgbClr val="EFA511"/>
    <a:srgbClr val="96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26"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smtClean="0"/>
              <a:t>Nhập môn CNTT&amp;TT</a:t>
            </a:r>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r>
              <a:rPr lang="en-US" smtClean="0"/>
              <a:t>2016</a:t>
            </a:r>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752D2C8-BDAA-C846-93DE-8024D750DFE1}" type="slidenum">
              <a:rPr lang="en-US" smtClean="0"/>
              <a:pPr/>
              <a:t>‹#›</a:t>
            </a:fld>
            <a:endParaRPr lang="en-US"/>
          </a:p>
        </p:txBody>
      </p:sp>
    </p:spTree>
    <p:extLst>
      <p:ext uri="{BB962C8B-B14F-4D97-AF65-F5344CB8AC3E}">
        <p14:creationId xmlns="" xmlns:p14="http://schemas.microsoft.com/office/powerpoint/2010/main" val="82852914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smtClean="0"/>
              <a:t>Nhập môn CNTT&amp;TT</a:t>
            </a: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r>
              <a:rPr lang="en-US" smtClean="0"/>
              <a:t>2016</a:t>
            </a:r>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FEAD6D3-E3A6-4306-A906-2CB27FEAA95E}" type="slidenum">
              <a:rPr lang="en-US" smtClean="0"/>
              <a:pPr/>
              <a:t>‹#›</a:t>
            </a:fld>
            <a:endParaRPr lang="en-US"/>
          </a:p>
        </p:txBody>
      </p:sp>
    </p:spTree>
    <p:extLst>
      <p:ext uri="{BB962C8B-B14F-4D97-AF65-F5344CB8AC3E}">
        <p14:creationId xmlns="" xmlns:p14="http://schemas.microsoft.com/office/powerpoint/2010/main" val="3156700759"/>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1</a:t>
            </a:fld>
            <a:endParaRPr lang="en-US"/>
          </a:p>
        </p:txBody>
      </p:sp>
      <p:sp>
        <p:nvSpPr>
          <p:cNvPr id="5" name="Date Placeholder 4"/>
          <p:cNvSpPr>
            <a:spLocks noGrp="1"/>
          </p:cNvSpPr>
          <p:nvPr>
            <p:ph type="dt" idx="11"/>
          </p:nvPr>
        </p:nvSpPr>
        <p:spPr/>
        <p:txBody>
          <a:bodyPr/>
          <a:lstStyle/>
          <a:p>
            <a:r>
              <a:rPr lang="en-US" smtClean="0"/>
              <a:t>2016</a:t>
            </a:r>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smtClean="0"/>
              <a:t>Nhập môn CNTT&amp;TT</a:t>
            </a:r>
            <a:endParaRPr lang="en-US"/>
          </a:p>
        </p:txBody>
      </p:sp>
    </p:spTree>
    <p:extLst>
      <p:ext uri="{BB962C8B-B14F-4D97-AF65-F5344CB8AC3E}">
        <p14:creationId xmlns="" xmlns:p14="http://schemas.microsoft.com/office/powerpoint/2010/main" val="2325333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 SoICT 2017</a:t>
            </a:r>
            <a:endParaRPr lang="en-US"/>
          </a:p>
        </p:txBody>
      </p:sp>
      <p:sp>
        <p:nvSpPr>
          <p:cNvPr id="5" name="Footer Placeholder 4"/>
          <p:cNvSpPr>
            <a:spLocks noGrp="1"/>
          </p:cNvSpPr>
          <p:nvPr>
            <p:ph type="ftr" sz="quarter" idx="11"/>
          </p:nvPr>
        </p:nvSpPr>
        <p:spPr/>
        <p:txBody>
          <a:bodyPr/>
          <a:lstStyle/>
          <a:p>
            <a:r>
              <a:rPr lang="en-US"/>
              <a:t>Nhập môn CNTT&amp;TT</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 SoICT 2017</a:t>
            </a:r>
            <a:endParaRPr lang="en-US"/>
          </a:p>
        </p:txBody>
      </p:sp>
      <p:sp>
        <p:nvSpPr>
          <p:cNvPr id="5" name="Footer Placeholder 4"/>
          <p:cNvSpPr>
            <a:spLocks noGrp="1"/>
          </p:cNvSpPr>
          <p:nvPr>
            <p:ph type="ftr" sz="quarter" idx="11"/>
          </p:nvPr>
        </p:nvSpPr>
        <p:spPr/>
        <p:txBody>
          <a:bodyPr/>
          <a:lstStyle/>
          <a:p>
            <a:r>
              <a:rPr lang="en-US"/>
              <a:t>Nhập môn CNTT&amp;TT</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 SoICT 2017</a:t>
            </a:r>
            <a:endParaRPr lang="en-US"/>
          </a:p>
        </p:txBody>
      </p:sp>
      <p:sp>
        <p:nvSpPr>
          <p:cNvPr id="5" name="Footer Placeholder 4"/>
          <p:cNvSpPr>
            <a:spLocks noGrp="1"/>
          </p:cNvSpPr>
          <p:nvPr>
            <p:ph type="ftr" sz="quarter" idx="11"/>
          </p:nvPr>
        </p:nvSpPr>
        <p:spPr/>
        <p:txBody>
          <a:bodyPr/>
          <a:lstStyle/>
          <a:p>
            <a:r>
              <a:rPr lang="en-US"/>
              <a:t>Nhập môn CNTT&amp;TT</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458200" cy="609600"/>
          </a:xfrm>
        </p:spPr>
        <p:txBody>
          <a:bodyPr>
            <a:normAutofit/>
          </a:bodyPr>
          <a:lstStyle>
            <a:lvl1pPr>
              <a:defRPr sz="3200" b="1">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533400" y="1143000"/>
            <a:ext cx="8153400" cy="4983163"/>
          </a:xfrm>
        </p:spPr>
        <p:txBody>
          <a:bodyPr/>
          <a:lstStyle>
            <a:lvl1pPr marL="342900" indent="-342900">
              <a:buClr>
                <a:srgbClr val="3366FF"/>
              </a:buClr>
              <a:buSzPct val="100000"/>
              <a:buFont typeface="Wingdings" charset="2"/>
              <a:buChar char="§"/>
              <a:defRPr b="0">
                <a:latin typeface="Arial" panose="020B0604020202020204" pitchFamily="34" charset="0"/>
                <a:cs typeface="Arial" panose="020B0604020202020204" pitchFamily="34" charset="0"/>
              </a:defRPr>
            </a:lvl1pPr>
            <a:lvl2pPr marL="742950" indent="-285750">
              <a:buClr>
                <a:srgbClr val="FF0000"/>
              </a:buClr>
              <a:buFont typeface="Wingdings" charset="2"/>
              <a:buChar char="§"/>
              <a:defRPr b="0" i="0">
                <a:latin typeface="Arial" panose="020B0604020202020204" pitchFamily="34" charset="0"/>
                <a:cs typeface="Arial" panose="020B0604020202020204" pitchFamily="34" charset="0"/>
              </a:defRPr>
            </a:lvl2pPr>
            <a:lvl3pPr marL="1143000" indent="-228600">
              <a:buClr>
                <a:srgbClr val="0000FF"/>
              </a:buClr>
              <a:buFont typeface="Arial"/>
              <a:buChar char="•"/>
              <a:defRPr i="0">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28600" y="6492875"/>
            <a:ext cx="2133600" cy="365125"/>
          </a:xfrm>
        </p:spPr>
        <p:txBody>
          <a:bodyPr/>
          <a:lstStyle/>
          <a:p>
            <a:r>
              <a:rPr lang="en-US" smtClean="0"/>
              <a:t>© SoICT 2017</a:t>
            </a:r>
            <a:endParaRPr lang="en-US"/>
          </a:p>
        </p:txBody>
      </p:sp>
      <p:sp>
        <p:nvSpPr>
          <p:cNvPr id="5" name="Footer Placeholder 4"/>
          <p:cNvSpPr>
            <a:spLocks noGrp="1"/>
          </p:cNvSpPr>
          <p:nvPr>
            <p:ph type="ftr" sz="quarter" idx="11"/>
          </p:nvPr>
        </p:nvSpPr>
        <p:spPr>
          <a:xfrm>
            <a:off x="3124200" y="6492875"/>
            <a:ext cx="2895600" cy="365125"/>
          </a:xfrm>
        </p:spPr>
        <p:txBody>
          <a:bodyPr/>
          <a:lstStyle/>
          <a:p>
            <a:r>
              <a:rPr lang="en-US"/>
              <a:t>Nhập môn CNTT&amp;TT</a:t>
            </a:r>
          </a:p>
        </p:txBody>
      </p:sp>
      <p:sp>
        <p:nvSpPr>
          <p:cNvPr id="6" name="Slide Number Placeholder 5"/>
          <p:cNvSpPr>
            <a:spLocks noGrp="1"/>
          </p:cNvSpPr>
          <p:nvPr>
            <p:ph type="sldNum" sz="quarter" idx="12"/>
          </p:nvPr>
        </p:nvSpPr>
        <p:spPr>
          <a:xfrm>
            <a:off x="6781800" y="6492875"/>
            <a:ext cx="2133600" cy="365125"/>
          </a:xfrm>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 SoICT 2017</a:t>
            </a:r>
            <a:endParaRPr lang="en-US"/>
          </a:p>
        </p:txBody>
      </p:sp>
      <p:sp>
        <p:nvSpPr>
          <p:cNvPr id="5" name="Footer Placeholder 4"/>
          <p:cNvSpPr>
            <a:spLocks noGrp="1"/>
          </p:cNvSpPr>
          <p:nvPr>
            <p:ph type="ftr" sz="quarter" idx="11"/>
          </p:nvPr>
        </p:nvSpPr>
        <p:spPr/>
        <p:txBody>
          <a:bodyPr/>
          <a:lstStyle/>
          <a:p>
            <a:r>
              <a:rPr lang="en-US"/>
              <a:t>Nhập môn CNTT&amp;TT</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 SoICT 2017</a:t>
            </a:r>
            <a:endParaRPr lang="en-US"/>
          </a:p>
        </p:txBody>
      </p:sp>
      <p:sp>
        <p:nvSpPr>
          <p:cNvPr id="6" name="Footer Placeholder 5"/>
          <p:cNvSpPr>
            <a:spLocks noGrp="1"/>
          </p:cNvSpPr>
          <p:nvPr>
            <p:ph type="ftr" sz="quarter" idx="11"/>
          </p:nvPr>
        </p:nvSpPr>
        <p:spPr/>
        <p:txBody>
          <a:bodyPr/>
          <a:lstStyle/>
          <a:p>
            <a:r>
              <a:rPr lang="en-US"/>
              <a:t>Nhập môn CNTT&amp;TT</a:t>
            </a:r>
          </a:p>
        </p:txBody>
      </p:sp>
      <p:sp>
        <p:nvSpPr>
          <p:cNvPr id="7" name="Slide Number Placeholder 6"/>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 SoICT 2017</a:t>
            </a:r>
            <a:endParaRPr lang="en-US"/>
          </a:p>
        </p:txBody>
      </p:sp>
      <p:sp>
        <p:nvSpPr>
          <p:cNvPr id="8" name="Footer Placeholder 7"/>
          <p:cNvSpPr>
            <a:spLocks noGrp="1"/>
          </p:cNvSpPr>
          <p:nvPr>
            <p:ph type="ftr" sz="quarter" idx="11"/>
          </p:nvPr>
        </p:nvSpPr>
        <p:spPr/>
        <p:txBody>
          <a:bodyPr/>
          <a:lstStyle/>
          <a:p>
            <a:r>
              <a:rPr lang="en-US"/>
              <a:t>Nhập môn CNTT&amp;TT</a:t>
            </a:r>
          </a:p>
        </p:txBody>
      </p:sp>
      <p:sp>
        <p:nvSpPr>
          <p:cNvPr id="9" name="Slide Number Placeholder 8"/>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 SoICT 2017</a:t>
            </a:r>
            <a:endParaRPr lang="en-US"/>
          </a:p>
        </p:txBody>
      </p:sp>
      <p:sp>
        <p:nvSpPr>
          <p:cNvPr id="4" name="Footer Placeholder 3"/>
          <p:cNvSpPr>
            <a:spLocks noGrp="1"/>
          </p:cNvSpPr>
          <p:nvPr>
            <p:ph type="ftr" sz="quarter" idx="11"/>
          </p:nvPr>
        </p:nvSpPr>
        <p:spPr/>
        <p:txBody>
          <a:bodyPr/>
          <a:lstStyle/>
          <a:p>
            <a:r>
              <a:rPr lang="en-US"/>
              <a:t>Nhập môn CNTT&amp;TT</a:t>
            </a:r>
          </a:p>
        </p:txBody>
      </p:sp>
      <p:sp>
        <p:nvSpPr>
          <p:cNvPr id="5" name="Slide Number Placeholder 4"/>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SoICT 2017</a:t>
            </a:r>
            <a:endParaRPr lang="en-US"/>
          </a:p>
        </p:txBody>
      </p:sp>
      <p:sp>
        <p:nvSpPr>
          <p:cNvPr id="3" name="Footer Placeholder 2"/>
          <p:cNvSpPr>
            <a:spLocks noGrp="1"/>
          </p:cNvSpPr>
          <p:nvPr>
            <p:ph type="ftr" sz="quarter" idx="11"/>
          </p:nvPr>
        </p:nvSpPr>
        <p:spPr/>
        <p:txBody>
          <a:bodyPr/>
          <a:lstStyle/>
          <a:p>
            <a:r>
              <a:rPr lang="en-US"/>
              <a:t>Nhập môn CNTT&amp;TT</a:t>
            </a:r>
          </a:p>
        </p:txBody>
      </p:sp>
      <p:sp>
        <p:nvSpPr>
          <p:cNvPr id="4" name="Slide Number Placeholder 3"/>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287" y="-19050"/>
            <a:ext cx="2855913" cy="781050"/>
          </a:xfrm>
        </p:spPr>
        <p:txBody>
          <a:bodyPr anchor="b"/>
          <a:lstStyle>
            <a:lvl1pPr algn="l">
              <a:defRPr sz="2000" b="1">
                <a:solidFill>
                  <a:srgbClr val="FFFFFF"/>
                </a:solidFill>
              </a:defRPr>
            </a:lvl1pPr>
          </a:lstStyle>
          <a:p>
            <a:r>
              <a:rPr lang="en-US" smtClean="0"/>
              <a:t>Click to edit Master title style</a:t>
            </a:r>
            <a:endParaRPr lang="en-US"/>
          </a:p>
        </p:txBody>
      </p:sp>
      <p:sp>
        <p:nvSpPr>
          <p:cNvPr id="3" name="Content Placeholder 2"/>
          <p:cNvSpPr>
            <a:spLocks noGrp="1"/>
          </p:cNvSpPr>
          <p:nvPr>
            <p:ph idx="1"/>
          </p:nvPr>
        </p:nvSpPr>
        <p:spPr>
          <a:xfrm>
            <a:off x="4032250" y="1143000"/>
            <a:ext cx="4883150" cy="50149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 SoICT 2017</a:t>
            </a:r>
            <a:endParaRPr lang="en-US"/>
          </a:p>
        </p:txBody>
      </p:sp>
      <p:sp>
        <p:nvSpPr>
          <p:cNvPr id="6" name="Footer Placeholder 5"/>
          <p:cNvSpPr>
            <a:spLocks noGrp="1"/>
          </p:cNvSpPr>
          <p:nvPr>
            <p:ph type="ftr" sz="quarter" idx="11"/>
          </p:nvPr>
        </p:nvSpPr>
        <p:spPr/>
        <p:txBody>
          <a:bodyPr/>
          <a:lstStyle/>
          <a:p>
            <a:r>
              <a:rPr lang="en-US"/>
              <a:t>Nhập môn CNTT&amp;TT</a:t>
            </a:r>
          </a:p>
        </p:txBody>
      </p:sp>
      <p:sp>
        <p:nvSpPr>
          <p:cNvPr id="7" name="Slide Number Placeholder 6"/>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 SoICT 2017</a:t>
            </a:r>
            <a:endParaRPr lang="en-US"/>
          </a:p>
        </p:txBody>
      </p:sp>
      <p:sp>
        <p:nvSpPr>
          <p:cNvPr id="6" name="Footer Placeholder 5"/>
          <p:cNvSpPr>
            <a:spLocks noGrp="1"/>
          </p:cNvSpPr>
          <p:nvPr>
            <p:ph type="ftr" sz="quarter" idx="11"/>
          </p:nvPr>
        </p:nvSpPr>
        <p:spPr/>
        <p:txBody>
          <a:bodyPr/>
          <a:lstStyle/>
          <a:p>
            <a:r>
              <a:rPr lang="en-US"/>
              <a:t>Nhập môn CNTT&amp;TT</a:t>
            </a:r>
          </a:p>
        </p:txBody>
      </p:sp>
      <p:sp>
        <p:nvSpPr>
          <p:cNvPr id="7" name="Slide Number Placeholder 6"/>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SoICT 2017</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Nhập môn CNTT&amp;TT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3379D-D487-4446-85FC-E9ED5B8B80F6}" type="slidenum">
              <a:rPr lang="en-US" smtClean="0"/>
              <a:pPr/>
              <a:t>‹#›</a:t>
            </a:fld>
            <a:endParaRPr lang="en-US"/>
          </a:p>
        </p:txBody>
      </p:sp>
      <p:pic>
        <p:nvPicPr>
          <p:cNvPr id="8" name="Picture 7" descr="pp3.jpg"/>
          <p:cNvPicPr>
            <a:picLocks noChangeAspect="1"/>
          </p:cNvPicPr>
          <p:nvPr userDrawn="1"/>
        </p:nvPicPr>
        <p:blipFill>
          <a:blip r:embed="rId14"/>
          <a:srcRect t="3852" b="13333"/>
          <a:stretch>
            <a:fillRect/>
          </a:stretch>
        </p:blipFill>
        <p:spPr>
          <a:xfrm>
            <a:off x="1792" y="0"/>
            <a:ext cx="9142208"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dissolve/>
  </p:transition>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yriad Pro"/>
          <a:ea typeface="+mj-ea"/>
          <a:cs typeface="Myriad Pro"/>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Myriad Pro"/>
          <a:ea typeface="+mn-ea"/>
          <a:cs typeface="Myriad Pro"/>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yriad Pro"/>
          <a:ea typeface="+mn-ea"/>
          <a:cs typeface="Myriad Pro"/>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yriad Pro"/>
          <a:ea typeface="+mn-ea"/>
          <a:cs typeface="Myriad Pro"/>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yriad Pro"/>
          <a:ea typeface="+mn-ea"/>
          <a:cs typeface="Myriad Pro"/>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a:ea typeface="+mn-ea"/>
          <a:cs typeface="Myriad Pro"/>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1.jpg"/>
          <p:cNvPicPr>
            <a:picLocks noChangeAspect="1"/>
          </p:cNvPicPr>
          <p:nvPr/>
        </p:nvPicPr>
        <p:blipFill>
          <a:blip r:embed="rId3"/>
          <a:srcRect t="45556"/>
          <a:stretch>
            <a:fillRect/>
          </a:stretch>
        </p:blipFill>
        <p:spPr>
          <a:xfrm>
            <a:off x="896" y="4114800"/>
            <a:ext cx="9142208" cy="2743200"/>
          </a:xfrm>
          <a:prstGeom prst="rect">
            <a:avLst/>
          </a:prstGeom>
        </p:spPr>
      </p:pic>
      <p:sp>
        <p:nvSpPr>
          <p:cNvPr id="2" name="Title 1"/>
          <p:cNvSpPr>
            <a:spLocks noGrp="1"/>
          </p:cNvSpPr>
          <p:nvPr>
            <p:ph type="ctrTitle"/>
          </p:nvPr>
        </p:nvSpPr>
        <p:spPr>
          <a:xfrm>
            <a:off x="0" y="1924512"/>
            <a:ext cx="9144000" cy="1961688"/>
          </a:xfrm>
        </p:spPr>
        <p:txBody>
          <a:bodyPr>
            <a:noAutofit/>
          </a:bodyPr>
          <a:lstStyle/>
          <a:p>
            <a:pPr>
              <a:spcBef>
                <a:spcPts val="600"/>
              </a:spcBef>
            </a:pPr>
            <a:r>
              <a:rPr lang="en-US" sz="3200" b="1" dirty="0" smtClean="0">
                <a:solidFill>
                  <a:srgbClr val="C00000"/>
                </a:solidFill>
              </a:rPr>
              <a:t>Nonverbal Communication</a:t>
            </a:r>
            <a:br>
              <a:rPr lang="en-US" sz="3200" b="1" dirty="0" smtClean="0">
                <a:solidFill>
                  <a:srgbClr val="C00000"/>
                </a:solidFill>
              </a:rPr>
            </a:br>
            <a:r>
              <a:rPr lang="en-US" sz="2800" dirty="0" smtClean="0">
                <a:solidFill>
                  <a:srgbClr val="000090"/>
                </a:solidFill>
              </a:rPr>
              <a:t/>
            </a:r>
            <a:br>
              <a:rPr lang="en-US" sz="2800" dirty="0" smtClean="0">
                <a:solidFill>
                  <a:srgbClr val="000090"/>
                </a:solidFill>
              </a:rPr>
            </a:br>
            <a:r>
              <a:rPr lang="en-US" sz="2800" dirty="0" smtClean="0">
                <a:solidFill>
                  <a:srgbClr val="000090"/>
                </a:solidFill>
              </a:rPr>
              <a:t>(Ref: </a:t>
            </a:r>
            <a:r>
              <a:rPr lang="en-US" sz="2800" b="1" dirty="0" err="1" smtClean="0">
                <a:latin typeface="Arial"/>
              </a:rPr>
              <a:t>Waqas</a:t>
            </a:r>
            <a:r>
              <a:rPr lang="en-US" sz="2800" b="1" dirty="0" smtClean="0">
                <a:latin typeface="Arial"/>
              </a:rPr>
              <a:t> Khan</a:t>
            </a:r>
            <a:r>
              <a:rPr lang="en-US" sz="2800" dirty="0" smtClean="0">
                <a:solidFill>
                  <a:srgbClr val="000090"/>
                </a:solidFill>
              </a:rPr>
              <a:t>)</a:t>
            </a:r>
            <a:endParaRPr lang="en-US" sz="2800" dirty="0">
              <a:solidFill>
                <a:srgbClr val="000090"/>
              </a:solidFill>
            </a:endParaRPr>
          </a:p>
        </p:txBody>
      </p:sp>
      <p:sp>
        <p:nvSpPr>
          <p:cNvPr id="3" name="Subtitle 2"/>
          <p:cNvSpPr>
            <a:spLocks noGrp="1"/>
          </p:cNvSpPr>
          <p:nvPr>
            <p:ph type="subTitle" idx="1"/>
          </p:nvPr>
        </p:nvSpPr>
        <p:spPr>
          <a:xfrm>
            <a:off x="381000" y="5029200"/>
            <a:ext cx="8513618" cy="990600"/>
          </a:xfrm>
        </p:spPr>
        <p:txBody>
          <a:bodyPr>
            <a:normAutofit/>
          </a:bodyPr>
          <a:lstStyle/>
          <a:p>
            <a:r>
              <a:rPr lang="en-US" sz="2000" dirty="0" err="1" smtClean="0">
                <a:solidFill>
                  <a:schemeClr val="bg2"/>
                </a:solidFill>
              </a:rPr>
              <a:t>SoICT</a:t>
            </a:r>
            <a:r>
              <a:rPr lang="en-US" sz="2000" dirty="0" smtClean="0">
                <a:solidFill>
                  <a:schemeClr val="bg2"/>
                </a:solidFill>
              </a:rPr>
              <a:t> - 2020</a:t>
            </a: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896"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smtClean="0">
                <a:solidFill>
                  <a:srgbClr val="C00000"/>
                </a:solidFill>
                <a:latin typeface="Arial" panose="020B0604020202020204" pitchFamily="34" charset="0"/>
                <a:cs typeface="Arial" panose="020B0604020202020204" pitchFamily="34" charset="0"/>
              </a:rPr>
              <a:t>         </a:t>
            </a:r>
            <a:r>
              <a:rPr lang="en-US" sz="1400" b="1" smtClean="0">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b="1" smtClean="0">
                <a:solidFill>
                  <a:srgbClr val="C00000"/>
                </a:solidFill>
                <a:latin typeface="Arial" panose="020B0604020202020204" pitchFamily="34" charset="0"/>
                <a:cs typeface="Arial" panose="020B0604020202020204" pitchFamily="34" charset="0"/>
              </a:rPr>
              <a:t>              </a:t>
            </a:r>
            <a:r>
              <a:rPr lang="en-US" sz="1050" smtClean="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cstate="print"/>
          <a:stretch>
            <a:fillRect/>
          </a:stretch>
        </p:blipFill>
        <p:spPr>
          <a:xfrm>
            <a:off x="304800" y="327984"/>
            <a:ext cx="990600" cy="971088"/>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14800" y="1371600"/>
            <a:ext cx="4864608" cy="5486400"/>
          </a:xfrm>
          <a:prstGeom prst="rect">
            <a:avLst/>
          </a:prstGeom>
        </p:spPr>
      </p:pic>
      <p:sp>
        <p:nvSpPr>
          <p:cNvPr id="3" name="Rectangle 2"/>
          <p:cNvSpPr/>
          <p:nvPr/>
        </p:nvSpPr>
        <p:spPr>
          <a:xfrm>
            <a:off x="2819400" y="228600"/>
            <a:ext cx="3410712" cy="405384"/>
          </a:xfrm>
          <a:prstGeom prst="rect">
            <a:avLst/>
          </a:prstGeom>
        </p:spPr>
        <p:txBody>
          <a:bodyPr wrap="none" lIns="0" tIns="0" rIns="0" bIns="0">
            <a:noAutofit/>
          </a:bodyPr>
          <a:lstStyle/>
          <a:p>
            <a:pPr indent="0" algn="ctr">
              <a:spcAft>
                <a:spcPts val="6930"/>
              </a:spcAft>
            </a:pPr>
            <a:r>
              <a:rPr lang="en-US" sz="2800" b="1" dirty="0">
                <a:solidFill>
                  <a:schemeClr val="bg1"/>
                </a:solidFill>
                <a:latin typeface="Arial"/>
              </a:rPr>
              <a:t>Facial Expressions</a:t>
            </a:r>
          </a:p>
        </p:txBody>
      </p:sp>
      <p:sp>
        <p:nvSpPr>
          <p:cNvPr id="4" name="Rectangle 3"/>
          <p:cNvSpPr/>
          <p:nvPr/>
        </p:nvSpPr>
        <p:spPr>
          <a:xfrm>
            <a:off x="301752" y="2426208"/>
            <a:ext cx="3587496" cy="2148840"/>
          </a:xfrm>
          <a:prstGeom prst="rect">
            <a:avLst/>
          </a:prstGeom>
        </p:spPr>
        <p:txBody>
          <a:bodyPr lIns="0" tIns="0" rIns="0" bIns="0">
            <a:noAutofit/>
          </a:bodyPr>
          <a:lstStyle/>
          <a:p>
            <a:pPr indent="0">
              <a:lnSpc>
                <a:spcPts val="2856"/>
              </a:lnSpc>
              <a:spcBef>
                <a:spcPts val="6930"/>
              </a:spcBef>
            </a:pPr>
            <a:r>
              <a:rPr lang="en-US" sz="2400" dirty="0">
                <a:latin typeface="Arial"/>
              </a:rPr>
              <a:t>Facial expressions are the key characteristics of nonverbal communication. Your facial expression can communicate happiness, sadness, anger or fear.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14800" y="1371600"/>
            <a:ext cx="4788408" cy="4785360"/>
          </a:xfrm>
          <a:prstGeom prst="rect">
            <a:avLst/>
          </a:prstGeom>
        </p:spPr>
      </p:pic>
      <p:sp>
        <p:nvSpPr>
          <p:cNvPr id="3" name="Rectangle 2"/>
          <p:cNvSpPr/>
          <p:nvPr/>
        </p:nvSpPr>
        <p:spPr>
          <a:xfrm>
            <a:off x="3581400" y="152400"/>
            <a:ext cx="1752600" cy="381000"/>
          </a:xfrm>
          <a:prstGeom prst="rect">
            <a:avLst/>
          </a:prstGeom>
        </p:spPr>
        <p:txBody>
          <a:bodyPr wrap="none" lIns="0" tIns="0" rIns="0" bIns="0">
            <a:noAutofit/>
          </a:bodyPr>
          <a:lstStyle/>
          <a:p>
            <a:pPr indent="0">
              <a:spcAft>
                <a:spcPts val="1260"/>
              </a:spcAft>
            </a:pPr>
            <a:r>
              <a:rPr lang="en-US" sz="2800" b="1" dirty="0">
                <a:solidFill>
                  <a:schemeClr val="bg1"/>
                </a:solidFill>
                <a:latin typeface="Arial"/>
              </a:rPr>
              <a:t>Posture</a:t>
            </a:r>
          </a:p>
        </p:txBody>
      </p:sp>
      <p:sp>
        <p:nvSpPr>
          <p:cNvPr id="4" name="Rectangle 3"/>
          <p:cNvSpPr/>
          <p:nvPr/>
        </p:nvSpPr>
        <p:spPr>
          <a:xfrm>
            <a:off x="381000" y="1143000"/>
            <a:ext cx="3733800" cy="5334000"/>
          </a:xfrm>
          <a:prstGeom prst="rect">
            <a:avLst/>
          </a:prstGeom>
        </p:spPr>
        <p:txBody>
          <a:bodyPr lIns="0" tIns="0" rIns="0" bIns="0">
            <a:noAutofit/>
          </a:bodyPr>
          <a:lstStyle/>
          <a:p>
            <a:pPr indent="0">
              <a:lnSpc>
                <a:spcPts val="2400"/>
              </a:lnSpc>
              <a:spcBef>
                <a:spcPts val="1260"/>
              </a:spcBef>
              <a:spcAft>
                <a:spcPts val="420"/>
              </a:spcAft>
            </a:pPr>
            <a:r>
              <a:rPr lang="en-US" sz="2800" dirty="0">
                <a:latin typeface="Arial"/>
              </a:rPr>
              <a:t>Posture and how you carry your self tells a lot about you. How you walk, sit, stand or hold your head not only indicates your current mood, but also your personality in general</a:t>
            </a:r>
            <a:r>
              <a:rPr lang="en-US" sz="2800" dirty="0" smtClean="0">
                <a:latin typeface="Arial"/>
              </a:rPr>
              <a:t>.</a:t>
            </a:r>
          </a:p>
          <a:p>
            <a:pPr indent="0">
              <a:lnSpc>
                <a:spcPts val="2400"/>
              </a:lnSpc>
              <a:spcBef>
                <a:spcPts val="1260"/>
              </a:spcBef>
              <a:spcAft>
                <a:spcPts val="420"/>
              </a:spcAft>
            </a:pPr>
            <a:endParaRPr lang="en-US" sz="2800" dirty="0">
              <a:latin typeface="Arial"/>
            </a:endParaRPr>
          </a:p>
          <a:p>
            <a:pPr indent="0">
              <a:lnSpc>
                <a:spcPts val="2136"/>
              </a:lnSpc>
            </a:pPr>
            <a:r>
              <a:rPr lang="en-US" sz="2000" b="1" dirty="0">
                <a:latin typeface="Arial"/>
              </a:rPr>
              <a:t>For example, if you cross your arms while standing, you indicate that you may be closed off and defensive. Meanwhile, walking with your head down and avoiding eye contact with others may indicate shyness.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67200" y="1121434"/>
            <a:ext cx="4053840" cy="5584166"/>
          </a:xfrm>
          <a:prstGeom prst="rect">
            <a:avLst/>
          </a:prstGeom>
        </p:spPr>
      </p:pic>
      <p:sp>
        <p:nvSpPr>
          <p:cNvPr id="3" name="Rectangle 2"/>
          <p:cNvSpPr/>
          <p:nvPr/>
        </p:nvSpPr>
        <p:spPr>
          <a:xfrm>
            <a:off x="149352" y="1484376"/>
            <a:ext cx="3813048" cy="4383024"/>
          </a:xfrm>
          <a:prstGeom prst="rect">
            <a:avLst/>
          </a:prstGeom>
        </p:spPr>
        <p:txBody>
          <a:bodyPr lIns="0" tIns="0" rIns="0" bIns="0">
            <a:noAutofit/>
          </a:bodyPr>
          <a:lstStyle/>
          <a:p>
            <a:pPr indent="0">
              <a:lnSpc>
                <a:spcPts val="2400"/>
              </a:lnSpc>
              <a:spcAft>
                <a:spcPts val="420"/>
              </a:spcAft>
            </a:pPr>
            <a:r>
              <a:rPr lang="en-US" sz="2800" dirty="0" err="1" smtClean="0">
                <a:latin typeface="Arial"/>
              </a:rPr>
              <a:t>Haptic</a:t>
            </a:r>
            <a:r>
              <a:rPr lang="en-US" sz="2800" dirty="0" smtClean="0">
                <a:latin typeface="Arial"/>
              </a:rPr>
              <a:t> </a:t>
            </a:r>
            <a:r>
              <a:rPr lang="en-US" sz="2800" dirty="0">
                <a:latin typeface="Arial"/>
              </a:rPr>
              <a:t>communication is communicating by touch. Touch </a:t>
            </a:r>
            <a:r>
              <a:rPr lang="en-US" sz="2800" dirty="0" smtClean="0">
                <a:latin typeface="Arial"/>
              </a:rPr>
              <a:t>or </a:t>
            </a:r>
            <a:r>
              <a:rPr lang="en-US" sz="2800" dirty="0" err="1" smtClean="0">
                <a:latin typeface="Arial"/>
              </a:rPr>
              <a:t>Haptic</a:t>
            </a:r>
            <a:r>
              <a:rPr lang="en-US" sz="2800" dirty="0" smtClean="0">
                <a:latin typeface="Arial"/>
              </a:rPr>
              <a:t> </a:t>
            </a:r>
            <a:r>
              <a:rPr lang="en-US" sz="2800" dirty="0">
                <a:latin typeface="Arial"/>
              </a:rPr>
              <a:t>is the characteristic of nonverbal communication and used when we come into physical contact with other people</a:t>
            </a:r>
            <a:r>
              <a:rPr lang="en-US" sz="2800" dirty="0" smtClean="0">
                <a:latin typeface="Arial"/>
              </a:rPr>
              <a:t>.</a:t>
            </a:r>
          </a:p>
          <a:p>
            <a:pPr indent="0">
              <a:lnSpc>
                <a:spcPts val="2400"/>
              </a:lnSpc>
              <a:spcAft>
                <a:spcPts val="420"/>
              </a:spcAft>
            </a:pPr>
            <a:endParaRPr lang="en-US" sz="2800" dirty="0">
              <a:latin typeface="Arial"/>
            </a:endParaRPr>
          </a:p>
          <a:p>
            <a:pPr indent="0">
              <a:lnSpc>
                <a:spcPts val="2136"/>
              </a:lnSpc>
            </a:pPr>
            <a:r>
              <a:rPr lang="en-US" sz="2000" b="1" dirty="0">
                <a:latin typeface="Arial"/>
              </a:rPr>
              <a:t>For example: We use handshakes to gain trust and introduce ourselves.</a:t>
            </a:r>
          </a:p>
        </p:txBody>
      </p:sp>
      <p:sp>
        <p:nvSpPr>
          <p:cNvPr id="4" name="Rectangle 3"/>
          <p:cNvSpPr/>
          <p:nvPr/>
        </p:nvSpPr>
        <p:spPr>
          <a:xfrm>
            <a:off x="3581400" y="152400"/>
            <a:ext cx="2667000" cy="381000"/>
          </a:xfrm>
          <a:prstGeom prst="rect">
            <a:avLst/>
          </a:prstGeom>
        </p:spPr>
        <p:txBody>
          <a:bodyPr wrap="none" lIns="0" tIns="0" rIns="0" bIns="0">
            <a:noAutofit/>
          </a:bodyPr>
          <a:lstStyle/>
          <a:p>
            <a:pPr indent="0">
              <a:spcAft>
                <a:spcPts val="1050"/>
              </a:spcAft>
            </a:pPr>
            <a:r>
              <a:rPr lang="en-US" sz="2800" b="1" dirty="0" err="1" smtClean="0">
                <a:solidFill>
                  <a:schemeClr val="bg1"/>
                </a:solidFill>
                <a:latin typeface="Arial"/>
              </a:rPr>
              <a:t>Haptic</a:t>
            </a:r>
            <a:r>
              <a:rPr lang="en-US" sz="2800" b="1" dirty="0" smtClean="0">
                <a:solidFill>
                  <a:schemeClr val="bg1"/>
                </a:solidFill>
                <a:latin typeface="Arial"/>
              </a:rPr>
              <a:t> or Touch</a:t>
            </a:r>
            <a:endParaRPr lang="en-US" sz="2800" b="1" dirty="0">
              <a:solidFill>
                <a:schemeClr val="bg1"/>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09544" y="990600"/>
            <a:ext cx="5705430" cy="5163312"/>
          </a:xfrm>
          <a:prstGeom prst="rect">
            <a:avLst/>
          </a:prstGeom>
        </p:spPr>
      </p:pic>
      <p:sp>
        <p:nvSpPr>
          <p:cNvPr id="3" name="Rectangle 2"/>
          <p:cNvSpPr/>
          <p:nvPr/>
        </p:nvSpPr>
        <p:spPr>
          <a:xfrm>
            <a:off x="149352" y="1469136"/>
            <a:ext cx="3127248" cy="4626864"/>
          </a:xfrm>
          <a:prstGeom prst="rect">
            <a:avLst/>
          </a:prstGeom>
        </p:spPr>
        <p:txBody>
          <a:bodyPr lIns="0" tIns="0" rIns="0" bIns="0">
            <a:noAutofit/>
          </a:bodyPr>
          <a:lstStyle/>
          <a:p>
            <a:pPr indent="0">
              <a:spcAft>
                <a:spcPts val="840"/>
              </a:spcAft>
            </a:pPr>
            <a:endParaRPr lang="en-US" sz="3200" dirty="0">
              <a:latin typeface="Arial"/>
            </a:endParaRPr>
          </a:p>
          <a:p>
            <a:pPr indent="0">
              <a:lnSpc>
                <a:spcPts val="2400"/>
              </a:lnSpc>
              <a:spcAft>
                <a:spcPts val="420"/>
              </a:spcAft>
            </a:pPr>
            <a:r>
              <a:rPr lang="en-US" sz="2400" dirty="0">
                <a:latin typeface="Times New Roman"/>
              </a:rPr>
              <a:t>A </a:t>
            </a:r>
            <a:r>
              <a:rPr lang="en-US" sz="2400" b="1" dirty="0">
                <a:latin typeface="Times New Roman"/>
              </a:rPr>
              <a:t>gesture </a:t>
            </a:r>
            <a:r>
              <a:rPr lang="en-US" sz="2400" dirty="0">
                <a:latin typeface="Times New Roman"/>
              </a:rPr>
              <a:t>is a characteristic of nonverbal communication in which visible body actions communicate particular message.</a:t>
            </a:r>
          </a:p>
          <a:p>
            <a:pPr indent="0">
              <a:lnSpc>
                <a:spcPts val="2400"/>
              </a:lnSpc>
            </a:pPr>
            <a:r>
              <a:rPr lang="en-US" sz="2400" dirty="0">
                <a:latin typeface="Times New Roman"/>
              </a:rPr>
              <a:t>Gestures include movement of the hands, face, or other parts of the body.</a:t>
            </a:r>
          </a:p>
        </p:txBody>
      </p:sp>
      <p:sp>
        <p:nvSpPr>
          <p:cNvPr id="4" name="Rectangle 3"/>
          <p:cNvSpPr/>
          <p:nvPr/>
        </p:nvSpPr>
        <p:spPr>
          <a:xfrm>
            <a:off x="3581400" y="152400"/>
            <a:ext cx="1981200" cy="381000"/>
          </a:xfrm>
          <a:prstGeom prst="rect">
            <a:avLst/>
          </a:prstGeom>
        </p:spPr>
        <p:txBody>
          <a:bodyPr wrap="none" lIns="0" tIns="0" rIns="0" bIns="0">
            <a:noAutofit/>
          </a:bodyPr>
          <a:lstStyle/>
          <a:p>
            <a:pPr indent="0">
              <a:spcAft>
                <a:spcPts val="1050"/>
              </a:spcAft>
            </a:pPr>
            <a:r>
              <a:rPr lang="en-US" sz="2800" b="1" dirty="0" smtClean="0">
                <a:solidFill>
                  <a:schemeClr val="bg1"/>
                </a:solidFill>
                <a:latin typeface="Arial"/>
              </a:rPr>
              <a:t>Gestures</a:t>
            </a:r>
            <a:endParaRPr lang="en-US" sz="2800" b="1" dirty="0">
              <a:solidFill>
                <a:schemeClr val="bg1"/>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016" y="3084576"/>
            <a:ext cx="8159496" cy="463296"/>
          </a:xfrm>
          <a:prstGeom prst="rect">
            <a:avLst/>
          </a:prstGeom>
        </p:spPr>
        <p:txBody>
          <a:bodyPr wrap="none" lIns="0" tIns="0" rIns="0" bIns="0">
            <a:noAutofit/>
          </a:bodyPr>
          <a:lstStyle/>
          <a:p>
            <a:pPr indent="0"/>
            <a:r>
              <a:rPr lang="en-US" sz="3500" b="1">
                <a:latin typeface="Arial"/>
              </a:rPr>
              <a:t>Let see some most common gestures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1"/>
            <a:ext cx="9144000" cy="6858001"/>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78166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4535424" cy="6839712"/>
          </a:xfrm>
          <a:prstGeom prst="rect">
            <a:avLst/>
          </a:prstGeom>
        </p:spPr>
      </p:pic>
      <p:pic>
        <p:nvPicPr>
          <p:cNvPr id="3" name="Picture 2"/>
          <p:cNvPicPr>
            <a:picLocks noChangeAspect="1"/>
          </p:cNvPicPr>
          <p:nvPr/>
        </p:nvPicPr>
        <p:blipFill>
          <a:blip r:embed="rId3"/>
          <a:stretch>
            <a:fillRect/>
          </a:stretch>
        </p:blipFill>
        <p:spPr>
          <a:xfrm>
            <a:off x="4748784" y="0"/>
            <a:ext cx="4395216"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72334" y="0"/>
            <a:ext cx="3799332"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52400"/>
            <a:ext cx="4949952" cy="490728"/>
          </a:xfrm>
          <a:prstGeom prst="rect">
            <a:avLst/>
          </a:prstGeom>
        </p:spPr>
        <p:txBody>
          <a:bodyPr wrap="none" lIns="0" tIns="0" rIns="0" bIns="0">
            <a:noAutofit/>
          </a:bodyPr>
          <a:lstStyle/>
          <a:p>
            <a:pPr indent="0" algn="ctr">
              <a:spcAft>
                <a:spcPts val="3780"/>
              </a:spcAft>
            </a:pPr>
            <a:r>
              <a:rPr lang="en-US" sz="2800" b="1" dirty="0" smtClean="0">
                <a:solidFill>
                  <a:schemeClr val="bg1"/>
                </a:solidFill>
                <a:latin typeface="Arial"/>
              </a:rPr>
              <a:t>Content</a:t>
            </a:r>
            <a:endParaRPr lang="en-US" sz="3600" b="1" dirty="0">
              <a:solidFill>
                <a:schemeClr val="bg1"/>
              </a:solidFill>
              <a:latin typeface="Arial"/>
            </a:endParaRPr>
          </a:p>
        </p:txBody>
      </p:sp>
      <p:sp>
        <p:nvSpPr>
          <p:cNvPr id="3" name="Rectangle 2"/>
          <p:cNvSpPr/>
          <p:nvPr/>
        </p:nvSpPr>
        <p:spPr>
          <a:xfrm>
            <a:off x="701040" y="1652016"/>
            <a:ext cx="7909560" cy="3681984"/>
          </a:xfrm>
          <a:prstGeom prst="rect">
            <a:avLst/>
          </a:prstGeom>
        </p:spPr>
        <p:txBody>
          <a:bodyPr lIns="0" tIns="0" rIns="0" bIns="0">
            <a:noAutofit/>
          </a:bodyPr>
          <a:lstStyle/>
          <a:p>
            <a:pPr marL="457200" indent="-457200" algn="just">
              <a:lnSpc>
                <a:spcPts val="3264"/>
              </a:lnSpc>
              <a:spcBef>
                <a:spcPts val="3780"/>
              </a:spcBef>
              <a:buFont typeface="+mj-lt"/>
              <a:buAutoNum type="arabicPeriod"/>
            </a:pPr>
            <a:r>
              <a:rPr lang="en-US" sz="2400" dirty="0" smtClean="0">
                <a:latin typeface="Arial"/>
              </a:rPr>
              <a:t>What </a:t>
            </a:r>
            <a:r>
              <a:rPr lang="en-US" sz="2400" dirty="0">
                <a:latin typeface="Arial"/>
              </a:rPr>
              <a:t>is nonverbal communication?</a:t>
            </a:r>
          </a:p>
          <a:p>
            <a:pPr marL="457200" indent="-457200" algn="just">
              <a:lnSpc>
                <a:spcPts val="3264"/>
              </a:lnSpc>
              <a:buFont typeface="+mj-lt"/>
              <a:buAutoNum type="arabicPeriod"/>
            </a:pPr>
            <a:r>
              <a:rPr lang="en-US" sz="2400" dirty="0" smtClean="0">
                <a:latin typeface="Arial"/>
              </a:rPr>
              <a:t>Difference </a:t>
            </a:r>
            <a:r>
              <a:rPr lang="en-US" sz="2400" dirty="0">
                <a:latin typeface="Arial"/>
              </a:rPr>
              <a:t>between verbal &amp; nonverbal communication.</a:t>
            </a:r>
          </a:p>
          <a:p>
            <a:pPr marL="457200" indent="-457200" algn="just">
              <a:lnSpc>
                <a:spcPts val="3264"/>
              </a:lnSpc>
              <a:buFont typeface="+mj-lt"/>
              <a:buAutoNum type="arabicPeriod"/>
            </a:pPr>
            <a:r>
              <a:rPr lang="en-US" sz="2400" dirty="0" smtClean="0">
                <a:latin typeface="Arial"/>
              </a:rPr>
              <a:t>Importance </a:t>
            </a:r>
            <a:r>
              <a:rPr lang="en-US" sz="2400" dirty="0">
                <a:latin typeface="Arial"/>
              </a:rPr>
              <a:t>&amp; Power of nonverbal communication.</a:t>
            </a:r>
          </a:p>
          <a:p>
            <a:pPr marL="457200" indent="-457200" algn="just">
              <a:lnSpc>
                <a:spcPts val="3264"/>
              </a:lnSpc>
              <a:buFont typeface="+mj-lt"/>
              <a:buAutoNum type="arabicPeriod"/>
            </a:pPr>
            <a:r>
              <a:rPr lang="en-US" sz="2400" dirty="0" smtClean="0">
                <a:latin typeface="Arial"/>
              </a:rPr>
              <a:t>Types </a:t>
            </a:r>
            <a:r>
              <a:rPr lang="en-US" sz="2400" dirty="0">
                <a:latin typeface="Arial"/>
              </a:rPr>
              <a:t>of nonverbal communication.</a:t>
            </a:r>
          </a:p>
          <a:p>
            <a:pPr marL="457200" indent="-457200" algn="just">
              <a:lnSpc>
                <a:spcPts val="3264"/>
              </a:lnSpc>
              <a:buFont typeface="+mj-lt"/>
              <a:buAutoNum type="arabicPeriod"/>
            </a:pPr>
            <a:r>
              <a:rPr lang="en-US" sz="2400" dirty="0" smtClean="0">
                <a:latin typeface="Arial"/>
              </a:rPr>
              <a:t>Forms </a:t>
            </a:r>
            <a:r>
              <a:rPr lang="en-US" sz="2400" dirty="0">
                <a:latin typeface="Arial"/>
              </a:rPr>
              <a:t>of nonverbal communication.</a:t>
            </a:r>
          </a:p>
          <a:p>
            <a:pPr marL="457200" indent="-457200" algn="just">
              <a:lnSpc>
                <a:spcPts val="3264"/>
              </a:lnSpc>
              <a:buFont typeface="+mj-lt"/>
              <a:buAutoNum type="arabicPeriod"/>
            </a:pPr>
            <a:r>
              <a:rPr lang="en-US" sz="2400" dirty="0" smtClean="0">
                <a:latin typeface="Arial"/>
              </a:rPr>
              <a:t>Nonverbal </a:t>
            </a:r>
            <a:r>
              <a:rPr lang="en-US" sz="2400" dirty="0">
                <a:latin typeface="Arial"/>
              </a:rPr>
              <a:t>Communication Around the World.</a:t>
            </a:r>
          </a:p>
          <a:p>
            <a:pPr marL="457200" indent="-457200" algn="just">
              <a:lnSpc>
                <a:spcPts val="3264"/>
              </a:lnSpc>
              <a:buFont typeface="+mj-lt"/>
              <a:buAutoNum type="arabicPeriod"/>
            </a:pPr>
            <a:r>
              <a:rPr lang="en-US" sz="2400" dirty="0" smtClean="0">
                <a:latin typeface="Arial"/>
              </a:rPr>
              <a:t>Nonverbal </a:t>
            </a:r>
            <a:r>
              <a:rPr lang="en-US" sz="2400" dirty="0">
                <a:latin typeface="Arial"/>
              </a:rPr>
              <a:t>communication must be </a:t>
            </a:r>
            <a:r>
              <a:rPr lang="en-US" sz="2400" dirty="0">
                <a:solidFill>
                  <a:srgbClr val="FF0000"/>
                </a:solidFill>
                <a:latin typeface="Arial"/>
              </a:rPr>
              <a:t>understandable.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608" y="1438656"/>
            <a:ext cx="3374136" cy="3413760"/>
          </a:xfrm>
          <a:prstGeom prst="rect">
            <a:avLst/>
          </a:prstGeom>
        </p:spPr>
        <p:txBody>
          <a:bodyPr lIns="0" tIns="0" rIns="0" bIns="0">
            <a:noAutofit/>
          </a:bodyPr>
          <a:lstStyle/>
          <a:p>
            <a:pPr indent="0">
              <a:lnSpc>
                <a:spcPts val="2880"/>
              </a:lnSpc>
            </a:pPr>
            <a:r>
              <a:rPr lang="en-US" sz="2400" dirty="0" smtClean="0">
                <a:latin typeface="Arial"/>
              </a:rPr>
              <a:t>Personal </a:t>
            </a:r>
            <a:r>
              <a:rPr lang="en-US" sz="2400" dirty="0">
                <a:latin typeface="Arial"/>
              </a:rPr>
              <a:t>space is your "bubble" - the space you place between yourself and others. This invisible boundary becomes apparent only when someone bumps or tries to enter your bubble.</a:t>
            </a:r>
          </a:p>
        </p:txBody>
      </p:sp>
      <p:pic>
        <p:nvPicPr>
          <p:cNvPr id="3074" name="Picture 2"/>
          <p:cNvPicPr>
            <a:picLocks noChangeAspect="1" noChangeArrowheads="1"/>
          </p:cNvPicPr>
          <p:nvPr/>
        </p:nvPicPr>
        <p:blipFill>
          <a:blip r:embed="rId2"/>
          <a:srcRect/>
          <a:stretch>
            <a:fillRect/>
          </a:stretch>
        </p:blipFill>
        <p:spPr bwMode="auto">
          <a:xfrm>
            <a:off x="4343400" y="1295400"/>
            <a:ext cx="3786188" cy="5199914"/>
          </a:xfrm>
          <a:prstGeom prst="rect">
            <a:avLst/>
          </a:prstGeom>
          <a:noFill/>
          <a:ln w="9525">
            <a:noFill/>
            <a:miter lim="800000"/>
            <a:headEnd/>
            <a:tailEnd/>
          </a:ln>
          <a:effectLst/>
        </p:spPr>
      </p:pic>
      <p:sp>
        <p:nvSpPr>
          <p:cNvPr id="4" name="Rectangle 3"/>
          <p:cNvSpPr/>
          <p:nvPr/>
        </p:nvSpPr>
        <p:spPr>
          <a:xfrm>
            <a:off x="3581400" y="152400"/>
            <a:ext cx="2971800" cy="381000"/>
          </a:xfrm>
          <a:prstGeom prst="rect">
            <a:avLst/>
          </a:prstGeom>
        </p:spPr>
        <p:txBody>
          <a:bodyPr wrap="none" lIns="0" tIns="0" rIns="0" bIns="0">
            <a:noAutofit/>
          </a:bodyPr>
          <a:lstStyle/>
          <a:p>
            <a:pPr indent="0">
              <a:spcAft>
                <a:spcPts val="1050"/>
              </a:spcAft>
            </a:pPr>
            <a:r>
              <a:rPr lang="en-US" sz="2800" b="1" dirty="0" smtClean="0">
                <a:solidFill>
                  <a:schemeClr val="bg1"/>
                </a:solidFill>
                <a:latin typeface="Arial"/>
              </a:rPr>
              <a:t>Personal space</a:t>
            </a:r>
            <a:endParaRPr lang="en-US" sz="2800" b="1" dirty="0">
              <a:solidFill>
                <a:schemeClr val="bg1"/>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04160" y="1066800"/>
            <a:ext cx="6263640" cy="5577840"/>
          </a:xfrm>
          <a:prstGeom prst="rect">
            <a:avLst/>
          </a:prstGeom>
        </p:spPr>
      </p:pic>
      <p:sp>
        <p:nvSpPr>
          <p:cNvPr id="3" name="Rectangle 2"/>
          <p:cNvSpPr/>
          <p:nvPr/>
        </p:nvSpPr>
        <p:spPr>
          <a:xfrm>
            <a:off x="685800" y="228600"/>
            <a:ext cx="8058912" cy="332232"/>
          </a:xfrm>
          <a:prstGeom prst="rect">
            <a:avLst/>
          </a:prstGeom>
        </p:spPr>
        <p:txBody>
          <a:bodyPr wrap="none" lIns="0" tIns="0" rIns="0" bIns="0">
            <a:noAutofit/>
          </a:bodyPr>
          <a:lstStyle/>
          <a:p>
            <a:pPr indent="0"/>
            <a:r>
              <a:rPr lang="en-US" sz="2800" b="1" dirty="0">
                <a:solidFill>
                  <a:schemeClr val="bg1"/>
                </a:solidFill>
                <a:latin typeface="Arial"/>
              </a:rPr>
              <a:t>Nonverbal Communication Around the World</a:t>
            </a:r>
          </a:p>
        </p:txBody>
      </p:sp>
      <p:sp>
        <p:nvSpPr>
          <p:cNvPr id="4" name="Rectangle 3"/>
          <p:cNvSpPr/>
          <p:nvPr/>
        </p:nvSpPr>
        <p:spPr>
          <a:xfrm>
            <a:off x="152400" y="1371600"/>
            <a:ext cx="2663952" cy="3313176"/>
          </a:xfrm>
          <a:prstGeom prst="rect">
            <a:avLst/>
          </a:prstGeom>
        </p:spPr>
        <p:txBody>
          <a:bodyPr lIns="0" tIns="0" rIns="0" bIns="0">
            <a:noAutofit/>
          </a:bodyPr>
          <a:lstStyle/>
          <a:p>
            <a:pPr indent="0" algn="ctr">
              <a:lnSpc>
                <a:spcPts val="2904"/>
              </a:lnSpc>
              <a:spcAft>
                <a:spcPts val="420"/>
              </a:spcAft>
            </a:pPr>
            <a:r>
              <a:rPr lang="en-US" sz="2400" b="1" dirty="0">
                <a:latin typeface="Arial"/>
              </a:rPr>
              <a:t>Nonverbal Communication in</a:t>
            </a:r>
          </a:p>
          <a:p>
            <a:pPr marL="609600" indent="0">
              <a:spcAft>
                <a:spcPts val="2730"/>
              </a:spcAft>
            </a:pPr>
            <a:r>
              <a:rPr lang="en-US" sz="3200" b="1" dirty="0" smtClean="0">
                <a:solidFill>
                  <a:srgbClr val="009C6E"/>
                </a:solidFill>
                <a:latin typeface="Arial"/>
              </a:rPr>
              <a:t>Pakistan</a:t>
            </a:r>
          </a:p>
          <a:p>
            <a:pPr marL="609600" indent="0">
              <a:spcAft>
                <a:spcPts val="2730"/>
              </a:spcAft>
            </a:pPr>
            <a:r>
              <a:rPr lang="en-US" sz="2400" dirty="0" smtClean="0">
                <a:latin typeface="Arial"/>
              </a:rPr>
              <a:t>Expressing </a:t>
            </a:r>
            <a:r>
              <a:rPr lang="en-US" sz="2400" dirty="0">
                <a:latin typeface="Arial"/>
              </a:rPr>
              <a:t>happiness, respect and love for others.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89704" y="908304"/>
            <a:ext cx="4654296" cy="5940552"/>
          </a:xfrm>
          <a:prstGeom prst="rect">
            <a:avLst/>
          </a:prstGeom>
        </p:spPr>
      </p:pic>
      <p:sp>
        <p:nvSpPr>
          <p:cNvPr id="3" name="Rectangle 2"/>
          <p:cNvSpPr/>
          <p:nvPr/>
        </p:nvSpPr>
        <p:spPr>
          <a:xfrm>
            <a:off x="609600" y="304800"/>
            <a:ext cx="8058912" cy="332232"/>
          </a:xfrm>
          <a:prstGeom prst="rect">
            <a:avLst/>
          </a:prstGeom>
        </p:spPr>
        <p:txBody>
          <a:bodyPr wrap="none" lIns="0" tIns="0" rIns="0" bIns="0">
            <a:noAutofit/>
          </a:bodyPr>
          <a:lstStyle/>
          <a:p>
            <a:pPr indent="0" algn="ctr"/>
            <a:r>
              <a:rPr lang="en-US" sz="2800" b="1" dirty="0">
                <a:solidFill>
                  <a:schemeClr val="bg1"/>
                </a:solidFill>
                <a:latin typeface="Arial"/>
              </a:rPr>
              <a:t>Nonverbal Communication Around the World</a:t>
            </a:r>
          </a:p>
        </p:txBody>
      </p:sp>
      <p:sp>
        <p:nvSpPr>
          <p:cNvPr id="4" name="Rectangle 3"/>
          <p:cNvSpPr/>
          <p:nvPr/>
        </p:nvSpPr>
        <p:spPr>
          <a:xfrm>
            <a:off x="356616" y="1911096"/>
            <a:ext cx="3931920" cy="2258568"/>
          </a:xfrm>
          <a:prstGeom prst="rect">
            <a:avLst/>
          </a:prstGeom>
        </p:spPr>
        <p:txBody>
          <a:bodyPr lIns="0" tIns="0" rIns="0" bIns="0">
            <a:noAutofit/>
          </a:bodyPr>
          <a:lstStyle/>
          <a:p>
            <a:pPr indent="0">
              <a:spcAft>
                <a:spcPts val="840"/>
              </a:spcAft>
            </a:pPr>
            <a:r>
              <a:rPr lang="en-US" sz="2400" b="1">
                <a:latin typeface="Times New Roman"/>
              </a:rPr>
              <a:t>Nonverbal Communication in</a:t>
            </a:r>
          </a:p>
          <a:p>
            <a:pPr indent="0" algn="ctr">
              <a:spcAft>
                <a:spcPts val="2730"/>
              </a:spcAft>
            </a:pPr>
            <a:r>
              <a:rPr lang="en-US" sz="2900" b="1">
                <a:solidFill>
                  <a:srgbClr val="32946A"/>
                </a:solidFill>
                <a:latin typeface="Arial"/>
              </a:rPr>
              <a:t>China</a:t>
            </a:r>
          </a:p>
          <a:p>
            <a:pPr indent="0">
              <a:lnSpc>
                <a:spcPts val="2880"/>
              </a:lnSpc>
            </a:pPr>
            <a:r>
              <a:rPr lang="en-US" sz="2400">
                <a:latin typeface="Times New Roman"/>
              </a:rPr>
              <a:t>The Chinese don't like being touched by strangers. Therefore don’t make any body contact.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96384" y="905256"/>
            <a:ext cx="4547616" cy="5952744"/>
          </a:xfrm>
          <a:prstGeom prst="rect">
            <a:avLst/>
          </a:prstGeom>
        </p:spPr>
      </p:pic>
      <p:sp>
        <p:nvSpPr>
          <p:cNvPr id="3" name="Rectangle 2"/>
          <p:cNvSpPr/>
          <p:nvPr/>
        </p:nvSpPr>
        <p:spPr>
          <a:xfrm>
            <a:off x="609600" y="228600"/>
            <a:ext cx="8058912" cy="332232"/>
          </a:xfrm>
          <a:prstGeom prst="rect">
            <a:avLst/>
          </a:prstGeom>
        </p:spPr>
        <p:txBody>
          <a:bodyPr wrap="none" lIns="0" tIns="0" rIns="0" bIns="0">
            <a:noAutofit/>
          </a:bodyPr>
          <a:lstStyle/>
          <a:p>
            <a:pPr indent="0"/>
            <a:r>
              <a:rPr lang="en-US" sz="2800" b="1" dirty="0">
                <a:solidFill>
                  <a:schemeClr val="bg1"/>
                </a:solidFill>
                <a:latin typeface="Arial"/>
              </a:rPr>
              <a:t>Nonverbal Communication Around the World</a:t>
            </a:r>
          </a:p>
        </p:txBody>
      </p:sp>
      <p:sp>
        <p:nvSpPr>
          <p:cNvPr id="4" name="Rectangle 3"/>
          <p:cNvSpPr/>
          <p:nvPr/>
        </p:nvSpPr>
        <p:spPr>
          <a:xfrm>
            <a:off x="399288" y="2090928"/>
            <a:ext cx="3928872" cy="1770888"/>
          </a:xfrm>
          <a:prstGeom prst="rect">
            <a:avLst/>
          </a:prstGeom>
        </p:spPr>
        <p:txBody>
          <a:bodyPr lIns="0" tIns="0" rIns="0" bIns="0">
            <a:noAutofit/>
          </a:bodyPr>
          <a:lstStyle/>
          <a:p>
            <a:pPr indent="0" algn="ctr">
              <a:lnSpc>
                <a:spcPts val="2856"/>
              </a:lnSpc>
              <a:spcAft>
                <a:spcPts val="1890"/>
              </a:spcAft>
            </a:pPr>
            <a:r>
              <a:rPr lang="en-US" sz="2400" b="1">
                <a:latin typeface="Times New Roman"/>
              </a:rPr>
              <a:t>Nonverbal Communication in </a:t>
            </a:r>
            <a:r>
              <a:rPr lang="en-US" sz="2400" b="1">
                <a:solidFill>
                  <a:srgbClr val="FF0000"/>
                </a:solidFill>
                <a:latin typeface="Times New Roman"/>
              </a:rPr>
              <a:t>Argentina</a:t>
            </a:r>
          </a:p>
          <a:p>
            <a:pPr indent="0">
              <a:lnSpc>
                <a:spcPts val="2880"/>
              </a:lnSpc>
            </a:pPr>
            <a:r>
              <a:rPr lang="en-US" sz="2400">
                <a:latin typeface="Times New Roman"/>
              </a:rPr>
              <a:t>A handshake and nod show respect when greeting someone.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00600" y="1042416"/>
            <a:ext cx="4343400" cy="5815584"/>
          </a:xfrm>
          <a:prstGeom prst="rect">
            <a:avLst/>
          </a:prstGeom>
        </p:spPr>
      </p:pic>
      <p:sp>
        <p:nvSpPr>
          <p:cNvPr id="3" name="Rectangle 2"/>
          <p:cNvSpPr/>
          <p:nvPr/>
        </p:nvSpPr>
        <p:spPr>
          <a:xfrm>
            <a:off x="685800" y="304800"/>
            <a:ext cx="8058912" cy="332232"/>
          </a:xfrm>
          <a:prstGeom prst="rect">
            <a:avLst/>
          </a:prstGeom>
        </p:spPr>
        <p:txBody>
          <a:bodyPr wrap="none" lIns="0" tIns="0" rIns="0" bIns="0">
            <a:noAutofit/>
          </a:bodyPr>
          <a:lstStyle/>
          <a:p>
            <a:pPr indent="0"/>
            <a:r>
              <a:rPr lang="en-US" sz="2800" b="1" dirty="0">
                <a:solidFill>
                  <a:schemeClr val="bg1"/>
                </a:solidFill>
                <a:latin typeface="Arial"/>
              </a:rPr>
              <a:t>Nonverbal Communication Around the World</a:t>
            </a:r>
          </a:p>
        </p:txBody>
      </p:sp>
      <p:sp>
        <p:nvSpPr>
          <p:cNvPr id="4" name="Rectangle 3"/>
          <p:cNvSpPr/>
          <p:nvPr/>
        </p:nvSpPr>
        <p:spPr>
          <a:xfrm>
            <a:off x="368808" y="2121408"/>
            <a:ext cx="4227576" cy="734568"/>
          </a:xfrm>
          <a:prstGeom prst="rect">
            <a:avLst/>
          </a:prstGeom>
        </p:spPr>
        <p:txBody>
          <a:bodyPr lIns="0" tIns="0" rIns="0" bIns="0">
            <a:noAutofit/>
          </a:bodyPr>
          <a:lstStyle/>
          <a:p>
            <a:pPr>
              <a:spcAft>
                <a:spcPts val="840"/>
              </a:spcAft>
            </a:pPr>
            <a:r>
              <a:rPr lang="en-US" sz="2400" b="1" dirty="0">
                <a:latin typeface="Arial"/>
              </a:rPr>
              <a:t>Nonverbal Communication </a:t>
            </a:r>
            <a:r>
              <a:rPr lang="en-US" sz="2400" b="1" dirty="0" smtClean="0">
                <a:latin typeface="Arial"/>
              </a:rPr>
              <a:t>in </a:t>
            </a:r>
            <a:r>
              <a:rPr lang="en-US" sz="2400" b="1" dirty="0" smtClean="0">
                <a:solidFill>
                  <a:srgbClr val="C00000"/>
                </a:solidFill>
                <a:latin typeface="Arial"/>
              </a:rPr>
              <a:t>India</a:t>
            </a:r>
          </a:p>
          <a:p>
            <a:pPr indent="0">
              <a:spcAft>
                <a:spcPts val="840"/>
              </a:spcAft>
            </a:pPr>
            <a:endParaRPr lang="en-US" sz="2400" b="1" dirty="0">
              <a:latin typeface="Arial"/>
            </a:endParaRPr>
          </a:p>
        </p:txBody>
      </p:sp>
      <p:sp>
        <p:nvSpPr>
          <p:cNvPr id="5" name="Rectangle 4"/>
          <p:cNvSpPr/>
          <p:nvPr/>
        </p:nvSpPr>
        <p:spPr>
          <a:xfrm>
            <a:off x="323088" y="3340608"/>
            <a:ext cx="3794760" cy="2148840"/>
          </a:xfrm>
          <a:prstGeom prst="rect">
            <a:avLst/>
          </a:prstGeom>
        </p:spPr>
        <p:txBody>
          <a:bodyPr lIns="0" tIns="0" rIns="0" bIns="0">
            <a:noAutofit/>
          </a:bodyPr>
          <a:lstStyle/>
          <a:p>
            <a:pPr indent="0">
              <a:lnSpc>
                <a:spcPts val="2856"/>
              </a:lnSpc>
              <a:spcBef>
                <a:spcPts val="2730"/>
              </a:spcBef>
            </a:pPr>
            <a:r>
              <a:rPr lang="en-US" sz="2400" dirty="0">
                <a:latin typeface="Arial"/>
              </a:rPr>
              <a:t>Greeting with '</a:t>
            </a:r>
            <a:r>
              <a:rPr lang="en-US" sz="2400" dirty="0" err="1">
                <a:latin typeface="Arial"/>
              </a:rPr>
              <a:t>namaste</a:t>
            </a:r>
            <a:r>
              <a:rPr lang="en-US" sz="2400" dirty="0">
                <a:latin typeface="Arial"/>
              </a:rPr>
              <a:t>' -placing both hands together with a slight bow is a very common nonverbal communication and shows respect.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62984" y="1530096"/>
            <a:ext cx="5081016" cy="4572000"/>
          </a:xfrm>
          <a:prstGeom prst="rect">
            <a:avLst/>
          </a:prstGeom>
        </p:spPr>
      </p:pic>
      <p:sp>
        <p:nvSpPr>
          <p:cNvPr id="3" name="Rectangle 2"/>
          <p:cNvSpPr/>
          <p:nvPr/>
        </p:nvSpPr>
        <p:spPr>
          <a:xfrm>
            <a:off x="762000" y="228600"/>
            <a:ext cx="8058912" cy="332232"/>
          </a:xfrm>
          <a:prstGeom prst="rect">
            <a:avLst/>
          </a:prstGeom>
        </p:spPr>
        <p:txBody>
          <a:bodyPr wrap="none" lIns="0" tIns="0" rIns="0" bIns="0">
            <a:noAutofit/>
          </a:bodyPr>
          <a:lstStyle/>
          <a:p>
            <a:pPr indent="0" algn="ctr"/>
            <a:r>
              <a:rPr lang="en-US" sz="2800" b="1" dirty="0">
                <a:solidFill>
                  <a:schemeClr val="bg1"/>
                </a:solidFill>
                <a:latin typeface="Arial"/>
              </a:rPr>
              <a:t>Nonverbal Communication Around the World</a:t>
            </a:r>
          </a:p>
        </p:txBody>
      </p:sp>
      <p:sp>
        <p:nvSpPr>
          <p:cNvPr id="4" name="Rectangle 3"/>
          <p:cNvSpPr/>
          <p:nvPr/>
        </p:nvSpPr>
        <p:spPr>
          <a:xfrm>
            <a:off x="399288" y="1734312"/>
            <a:ext cx="3230880" cy="2926080"/>
          </a:xfrm>
          <a:prstGeom prst="rect">
            <a:avLst/>
          </a:prstGeom>
        </p:spPr>
        <p:txBody>
          <a:bodyPr lIns="0" tIns="0" rIns="0" bIns="0">
            <a:noAutofit/>
          </a:bodyPr>
          <a:lstStyle/>
          <a:p>
            <a:pPr indent="0" algn="ctr">
              <a:spcAft>
                <a:spcPts val="840"/>
              </a:spcAft>
            </a:pPr>
            <a:r>
              <a:rPr lang="en-US" sz="2400" b="1" dirty="0">
                <a:latin typeface="Times New Roman"/>
              </a:rPr>
              <a:t>Nonverbal</a:t>
            </a:r>
          </a:p>
          <a:p>
            <a:pPr marL="241300" indent="0">
              <a:spcAft>
                <a:spcPts val="840"/>
              </a:spcAft>
            </a:pPr>
            <a:r>
              <a:rPr lang="en-US" sz="2400" b="1" dirty="0">
                <a:latin typeface="Times New Roman"/>
              </a:rPr>
              <a:t>Communication in the</a:t>
            </a:r>
          </a:p>
          <a:p>
            <a:pPr indent="0" algn="ctr">
              <a:spcAft>
                <a:spcPts val="2730"/>
              </a:spcAft>
            </a:pPr>
            <a:r>
              <a:rPr lang="en-US" sz="2900" b="1" dirty="0" err="1">
                <a:solidFill>
                  <a:srgbClr val="C00000"/>
                </a:solidFill>
                <a:latin typeface="Arial"/>
              </a:rPr>
              <a:t>U.S.A</a:t>
            </a:r>
            <a:endParaRPr lang="en-US" sz="2900" b="1" dirty="0">
              <a:solidFill>
                <a:srgbClr val="C00000"/>
              </a:solidFill>
              <a:latin typeface="Arial"/>
            </a:endParaRPr>
          </a:p>
          <a:p>
            <a:pPr indent="0">
              <a:lnSpc>
                <a:spcPts val="2880"/>
              </a:lnSpc>
            </a:pPr>
            <a:r>
              <a:rPr lang="en-US" sz="2400" dirty="0">
                <a:latin typeface="Times New Roman"/>
              </a:rPr>
              <a:t>Quite Informal way of nonverbal communication - A handshake, a smile, and 'hello'.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61616" y="2578608"/>
            <a:ext cx="377952" cy="377952"/>
          </a:xfrm>
          <a:prstGeom prst="rect">
            <a:avLst/>
          </a:prstGeom>
        </p:spPr>
      </p:pic>
      <p:pic>
        <p:nvPicPr>
          <p:cNvPr id="3" name="Picture 2"/>
          <p:cNvPicPr>
            <a:picLocks noChangeAspect="1"/>
          </p:cNvPicPr>
          <p:nvPr/>
        </p:nvPicPr>
        <p:blipFill>
          <a:blip r:embed="rId3"/>
          <a:stretch>
            <a:fillRect/>
          </a:stretch>
        </p:blipFill>
        <p:spPr>
          <a:xfrm>
            <a:off x="3200400" y="1636776"/>
            <a:ext cx="5943600" cy="4992624"/>
          </a:xfrm>
          <a:prstGeom prst="rect">
            <a:avLst/>
          </a:prstGeom>
        </p:spPr>
      </p:pic>
      <p:sp>
        <p:nvSpPr>
          <p:cNvPr id="4" name="Rectangle 3"/>
          <p:cNvSpPr/>
          <p:nvPr/>
        </p:nvSpPr>
        <p:spPr>
          <a:xfrm>
            <a:off x="457200" y="304800"/>
            <a:ext cx="7994904" cy="283464"/>
          </a:xfrm>
          <a:prstGeom prst="rect">
            <a:avLst/>
          </a:prstGeom>
        </p:spPr>
        <p:txBody>
          <a:bodyPr wrap="none" lIns="0" tIns="0" rIns="0" bIns="0">
            <a:noAutofit/>
          </a:bodyPr>
          <a:lstStyle/>
          <a:p>
            <a:pPr indent="0" algn="just">
              <a:spcAft>
                <a:spcPts val="2100"/>
              </a:spcAft>
            </a:pPr>
            <a:r>
              <a:rPr lang="en-US" sz="2800" b="1" dirty="0">
                <a:solidFill>
                  <a:schemeClr val="bg1"/>
                </a:solidFill>
                <a:latin typeface="Times New Roman"/>
              </a:rPr>
              <a:t>Nonverbal Communication must be understandable</a:t>
            </a:r>
          </a:p>
        </p:txBody>
      </p:sp>
      <p:sp>
        <p:nvSpPr>
          <p:cNvPr id="5" name="Rectangle 4"/>
          <p:cNvSpPr/>
          <p:nvPr/>
        </p:nvSpPr>
        <p:spPr>
          <a:xfrm>
            <a:off x="292608" y="1234440"/>
            <a:ext cx="3361944" cy="246888"/>
          </a:xfrm>
          <a:prstGeom prst="rect">
            <a:avLst/>
          </a:prstGeom>
        </p:spPr>
        <p:txBody>
          <a:bodyPr wrap="none" lIns="0" tIns="0" rIns="0" bIns="0">
            <a:noAutofit/>
          </a:bodyPr>
          <a:lstStyle/>
          <a:p>
            <a:pPr indent="0" algn="just">
              <a:spcBef>
                <a:spcPts val="2100"/>
              </a:spcBef>
              <a:spcAft>
                <a:spcPts val="7140"/>
              </a:spcAft>
            </a:pPr>
            <a:r>
              <a:rPr lang="en-US" sz="2400" b="1" dirty="0">
                <a:latin typeface="Times New Roman"/>
              </a:rPr>
              <a:t>But what the........is this?</a:t>
            </a:r>
          </a:p>
        </p:txBody>
      </p:sp>
      <p:sp>
        <p:nvSpPr>
          <p:cNvPr id="6" name="Rectangle 5"/>
          <p:cNvSpPr/>
          <p:nvPr/>
        </p:nvSpPr>
        <p:spPr>
          <a:xfrm>
            <a:off x="304800" y="2667000"/>
            <a:ext cx="1499616" cy="195072"/>
          </a:xfrm>
          <a:prstGeom prst="rect">
            <a:avLst/>
          </a:prstGeom>
        </p:spPr>
        <p:txBody>
          <a:bodyPr wrap="none" lIns="0" tIns="0" rIns="0" bIns="0">
            <a:noAutofit/>
          </a:bodyPr>
          <a:lstStyle/>
          <a:p>
            <a:pPr indent="0">
              <a:spcBef>
                <a:spcPts val="7140"/>
              </a:spcBef>
              <a:spcAft>
                <a:spcPts val="2100"/>
              </a:spcAft>
            </a:pPr>
            <a:r>
              <a:rPr lang="en-US" sz="1800" b="1" dirty="0">
                <a:solidFill>
                  <a:srgbClr val="32946A"/>
                </a:solidFill>
                <a:latin typeface="Times New Roman"/>
              </a:rPr>
              <a:t>Chicken Dance</a:t>
            </a:r>
          </a:p>
        </p:txBody>
      </p:sp>
      <p:sp>
        <p:nvSpPr>
          <p:cNvPr id="7" name="Rectangle 6"/>
          <p:cNvSpPr/>
          <p:nvPr/>
        </p:nvSpPr>
        <p:spPr>
          <a:xfrm>
            <a:off x="94488" y="3307080"/>
            <a:ext cx="2877312" cy="1926336"/>
          </a:xfrm>
          <a:prstGeom prst="rect">
            <a:avLst/>
          </a:prstGeom>
        </p:spPr>
        <p:txBody>
          <a:bodyPr lIns="0" tIns="0" rIns="0" bIns="0">
            <a:noAutofit/>
          </a:bodyPr>
          <a:lstStyle/>
          <a:p>
            <a:pPr indent="0">
              <a:lnSpc>
                <a:spcPts val="1920"/>
              </a:lnSpc>
              <a:spcBef>
                <a:spcPts val="2100"/>
              </a:spcBef>
              <a:spcAft>
                <a:spcPts val="1050"/>
              </a:spcAft>
            </a:pPr>
            <a:r>
              <a:rPr lang="en-US" sz="2400" dirty="0">
                <a:latin typeface="Times New Roman"/>
              </a:rPr>
              <a:t>Dance is an artistic form of nonverbal communication. But no one really knows what England’s creepy chicken dance is trying to </a:t>
            </a:r>
            <a:r>
              <a:rPr lang="en-US" sz="2400" dirty="0" smtClean="0">
                <a:latin typeface="Times New Roman"/>
              </a:rPr>
              <a:t>communicate</a:t>
            </a:r>
            <a:r>
              <a:rPr lang="en-US" sz="2400" dirty="0">
                <a:latin typeface="Times New Roman"/>
              </a:rPr>
              <a:t>.</a:t>
            </a:r>
          </a:p>
          <a:p>
            <a:pPr indent="0">
              <a:lnSpc>
                <a:spcPts val="1920"/>
              </a:lnSpc>
            </a:pPr>
            <a:r>
              <a:rPr lang="en-US" sz="2400" dirty="0">
                <a:latin typeface="Times New Roman"/>
              </a:rPr>
              <a:t>I just understand that they are happy.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76200"/>
            <a:ext cx="6501384" cy="457200"/>
          </a:xfrm>
          <a:prstGeom prst="rect">
            <a:avLst/>
          </a:prstGeom>
        </p:spPr>
        <p:txBody>
          <a:bodyPr wrap="none" lIns="0" tIns="0" rIns="0" bIns="0">
            <a:noAutofit/>
          </a:bodyPr>
          <a:lstStyle/>
          <a:p>
            <a:pPr indent="0"/>
            <a:r>
              <a:rPr lang="en-US" sz="2800" b="1" dirty="0">
                <a:solidFill>
                  <a:schemeClr val="bg1"/>
                </a:solidFill>
                <a:latin typeface="Arial"/>
              </a:rPr>
              <a:t>What is nonverbal communication?</a:t>
            </a:r>
          </a:p>
        </p:txBody>
      </p:sp>
      <p:sp>
        <p:nvSpPr>
          <p:cNvPr id="3" name="Rectangle 2"/>
          <p:cNvSpPr/>
          <p:nvPr/>
        </p:nvSpPr>
        <p:spPr>
          <a:xfrm>
            <a:off x="164592" y="2133600"/>
            <a:ext cx="8814816" cy="1307592"/>
          </a:xfrm>
          <a:prstGeom prst="rect">
            <a:avLst/>
          </a:prstGeom>
        </p:spPr>
        <p:txBody>
          <a:bodyPr lIns="0" tIns="0" rIns="0" bIns="0">
            <a:noAutofit/>
          </a:bodyPr>
          <a:lstStyle/>
          <a:p>
            <a:pPr indent="0">
              <a:spcAft>
                <a:spcPts val="1890"/>
              </a:spcAft>
            </a:pPr>
            <a:r>
              <a:rPr lang="en-US" sz="2400" b="1" dirty="0">
                <a:latin typeface="Arial"/>
              </a:rPr>
              <a:t>Nonverbal Communication = Communication without words</a:t>
            </a:r>
          </a:p>
          <a:p>
            <a:pPr indent="0">
              <a:spcAft>
                <a:spcPts val="630"/>
              </a:spcAft>
            </a:pPr>
            <a:r>
              <a:rPr lang="en-US" sz="2400" dirty="0">
                <a:latin typeface="Arial"/>
              </a:rPr>
              <a:t>Nonverbal communication is a process of communication </a:t>
            </a:r>
            <a:r>
              <a:rPr lang="en-US" sz="2400" dirty="0" smtClean="0">
                <a:latin typeface="Arial"/>
              </a:rPr>
              <a:t>through sending </a:t>
            </a:r>
            <a:r>
              <a:rPr lang="en-US" sz="2400" dirty="0">
                <a:latin typeface="Arial"/>
              </a:rPr>
              <a:t>and receiving wordless messages.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76200"/>
            <a:ext cx="7309104" cy="646176"/>
          </a:xfrm>
          <a:prstGeom prst="rect">
            <a:avLst/>
          </a:prstGeom>
        </p:spPr>
        <p:txBody>
          <a:bodyPr lIns="0" tIns="0" rIns="0" bIns="0">
            <a:noAutofit/>
          </a:bodyPr>
          <a:lstStyle/>
          <a:p>
            <a:pPr indent="0" algn="ctr">
              <a:lnSpc>
                <a:spcPts val="4032"/>
              </a:lnSpc>
            </a:pPr>
            <a:r>
              <a:rPr lang="en-US" sz="2800" b="1" dirty="0" smtClean="0">
                <a:solidFill>
                  <a:schemeClr val="bg1"/>
                </a:solidFill>
                <a:latin typeface="Arial"/>
              </a:rPr>
              <a:t>Verbal &amp; Nonverbal communication</a:t>
            </a:r>
            <a:endParaRPr lang="en-US" sz="2000" b="1" dirty="0">
              <a:solidFill>
                <a:schemeClr val="bg1"/>
              </a:solidFill>
              <a:latin typeface="Arial"/>
            </a:endParaRPr>
          </a:p>
        </p:txBody>
      </p:sp>
      <p:sp>
        <p:nvSpPr>
          <p:cNvPr id="3" name="Rectangle 2"/>
          <p:cNvSpPr/>
          <p:nvPr/>
        </p:nvSpPr>
        <p:spPr>
          <a:xfrm>
            <a:off x="381000" y="1524000"/>
            <a:ext cx="8077200" cy="3624072"/>
          </a:xfrm>
          <a:prstGeom prst="rect">
            <a:avLst/>
          </a:prstGeom>
        </p:spPr>
        <p:txBody>
          <a:bodyPr lIns="0" tIns="0" rIns="0" bIns="0">
            <a:noAutofit/>
          </a:bodyPr>
          <a:lstStyle/>
          <a:p>
            <a:pPr marL="457200" indent="-457200">
              <a:lnSpc>
                <a:spcPts val="3360"/>
              </a:lnSpc>
              <a:buClr>
                <a:srgbClr val="0000FF"/>
              </a:buClr>
              <a:buFont typeface="Wingdings" pitchFamily="2" charset="2"/>
              <a:buChar char="§"/>
            </a:pPr>
            <a:r>
              <a:rPr lang="en-US" sz="2400" dirty="0" smtClean="0">
                <a:latin typeface="Arial" panose="020B0604020202020204" pitchFamily="34" charset="0"/>
                <a:cs typeface="Arial" panose="020B0604020202020204" pitchFamily="34" charset="0"/>
              </a:rPr>
              <a:t>Before </a:t>
            </a:r>
            <a:r>
              <a:rPr lang="en-US" sz="2400" dirty="0">
                <a:latin typeface="Arial" panose="020B0604020202020204" pitchFamily="34" charset="0"/>
                <a:cs typeface="Arial" panose="020B0604020202020204" pitchFamily="34" charset="0"/>
              </a:rPr>
              <a:t>moving forward, let’s keep in your mind that </a:t>
            </a:r>
            <a:r>
              <a:rPr lang="en-US" sz="2400" dirty="0" smtClean="0">
                <a:latin typeface="Arial" panose="020B0604020202020204" pitchFamily="34" charset="0"/>
                <a:cs typeface="Arial" panose="020B0604020202020204" pitchFamily="34" charset="0"/>
              </a:rPr>
              <a:t>verbal </a:t>
            </a:r>
            <a:r>
              <a:rPr lang="en-US" sz="2400" dirty="0">
                <a:latin typeface="Arial" panose="020B0604020202020204" pitchFamily="34" charset="0"/>
                <a:cs typeface="Arial" panose="020B0604020202020204" pitchFamily="34" charset="0"/>
              </a:rPr>
              <a:t>communication and nonverbal communication are interconnected and they operate together in communication</a:t>
            </a:r>
            <a:r>
              <a:rPr lang="en-US" sz="2400" dirty="0" smtClean="0">
                <a:latin typeface="Arial" panose="020B0604020202020204" pitchFamily="34" charset="0"/>
                <a:cs typeface="Arial" panose="020B0604020202020204" pitchFamily="34" charset="0"/>
              </a:rPr>
              <a:t>.</a:t>
            </a:r>
          </a:p>
          <a:p>
            <a:pPr marL="457200" indent="-457200">
              <a:lnSpc>
                <a:spcPts val="3360"/>
              </a:lnSpc>
              <a:buClr>
                <a:srgbClr val="0000FF"/>
              </a:buClr>
              <a:buFont typeface="Wingdings" pitchFamily="2" charset="2"/>
              <a:buChar char="§"/>
            </a:pPr>
            <a:r>
              <a:rPr lang="en-US" sz="2400" dirty="0" smtClean="0">
                <a:latin typeface="Arial"/>
              </a:rPr>
              <a:t>Verbal and non verbal are all types of communication. But the difference between them is that we use our voice in verbal communication and we use body signs in non-verbal communication.</a:t>
            </a:r>
            <a:endParaRPr lang="en-US" sz="2400"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2400"/>
            <a:ext cx="7162800" cy="441960"/>
          </a:xfrm>
          <a:prstGeom prst="rect">
            <a:avLst/>
          </a:prstGeom>
        </p:spPr>
        <p:txBody>
          <a:bodyPr wrap="none" lIns="0" tIns="0" rIns="0" bIns="0">
            <a:noAutofit/>
          </a:bodyPr>
          <a:lstStyle/>
          <a:p>
            <a:pPr indent="0" algn="ctr"/>
            <a:r>
              <a:rPr lang="en-US" sz="2800" b="1" dirty="0">
                <a:solidFill>
                  <a:schemeClr val="bg1"/>
                </a:solidFill>
                <a:latin typeface="Arial"/>
              </a:rPr>
              <a:t>Importance of Nonverbal Communication</a:t>
            </a:r>
          </a:p>
        </p:txBody>
      </p:sp>
      <p:sp>
        <p:nvSpPr>
          <p:cNvPr id="3" name="Rectangle 2"/>
          <p:cNvSpPr/>
          <p:nvPr/>
        </p:nvSpPr>
        <p:spPr>
          <a:xfrm>
            <a:off x="167640" y="1371600"/>
            <a:ext cx="8284464" cy="1728216"/>
          </a:xfrm>
          <a:prstGeom prst="rect">
            <a:avLst/>
          </a:prstGeom>
        </p:spPr>
        <p:txBody>
          <a:bodyPr lIns="0" tIns="0" rIns="0" bIns="0">
            <a:noAutofit/>
          </a:bodyPr>
          <a:lstStyle/>
          <a:p>
            <a:pPr indent="0">
              <a:lnSpc>
                <a:spcPts val="2400"/>
              </a:lnSpc>
              <a:spcAft>
                <a:spcPts val="1470"/>
              </a:spcAft>
            </a:pPr>
            <a:r>
              <a:rPr lang="en-US" sz="2400" dirty="0">
                <a:latin typeface="Arial"/>
              </a:rPr>
              <a:t>Verbal &amp; nonverbal Communication plays an important role in how people interact with one another. People are using around </a:t>
            </a:r>
            <a:r>
              <a:rPr lang="en-US" sz="2400" b="1" dirty="0">
                <a:latin typeface="Arial"/>
              </a:rPr>
              <a:t>35% verbal communication </a:t>
            </a:r>
            <a:r>
              <a:rPr lang="en-US" sz="2400" dirty="0">
                <a:latin typeface="Arial"/>
              </a:rPr>
              <a:t>and </a:t>
            </a:r>
            <a:r>
              <a:rPr lang="en-US" sz="2400" b="1" dirty="0">
                <a:latin typeface="Arial"/>
              </a:rPr>
              <a:t>65% nonverbal communication </a:t>
            </a:r>
            <a:r>
              <a:rPr lang="en-US" sz="2400" dirty="0">
                <a:latin typeface="Arial"/>
              </a:rPr>
              <a:t>in daily life. Nonverbal communication has also </a:t>
            </a:r>
            <a:r>
              <a:rPr lang="en-US" sz="2400" b="1" dirty="0">
                <a:latin typeface="Arial"/>
              </a:rPr>
              <a:t>cultural meaning</a:t>
            </a:r>
            <a:r>
              <a:rPr lang="en-US" sz="2400" dirty="0">
                <a:latin typeface="Arial"/>
              </a:rPr>
              <a:t>.</a:t>
            </a:r>
          </a:p>
        </p:txBody>
      </p:sp>
      <p:sp>
        <p:nvSpPr>
          <p:cNvPr id="5" name="Rectangle 4"/>
          <p:cNvSpPr/>
          <p:nvPr/>
        </p:nvSpPr>
        <p:spPr>
          <a:xfrm>
            <a:off x="609600" y="3733800"/>
            <a:ext cx="3581400" cy="2286000"/>
          </a:xfrm>
          <a:prstGeom prst="rect">
            <a:avLst/>
          </a:prstGeom>
        </p:spPr>
        <p:txBody>
          <a:bodyPr lIns="0" tIns="0" rIns="0" bIns="0">
            <a:noAutofit/>
          </a:bodyPr>
          <a:lstStyle/>
          <a:p>
            <a:pPr>
              <a:spcAft>
                <a:spcPts val="630"/>
              </a:spcAft>
            </a:pPr>
            <a:r>
              <a:rPr lang="en-US" sz="2400" b="1" dirty="0" smtClean="0">
                <a:latin typeface="Times New Roman"/>
              </a:rPr>
              <a:t>“The most important </a:t>
            </a:r>
            <a:r>
              <a:rPr lang="en-US" sz="2400" b="1" dirty="0">
                <a:latin typeface="Times New Roman"/>
              </a:rPr>
              <a:t>thing in communication is to hear what isn’t being said</a:t>
            </a:r>
            <a:r>
              <a:rPr lang="en-US" sz="2400" b="1" dirty="0" smtClean="0">
                <a:latin typeface="Times New Roman"/>
              </a:rPr>
              <a:t>.”</a:t>
            </a:r>
          </a:p>
          <a:p>
            <a:pPr>
              <a:spcAft>
                <a:spcPts val="630"/>
              </a:spcAft>
            </a:pPr>
            <a:endParaRPr lang="en-US" sz="2400" b="1" dirty="0" smtClean="0">
              <a:latin typeface="Times New Roman"/>
            </a:endParaRPr>
          </a:p>
          <a:p>
            <a:pPr>
              <a:spcAft>
                <a:spcPts val="630"/>
              </a:spcAft>
            </a:pPr>
            <a:r>
              <a:rPr lang="en-US" sz="2400" b="1" dirty="0" smtClean="0">
                <a:latin typeface="Times New Roman"/>
              </a:rPr>
              <a:t>Peter </a:t>
            </a:r>
            <a:r>
              <a:rPr lang="en-US" sz="2400" b="1" dirty="0">
                <a:latin typeface="Times New Roman"/>
              </a:rPr>
              <a:t>F. </a:t>
            </a:r>
            <a:r>
              <a:rPr lang="en-US" sz="2400" b="1" dirty="0" err="1" smtClean="0">
                <a:latin typeface="Times New Roman"/>
              </a:rPr>
              <a:t>Drucker</a:t>
            </a:r>
            <a:endParaRPr lang="en-US" sz="2400" b="1" dirty="0">
              <a:latin typeface="Times New Roman"/>
            </a:endParaRPr>
          </a:p>
        </p:txBody>
      </p:sp>
      <p:pic>
        <p:nvPicPr>
          <p:cNvPr id="1026" name="Picture 2"/>
          <p:cNvPicPr>
            <a:picLocks noChangeAspect="1" noChangeArrowheads="1"/>
          </p:cNvPicPr>
          <p:nvPr/>
        </p:nvPicPr>
        <p:blipFill>
          <a:blip r:embed="rId2"/>
          <a:srcRect/>
          <a:stretch>
            <a:fillRect/>
          </a:stretch>
        </p:blipFill>
        <p:spPr bwMode="auto">
          <a:xfrm>
            <a:off x="5562600" y="3581400"/>
            <a:ext cx="3025036" cy="2743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22064" y="1965960"/>
            <a:ext cx="4821936" cy="4029456"/>
          </a:xfrm>
          <a:prstGeom prst="rect">
            <a:avLst/>
          </a:prstGeom>
        </p:spPr>
      </p:pic>
      <p:sp>
        <p:nvSpPr>
          <p:cNvPr id="3" name="Rectangle 2"/>
          <p:cNvSpPr/>
          <p:nvPr/>
        </p:nvSpPr>
        <p:spPr>
          <a:xfrm>
            <a:off x="1524000" y="152400"/>
            <a:ext cx="5943600" cy="457200"/>
          </a:xfrm>
          <a:prstGeom prst="rect">
            <a:avLst/>
          </a:prstGeom>
        </p:spPr>
        <p:txBody>
          <a:bodyPr wrap="none" lIns="0" tIns="0" rIns="0" bIns="0">
            <a:noAutofit/>
          </a:bodyPr>
          <a:lstStyle/>
          <a:p>
            <a:pPr indent="0"/>
            <a:r>
              <a:rPr lang="en-US" sz="2800" b="1" dirty="0">
                <a:solidFill>
                  <a:schemeClr val="bg1"/>
                </a:solidFill>
                <a:latin typeface="Times New Roman"/>
              </a:rPr>
              <a:t>Power of nonverbal communication</a:t>
            </a:r>
          </a:p>
        </p:txBody>
      </p:sp>
      <p:sp>
        <p:nvSpPr>
          <p:cNvPr id="4" name="Rectangle 3"/>
          <p:cNvSpPr/>
          <p:nvPr/>
        </p:nvSpPr>
        <p:spPr>
          <a:xfrm>
            <a:off x="152400" y="1905000"/>
            <a:ext cx="3934968" cy="3200400"/>
          </a:xfrm>
          <a:prstGeom prst="rect">
            <a:avLst/>
          </a:prstGeom>
        </p:spPr>
        <p:txBody>
          <a:bodyPr lIns="0" tIns="0" rIns="0" bIns="0">
            <a:noAutofit/>
          </a:bodyPr>
          <a:lstStyle/>
          <a:p>
            <a:pPr indent="0">
              <a:lnSpc>
                <a:spcPts val="2400"/>
              </a:lnSpc>
            </a:pPr>
            <a:r>
              <a:rPr lang="en-US" sz="2400" dirty="0">
                <a:latin typeface="Times New Roman"/>
              </a:rPr>
              <a:t>Nonverbal communication is the most powerful form of communication. More than voice or even words, nonverbal communication helps to create your image in others mind and even you can express your emotions and feelings in front of others, which you are unable to express in words.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52288" y="4992624"/>
            <a:ext cx="801624" cy="451104"/>
          </a:xfrm>
          <a:prstGeom prst="rect">
            <a:avLst/>
          </a:prstGeom>
        </p:spPr>
      </p:pic>
      <p:pic>
        <p:nvPicPr>
          <p:cNvPr id="3" name="Picture 2"/>
          <p:cNvPicPr>
            <a:picLocks noChangeAspect="1"/>
          </p:cNvPicPr>
          <p:nvPr/>
        </p:nvPicPr>
        <p:blipFill>
          <a:blip r:embed="rId3"/>
          <a:stretch>
            <a:fillRect/>
          </a:stretch>
        </p:blipFill>
        <p:spPr>
          <a:xfrm>
            <a:off x="6477000" y="2514600"/>
            <a:ext cx="2496312" cy="3733800"/>
          </a:xfrm>
          <a:prstGeom prst="rect">
            <a:avLst/>
          </a:prstGeom>
        </p:spPr>
      </p:pic>
      <p:sp>
        <p:nvSpPr>
          <p:cNvPr id="4" name="Rectangle 3"/>
          <p:cNvSpPr/>
          <p:nvPr/>
        </p:nvSpPr>
        <p:spPr>
          <a:xfrm>
            <a:off x="1600200" y="228600"/>
            <a:ext cx="6083808" cy="368808"/>
          </a:xfrm>
          <a:prstGeom prst="rect">
            <a:avLst/>
          </a:prstGeom>
        </p:spPr>
        <p:txBody>
          <a:bodyPr wrap="none" lIns="0" tIns="0" rIns="0" bIns="0">
            <a:noAutofit/>
          </a:bodyPr>
          <a:lstStyle/>
          <a:p>
            <a:pPr indent="0"/>
            <a:r>
              <a:rPr lang="en-US" sz="2800" b="1" dirty="0">
                <a:solidFill>
                  <a:schemeClr val="bg1"/>
                </a:solidFill>
                <a:latin typeface="Arial"/>
              </a:rPr>
              <a:t>Types of Nonverbal Communication</a:t>
            </a:r>
          </a:p>
        </p:txBody>
      </p:sp>
      <p:sp>
        <p:nvSpPr>
          <p:cNvPr id="5" name="Rectangle 4"/>
          <p:cNvSpPr/>
          <p:nvPr/>
        </p:nvSpPr>
        <p:spPr>
          <a:xfrm>
            <a:off x="515112" y="1600200"/>
            <a:ext cx="6952488" cy="569976"/>
          </a:xfrm>
          <a:prstGeom prst="rect">
            <a:avLst/>
          </a:prstGeom>
        </p:spPr>
        <p:txBody>
          <a:bodyPr wrap="none" lIns="0" tIns="0" rIns="0" bIns="0">
            <a:noAutofit/>
          </a:bodyPr>
          <a:lstStyle/>
          <a:p>
            <a:pPr indent="0" algn="just">
              <a:spcAft>
                <a:spcPts val="2100"/>
              </a:spcAft>
            </a:pPr>
            <a:r>
              <a:rPr lang="en-US" sz="2400" b="1" dirty="0">
                <a:latin typeface="Times New Roman"/>
              </a:rPr>
              <a:t>There are two types of nonverbal communication</a:t>
            </a:r>
            <a:r>
              <a:rPr lang="en-US" sz="2400" b="1" dirty="0" smtClean="0">
                <a:latin typeface="Times New Roman"/>
              </a:rPr>
              <a:t>:</a:t>
            </a:r>
            <a:endParaRPr lang="en-US" sz="2400" b="1" dirty="0">
              <a:latin typeface="Times New Roman"/>
            </a:endParaRPr>
          </a:p>
        </p:txBody>
      </p:sp>
      <p:sp>
        <p:nvSpPr>
          <p:cNvPr id="6" name="Rectangle 5"/>
          <p:cNvSpPr/>
          <p:nvPr/>
        </p:nvSpPr>
        <p:spPr>
          <a:xfrm>
            <a:off x="533400" y="2362200"/>
            <a:ext cx="5891784" cy="2362200"/>
          </a:xfrm>
          <a:prstGeom prst="rect">
            <a:avLst/>
          </a:prstGeom>
        </p:spPr>
        <p:txBody>
          <a:bodyPr lIns="0" tIns="0" rIns="0" bIns="0">
            <a:noAutofit/>
          </a:bodyPr>
          <a:lstStyle/>
          <a:p>
            <a:pPr indent="0" algn="just">
              <a:spcBef>
                <a:spcPts val="2100"/>
              </a:spcBef>
              <a:spcAft>
                <a:spcPts val="420"/>
              </a:spcAft>
              <a:buFont typeface="Wingdings" pitchFamily="2" charset="2"/>
              <a:buChar char="§"/>
            </a:pPr>
            <a:r>
              <a:rPr lang="en-US" sz="2400" dirty="0" smtClean="0">
                <a:latin typeface="Times New Roman"/>
              </a:rPr>
              <a:t> Intentional </a:t>
            </a:r>
            <a:r>
              <a:rPr lang="en-US" sz="2400" dirty="0">
                <a:latin typeface="Times New Roman"/>
              </a:rPr>
              <a:t>nonverbal communication</a:t>
            </a:r>
          </a:p>
          <a:p>
            <a:pPr lvl="1" algn="just">
              <a:spcAft>
                <a:spcPts val="2100"/>
              </a:spcAft>
            </a:pPr>
            <a:r>
              <a:rPr lang="en-US" sz="2000" dirty="0" smtClean="0">
                <a:latin typeface="Times New Roman"/>
              </a:rPr>
              <a:t>Example</a:t>
            </a:r>
            <a:r>
              <a:rPr lang="en-US" sz="2000" dirty="0">
                <a:latin typeface="Times New Roman"/>
              </a:rPr>
              <a:t>: Pointing out the finger, giving smile and </a:t>
            </a:r>
            <a:r>
              <a:rPr lang="en-US" sz="2000" dirty="0" smtClean="0">
                <a:latin typeface="Times New Roman"/>
              </a:rPr>
              <a:t>clapping.</a:t>
            </a:r>
          </a:p>
          <a:p>
            <a:pPr indent="0" algn="just">
              <a:spcAft>
                <a:spcPts val="2100"/>
              </a:spcAft>
              <a:buFont typeface="Wingdings" pitchFamily="2" charset="2"/>
              <a:buChar char="§"/>
            </a:pPr>
            <a:r>
              <a:rPr lang="en-US" sz="2400" dirty="0" smtClean="0">
                <a:latin typeface="Times New Roman"/>
              </a:rPr>
              <a:t> Unintentional nonverbal communication</a:t>
            </a:r>
          </a:p>
          <a:p>
            <a:pPr lvl="1" algn="just">
              <a:spcAft>
                <a:spcPts val="5670"/>
              </a:spcAft>
            </a:pPr>
            <a:r>
              <a:rPr lang="en-US" sz="2000" dirty="0" smtClean="0">
                <a:latin typeface="Times New Roman"/>
              </a:rPr>
              <a:t>Example:...................?</a:t>
            </a:r>
            <a:endParaRPr lang="en-US" sz="2000" dirty="0">
              <a:latin typeface="Times New Roman"/>
            </a:endParaRPr>
          </a:p>
        </p:txBody>
      </p:sp>
      <p:sp>
        <p:nvSpPr>
          <p:cNvPr id="8" name="Rectangle 7"/>
          <p:cNvSpPr/>
          <p:nvPr/>
        </p:nvSpPr>
        <p:spPr>
          <a:xfrm>
            <a:off x="582168" y="4904232"/>
            <a:ext cx="4419600" cy="1039368"/>
          </a:xfrm>
          <a:prstGeom prst="rect">
            <a:avLst/>
          </a:prstGeom>
        </p:spPr>
        <p:txBody>
          <a:bodyPr lIns="0" tIns="0" rIns="0" bIns="0">
            <a:noAutofit/>
          </a:bodyPr>
          <a:lstStyle/>
          <a:p>
            <a:pPr indent="0" algn="just">
              <a:lnSpc>
                <a:spcPts val="2424"/>
              </a:lnSpc>
              <a:spcBef>
                <a:spcPts val="5670"/>
              </a:spcBef>
            </a:pPr>
            <a:r>
              <a:rPr lang="en-US" sz="2000" b="1" dirty="0">
                <a:latin typeface="Times New Roman"/>
              </a:rPr>
              <a:t>This may be </a:t>
            </a:r>
            <a:r>
              <a:rPr lang="en-US" sz="2400" b="1" dirty="0">
                <a:latin typeface="Times New Roman"/>
              </a:rPr>
              <a:t>intentional</a:t>
            </a:r>
            <a:r>
              <a:rPr lang="en-US" sz="2000" b="1" dirty="0">
                <a:latin typeface="Times New Roman"/>
              </a:rPr>
              <a:t> or unintentional nonverbal communication </a:t>
            </a:r>
            <a:r>
              <a:rPr lang="en-US" sz="2000" b="1" dirty="0" smtClean="0">
                <a:latin typeface="Times New Roman"/>
              </a:rPr>
              <a:t>message?</a:t>
            </a:r>
            <a:endParaRPr lang="en-US" sz="2000" b="1" dirty="0">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6672072" cy="338328"/>
          </a:xfrm>
          <a:prstGeom prst="rect">
            <a:avLst/>
          </a:prstGeom>
        </p:spPr>
        <p:txBody>
          <a:bodyPr wrap="none" lIns="0" tIns="0" rIns="0" bIns="0">
            <a:noAutofit/>
          </a:bodyPr>
          <a:lstStyle/>
          <a:p>
            <a:pPr indent="0"/>
            <a:r>
              <a:rPr lang="en-US" sz="2800" b="1" dirty="0">
                <a:solidFill>
                  <a:schemeClr val="bg1"/>
                </a:solidFill>
                <a:latin typeface="Arial"/>
              </a:rPr>
              <a:t>Form of nonverbal communication</a:t>
            </a:r>
          </a:p>
        </p:txBody>
      </p:sp>
      <p:sp>
        <p:nvSpPr>
          <p:cNvPr id="3" name="Rectangle 2"/>
          <p:cNvSpPr/>
          <p:nvPr/>
        </p:nvSpPr>
        <p:spPr>
          <a:xfrm>
            <a:off x="1112520" y="1871472"/>
            <a:ext cx="3611880" cy="3767328"/>
          </a:xfrm>
          <a:prstGeom prst="rect">
            <a:avLst/>
          </a:prstGeom>
        </p:spPr>
        <p:txBody>
          <a:bodyPr lIns="0" tIns="0" rIns="0" bIns="0">
            <a:noAutofit/>
          </a:bodyPr>
          <a:lstStyle/>
          <a:p>
            <a:pPr marL="457200" indent="-457200">
              <a:spcAft>
                <a:spcPts val="1050"/>
              </a:spcAft>
              <a:buFont typeface="+mj-lt"/>
              <a:buAutoNum type="arabicPeriod"/>
            </a:pPr>
            <a:r>
              <a:rPr lang="en-US" sz="2400" b="1" dirty="0">
                <a:latin typeface="Arial"/>
              </a:rPr>
              <a:t>Eye Contact</a:t>
            </a:r>
          </a:p>
          <a:p>
            <a:pPr marL="457200" indent="-457200">
              <a:lnSpc>
                <a:spcPts val="2904"/>
              </a:lnSpc>
              <a:spcAft>
                <a:spcPts val="210"/>
              </a:spcAft>
              <a:buFont typeface="+mj-lt"/>
              <a:buAutoNum type="arabicPeriod"/>
            </a:pPr>
            <a:r>
              <a:rPr lang="en-US" sz="2400" b="1" dirty="0">
                <a:latin typeface="Arial"/>
              </a:rPr>
              <a:t>Facial </a:t>
            </a:r>
            <a:r>
              <a:rPr lang="en-US" sz="2400" b="1" dirty="0" smtClean="0">
                <a:latin typeface="Arial"/>
              </a:rPr>
              <a:t>Expressions</a:t>
            </a:r>
          </a:p>
          <a:p>
            <a:pPr marL="457200" indent="-457200">
              <a:lnSpc>
                <a:spcPts val="2904"/>
              </a:lnSpc>
              <a:spcAft>
                <a:spcPts val="210"/>
              </a:spcAft>
              <a:buFont typeface="+mj-lt"/>
              <a:buAutoNum type="arabicPeriod"/>
            </a:pPr>
            <a:r>
              <a:rPr lang="en-US" sz="2400" b="1" dirty="0" smtClean="0">
                <a:latin typeface="Arial"/>
              </a:rPr>
              <a:t>Posture</a:t>
            </a:r>
            <a:endParaRPr lang="en-US" sz="2400" b="1" dirty="0">
              <a:latin typeface="Arial"/>
            </a:endParaRPr>
          </a:p>
          <a:p>
            <a:pPr marL="457200" indent="-457200">
              <a:lnSpc>
                <a:spcPts val="3480"/>
              </a:lnSpc>
              <a:buFont typeface="+mj-lt"/>
              <a:buAutoNum type="arabicPeriod"/>
            </a:pPr>
            <a:r>
              <a:rPr lang="en-US" sz="2400" b="1" dirty="0" err="1">
                <a:latin typeface="Arial"/>
              </a:rPr>
              <a:t>Haptics</a:t>
            </a:r>
            <a:r>
              <a:rPr lang="en-US" sz="2400" b="1" dirty="0">
                <a:latin typeface="Arial"/>
              </a:rPr>
              <a:t> or Touch </a:t>
            </a:r>
            <a:endParaRPr lang="en-US" sz="2400" b="1" dirty="0" smtClean="0">
              <a:latin typeface="Arial"/>
            </a:endParaRPr>
          </a:p>
          <a:p>
            <a:pPr marL="457200" indent="-457200">
              <a:lnSpc>
                <a:spcPts val="3480"/>
              </a:lnSpc>
              <a:buFont typeface="+mj-lt"/>
              <a:buAutoNum type="arabicPeriod"/>
            </a:pPr>
            <a:r>
              <a:rPr lang="en-US" sz="2400" b="1" dirty="0" smtClean="0">
                <a:latin typeface="Arial"/>
              </a:rPr>
              <a:t>Gestures </a:t>
            </a:r>
          </a:p>
          <a:p>
            <a:pPr marL="457200" indent="-457200">
              <a:lnSpc>
                <a:spcPts val="3480"/>
              </a:lnSpc>
              <a:buFont typeface="+mj-lt"/>
              <a:buAutoNum type="arabicPeriod"/>
            </a:pPr>
            <a:r>
              <a:rPr lang="en-US" sz="2400" b="1" dirty="0" smtClean="0">
                <a:latin typeface="Arial"/>
              </a:rPr>
              <a:t>Personal Space</a:t>
            </a:r>
            <a:endParaRPr lang="en-US" sz="2400" b="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86200" y="1670304"/>
            <a:ext cx="5257800" cy="4282440"/>
          </a:xfrm>
          <a:prstGeom prst="rect">
            <a:avLst/>
          </a:prstGeom>
        </p:spPr>
      </p:pic>
      <p:sp>
        <p:nvSpPr>
          <p:cNvPr id="3" name="Rectangle 2"/>
          <p:cNvSpPr/>
          <p:nvPr/>
        </p:nvSpPr>
        <p:spPr>
          <a:xfrm>
            <a:off x="3352800" y="152400"/>
            <a:ext cx="2487168" cy="469392"/>
          </a:xfrm>
          <a:prstGeom prst="rect">
            <a:avLst/>
          </a:prstGeom>
        </p:spPr>
        <p:txBody>
          <a:bodyPr wrap="none" lIns="0" tIns="0" rIns="0" bIns="0">
            <a:noAutofit/>
          </a:bodyPr>
          <a:lstStyle/>
          <a:p>
            <a:pPr indent="0" algn="ctr">
              <a:spcAft>
                <a:spcPts val="4410"/>
              </a:spcAft>
            </a:pPr>
            <a:r>
              <a:rPr lang="en-US" sz="2800" b="1" dirty="0">
                <a:solidFill>
                  <a:schemeClr val="bg1"/>
                </a:solidFill>
                <a:latin typeface="Arial"/>
              </a:rPr>
              <a:t>Eye Contact</a:t>
            </a:r>
          </a:p>
        </p:txBody>
      </p:sp>
      <p:sp>
        <p:nvSpPr>
          <p:cNvPr id="4" name="Rectangle 3"/>
          <p:cNvSpPr/>
          <p:nvPr/>
        </p:nvSpPr>
        <p:spPr>
          <a:xfrm>
            <a:off x="213360" y="1524000"/>
            <a:ext cx="3358896" cy="4343400"/>
          </a:xfrm>
          <a:prstGeom prst="rect">
            <a:avLst/>
          </a:prstGeom>
        </p:spPr>
        <p:txBody>
          <a:bodyPr lIns="0" tIns="0" rIns="0" bIns="0">
            <a:noAutofit/>
          </a:bodyPr>
          <a:lstStyle/>
          <a:p>
            <a:pPr indent="0">
              <a:lnSpc>
                <a:spcPts val="2376"/>
              </a:lnSpc>
              <a:spcBef>
                <a:spcPts val="4410"/>
              </a:spcBef>
              <a:spcAft>
                <a:spcPts val="420"/>
              </a:spcAft>
            </a:pPr>
            <a:r>
              <a:rPr lang="en-US" sz="2400" dirty="0">
                <a:latin typeface="Arial"/>
              </a:rPr>
              <a:t>Eye contact, a key characteristic of nonverbal communication, expresses much without using a single word. In American culture, maintaining eye contact shows respect and indicates interest.</a:t>
            </a:r>
          </a:p>
          <a:p>
            <a:pPr indent="0">
              <a:lnSpc>
                <a:spcPts val="2400"/>
              </a:lnSpc>
            </a:pPr>
            <a:r>
              <a:rPr lang="en-US" sz="2400" b="1" dirty="0">
                <a:latin typeface="Arial"/>
              </a:rPr>
              <a:t>Eye contact also establish the nature of a relationship.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2751</TotalTime>
  <Words>745</Words>
  <Application>Microsoft Office PowerPoint</Application>
  <PresentationFormat>On-screen Show (4:3)</PresentationFormat>
  <Paragraphs>86</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Nonverbal Communication  (Ref: Waqas Khan)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Bich hang</dc:creator>
  <cp:lastModifiedBy>VuVanThieu</cp:lastModifiedBy>
  <cp:revision>299</cp:revision>
  <cp:lastPrinted>2016-09-06T10:19:58Z</cp:lastPrinted>
  <dcterms:created xsi:type="dcterms:W3CDTF">2013-02-19T03:52:16Z</dcterms:created>
  <dcterms:modified xsi:type="dcterms:W3CDTF">2020-02-14T03:02:04Z</dcterms:modified>
</cp:coreProperties>
</file>