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5"/>
  </p:notesMasterIdLst>
  <p:handoutMasterIdLst>
    <p:handoutMasterId r:id="rId56"/>
  </p:handoutMasterIdLst>
  <p:sldIdLst>
    <p:sldId id="256" r:id="rId2"/>
    <p:sldId id="467" r:id="rId3"/>
    <p:sldId id="385" r:id="rId4"/>
    <p:sldId id="468" r:id="rId5"/>
    <p:sldId id="391" r:id="rId6"/>
    <p:sldId id="435" r:id="rId7"/>
    <p:sldId id="436" r:id="rId8"/>
    <p:sldId id="411" r:id="rId9"/>
    <p:sldId id="421" r:id="rId10"/>
    <p:sldId id="437" r:id="rId11"/>
    <p:sldId id="466" r:id="rId12"/>
    <p:sldId id="420" r:id="rId13"/>
    <p:sldId id="438" r:id="rId14"/>
    <p:sldId id="439" r:id="rId15"/>
    <p:sldId id="441" r:id="rId16"/>
    <p:sldId id="390" r:id="rId17"/>
    <p:sldId id="389" r:id="rId18"/>
    <p:sldId id="394" r:id="rId19"/>
    <p:sldId id="396" r:id="rId20"/>
    <p:sldId id="397" r:id="rId21"/>
    <p:sldId id="398" r:id="rId22"/>
    <p:sldId id="400" r:id="rId23"/>
    <p:sldId id="402" r:id="rId24"/>
    <p:sldId id="395" r:id="rId25"/>
    <p:sldId id="403" r:id="rId26"/>
    <p:sldId id="404" r:id="rId27"/>
    <p:sldId id="405" r:id="rId28"/>
    <p:sldId id="462" r:id="rId29"/>
    <p:sldId id="463" r:id="rId30"/>
    <p:sldId id="464" r:id="rId31"/>
    <p:sldId id="442" r:id="rId32"/>
    <p:sldId id="443" r:id="rId33"/>
    <p:sldId id="450" r:id="rId34"/>
    <p:sldId id="451" r:id="rId35"/>
    <p:sldId id="401" r:id="rId36"/>
    <p:sldId id="452" r:id="rId37"/>
    <p:sldId id="453" r:id="rId38"/>
    <p:sldId id="399" r:id="rId39"/>
    <p:sldId id="460" r:id="rId40"/>
    <p:sldId id="444" r:id="rId41"/>
    <p:sldId id="446" r:id="rId42"/>
    <p:sldId id="454" r:id="rId43"/>
    <p:sldId id="447" r:id="rId44"/>
    <p:sldId id="449" r:id="rId45"/>
    <p:sldId id="448" r:id="rId46"/>
    <p:sldId id="459" r:id="rId47"/>
    <p:sldId id="461" r:id="rId48"/>
    <p:sldId id="410" r:id="rId49"/>
    <p:sldId id="412" r:id="rId50"/>
    <p:sldId id="416" r:id="rId51"/>
    <p:sldId id="417" r:id="rId52"/>
    <p:sldId id="469" r:id="rId53"/>
    <p:sldId id="470" r:id="rId5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A2C8DC-C5EE-4A09-BCF9-B33ECFDDD378}">
          <p14:sldIdLst>
            <p14:sldId id="256"/>
            <p14:sldId id="467"/>
            <p14:sldId id="385"/>
            <p14:sldId id="468"/>
            <p14:sldId id="391"/>
            <p14:sldId id="435"/>
            <p14:sldId id="436"/>
            <p14:sldId id="411"/>
            <p14:sldId id="421"/>
            <p14:sldId id="437"/>
            <p14:sldId id="466"/>
            <p14:sldId id="420"/>
            <p14:sldId id="438"/>
            <p14:sldId id="439"/>
            <p14:sldId id="441"/>
            <p14:sldId id="390"/>
            <p14:sldId id="389"/>
            <p14:sldId id="394"/>
            <p14:sldId id="396"/>
            <p14:sldId id="397"/>
            <p14:sldId id="398"/>
            <p14:sldId id="400"/>
            <p14:sldId id="402"/>
            <p14:sldId id="395"/>
            <p14:sldId id="403"/>
            <p14:sldId id="404"/>
            <p14:sldId id="405"/>
            <p14:sldId id="462"/>
            <p14:sldId id="463"/>
            <p14:sldId id="464"/>
            <p14:sldId id="442"/>
            <p14:sldId id="443"/>
            <p14:sldId id="450"/>
            <p14:sldId id="451"/>
            <p14:sldId id="401"/>
            <p14:sldId id="452"/>
            <p14:sldId id="453"/>
            <p14:sldId id="399"/>
            <p14:sldId id="460"/>
            <p14:sldId id="444"/>
            <p14:sldId id="446"/>
            <p14:sldId id="454"/>
            <p14:sldId id="447"/>
            <p14:sldId id="449"/>
            <p14:sldId id="448"/>
            <p14:sldId id="459"/>
            <p14:sldId id="461"/>
            <p14:sldId id="410"/>
            <p14:sldId id="412"/>
            <p14:sldId id="416"/>
            <p14:sldId id="417"/>
            <p14:sldId id="469"/>
            <p14:sldId id="47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00"/>
    <a:srgbClr val="EFA511"/>
    <a:srgbClr val="9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9" autoAdjust="0"/>
    <p:restoredTop sz="85306" autoAdjust="0"/>
  </p:normalViewPr>
  <p:slideViewPr>
    <p:cSldViewPr>
      <p:cViewPr varScale="1">
        <p:scale>
          <a:sx n="108" d="100"/>
          <a:sy n="108" d="100"/>
        </p:scale>
        <p:origin x="224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03"/>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dirty="0"/>
              <a:t>Technical Writing and Presentation</a:t>
            </a: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r>
              <a:rPr lang="en-US"/>
              <a:t>2016</a:t>
            </a: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C752D2C8-BDAA-C846-93DE-8024D750DFE1}" type="slidenum">
              <a:rPr lang="en-US" smtClean="0"/>
              <a:pPr/>
              <a:t>‹#›</a:t>
            </a:fld>
            <a:endParaRPr lang="en-US"/>
          </a:p>
        </p:txBody>
      </p:sp>
    </p:spTree>
    <p:extLst>
      <p:ext uri="{BB962C8B-B14F-4D97-AF65-F5344CB8AC3E}">
        <p14:creationId xmlns:p14="http://schemas.microsoft.com/office/powerpoint/2010/main" val="82852914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dirty="0"/>
              <a:t>Technical Writing and Presentation</a:t>
            </a:r>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r>
              <a:rPr lang="en-US"/>
              <a:t>2016</a:t>
            </a:r>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FEAD6D3-E3A6-4306-A906-2CB27FEAA95E}" type="slidenum">
              <a:rPr lang="en-US" smtClean="0"/>
              <a:pPr/>
              <a:t>‹#›</a:t>
            </a:fld>
            <a:endParaRPr lang="en-US"/>
          </a:p>
        </p:txBody>
      </p:sp>
    </p:spTree>
    <p:extLst>
      <p:ext uri="{BB962C8B-B14F-4D97-AF65-F5344CB8AC3E}">
        <p14:creationId xmlns:p14="http://schemas.microsoft.com/office/powerpoint/2010/main" val="3156700759"/>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EAD6D3-E3A6-4306-A906-2CB27FEAA95E}" type="slidenum">
              <a:rPr lang="en-US" smtClean="0"/>
              <a:pPr/>
              <a:t>1</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dirty="0"/>
              <a:t>Technical Writing and Presentation</a:t>
            </a:r>
          </a:p>
        </p:txBody>
      </p:sp>
    </p:spTree>
    <p:extLst>
      <p:ext uri="{BB962C8B-B14F-4D97-AF65-F5344CB8AC3E}">
        <p14:creationId xmlns:p14="http://schemas.microsoft.com/office/powerpoint/2010/main" val="2325333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discuss a paper or note some particular contribution it makes, it must be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cited. Otherwise, consider whether a reader needs the paper for knowledge in addition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that in the other papers you cite. </a:t>
            </a:r>
          </a:p>
          <a:p>
            <a:r>
              <a:rPr lang="en-US" sz="1200" b="0" i="0" kern="1200" dirty="0">
                <a:solidFill>
                  <a:schemeClr val="tx1"/>
                </a:solidFill>
                <a:effectLst/>
                <a:latin typeface="+mn-lt"/>
                <a:ea typeface="+mn-ea"/>
                <a:cs typeface="+mn-cs"/>
              </a:rPr>
              <a:t>If the answer is no, perhaps it should be omitted.</a:t>
            </a:r>
            <a:r>
              <a:rPr lang="en-US" dirty="0"/>
              <a:t> </a:t>
            </a:r>
            <a:br>
              <a:rPr lang="en-US" dirty="0"/>
            </a:br>
            <a:r>
              <a:rPr lang="en-US" dirty="0"/>
              <a:t>Common knowledge example: binary tree.</a:t>
            </a:r>
            <a:endParaRPr lang="en-US" sz="1200" b="0" i="0" kern="1200" dirty="0">
              <a:solidFill>
                <a:schemeClr val="tx1"/>
              </a:solidFill>
              <a:effectLst/>
              <a:latin typeface="+mn-lt"/>
              <a:ea typeface="+mn-ea"/>
              <a:cs typeface="+mn-cs"/>
            </a:endParaRPr>
          </a:p>
          <a:p>
            <a:br>
              <a:rPr lang="en-US" dirty="0"/>
            </a:br>
            <a:endParaRPr lang="en-US" dirty="0"/>
          </a:p>
        </p:txBody>
      </p:sp>
      <p:sp>
        <p:nvSpPr>
          <p:cNvPr id="4" name="Header Placeholder 3"/>
          <p:cNvSpPr>
            <a:spLocks noGrp="1"/>
          </p:cNvSpPr>
          <p:nvPr>
            <p:ph type="hdr" sz="quarter"/>
          </p:nvPr>
        </p:nvSpPr>
        <p:spPr/>
        <p:txBody>
          <a:bodyPr/>
          <a:lstStyle/>
          <a:p>
            <a:r>
              <a:rPr lang="en-US" dirty="0"/>
              <a:t>Technical Writing and Presentation</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20</a:t>
            </a:fld>
            <a:endParaRPr lang="en-US"/>
          </a:p>
        </p:txBody>
      </p:sp>
    </p:spTree>
    <p:extLst>
      <p:ext uri="{BB962C8B-B14F-4D97-AF65-F5344CB8AC3E}">
        <p14:creationId xmlns:p14="http://schemas.microsoft.com/office/powerpoint/2010/main" val="865859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example, a reference might show 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general case, but you use a special case; then you need to show that it is a special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case</a:t>
            </a:r>
            <a:r>
              <a:rPr lang="en-US" dirty="0"/>
              <a:t> </a:t>
            </a:r>
            <a:br>
              <a:rPr lang="en-US" dirty="0"/>
            </a:br>
            <a:endParaRPr lang="en-US" dirty="0"/>
          </a:p>
        </p:txBody>
      </p:sp>
      <p:sp>
        <p:nvSpPr>
          <p:cNvPr id="4" name="Header Placeholder 3"/>
          <p:cNvSpPr>
            <a:spLocks noGrp="1"/>
          </p:cNvSpPr>
          <p:nvPr>
            <p:ph type="hdr" sz="quarter"/>
          </p:nvPr>
        </p:nvSpPr>
        <p:spPr/>
        <p:txBody>
          <a:bodyPr/>
          <a:lstStyle/>
          <a:p>
            <a:r>
              <a:rPr lang="en-US" dirty="0"/>
              <a:t>Technical Writing and Presentation</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21</a:t>
            </a:fld>
            <a:endParaRPr lang="en-US"/>
          </a:p>
        </p:txBody>
      </p:sp>
    </p:spTree>
    <p:extLst>
      <p:ext uri="{BB962C8B-B14F-4D97-AF65-F5344CB8AC3E}">
        <p14:creationId xmlns:p14="http://schemas.microsoft.com/office/powerpoint/2010/main" val="1127776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poor placement of cites can be ambiguous.</a:t>
            </a:r>
            <a:r>
              <a:rPr lang="en-US" dirty="0"/>
              <a:t> </a:t>
            </a:r>
          </a:p>
          <a:p>
            <a:r>
              <a:rPr lang="en-US" sz="1200" b="0" i="0" kern="1200" dirty="0">
                <a:solidFill>
                  <a:schemeClr val="tx1"/>
                </a:solidFill>
                <a:effectLst/>
                <a:latin typeface="+mn-lt"/>
                <a:ea typeface="+mn-ea"/>
                <a:cs typeface="+mn-cs"/>
              </a:rPr>
              <a:t>Since </a:t>
            </a:r>
            <a:r>
              <a:rPr lang="en-US" sz="1200" b="0" i="0" kern="1200" dirty="0" err="1">
                <a:solidFill>
                  <a:schemeClr val="tx1"/>
                </a:solidFill>
                <a:effectLst/>
                <a:latin typeface="+mn-lt"/>
                <a:ea typeface="+mn-ea"/>
                <a:cs typeface="+mn-cs"/>
              </a:rPr>
              <a:t>Ahlberg</a:t>
            </a:r>
            <a:r>
              <a:rPr lang="en-US" sz="1200" b="0" i="0" kern="1200" dirty="0">
                <a:solidFill>
                  <a:schemeClr val="tx1"/>
                </a:solidFill>
                <a:effectLst/>
                <a:latin typeface="+mn-lt"/>
                <a:ea typeface="+mn-ea"/>
                <a:cs typeface="+mn-cs"/>
              </a:rPr>
              <a:t> did not recognize the array as a problem and does not describe the old approach, this sentence is misleading</a:t>
            </a:r>
            <a:r>
              <a:rPr lang="en-US" dirty="0"/>
              <a:t> </a:t>
            </a:r>
            <a:br>
              <a:rPr lang="en-US" dirty="0"/>
            </a:br>
            <a:br>
              <a:rPr lang="en-US" dirty="0"/>
            </a:br>
            <a:endParaRPr lang="en-US" dirty="0"/>
          </a:p>
          <a:p>
            <a:endParaRPr lang="en-US" dirty="0"/>
          </a:p>
        </p:txBody>
      </p:sp>
      <p:sp>
        <p:nvSpPr>
          <p:cNvPr id="4" name="Header Placeholder 3"/>
          <p:cNvSpPr>
            <a:spLocks noGrp="1"/>
          </p:cNvSpPr>
          <p:nvPr>
            <p:ph type="hdr" sz="quarter"/>
          </p:nvPr>
        </p:nvSpPr>
        <p:spPr/>
        <p:txBody>
          <a:bodyPr/>
          <a:lstStyle/>
          <a:p>
            <a:r>
              <a:rPr lang="en-US" dirty="0"/>
              <a:t>Technical Writing and Presentation</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23</a:t>
            </a:fld>
            <a:endParaRPr lang="en-US"/>
          </a:p>
        </p:txBody>
      </p:sp>
    </p:spTree>
    <p:extLst>
      <p:ext uri="{BB962C8B-B14F-4D97-AF65-F5344CB8AC3E}">
        <p14:creationId xmlns:p14="http://schemas.microsoft.com/office/powerpoint/2010/main" val="4139800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Overuse </a:t>
            </a:r>
            <a:r>
              <a:rPr lang="en-US" sz="1200" b="0" i="0" kern="1200" dirty="0" err="1">
                <a:solidFill>
                  <a:schemeClr val="tx1"/>
                </a:solidFill>
                <a:effectLst/>
                <a:latin typeface="+mn-lt"/>
                <a:ea typeface="+mn-ea"/>
                <a:cs typeface="+mn-cs"/>
              </a:rPr>
              <a:t>offonts</a:t>
            </a:r>
            <a:r>
              <a:rPr lang="en-US" sz="1200" b="0" i="0" kern="1200" dirty="0">
                <a:solidFill>
                  <a:schemeClr val="tx1"/>
                </a:solidFill>
                <a:effectLst/>
                <a:latin typeface="+mn-lt"/>
                <a:ea typeface="+mn-ea"/>
                <a:cs typeface="+mn-cs"/>
              </a:rPr>
              <a:t> results in messy-looking text</a:t>
            </a:r>
            <a:r>
              <a:rPr lang="en-US" dirty="0"/>
              <a:t> </a:t>
            </a:r>
            <a:br>
              <a:rPr lang="en-US" dirty="0"/>
            </a:br>
            <a:endParaRPr lang="en-US" dirty="0"/>
          </a:p>
        </p:txBody>
      </p:sp>
      <p:sp>
        <p:nvSpPr>
          <p:cNvPr id="4" name="Header Placeholder 3"/>
          <p:cNvSpPr>
            <a:spLocks noGrp="1"/>
          </p:cNvSpPr>
          <p:nvPr>
            <p:ph type="hdr" sz="quarter"/>
          </p:nvPr>
        </p:nvSpPr>
        <p:spPr/>
        <p:txBody>
          <a:bodyPr/>
          <a:lstStyle/>
          <a:p>
            <a:r>
              <a:rPr lang="en-US" dirty="0"/>
              <a:t>Technical Writing and Presentation</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26</a:t>
            </a:fld>
            <a:endParaRPr lang="en-US"/>
          </a:p>
        </p:txBody>
      </p:sp>
    </p:spTree>
    <p:extLst>
      <p:ext uri="{BB962C8B-B14F-4D97-AF65-F5344CB8AC3E}">
        <p14:creationId xmlns:p14="http://schemas.microsoft.com/office/powerpoint/2010/main" val="1314197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a:t>
            </a:r>
            <a:r>
              <a:rPr lang="en-US" dirty="0" err="1"/>
              <a:t>trong</a:t>
            </a:r>
            <a:r>
              <a:rPr lang="en-US" dirty="0"/>
              <a:t> </a:t>
            </a:r>
            <a:r>
              <a:rPr lang="en-US" dirty="0" err="1"/>
              <a:t>mục</a:t>
            </a:r>
            <a:r>
              <a:rPr lang="en-US" dirty="0"/>
              <a:t> 1. (e.g. a table, which contains only two lines)</a:t>
            </a:r>
          </a:p>
          <a:p>
            <a:r>
              <a:rPr lang="en-US" dirty="0" err="1"/>
              <a:t>Mục</a:t>
            </a:r>
            <a:r>
              <a:rPr lang="en-US" dirty="0"/>
              <a:t> 3:An informative table or figure supplements rather than duplicates the text. Refer to all tables/figures, and tell the reader what to look for. </a:t>
            </a:r>
          </a:p>
          <a:p>
            <a:r>
              <a:rPr lang="en-US" dirty="0" err="1"/>
              <a:t>Mục</a:t>
            </a:r>
            <a:r>
              <a:rPr lang="en-US" dirty="0"/>
              <a:t> 5 Do not present any unnecessary details</a:t>
            </a:r>
          </a:p>
        </p:txBody>
      </p:sp>
      <p:sp>
        <p:nvSpPr>
          <p:cNvPr id="4" name="Header Placeholder 3"/>
          <p:cNvSpPr>
            <a:spLocks noGrp="1"/>
          </p:cNvSpPr>
          <p:nvPr>
            <p:ph type="hdr" sz="quarter"/>
          </p:nvPr>
        </p:nvSpPr>
        <p:spPr/>
        <p:txBody>
          <a:bodyPr/>
          <a:lstStyle/>
          <a:p>
            <a:r>
              <a:rPr lang="en-US"/>
              <a:t>Technical Writing and Presentation</a:t>
            </a:r>
            <a:endParaRPr lang="en-US" dirty="0"/>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33</a:t>
            </a:fld>
            <a:endParaRPr lang="en-US"/>
          </a:p>
        </p:txBody>
      </p:sp>
    </p:spTree>
    <p:extLst>
      <p:ext uri="{BB962C8B-B14F-4D97-AF65-F5344CB8AC3E}">
        <p14:creationId xmlns:p14="http://schemas.microsoft.com/office/powerpoint/2010/main" val="1916290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bitmap file was also about 30 times larger!)</a:t>
            </a:r>
          </a:p>
        </p:txBody>
      </p:sp>
      <p:sp>
        <p:nvSpPr>
          <p:cNvPr id="4" name="Header Placeholder 3"/>
          <p:cNvSpPr>
            <a:spLocks noGrp="1"/>
          </p:cNvSpPr>
          <p:nvPr>
            <p:ph type="hdr" sz="quarter"/>
          </p:nvPr>
        </p:nvSpPr>
        <p:spPr/>
        <p:txBody>
          <a:bodyPr/>
          <a:lstStyle/>
          <a:p>
            <a:r>
              <a:rPr lang="en-US"/>
              <a:t>Technical Writing and Presentation</a:t>
            </a:r>
            <a:endParaRPr lang="en-US" dirty="0"/>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34</a:t>
            </a:fld>
            <a:endParaRPr lang="en-US"/>
          </a:p>
        </p:txBody>
      </p:sp>
    </p:spTree>
    <p:extLst>
      <p:ext uri="{BB962C8B-B14F-4D97-AF65-F5344CB8AC3E}">
        <p14:creationId xmlns:p14="http://schemas.microsoft.com/office/powerpoint/2010/main" val="2377937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Mục</a:t>
            </a:r>
            <a:r>
              <a:rPr lang="en-US" dirty="0"/>
              <a:t> 3 If you use abbreviation </a:t>
            </a:r>
            <a:r>
              <a:rPr lang="en-US" dirty="0" err="1"/>
              <a:t>stdev</a:t>
            </a:r>
            <a:r>
              <a:rPr lang="en-US" dirty="0"/>
              <a:t> for standard deviation in one table, then do not use </a:t>
            </a:r>
            <a:r>
              <a:rPr lang="en-US" dirty="0" err="1"/>
              <a:t>sd</a:t>
            </a:r>
            <a:r>
              <a:rPr lang="en-US" dirty="0"/>
              <a:t> in another table. </a:t>
            </a:r>
          </a:p>
          <a:p>
            <a:r>
              <a:rPr lang="en-US" dirty="0" err="1"/>
              <a:t>Mục</a:t>
            </a:r>
            <a:r>
              <a:rPr lang="en-US" dirty="0"/>
              <a:t> 4 , e.g. ”Table 5. </a:t>
            </a:r>
            <a:r>
              <a:rPr lang="en-US" dirty="0" err="1"/>
              <a:t>Plaa-plaa-plaa</a:t>
            </a:r>
            <a:r>
              <a:rPr lang="en-US" dirty="0"/>
              <a:t>. Note. </a:t>
            </a:r>
            <a:r>
              <a:rPr lang="en-US"/>
              <a:t>From [ref].” A page number is needed, if the table or figure is from a book</a:t>
            </a:r>
            <a:endParaRPr lang="en-US" dirty="0"/>
          </a:p>
        </p:txBody>
      </p:sp>
      <p:sp>
        <p:nvSpPr>
          <p:cNvPr id="4" name="Header Placeholder 3"/>
          <p:cNvSpPr>
            <a:spLocks noGrp="1"/>
          </p:cNvSpPr>
          <p:nvPr>
            <p:ph type="hdr" sz="quarter"/>
          </p:nvPr>
        </p:nvSpPr>
        <p:spPr/>
        <p:txBody>
          <a:bodyPr/>
          <a:lstStyle/>
          <a:p>
            <a:r>
              <a:rPr lang="en-US"/>
              <a:t>Technical Writing and Presentation</a:t>
            </a:r>
            <a:endParaRPr lang="en-US" dirty="0"/>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36</a:t>
            </a:fld>
            <a:endParaRPr lang="en-US"/>
          </a:p>
        </p:txBody>
      </p:sp>
    </p:spTree>
    <p:extLst>
      <p:ext uri="{BB962C8B-B14F-4D97-AF65-F5344CB8AC3E}">
        <p14:creationId xmlns:p14="http://schemas.microsoft.com/office/powerpoint/2010/main" val="3522894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is often the case that technical information is most concisely and clearly conveyed by means other than words. Imagine how you would describe an electrical circuit layout using words rather than a circuit diagram. Here are some simple guidelines;</a:t>
            </a:r>
            <a:endParaRPr lang="en-US" dirty="0"/>
          </a:p>
        </p:txBody>
      </p:sp>
      <p:sp>
        <p:nvSpPr>
          <p:cNvPr id="4" name="Header Placeholder 3"/>
          <p:cNvSpPr>
            <a:spLocks noGrp="1"/>
          </p:cNvSpPr>
          <p:nvPr>
            <p:ph type="hdr" sz="quarter"/>
          </p:nvPr>
        </p:nvSpPr>
        <p:spPr/>
        <p:txBody>
          <a:bodyPr/>
          <a:lstStyle/>
          <a:p>
            <a:r>
              <a:rPr lang="en-US"/>
              <a:t>Nhập môn CNTT&amp;TT</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38</a:t>
            </a:fld>
            <a:endParaRPr lang="en-US"/>
          </a:p>
        </p:txBody>
      </p:sp>
    </p:spTree>
    <p:extLst>
      <p:ext uri="{BB962C8B-B14F-4D97-AF65-F5344CB8AC3E}">
        <p14:creationId xmlns:p14="http://schemas.microsoft.com/office/powerpoint/2010/main" val="1116230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Mục</a:t>
            </a:r>
            <a:r>
              <a:rPr lang="en-US" dirty="0"/>
              <a:t> 5.they can be referred like tables and figures: ”The EM algorithm for probabilistic clustering in given in Alg. 1</a:t>
            </a:r>
          </a:p>
        </p:txBody>
      </p:sp>
      <p:sp>
        <p:nvSpPr>
          <p:cNvPr id="4" name="Header Placeholder 3"/>
          <p:cNvSpPr>
            <a:spLocks noGrp="1"/>
          </p:cNvSpPr>
          <p:nvPr>
            <p:ph type="hdr" sz="quarter"/>
          </p:nvPr>
        </p:nvSpPr>
        <p:spPr/>
        <p:txBody>
          <a:bodyPr/>
          <a:lstStyle/>
          <a:p>
            <a:r>
              <a:rPr lang="en-US"/>
              <a:t>Technical Writing and Presentation</a:t>
            </a:r>
            <a:endParaRPr lang="en-US" dirty="0"/>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41</a:t>
            </a:fld>
            <a:endParaRPr lang="en-US"/>
          </a:p>
        </p:txBody>
      </p:sp>
    </p:spTree>
    <p:extLst>
      <p:ext uri="{BB962C8B-B14F-4D97-AF65-F5344CB8AC3E}">
        <p14:creationId xmlns:p14="http://schemas.microsoft.com/office/powerpoint/2010/main" val="530986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Mục</a:t>
            </a:r>
            <a:r>
              <a:rPr lang="en-US" dirty="0"/>
              <a:t> 3 </a:t>
            </a:r>
            <a:r>
              <a:rPr lang="en-US" dirty="0" err="1"/>
              <a:t>của</a:t>
            </a:r>
            <a:r>
              <a:rPr lang="en-US" dirty="0"/>
              <a:t> 1</a:t>
            </a:r>
          </a:p>
          <a:p>
            <a:r>
              <a:rPr lang="en-US" dirty="0"/>
              <a:t>(Sometimes you cannot avoid this. E.g. statistical dependency is defined by statistical independency, because independency can be defined unambiguously.) </a:t>
            </a:r>
          </a:p>
          <a:p>
            <a:r>
              <a:rPr lang="en-US" dirty="0" err="1"/>
              <a:t>Mục</a:t>
            </a:r>
            <a:r>
              <a:rPr lang="en-US" dirty="0"/>
              <a:t> 4 </a:t>
            </a:r>
            <a:r>
              <a:rPr lang="en-US" dirty="0" err="1"/>
              <a:t>của</a:t>
            </a:r>
            <a:r>
              <a:rPr lang="en-US" dirty="0"/>
              <a:t> 1</a:t>
            </a:r>
          </a:p>
          <a:p>
            <a:r>
              <a:rPr lang="en-US" dirty="0"/>
              <a:t>(i.e. is exact). </a:t>
            </a:r>
          </a:p>
          <a:p>
            <a:r>
              <a:rPr lang="en-US" dirty="0" err="1"/>
              <a:t>Mục</a:t>
            </a:r>
            <a:r>
              <a:rPr lang="en-US" dirty="0"/>
              <a:t> 5 </a:t>
            </a:r>
            <a:r>
              <a:rPr lang="en-US" dirty="0" err="1"/>
              <a:t>của</a:t>
            </a:r>
            <a:r>
              <a:rPr lang="en-US" dirty="0"/>
              <a:t> 1</a:t>
            </a:r>
          </a:p>
          <a:p>
            <a:r>
              <a:rPr lang="en-US" dirty="0"/>
              <a:t>(i.e. the scope is restricted). </a:t>
            </a:r>
          </a:p>
        </p:txBody>
      </p:sp>
      <p:sp>
        <p:nvSpPr>
          <p:cNvPr id="4" name="Header Placeholder 3"/>
          <p:cNvSpPr>
            <a:spLocks noGrp="1"/>
          </p:cNvSpPr>
          <p:nvPr>
            <p:ph type="hdr" sz="quarter"/>
          </p:nvPr>
        </p:nvSpPr>
        <p:spPr/>
        <p:txBody>
          <a:bodyPr/>
          <a:lstStyle/>
          <a:p>
            <a:r>
              <a:rPr lang="en-US"/>
              <a:t>Technical Writing and Presentation</a:t>
            </a:r>
            <a:endParaRPr lang="en-US" dirty="0"/>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43</a:t>
            </a:fld>
            <a:endParaRPr lang="en-US"/>
          </a:p>
        </p:txBody>
      </p:sp>
    </p:spTree>
    <p:extLst>
      <p:ext uri="{BB962C8B-B14F-4D97-AF65-F5344CB8AC3E}">
        <p14:creationId xmlns:p14="http://schemas.microsoft.com/office/powerpoint/2010/main" val="2730767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Technical Writing and Presentation</a:t>
            </a:r>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FEAD6D3-E3A6-4306-A906-2CB27FEAA95E}" type="slidenum">
              <a:rPr lang="en-US" smtClean="0"/>
              <a:pPr/>
              <a:t>3</a:t>
            </a:fld>
            <a:endParaRPr lang="en-US"/>
          </a:p>
        </p:txBody>
      </p:sp>
    </p:spTree>
    <p:extLst>
      <p:ext uri="{BB962C8B-B14F-4D97-AF65-F5344CB8AC3E}">
        <p14:creationId xmlns:p14="http://schemas.microsoft.com/office/powerpoint/2010/main" val="1262201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Xác</a:t>
            </a:r>
            <a:r>
              <a:rPr lang="en-US" dirty="0"/>
              <a:t> </a:t>
            </a:r>
            <a:r>
              <a:rPr lang="en-US" dirty="0" err="1"/>
              <a:t>suất</a:t>
            </a:r>
            <a:r>
              <a:rPr lang="en-US" dirty="0"/>
              <a:t> </a:t>
            </a:r>
            <a:r>
              <a:rPr lang="en-US" dirty="0" err="1"/>
              <a:t>tiên</a:t>
            </a:r>
            <a:r>
              <a:rPr lang="en-US" dirty="0"/>
              <a:t> </a:t>
            </a:r>
            <a:r>
              <a:rPr lang="en-US" dirty="0" err="1"/>
              <a:t>nghiệm</a:t>
            </a:r>
            <a:r>
              <a:rPr lang="en-US" dirty="0"/>
              <a:t> </a:t>
            </a:r>
            <a:r>
              <a:rPr lang="en-US" dirty="0" err="1"/>
              <a:t>của</a:t>
            </a:r>
            <a:r>
              <a:rPr lang="en-US" dirty="0"/>
              <a:t> X đ</a:t>
            </a:r>
            <a:r>
              <a:rPr lang="vi-VN" dirty="0"/>
              <a:t>ư</a:t>
            </a:r>
            <a:r>
              <a:rPr lang="en-US" dirty="0" err="1"/>
              <a:t>ợc</a:t>
            </a:r>
            <a:r>
              <a:rPr lang="en-US" dirty="0"/>
              <a:t> </a:t>
            </a:r>
            <a:r>
              <a:rPr lang="en-US" dirty="0" err="1"/>
              <a:t>cập</a:t>
            </a:r>
            <a:r>
              <a:rPr lang="en-US" dirty="0"/>
              <a:t> </a:t>
            </a:r>
            <a:r>
              <a:rPr lang="en-US" dirty="0" err="1"/>
              <a:t>nhật</a:t>
            </a:r>
            <a:r>
              <a:rPr lang="en-US" dirty="0"/>
              <a:t> </a:t>
            </a:r>
            <a:r>
              <a:rPr lang="en-US" dirty="0" err="1"/>
              <a:t>bởi</a:t>
            </a:r>
            <a:r>
              <a:rPr lang="en-US" dirty="0"/>
              <a:t> </a:t>
            </a:r>
            <a:r>
              <a:rPr lang="en-US" dirty="0" err="1"/>
              <a:t>luật</a:t>
            </a:r>
            <a:r>
              <a:rPr lang="en-US" dirty="0"/>
              <a:t> Bayes </a:t>
            </a:r>
            <a:r>
              <a:rPr lang="en-US" dirty="0" err="1"/>
              <a:t>với</a:t>
            </a:r>
            <a:r>
              <a:rPr lang="en-US" dirty="0"/>
              <a:t> </a:t>
            </a:r>
            <a:r>
              <a:rPr lang="en-US" dirty="0" err="1"/>
              <a:t>bằng</a:t>
            </a:r>
            <a:r>
              <a:rPr lang="en-US" dirty="0"/>
              <a:t> </a:t>
            </a:r>
            <a:r>
              <a:rPr lang="en-US" dirty="0" err="1"/>
              <a:t>chứng</a:t>
            </a:r>
            <a:r>
              <a:rPr lang="en-US" dirty="0"/>
              <a:t> </a:t>
            </a:r>
            <a:r>
              <a:rPr lang="en-US" dirty="0" err="1"/>
              <a:t>mới</a:t>
            </a:r>
            <a:r>
              <a:rPr lang="en-US" dirty="0"/>
              <a:t> Y.</a:t>
            </a:r>
          </a:p>
          <a:p>
            <a:r>
              <a:rPr lang="en-US" dirty="0"/>
              <a:t>sg=segment</a:t>
            </a:r>
          </a:p>
        </p:txBody>
      </p:sp>
      <p:sp>
        <p:nvSpPr>
          <p:cNvPr id="4" name="Header Placeholder 3"/>
          <p:cNvSpPr>
            <a:spLocks noGrp="1"/>
          </p:cNvSpPr>
          <p:nvPr>
            <p:ph type="hdr" sz="quarter"/>
          </p:nvPr>
        </p:nvSpPr>
        <p:spPr/>
        <p:txBody>
          <a:bodyPr/>
          <a:lstStyle/>
          <a:p>
            <a:r>
              <a:rPr lang="en-US"/>
              <a:t>Technical Writing and Presentation</a:t>
            </a:r>
            <a:endParaRPr lang="en-US" dirty="0"/>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45</a:t>
            </a:fld>
            <a:endParaRPr lang="en-US"/>
          </a:p>
        </p:txBody>
      </p:sp>
    </p:spTree>
    <p:extLst>
      <p:ext uri="{BB962C8B-B14F-4D97-AF65-F5344CB8AC3E}">
        <p14:creationId xmlns:p14="http://schemas.microsoft.com/office/powerpoint/2010/main" val="3985869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Xác</a:t>
            </a:r>
            <a:r>
              <a:rPr lang="en-US" dirty="0"/>
              <a:t> </a:t>
            </a:r>
            <a:r>
              <a:rPr lang="en-US" dirty="0" err="1"/>
              <a:t>suất</a:t>
            </a:r>
            <a:r>
              <a:rPr lang="en-US" dirty="0"/>
              <a:t> </a:t>
            </a:r>
            <a:r>
              <a:rPr lang="en-US" dirty="0" err="1"/>
              <a:t>tiên</a:t>
            </a:r>
            <a:r>
              <a:rPr lang="en-US" dirty="0"/>
              <a:t> </a:t>
            </a:r>
            <a:r>
              <a:rPr lang="en-US" dirty="0" err="1"/>
              <a:t>nghiệm</a:t>
            </a:r>
            <a:r>
              <a:rPr lang="en-US" dirty="0"/>
              <a:t> </a:t>
            </a:r>
            <a:r>
              <a:rPr lang="en-US" dirty="0" err="1"/>
              <a:t>của</a:t>
            </a:r>
            <a:r>
              <a:rPr lang="en-US" dirty="0"/>
              <a:t> X đ</a:t>
            </a:r>
            <a:r>
              <a:rPr lang="vi-VN" dirty="0"/>
              <a:t>ư</a:t>
            </a:r>
            <a:r>
              <a:rPr lang="en-US" dirty="0" err="1"/>
              <a:t>ợc</a:t>
            </a:r>
            <a:r>
              <a:rPr lang="en-US" dirty="0"/>
              <a:t> </a:t>
            </a:r>
            <a:r>
              <a:rPr lang="en-US" dirty="0" err="1"/>
              <a:t>cập</a:t>
            </a:r>
            <a:r>
              <a:rPr lang="en-US" dirty="0"/>
              <a:t> </a:t>
            </a:r>
            <a:r>
              <a:rPr lang="en-US" dirty="0" err="1"/>
              <a:t>nhật</a:t>
            </a:r>
            <a:r>
              <a:rPr lang="en-US" dirty="0"/>
              <a:t> </a:t>
            </a:r>
            <a:r>
              <a:rPr lang="en-US" dirty="0" err="1"/>
              <a:t>bởi</a:t>
            </a:r>
            <a:r>
              <a:rPr lang="en-US" dirty="0"/>
              <a:t> </a:t>
            </a:r>
            <a:r>
              <a:rPr lang="en-US" dirty="0" err="1"/>
              <a:t>luật</a:t>
            </a:r>
            <a:r>
              <a:rPr lang="en-US" dirty="0"/>
              <a:t> Bayes </a:t>
            </a:r>
            <a:r>
              <a:rPr lang="en-US" dirty="0" err="1"/>
              <a:t>với</a:t>
            </a:r>
            <a:r>
              <a:rPr lang="en-US" dirty="0"/>
              <a:t> </a:t>
            </a:r>
            <a:r>
              <a:rPr lang="en-US" dirty="0" err="1"/>
              <a:t>bằng</a:t>
            </a:r>
            <a:r>
              <a:rPr lang="en-US" dirty="0"/>
              <a:t> </a:t>
            </a:r>
            <a:r>
              <a:rPr lang="en-US" dirty="0" err="1"/>
              <a:t>chứng</a:t>
            </a:r>
            <a:r>
              <a:rPr lang="en-US" dirty="0"/>
              <a:t> </a:t>
            </a:r>
            <a:r>
              <a:rPr lang="en-US" dirty="0" err="1"/>
              <a:t>mới</a:t>
            </a:r>
            <a:r>
              <a:rPr lang="en-US" dirty="0"/>
              <a:t> Y.</a:t>
            </a:r>
          </a:p>
          <a:p>
            <a:r>
              <a:rPr lang="en-US" dirty="0"/>
              <a:t>sg=segment</a:t>
            </a:r>
          </a:p>
        </p:txBody>
      </p:sp>
      <p:sp>
        <p:nvSpPr>
          <p:cNvPr id="4" name="Header Placeholder 3"/>
          <p:cNvSpPr>
            <a:spLocks noGrp="1"/>
          </p:cNvSpPr>
          <p:nvPr>
            <p:ph type="hdr" sz="quarter"/>
          </p:nvPr>
        </p:nvSpPr>
        <p:spPr/>
        <p:txBody>
          <a:bodyPr/>
          <a:lstStyle/>
          <a:p>
            <a:r>
              <a:rPr lang="en-US"/>
              <a:t>Technical Writing and Presentation</a:t>
            </a:r>
            <a:endParaRPr lang="en-US" dirty="0"/>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46</a:t>
            </a:fld>
            <a:endParaRPr lang="en-US"/>
          </a:p>
        </p:txBody>
      </p:sp>
    </p:spTree>
    <p:extLst>
      <p:ext uri="{BB962C8B-B14F-4D97-AF65-F5344CB8AC3E}">
        <p14:creationId xmlns:p14="http://schemas.microsoft.com/office/powerpoint/2010/main" val="1471686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 only does numbering allow reference within the paper, but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simplifies discussion of the paper later on. It is much easier for a correspondent 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refer to “Definition 4.2” than “the definition towards the bottom of page 6”.</a:t>
            </a:r>
            <a:r>
              <a:rPr lang="en-US" dirty="0"/>
              <a:t> </a:t>
            </a:r>
          </a:p>
          <a:p>
            <a:r>
              <a:rPr lang="en-US" sz="1200" b="0" i="0" kern="1200" dirty="0">
                <a:solidFill>
                  <a:schemeClr val="tx1"/>
                </a:solidFill>
                <a:effectLst/>
                <a:latin typeface="+mn-lt"/>
                <a:ea typeface="+mn-ea"/>
                <a:cs typeface="+mn-cs"/>
              </a:rPr>
              <a:t>For a theorem with a complex</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proof, if the lemmas are proved early they appear irrelevant, and if they are proved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late the main proof is harder to understand. </a:t>
            </a:r>
            <a:br>
              <a:rPr lang="en-US" dirty="0"/>
            </a:br>
            <a:r>
              <a:rPr lang="en-US" sz="1200" b="0" i="0" kern="1200" dirty="0">
                <a:solidFill>
                  <a:schemeClr val="tx1"/>
                </a:solidFill>
                <a:effectLst/>
                <a:latin typeface="+mn-lt"/>
                <a:ea typeface="+mn-ea"/>
                <a:cs typeface="+mn-cs"/>
              </a:rPr>
              <a:t>One approach is to state the main theorem</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first, then state and prove the lemmas before giving the main proof</a:t>
            </a:r>
            <a:r>
              <a:rPr lang="en-US" dirty="0"/>
              <a:t> </a:t>
            </a:r>
          </a:p>
          <a:p>
            <a:r>
              <a:rPr lang="en-US" sz="1200" b="0" i="0" kern="1200" dirty="0">
                <a:solidFill>
                  <a:schemeClr val="tx1"/>
                </a:solidFill>
                <a:effectLst/>
                <a:latin typeface="+mn-lt"/>
                <a:ea typeface="+mn-ea"/>
                <a:cs typeface="+mn-cs"/>
              </a:rPr>
              <a:t>a diagram, for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 is perfectly acceptable. The end of each proof, example, or definition can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 marked with a symbol such as a box</a:t>
            </a:r>
            <a:r>
              <a:rPr lang="en-US" dirty="0"/>
              <a:t> </a:t>
            </a:r>
            <a:br>
              <a:rPr lang="en-US" dirty="0"/>
            </a:br>
            <a:br>
              <a:rPr lang="en-US" dirty="0"/>
            </a:br>
            <a:br>
              <a:rPr lang="en-US" dirty="0"/>
            </a:br>
            <a:endParaRPr lang="en-US" dirty="0"/>
          </a:p>
        </p:txBody>
      </p:sp>
      <p:sp>
        <p:nvSpPr>
          <p:cNvPr id="4" name="Header Placeholder 3"/>
          <p:cNvSpPr>
            <a:spLocks noGrp="1"/>
          </p:cNvSpPr>
          <p:nvPr>
            <p:ph type="hdr" sz="quarter"/>
          </p:nvPr>
        </p:nvSpPr>
        <p:spPr/>
        <p:txBody>
          <a:bodyPr/>
          <a:lstStyle/>
          <a:p>
            <a:r>
              <a:rPr lang="en-US" dirty="0"/>
              <a:t>Technical Writing and Presentation</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49</a:t>
            </a:fld>
            <a:endParaRPr lang="en-US"/>
          </a:p>
        </p:txBody>
      </p:sp>
    </p:spTree>
    <p:extLst>
      <p:ext uri="{BB962C8B-B14F-4D97-AF65-F5344CB8AC3E}">
        <p14:creationId xmlns:p14="http://schemas.microsoft.com/office/powerpoint/2010/main" val="4003056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Science writing must by its nature be plain and straightforward—the need for it 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 accurate and clear makes poetry inappropriate. </a:t>
            </a:r>
          </a:p>
          <a:p>
            <a:r>
              <a:rPr lang="en-US" sz="1200" b="0" i="0" kern="1200" dirty="0">
                <a:solidFill>
                  <a:schemeClr val="tx1"/>
                </a:solidFill>
                <a:effectLst/>
                <a:latin typeface="+mn-lt"/>
                <a:ea typeface="+mn-ea"/>
                <a:cs typeface="+mn-cs"/>
              </a:rPr>
              <a:t>But this does not mean that science writing has to be dull. It can have style, and moreover the desire to communicate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clearly is not the only reason to make good use of English. Lively writing suggests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lively mind with interesting ideas to discuss</a:t>
            </a:r>
            <a:r>
              <a:rPr lang="en-US" dirty="0"/>
              <a:t> </a:t>
            </a:r>
            <a:br>
              <a:rPr lang="en-US" dirty="0"/>
            </a:br>
            <a:endParaRPr lang="en-US" dirty="0"/>
          </a:p>
        </p:txBody>
      </p:sp>
      <p:sp>
        <p:nvSpPr>
          <p:cNvPr id="4" name="Header Placeholder 3"/>
          <p:cNvSpPr>
            <a:spLocks noGrp="1"/>
          </p:cNvSpPr>
          <p:nvPr>
            <p:ph type="hdr" sz="quarter"/>
          </p:nvPr>
        </p:nvSpPr>
        <p:spPr/>
        <p:txBody>
          <a:bodyPr/>
          <a:lstStyle/>
          <a:p>
            <a:r>
              <a:rPr lang="en-US" dirty="0"/>
              <a:t>Technical Writing and Presentation</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5</a:t>
            </a:fld>
            <a:endParaRPr lang="en-US"/>
          </a:p>
        </p:txBody>
      </p:sp>
    </p:spTree>
    <p:extLst>
      <p:ext uri="{BB962C8B-B14F-4D97-AF65-F5344CB8AC3E}">
        <p14:creationId xmlns:p14="http://schemas.microsoft.com/office/powerpoint/2010/main" val="619532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Formula, expression, equation</a:t>
            </a:r>
            <a:r>
              <a:rPr lang="en-US" sz="1200" b="0" i="0" kern="1200" dirty="0">
                <a:solidFill>
                  <a:schemeClr val="tx1"/>
                </a:solidFill>
                <a:effectLst/>
                <a:latin typeface="+mn-lt"/>
                <a:ea typeface="+mn-ea"/>
                <a:cs typeface="+mn-cs"/>
              </a:rPr>
              <a:t>. A “formula”, or an “expression” is not necessarily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 “equation”; the latter involves an equality.</a:t>
            </a:r>
            <a:r>
              <a:rPr lang="en-US" dirty="0"/>
              <a:t> </a:t>
            </a:r>
          </a:p>
          <a:p>
            <a:r>
              <a:rPr lang="en-US" sz="1200" b="1" i="0" kern="1200" dirty="0">
                <a:solidFill>
                  <a:schemeClr val="tx1"/>
                </a:solidFill>
                <a:effectLst/>
                <a:latin typeface="+mn-lt"/>
                <a:ea typeface="+mn-ea"/>
                <a:cs typeface="+mn-cs"/>
              </a:rPr>
              <a:t>Average, mean</a:t>
            </a:r>
            <a:r>
              <a:rPr lang="en-US" sz="1200" b="0" i="0" kern="1200" dirty="0">
                <a:solidFill>
                  <a:schemeClr val="tx1"/>
                </a:solidFill>
                <a:effectLst/>
                <a:latin typeface="+mn-lt"/>
                <a:ea typeface="+mn-ea"/>
                <a:cs typeface="+mn-cs"/>
              </a:rPr>
              <a:t>. “Average” is used loosely to mean </a:t>
            </a:r>
            <a:r>
              <a:rPr lang="en-US" sz="1200" b="0" i="1" kern="1200" dirty="0">
                <a:solidFill>
                  <a:schemeClr val="tx1"/>
                </a:solidFill>
                <a:effectLst/>
                <a:latin typeface="+mn-lt"/>
                <a:ea typeface="+mn-ea"/>
                <a:cs typeface="+mn-cs"/>
              </a:rPr>
              <a:t>typical</a:t>
            </a:r>
            <a:r>
              <a:rPr lang="en-US" sz="1200" b="0" i="0" kern="1200" dirty="0">
                <a:solidFill>
                  <a:schemeClr val="tx1"/>
                </a:solidFill>
                <a:effectLst/>
                <a:latin typeface="+mn-lt"/>
                <a:ea typeface="+mn-ea"/>
                <a:cs typeface="+mn-cs"/>
              </a:rPr>
              <a:t>. Only use it in the formal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sense—of </a:t>
            </a:r>
            <a:r>
              <a:rPr lang="en-US" sz="1200" b="0" i="1" kern="1200" dirty="0">
                <a:solidFill>
                  <a:schemeClr val="tx1"/>
                </a:solidFill>
                <a:effectLst/>
                <a:latin typeface="+mn-lt"/>
                <a:ea typeface="+mn-ea"/>
                <a:cs typeface="+mn-cs"/>
              </a:rPr>
              <a:t>mean</a:t>
            </a:r>
            <a:r>
              <a:rPr lang="en-US" sz="1200" b="0" i="0" kern="1200" dirty="0">
                <a:solidFill>
                  <a:schemeClr val="tx1"/>
                </a:solidFill>
                <a:effectLst/>
                <a:latin typeface="+mn-lt"/>
                <a:ea typeface="+mn-ea"/>
                <a:cs typeface="+mn-cs"/>
              </a:rPr>
              <a:t>, that is, the arithmetic mean—if it is clear to the reader that the formal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sense is intended. Otherwise use “mean” or even “arithmetic mean”</a:t>
            </a:r>
            <a:r>
              <a:rPr lang="en-US" dirty="0"/>
              <a:t> </a:t>
            </a:r>
          </a:p>
          <a:p>
            <a:r>
              <a:rPr lang="en-US" sz="1200" b="1" i="0" kern="1200" dirty="0">
                <a:solidFill>
                  <a:schemeClr val="tx1"/>
                </a:solidFill>
                <a:effectLst/>
                <a:latin typeface="+mn-lt"/>
                <a:ea typeface="+mn-ea"/>
                <a:cs typeface="+mn-cs"/>
              </a:rPr>
              <a:t>Subset, proper subset, strict subset</a:t>
            </a:r>
            <a:r>
              <a:rPr lang="en-US" sz="1200" b="0" i="0" kern="1200" dirty="0">
                <a:solidFill>
                  <a:schemeClr val="tx1"/>
                </a:solidFill>
                <a:effectLst/>
                <a:latin typeface="+mn-lt"/>
                <a:ea typeface="+mn-ea"/>
                <a:cs typeface="+mn-cs"/>
              </a:rPr>
              <a:t>. “Subset” should not be used to mean </a:t>
            </a:r>
            <a:r>
              <a:rPr lang="en-US" sz="1200" b="0" i="1" kern="1200" dirty="0">
                <a:solidFill>
                  <a:schemeClr val="tx1"/>
                </a:solidFill>
                <a:effectLst/>
                <a:latin typeface="+mn-lt"/>
                <a:ea typeface="+mn-ea"/>
                <a:cs typeface="+mn-cs"/>
              </a:rPr>
              <a:t>subproblem</a:t>
            </a:r>
            <a:r>
              <a:rPr lang="en-US" sz="1200" b="0" i="0" kern="1200" dirty="0">
                <a:solidFill>
                  <a:schemeClr val="tx1"/>
                </a:solidFill>
                <a:effectLst/>
                <a:latin typeface="+mn-lt"/>
                <a:ea typeface="+mn-ea"/>
                <a:cs typeface="+mn-cs"/>
              </a:rPr>
              <a:t>. Orderings (or partial orderings) specified in writing are assumed to be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non-strict. For example, “A is a subset of B” means that </a:t>
            </a:r>
            <a:r>
              <a:rPr lang="en-US" sz="1200" b="0" i="1" kern="1200" dirty="0">
                <a:solidFill>
                  <a:schemeClr val="tx1"/>
                </a:solidFill>
                <a:effectLst/>
                <a:latin typeface="+mn-lt"/>
                <a:ea typeface="+mn-ea"/>
                <a:cs typeface="+mn-cs"/>
              </a:rPr>
              <a:t>A </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 confusingly, this is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sometimes written </a:t>
            </a:r>
            <a:r>
              <a:rPr lang="en-US" sz="1200" b="0" i="1" kern="1200" dirty="0">
                <a:solidFill>
                  <a:schemeClr val="tx1"/>
                </a:solidFill>
                <a:effectLst/>
                <a:latin typeface="+mn-lt"/>
                <a:ea typeface="+mn-ea"/>
                <a:cs typeface="+mn-cs"/>
              </a:rPr>
              <a:t>A </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 To specify </a:t>
            </a:r>
            <a:r>
              <a:rPr lang="en-US" sz="1200" b="0" i="1" kern="1200" dirty="0">
                <a:solidFill>
                  <a:schemeClr val="tx1"/>
                </a:solidFill>
                <a:effectLst/>
                <a:latin typeface="+mn-lt"/>
                <a:ea typeface="+mn-ea"/>
                <a:cs typeface="+mn-cs"/>
              </a:rPr>
              <a:t>A B </a:t>
            </a:r>
            <a:r>
              <a:rPr lang="en-US" sz="1200" b="0" i="0" kern="1200" dirty="0">
                <a:solidFill>
                  <a:schemeClr val="tx1"/>
                </a:solidFill>
                <a:effectLst/>
                <a:latin typeface="+mn-lt"/>
                <a:ea typeface="+mn-ea"/>
                <a:cs typeface="+mn-cs"/>
              </a:rPr>
              <a:t>use “A is a proper (or strict) subset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B”</a:t>
            </a:r>
            <a:r>
              <a:rPr lang="en-US" dirty="0"/>
              <a:t> </a:t>
            </a:r>
            <a:br>
              <a:rPr lang="en-US" dirty="0"/>
            </a:br>
            <a:br>
              <a:rPr lang="en-US" dirty="0"/>
            </a:br>
            <a:br>
              <a:rPr lang="en-US" dirty="0"/>
            </a:br>
            <a:endParaRPr lang="en-US" dirty="0"/>
          </a:p>
        </p:txBody>
      </p:sp>
      <p:sp>
        <p:nvSpPr>
          <p:cNvPr id="4" name="Header Placeholder 3"/>
          <p:cNvSpPr>
            <a:spLocks noGrp="1"/>
          </p:cNvSpPr>
          <p:nvPr>
            <p:ph type="hdr" sz="quarter"/>
          </p:nvPr>
        </p:nvSpPr>
        <p:spPr/>
        <p:txBody>
          <a:bodyPr/>
          <a:lstStyle/>
          <a:p>
            <a:r>
              <a:rPr lang="en-US" dirty="0"/>
              <a:t>Technical Writing and Presentation</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8</a:t>
            </a:fld>
            <a:endParaRPr lang="en-US"/>
          </a:p>
        </p:txBody>
      </p:sp>
    </p:spTree>
    <p:extLst>
      <p:ext uri="{BB962C8B-B14F-4D97-AF65-F5344CB8AC3E}">
        <p14:creationId xmlns:p14="http://schemas.microsoft.com/office/powerpoint/2010/main" val="3359388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Direct, declarative sentences with simple, common words are usually best. – Paragraphs should be logically uniform and continuous– Direct, declarative sentences with simple, common words are usually best. – Paragraphs should be logically uniform and continuous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Otherwise the general rule is to write numbers &lt; 10 as words. Express decimal numbers with a suitable precision. See APA pp. 122-129. </a:t>
            </a:r>
          </a:p>
          <a:p>
            <a:endParaRPr lang="en-US" dirty="0"/>
          </a:p>
        </p:txBody>
      </p:sp>
      <p:sp>
        <p:nvSpPr>
          <p:cNvPr id="4" name="Header Placeholder 3"/>
          <p:cNvSpPr>
            <a:spLocks noGrp="1"/>
          </p:cNvSpPr>
          <p:nvPr>
            <p:ph type="hdr" sz="quarter"/>
          </p:nvPr>
        </p:nvSpPr>
        <p:spPr/>
        <p:txBody>
          <a:bodyPr/>
          <a:lstStyle/>
          <a:p>
            <a:r>
              <a:rPr lang="en-US"/>
              <a:t>Nhập môn CNTT&amp;TT</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10</a:t>
            </a:fld>
            <a:endParaRPr lang="en-US"/>
          </a:p>
        </p:txBody>
      </p:sp>
    </p:spTree>
    <p:extLst>
      <p:ext uri="{BB962C8B-B14F-4D97-AF65-F5344CB8AC3E}">
        <p14:creationId xmlns:p14="http://schemas.microsoft.com/office/powerpoint/2010/main" val="2259853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Jargon: </a:t>
            </a:r>
            <a:r>
              <a:rPr lang="en-US" dirty="0" err="1"/>
              <a:t>biệt</a:t>
            </a:r>
            <a:r>
              <a:rPr lang="en-US" dirty="0"/>
              <a:t> </a:t>
            </a:r>
            <a:r>
              <a:rPr lang="en-US" dirty="0" err="1"/>
              <a:t>ngữ</a:t>
            </a:r>
            <a:r>
              <a:rPr lang="en-US" dirty="0"/>
              <a:t>, </a:t>
            </a:r>
            <a:r>
              <a:rPr lang="en-US" dirty="0" err="1"/>
              <a:t>từ</a:t>
            </a:r>
            <a:r>
              <a:rPr lang="en-US" dirty="0"/>
              <a:t> </a:t>
            </a:r>
            <a:r>
              <a:rPr lang="en-US" dirty="0" err="1"/>
              <a:t>khó</a:t>
            </a:r>
            <a:r>
              <a:rPr lang="en-US" dirty="0"/>
              <a:t> </a:t>
            </a:r>
            <a:r>
              <a:rPr lang="en-US" dirty="0" err="1"/>
              <a:t>hiểu</a:t>
            </a:r>
            <a:r>
              <a:rPr lang="en-US" dirty="0"/>
              <a:t> </a:t>
            </a:r>
          </a:p>
        </p:txBody>
      </p:sp>
      <p:sp>
        <p:nvSpPr>
          <p:cNvPr id="4" name="Header Placeholder 3"/>
          <p:cNvSpPr>
            <a:spLocks noGrp="1"/>
          </p:cNvSpPr>
          <p:nvPr>
            <p:ph type="hdr" sz="quarter"/>
          </p:nvPr>
        </p:nvSpPr>
        <p:spPr/>
        <p:txBody>
          <a:bodyPr/>
          <a:lstStyle/>
          <a:p>
            <a:r>
              <a:rPr lang="en-US"/>
              <a:t>Technical Writing and Presentation</a:t>
            </a:r>
            <a:endParaRPr lang="en-US" dirty="0"/>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11</a:t>
            </a:fld>
            <a:endParaRPr lang="en-US"/>
          </a:p>
        </p:txBody>
      </p:sp>
    </p:spTree>
    <p:extLst>
      <p:ext uri="{BB962C8B-B14F-4D97-AF65-F5344CB8AC3E}">
        <p14:creationId xmlns:p14="http://schemas.microsoft.com/office/powerpoint/2010/main" val="477931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Cô</a:t>
            </a:r>
            <a:r>
              <a:rPr lang="en-US" dirty="0"/>
              <a:t> </a:t>
            </a:r>
            <a:r>
              <a:rPr lang="en-US" dirty="0" err="1"/>
              <a:t>đọng</a:t>
            </a:r>
            <a:endParaRPr lang="en-US" dirty="0"/>
          </a:p>
          <a:p>
            <a:r>
              <a:rPr lang="en-US" sz="1200" kern="1200" dirty="0">
                <a:solidFill>
                  <a:schemeClr val="tx1"/>
                </a:solidFill>
                <a:effectLst/>
                <a:latin typeface="+mn-lt"/>
                <a:ea typeface="+mn-ea"/>
                <a:cs typeface="+mn-cs"/>
              </a:rPr>
              <a:t>3/E.g. when you describe previous work, avoid </a:t>
            </a:r>
            <a:r>
              <a:rPr lang="en-US" sz="1200" kern="1200" dirty="0" err="1">
                <a:solidFill>
                  <a:schemeClr val="tx1"/>
                </a:solidFill>
                <a:effectLst/>
                <a:latin typeface="+mn-lt"/>
                <a:ea typeface="+mn-ea"/>
                <a:cs typeface="+mn-cs"/>
              </a:rPr>
              <a:t>unnnecessary</a:t>
            </a:r>
            <a:r>
              <a:rPr lang="en-US" sz="1200" kern="1200" dirty="0">
                <a:solidFill>
                  <a:schemeClr val="tx1"/>
                </a:solidFill>
                <a:effectLst/>
                <a:latin typeface="+mn-lt"/>
                <a:ea typeface="+mn-ea"/>
                <a:cs typeface="+mn-cs"/>
              </a:rPr>
              <a:t> details. Give a reference to a general survey or a review if available.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5/e.g. ”based on the fact that” → ”because” ”at the present time” → ”now” ”for the purpose of ” → ”for/to sg.” Notice: ”reason” and ”because” have the same meaning → don’t use together! </a:t>
            </a:r>
          </a:p>
          <a:p>
            <a:r>
              <a:rPr lang="en-US" sz="1200" kern="1200" dirty="0">
                <a:solidFill>
                  <a:schemeClr val="tx1"/>
                </a:solidFill>
                <a:effectLst/>
                <a:latin typeface="+mn-lt"/>
                <a:ea typeface="+mn-ea"/>
                <a:cs typeface="+mn-cs"/>
              </a:rPr>
              <a:t>6/which have no new information)</a:t>
            </a:r>
            <a:endParaRPr lang="en-US" dirty="0"/>
          </a:p>
        </p:txBody>
      </p:sp>
      <p:sp>
        <p:nvSpPr>
          <p:cNvPr id="4" name="Header Placeholder 3"/>
          <p:cNvSpPr>
            <a:spLocks noGrp="1"/>
          </p:cNvSpPr>
          <p:nvPr>
            <p:ph type="hdr" sz="quarter"/>
          </p:nvPr>
        </p:nvSpPr>
        <p:spPr/>
        <p:txBody>
          <a:bodyPr/>
          <a:lstStyle/>
          <a:p>
            <a:r>
              <a:rPr lang="en-US"/>
              <a:t>Nhập môn CNTT&amp;TT</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13</a:t>
            </a:fld>
            <a:endParaRPr lang="en-US"/>
          </a:p>
        </p:txBody>
      </p:sp>
    </p:spTree>
    <p:extLst>
      <p:ext uri="{BB962C8B-B14F-4D97-AF65-F5344CB8AC3E}">
        <p14:creationId xmlns:p14="http://schemas.microsoft.com/office/powerpoint/2010/main" val="2934140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4/Hint: sometimes you can move the last word to the beginning and fill in with verbs and prepositions </a:t>
            </a:r>
          </a:p>
          <a:p>
            <a:pPr lvl="1"/>
            <a:r>
              <a:rPr lang="en-US" dirty="0"/>
              <a:t>6/</a:t>
            </a:r>
            <a:r>
              <a:rPr lang="en-US" sz="3400" dirty="0"/>
              <a:t>time links: then, next, after, while, since </a:t>
            </a:r>
          </a:p>
          <a:p>
            <a:pPr lvl="1"/>
            <a:r>
              <a:rPr lang="en-US" sz="3400" dirty="0"/>
              <a:t>cause-effect links: therefore, consequently, as a result</a:t>
            </a:r>
          </a:p>
          <a:p>
            <a:pPr lvl="1"/>
            <a:r>
              <a:rPr lang="en-US" sz="3400" dirty="0"/>
              <a:t>addition links: in addition, moreover, furthermore, similarly</a:t>
            </a:r>
          </a:p>
          <a:p>
            <a:pPr lvl="1"/>
            <a:r>
              <a:rPr lang="en-US" sz="3400" dirty="0"/>
              <a:t>contrast links: but, however, although, whereas </a:t>
            </a:r>
          </a:p>
          <a:p>
            <a:endParaRPr lang="en-US" dirty="0"/>
          </a:p>
        </p:txBody>
      </p:sp>
      <p:sp>
        <p:nvSpPr>
          <p:cNvPr id="4" name="Header Placeholder 3"/>
          <p:cNvSpPr>
            <a:spLocks noGrp="1"/>
          </p:cNvSpPr>
          <p:nvPr>
            <p:ph type="hdr" sz="quarter"/>
          </p:nvPr>
        </p:nvSpPr>
        <p:spPr/>
        <p:txBody>
          <a:bodyPr/>
          <a:lstStyle/>
          <a:p>
            <a:r>
              <a:rPr lang="en-US"/>
              <a:t>Technical Writing and Presentation</a:t>
            </a:r>
            <a:endParaRPr lang="en-US" dirty="0"/>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14</a:t>
            </a:fld>
            <a:endParaRPr lang="en-US"/>
          </a:p>
        </p:txBody>
      </p:sp>
    </p:spTree>
    <p:extLst>
      <p:ext uri="{BB962C8B-B14F-4D97-AF65-F5344CB8AC3E}">
        <p14:creationId xmlns:p14="http://schemas.microsoft.com/office/powerpoint/2010/main" val="311540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Mục</a:t>
            </a:r>
            <a:r>
              <a:rPr lang="en-US" dirty="0"/>
              <a:t> 1/(Use ”because” instead of ”since”; ”although”, ”whereas” or ”but” instead of ”while”, when there is no time connection.) </a:t>
            </a:r>
          </a:p>
          <a:p>
            <a:r>
              <a:rPr lang="en-US" dirty="0"/>
              <a:t>Metaphor: </a:t>
            </a:r>
            <a:r>
              <a:rPr lang="en-US" dirty="0" err="1"/>
              <a:t>Ẩn</a:t>
            </a:r>
            <a:r>
              <a:rPr lang="en-US" dirty="0"/>
              <a:t>  </a:t>
            </a:r>
            <a:r>
              <a:rPr lang="en-US" dirty="0" err="1"/>
              <a:t>dụ</a:t>
            </a:r>
            <a:r>
              <a:rPr lang="en-US" dirty="0"/>
              <a:t>, dung </a:t>
            </a:r>
            <a:r>
              <a:rPr lang="en-US" dirty="0" err="1"/>
              <a:t>việc</a:t>
            </a:r>
            <a:r>
              <a:rPr lang="en-US" dirty="0"/>
              <a:t> </a:t>
            </a:r>
            <a:r>
              <a:rPr lang="en-US" dirty="0" err="1"/>
              <a:t>này</a:t>
            </a:r>
            <a:r>
              <a:rPr lang="en-US" dirty="0"/>
              <a:t> </a:t>
            </a:r>
            <a:r>
              <a:rPr lang="en-US" dirty="0" err="1"/>
              <a:t>để</a:t>
            </a:r>
            <a:r>
              <a:rPr lang="en-US" dirty="0"/>
              <a:t> </a:t>
            </a:r>
            <a:r>
              <a:rPr lang="en-US" dirty="0" err="1"/>
              <a:t>nói</a:t>
            </a:r>
            <a:r>
              <a:rPr lang="en-US" dirty="0"/>
              <a:t> </a:t>
            </a:r>
            <a:r>
              <a:rPr lang="en-US" dirty="0" err="1"/>
              <a:t>về</a:t>
            </a:r>
            <a:r>
              <a:rPr lang="en-US" dirty="0"/>
              <a:t> </a:t>
            </a:r>
            <a:r>
              <a:rPr lang="en-US" dirty="0" err="1"/>
              <a:t>việc</a:t>
            </a:r>
            <a:r>
              <a:rPr lang="en-US" dirty="0"/>
              <a:t> </a:t>
            </a:r>
            <a:r>
              <a:rPr lang="en-US" dirty="0" err="1"/>
              <a:t>khác</a:t>
            </a:r>
            <a:r>
              <a:rPr lang="en-US" dirty="0"/>
              <a:t>. </a:t>
            </a:r>
            <a:r>
              <a:rPr lang="en-US" dirty="0" err="1"/>
              <a:t>Ví</a:t>
            </a:r>
            <a:r>
              <a:rPr lang="en-US" dirty="0"/>
              <a:t> </a:t>
            </a:r>
            <a:r>
              <a:rPr lang="en-US" dirty="0" err="1"/>
              <a:t>dụ</a:t>
            </a:r>
            <a:r>
              <a:rPr lang="en-US" dirty="0"/>
              <a:t> </a:t>
            </a:r>
            <a:r>
              <a:rPr lang="en-US" sz="1200" b="1" i="0" kern="1200" dirty="0">
                <a:solidFill>
                  <a:schemeClr val="tx1"/>
                </a:solidFill>
                <a:effectLst/>
                <a:latin typeface="+mn-lt"/>
                <a:ea typeface="+mn-ea"/>
                <a:cs typeface="+mn-cs"/>
              </a:rPr>
              <a:t>LOVE IS A </a:t>
            </a:r>
            <a:r>
              <a:rPr lang="en-US" sz="1200" b="1" i="0" kern="1200" dirty="0" err="1">
                <a:solidFill>
                  <a:schemeClr val="tx1"/>
                </a:solidFill>
                <a:effectLst/>
                <a:latin typeface="+mn-lt"/>
                <a:ea typeface="+mn-ea"/>
                <a:cs typeface="+mn-cs"/>
              </a:rPr>
              <a:t>JOURNEY.</a:t>
            </a:r>
            <a:r>
              <a:rPr lang="en-US" dirty="0" err="1"/>
              <a:t>Cliché</a:t>
            </a:r>
            <a:r>
              <a:rPr lang="en-US" dirty="0"/>
              <a:t>: </a:t>
            </a:r>
            <a:r>
              <a:rPr lang="en-US" dirty="0" err="1"/>
              <a:t>l</a:t>
            </a:r>
            <a:r>
              <a:rPr lang="en-US" sz="1200" b="1" i="0" kern="1200" dirty="0" err="1">
                <a:solidFill>
                  <a:schemeClr val="tx1"/>
                </a:solidFill>
                <a:effectLst/>
                <a:latin typeface="+mn-lt"/>
                <a:ea typeface="+mn-ea"/>
                <a:cs typeface="+mn-cs"/>
              </a:rPr>
              <a:t>ời</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nói</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sáo</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câu</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nói</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rập</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khuôn</a:t>
            </a:r>
            <a:r>
              <a:rPr lang="en-US" sz="1200" b="1" i="0" kern="1200" dirty="0">
                <a:solidFill>
                  <a:schemeClr val="tx1"/>
                </a:solidFill>
                <a:effectLst/>
                <a:latin typeface="+mn-lt"/>
                <a:ea typeface="+mn-ea"/>
                <a:cs typeface="+mn-cs"/>
              </a:rPr>
              <a:t>. </a:t>
            </a:r>
            <a:endParaRPr lang="en-US" dirty="0"/>
          </a:p>
        </p:txBody>
      </p:sp>
      <p:sp>
        <p:nvSpPr>
          <p:cNvPr id="4" name="Header Placeholder 3"/>
          <p:cNvSpPr>
            <a:spLocks noGrp="1"/>
          </p:cNvSpPr>
          <p:nvPr>
            <p:ph type="hdr" sz="quarter"/>
          </p:nvPr>
        </p:nvSpPr>
        <p:spPr/>
        <p:txBody>
          <a:bodyPr/>
          <a:lstStyle/>
          <a:p>
            <a:r>
              <a:rPr lang="en-US"/>
              <a:t>Technical Writing and Presentation</a:t>
            </a:r>
            <a:endParaRPr lang="en-US" dirty="0"/>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15</a:t>
            </a:fld>
            <a:endParaRPr lang="en-US"/>
          </a:p>
        </p:txBody>
      </p:sp>
    </p:spTree>
    <p:extLst>
      <p:ext uri="{BB962C8B-B14F-4D97-AF65-F5344CB8AC3E}">
        <p14:creationId xmlns:p14="http://schemas.microsoft.com/office/powerpoint/2010/main" val="2384753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p:cNvSpPr>
            <a:spLocks noGrp="1"/>
          </p:cNvSpPr>
          <p:nvPr>
            <p:ph type="ftr" sz="quarter" idx="11"/>
          </p:nvPr>
        </p:nvSpPr>
        <p:spPr/>
        <p:txBody>
          <a:bodyPr/>
          <a:lstStyle/>
          <a:p>
            <a:r>
              <a:rPr lang="en-US" dirty="0"/>
              <a:t>Technical Writing and Presentation</a:t>
            </a:r>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p:cNvSpPr>
            <a:spLocks noGrp="1"/>
          </p:cNvSpPr>
          <p:nvPr>
            <p:ph type="ftr" sz="quarter" idx="11"/>
          </p:nvPr>
        </p:nvSpPr>
        <p:spPr/>
        <p:txBody>
          <a:bodyPr/>
          <a:lstStyle/>
          <a:p>
            <a:r>
              <a:rPr lang="en-US" dirty="0"/>
              <a:t>Technical Writing and Presentation</a:t>
            </a:r>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p:cNvSpPr>
            <a:spLocks noGrp="1"/>
          </p:cNvSpPr>
          <p:nvPr>
            <p:ph type="ftr" sz="quarter" idx="11"/>
          </p:nvPr>
        </p:nvSpPr>
        <p:spPr/>
        <p:txBody>
          <a:bodyPr/>
          <a:lstStyle/>
          <a:p>
            <a:r>
              <a:rPr lang="en-US" dirty="0"/>
              <a:t>Technical Writing and Presentation</a:t>
            </a:r>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458200" cy="609600"/>
          </a:xfrm>
        </p:spPr>
        <p:txBody>
          <a:bodyPr>
            <a:normAutofit/>
          </a:bodyPr>
          <a:lstStyle>
            <a:lvl1pPr>
              <a:defRPr sz="3200" b="1">
                <a:solidFill>
                  <a:schemeClr val="bg1"/>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533400" y="1143000"/>
            <a:ext cx="8153400" cy="4983163"/>
          </a:xfrm>
        </p:spPr>
        <p:txBody>
          <a:bodyPr/>
          <a:lstStyle>
            <a:lvl1pPr marL="342900" indent="-342900">
              <a:buClr>
                <a:srgbClr val="3366FF"/>
              </a:buClr>
              <a:buSzPct val="100000"/>
              <a:buFont typeface="Wingdings" charset="2"/>
              <a:buChar char="§"/>
              <a:defRPr b="0">
                <a:latin typeface="Arial" panose="020B0604020202020204" pitchFamily="34" charset="0"/>
                <a:cs typeface="Arial" panose="020B0604020202020204" pitchFamily="34" charset="0"/>
              </a:defRPr>
            </a:lvl1pPr>
            <a:lvl2pPr marL="742950" indent="-285750">
              <a:buClr>
                <a:srgbClr val="FF0000"/>
              </a:buClr>
              <a:buFont typeface="Wingdings" charset="2"/>
              <a:buChar char="§"/>
              <a:defRPr b="0" i="0">
                <a:latin typeface="Arial" panose="020B0604020202020204" pitchFamily="34" charset="0"/>
                <a:cs typeface="Arial" panose="020B0604020202020204" pitchFamily="34" charset="0"/>
              </a:defRPr>
            </a:lvl2pPr>
            <a:lvl3pPr marL="1143000" indent="-228600">
              <a:buClr>
                <a:srgbClr val="0000FF"/>
              </a:buClr>
              <a:buFont typeface="Arial"/>
              <a:buChar char="•"/>
              <a:defRPr i="0">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228600" y="6492875"/>
            <a:ext cx="2133600" cy="365125"/>
          </a:xfrm>
        </p:spPr>
        <p:txBody>
          <a:bodyPr/>
          <a:lstStyle/>
          <a:p>
            <a:r>
              <a:rPr lang="en-US" dirty="0"/>
              <a:t>© </a:t>
            </a:r>
            <a:r>
              <a:rPr lang="en-US" dirty="0" err="1"/>
              <a:t>SoICT</a:t>
            </a:r>
            <a:r>
              <a:rPr lang="en-US" dirty="0"/>
              <a:t> 2020</a:t>
            </a:r>
          </a:p>
        </p:txBody>
      </p:sp>
      <p:sp>
        <p:nvSpPr>
          <p:cNvPr id="5" name="Footer Placeholder 4"/>
          <p:cNvSpPr>
            <a:spLocks noGrp="1"/>
          </p:cNvSpPr>
          <p:nvPr>
            <p:ph type="ftr" sz="quarter" idx="11"/>
          </p:nvPr>
        </p:nvSpPr>
        <p:spPr>
          <a:xfrm>
            <a:off x="3124200" y="6492875"/>
            <a:ext cx="2895600" cy="365125"/>
          </a:xfrm>
        </p:spPr>
        <p:txBody>
          <a:bodyPr/>
          <a:lstStyle/>
          <a:p>
            <a:r>
              <a:rPr lang="en-US" dirty="0"/>
              <a:t>Technical Writing and Presentation</a:t>
            </a:r>
          </a:p>
        </p:txBody>
      </p:sp>
      <p:sp>
        <p:nvSpPr>
          <p:cNvPr id="6" name="Slide Number Placeholder 5"/>
          <p:cNvSpPr>
            <a:spLocks noGrp="1"/>
          </p:cNvSpPr>
          <p:nvPr>
            <p:ph type="sldNum" sz="quarter" idx="12"/>
          </p:nvPr>
        </p:nvSpPr>
        <p:spPr>
          <a:xfrm>
            <a:off x="6781800" y="6492875"/>
            <a:ext cx="2133600" cy="365125"/>
          </a:xfrm>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p:cNvSpPr>
            <a:spLocks noGrp="1"/>
          </p:cNvSpPr>
          <p:nvPr>
            <p:ph type="ftr" sz="quarter" idx="11"/>
          </p:nvPr>
        </p:nvSpPr>
        <p:spPr/>
        <p:txBody>
          <a:bodyPr/>
          <a:lstStyle/>
          <a:p>
            <a:r>
              <a:rPr lang="en-US" dirty="0"/>
              <a:t>Technical Writing and Presentation</a:t>
            </a:r>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dirty="0"/>
              <a:t>© </a:t>
            </a:r>
            <a:r>
              <a:rPr lang="en-US" dirty="0" err="1"/>
              <a:t>SoICT</a:t>
            </a:r>
            <a:r>
              <a:rPr lang="en-US" dirty="0"/>
              <a:t> 2020</a:t>
            </a:r>
          </a:p>
        </p:txBody>
      </p:sp>
      <p:sp>
        <p:nvSpPr>
          <p:cNvPr id="6" name="Footer Placeholder 5"/>
          <p:cNvSpPr>
            <a:spLocks noGrp="1"/>
          </p:cNvSpPr>
          <p:nvPr>
            <p:ph type="ftr" sz="quarter" idx="11"/>
          </p:nvPr>
        </p:nvSpPr>
        <p:spPr/>
        <p:txBody>
          <a:bodyPr/>
          <a:lstStyle/>
          <a:p>
            <a:r>
              <a:rPr lang="en-US" dirty="0"/>
              <a:t>Technical Writing and Presentation</a:t>
            </a:r>
          </a:p>
        </p:txBody>
      </p:sp>
      <p:sp>
        <p:nvSpPr>
          <p:cNvPr id="7" name="Slide Number Placeholder 6"/>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dirty="0"/>
              <a:t>© </a:t>
            </a:r>
            <a:r>
              <a:rPr lang="en-US" dirty="0" err="1"/>
              <a:t>SoICT</a:t>
            </a:r>
            <a:r>
              <a:rPr lang="en-US" dirty="0"/>
              <a:t> 2020</a:t>
            </a:r>
          </a:p>
        </p:txBody>
      </p:sp>
      <p:sp>
        <p:nvSpPr>
          <p:cNvPr id="8" name="Footer Placeholder 7"/>
          <p:cNvSpPr>
            <a:spLocks noGrp="1"/>
          </p:cNvSpPr>
          <p:nvPr>
            <p:ph type="ftr" sz="quarter" idx="11"/>
          </p:nvPr>
        </p:nvSpPr>
        <p:spPr/>
        <p:txBody>
          <a:bodyPr/>
          <a:lstStyle/>
          <a:p>
            <a:r>
              <a:rPr lang="en-US" dirty="0"/>
              <a:t>Technical Writing and Presentation</a:t>
            </a:r>
          </a:p>
        </p:txBody>
      </p:sp>
      <p:sp>
        <p:nvSpPr>
          <p:cNvPr id="9" name="Slide Number Placeholder 8"/>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dirty="0"/>
              <a:t>© </a:t>
            </a:r>
            <a:r>
              <a:rPr lang="en-US" dirty="0" err="1"/>
              <a:t>SoICT</a:t>
            </a:r>
            <a:r>
              <a:rPr lang="en-US" dirty="0"/>
              <a:t> 2020</a:t>
            </a:r>
          </a:p>
        </p:txBody>
      </p:sp>
      <p:sp>
        <p:nvSpPr>
          <p:cNvPr id="4" name="Footer Placeholder 3"/>
          <p:cNvSpPr>
            <a:spLocks noGrp="1"/>
          </p:cNvSpPr>
          <p:nvPr>
            <p:ph type="ftr" sz="quarter" idx="11"/>
          </p:nvPr>
        </p:nvSpPr>
        <p:spPr/>
        <p:txBody>
          <a:bodyPr/>
          <a:lstStyle/>
          <a:p>
            <a:r>
              <a:rPr lang="en-US" dirty="0"/>
              <a:t>Technical Writing and Presentation</a:t>
            </a:r>
          </a:p>
        </p:txBody>
      </p:sp>
      <p:sp>
        <p:nvSpPr>
          <p:cNvPr id="5" name="Slide Number Placeholder 4"/>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 </a:t>
            </a:r>
            <a:r>
              <a:rPr lang="en-US" dirty="0" err="1"/>
              <a:t>SoICT</a:t>
            </a:r>
            <a:r>
              <a:rPr lang="en-US" dirty="0"/>
              <a:t> 2020</a:t>
            </a:r>
          </a:p>
        </p:txBody>
      </p:sp>
      <p:sp>
        <p:nvSpPr>
          <p:cNvPr id="3" name="Footer Placeholder 2"/>
          <p:cNvSpPr>
            <a:spLocks noGrp="1"/>
          </p:cNvSpPr>
          <p:nvPr>
            <p:ph type="ftr" sz="quarter" idx="11"/>
          </p:nvPr>
        </p:nvSpPr>
        <p:spPr/>
        <p:txBody>
          <a:bodyPr/>
          <a:lstStyle/>
          <a:p>
            <a:r>
              <a:rPr lang="en-US" dirty="0"/>
              <a:t>Technical Writing and Presentation</a:t>
            </a:r>
          </a:p>
        </p:txBody>
      </p:sp>
      <p:sp>
        <p:nvSpPr>
          <p:cNvPr id="4" name="Slide Number Placeholder 3"/>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287" y="-19050"/>
            <a:ext cx="2855913" cy="781050"/>
          </a:xfrm>
        </p:spPr>
        <p:txBody>
          <a:bodyPr anchor="b"/>
          <a:lstStyle>
            <a:lvl1pPr algn="l">
              <a:defRPr sz="2000" b="1">
                <a:solidFill>
                  <a:srgbClr val="FFFFFF"/>
                </a:solidFill>
              </a:defRPr>
            </a:lvl1pPr>
          </a:lstStyle>
          <a:p>
            <a:r>
              <a:rPr lang="en-US"/>
              <a:t>Click to edit Master title style</a:t>
            </a:r>
          </a:p>
        </p:txBody>
      </p:sp>
      <p:sp>
        <p:nvSpPr>
          <p:cNvPr id="3" name="Content Placeholder 2"/>
          <p:cNvSpPr>
            <a:spLocks noGrp="1"/>
          </p:cNvSpPr>
          <p:nvPr>
            <p:ph idx="1"/>
          </p:nvPr>
        </p:nvSpPr>
        <p:spPr>
          <a:xfrm>
            <a:off x="4032250" y="1143000"/>
            <a:ext cx="4883150" cy="50149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 </a:t>
            </a:r>
            <a:r>
              <a:rPr lang="en-US" dirty="0" err="1"/>
              <a:t>SoICT</a:t>
            </a:r>
            <a:r>
              <a:rPr lang="en-US" dirty="0"/>
              <a:t> 2020</a:t>
            </a:r>
          </a:p>
        </p:txBody>
      </p:sp>
      <p:sp>
        <p:nvSpPr>
          <p:cNvPr id="6" name="Footer Placeholder 5"/>
          <p:cNvSpPr>
            <a:spLocks noGrp="1"/>
          </p:cNvSpPr>
          <p:nvPr>
            <p:ph type="ftr" sz="quarter" idx="11"/>
          </p:nvPr>
        </p:nvSpPr>
        <p:spPr/>
        <p:txBody>
          <a:bodyPr/>
          <a:lstStyle/>
          <a:p>
            <a:r>
              <a:rPr lang="en-US" dirty="0"/>
              <a:t>Technical Writing and Presentation</a:t>
            </a:r>
          </a:p>
        </p:txBody>
      </p:sp>
      <p:sp>
        <p:nvSpPr>
          <p:cNvPr id="7" name="Slide Number Placeholder 6"/>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 </a:t>
            </a:r>
            <a:r>
              <a:rPr lang="en-US" dirty="0" err="1"/>
              <a:t>SoICT</a:t>
            </a:r>
            <a:r>
              <a:rPr lang="en-US" dirty="0"/>
              <a:t> 2020</a:t>
            </a:r>
          </a:p>
        </p:txBody>
      </p:sp>
      <p:sp>
        <p:nvSpPr>
          <p:cNvPr id="6" name="Footer Placeholder 5"/>
          <p:cNvSpPr>
            <a:spLocks noGrp="1"/>
          </p:cNvSpPr>
          <p:nvPr>
            <p:ph type="ftr" sz="quarter" idx="11"/>
          </p:nvPr>
        </p:nvSpPr>
        <p:spPr/>
        <p:txBody>
          <a:bodyPr/>
          <a:lstStyle/>
          <a:p>
            <a:r>
              <a:rPr lang="en-US" dirty="0"/>
              <a:t>Technical Writing and Presentation</a:t>
            </a:r>
          </a:p>
        </p:txBody>
      </p:sp>
      <p:sp>
        <p:nvSpPr>
          <p:cNvPr id="7" name="Slide Number Placeholder 6"/>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 </a:t>
            </a:r>
            <a:r>
              <a:rPr lang="en-US" dirty="0" err="1"/>
              <a:t>SoICT</a:t>
            </a:r>
            <a:r>
              <a:rPr lang="en-US" dirty="0"/>
              <a:t> 2020</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Technical Writing and Presentation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3379D-D487-4446-85FC-E9ED5B8B80F6}" type="slidenum">
              <a:rPr lang="en-US" smtClean="0"/>
              <a:pPr/>
              <a:t>‹#›</a:t>
            </a:fld>
            <a:endParaRPr lang="en-US"/>
          </a:p>
        </p:txBody>
      </p:sp>
      <p:pic>
        <p:nvPicPr>
          <p:cNvPr id="8" name="Picture 7" descr="pp3.jpg"/>
          <p:cNvPicPr>
            <a:picLocks noChangeAspect="1"/>
          </p:cNvPicPr>
          <p:nvPr userDrawn="1"/>
        </p:nvPicPr>
        <p:blipFill>
          <a:blip r:embed="rId13"/>
          <a:srcRect t="3852" b="13333"/>
          <a:stretch>
            <a:fillRect/>
          </a:stretch>
        </p:blipFill>
        <p:spPr>
          <a:xfrm>
            <a:off x="1792" y="0"/>
            <a:ext cx="9142208"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dissolve/>
  </p:transition>
  <p:hf hdr="0"/>
  <p:txStyles>
    <p:titleStyle>
      <a:lvl1pPr algn="ctr" defTabSz="914400" rtl="0" eaLnBrk="1" latinLnBrk="0" hangingPunct="1">
        <a:spcBef>
          <a:spcPct val="0"/>
        </a:spcBef>
        <a:buNone/>
        <a:defRPr sz="4400" kern="1200">
          <a:solidFill>
            <a:schemeClr val="tx1"/>
          </a:solidFill>
          <a:latin typeface="Myriad Pro"/>
          <a:ea typeface="+mj-ea"/>
          <a:cs typeface="Myriad Pro"/>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Myriad Pro"/>
          <a:ea typeface="+mn-ea"/>
          <a:cs typeface="Myriad Pro"/>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yriad Pro"/>
          <a:ea typeface="+mn-ea"/>
          <a:cs typeface="Myriad Pro"/>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yriad Pro"/>
          <a:ea typeface="+mn-ea"/>
          <a:cs typeface="Myriad Pro"/>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yriad Pro"/>
          <a:ea typeface="+mn-ea"/>
          <a:cs typeface="Myriad Pro"/>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a:ea typeface="+mn-ea"/>
          <a:cs typeface="Myriad Pro"/>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1.jpg"/>
          <p:cNvPicPr>
            <a:picLocks noChangeAspect="1"/>
          </p:cNvPicPr>
          <p:nvPr/>
        </p:nvPicPr>
        <p:blipFill>
          <a:blip r:embed="rId3"/>
          <a:srcRect t="45556"/>
          <a:stretch>
            <a:fillRect/>
          </a:stretch>
        </p:blipFill>
        <p:spPr>
          <a:xfrm>
            <a:off x="896" y="4114800"/>
            <a:ext cx="9142208" cy="2743200"/>
          </a:xfrm>
          <a:prstGeom prst="rect">
            <a:avLst/>
          </a:prstGeom>
        </p:spPr>
      </p:pic>
      <p:sp>
        <p:nvSpPr>
          <p:cNvPr id="2" name="Title 1"/>
          <p:cNvSpPr>
            <a:spLocks noGrp="1"/>
          </p:cNvSpPr>
          <p:nvPr>
            <p:ph type="ctrTitle"/>
          </p:nvPr>
        </p:nvSpPr>
        <p:spPr>
          <a:xfrm>
            <a:off x="0" y="1924512"/>
            <a:ext cx="9144000" cy="1961688"/>
          </a:xfrm>
        </p:spPr>
        <p:txBody>
          <a:bodyPr>
            <a:noAutofit/>
          </a:bodyPr>
          <a:lstStyle/>
          <a:p>
            <a:pPr>
              <a:spcBef>
                <a:spcPts val="600"/>
              </a:spcBef>
            </a:pPr>
            <a:r>
              <a:rPr lang="en-US" sz="2800" b="1" dirty="0">
                <a:solidFill>
                  <a:srgbClr val="C00000"/>
                </a:solidFill>
              </a:rPr>
              <a:t>Technical Writing and Presentation</a:t>
            </a:r>
            <a:br>
              <a:rPr lang="en-US" sz="2800" b="1" dirty="0">
                <a:solidFill>
                  <a:srgbClr val="C00000"/>
                </a:solidFill>
              </a:rPr>
            </a:br>
            <a:r>
              <a:rPr lang="en-US" sz="2800" b="1" dirty="0">
                <a:solidFill>
                  <a:srgbClr val="C00000"/>
                </a:solidFill>
              </a:rPr>
              <a:t>Writing scientific text in computer science</a:t>
            </a:r>
            <a:endParaRPr lang="en-US" sz="2400" dirty="0">
              <a:solidFill>
                <a:srgbClr val="000090"/>
              </a:solidFill>
            </a:endParaRPr>
          </a:p>
        </p:txBody>
      </p:sp>
      <p:sp>
        <p:nvSpPr>
          <p:cNvPr id="3" name="Subtitle 2"/>
          <p:cNvSpPr>
            <a:spLocks noGrp="1"/>
          </p:cNvSpPr>
          <p:nvPr>
            <p:ph type="subTitle" idx="1"/>
          </p:nvPr>
        </p:nvSpPr>
        <p:spPr>
          <a:xfrm>
            <a:off x="381000" y="5029200"/>
            <a:ext cx="8513618" cy="990600"/>
          </a:xfrm>
        </p:spPr>
        <p:txBody>
          <a:bodyPr>
            <a:normAutofit/>
          </a:bodyPr>
          <a:lstStyle/>
          <a:p>
            <a:r>
              <a:rPr lang="en-US" sz="2000" dirty="0" err="1">
                <a:solidFill>
                  <a:schemeClr val="bg2"/>
                </a:solidFill>
              </a:rPr>
              <a:t>SOICT</a:t>
            </a:r>
            <a:r>
              <a:rPr lang="en-US" sz="2000" dirty="0">
                <a:solidFill>
                  <a:schemeClr val="bg2"/>
                </a:solidFill>
              </a:rPr>
              <a:t> - 2020</a:t>
            </a:r>
          </a:p>
          <a:p>
            <a:endParaRPr lang="en-US" sz="2000" dirty="0">
              <a:solidFill>
                <a:schemeClr val="bg2"/>
              </a:solidFill>
            </a:endParaRPr>
          </a:p>
          <a:p>
            <a:endParaRPr lang="en-US" sz="1600" dirty="0">
              <a:solidFill>
                <a:schemeClr val="bg2"/>
              </a:solidFill>
            </a:endParaRPr>
          </a:p>
        </p:txBody>
      </p:sp>
      <p:sp>
        <p:nvSpPr>
          <p:cNvPr id="8" name="Title 1"/>
          <p:cNvSpPr txBox="1">
            <a:spLocks/>
          </p:cNvSpPr>
          <p:nvPr/>
        </p:nvSpPr>
        <p:spPr>
          <a:xfrm>
            <a:off x="-896"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cstate="print"/>
          <a:stretch>
            <a:fillRect/>
          </a:stretch>
        </p:blipFill>
        <p:spPr>
          <a:xfrm>
            <a:off x="304800" y="327984"/>
            <a:ext cx="990600" cy="97108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DE00-86C2-4510-A7B8-5CDF379FA2B3}"/>
              </a:ext>
            </a:extLst>
          </p:cNvPr>
          <p:cNvSpPr>
            <a:spLocks noGrp="1"/>
          </p:cNvSpPr>
          <p:nvPr>
            <p:ph type="title"/>
          </p:nvPr>
        </p:nvSpPr>
        <p:spPr/>
        <p:txBody>
          <a:bodyPr/>
          <a:lstStyle/>
          <a:p>
            <a:r>
              <a:rPr lang="en-US" dirty="0"/>
              <a:t>Clear</a:t>
            </a:r>
          </a:p>
        </p:txBody>
      </p:sp>
      <p:sp>
        <p:nvSpPr>
          <p:cNvPr id="3" name="Content Placeholder 2">
            <a:extLst>
              <a:ext uri="{FF2B5EF4-FFF2-40B4-BE49-F238E27FC236}">
                <a16:creationId xmlns:a16="http://schemas.microsoft.com/office/drawing/2014/main" id="{AF3EC3DF-8505-4EE3-AFC8-A7E269512BC0}"/>
              </a:ext>
            </a:extLst>
          </p:cNvPr>
          <p:cNvSpPr>
            <a:spLocks noGrp="1"/>
          </p:cNvSpPr>
          <p:nvPr>
            <p:ph idx="1"/>
          </p:nvPr>
        </p:nvSpPr>
        <p:spPr/>
        <p:txBody>
          <a:bodyPr>
            <a:normAutofit fontScale="77500" lnSpcReduction="20000"/>
          </a:bodyPr>
          <a:lstStyle/>
          <a:p>
            <a:r>
              <a:rPr lang="en-US" dirty="0"/>
              <a:t>Use illustrative titles which describe the essential in a chapter or a section. </a:t>
            </a:r>
          </a:p>
          <a:p>
            <a:r>
              <a:rPr lang="en-US" dirty="0"/>
              <a:t>Write a brief introductory paragraph in the beginning of each chapter or section with subsections. </a:t>
            </a:r>
          </a:p>
          <a:p>
            <a:r>
              <a:rPr lang="en-US" dirty="0"/>
              <a:t>Divide the text logically into sentences and paragraphs. </a:t>
            </a:r>
          </a:p>
          <a:p>
            <a:r>
              <a:rPr lang="en-US" dirty="0"/>
              <a:t>Place the adjective or the adverb as close as possible to the word it modifies. </a:t>
            </a:r>
          </a:p>
          <a:p>
            <a:r>
              <a:rPr lang="en-US" dirty="0"/>
              <a:t>Avoid </a:t>
            </a:r>
            <a:r>
              <a:rPr lang="en-US" b="1" dirty="0">
                <a:solidFill>
                  <a:srgbClr val="FF0000"/>
                </a:solidFill>
              </a:rPr>
              <a:t>scientific jargon </a:t>
            </a:r>
            <a:r>
              <a:rPr lang="en-US" dirty="0"/>
              <a:t>= continuous use of technical vocabulary when it is not relevant. </a:t>
            </a:r>
          </a:p>
          <a:p>
            <a:r>
              <a:rPr lang="en-US" dirty="0"/>
              <a:t>Write numbers as digits when they refer to sizes or exact measurements. </a:t>
            </a:r>
          </a:p>
          <a:p>
            <a:r>
              <a:rPr lang="en-US" dirty="0"/>
              <a:t>Use punctuation to support meaning. </a:t>
            </a:r>
          </a:p>
        </p:txBody>
      </p:sp>
      <p:sp>
        <p:nvSpPr>
          <p:cNvPr id="4" name="Date Placeholder 3">
            <a:extLst>
              <a:ext uri="{FF2B5EF4-FFF2-40B4-BE49-F238E27FC236}">
                <a16:creationId xmlns:a16="http://schemas.microsoft.com/office/drawing/2014/main" id="{466B22F1-3B6A-4542-8468-0828C8A0ED9E}"/>
              </a:ext>
            </a:extLst>
          </p:cNvPr>
          <p:cNvSpPr>
            <a:spLocks noGrp="1"/>
          </p:cNvSpPr>
          <p:nvPr>
            <p:ph type="dt" sz="half" idx="10"/>
          </p:nvPr>
        </p:nvSpPr>
        <p:spPr/>
        <p:txBody>
          <a:bodyPr/>
          <a:lstStyle/>
          <a:p>
            <a:r>
              <a:rPr lang="en-US"/>
              <a:t>© SoICT 2017</a:t>
            </a:r>
          </a:p>
        </p:txBody>
      </p:sp>
      <p:sp>
        <p:nvSpPr>
          <p:cNvPr id="5" name="Footer Placeholder 4">
            <a:extLst>
              <a:ext uri="{FF2B5EF4-FFF2-40B4-BE49-F238E27FC236}">
                <a16:creationId xmlns:a16="http://schemas.microsoft.com/office/drawing/2014/main" id="{581E1CF6-9E0E-420E-944A-ED31A234A2D5}"/>
              </a:ext>
            </a:extLst>
          </p:cNvPr>
          <p:cNvSpPr>
            <a:spLocks noGrp="1"/>
          </p:cNvSpPr>
          <p:nvPr>
            <p:ph type="ftr" sz="quarter" idx="11"/>
          </p:nvPr>
        </p:nvSpPr>
        <p:spPr/>
        <p:txBody>
          <a:bodyPr/>
          <a:lstStyle/>
          <a:p>
            <a:r>
              <a:rPr lang="en-US"/>
              <a:t>Nhập môn CNTT&amp;TT</a:t>
            </a:r>
          </a:p>
        </p:txBody>
      </p:sp>
      <p:sp>
        <p:nvSpPr>
          <p:cNvPr id="6" name="Slide Number Placeholder 5">
            <a:extLst>
              <a:ext uri="{FF2B5EF4-FFF2-40B4-BE49-F238E27FC236}">
                <a16:creationId xmlns:a16="http://schemas.microsoft.com/office/drawing/2014/main" id="{9198A932-046D-48FB-830F-5AEA38587D0D}"/>
              </a:ext>
            </a:extLst>
          </p:cNvPr>
          <p:cNvSpPr>
            <a:spLocks noGrp="1"/>
          </p:cNvSpPr>
          <p:nvPr>
            <p:ph type="sldNum" sz="quarter" idx="12"/>
          </p:nvPr>
        </p:nvSpPr>
        <p:spPr/>
        <p:txBody>
          <a:bodyPr/>
          <a:lstStyle/>
          <a:p>
            <a:fld id="{8C13379D-D487-4446-85FC-E9ED5B8B80F6}" type="slidenum">
              <a:rPr lang="en-US" smtClean="0"/>
              <a:pPr/>
              <a:t>10</a:t>
            </a:fld>
            <a:endParaRPr lang="en-US"/>
          </a:p>
        </p:txBody>
      </p:sp>
    </p:spTree>
    <p:extLst>
      <p:ext uri="{BB962C8B-B14F-4D97-AF65-F5344CB8AC3E}">
        <p14:creationId xmlns:p14="http://schemas.microsoft.com/office/powerpoint/2010/main" val="32514966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A84D2-81D9-4DAF-986F-01853A533AE2}"/>
              </a:ext>
            </a:extLst>
          </p:cNvPr>
          <p:cNvSpPr>
            <a:spLocks noGrp="1"/>
          </p:cNvSpPr>
          <p:nvPr>
            <p:ph type="title"/>
          </p:nvPr>
        </p:nvSpPr>
        <p:spPr/>
        <p:txBody>
          <a:bodyPr/>
          <a:lstStyle/>
          <a:p>
            <a:r>
              <a:rPr lang="en-US" dirty="0"/>
              <a:t>Avoid jargon</a:t>
            </a:r>
          </a:p>
        </p:txBody>
      </p:sp>
      <p:sp>
        <p:nvSpPr>
          <p:cNvPr id="3" name="Content Placeholder 2">
            <a:extLst>
              <a:ext uri="{FF2B5EF4-FFF2-40B4-BE49-F238E27FC236}">
                <a16:creationId xmlns:a16="http://schemas.microsoft.com/office/drawing/2014/main" id="{499FE3C4-D5F2-49B0-8EE5-3DDC3680C6B3}"/>
              </a:ext>
            </a:extLst>
          </p:cNvPr>
          <p:cNvSpPr>
            <a:spLocks noGrp="1"/>
          </p:cNvSpPr>
          <p:nvPr>
            <p:ph idx="1"/>
          </p:nvPr>
        </p:nvSpPr>
        <p:spPr/>
        <p:txBody>
          <a:bodyPr>
            <a:normAutofit lnSpcReduction="10000"/>
          </a:bodyPr>
          <a:lstStyle/>
          <a:p>
            <a:r>
              <a:rPr lang="en-US" dirty="0"/>
              <a:t>Jargon: a vocabulary particular to a place of work (abbreviations, slang)</a:t>
            </a:r>
          </a:p>
          <a:p>
            <a:r>
              <a:rPr lang="en-US" dirty="0"/>
              <a:t>Audience familiarity with the topic determines appropriate use of jargon </a:t>
            </a:r>
          </a:p>
          <a:p>
            <a:pPr marL="400050" lvl="1" indent="0">
              <a:buNone/>
            </a:pPr>
            <a:r>
              <a:rPr lang="en-US" dirty="0">
                <a:solidFill>
                  <a:srgbClr val="FF0000"/>
                </a:solidFill>
                <a:sym typeface="Wingdings" panose="05000000000000000000" pitchFamily="2" charset="2"/>
              </a:rPr>
              <a:t> </a:t>
            </a:r>
            <a:r>
              <a:rPr lang="en-US" dirty="0">
                <a:solidFill>
                  <a:srgbClr val="FF0000"/>
                </a:solidFill>
              </a:rPr>
              <a:t>For the first year, the links with SDPC and the HAC were not connected, and all required OCS input data were artificially loaded. Thus CATCH22 and MERWIN were not available</a:t>
            </a:r>
            <a:r>
              <a:rPr lang="en-US" dirty="0"/>
              <a:t>. </a:t>
            </a:r>
          </a:p>
          <a:p>
            <a:pPr marL="400050" lvl="1" indent="0">
              <a:buNone/>
            </a:pPr>
            <a:r>
              <a:rPr lang="en-US" dirty="0">
                <a:solidFill>
                  <a:srgbClr val="0000FF"/>
                </a:solidFill>
                <a:sym typeface="Wingdings" panose="05000000000000000000" pitchFamily="2" charset="2"/>
              </a:rPr>
              <a:t></a:t>
            </a:r>
            <a:r>
              <a:rPr lang="en-US" dirty="0">
                <a:solidFill>
                  <a:srgbClr val="0000FF"/>
                </a:solidFill>
              </a:rPr>
              <a:t>Because some of the links in the computer system were not connected the first year, we could not run all the software codes.</a:t>
            </a:r>
          </a:p>
        </p:txBody>
      </p:sp>
      <p:sp>
        <p:nvSpPr>
          <p:cNvPr id="4" name="Date Placeholder 3">
            <a:extLst>
              <a:ext uri="{FF2B5EF4-FFF2-40B4-BE49-F238E27FC236}">
                <a16:creationId xmlns:a16="http://schemas.microsoft.com/office/drawing/2014/main" id="{53202113-58C3-4112-8532-30385D2833AE}"/>
              </a:ext>
            </a:extLst>
          </p:cNvPr>
          <p:cNvSpPr>
            <a:spLocks noGrp="1"/>
          </p:cNvSpPr>
          <p:nvPr>
            <p:ph type="dt" sz="half" idx="10"/>
          </p:nvPr>
        </p:nvSpPr>
        <p:spPr/>
        <p:txBody>
          <a:bodyPr/>
          <a:lstStyle/>
          <a:p>
            <a:r>
              <a:rPr lang="en-US"/>
              <a:t>© SoICT 2020</a:t>
            </a:r>
            <a:endParaRPr lang="en-US" dirty="0"/>
          </a:p>
        </p:txBody>
      </p:sp>
      <p:sp>
        <p:nvSpPr>
          <p:cNvPr id="5" name="Footer Placeholder 4">
            <a:extLst>
              <a:ext uri="{FF2B5EF4-FFF2-40B4-BE49-F238E27FC236}">
                <a16:creationId xmlns:a16="http://schemas.microsoft.com/office/drawing/2014/main" id="{9A0FA92F-B233-48BF-BB99-DCCE609A03BC}"/>
              </a:ext>
            </a:extLst>
          </p:cNvPr>
          <p:cNvSpPr>
            <a:spLocks noGrp="1"/>
          </p:cNvSpPr>
          <p:nvPr>
            <p:ph type="ftr" sz="quarter" idx="11"/>
          </p:nvPr>
        </p:nvSpPr>
        <p:spPr/>
        <p:txBody>
          <a:bodyPr/>
          <a:lstStyle/>
          <a:p>
            <a:r>
              <a:rPr lang="en-US"/>
              <a:t>Technical Writing and Presentation</a:t>
            </a:r>
            <a:endParaRPr lang="en-US" dirty="0"/>
          </a:p>
        </p:txBody>
      </p:sp>
      <p:sp>
        <p:nvSpPr>
          <p:cNvPr id="6" name="Slide Number Placeholder 5">
            <a:extLst>
              <a:ext uri="{FF2B5EF4-FFF2-40B4-BE49-F238E27FC236}">
                <a16:creationId xmlns:a16="http://schemas.microsoft.com/office/drawing/2014/main" id="{F0A0407A-8BC5-450E-94ED-2B015A415279}"/>
              </a:ext>
            </a:extLst>
          </p:cNvPr>
          <p:cNvSpPr>
            <a:spLocks noGrp="1"/>
          </p:cNvSpPr>
          <p:nvPr>
            <p:ph type="sldNum" sz="quarter" idx="12"/>
          </p:nvPr>
        </p:nvSpPr>
        <p:spPr/>
        <p:txBody>
          <a:bodyPr/>
          <a:lstStyle/>
          <a:p>
            <a:fld id="{8C13379D-D487-4446-85FC-E9ED5B8B80F6}" type="slidenum">
              <a:rPr lang="en-US" smtClean="0"/>
              <a:pPr/>
              <a:t>11</a:t>
            </a:fld>
            <a:endParaRPr lang="en-US"/>
          </a:p>
        </p:txBody>
      </p:sp>
    </p:spTree>
    <p:extLst>
      <p:ext uri="{BB962C8B-B14F-4D97-AF65-F5344CB8AC3E}">
        <p14:creationId xmlns:p14="http://schemas.microsoft.com/office/powerpoint/2010/main" val="29004848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A9578-4CD5-417E-A1B8-C87D48A04C4E}"/>
              </a:ext>
            </a:extLst>
          </p:cNvPr>
          <p:cNvSpPr>
            <a:spLocks noGrp="1"/>
          </p:cNvSpPr>
          <p:nvPr>
            <p:ph type="title"/>
          </p:nvPr>
        </p:nvSpPr>
        <p:spPr>
          <a:xfrm>
            <a:off x="457200" y="-7143"/>
            <a:ext cx="8229600" cy="715962"/>
          </a:xfrm>
        </p:spPr>
        <p:txBody>
          <a:bodyPr>
            <a:normAutofit/>
          </a:bodyPr>
          <a:lstStyle/>
          <a:p>
            <a:r>
              <a:rPr lang="en-US" sz="2800" b="1" dirty="0">
                <a:solidFill>
                  <a:schemeClr val="bg1"/>
                </a:solidFill>
              </a:rPr>
              <a:t>Define the Unfamiliar</a:t>
            </a:r>
            <a:r>
              <a:rPr lang="en-US" sz="2800" dirty="0">
                <a:solidFill>
                  <a:schemeClr val="bg1"/>
                </a:solidFill>
              </a:rPr>
              <a:t> </a:t>
            </a:r>
            <a:endParaRPr lang="en-US" sz="2800" dirty="0"/>
          </a:p>
        </p:txBody>
      </p:sp>
      <p:sp>
        <p:nvSpPr>
          <p:cNvPr id="4" name="Content Placeholder 3">
            <a:extLst>
              <a:ext uri="{FF2B5EF4-FFF2-40B4-BE49-F238E27FC236}">
                <a16:creationId xmlns:a16="http://schemas.microsoft.com/office/drawing/2014/main" id="{6F2D9C9C-D176-4985-A15F-7F71F11D8D30}"/>
              </a:ext>
            </a:extLst>
          </p:cNvPr>
          <p:cNvSpPr>
            <a:spLocks noGrp="1"/>
          </p:cNvSpPr>
          <p:nvPr>
            <p:ph sz="half" idx="2"/>
          </p:nvPr>
        </p:nvSpPr>
        <p:spPr>
          <a:xfrm>
            <a:off x="304800" y="1220787"/>
            <a:ext cx="8382000" cy="5135563"/>
          </a:xfrm>
        </p:spPr>
        <p:txBody>
          <a:bodyPr>
            <a:normAutofit fontScale="92500"/>
          </a:bodyPr>
          <a:lstStyle/>
          <a:p>
            <a:r>
              <a:rPr lang="en-US" sz="2800" b="0" dirty="0"/>
              <a:t>If you must abbreviate, define the term in its first occurrence, and </a:t>
            </a:r>
            <a:r>
              <a:rPr lang="en-US" sz="2800" i="1" dirty="0"/>
              <a:t>put abbreviations in parentheses</a:t>
            </a:r>
          </a:p>
          <a:p>
            <a:pPr marL="400050" lvl="1" indent="0">
              <a:buNone/>
            </a:pPr>
            <a:r>
              <a:rPr lang="en-US" sz="2800" b="1" dirty="0"/>
              <a:t>Example</a:t>
            </a:r>
            <a:r>
              <a:rPr lang="en-US" sz="2800" dirty="0"/>
              <a:t>: </a:t>
            </a:r>
            <a:r>
              <a:rPr lang="en-US" sz="2800" dirty="0">
                <a:solidFill>
                  <a:srgbClr val="0000FF"/>
                </a:solidFill>
              </a:rPr>
              <a:t>Edgartown Great Pond (EGP) is a vital body of water. Unfortunately, due to an unpredictable influx of saltwater, the delicate ecosystem is in danger of destabilizing</a:t>
            </a:r>
            <a:r>
              <a:rPr lang="en-US" sz="2400" b="0" dirty="0">
                <a:solidFill>
                  <a:srgbClr val="0000FF"/>
                </a:solidFill>
              </a:rPr>
              <a:t>.</a:t>
            </a:r>
          </a:p>
          <a:p>
            <a:r>
              <a:rPr lang="en-US" sz="2800" i="1" dirty="0"/>
              <a:t>Italicize first occurrence </a:t>
            </a:r>
            <a:r>
              <a:rPr lang="en-US" sz="2800" b="0" dirty="0"/>
              <a:t>of unfamiliar terms and define them right away</a:t>
            </a:r>
            <a:br>
              <a:rPr lang="en-US" sz="2800" b="0" dirty="0"/>
            </a:br>
            <a:r>
              <a:rPr lang="en-US" sz="2800" dirty="0"/>
              <a:t>Example </a:t>
            </a:r>
            <a:r>
              <a:rPr lang="en-US" sz="2800" b="0" i="1" dirty="0">
                <a:solidFill>
                  <a:srgbClr val="FF0000"/>
                </a:solidFill>
              </a:rPr>
              <a:t>Retina</a:t>
            </a:r>
            <a:r>
              <a:rPr lang="en-US" sz="2800" b="0" i="1" dirty="0">
                <a:solidFill>
                  <a:srgbClr val="0000FF"/>
                </a:solidFill>
              </a:rPr>
              <a:t> </a:t>
            </a:r>
            <a:r>
              <a:rPr lang="en-US" sz="2800" b="0" dirty="0">
                <a:solidFill>
                  <a:srgbClr val="0000FF"/>
                </a:solidFill>
              </a:rPr>
              <a:t>is a light-sensitive tissue, found at the back of the eye, that converts light impulses to nerve impulses.</a:t>
            </a:r>
            <a:r>
              <a:rPr lang="en-US" sz="2800" dirty="0">
                <a:solidFill>
                  <a:srgbClr val="0000FF"/>
                </a:solidFill>
              </a:rPr>
              <a:t> </a:t>
            </a:r>
            <a:br>
              <a:rPr lang="en-US" sz="2800" dirty="0">
                <a:solidFill>
                  <a:srgbClr val="0000FF"/>
                </a:solidFill>
              </a:rPr>
            </a:br>
            <a:endParaRPr lang="en-US" sz="2800" dirty="0">
              <a:solidFill>
                <a:srgbClr val="0000FF"/>
              </a:solidFill>
            </a:endParaRPr>
          </a:p>
        </p:txBody>
      </p:sp>
      <p:sp>
        <p:nvSpPr>
          <p:cNvPr id="7" name="Date Placeholder 6">
            <a:extLst>
              <a:ext uri="{FF2B5EF4-FFF2-40B4-BE49-F238E27FC236}">
                <a16:creationId xmlns:a16="http://schemas.microsoft.com/office/drawing/2014/main" id="{A13B9C2F-8D87-462A-964D-8CE560E7C266}"/>
              </a:ext>
            </a:extLst>
          </p:cNvPr>
          <p:cNvSpPr>
            <a:spLocks noGrp="1"/>
          </p:cNvSpPr>
          <p:nvPr>
            <p:ph type="dt" sz="half" idx="10"/>
          </p:nvPr>
        </p:nvSpPr>
        <p:spPr/>
        <p:txBody>
          <a:bodyPr/>
          <a:lstStyle/>
          <a:p>
            <a:r>
              <a:rPr lang="en-US"/>
              <a:t>© SoICT 2020</a:t>
            </a:r>
            <a:endParaRPr lang="en-US" dirty="0"/>
          </a:p>
        </p:txBody>
      </p:sp>
      <p:sp>
        <p:nvSpPr>
          <p:cNvPr id="8" name="Footer Placeholder 7">
            <a:extLst>
              <a:ext uri="{FF2B5EF4-FFF2-40B4-BE49-F238E27FC236}">
                <a16:creationId xmlns:a16="http://schemas.microsoft.com/office/drawing/2014/main" id="{EDDFA2FB-F6F8-4218-9D8F-2B850A037CE9}"/>
              </a:ext>
            </a:extLst>
          </p:cNvPr>
          <p:cNvSpPr>
            <a:spLocks noGrp="1"/>
          </p:cNvSpPr>
          <p:nvPr>
            <p:ph type="ftr" sz="quarter" idx="11"/>
          </p:nvPr>
        </p:nvSpPr>
        <p:spPr/>
        <p:txBody>
          <a:bodyPr/>
          <a:lstStyle/>
          <a:p>
            <a:r>
              <a:rPr lang="en-US"/>
              <a:t>Technical Writing and Presentation</a:t>
            </a:r>
            <a:endParaRPr lang="en-US" dirty="0"/>
          </a:p>
        </p:txBody>
      </p:sp>
      <p:sp>
        <p:nvSpPr>
          <p:cNvPr id="9" name="Slide Number Placeholder 8">
            <a:extLst>
              <a:ext uri="{FF2B5EF4-FFF2-40B4-BE49-F238E27FC236}">
                <a16:creationId xmlns:a16="http://schemas.microsoft.com/office/drawing/2014/main" id="{79D4018E-D9A5-473F-8DE8-25E8B3E5D95C}"/>
              </a:ext>
            </a:extLst>
          </p:cNvPr>
          <p:cNvSpPr>
            <a:spLocks noGrp="1"/>
          </p:cNvSpPr>
          <p:nvPr>
            <p:ph type="sldNum" sz="quarter" idx="12"/>
          </p:nvPr>
        </p:nvSpPr>
        <p:spPr/>
        <p:txBody>
          <a:bodyPr/>
          <a:lstStyle/>
          <a:p>
            <a:fld id="{8C13379D-D487-4446-85FC-E9ED5B8B80F6}" type="slidenum">
              <a:rPr lang="en-US" smtClean="0"/>
              <a:pPr/>
              <a:t>12</a:t>
            </a:fld>
            <a:endParaRPr lang="en-US"/>
          </a:p>
        </p:txBody>
      </p:sp>
    </p:spTree>
    <p:extLst>
      <p:ext uri="{BB962C8B-B14F-4D97-AF65-F5344CB8AC3E}">
        <p14:creationId xmlns:p14="http://schemas.microsoft.com/office/powerpoint/2010/main" val="4415026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16515-5F73-49AE-9BC7-80A679F8192D}"/>
              </a:ext>
            </a:extLst>
          </p:cNvPr>
          <p:cNvSpPr>
            <a:spLocks noGrp="1"/>
          </p:cNvSpPr>
          <p:nvPr>
            <p:ph type="title"/>
          </p:nvPr>
        </p:nvSpPr>
        <p:spPr/>
        <p:txBody>
          <a:bodyPr/>
          <a:lstStyle/>
          <a:p>
            <a:r>
              <a:rPr lang="en-US" dirty="0"/>
              <a:t>Compact</a:t>
            </a:r>
          </a:p>
        </p:txBody>
      </p:sp>
      <p:sp>
        <p:nvSpPr>
          <p:cNvPr id="3" name="Content Placeholder 2">
            <a:extLst>
              <a:ext uri="{FF2B5EF4-FFF2-40B4-BE49-F238E27FC236}">
                <a16:creationId xmlns:a16="http://schemas.microsoft.com/office/drawing/2014/main" id="{3FE9B592-F857-43BF-8CCD-DF9A619C65D9}"/>
              </a:ext>
            </a:extLst>
          </p:cNvPr>
          <p:cNvSpPr>
            <a:spLocks noGrp="1"/>
          </p:cNvSpPr>
          <p:nvPr>
            <p:ph idx="1"/>
          </p:nvPr>
        </p:nvSpPr>
        <p:spPr/>
        <p:txBody>
          <a:bodyPr>
            <a:normAutofit lnSpcReduction="10000"/>
          </a:bodyPr>
          <a:lstStyle/>
          <a:p>
            <a:r>
              <a:rPr lang="en-US" dirty="0"/>
              <a:t>Say only what needs to be said! </a:t>
            </a:r>
          </a:p>
          <a:p>
            <a:r>
              <a:rPr lang="en-US" dirty="0"/>
              <a:t>Short words and short sentences are always easier to comprehend </a:t>
            </a:r>
          </a:p>
          <a:p>
            <a:r>
              <a:rPr lang="en-US" dirty="0"/>
              <a:t>Weed out too detailed descriptions. </a:t>
            </a:r>
          </a:p>
          <a:p>
            <a:r>
              <a:rPr lang="en-US" dirty="0"/>
              <a:t>Don’t describe irrelevant or trivial observations </a:t>
            </a:r>
          </a:p>
          <a:p>
            <a:r>
              <a:rPr lang="en-US" dirty="0"/>
              <a:t>Avoid wordiness, Use no more words than are necessary. Redundant words and phrases should be omitted. </a:t>
            </a:r>
          </a:p>
          <a:p>
            <a:r>
              <a:rPr lang="en-US" dirty="0"/>
              <a:t>Avoid too long sentences and paragraphs</a:t>
            </a:r>
          </a:p>
          <a:p>
            <a:endParaRPr lang="en-US" dirty="0"/>
          </a:p>
        </p:txBody>
      </p:sp>
      <p:sp>
        <p:nvSpPr>
          <p:cNvPr id="4" name="Date Placeholder 3">
            <a:extLst>
              <a:ext uri="{FF2B5EF4-FFF2-40B4-BE49-F238E27FC236}">
                <a16:creationId xmlns:a16="http://schemas.microsoft.com/office/drawing/2014/main" id="{FCA0C60D-1C65-4627-A55A-EE230A930987}"/>
              </a:ext>
            </a:extLst>
          </p:cNvPr>
          <p:cNvSpPr>
            <a:spLocks noGrp="1"/>
          </p:cNvSpPr>
          <p:nvPr>
            <p:ph type="dt" sz="half" idx="10"/>
          </p:nvPr>
        </p:nvSpPr>
        <p:spPr/>
        <p:txBody>
          <a:bodyPr/>
          <a:lstStyle/>
          <a:p>
            <a:r>
              <a:rPr lang="en-US"/>
              <a:t>© SoICT 2017</a:t>
            </a:r>
          </a:p>
        </p:txBody>
      </p:sp>
      <p:sp>
        <p:nvSpPr>
          <p:cNvPr id="5" name="Footer Placeholder 4">
            <a:extLst>
              <a:ext uri="{FF2B5EF4-FFF2-40B4-BE49-F238E27FC236}">
                <a16:creationId xmlns:a16="http://schemas.microsoft.com/office/drawing/2014/main" id="{3B9B6EB3-3772-4E72-B9A1-E3D7096B5F4D}"/>
              </a:ext>
            </a:extLst>
          </p:cNvPr>
          <p:cNvSpPr>
            <a:spLocks noGrp="1"/>
          </p:cNvSpPr>
          <p:nvPr>
            <p:ph type="ftr" sz="quarter" idx="11"/>
          </p:nvPr>
        </p:nvSpPr>
        <p:spPr/>
        <p:txBody>
          <a:bodyPr/>
          <a:lstStyle/>
          <a:p>
            <a:r>
              <a:rPr lang="en-US"/>
              <a:t>Nhập môn CNTT&amp;TT</a:t>
            </a:r>
          </a:p>
        </p:txBody>
      </p:sp>
      <p:sp>
        <p:nvSpPr>
          <p:cNvPr id="6" name="Slide Number Placeholder 5">
            <a:extLst>
              <a:ext uri="{FF2B5EF4-FFF2-40B4-BE49-F238E27FC236}">
                <a16:creationId xmlns:a16="http://schemas.microsoft.com/office/drawing/2014/main" id="{08CEC1F3-942B-4574-B35A-8C475EEA633D}"/>
              </a:ext>
            </a:extLst>
          </p:cNvPr>
          <p:cNvSpPr>
            <a:spLocks noGrp="1"/>
          </p:cNvSpPr>
          <p:nvPr>
            <p:ph type="sldNum" sz="quarter" idx="12"/>
          </p:nvPr>
        </p:nvSpPr>
        <p:spPr/>
        <p:txBody>
          <a:bodyPr/>
          <a:lstStyle/>
          <a:p>
            <a:fld id="{8C13379D-D487-4446-85FC-E9ED5B8B80F6}" type="slidenum">
              <a:rPr lang="en-US" smtClean="0"/>
              <a:pPr/>
              <a:t>13</a:t>
            </a:fld>
            <a:endParaRPr lang="en-US"/>
          </a:p>
        </p:txBody>
      </p:sp>
    </p:spTree>
    <p:extLst>
      <p:ext uri="{BB962C8B-B14F-4D97-AF65-F5344CB8AC3E}">
        <p14:creationId xmlns:p14="http://schemas.microsoft.com/office/powerpoint/2010/main" val="30016740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7817-334F-445D-8C4A-92E2C7B1EE41}"/>
              </a:ext>
            </a:extLst>
          </p:cNvPr>
          <p:cNvSpPr>
            <a:spLocks noGrp="1"/>
          </p:cNvSpPr>
          <p:nvPr>
            <p:ph type="title"/>
          </p:nvPr>
        </p:nvSpPr>
        <p:spPr/>
        <p:txBody>
          <a:bodyPr/>
          <a:lstStyle/>
          <a:p>
            <a:r>
              <a:rPr lang="en-US" dirty="0"/>
              <a:t>Smooth</a:t>
            </a:r>
          </a:p>
        </p:txBody>
      </p:sp>
      <p:sp>
        <p:nvSpPr>
          <p:cNvPr id="3" name="Content Placeholder 2">
            <a:extLst>
              <a:ext uri="{FF2B5EF4-FFF2-40B4-BE49-F238E27FC236}">
                <a16:creationId xmlns:a16="http://schemas.microsoft.com/office/drawing/2014/main" id="{A6E71107-CB30-4A94-9F89-5D7E86C45104}"/>
              </a:ext>
            </a:extLst>
          </p:cNvPr>
          <p:cNvSpPr>
            <a:spLocks noGrp="1"/>
          </p:cNvSpPr>
          <p:nvPr>
            <p:ph idx="1"/>
          </p:nvPr>
        </p:nvSpPr>
        <p:spPr>
          <a:xfrm>
            <a:off x="533400" y="1143000"/>
            <a:ext cx="8458200" cy="5486400"/>
          </a:xfrm>
        </p:spPr>
        <p:txBody>
          <a:bodyPr>
            <a:normAutofit fontScale="92500"/>
          </a:bodyPr>
          <a:lstStyle/>
          <a:p>
            <a:r>
              <a:rPr lang="en-US" sz="3400" dirty="0"/>
              <a:t>Verbs: Stay within the chosen tense! No unnecessary shifts in verb tense within – the same paragraph – in adjacent paragraphs </a:t>
            </a:r>
          </a:p>
          <a:p>
            <a:r>
              <a:rPr lang="en-US" sz="3400" dirty="0"/>
              <a:t>Use verbs rather than their noun equivalents </a:t>
            </a:r>
          </a:p>
          <a:p>
            <a:r>
              <a:rPr lang="en-US" sz="3400" dirty="0"/>
              <a:t>Prefer active to passive voice </a:t>
            </a:r>
          </a:p>
          <a:p>
            <a:r>
              <a:rPr lang="en-US" sz="3400" dirty="0"/>
              <a:t>Avoid long noun strings! </a:t>
            </a:r>
          </a:p>
          <a:p>
            <a:r>
              <a:rPr lang="en-US" sz="3400" dirty="0"/>
              <a:t>Each pronoun should agree with the </a:t>
            </a:r>
            <a:r>
              <a:rPr lang="en-US" sz="3400" dirty="0" err="1"/>
              <a:t>referant</a:t>
            </a:r>
            <a:r>
              <a:rPr lang="en-US" sz="3400" dirty="0"/>
              <a:t> in number and gender. </a:t>
            </a:r>
          </a:p>
          <a:p>
            <a:r>
              <a:rPr lang="en-US" sz="3400" dirty="0"/>
              <a:t>Transitional words help to maintain the flow of thought</a:t>
            </a:r>
          </a:p>
          <a:p>
            <a:endParaRPr lang="en-US" dirty="0"/>
          </a:p>
        </p:txBody>
      </p:sp>
      <p:sp>
        <p:nvSpPr>
          <p:cNvPr id="4" name="Date Placeholder 3">
            <a:extLst>
              <a:ext uri="{FF2B5EF4-FFF2-40B4-BE49-F238E27FC236}">
                <a16:creationId xmlns:a16="http://schemas.microsoft.com/office/drawing/2014/main" id="{8D37929E-834B-4A71-BCE1-477D5450BB2A}"/>
              </a:ext>
            </a:extLst>
          </p:cNvPr>
          <p:cNvSpPr>
            <a:spLocks noGrp="1"/>
          </p:cNvSpPr>
          <p:nvPr>
            <p:ph type="dt" sz="half" idx="10"/>
          </p:nvPr>
        </p:nvSpPr>
        <p:spPr/>
        <p:txBody>
          <a:bodyPr/>
          <a:lstStyle/>
          <a:p>
            <a:r>
              <a:rPr lang="en-US"/>
              <a:t>© SoICT 2017</a:t>
            </a:r>
          </a:p>
        </p:txBody>
      </p:sp>
      <p:sp>
        <p:nvSpPr>
          <p:cNvPr id="5" name="Footer Placeholder 4">
            <a:extLst>
              <a:ext uri="{FF2B5EF4-FFF2-40B4-BE49-F238E27FC236}">
                <a16:creationId xmlns:a16="http://schemas.microsoft.com/office/drawing/2014/main" id="{B968CB01-5A67-4C22-923C-E9376F75BE5F}"/>
              </a:ext>
            </a:extLst>
          </p:cNvPr>
          <p:cNvSpPr>
            <a:spLocks noGrp="1"/>
          </p:cNvSpPr>
          <p:nvPr>
            <p:ph type="ftr" sz="quarter" idx="11"/>
          </p:nvPr>
        </p:nvSpPr>
        <p:spPr/>
        <p:txBody>
          <a:bodyPr/>
          <a:lstStyle/>
          <a:p>
            <a:r>
              <a:rPr lang="en-US"/>
              <a:t>Nhập môn CNTT&amp;TT</a:t>
            </a:r>
          </a:p>
        </p:txBody>
      </p:sp>
      <p:sp>
        <p:nvSpPr>
          <p:cNvPr id="6" name="Slide Number Placeholder 5">
            <a:extLst>
              <a:ext uri="{FF2B5EF4-FFF2-40B4-BE49-F238E27FC236}">
                <a16:creationId xmlns:a16="http://schemas.microsoft.com/office/drawing/2014/main" id="{9DC66814-5228-4466-85C3-65AA188A55D9}"/>
              </a:ext>
            </a:extLst>
          </p:cNvPr>
          <p:cNvSpPr>
            <a:spLocks noGrp="1"/>
          </p:cNvSpPr>
          <p:nvPr>
            <p:ph type="sldNum" sz="quarter" idx="12"/>
          </p:nvPr>
        </p:nvSpPr>
        <p:spPr/>
        <p:txBody>
          <a:bodyPr/>
          <a:lstStyle/>
          <a:p>
            <a:fld id="{8C13379D-D487-4446-85FC-E9ED5B8B80F6}" type="slidenum">
              <a:rPr lang="en-US" smtClean="0"/>
              <a:pPr/>
              <a:t>14</a:t>
            </a:fld>
            <a:endParaRPr lang="en-US"/>
          </a:p>
        </p:txBody>
      </p:sp>
    </p:spTree>
    <p:extLst>
      <p:ext uri="{BB962C8B-B14F-4D97-AF65-F5344CB8AC3E}">
        <p14:creationId xmlns:p14="http://schemas.microsoft.com/office/powerpoint/2010/main" val="6265820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7817-334F-445D-8C4A-92E2C7B1EE41}"/>
              </a:ext>
            </a:extLst>
          </p:cNvPr>
          <p:cNvSpPr>
            <a:spLocks noGrp="1"/>
          </p:cNvSpPr>
          <p:nvPr>
            <p:ph type="title"/>
          </p:nvPr>
        </p:nvSpPr>
        <p:spPr/>
        <p:txBody>
          <a:bodyPr/>
          <a:lstStyle/>
          <a:p>
            <a:r>
              <a:rPr lang="en-US" dirty="0"/>
              <a:t>Smooth</a:t>
            </a:r>
          </a:p>
        </p:txBody>
      </p:sp>
      <p:sp>
        <p:nvSpPr>
          <p:cNvPr id="3" name="Content Placeholder 2">
            <a:extLst>
              <a:ext uri="{FF2B5EF4-FFF2-40B4-BE49-F238E27FC236}">
                <a16:creationId xmlns:a16="http://schemas.microsoft.com/office/drawing/2014/main" id="{A6E71107-CB30-4A94-9F89-5D7E86C45104}"/>
              </a:ext>
            </a:extLst>
          </p:cNvPr>
          <p:cNvSpPr>
            <a:spLocks noGrp="1"/>
          </p:cNvSpPr>
          <p:nvPr>
            <p:ph idx="1"/>
          </p:nvPr>
        </p:nvSpPr>
        <p:spPr>
          <a:xfrm>
            <a:off x="462064" y="1174750"/>
            <a:ext cx="8458200" cy="5318125"/>
          </a:xfrm>
        </p:spPr>
        <p:txBody>
          <a:bodyPr>
            <a:normAutofit fontScale="92500" lnSpcReduction="10000"/>
          </a:bodyPr>
          <a:lstStyle/>
          <a:p>
            <a:r>
              <a:rPr lang="en-US" dirty="0"/>
              <a:t>Notice: some transitional words (while, since) can be used in several meanings → limit their use to their temporal meaning! </a:t>
            </a:r>
          </a:p>
          <a:p>
            <a:r>
              <a:rPr lang="en-US" dirty="0"/>
              <a:t>Use abbreviations sparingly, especially the abbreviations which you define yourself for technical terms. </a:t>
            </a:r>
          </a:p>
          <a:p>
            <a:r>
              <a:rPr lang="en-US" dirty="0"/>
              <a:t>Do not use emphasis (italics) when it is not needed. Use syntax to provide emphasis. </a:t>
            </a:r>
          </a:p>
          <a:p>
            <a:r>
              <a:rPr lang="en-US" dirty="0"/>
              <a:t>Metaphors can sometimes help to simplify complex ideas. However, – Avoid overuse metaphors and </a:t>
            </a:r>
            <a:r>
              <a:rPr lang="en-US" dirty="0" err="1"/>
              <a:t>cliches</a:t>
            </a:r>
            <a:endParaRPr lang="en-US" dirty="0"/>
          </a:p>
          <a:p>
            <a:endParaRPr lang="en-US" dirty="0"/>
          </a:p>
        </p:txBody>
      </p:sp>
      <p:sp>
        <p:nvSpPr>
          <p:cNvPr id="4" name="Date Placeholder 3">
            <a:extLst>
              <a:ext uri="{FF2B5EF4-FFF2-40B4-BE49-F238E27FC236}">
                <a16:creationId xmlns:a16="http://schemas.microsoft.com/office/drawing/2014/main" id="{8D37929E-834B-4A71-BCE1-477D5450BB2A}"/>
              </a:ext>
            </a:extLst>
          </p:cNvPr>
          <p:cNvSpPr>
            <a:spLocks noGrp="1"/>
          </p:cNvSpPr>
          <p:nvPr>
            <p:ph type="dt" sz="half" idx="10"/>
          </p:nvPr>
        </p:nvSpPr>
        <p:spPr/>
        <p:txBody>
          <a:bodyPr/>
          <a:lstStyle/>
          <a:p>
            <a:r>
              <a:rPr lang="en-US"/>
              <a:t>© SoICT 2017</a:t>
            </a:r>
          </a:p>
        </p:txBody>
      </p:sp>
      <p:sp>
        <p:nvSpPr>
          <p:cNvPr id="5" name="Footer Placeholder 4">
            <a:extLst>
              <a:ext uri="{FF2B5EF4-FFF2-40B4-BE49-F238E27FC236}">
                <a16:creationId xmlns:a16="http://schemas.microsoft.com/office/drawing/2014/main" id="{B968CB01-5A67-4C22-923C-E9376F75BE5F}"/>
              </a:ext>
            </a:extLst>
          </p:cNvPr>
          <p:cNvSpPr>
            <a:spLocks noGrp="1"/>
          </p:cNvSpPr>
          <p:nvPr>
            <p:ph type="ftr" sz="quarter" idx="11"/>
          </p:nvPr>
        </p:nvSpPr>
        <p:spPr/>
        <p:txBody>
          <a:bodyPr/>
          <a:lstStyle/>
          <a:p>
            <a:r>
              <a:rPr lang="en-US"/>
              <a:t>Nhập môn CNTT&amp;TT</a:t>
            </a:r>
          </a:p>
        </p:txBody>
      </p:sp>
      <p:sp>
        <p:nvSpPr>
          <p:cNvPr id="6" name="Slide Number Placeholder 5">
            <a:extLst>
              <a:ext uri="{FF2B5EF4-FFF2-40B4-BE49-F238E27FC236}">
                <a16:creationId xmlns:a16="http://schemas.microsoft.com/office/drawing/2014/main" id="{9DC66814-5228-4466-85C3-65AA188A55D9}"/>
              </a:ext>
            </a:extLst>
          </p:cNvPr>
          <p:cNvSpPr>
            <a:spLocks noGrp="1"/>
          </p:cNvSpPr>
          <p:nvPr>
            <p:ph type="sldNum" sz="quarter" idx="12"/>
          </p:nvPr>
        </p:nvSpPr>
        <p:spPr/>
        <p:txBody>
          <a:bodyPr/>
          <a:lstStyle/>
          <a:p>
            <a:fld id="{8C13379D-D487-4446-85FC-E9ED5B8B80F6}" type="slidenum">
              <a:rPr lang="en-US" smtClean="0"/>
              <a:pPr/>
              <a:t>15</a:t>
            </a:fld>
            <a:endParaRPr lang="en-US"/>
          </a:p>
        </p:txBody>
      </p:sp>
    </p:spTree>
    <p:extLst>
      <p:ext uri="{BB962C8B-B14F-4D97-AF65-F5344CB8AC3E}">
        <p14:creationId xmlns:p14="http://schemas.microsoft.com/office/powerpoint/2010/main" val="31972207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10600-34CE-4D91-B904-F40AC47B3B06}"/>
              </a:ext>
            </a:extLst>
          </p:cNvPr>
          <p:cNvSpPr>
            <a:spLocks noGrp="1"/>
          </p:cNvSpPr>
          <p:nvPr>
            <p:ph type="title"/>
          </p:nvPr>
        </p:nvSpPr>
        <p:spPr/>
        <p:txBody>
          <a:bodyPr/>
          <a:lstStyle/>
          <a:p>
            <a:r>
              <a:rPr lang="en-US" dirty="0"/>
              <a:t>Active voice </a:t>
            </a:r>
          </a:p>
        </p:txBody>
      </p:sp>
      <p:sp>
        <p:nvSpPr>
          <p:cNvPr id="3" name="Content Placeholder 2">
            <a:extLst>
              <a:ext uri="{FF2B5EF4-FFF2-40B4-BE49-F238E27FC236}">
                <a16:creationId xmlns:a16="http://schemas.microsoft.com/office/drawing/2014/main" id="{B705D50F-2EBA-4594-9542-16F354D952F0}"/>
              </a:ext>
            </a:extLst>
          </p:cNvPr>
          <p:cNvSpPr>
            <a:spLocks noGrp="1"/>
          </p:cNvSpPr>
          <p:nvPr>
            <p:ph idx="1"/>
          </p:nvPr>
        </p:nvSpPr>
        <p:spPr/>
        <p:txBody>
          <a:bodyPr/>
          <a:lstStyle/>
          <a:p>
            <a:r>
              <a:rPr lang="en-US" dirty="0"/>
              <a:t>Use direct statements and expressions involving “we” or “I”—that is, the active</a:t>
            </a:r>
            <a:br>
              <a:rPr lang="en-US" dirty="0"/>
            </a:br>
            <a:r>
              <a:rPr lang="en-US" dirty="0"/>
              <a:t>voice—to make reading more pleasant and to help distinguish new results from old. </a:t>
            </a:r>
            <a:br>
              <a:rPr lang="en-US" dirty="0"/>
            </a:br>
            <a:endParaRPr lang="en-US" dirty="0"/>
          </a:p>
        </p:txBody>
      </p:sp>
      <p:sp>
        <p:nvSpPr>
          <p:cNvPr id="4" name="Date Placeholder 3">
            <a:extLst>
              <a:ext uri="{FF2B5EF4-FFF2-40B4-BE49-F238E27FC236}">
                <a16:creationId xmlns:a16="http://schemas.microsoft.com/office/drawing/2014/main" id="{A794B991-7D5D-4A5A-94EF-C5BB9E76C4D7}"/>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F1A61A31-5772-4F37-A578-5D8C2F8669F9}"/>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AE489DA8-F50F-45BA-A3E0-7EEA1698ECFD}"/>
              </a:ext>
            </a:extLst>
          </p:cNvPr>
          <p:cNvSpPr>
            <a:spLocks noGrp="1"/>
          </p:cNvSpPr>
          <p:nvPr>
            <p:ph type="sldNum" sz="quarter" idx="12"/>
          </p:nvPr>
        </p:nvSpPr>
        <p:spPr/>
        <p:txBody>
          <a:bodyPr/>
          <a:lstStyle/>
          <a:p>
            <a:fld id="{8C13379D-D487-4446-85FC-E9ED5B8B80F6}" type="slidenum">
              <a:rPr lang="en-US" smtClean="0"/>
              <a:pPr/>
              <a:t>16</a:t>
            </a:fld>
            <a:endParaRPr lang="en-US"/>
          </a:p>
        </p:txBody>
      </p:sp>
    </p:spTree>
    <p:extLst>
      <p:ext uri="{BB962C8B-B14F-4D97-AF65-F5344CB8AC3E}">
        <p14:creationId xmlns:p14="http://schemas.microsoft.com/office/powerpoint/2010/main" val="26626462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659F5-4523-4749-9CD3-F2FF39ECA537}"/>
              </a:ext>
            </a:extLst>
          </p:cNvPr>
          <p:cNvSpPr>
            <a:spLocks noGrp="1"/>
          </p:cNvSpPr>
          <p:nvPr>
            <p:ph type="title"/>
          </p:nvPr>
        </p:nvSpPr>
        <p:spPr/>
        <p:txBody>
          <a:bodyPr/>
          <a:lstStyle/>
          <a:p>
            <a:r>
              <a:rPr lang="en-US" dirty="0"/>
              <a:t>Example: active voice vs passive voice</a:t>
            </a:r>
          </a:p>
        </p:txBody>
      </p:sp>
      <p:sp>
        <p:nvSpPr>
          <p:cNvPr id="3" name="Content Placeholder 2">
            <a:extLst>
              <a:ext uri="{FF2B5EF4-FFF2-40B4-BE49-F238E27FC236}">
                <a16:creationId xmlns:a16="http://schemas.microsoft.com/office/drawing/2014/main" id="{73951E07-D68A-4019-AAE9-1FD6B74E3C4E}"/>
              </a:ext>
            </a:extLst>
          </p:cNvPr>
          <p:cNvSpPr>
            <a:spLocks noGrp="1"/>
          </p:cNvSpPr>
          <p:nvPr>
            <p:ph idx="1"/>
          </p:nvPr>
        </p:nvSpPr>
        <p:spPr>
          <a:xfrm>
            <a:off x="533400" y="1143000"/>
            <a:ext cx="8153400" cy="5349875"/>
          </a:xfrm>
        </p:spPr>
        <p:txBody>
          <a:bodyPr>
            <a:normAutofit fontScale="85000" lnSpcReduction="20000"/>
          </a:bodyPr>
          <a:lstStyle/>
          <a:p>
            <a:pPr marL="0" indent="0">
              <a:spcBef>
                <a:spcPts val="600"/>
              </a:spcBef>
              <a:spcAft>
                <a:spcPts val="600"/>
              </a:spcAft>
              <a:buNone/>
            </a:pPr>
            <a:endParaRPr lang="en-US" dirty="0">
              <a:solidFill>
                <a:srgbClr val="FF0000"/>
              </a:solidFill>
              <a:sym typeface="Wingdings" panose="05000000000000000000" pitchFamily="2" charset="2"/>
            </a:endParaRPr>
          </a:p>
          <a:p>
            <a:pPr marL="0" indent="0">
              <a:spcBef>
                <a:spcPts val="600"/>
              </a:spcBef>
              <a:spcAft>
                <a:spcPts val="600"/>
              </a:spcAft>
              <a:buNone/>
            </a:pPr>
            <a:r>
              <a:rPr lang="en-US" dirty="0">
                <a:solidFill>
                  <a:srgbClr val="FF0000"/>
                </a:solidFill>
                <a:sym typeface="Wingdings" panose="05000000000000000000" pitchFamily="2" charset="2"/>
              </a:rPr>
              <a:t></a:t>
            </a:r>
            <a:r>
              <a:rPr lang="en-US" dirty="0">
                <a:solidFill>
                  <a:srgbClr val="FF0000"/>
                </a:solidFill>
              </a:rPr>
              <a:t>The results show that, for the given data, less memory is likely to be required by the new structure, depending on the magnitude of the numbers to be stored and the access pattern.</a:t>
            </a:r>
          </a:p>
          <a:p>
            <a:pPr marL="0" indent="0">
              <a:spcBef>
                <a:spcPts val="600"/>
              </a:spcBef>
              <a:spcAft>
                <a:spcPts val="600"/>
              </a:spcAft>
              <a:buNone/>
            </a:pPr>
            <a:endParaRPr lang="en-US" dirty="0"/>
          </a:p>
          <a:p>
            <a:pPr marL="0" indent="0">
              <a:spcBef>
                <a:spcPts val="600"/>
              </a:spcBef>
              <a:spcAft>
                <a:spcPts val="600"/>
              </a:spcAft>
              <a:buNone/>
            </a:pPr>
            <a:r>
              <a:rPr lang="en-US" dirty="0">
                <a:sym typeface="Wingdings" panose="05000000000000000000" pitchFamily="2" charset="2"/>
              </a:rPr>
              <a:t></a:t>
            </a:r>
            <a:r>
              <a:rPr lang="en-US" dirty="0">
                <a:solidFill>
                  <a:srgbClr val="0000FF"/>
                </a:solidFill>
              </a:rPr>
              <a:t>The results show that less memory was required by the new structure. Whether this result holds for other data sets will depend on the magnitude of the numbers and the access pattern, but we expect that the new structure will usually require less memory than the old. </a:t>
            </a:r>
            <a:br>
              <a:rPr lang="en-US" dirty="0">
                <a:solidFill>
                  <a:srgbClr val="0000FF"/>
                </a:solidFill>
              </a:rPr>
            </a:br>
            <a:endParaRPr lang="en-US" dirty="0">
              <a:solidFill>
                <a:srgbClr val="0000FF"/>
              </a:solidFill>
            </a:endParaRPr>
          </a:p>
        </p:txBody>
      </p:sp>
      <p:sp>
        <p:nvSpPr>
          <p:cNvPr id="4" name="Date Placeholder 3">
            <a:extLst>
              <a:ext uri="{FF2B5EF4-FFF2-40B4-BE49-F238E27FC236}">
                <a16:creationId xmlns:a16="http://schemas.microsoft.com/office/drawing/2014/main" id="{83B632F6-FD1D-4425-A6C5-6A8E326DA11A}"/>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DEE7DDC0-C469-4BDF-AB78-A992059CC500}"/>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F53CE0D8-896D-4DA4-80ED-FC49EEFED060}"/>
              </a:ext>
            </a:extLst>
          </p:cNvPr>
          <p:cNvSpPr>
            <a:spLocks noGrp="1"/>
          </p:cNvSpPr>
          <p:nvPr>
            <p:ph type="sldNum" sz="quarter" idx="12"/>
          </p:nvPr>
        </p:nvSpPr>
        <p:spPr/>
        <p:txBody>
          <a:bodyPr/>
          <a:lstStyle/>
          <a:p>
            <a:fld id="{8C13379D-D487-4446-85FC-E9ED5B8B80F6}" type="slidenum">
              <a:rPr lang="en-US" smtClean="0"/>
              <a:pPr/>
              <a:t>17</a:t>
            </a:fld>
            <a:endParaRPr lang="en-US"/>
          </a:p>
        </p:txBody>
      </p:sp>
    </p:spTree>
    <p:extLst>
      <p:ext uri="{BB962C8B-B14F-4D97-AF65-F5344CB8AC3E}">
        <p14:creationId xmlns:p14="http://schemas.microsoft.com/office/powerpoint/2010/main" val="14622168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730D-1A60-4554-99F5-91DFE304CE27}"/>
              </a:ext>
            </a:extLst>
          </p:cNvPr>
          <p:cNvSpPr>
            <a:spLocks noGrp="1"/>
          </p:cNvSpPr>
          <p:nvPr>
            <p:ph type="title"/>
          </p:nvPr>
        </p:nvSpPr>
        <p:spPr/>
        <p:txBody>
          <a:bodyPr/>
          <a:lstStyle/>
          <a:p>
            <a:r>
              <a:rPr lang="en-US" dirty="0"/>
              <a:t>References and Citations</a:t>
            </a:r>
          </a:p>
        </p:txBody>
      </p:sp>
      <p:sp>
        <p:nvSpPr>
          <p:cNvPr id="3" name="Content Placeholder 2">
            <a:extLst>
              <a:ext uri="{FF2B5EF4-FFF2-40B4-BE49-F238E27FC236}">
                <a16:creationId xmlns:a16="http://schemas.microsoft.com/office/drawing/2014/main" id="{3087FFB6-B2AA-4B5E-85AC-A4DE717697F9}"/>
              </a:ext>
            </a:extLst>
          </p:cNvPr>
          <p:cNvSpPr>
            <a:spLocks noGrp="1"/>
          </p:cNvSpPr>
          <p:nvPr>
            <p:ph idx="1"/>
          </p:nvPr>
        </p:nvSpPr>
        <p:spPr/>
        <p:txBody>
          <a:bodyPr/>
          <a:lstStyle/>
          <a:p>
            <a:r>
              <a:rPr lang="en-US" dirty="0"/>
              <a:t>References and citations</a:t>
            </a:r>
          </a:p>
          <a:p>
            <a:pPr lvl="1"/>
            <a:r>
              <a:rPr lang="en-US" dirty="0"/>
              <a:t>explain the relationship of your new work to existing works.</a:t>
            </a:r>
          </a:p>
          <a:p>
            <a:pPr lvl="1"/>
            <a:r>
              <a:rPr lang="en-US" dirty="0"/>
              <a:t>how your work was built on previous knowledge and how it differs from contributions in other paper</a:t>
            </a:r>
          </a:p>
          <a:p>
            <a:r>
              <a:rPr lang="en-US" dirty="0"/>
              <a:t>References must be in standardized format</a:t>
            </a:r>
          </a:p>
          <a:p>
            <a:endParaRPr lang="en-US" dirty="0"/>
          </a:p>
        </p:txBody>
      </p:sp>
      <p:sp>
        <p:nvSpPr>
          <p:cNvPr id="4" name="Date Placeholder 3">
            <a:extLst>
              <a:ext uri="{FF2B5EF4-FFF2-40B4-BE49-F238E27FC236}">
                <a16:creationId xmlns:a16="http://schemas.microsoft.com/office/drawing/2014/main" id="{6CBC2F14-6582-4323-8BB4-6201761201B2}"/>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DC8190E0-702C-4470-9810-F11D7FF7CB0E}"/>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21CC5857-4585-4955-A1F1-98836EDA9D6A}"/>
              </a:ext>
            </a:extLst>
          </p:cNvPr>
          <p:cNvSpPr>
            <a:spLocks noGrp="1"/>
          </p:cNvSpPr>
          <p:nvPr>
            <p:ph type="sldNum" sz="quarter" idx="12"/>
          </p:nvPr>
        </p:nvSpPr>
        <p:spPr/>
        <p:txBody>
          <a:bodyPr/>
          <a:lstStyle/>
          <a:p>
            <a:fld id="{8C13379D-D487-4446-85FC-E9ED5B8B80F6}" type="slidenum">
              <a:rPr lang="en-US" smtClean="0"/>
              <a:pPr/>
              <a:t>18</a:t>
            </a:fld>
            <a:endParaRPr lang="en-US"/>
          </a:p>
        </p:txBody>
      </p:sp>
    </p:spTree>
    <p:extLst>
      <p:ext uri="{BB962C8B-B14F-4D97-AF65-F5344CB8AC3E}">
        <p14:creationId xmlns:p14="http://schemas.microsoft.com/office/powerpoint/2010/main" val="41292790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B18E9-F181-4D9C-8E77-07CD39E2FDB9}"/>
              </a:ext>
            </a:extLst>
          </p:cNvPr>
          <p:cNvSpPr>
            <a:spLocks noGrp="1"/>
          </p:cNvSpPr>
          <p:nvPr>
            <p:ph type="title"/>
          </p:nvPr>
        </p:nvSpPr>
        <p:spPr/>
        <p:txBody>
          <a:bodyPr/>
          <a:lstStyle/>
          <a:p>
            <a:r>
              <a:rPr lang="en-US" dirty="0"/>
              <a:t>Purposes of references</a:t>
            </a:r>
          </a:p>
        </p:txBody>
      </p:sp>
      <p:sp>
        <p:nvSpPr>
          <p:cNvPr id="3" name="Content Placeholder 2">
            <a:extLst>
              <a:ext uri="{FF2B5EF4-FFF2-40B4-BE49-F238E27FC236}">
                <a16:creationId xmlns:a16="http://schemas.microsoft.com/office/drawing/2014/main" id="{C9DE585D-115D-4A29-88D1-EC021D4E56AA}"/>
              </a:ext>
            </a:extLst>
          </p:cNvPr>
          <p:cNvSpPr>
            <a:spLocks noGrp="1"/>
          </p:cNvSpPr>
          <p:nvPr>
            <p:ph idx="1"/>
          </p:nvPr>
        </p:nvSpPr>
        <p:spPr>
          <a:xfrm>
            <a:off x="228600" y="1143000"/>
            <a:ext cx="8534400" cy="4983163"/>
          </a:xfrm>
        </p:spPr>
        <p:txBody>
          <a:bodyPr/>
          <a:lstStyle/>
          <a:p>
            <a:r>
              <a:rPr lang="en-US" dirty="0"/>
              <a:t>Demonstrate that your work is new</a:t>
            </a:r>
          </a:p>
          <a:p>
            <a:r>
              <a:rPr lang="en-US" dirty="0"/>
              <a:t>Demonstrate your knowledge of the research area </a:t>
            </a:r>
          </a:p>
          <a:p>
            <a:r>
              <a:rPr lang="en-US" dirty="0"/>
              <a:t>Help the reader to judge whether your statements are reliable. </a:t>
            </a:r>
          </a:p>
          <a:p>
            <a:r>
              <a:rPr lang="en-US" dirty="0"/>
              <a:t>Pointers to background reading. </a:t>
            </a:r>
            <a:br>
              <a:rPr lang="en-US" dirty="0"/>
            </a:br>
            <a:endParaRPr lang="en-US" dirty="0"/>
          </a:p>
          <a:p>
            <a:endParaRPr lang="en-US" dirty="0"/>
          </a:p>
        </p:txBody>
      </p:sp>
      <p:sp>
        <p:nvSpPr>
          <p:cNvPr id="4" name="Date Placeholder 3">
            <a:extLst>
              <a:ext uri="{FF2B5EF4-FFF2-40B4-BE49-F238E27FC236}">
                <a16:creationId xmlns:a16="http://schemas.microsoft.com/office/drawing/2014/main" id="{91446EC1-8BD9-4D5C-952C-6DAD508B2011}"/>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4FD86B5C-F2D9-49B3-82A4-8FB7639AE6E6}"/>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14370E36-0A59-40E9-9594-B44AD62638E5}"/>
              </a:ext>
            </a:extLst>
          </p:cNvPr>
          <p:cNvSpPr>
            <a:spLocks noGrp="1"/>
          </p:cNvSpPr>
          <p:nvPr>
            <p:ph type="sldNum" sz="quarter" idx="12"/>
          </p:nvPr>
        </p:nvSpPr>
        <p:spPr/>
        <p:txBody>
          <a:bodyPr/>
          <a:lstStyle/>
          <a:p>
            <a:fld id="{8C13379D-D487-4446-85FC-E9ED5B8B80F6}" type="slidenum">
              <a:rPr lang="en-US" smtClean="0"/>
              <a:pPr/>
              <a:t>19</a:t>
            </a:fld>
            <a:endParaRPr lang="en-US"/>
          </a:p>
        </p:txBody>
      </p:sp>
    </p:spTree>
    <p:extLst>
      <p:ext uri="{BB962C8B-B14F-4D97-AF65-F5344CB8AC3E}">
        <p14:creationId xmlns:p14="http://schemas.microsoft.com/office/powerpoint/2010/main" val="28893413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4EE0-9450-492F-A91D-DE2BF4D92052}"/>
              </a:ext>
            </a:extLst>
          </p:cNvPr>
          <p:cNvSpPr>
            <a:spLocks noGrp="1"/>
          </p:cNvSpPr>
          <p:nvPr>
            <p:ph type="title"/>
          </p:nvPr>
        </p:nvSpPr>
        <p:spPr/>
        <p:txBody>
          <a:bodyPr>
            <a:normAutofit/>
          </a:bodyPr>
          <a:lstStyle/>
          <a:p>
            <a:r>
              <a:rPr lang="en-US" dirty="0"/>
              <a:t>Scientific Writing for Computer Science </a:t>
            </a:r>
          </a:p>
        </p:txBody>
      </p:sp>
      <p:sp>
        <p:nvSpPr>
          <p:cNvPr id="3" name="Content Placeholder 2">
            <a:extLst>
              <a:ext uri="{FF2B5EF4-FFF2-40B4-BE49-F238E27FC236}">
                <a16:creationId xmlns:a16="http://schemas.microsoft.com/office/drawing/2014/main" id="{9A8D959C-060B-4E0B-BCC1-158E7B50C483}"/>
              </a:ext>
            </a:extLst>
          </p:cNvPr>
          <p:cNvSpPr>
            <a:spLocks noGrp="1"/>
          </p:cNvSpPr>
          <p:nvPr>
            <p:ph idx="1"/>
          </p:nvPr>
        </p:nvSpPr>
        <p:spPr/>
        <p:txBody>
          <a:bodyPr/>
          <a:lstStyle/>
          <a:p>
            <a:pPr marL="514350" indent="-514350">
              <a:buFont typeface="+mj-lt"/>
              <a:buAutoNum type="arabicPeriod"/>
            </a:pPr>
            <a:r>
              <a:rPr lang="en-US" dirty="0"/>
              <a:t>How to write scientific texts in computer science?</a:t>
            </a:r>
          </a:p>
          <a:p>
            <a:pPr marL="514350" indent="-514350">
              <a:buFont typeface="+mj-lt"/>
              <a:buAutoNum type="arabicPeriod"/>
            </a:pPr>
            <a:r>
              <a:rPr lang="en-US" dirty="0"/>
              <a:t>How to write in English?</a:t>
            </a:r>
          </a:p>
          <a:p>
            <a:pPr marL="514350" indent="-514350">
              <a:buFont typeface="+mj-lt"/>
              <a:buAutoNum type="arabicPeriod"/>
            </a:pPr>
            <a:r>
              <a:rPr lang="en-US" dirty="0"/>
              <a:t>How to write a technical report / thesis?</a:t>
            </a:r>
            <a:br>
              <a:rPr lang="en-US" dirty="0"/>
            </a:br>
            <a:endParaRPr lang="en-US" dirty="0"/>
          </a:p>
        </p:txBody>
      </p:sp>
      <p:sp>
        <p:nvSpPr>
          <p:cNvPr id="4" name="Date Placeholder 3">
            <a:extLst>
              <a:ext uri="{FF2B5EF4-FFF2-40B4-BE49-F238E27FC236}">
                <a16:creationId xmlns:a16="http://schemas.microsoft.com/office/drawing/2014/main" id="{29EDE068-35AE-4120-A6B2-99BC6A7FA27E}"/>
              </a:ext>
            </a:extLst>
          </p:cNvPr>
          <p:cNvSpPr>
            <a:spLocks noGrp="1"/>
          </p:cNvSpPr>
          <p:nvPr>
            <p:ph type="dt" sz="half" idx="10"/>
          </p:nvPr>
        </p:nvSpPr>
        <p:spPr/>
        <p:txBody>
          <a:bodyPr/>
          <a:lstStyle/>
          <a:p>
            <a:r>
              <a:rPr lang="en-US"/>
              <a:t>© SoICT 2020</a:t>
            </a:r>
            <a:endParaRPr lang="en-US" dirty="0"/>
          </a:p>
        </p:txBody>
      </p:sp>
      <p:sp>
        <p:nvSpPr>
          <p:cNvPr id="5" name="Footer Placeholder 4">
            <a:extLst>
              <a:ext uri="{FF2B5EF4-FFF2-40B4-BE49-F238E27FC236}">
                <a16:creationId xmlns:a16="http://schemas.microsoft.com/office/drawing/2014/main" id="{98CF48EF-486C-4563-92DF-A9A7E7E635E5}"/>
              </a:ext>
            </a:extLst>
          </p:cNvPr>
          <p:cNvSpPr>
            <a:spLocks noGrp="1"/>
          </p:cNvSpPr>
          <p:nvPr>
            <p:ph type="ftr" sz="quarter" idx="11"/>
          </p:nvPr>
        </p:nvSpPr>
        <p:spPr/>
        <p:txBody>
          <a:bodyPr/>
          <a:lstStyle/>
          <a:p>
            <a:r>
              <a:rPr lang="en-US"/>
              <a:t>Technical Writing and Presentation</a:t>
            </a:r>
            <a:endParaRPr lang="en-US" dirty="0"/>
          </a:p>
        </p:txBody>
      </p:sp>
      <p:sp>
        <p:nvSpPr>
          <p:cNvPr id="6" name="Slide Number Placeholder 5">
            <a:extLst>
              <a:ext uri="{FF2B5EF4-FFF2-40B4-BE49-F238E27FC236}">
                <a16:creationId xmlns:a16="http://schemas.microsoft.com/office/drawing/2014/main" id="{EA0ADFC0-F12D-48FF-9E6D-CA36B52C0E2A}"/>
              </a:ext>
            </a:extLst>
          </p:cNvPr>
          <p:cNvSpPr>
            <a:spLocks noGrp="1"/>
          </p:cNvSpPr>
          <p:nvPr>
            <p:ph type="sldNum" sz="quarter" idx="12"/>
          </p:nvPr>
        </p:nvSpPr>
        <p:spPr/>
        <p:txBody>
          <a:bodyPr/>
          <a:lstStyle/>
          <a:p>
            <a:fld id="{8C13379D-D487-4446-85FC-E9ED5B8B80F6}" type="slidenum">
              <a:rPr lang="en-US" smtClean="0"/>
              <a:pPr/>
              <a:t>2</a:t>
            </a:fld>
            <a:endParaRPr lang="en-US"/>
          </a:p>
        </p:txBody>
      </p:sp>
    </p:spTree>
    <p:extLst>
      <p:ext uri="{BB962C8B-B14F-4D97-AF65-F5344CB8AC3E}">
        <p14:creationId xmlns:p14="http://schemas.microsoft.com/office/powerpoint/2010/main" val="15300283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A2AD2-5F21-4118-BEFC-B314BCC56882}"/>
              </a:ext>
            </a:extLst>
          </p:cNvPr>
          <p:cNvSpPr>
            <a:spLocks noGrp="1"/>
          </p:cNvSpPr>
          <p:nvPr>
            <p:ph type="title"/>
          </p:nvPr>
        </p:nvSpPr>
        <p:spPr/>
        <p:txBody>
          <a:bodyPr/>
          <a:lstStyle/>
          <a:p>
            <a:r>
              <a:rPr lang="en-US" dirty="0"/>
              <a:t>An appropriate reference is</a:t>
            </a:r>
          </a:p>
        </p:txBody>
      </p:sp>
      <p:sp>
        <p:nvSpPr>
          <p:cNvPr id="3" name="Content Placeholder 2">
            <a:extLst>
              <a:ext uri="{FF2B5EF4-FFF2-40B4-BE49-F238E27FC236}">
                <a16:creationId xmlns:a16="http://schemas.microsoft.com/office/drawing/2014/main" id="{2F698378-58F0-4D8F-BB93-5D3EA9BC98A7}"/>
              </a:ext>
            </a:extLst>
          </p:cNvPr>
          <p:cNvSpPr>
            <a:spLocks noGrp="1"/>
          </p:cNvSpPr>
          <p:nvPr>
            <p:ph idx="1"/>
          </p:nvPr>
        </p:nvSpPr>
        <p:spPr>
          <a:xfrm>
            <a:off x="153785" y="1143000"/>
            <a:ext cx="8610600" cy="6019800"/>
          </a:xfrm>
        </p:spPr>
        <p:txBody>
          <a:bodyPr>
            <a:normAutofit fontScale="85000" lnSpcReduction="20000"/>
          </a:bodyPr>
          <a:lstStyle/>
          <a:p>
            <a:r>
              <a:rPr lang="en-US" dirty="0"/>
              <a:t>Relevant</a:t>
            </a:r>
          </a:p>
          <a:p>
            <a:r>
              <a:rPr lang="en-US" dirty="0"/>
              <a:t>up-to-date</a:t>
            </a:r>
          </a:p>
          <a:p>
            <a:r>
              <a:rPr lang="en-US" dirty="0"/>
              <a:t>reasonably accessible </a:t>
            </a:r>
          </a:p>
          <a:p>
            <a:r>
              <a:rPr lang="en-US" dirty="0"/>
              <a:t>Refer to the original paper </a:t>
            </a:r>
          </a:p>
          <a:p>
            <a:r>
              <a:rPr lang="en-US" dirty="0"/>
              <a:t>well-written material </a:t>
            </a:r>
          </a:p>
          <a:p>
            <a:r>
              <a:rPr lang="en-US" dirty="0"/>
              <a:t>book, conference paper, journal article in preference to a workshop paper </a:t>
            </a:r>
          </a:p>
          <a:p>
            <a:r>
              <a:rPr lang="en-US" dirty="0"/>
              <a:t>workshop paper in preference to a manuscript </a:t>
            </a:r>
          </a:p>
          <a:p>
            <a:r>
              <a:rPr lang="en-US" dirty="0"/>
              <a:t>formally published documents rather than Web pages </a:t>
            </a:r>
          </a:p>
          <a:p>
            <a:r>
              <a:rPr lang="en-US" dirty="0"/>
              <a:t>Avoid reference to private communications and information provided in seminars or talks </a:t>
            </a:r>
          </a:p>
          <a:p>
            <a:r>
              <a:rPr lang="en-US" dirty="0"/>
              <a:t>Don’t cite to support common knowledge. </a:t>
            </a:r>
            <a:br>
              <a:rPr lang="en-US" dirty="0"/>
            </a:br>
            <a:br>
              <a:rPr lang="en-US" dirty="0"/>
            </a:br>
            <a:endParaRPr lang="en-US" dirty="0"/>
          </a:p>
        </p:txBody>
      </p:sp>
      <p:sp>
        <p:nvSpPr>
          <p:cNvPr id="4" name="Date Placeholder 3">
            <a:extLst>
              <a:ext uri="{FF2B5EF4-FFF2-40B4-BE49-F238E27FC236}">
                <a16:creationId xmlns:a16="http://schemas.microsoft.com/office/drawing/2014/main" id="{7B9D5CBC-CB80-4B40-9CA7-8AC4660EA1DA}"/>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5643012F-35B2-4681-A9FC-EA5BAAC553C8}"/>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F2003CB5-09C5-452C-AEFE-3A863150B805}"/>
              </a:ext>
            </a:extLst>
          </p:cNvPr>
          <p:cNvSpPr>
            <a:spLocks noGrp="1"/>
          </p:cNvSpPr>
          <p:nvPr>
            <p:ph type="sldNum" sz="quarter" idx="12"/>
          </p:nvPr>
        </p:nvSpPr>
        <p:spPr/>
        <p:txBody>
          <a:bodyPr/>
          <a:lstStyle/>
          <a:p>
            <a:fld id="{8C13379D-D487-4446-85FC-E9ED5B8B80F6}" type="slidenum">
              <a:rPr lang="en-US" smtClean="0"/>
              <a:pPr/>
              <a:t>20</a:t>
            </a:fld>
            <a:endParaRPr lang="en-US"/>
          </a:p>
        </p:txBody>
      </p:sp>
    </p:spTree>
    <p:extLst>
      <p:ext uri="{BB962C8B-B14F-4D97-AF65-F5344CB8AC3E}">
        <p14:creationId xmlns:p14="http://schemas.microsoft.com/office/powerpoint/2010/main" val="5537911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027E-7D9F-4F5D-A88D-B4E50095F1C1}"/>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46EFC317-E2E4-431E-B511-7CCC6E8FFEB9}"/>
              </a:ext>
            </a:extLst>
          </p:cNvPr>
          <p:cNvSpPr>
            <a:spLocks noGrp="1"/>
          </p:cNvSpPr>
          <p:nvPr>
            <p:ph idx="1"/>
          </p:nvPr>
        </p:nvSpPr>
        <p:spPr/>
        <p:txBody>
          <a:bodyPr>
            <a:normAutofit fontScale="92500" lnSpcReduction="20000"/>
          </a:bodyPr>
          <a:lstStyle/>
          <a:p>
            <a:r>
              <a:rPr lang="en-US" dirty="0"/>
              <a:t>Refer to a result in an inaccessible paper, do not refer to it directly: </a:t>
            </a:r>
          </a:p>
          <a:p>
            <a:pPr marL="400050" lvl="1" indent="0">
              <a:buNone/>
            </a:pPr>
            <a:r>
              <a:rPr lang="en-US" dirty="0"/>
              <a:t>According to Kelly (1959; as quoted by Dawson 1981), stable graphs are closed </a:t>
            </a:r>
          </a:p>
          <a:p>
            <a:r>
              <a:rPr lang="en-US" dirty="0"/>
              <a:t>When you use results from other papers, be sure to show the relationship to your own work:</a:t>
            </a:r>
          </a:p>
          <a:p>
            <a:pPr lvl="1"/>
            <a:r>
              <a:rPr lang="en-US" dirty="0"/>
              <a:t>Marsden [16] has used an approach in which…</a:t>
            </a:r>
            <a:br>
              <a:rPr lang="en-US" dirty="0"/>
            </a:br>
            <a:r>
              <a:rPr lang="en-US" dirty="0"/>
              <a:t>Other work (Marsden 1991) has used an approach in which… </a:t>
            </a:r>
            <a:br>
              <a:rPr lang="en-US" dirty="0"/>
            </a:br>
            <a:br>
              <a:rPr lang="en-US" dirty="0"/>
            </a:br>
            <a:br>
              <a:rPr lang="en-US" dirty="0"/>
            </a:br>
            <a:endParaRPr lang="en-US" dirty="0"/>
          </a:p>
        </p:txBody>
      </p:sp>
      <p:sp>
        <p:nvSpPr>
          <p:cNvPr id="4" name="Date Placeholder 3">
            <a:extLst>
              <a:ext uri="{FF2B5EF4-FFF2-40B4-BE49-F238E27FC236}">
                <a16:creationId xmlns:a16="http://schemas.microsoft.com/office/drawing/2014/main" id="{38BA13AD-DB34-428D-9D3D-2C6084DD078D}"/>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933768FB-6A82-408E-B4B9-4C24962B53E0}"/>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5E5B4A04-A356-4266-9032-0E1AECE17A8E}"/>
              </a:ext>
            </a:extLst>
          </p:cNvPr>
          <p:cNvSpPr>
            <a:spLocks noGrp="1"/>
          </p:cNvSpPr>
          <p:nvPr>
            <p:ph type="sldNum" sz="quarter" idx="12"/>
          </p:nvPr>
        </p:nvSpPr>
        <p:spPr/>
        <p:txBody>
          <a:bodyPr/>
          <a:lstStyle/>
          <a:p>
            <a:fld id="{8C13379D-D487-4446-85FC-E9ED5B8B80F6}" type="slidenum">
              <a:rPr lang="en-US" smtClean="0"/>
              <a:pPr/>
              <a:t>21</a:t>
            </a:fld>
            <a:endParaRPr lang="en-US"/>
          </a:p>
        </p:txBody>
      </p:sp>
    </p:spTree>
    <p:extLst>
      <p:ext uri="{BB962C8B-B14F-4D97-AF65-F5344CB8AC3E}">
        <p14:creationId xmlns:p14="http://schemas.microsoft.com/office/powerpoint/2010/main" val="19888138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D929-F3D5-418A-AD82-85E14D14579F}"/>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B61FCBF8-CDD1-43D6-98D3-7181554014C3}"/>
              </a:ext>
            </a:extLst>
          </p:cNvPr>
          <p:cNvSpPr>
            <a:spLocks noGrp="1"/>
          </p:cNvSpPr>
          <p:nvPr>
            <p:ph idx="1"/>
          </p:nvPr>
        </p:nvSpPr>
        <p:spPr>
          <a:xfrm>
            <a:off x="460443" y="1219200"/>
            <a:ext cx="8153400" cy="4983163"/>
          </a:xfrm>
        </p:spPr>
        <p:txBody>
          <a:bodyPr/>
          <a:lstStyle/>
          <a:p>
            <a:r>
              <a:rPr lang="en-US" dirty="0"/>
              <a:t>Citations should be punctuated</a:t>
            </a:r>
          </a:p>
          <a:p>
            <a:r>
              <a:rPr lang="en-US" dirty="0"/>
              <a:t>Never treat a bracketed expression,</a:t>
            </a:r>
            <a:br>
              <a:rPr lang="en-US" dirty="0"/>
            </a:br>
            <a:r>
              <a:rPr lang="en-US" dirty="0"/>
              <a:t>whether a citation or otherwise, </a:t>
            </a:r>
            <a:r>
              <a:rPr lang="en-US" b="1" i="1" dirty="0"/>
              <a:t>as a word</a:t>
            </a:r>
            <a:r>
              <a:rPr lang="en-US" dirty="0"/>
              <a:t>.</a:t>
            </a:r>
          </a:p>
          <a:p>
            <a:pPr marL="457200" lvl="1" indent="0">
              <a:buNone/>
            </a:pPr>
            <a:r>
              <a:rPr lang="en-US" dirty="0">
                <a:solidFill>
                  <a:srgbClr val="FF0000"/>
                </a:solidFill>
                <a:sym typeface="Wingdings" panose="05000000000000000000" pitchFamily="2" charset="2"/>
              </a:rPr>
              <a:t></a:t>
            </a:r>
            <a:r>
              <a:rPr lang="en-US" dirty="0">
                <a:solidFill>
                  <a:srgbClr val="FF0000"/>
                </a:solidFill>
              </a:rPr>
              <a:t>In [2] such cases are shown to be rare.</a:t>
            </a:r>
          </a:p>
          <a:p>
            <a:pPr marL="457200" lvl="1" indent="0">
              <a:buNone/>
            </a:pPr>
            <a:r>
              <a:rPr lang="en-US" dirty="0">
                <a:sym typeface="Wingdings" panose="05000000000000000000" pitchFamily="2" charset="2"/>
              </a:rPr>
              <a:t></a:t>
            </a:r>
            <a:r>
              <a:rPr lang="en-US" dirty="0"/>
              <a:t>Such cases have been shown to be rare [2]. </a:t>
            </a:r>
            <a:br>
              <a:rPr lang="en-US" dirty="0"/>
            </a:br>
            <a:r>
              <a:rPr lang="en-US" dirty="0"/>
              <a:t> </a:t>
            </a:r>
            <a:br>
              <a:rPr lang="en-US" dirty="0"/>
            </a:br>
            <a:r>
              <a:rPr lang="en-US" dirty="0"/>
              <a:t> </a:t>
            </a:r>
            <a:br>
              <a:rPr lang="en-US" dirty="0"/>
            </a:br>
            <a:endParaRPr lang="en-US" dirty="0"/>
          </a:p>
        </p:txBody>
      </p:sp>
      <p:sp>
        <p:nvSpPr>
          <p:cNvPr id="4" name="Date Placeholder 3">
            <a:extLst>
              <a:ext uri="{FF2B5EF4-FFF2-40B4-BE49-F238E27FC236}">
                <a16:creationId xmlns:a16="http://schemas.microsoft.com/office/drawing/2014/main" id="{2121564F-68F7-445E-BB1B-D6E4DFBC0E1C}"/>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2A28EFDB-7F6F-4D0E-9D66-E4614A54AEA5}"/>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5EF65BEB-FB82-443B-A362-31589C1A3C9F}"/>
              </a:ext>
            </a:extLst>
          </p:cNvPr>
          <p:cNvSpPr>
            <a:spLocks noGrp="1"/>
          </p:cNvSpPr>
          <p:nvPr>
            <p:ph type="sldNum" sz="quarter" idx="12"/>
          </p:nvPr>
        </p:nvSpPr>
        <p:spPr/>
        <p:txBody>
          <a:bodyPr/>
          <a:lstStyle/>
          <a:p>
            <a:fld id="{8C13379D-D487-4446-85FC-E9ED5B8B80F6}" type="slidenum">
              <a:rPr lang="en-US" smtClean="0"/>
              <a:pPr/>
              <a:t>22</a:t>
            </a:fld>
            <a:endParaRPr lang="en-US"/>
          </a:p>
        </p:txBody>
      </p:sp>
    </p:spTree>
    <p:extLst>
      <p:ext uri="{BB962C8B-B14F-4D97-AF65-F5344CB8AC3E}">
        <p14:creationId xmlns:p14="http://schemas.microsoft.com/office/powerpoint/2010/main" val="39131732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1193F3-D747-4B49-B0EA-B0D4FDB644F7}"/>
              </a:ext>
            </a:extLst>
          </p:cNvPr>
          <p:cNvSpPr>
            <a:spLocks noGrp="1"/>
          </p:cNvSpPr>
          <p:nvPr>
            <p:ph type="body" idx="1"/>
          </p:nvPr>
        </p:nvSpPr>
        <p:spPr>
          <a:xfrm>
            <a:off x="457200" y="1336521"/>
            <a:ext cx="8229600" cy="639762"/>
          </a:xfrm>
        </p:spPr>
        <p:txBody>
          <a:bodyPr>
            <a:normAutofit fontScale="40000" lnSpcReduction="20000"/>
          </a:bodyPr>
          <a:lstStyle/>
          <a:p>
            <a:endParaRPr lang="en-US" dirty="0"/>
          </a:p>
          <a:p>
            <a:pPr marL="342900" indent="-342900">
              <a:buFont typeface="Arial" panose="020B0604020202020204" pitchFamily="34" charset="0"/>
              <a:buChar char="•"/>
            </a:pPr>
            <a:r>
              <a:rPr lang="en-US" sz="6500" b="0" dirty="0"/>
              <a:t>The cite should be close to the material it relates to</a:t>
            </a:r>
          </a:p>
          <a:p>
            <a:endParaRPr lang="en-US" dirty="0"/>
          </a:p>
        </p:txBody>
      </p:sp>
      <p:sp>
        <p:nvSpPr>
          <p:cNvPr id="4" name="Content Placeholder 3">
            <a:extLst>
              <a:ext uri="{FF2B5EF4-FFF2-40B4-BE49-F238E27FC236}">
                <a16:creationId xmlns:a16="http://schemas.microsoft.com/office/drawing/2014/main" id="{E6C853D6-FA3C-4585-A74B-9A668CD0DFB1}"/>
              </a:ext>
            </a:extLst>
          </p:cNvPr>
          <p:cNvSpPr>
            <a:spLocks noGrp="1"/>
          </p:cNvSpPr>
          <p:nvPr>
            <p:ph sz="half" idx="2"/>
          </p:nvPr>
        </p:nvSpPr>
        <p:spPr/>
        <p:txBody>
          <a:bodyPr>
            <a:normAutofit lnSpcReduction="10000"/>
          </a:bodyPr>
          <a:lstStyle/>
          <a:p>
            <a:pPr marL="0" indent="0">
              <a:buNone/>
            </a:pPr>
            <a:r>
              <a:rPr lang="en-US" b="0" dirty="0">
                <a:solidFill>
                  <a:srgbClr val="FF0000"/>
                </a:solidFill>
                <a:sym typeface="Wingdings" panose="05000000000000000000" pitchFamily="2" charset="2"/>
              </a:rPr>
              <a:t></a:t>
            </a:r>
            <a:r>
              <a:rPr lang="en-US" b="0" dirty="0">
                <a:solidFill>
                  <a:srgbClr val="FF0000"/>
                </a:solidFill>
              </a:rPr>
              <a:t>The original algorithm has asymptotic cost </a:t>
            </a:r>
            <a:r>
              <a:rPr lang="en-US" b="0" i="1" dirty="0">
                <a:solidFill>
                  <a:srgbClr val="FF0000"/>
                </a:solidFill>
              </a:rPr>
              <a:t>O(n</a:t>
            </a:r>
            <a:r>
              <a:rPr lang="en-US" b="0" baseline="30000" dirty="0">
                <a:solidFill>
                  <a:srgbClr val="FF0000"/>
                </a:solidFill>
              </a:rPr>
              <a:t>2</a:t>
            </a:r>
            <a:r>
              <a:rPr lang="en-US" b="0" i="1" dirty="0">
                <a:solidFill>
                  <a:srgbClr val="FF0000"/>
                </a:solidFill>
              </a:rPr>
              <a:t>) </a:t>
            </a:r>
            <a:r>
              <a:rPr lang="en-US" b="0" dirty="0">
                <a:solidFill>
                  <a:srgbClr val="FF0000"/>
                </a:solidFill>
              </a:rPr>
              <a:t>but low memory usage, so</a:t>
            </a:r>
            <a:br>
              <a:rPr lang="en-US" b="0" dirty="0">
                <a:solidFill>
                  <a:srgbClr val="FF0000"/>
                </a:solidFill>
              </a:rPr>
            </a:br>
            <a:r>
              <a:rPr lang="en-US" b="0" dirty="0">
                <a:solidFill>
                  <a:srgbClr val="FF0000"/>
                </a:solidFill>
              </a:rPr>
              <a:t>it is not entirely superseded by </a:t>
            </a:r>
            <a:r>
              <a:rPr lang="en-US" b="0" dirty="0" err="1">
                <a:solidFill>
                  <a:srgbClr val="FF0000"/>
                </a:solidFill>
              </a:rPr>
              <a:t>Ahlberg’s</a:t>
            </a:r>
            <a:r>
              <a:rPr lang="en-US" b="0" dirty="0">
                <a:solidFill>
                  <a:srgbClr val="FF0000"/>
                </a:solidFill>
              </a:rPr>
              <a:t> approach, which although of cost</a:t>
            </a:r>
            <a:br>
              <a:rPr lang="en-US" b="0" dirty="0">
                <a:solidFill>
                  <a:srgbClr val="FF0000"/>
                </a:solidFill>
              </a:rPr>
            </a:br>
            <a:r>
              <a:rPr lang="en-US" b="0" i="1" dirty="0">
                <a:solidFill>
                  <a:srgbClr val="FF0000"/>
                </a:solidFill>
              </a:rPr>
              <a:t>O(n </a:t>
            </a:r>
            <a:r>
              <a:rPr lang="en-US" b="0" dirty="0">
                <a:solidFill>
                  <a:srgbClr val="FF0000"/>
                </a:solidFill>
              </a:rPr>
              <a:t>log </a:t>
            </a:r>
            <a:r>
              <a:rPr lang="en-US" b="0" i="1" dirty="0">
                <a:solidFill>
                  <a:srgbClr val="FF0000"/>
                </a:solidFill>
              </a:rPr>
              <a:t>n) </a:t>
            </a:r>
            <a:r>
              <a:rPr lang="en-US" b="0" dirty="0">
                <a:solidFill>
                  <a:srgbClr val="FF0000"/>
                </a:solidFill>
              </a:rPr>
              <a:t>requires a large in-memory array (</a:t>
            </a:r>
            <a:r>
              <a:rPr lang="en-US" b="0" dirty="0" err="1">
                <a:solidFill>
                  <a:srgbClr val="FF0000"/>
                </a:solidFill>
              </a:rPr>
              <a:t>Ahlberg</a:t>
            </a:r>
            <a:r>
              <a:rPr lang="en-US" b="0" dirty="0">
                <a:solidFill>
                  <a:srgbClr val="FF0000"/>
                </a:solidFill>
              </a:rPr>
              <a:t> 1996; </a:t>
            </a:r>
            <a:r>
              <a:rPr lang="en-US" b="0" dirty="0" err="1">
                <a:solidFill>
                  <a:srgbClr val="FF0000"/>
                </a:solidFill>
              </a:rPr>
              <a:t>Keele</a:t>
            </a:r>
            <a:r>
              <a:rPr lang="en-US" b="0" dirty="0">
                <a:solidFill>
                  <a:srgbClr val="FF0000"/>
                </a:solidFill>
              </a:rPr>
              <a:t> 1989) </a:t>
            </a:r>
            <a:br>
              <a:rPr lang="en-US" b="0" dirty="0">
                <a:solidFill>
                  <a:srgbClr val="FF0000"/>
                </a:solidFill>
              </a:rPr>
            </a:br>
            <a:r>
              <a:rPr lang="en-US" b="0" dirty="0">
                <a:solidFill>
                  <a:srgbClr val="FF0000"/>
                </a:solidFill>
              </a:rPr>
              <a:t> </a:t>
            </a:r>
            <a:br>
              <a:rPr lang="en-US" b="0" dirty="0">
                <a:solidFill>
                  <a:srgbClr val="FF0000"/>
                </a:solidFill>
              </a:rPr>
            </a:br>
            <a:endParaRPr lang="en-US" b="0" dirty="0">
              <a:solidFill>
                <a:srgbClr val="FF0000"/>
              </a:solidFill>
            </a:endParaRPr>
          </a:p>
        </p:txBody>
      </p:sp>
      <p:sp>
        <p:nvSpPr>
          <p:cNvPr id="6" name="Content Placeholder 5">
            <a:extLst>
              <a:ext uri="{FF2B5EF4-FFF2-40B4-BE49-F238E27FC236}">
                <a16:creationId xmlns:a16="http://schemas.microsoft.com/office/drawing/2014/main" id="{02809AAA-45A9-4D08-B3AE-394B2F48EAC9}"/>
              </a:ext>
            </a:extLst>
          </p:cNvPr>
          <p:cNvSpPr>
            <a:spLocks noGrp="1"/>
          </p:cNvSpPr>
          <p:nvPr>
            <p:ph sz="quarter" idx="4"/>
          </p:nvPr>
        </p:nvSpPr>
        <p:spPr/>
        <p:txBody>
          <a:bodyPr>
            <a:normAutofit lnSpcReduction="10000"/>
          </a:bodyPr>
          <a:lstStyle/>
          <a:p>
            <a:pPr marL="0" indent="0">
              <a:buNone/>
            </a:pPr>
            <a:r>
              <a:rPr lang="en-US" b="0" dirty="0">
                <a:solidFill>
                  <a:srgbClr val="0000FF"/>
                </a:solidFill>
                <a:sym typeface="Wingdings" panose="05000000000000000000" pitchFamily="2" charset="2"/>
              </a:rPr>
              <a:t></a:t>
            </a:r>
            <a:r>
              <a:rPr lang="en-US" b="0" dirty="0">
                <a:solidFill>
                  <a:srgbClr val="0000FF"/>
                </a:solidFill>
              </a:rPr>
              <a:t>The original algorithm has asymptotic cost </a:t>
            </a:r>
            <a:r>
              <a:rPr lang="en-US" b="0" i="1" dirty="0">
                <a:solidFill>
                  <a:srgbClr val="0000FF"/>
                </a:solidFill>
              </a:rPr>
              <a:t>O(n</a:t>
            </a:r>
            <a:r>
              <a:rPr lang="en-US" b="0" baseline="-25000" dirty="0">
                <a:solidFill>
                  <a:srgbClr val="0000FF"/>
                </a:solidFill>
              </a:rPr>
              <a:t>2</a:t>
            </a:r>
            <a:r>
              <a:rPr lang="en-US" b="0" i="1" dirty="0">
                <a:solidFill>
                  <a:srgbClr val="0000FF"/>
                </a:solidFill>
              </a:rPr>
              <a:t>) </a:t>
            </a:r>
            <a:r>
              <a:rPr lang="en-US" b="0" dirty="0">
                <a:solidFill>
                  <a:srgbClr val="0000FF"/>
                </a:solidFill>
              </a:rPr>
              <a:t>but low memory usage</a:t>
            </a:r>
            <a:br>
              <a:rPr lang="en-US" b="0" dirty="0">
                <a:solidFill>
                  <a:srgbClr val="0000FF"/>
                </a:solidFill>
              </a:rPr>
            </a:br>
            <a:r>
              <a:rPr lang="en-US" b="0" dirty="0">
                <a:solidFill>
                  <a:srgbClr val="0000FF"/>
                </a:solidFill>
              </a:rPr>
              <a:t>(</a:t>
            </a:r>
            <a:r>
              <a:rPr lang="en-US" b="0" dirty="0" err="1">
                <a:solidFill>
                  <a:srgbClr val="0000FF"/>
                </a:solidFill>
              </a:rPr>
              <a:t>Keele</a:t>
            </a:r>
            <a:r>
              <a:rPr lang="en-US" b="0" dirty="0">
                <a:solidFill>
                  <a:srgbClr val="0000FF"/>
                </a:solidFill>
              </a:rPr>
              <a:t> 1989). Thus it is not entirely superseded by </a:t>
            </a:r>
            <a:r>
              <a:rPr lang="en-US" b="0" dirty="0" err="1">
                <a:solidFill>
                  <a:srgbClr val="0000FF"/>
                </a:solidFill>
              </a:rPr>
              <a:t>Ahlberg’s</a:t>
            </a:r>
            <a:r>
              <a:rPr lang="en-US" b="0" dirty="0">
                <a:solidFill>
                  <a:srgbClr val="0000FF"/>
                </a:solidFill>
              </a:rPr>
              <a:t> approach</a:t>
            </a:r>
            <a:br>
              <a:rPr lang="en-US" b="0" dirty="0">
                <a:solidFill>
                  <a:srgbClr val="0000FF"/>
                </a:solidFill>
              </a:rPr>
            </a:br>
            <a:r>
              <a:rPr lang="en-US" b="0" dirty="0">
                <a:solidFill>
                  <a:srgbClr val="0000FF"/>
                </a:solidFill>
              </a:rPr>
              <a:t>(</a:t>
            </a:r>
            <a:r>
              <a:rPr lang="en-US" b="0" dirty="0" err="1">
                <a:solidFill>
                  <a:srgbClr val="0000FF"/>
                </a:solidFill>
              </a:rPr>
              <a:t>Ahlberg</a:t>
            </a:r>
            <a:r>
              <a:rPr lang="en-US" b="0" dirty="0">
                <a:solidFill>
                  <a:srgbClr val="0000FF"/>
                </a:solidFill>
              </a:rPr>
              <a:t> 1996), which, although of cost </a:t>
            </a:r>
            <a:r>
              <a:rPr lang="en-US" b="0" i="1" dirty="0">
                <a:solidFill>
                  <a:srgbClr val="0000FF"/>
                </a:solidFill>
              </a:rPr>
              <a:t>O(n </a:t>
            </a:r>
            <a:r>
              <a:rPr lang="en-US" b="0" dirty="0">
                <a:solidFill>
                  <a:srgbClr val="0000FF"/>
                </a:solidFill>
              </a:rPr>
              <a:t>log </a:t>
            </a:r>
            <a:r>
              <a:rPr lang="en-US" b="0" i="1" dirty="0">
                <a:solidFill>
                  <a:srgbClr val="0000FF"/>
                </a:solidFill>
              </a:rPr>
              <a:t>n)</a:t>
            </a:r>
            <a:r>
              <a:rPr lang="en-US" b="0" dirty="0">
                <a:solidFill>
                  <a:srgbClr val="0000FF"/>
                </a:solidFill>
              </a:rPr>
              <a:t>, requires a large in-memory array</a:t>
            </a:r>
            <a:r>
              <a:rPr lang="en-US" dirty="0">
                <a:solidFill>
                  <a:srgbClr val="0000FF"/>
                </a:solidFill>
              </a:rPr>
              <a:t> </a:t>
            </a:r>
            <a:br>
              <a:rPr lang="en-US" dirty="0">
                <a:solidFill>
                  <a:srgbClr val="0000FF"/>
                </a:solidFill>
              </a:rPr>
            </a:br>
            <a:endParaRPr lang="en-US" dirty="0">
              <a:solidFill>
                <a:srgbClr val="0000FF"/>
              </a:solidFill>
            </a:endParaRPr>
          </a:p>
        </p:txBody>
      </p:sp>
      <p:sp>
        <p:nvSpPr>
          <p:cNvPr id="7" name="Date Placeholder 6">
            <a:extLst>
              <a:ext uri="{FF2B5EF4-FFF2-40B4-BE49-F238E27FC236}">
                <a16:creationId xmlns:a16="http://schemas.microsoft.com/office/drawing/2014/main" id="{54C6ABBE-A00C-4421-BB0B-C4DA573C3EEE}"/>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8" name="Footer Placeholder 7">
            <a:extLst>
              <a:ext uri="{FF2B5EF4-FFF2-40B4-BE49-F238E27FC236}">
                <a16:creationId xmlns:a16="http://schemas.microsoft.com/office/drawing/2014/main" id="{B86D2322-A5EA-4A08-BBFB-4B6D5873AD6C}"/>
              </a:ext>
            </a:extLst>
          </p:cNvPr>
          <p:cNvSpPr>
            <a:spLocks noGrp="1"/>
          </p:cNvSpPr>
          <p:nvPr>
            <p:ph type="ftr" sz="quarter" idx="11"/>
          </p:nvPr>
        </p:nvSpPr>
        <p:spPr/>
        <p:txBody>
          <a:bodyPr/>
          <a:lstStyle/>
          <a:p>
            <a:r>
              <a:rPr lang="en-US" dirty="0"/>
              <a:t>Technical Writing and Presentation</a:t>
            </a:r>
          </a:p>
        </p:txBody>
      </p:sp>
      <p:sp>
        <p:nvSpPr>
          <p:cNvPr id="9" name="Slide Number Placeholder 8">
            <a:extLst>
              <a:ext uri="{FF2B5EF4-FFF2-40B4-BE49-F238E27FC236}">
                <a16:creationId xmlns:a16="http://schemas.microsoft.com/office/drawing/2014/main" id="{C8DF2F08-CEC6-4677-9848-F2F09A2A5F94}"/>
              </a:ext>
            </a:extLst>
          </p:cNvPr>
          <p:cNvSpPr>
            <a:spLocks noGrp="1"/>
          </p:cNvSpPr>
          <p:nvPr>
            <p:ph type="sldNum" sz="quarter" idx="12"/>
          </p:nvPr>
        </p:nvSpPr>
        <p:spPr/>
        <p:txBody>
          <a:bodyPr/>
          <a:lstStyle/>
          <a:p>
            <a:fld id="{8C13379D-D487-4446-85FC-E9ED5B8B80F6}" type="slidenum">
              <a:rPr lang="en-US" smtClean="0"/>
              <a:pPr/>
              <a:t>23</a:t>
            </a:fld>
            <a:endParaRPr lang="en-US"/>
          </a:p>
        </p:txBody>
      </p:sp>
      <p:sp>
        <p:nvSpPr>
          <p:cNvPr id="11" name="Title 1">
            <a:extLst>
              <a:ext uri="{FF2B5EF4-FFF2-40B4-BE49-F238E27FC236}">
                <a16:creationId xmlns:a16="http://schemas.microsoft.com/office/drawing/2014/main" id="{2B08A4E2-4BA7-463E-B20F-CB321496B0F3}"/>
              </a:ext>
            </a:extLst>
          </p:cNvPr>
          <p:cNvSpPr>
            <a:spLocks noGrp="1"/>
          </p:cNvSpPr>
          <p:nvPr>
            <p:ph type="title"/>
          </p:nvPr>
        </p:nvSpPr>
        <p:spPr>
          <a:xfrm>
            <a:off x="457200" y="76200"/>
            <a:ext cx="8458200" cy="609600"/>
          </a:xfrm>
        </p:spPr>
        <p:txBody>
          <a:bodyPr>
            <a:normAutofit/>
          </a:bodyPr>
          <a:lstStyle/>
          <a:p>
            <a:r>
              <a:rPr lang="en-US" sz="3200" b="1" dirty="0">
                <a:solidFill>
                  <a:schemeClr val="bg1"/>
                </a:solidFill>
                <a:latin typeface="Arial" panose="020B0604020202020204" pitchFamily="34" charset="0"/>
                <a:cs typeface="Arial" panose="020B0604020202020204" pitchFamily="34" charset="0"/>
              </a:rPr>
              <a:t>Citations</a:t>
            </a:r>
          </a:p>
        </p:txBody>
      </p:sp>
    </p:spTree>
    <p:extLst>
      <p:ext uri="{BB962C8B-B14F-4D97-AF65-F5344CB8AC3E}">
        <p14:creationId xmlns:p14="http://schemas.microsoft.com/office/powerpoint/2010/main" val="15017931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C4DA-376F-4DAF-9CFD-AC36D7644A53}"/>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484239EA-2E9A-4739-8F91-9B5116AAD8A2}"/>
              </a:ext>
            </a:extLst>
          </p:cNvPr>
          <p:cNvSpPr>
            <a:spLocks noGrp="1"/>
          </p:cNvSpPr>
          <p:nvPr>
            <p:ph idx="1"/>
          </p:nvPr>
        </p:nvSpPr>
        <p:spPr>
          <a:xfrm>
            <a:off x="533400" y="1143000"/>
            <a:ext cx="8458200" cy="4983163"/>
          </a:xfrm>
        </p:spPr>
        <p:txBody>
          <a:bodyPr>
            <a:normAutofit fontScale="85000" lnSpcReduction="20000"/>
          </a:bodyPr>
          <a:lstStyle/>
          <a:p>
            <a:r>
              <a:rPr lang="en-US" dirty="0"/>
              <a:t>Should thank everyone who made a contribution, whether advice, proofreading, coding, or whatever </a:t>
            </a:r>
          </a:p>
          <a:p>
            <a:r>
              <a:rPr lang="en-US" dirty="0"/>
              <a:t>Two common forms of acknowledgement</a:t>
            </a:r>
          </a:p>
          <a:p>
            <a:pPr lvl="1"/>
            <a:r>
              <a:rPr lang="en-US" dirty="0"/>
              <a:t>list the people who have helped </a:t>
            </a:r>
          </a:p>
          <a:p>
            <a:pPr lvl="1"/>
            <a:r>
              <a:rPr lang="en-US" dirty="0"/>
              <a:t>explain each person’s contribution </a:t>
            </a:r>
            <a:br>
              <a:rPr lang="en-US" dirty="0"/>
            </a:br>
            <a:endParaRPr lang="en-US" dirty="0"/>
          </a:p>
          <a:p>
            <a:r>
              <a:rPr lang="en-US" dirty="0"/>
              <a:t>Write “I am grateful to” , “I thank” or “Thanks to” instead of “I would like to thank” or “I wish to thank” </a:t>
            </a:r>
            <a:br>
              <a:rPr lang="en-US" dirty="0"/>
            </a:br>
            <a:r>
              <a:rPr lang="en-US" dirty="0"/>
              <a:t> </a:t>
            </a:r>
            <a:br>
              <a:rPr lang="en-US" dirty="0"/>
            </a:br>
            <a:br>
              <a:rPr lang="en-US" dirty="0"/>
            </a:br>
            <a:r>
              <a:rPr lang="en-US" dirty="0"/>
              <a:t> </a:t>
            </a:r>
            <a:br>
              <a:rPr lang="en-US" dirty="0"/>
            </a:br>
            <a:br>
              <a:rPr lang="en-US" dirty="0"/>
            </a:br>
            <a:endParaRPr lang="en-US" dirty="0"/>
          </a:p>
        </p:txBody>
      </p:sp>
      <p:sp>
        <p:nvSpPr>
          <p:cNvPr id="4" name="Date Placeholder 3">
            <a:extLst>
              <a:ext uri="{FF2B5EF4-FFF2-40B4-BE49-F238E27FC236}">
                <a16:creationId xmlns:a16="http://schemas.microsoft.com/office/drawing/2014/main" id="{8A4ACE93-F2E6-4E97-830C-73DC46659960}"/>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33147CC9-3886-4D01-B3B6-74ABA982BD3E}"/>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A4FB0798-8E09-4CD4-9855-9B7C8235DACB}"/>
              </a:ext>
            </a:extLst>
          </p:cNvPr>
          <p:cNvSpPr>
            <a:spLocks noGrp="1"/>
          </p:cNvSpPr>
          <p:nvPr>
            <p:ph type="sldNum" sz="quarter" idx="12"/>
          </p:nvPr>
        </p:nvSpPr>
        <p:spPr/>
        <p:txBody>
          <a:bodyPr/>
          <a:lstStyle/>
          <a:p>
            <a:fld id="{8C13379D-D487-4446-85FC-E9ED5B8B80F6}" type="slidenum">
              <a:rPr lang="en-US" smtClean="0"/>
              <a:pPr/>
              <a:t>24</a:t>
            </a:fld>
            <a:endParaRPr lang="en-US"/>
          </a:p>
        </p:txBody>
      </p:sp>
    </p:spTree>
    <p:extLst>
      <p:ext uri="{BB962C8B-B14F-4D97-AF65-F5344CB8AC3E}">
        <p14:creationId xmlns:p14="http://schemas.microsoft.com/office/powerpoint/2010/main" val="19435100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BBAD-354E-4888-9EAC-5A95316D7809}"/>
              </a:ext>
            </a:extLst>
          </p:cNvPr>
          <p:cNvSpPr>
            <a:spLocks noGrp="1"/>
          </p:cNvSpPr>
          <p:nvPr>
            <p:ph type="title"/>
          </p:nvPr>
        </p:nvSpPr>
        <p:spPr/>
        <p:txBody>
          <a:bodyPr/>
          <a:lstStyle/>
          <a:p>
            <a:r>
              <a:rPr lang="en-US" dirty="0"/>
              <a:t>Formatting</a:t>
            </a:r>
          </a:p>
        </p:txBody>
      </p:sp>
      <p:sp>
        <p:nvSpPr>
          <p:cNvPr id="3" name="Content Placeholder 2">
            <a:extLst>
              <a:ext uri="{FF2B5EF4-FFF2-40B4-BE49-F238E27FC236}">
                <a16:creationId xmlns:a16="http://schemas.microsoft.com/office/drawing/2014/main" id="{A3838EAD-6E4C-41D5-A13D-6731130B01AB}"/>
              </a:ext>
            </a:extLst>
          </p:cNvPr>
          <p:cNvSpPr>
            <a:spLocks noGrp="1"/>
          </p:cNvSpPr>
          <p:nvPr>
            <p:ph idx="1"/>
          </p:nvPr>
        </p:nvSpPr>
        <p:spPr>
          <a:xfrm>
            <a:off x="533400" y="1143000"/>
            <a:ext cx="8153400" cy="4983163"/>
          </a:xfrm>
        </p:spPr>
        <p:txBody>
          <a:bodyPr/>
          <a:lstStyle/>
          <a:p>
            <a:r>
              <a:rPr lang="en-US" dirty="0"/>
              <a:t>Fonts</a:t>
            </a:r>
          </a:p>
          <a:p>
            <a:r>
              <a:rPr lang="en-US" dirty="0"/>
              <a:t>Indentation</a:t>
            </a:r>
          </a:p>
          <a:p>
            <a:r>
              <a:rPr lang="en-US" dirty="0"/>
              <a:t>Layout</a:t>
            </a:r>
          </a:p>
          <a:p>
            <a:r>
              <a:rPr lang="en-US" dirty="0"/>
              <a:t>Headings</a:t>
            </a:r>
          </a:p>
          <a:p>
            <a:r>
              <a:rPr lang="en-US" dirty="0"/>
              <a:t>Numbering</a:t>
            </a:r>
          </a:p>
          <a:p>
            <a:endParaRPr lang="en-US" dirty="0"/>
          </a:p>
        </p:txBody>
      </p:sp>
      <p:sp>
        <p:nvSpPr>
          <p:cNvPr id="4" name="Date Placeholder 3">
            <a:extLst>
              <a:ext uri="{FF2B5EF4-FFF2-40B4-BE49-F238E27FC236}">
                <a16:creationId xmlns:a16="http://schemas.microsoft.com/office/drawing/2014/main" id="{17180348-BAC5-40B6-AD11-6C15B8968EA2}"/>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07AF2061-CB72-411B-B70D-21E332879A41}"/>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133D3315-6CEA-494B-B7DE-F589F62ADC48}"/>
              </a:ext>
            </a:extLst>
          </p:cNvPr>
          <p:cNvSpPr>
            <a:spLocks noGrp="1"/>
          </p:cNvSpPr>
          <p:nvPr>
            <p:ph type="sldNum" sz="quarter" idx="12"/>
          </p:nvPr>
        </p:nvSpPr>
        <p:spPr/>
        <p:txBody>
          <a:bodyPr/>
          <a:lstStyle/>
          <a:p>
            <a:fld id="{8C13379D-D487-4446-85FC-E9ED5B8B80F6}" type="slidenum">
              <a:rPr lang="en-US" smtClean="0"/>
              <a:pPr/>
              <a:t>25</a:t>
            </a:fld>
            <a:endParaRPr lang="en-US"/>
          </a:p>
        </p:txBody>
      </p:sp>
    </p:spTree>
    <p:extLst>
      <p:ext uri="{BB962C8B-B14F-4D97-AF65-F5344CB8AC3E}">
        <p14:creationId xmlns:p14="http://schemas.microsoft.com/office/powerpoint/2010/main" val="33420575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BBAD-354E-4888-9EAC-5A95316D7809}"/>
              </a:ext>
            </a:extLst>
          </p:cNvPr>
          <p:cNvSpPr>
            <a:spLocks noGrp="1"/>
          </p:cNvSpPr>
          <p:nvPr>
            <p:ph type="title"/>
          </p:nvPr>
        </p:nvSpPr>
        <p:spPr/>
        <p:txBody>
          <a:bodyPr>
            <a:normAutofit/>
          </a:bodyPr>
          <a:lstStyle/>
          <a:p>
            <a:r>
              <a:rPr lang="en-US" dirty="0"/>
              <a:t>Fonts</a:t>
            </a:r>
          </a:p>
        </p:txBody>
      </p:sp>
      <p:sp>
        <p:nvSpPr>
          <p:cNvPr id="3" name="Content Placeholder 2">
            <a:extLst>
              <a:ext uri="{FF2B5EF4-FFF2-40B4-BE49-F238E27FC236}">
                <a16:creationId xmlns:a16="http://schemas.microsoft.com/office/drawing/2014/main" id="{A3838EAD-6E4C-41D5-A13D-6731130B01AB}"/>
              </a:ext>
            </a:extLst>
          </p:cNvPr>
          <p:cNvSpPr>
            <a:spLocks noGrp="1"/>
          </p:cNvSpPr>
          <p:nvPr>
            <p:ph idx="1"/>
          </p:nvPr>
        </p:nvSpPr>
        <p:spPr/>
        <p:txBody>
          <a:bodyPr/>
          <a:lstStyle/>
          <a:p>
            <a:r>
              <a:rPr lang="en-US" dirty="0"/>
              <a:t>Standard choices: Times New Roman, Cambria.</a:t>
            </a:r>
          </a:p>
          <a:p>
            <a:r>
              <a:rPr lang="en-US" dirty="0"/>
              <a:t>Three fonts for computing and mathematical writing : plain, italic, bold</a:t>
            </a:r>
          </a:p>
          <a:p>
            <a:r>
              <a:rPr lang="en-US" dirty="0"/>
              <a:t>Underlining is used for emphasis.</a:t>
            </a:r>
          </a:p>
          <a:p>
            <a:br>
              <a:rPr lang="en-US" dirty="0"/>
            </a:br>
            <a:endParaRPr lang="en-US" dirty="0"/>
          </a:p>
        </p:txBody>
      </p:sp>
      <p:sp>
        <p:nvSpPr>
          <p:cNvPr id="4" name="Date Placeholder 3">
            <a:extLst>
              <a:ext uri="{FF2B5EF4-FFF2-40B4-BE49-F238E27FC236}">
                <a16:creationId xmlns:a16="http://schemas.microsoft.com/office/drawing/2014/main" id="{17180348-BAC5-40B6-AD11-6C15B8968EA2}"/>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07AF2061-CB72-411B-B70D-21E332879A41}"/>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133D3315-6CEA-494B-B7DE-F589F62ADC48}"/>
              </a:ext>
            </a:extLst>
          </p:cNvPr>
          <p:cNvSpPr>
            <a:spLocks noGrp="1"/>
          </p:cNvSpPr>
          <p:nvPr>
            <p:ph type="sldNum" sz="quarter" idx="12"/>
          </p:nvPr>
        </p:nvSpPr>
        <p:spPr/>
        <p:txBody>
          <a:bodyPr/>
          <a:lstStyle/>
          <a:p>
            <a:fld id="{8C13379D-D487-4446-85FC-E9ED5B8B80F6}" type="slidenum">
              <a:rPr lang="en-US" smtClean="0"/>
              <a:pPr/>
              <a:t>26</a:t>
            </a:fld>
            <a:endParaRPr lang="en-US"/>
          </a:p>
        </p:txBody>
      </p:sp>
    </p:spTree>
    <p:extLst>
      <p:ext uri="{BB962C8B-B14F-4D97-AF65-F5344CB8AC3E}">
        <p14:creationId xmlns:p14="http://schemas.microsoft.com/office/powerpoint/2010/main" val="19616661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B063-055E-420C-8C58-5C31606F6421}"/>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A4452795-EAB4-4F4C-AFD4-E0A41B392972}"/>
              </a:ext>
            </a:extLst>
          </p:cNvPr>
          <p:cNvSpPr>
            <a:spLocks noGrp="1"/>
          </p:cNvSpPr>
          <p:nvPr>
            <p:ph idx="1"/>
          </p:nvPr>
        </p:nvSpPr>
        <p:spPr/>
        <p:txBody>
          <a:bodyPr/>
          <a:lstStyle/>
          <a:p>
            <a:r>
              <a:rPr lang="en-US" dirty="0"/>
              <a:t>Indentation is used to indicate the start of</a:t>
            </a:r>
            <a:br>
              <a:rPr lang="en-US" dirty="0"/>
            </a:br>
            <a:r>
              <a:rPr lang="en-US" dirty="0"/>
              <a:t>a new paragraph</a:t>
            </a:r>
          </a:p>
          <a:p>
            <a:r>
              <a:rPr lang="en-US" dirty="0"/>
              <a:t>Use right-justified as well as left-justified </a:t>
            </a:r>
          </a:p>
          <a:p>
            <a:r>
              <a:rPr lang="en-US" dirty="0"/>
              <a:t>Pages should be numbered </a:t>
            </a:r>
            <a:br>
              <a:rPr lang="en-US" dirty="0"/>
            </a:br>
            <a:br>
              <a:rPr lang="en-US" dirty="0"/>
            </a:br>
            <a:endParaRPr lang="en-US" dirty="0"/>
          </a:p>
        </p:txBody>
      </p:sp>
      <p:sp>
        <p:nvSpPr>
          <p:cNvPr id="4" name="Date Placeholder 3">
            <a:extLst>
              <a:ext uri="{FF2B5EF4-FFF2-40B4-BE49-F238E27FC236}">
                <a16:creationId xmlns:a16="http://schemas.microsoft.com/office/drawing/2014/main" id="{1F0A36BE-9192-4DA7-A746-D875820F29AF}"/>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E6EAAFE5-33EC-42F2-B915-AF58F23A4513}"/>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C5D4C149-3EEB-4129-9571-7600BB8CDDDA}"/>
              </a:ext>
            </a:extLst>
          </p:cNvPr>
          <p:cNvSpPr>
            <a:spLocks noGrp="1"/>
          </p:cNvSpPr>
          <p:nvPr>
            <p:ph type="sldNum" sz="quarter" idx="12"/>
          </p:nvPr>
        </p:nvSpPr>
        <p:spPr/>
        <p:txBody>
          <a:bodyPr/>
          <a:lstStyle/>
          <a:p>
            <a:fld id="{8C13379D-D487-4446-85FC-E9ED5B8B80F6}" type="slidenum">
              <a:rPr lang="en-US" smtClean="0"/>
              <a:pPr/>
              <a:t>27</a:t>
            </a:fld>
            <a:endParaRPr lang="en-US"/>
          </a:p>
        </p:txBody>
      </p:sp>
    </p:spTree>
    <p:extLst>
      <p:ext uri="{BB962C8B-B14F-4D97-AF65-F5344CB8AC3E}">
        <p14:creationId xmlns:p14="http://schemas.microsoft.com/office/powerpoint/2010/main" val="36975488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1A97A-0227-4581-8689-E0BE9E909BDA}"/>
              </a:ext>
            </a:extLst>
          </p:cNvPr>
          <p:cNvSpPr>
            <a:spLocks noGrp="1"/>
          </p:cNvSpPr>
          <p:nvPr>
            <p:ph type="title"/>
          </p:nvPr>
        </p:nvSpPr>
        <p:spPr/>
        <p:txBody>
          <a:bodyPr>
            <a:normAutofit/>
          </a:bodyPr>
          <a:lstStyle/>
          <a:p>
            <a:r>
              <a:rPr lang="en-US" dirty="0"/>
              <a:t>Layout</a:t>
            </a:r>
          </a:p>
        </p:txBody>
      </p:sp>
      <p:sp>
        <p:nvSpPr>
          <p:cNvPr id="3" name="Content Placeholder 2">
            <a:extLst>
              <a:ext uri="{FF2B5EF4-FFF2-40B4-BE49-F238E27FC236}">
                <a16:creationId xmlns:a16="http://schemas.microsoft.com/office/drawing/2014/main" id="{B8A29E9E-C1DA-40BB-90CE-5F378CC200BA}"/>
              </a:ext>
            </a:extLst>
          </p:cNvPr>
          <p:cNvSpPr>
            <a:spLocks noGrp="1"/>
          </p:cNvSpPr>
          <p:nvPr>
            <p:ph idx="1"/>
          </p:nvPr>
        </p:nvSpPr>
        <p:spPr>
          <a:xfrm>
            <a:off x="533400" y="1143000"/>
            <a:ext cx="8153400" cy="5410200"/>
          </a:xfrm>
        </p:spPr>
        <p:txBody>
          <a:bodyPr>
            <a:normAutofit fontScale="92500" lnSpcReduction="10000"/>
          </a:bodyPr>
          <a:lstStyle/>
          <a:p>
            <a:r>
              <a:rPr lang="en-US" dirty="0"/>
              <a:t>The appearance of a report is no less important than its content. </a:t>
            </a:r>
          </a:p>
          <a:p>
            <a:r>
              <a:rPr lang="en-US" dirty="0"/>
              <a:t>An attractive, clearly </a:t>
            </a:r>
            <a:r>
              <a:rPr lang="en-US" dirty="0" err="1"/>
              <a:t>organised</a:t>
            </a:r>
            <a:r>
              <a:rPr lang="en-US" dirty="0"/>
              <a:t> report stands a better chance of being read. </a:t>
            </a:r>
          </a:p>
          <a:p>
            <a:r>
              <a:rPr lang="en-US" dirty="0"/>
              <a:t>Use a standard, 12pt, font, such as Times New Roman, for the main text. </a:t>
            </a:r>
          </a:p>
          <a:p>
            <a:r>
              <a:rPr lang="en-US" dirty="0"/>
              <a:t>Use different font sizes, bold, italic and underline where appropriate but not to excess. </a:t>
            </a:r>
          </a:p>
          <a:p>
            <a:r>
              <a:rPr lang="en-US" dirty="0"/>
              <a:t>Too many changes of type style can look very fussy.</a:t>
            </a:r>
          </a:p>
          <a:p>
            <a:endParaRPr lang="en-US" dirty="0"/>
          </a:p>
        </p:txBody>
      </p:sp>
      <p:sp>
        <p:nvSpPr>
          <p:cNvPr id="4" name="Date Placeholder 3">
            <a:extLst>
              <a:ext uri="{FF2B5EF4-FFF2-40B4-BE49-F238E27FC236}">
                <a16:creationId xmlns:a16="http://schemas.microsoft.com/office/drawing/2014/main" id="{96A2BDF6-A436-4A60-93A6-CB57CF6BF172}"/>
              </a:ext>
            </a:extLst>
          </p:cNvPr>
          <p:cNvSpPr>
            <a:spLocks noGrp="1"/>
          </p:cNvSpPr>
          <p:nvPr>
            <p:ph type="dt" sz="half" idx="10"/>
          </p:nvPr>
        </p:nvSpPr>
        <p:spPr/>
        <p:txBody>
          <a:bodyPr/>
          <a:lstStyle/>
          <a:p>
            <a:r>
              <a:rPr lang="en-US"/>
              <a:t>© SoICT 2017</a:t>
            </a:r>
          </a:p>
        </p:txBody>
      </p:sp>
      <p:sp>
        <p:nvSpPr>
          <p:cNvPr id="5" name="Footer Placeholder 4">
            <a:extLst>
              <a:ext uri="{FF2B5EF4-FFF2-40B4-BE49-F238E27FC236}">
                <a16:creationId xmlns:a16="http://schemas.microsoft.com/office/drawing/2014/main" id="{173F9D52-77C6-49FA-85F6-8E6F0837E6AD}"/>
              </a:ext>
            </a:extLst>
          </p:cNvPr>
          <p:cNvSpPr>
            <a:spLocks noGrp="1"/>
          </p:cNvSpPr>
          <p:nvPr>
            <p:ph type="ftr" sz="quarter" idx="11"/>
          </p:nvPr>
        </p:nvSpPr>
        <p:spPr/>
        <p:txBody>
          <a:bodyPr/>
          <a:lstStyle/>
          <a:p>
            <a:r>
              <a:rPr lang="en-US"/>
              <a:t>Nhập môn CNTT&amp;TT</a:t>
            </a:r>
          </a:p>
        </p:txBody>
      </p:sp>
      <p:sp>
        <p:nvSpPr>
          <p:cNvPr id="6" name="Slide Number Placeholder 5">
            <a:extLst>
              <a:ext uri="{FF2B5EF4-FFF2-40B4-BE49-F238E27FC236}">
                <a16:creationId xmlns:a16="http://schemas.microsoft.com/office/drawing/2014/main" id="{F2D249CC-8E71-450F-A70C-3CC5DA61B335}"/>
              </a:ext>
            </a:extLst>
          </p:cNvPr>
          <p:cNvSpPr>
            <a:spLocks noGrp="1"/>
          </p:cNvSpPr>
          <p:nvPr>
            <p:ph type="sldNum" sz="quarter" idx="12"/>
          </p:nvPr>
        </p:nvSpPr>
        <p:spPr/>
        <p:txBody>
          <a:bodyPr/>
          <a:lstStyle/>
          <a:p>
            <a:fld id="{8C13379D-D487-4446-85FC-E9ED5B8B80F6}" type="slidenum">
              <a:rPr lang="en-US" smtClean="0"/>
              <a:pPr/>
              <a:t>28</a:t>
            </a:fld>
            <a:endParaRPr lang="en-US"/>
          </a:p>
        </p:txBody>
      </p:sp>
    </p:spTree>
    <p:extLst>
      <p:ext uri="{BB962C8B-B14F-4D97-AF65-F5344CB8AC3E}">
        <p14:creationId xmlns:p14="http://schemas.microsoft.com/office/powerpoint/2010/main" val="21599616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B3109-F67C-4D63-B21A-19EECB26286F}"/>
              </a:ext>
            </a:extLst>
          </p:cNvPr>
          <p:cNvSpPr>
            <a:spLocks noGrp="1"/>
          </p:cNvSpPr>
          <p:nvPr>
            <p:ph type="title"/>
          </p:nvPr>
        </p:nvSpPr>
        <p:spPr/>
        <p:txBody>
          <a:bodyPr>
            <a:normAutofit/>
          </a:bodyPr>
          <a:lstStyle/>
          <a:p>
            <a:r>
              <a:rPr lang="en-US" dirty="0"/>
              <a:t>Headings</a:t>
            </a:r>
          </a:p>
        </p:txBody>
      </p:sp>
      <p:sp>
        <p:nvSpPr>
          <p:cNvPr id="3" name="Content Placeholder 2">
            <a:extLst>
              <a:ext uri="{FF2B5EF4-FFF2-40B4-BE49-F238E27FC236}">
                <a16:creationId xmlns:a16="http://schemas.microsoft.com/office/drawing/2014/main" id="{00A5BB63-6545-477E-98FF-358517533194}"/>
              </a:ext>
            </a:extLst>
          </p:cNvPr>
          <p:cNvSpPr>
            <a:spLocks noGrp="1"/>
          </p:cNvSpPr>
          <p:nvPr>
            <p:ph idx="1"/>
          </p:nvPr>
        </p:nvSpPr>
        <p:spPr/>
        <p:txBody>
          <a:bodyPr/>
          <a:lstStyle/>
          <a:p>
            <a:r>
              <a:rPr lang="en-US" dirty="0"/>
              <a:t>Use heading and sub-headings to break up the text and to guide the reader. </a:t>
            </a:r>
          </a:p>
          <a:p>
            <a:r>
              <a:rPr lang="en-US" dirty="0"/>
              <a:t>They should be based on the logical sequence which you identified at the planning stage but </a:t>
            </a:r>
          </a:p>
          <a:p>
            <a:r>
              <a:rPr lang="en-US" dirty="0"/>
              <a:t>With enough sub-headings to break up the material into manageable chunks. </a:t>
            </a:r>
          </a:p>
          <a:p>
            <a:endParaRPr lang="en-US" dirty="0"/>
          </a:p>
        </p:txBody>
      </p:sp>
      <p:sp>
        <p:nvSpPr>
          <p:cNvPr id="4" name="Date Placeholder 3">
            <a:extLst>
              <a:ext uri="{FF2B5EF4-FFF2-40B4-BE49-F238E27FC236}">
                <a16:creationId xmlns:a16="http://schemas.microsoft.com/office/drawing/2014/main" id="{DFE3AA5B-6FB3-450D-8BAF-FE556D93EAFD}"/>
              </a:ext>
            </a:extLst>
          </p:cNvPr>
          <p:cNvSpPr>
            <a:spLocks noGrp="1"/>
          </p:cNvSpPr>
          <p:nvPr>
            <p:ph type="dt" sz="half" idx="10"/>
          </p:nvPr>
        </p:nvSpPr>
        <p:spPr/>
        <p:txBody>
          <a:bodyPr/>
          <a:lstStyle/>
          <a:p>
            <a:r>
              <a:rPr lang="en-US"/>
              <a:t>© SoICT 2017</a:t>
            </a:r>
          </a:p>
        </p:txBody>
      </p:sp>
      <p:sp>
        <p:nvSpPr>
          <p:cNvPr id="5" name="Footer Placeholder 4">
            <a:extLst>
              <a:ext uri="{FF2B5EF4-FFF2-40B4-BE49-F238E27FC236}">
                <a16:creationId xmlns:a16="http://schemas.microsoft.com/office/drawing/2014/main" id="{4BF5341E-85DE-4157-B87B-32BBDB672D48}"/>
              </a:ext>
            </a:extLst>
          </p:cNvPr>
          <p:cNvSpPr>
            <a:spLocks noGrp="1"/>
          </p:cNvSpPr>
          <p:nvPr>
            <p:ph type="ftr" sz="quarter" idx="11"/>
          </p:nvPr>
        </p:nvSpPr>
        <p:spPr/>
        <p:txBody>
          <a:bodyPr/>
          <a:lstStyle/>
          <a:p>
            <a:r>
              <a:rPr lang="en-US"/>
              <a:t>Nhập môn CNTT&amp;TT</a:t>
            </a:r>
          </a:p>
        </p:txBody>
      </p:sp>
      <p:sp>
        <p:nvSpPr>
          <p:cNvPr id="6" name="Slide Number Placeholder 5">
            <a:extLst>
              <a:ext uri="{FF2B5EF4-FFF2-40B4-BE49-F238E27FC236}">
                <a16:creationId xmlns:a16="http://schemas.microsoft.com/office/drawing/2014/main" id="{E478436B-0FAC-4B3F-ADDE-6210B90AA389}"/>
              </a:ext>
            </a:extLst>
          </p:cNvPr>
          <p:cNvSpPr>
            <a:spLocks noGrp="1"/>
          </p:cNvSpPr>
          <p:nvPr>
            <p:ph type="sldNum" sz="quarter" idx="12"/>
          </p:nvPr>
        </p:nvSpPr>
        <p:spPr/>
        <p:txBody>
          <a:bodyPr/>
          <a:lstStyle/>
          <a:p>
            <a:fld id="{8C13379D-D487-4446-85FC-E9ED5B8B80F6}" type="slidenum">
              <a:rPr lang="en-US" smtClean="0"/>
              <a:pPr/>
              <a:t>29</a:t>
            </a:fld>
            <a:endParaRPr lang="en-US"/>
          </a:p>
        </p:txBody>
      </p:sp>
    </p:spTree>
    <p:extLst>
      <p:ext uri="{BB962C8B-B14F-4D97-AF65-F5344CB8AC3E}">
        <p14:creationId xmlns:p14="http://schemas.microsoft.com/office/powerpoint/2010/main" val="40477582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a:xfrm>
            <a:off x="533400" y="1143000"/>
            <a:ext cx="8458200" cy="4983163"/>
          </a:xfrm>
        </p:spPr>
        <p:txBody>
          <a:bodyPr>
            <a:normAutofit/>
          </a:bodyPr>
          <a:lstStyle/>
          <a:p>
            <a:r>
              <a:rPr lang="en-US" dirty="0"/>
              <a:t>General style</a:t>
            </a:r>
          </a:p>
          <a:p>
            <a:r>
              <a:rPr lang="en-US" dirty="0"/>
              <a:t>References and citations</a:t>
            </a:r>
          </a:p>
          <a:p>
            <a:r>
              <a:rPr lang="en-US" dirty="0"/>
              <a:t>Acknowledgements</a:t>
            </a:r>
          </a:p>
          <a:p>
            <a:r>
              <a:rPr lang="en-US" dirty="0"/>
              <a:t>Formatting</a:t>
            </a:r>
          </a:p>
          <a:p>
            <a:r>
              <a:rPr lang="en-US" dirty="0"/>
              <a:t>Use of tables, figures, and similar elements.</a:t>
            </a:r>
          </a:p>
          <a:p>
            <a:r>
              <a:rPr lang="en-US" dirty="0"/>
              <a:t>Mathematics</a:t>
            </a:r>
          </a:p>
          <a:p>
            <a:pPr marL="0" indent="0">
              <a:buNone/>
            </a:pPr>
            <a:endParaRPr lang="en-US" dirty="0"/>
          </a:p>
        </p:txBody>
      </p:sp>
      <p:sp>
        <p:nvSpPr>
          <p:cNvPr id="4" name="Date Placeholder 3"/>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p:cNvSpPr>
            <a:spLocks noGrp="1"/>
          </p:cNvSpPr>
          <p:nvPr>
            <p:ph type="ftr" sz="quarter" idx="11"/>
          </p:nvPr>
        </p:nvSpPr>
        <p:spPr/>
        <p:txBody>
          <a:bodyPr/>
          <a:lstStyle/>
          <a:p>
            <a:r>
              <a:rPr lang="en-US" dirty="0"/>
              <a:t>Technical Writing and Presentation</a:t>
            </a:r>
          </a:p>
        </p:txBody>
      </p:sp>
      <p:sp>
        <p:nvSpPr>
          <p:cNvPr id="6" name="Slide Number Placeholder 5"/>
          <p:cNvSpPr>
            <a:spLocks noGrp="1"/>
          </p:cNvSpPr>
          <p:nvPr>
            <p:ph type="sldNum" sz="quarter" idx="12"/>
          </p:nvPr>
        </p:nvSpPr>
        <p:spPr/>
        <p:txBody>
          <a:bodyPr/>
          <a:lstStyle/>
          <a:p>
            <a:fld id="{8C13379D-D487-4446-85FC-E9ED5B8B80F6}" type="slidenum">
              <a:rPr lang="en-US" smtClean="0"/>
              <a:pPr/>
              <a:t>3</a:t>
            </a:fld>
            <a:endParaRPr lang="en-US"/>
          </a:p>
        </p:txBody>
      </p:sp>
    </p:spTree>
    <p:extLst>
      <p:ext uri="{BB962C8B-B14F-4D97-AF65-F5344CB8AC3E}">
        <p14:creationId xmlns:p14="http://schemas.microsoft.com/office/powerpoint/2010/main" val="42748401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169CF-86F6-4462-9AFA-6ADF0E1E8528}"/>
              </a:ext>
            </a:extLst>
          </p:cNvPr>
          <p:cNvSpPr>
            <a:spLocks noGrp="1"/>
          </p:cNvSpPr>
          <p:nvPr>
            <p:ph type="title"/>
          </p:nvPr>
        </p:nvSpPr>
        <p:spPr/>
        <p:txBody>
          <a:bodyPr/>
          <a:lstStyle/>
          <a:p>
            <a:r>
              <a:rPr lang="en-US" dirty="0"/>
              <a:t>Numbering</a:t>
            </a:r>
          </a:p>
        </p:txBody>
      </p:sp>
      <p:sp>
        <p:nvSpPr>
          <p:cNvPr id="3" name="Content Placeholder 2">
            <a:extLst>
              <a:ext uri="{FF2B5EF4-FFF2-40B4-BE49-F238E27FC236}">
                <a16:creationId xmlns:a16="http://schemas.microsoft.com/office/drawing/2014/main" id="{61BA0584-FB09-4ED3-AA2C-4B741DF94D33}"/>
              </a:ext>
            </a:extLst>
          </p:cNvPr>
          <p:cNvSpPr>
            <a:spLocks noGrp="1"/>
          </p:cNvSpPr>
          <p:nvPr>
            <p:ph idx="1"/>
          </p:nvPr>
        </p:nvSpPr>
        <p:spPr/>
        <p:txBody>
          <a:bodyPr/>
          <a:lstStyle/>
          <a:p>
            <a:r>
              <a:rPr lang="en-US" dirty="0"/>
              <a:t>The use of numbering and type size and style can clarify the structure as follows;</a:t>
            </a:r>
          </a:p>
          <a:p>
            <a:endParaRPr lang="en-US" dirty="0"/>
          </a:p>
        </p:txBody>
      </p:sp>
      <p:sp>
        <p:nvSpPr>
          <p:cNvPr id="4" name="Date Placeholder 3">
            <a:extLst>
              <a:ext uri="{FF2B5EF4-FFF2-40B4-BE49-F238E27FC236}">
                <a16:creationId xmlns:a16="http://schemas.microsoft.com/office/drawing/2014/main" id="{D0A30225-E64C-43B8-B2B4-F7A5253D4808}"/>
              </a:ext>
            </a:extLst>
          </p:cNvPr>
          <p:cNvSpPr>
            <a:spLocks noGrp="1"/>
          </p:cNvSpPr>
          <p:nvPr>
            <p:ph type="dt" sz="half" idx="10"/>
          </p:nvPr>
        </p:nvSpPr>
        <p:spPr/>
        <p:txBody>
          <a:bodyPr/>
          <a:lstStyle/>
          <a:p>
            <a:r>
              <a:rPr lang="en-US"/>
              <a:t>© SoICT 2017</a:t>
            </a:r>
          </a:p>
        </p:txBody>
      </p:sp>
      <p:sp>
        <p:nvSpPr>
          <p:cNvPr id="5" name="Footer Placeholder 4">
            <a:extLst>
              <a:ext uri="{FF2B5EF4-FFF2-40B4-BE49-F238E27FC236}">
                <a16:creationId xmlns:a16="http://schemas.microsoft.com/office/drawing/2014/main" id="{6EA7ADB8-B561-43C0-85FC-EEB00335C638}"/>
              </a:ext>
            </a:extLst>
          </p:cNvPr>
          <p:cNvSpPr>
            <a:spLocks noGrp="1"/>
          </p:cNvSpPr>
          <p:nvPr>
            <p:ph type="ftr" sz="quarter" idx="11"/>
          </p:nvPr>
        </p:nvSpPr>
        <p:spPr/>
        <p:txBody>
          <a:bodyPr/>
          <a:lstStyle/>
          <a:p>
            <a:r>
              <a:rPr lang="en-US"/>
              <a:t>Nhập môn CNTT&amp;TT</a:t>
            </a:r>
          </a:p>
        </p:txBody>
      </p:sp>
      <p:sp>
        <p:nvSpPr>
          <p:cNvPr id="6" name="Slide Number Placeholder 5">
            <a:extLst>
              <a:ext uri="{FF2B5EF4-FFF2-40B4-BE49-F238E27FC236}">
                <a16:creationId xmlns:a16="http://schemas.microsoft.com/office/drawing/2014/main" id="{B6397F4F-42F2-4491-8883-EF989F9BCDE1}"/>
              </a:ext>
            </a:extLst>
          </p:cNvPr>
          <p:cNvSpPr>
            <a:spLocks noGrp="1"/>
          </p:cNvSpPr>
          <p:nvPr>
            <p:ph type="sldNum" sz="quarter" idx="12"/>
          </p:nvPr>
        </p:nvSpPr>
        <p:spPr/>
        <p:txBody>
          <a:bodyPr/>
          <a:lstStyle/>
          <a:p>
            <a:fld id="{8C13379D-D487-4446-85FC-E9ED5B8B80F6}" type="slidenum">
              <a:rPr lang="en-US" smtClean="0"/>
              <a:pPr/>
              <a:t>30</a:t>
            </a:fld>
            <a:endParaRPr lang="en-US"/>
          </a:p>
        </p:txBody>
      </p:sp>
      <p:pic>
        <p:nvPicPr>
          <p:cNvPr id="7" name="Picture 6">
            <a:extLst>
              <a:ext uri="{FF2B5EF4-FFF2-40B4-BE49-F238E27FC236}">
                <a16:creationId xmlns:a16="http://schemas.microsoft.com/office/drawing/2014/main" id="{C0382623-1D2B-4D4B-9168-3F0CACBCD3A6}"/>
              </a:ext>
            </a:extLst>
          </p:cNvPr>
          <p:cNvPicPr>
            <a:picLocks noChangeAspect="1"/>
          </p:cNvPicPr>
          <p:nvPr/>
        </p:nvPicPr>
        <p:blipFill>
          <a:blip r:embed="rId2"/>
          <a:stretch>
            <a:fillRect/>
          </a:stretch>
        </p:blipFill>
        <p:spPr>
          <a:xfrm>
            <a:off x="1319212" y="2895600"/>
            <a:ext cx="6734175" cy="2609850"/>
          </a:xfrm>
          <a:prstGeom prst="rect">
            <a:avLst/>
          </a:prstGeom>
        </p:spPr>
      </p:pic>
    </p:spTree>
    <p:extLst>
      <p:ext uri="{BB962C8B-B14F-4D97-AF65-F5344CB8AC3E}">
        <p14:creationId xmlns:p14="http://schemas.microsoft.com/office/powerpoint/2010/main" val="28866738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E9E9-7DA7-497F-A09B-7F32950CD483}"/>
              </a:ext>
            </a:extLst>
          </p:cNvPr>
          <p:cNvSpPr>
            <a:spLocks noGrp="1"/>
          </p:cNvSpPr>
          <p:nvPr>
            <p:ph type="title"/>
          </p:nvPr>
        </p:nvSpPr>
        <p:spPr>
          <a:xfrm>
            <a:off x="-266700" y="73599"/>
            <a:ext cx="9677400" cy="609600"/>
          </a:xfrm>
        </p:spPr>
        <p:txBody>
          <a:bodyPr>
            <a:normAutofit/>
          </a:bodyPr>
          <a:lstStyle/>
          <a:p>
            <a:r>
              <a:rPr lang="en-US" sz="2800" dirty="0"/>
              <a:t>Use of tables, figures, and similar elements</a:t>
            </a:r>
          </a:p>
        </p:txBody>
      </p:sp>
      <p:sp>
        <p:nvSpPr>
          <p:cNvPr id="3" name="Content Placeholder 2">
            <a:extLst>
              <a:ext uri="{FF2B5EF4-FFF2-40B4-BE49-F238E27FC236}">
                <a16:creationId xmlns:a16="http://schemas.microsoft.com/office/drawing/2014/main" id="{6178D30A-F6D7-4016-8ECD-28E7CD2A36DC}"/>
              </a:ext>
            </a:extLst>
          </p:cNvPr>
          <p:cNvSpPr>
            <a:spLocks noGrp="1"/>
          </p:cNvSpPr>
          <p:nvPr>
            <p:ph idx="1"/>
          </p:nvPr>
        </p:nvSpPr>
        <p:spPr/>
        <p:txBody>
          <a:bodyPr/>
          <a:lstStyle/>
          <a:p>
            <a:r>
              <a:rPr lang="en-US" dirty="0"/>
              <a:t>Figures and tables</a:t>
            </a:r>
          </a:p>
          <a:p>
            <a:r>
              <a:rPr lang="en-US" dirty="0"/>
              <a:t>Diagrams</a:t>
            </a:r>
          </a:p>
          <a:p>
            <a:r>
              <a:rPr lang="en-US" dirty="0"/>
              <a:t>Graphs</a:t>
            </a:r>
          </a:p>
          <a:p>
            <a:r>
              <a:rPr lang="en-US" dirty="0"/>
              <a:t>Lists</a:t>
            </a:r>
          </a:p>
          <a:p>
            <a:r>
              <a:rPr lang="en-US" dirty="0"/>
              <a:t>Algorithms</a:t>
            </a:r>
          </a:p>
          <a:p>
            <a:r>
              <a:rPr lang="en-US" dirty="0"/>
              <a:t>Examples and definitions</a:t>
            </a:r>
          </a:p>
          <a:p>
            <a:r>
              <a:rPr lang="en-US" dirty="0"/>
              <a:t>Equations</a:t>
            </a:r>
          </a:p>
        </p:txBody>
      </p:sp>
      <p:sp>
        <p:nvSpPr>
          <p:cNvPr id="4" name="Date Placeholder 3">
            <a:extLst>
              <a:ext uri="{FF2B5EF4-FFF2-40B4-BE49-F238E27FC236}">
                <a16:creationId xmlns:a16="http://schemas.microsoft.com/office/drawing/2014/main" id="{E8A62DC2-A0EC-4B25-A763-52A83B40A813}"/>
              </a:ext>
            </a:extLst>
          </p:cNvPr>
          <p:cNvSpPr>
            <a:spLocks noGrp="1"/>
          </p:cNvSpPr>
          <p:nvPr>
            <p:ph type="dt" sz="half" idx="10"/>
          </p:nvPr>
        </p:nvSpPr>
        <p:spPr/>
        <p:txBody>
          <a:bodyPr/>
          <a:lstStyle/>
          <a:p>
            <a:r>
              <a:rPr lang="en-US"/>
              <a:t>© SoICT 2020</a:t>
            </a:r>
            <a:endParaRPr lang="en-US" dirty="0"/>
          </a:p>
        </p:txBody>
      </p:sp>
      <p:sp>
        <p:nvSpPr>
          <p:cNvPr id="5" name="Footer Placeholder 4">
            <a:extLst>
              <a:ext uri="{FF2B5EF4-FFF2-40B4-BE49-F238E27FC236}">
                <a16:creationId xmlns:a16="http://schemas.microsoft.com/office/drawing/2014/main" id="{76A0EE49-50BE-4920-9698-A3BD98A184E5}"/>
              </a:ext>
            </a:extLst>
          </p:cNvPr>
          <p:cNvSpPr>
            <a:spLocks noGrp="1"/>
          </p:cNvSpPr>
          <p:nvPr>
            <p:ph type="ftr" sz="quarter" idx="11"/>
          </p:nvPr>
        </p:nvSpPr>
        <p:spPr/>
        <p:txBody>
          <a:bodyPr/>
          <a:lstStyle/>
          <a:p>
            <a:r>
              <a:rPr lang="en-US"/>
              <a:t>Technical Writing and Presentation</a:t>
            </a:r>
            <a:endParaRPr lang="en-US" dirty="0"/>
          </a:p>
        </p:txBody>
      </p:sp>
      <p:sp>
        <p:nvSpPr>
          <p:cNvPr id="6" name="Slide Number Placeholder 5">
            <a:extLst>
              <a:ext uri="{FF2B5EF4-FFF2-40B4-BE49-F238E27FC236}">
                <a16:creationId xmlns:a16="http://schemas.microsoft.com/office/drawing/2014/main" id="{FBA7FB03-1DC6-470D-8800-CAF97F37F3BB}"/>
              </a:ext>
            </a:extLst>
          </p:cNvPr>
          <p:cNvSpPr>
            <a:spLocks noGrp="1"/>
          </p:cNvSpPr>
          <p:nvPr>
            <p:ph type="sldNum" sz="quarter" idx="12"/>
          </p:nvPr>
        </p:nvSpPr>
        <p:spPr/>
        <p:txBody>
          <a:bodyPr/>
          <a:lstStyle/>
          <a:p>
            <a:fld id="{8C13379D-D487-4446-85FC-E9ED5B8B80F6}" type="slidenum">
              <a:rPr lang="en-US" smtClean="0"/>
              <a:pPr/>
              <a:t>31</a:t>
            </a:fld>
            <a:endParaRPr lang="en-US"/>
          </a:p>
        </p:txBody>
      </p:sp>
    </p:spTree>
    <p:extLst>
      <p:ext uri="{BB962C8B-B14F-4D97-AF65-F5344CB8AC3E}">
        <p14:creationId xmlns:p14="http://schemas.microsoft.com/office/powerpoint/2010/main" val="31697954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43251-1C7F-42FA-97A0-279836EC03B4}"/>
              </a:ext>
            </a:extLst>
          </p:cNvPr>
          <p:cNvSpPr>
            <a:spLocks noGrp="1"/>
          </p:cNvSpPr>
          <p:nvPr>
            <p:ph type="title"/>
          </p:nvPr>
        </p:nvSpPr>
        <p:spPr/>
        <p:txBody>
          <a:bodyPr>
            <a:normAutofit/>
          </a:bodyPr>
          <a:lstStyle/>
          <a:p>
            <a:r>
              <a:rPr lang="en-US" dirty="0"/>
              <a:t>Figures and tables</a:t>
            </a:r>
          </a:p>
        </p:txBody>
      </p:sp>
      <p:sp>
        <p:nvSpPr>
          <p:cNvPr id="3" name="Content Placeholder 2">
            <a:extLst>
              <a:ext uri="{FF2B5EF4-FFF2-40B4-BE49-F238E27FC236}">
                <a16:creationId xmlns:a16="http://schemas.microsoft.com/office/drawing/2014/main" id="{CFC9B8E2-339E-44D9-8F72-16E7FAA778A8}"/>
              </a:ext>
            </a:extLst>
          </p:cNvPr>
          <p:cNvSpPr>
            <a:spLocks noGrp="1"/>
          </p:cNvSpPr>
          <p:nvPr>
            <p:ph idx="1"/>
          </p:nvPr>
        </p:nvSpPr>
        <p:spPr/>
        <p:txBody>
          <a:bodyPr/>
          <a:lstStyle/>
          <a:p>
            <a:r>
              <a:rPr lang="en-US" dirty="0"/>
              <a:t>General rules</a:t>
            </a:r>
          </a:p>
          <a:p>
            <a:r>
              <a:rPr lang="en-US" dirty="0"/>
              <a:t>Vector graphics</a:t>
            </a:r>
          </a:p>
          <a:p>
            <a:r>
              <a:rPr lang="en-US" dirty="0"/>
              <a:t>Captions</a:t>
            </a:r>
          </a:p>
          <a:p>
            <a:r>
              <a:rPr lang="en-US" dirty="0"/>
              <a:t>Expressions</a:t>
            </a:r>
          </a:p>
        </p:txBody>
      </p:sp>
      <p:sp>
        <p:nvSpPr>
          <p:cNvPr id="4" name="Date Placeholder 3">
            <a:extLst>
              <a:ext uri="{FF2B5EF4-FFF2-40B4-BE49-F238E27FC236}">
                <a16:creationId xmlns:a16="http://schemas.microsoft.com/office/drawing/2014/main" id="{CE9ADEFA-6C43-4702-9C49-E84855EA7E29}"/>
              </a:ext>
            </a:extLst>
          </p:cNvPr>
          <p:cNvSpPr>
            <a:spLocks noGrp="1"/>
          </p:cNvSpPr>
          <p:nvPr>
            <p:ph type="dt" sz="half" idx="10"/>
          </p:nvPr>
        </p:nvSpPr>
        <p:spPr/>
        <p:txBody>
          <a:bodyPr/>
          <a:lstStyle/>
          <a:p>
            <a:r>
              <a:rPr lang="en-US"/>
              <a:t>© SoICT 2020</a:t>
            </a:r>
            <a:endParaRPr lang="en-US" dirty="0"/>
          </a:p>
        </p:txBody>
      </p:sp>
      <p:sp>
        <p:nvSpPr>
          <p:cNvPr id="5" name="Footer Placeholder 4">
            <a:extLst>
              <a:ext uri="{FF2B5EF4-FFF2-40B4-BE49-F238E27FC236}">
                <a16:creationId xmlns:a16="http://schemas.microsoft.com/office/drawing/2014/main" id="{0633460F-FCFD-4FC3-83F4-929C08D00894}"/>
              </a:ext>
            </a:extLst>
          </p:cNvPr>
          <p:cNvSpPr>
            <a:spLocks noGrp="1"/>
          </p:cNvSpPr>
          <p:nvPr>
            <p:ph type="ftr" sz="quarter" idx="11"/>
          </p:nvPr>
        </p:nvSpPr>
        <p:spPr/>
        <p:txBody>
          <a:bodyPr/>
          <a:lstStyle/>
          <a:p>
            <a:r>
              <a:rPr lang="en-US"/>
              <a:t>Technical Writing and Presentation</a:t>
            </a:r>
            <a:endParaRPr lang="en-US" dirty="0"/>
          </a:p>
        </p:txBody>
      </p:sp>
      <p:sp>
        <p:nvSpPr>
          <p:cNvPr id="6" name="Slide Number Placeholder 5">
            <a:extLst>
              <a:ext uri="{FF2B5EF4-FFF2-40B4-BE49-F238E27FC236}">
                <a16:creationId xmlns:a16="http://schemas.microsoft.com/office/drawing/2014/main" id="{2C98929B-2EAC-4E98-893E-954C34D3EE81}"/>
              </a:ext>
            </a:extLst>
          </p:cNvPr>
          <p:cNvSpPr>
            <a:spLocks noGrp="1"/>
          </p:cNvSpPr>
          <p:nvPr>
            <p:ph type="sldNum" sz="quarter" idx="12"/>
          </p:nvPr>
        </p:nvSpPr>
        <p:spPr/>
        <p:txBody>
          <a:bodyPr/>
          <a:lstStyle/>
          <a:p>
            <a:fld id="{8C13379D-D487-4446-85FC-E9ED5B8B80F6}" type="slidenum">
              <a:rPr lang="en-US" smtClean="0"/>
              <a:pPr/>
              <a:t>32</a:t>
            </a:fld>
            <a:endParaRPr lang="en-US"/>
          </a:p>
        </p:txBody>
      </p:sp>
    </p:spTree>
    <p:extLst>
      <p:ext uri="{BB962C8B-B14F-4D97-AF65-F5344CB8AC3E}">
        <p14:creationId xmlns:p14="http://schemas.microsoft.com/office/powerpoint/2010/main" val="18233054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43251-1C7F-42FA-97A0-279836EC03B4}"/>
              </a:ext>
            </a:extLst>
          </p:cNvPr>
          <p:cNvSpPr>
            <a:spLocks noGrp="1"/>
          </p:cNvSpPr>
          <p:nvPr>
            <p:ph type="title"/>
          </p:nvPr>
        </p:nvSpPr>
        <p:spPr/>
        <p:txBody>
          <a:bodyPr>
            <a:normAutofit/>
          </a:bodyPr>
          <a:lstStyle/>
          <a:p>
            <a:r>
              <a:rPr lang="en-US" dirty="0"/>
              <a:t>General rules</a:t>
            </a:r>
          </a:p>
        </p:txBody>
      </p:sp>
      <p:sp>
        <p:nvSpPr>
          <p:cNvPr id="3" name="Content Placeholder 2">
            <a:extLst>
              <a:ext uri="{FF2B5EF4-FFF2-40B4-BE49-F238E27FC236}">
                <a16:creationId xmlns:a16="http://schemas.microsoft.com/office/drawing/2014/main" id="{CFC9B8E2-339E-44D9-8F72-16E7FAA778A8}"/>
              </a:ext>
            </a:extLst>
          </p:cNvPr>
          <p:cNvSpPr>
            <a:spLocks noGrp="1"/>
          </p:cNvSpPr>
          <p:nvPr>
            <p:ph idx="1"/>
          </p:nvPr>
        </p:nvSpPr>
        <p:spPr>
          <a:xfrm>
            <a:off x="533400" y="990600"/>
            <a:ext cx="8153400" cy="5791200"/>
          </a:xfrm>
        </p:spPr>
        <p:txBody>
          <a:bodyPr>
            <a:normAutofit fontScale="85000" lnSpcReduction="20000"/>
          </a:bodyPr>
          <a:lstStyle/>
          <a:p>
            <a:r>
              <a:rPr lang="en-US" dirty="0"/>
              <a:t>Figures illustrate the models or the results, and tables give summaries. </a:t>
            </a:r>
          </a:p>
          <a:p>
            <a:r>
              <a:rPr lang="en-US" dirty="0"/>
              <a:t>Two rules for displaying figures and tables</a:t>
            </a:r>
          </a:p>
          <a:p>
            <a:pPr marL="914400" lvl="1" indent="-514350">
              <a:buFont typeface="+mj-lt"/>
              <a:buAutoNum type="arabicPeriod"/>
            </a:pPr>
            <a:r>
              <a:rPr lang="en-US" dirty="0"/>
              <a:t>All figures and tables must be referred in the text.</a:t>
            </a:r>
          </a:p>
          <a:p>
            <a:pPr marL="914400" lvl="1" indent="-514350">
              <a:buFont typeface="+mj-lt"/>
              <a:buAutoNum type="arabicPeriod"/>
            </a:pPr>
            <a:r>
              <a:rPr lang="en-US" dirty="0"/>
              <a:t>There is no sense to express trivial things as a figure or a table</a:t>
            </a:r>
          </a:p>
          <a:p>
            <a:r>
              <a:rPr lang="en-US" dirty="0"/>
              <a:t>If there is no need to refer to a figure/table in the text, the figure/table is probably not needed! </a:t>
            </a:r>
          </a:p>
          <a:p>
            <a:r>
              <a:rPr lang="en-US" dirty="0"/>
              <a:t>Avoid repeating the same data in several places. </a:t>
            </a:r>
          </a:p>
          <a:p>
            <a:r>
              <a:rPr lang="en-US" dirty="0"/>
              <a:t>Discuss only the most important items of the table in the text. </a:t>
            </a:r>
          </a:p>
          <a:p>
            <a:r>
              <a:rPr lang="en-US" dirty="0"/>
              <a:t>A figure should be easy to understand.. </a:t>
            </a:r>
          </a:p>
          <a:p>
            <a:r>
              <a:rPr lang="en-US" dirty="0"/>
              <a:t>If two tables/figures should be compared, position them next to each other.</a:t>
            </a:r>
          </a:p>
        </p:txBody>
      </p:sp>
      <p:sp>
        <p:nvSpPr>
          <p:cNvPr id="4" name="Date Placeholder 3">
            <a:extLst>
              <a:ext uri="{FF2B5EF4-FFF2-40B4-BE49-F238E27FC236}">
                <a16:creationId xmlns:a16="http://schemas.microsoft.com/office/drawing/2014/main" id="{CE9ADEFA-6C43-4702-9C49-E84855EA7E29}"/>
              </a:ext>
            </a:extLst>
          </p:cNvPr>
          <p:cNvSpPr>
            <a:spLocks noGrp="1"/>
          </p:cNvSpPr>
          <p:nvPr>
            <p:ph type="dt" sz="half" idx="10"/>
          </p:nvPr>
        </p:nvSpPr>
        <p:spPr/>
        <p:txBody>
          <a:bodyPr/>
          <a:lstStyle/>
          <a:p>
            <a:r>
              <a:rPr lang="en-US"/>
              <a:t>© SoICT 2020</a:t>
            </a:r>
            <a:endParaRPr lang="en-US" dirty="0"/>
          </a:p>
        </p:txBody>
      </p:sp>
      <p:sp>
        <p:nvSpPr>
          <p:cNvPr id="5" name="Footer Placeholder 4">
            <a:extLst>
              <a:ext uri="{FF2B5EF4-FFF2-40B4-BE49-F238E27FC236}">
                <a16:creationId xmlns:a16="http://schemas.microsoft.com/office/drawing/2014/main" id="{0633460F-FCFD-4FC3-83F4-929C08D00894}"/>
              </a:ext>
            </a:extLst>
          </p:cNvPr>
          <p:cNvSpPr>
            <a:spLocks noGrp="1"/>
          </p:cNvSpPr>
          <p:nvPr>
            <p:ph type="ftr" sz="quarter" idx="11"/>
          </p:nvPr>
        </p:nvSpPr>
        <p:spPr/>
        <p:txBody>
          <a:bodyPr/>
          <a:lstStyle/>
          <a:p>
            <a:r>
              <a:rPr lang="en-US"/>
              <a:t>Technical Writing and Presentation</a:t>
            </a:r>
            <a:endParaRPr lang="en-US" dirty="0"/>
          </a:p>
        </p:txBody>
      </p:sp>
      <p:sp>
        <p:nvSpPr>
          <p:cNvPr id="6" name="Slide Number Placeholder 5">
            <a:extLst>
              <a:ext uri="{FF2B5EF4-FFF2-40B4-BE49-F238E27FC236}">
                <a16:creationId xmlns:a16="http://schemas.microsoft.com/office/drawing/2014/main" id="{2C98929B-2EAC-4E98-893E-954C34D3EE81}"/>
              </a:ext>
            </a:extLst>
          </p:cNvPr>
          <p:cNvSpPr>
            <a:spLocks noGrp="1"/>
          </p:cNvSpPr>
          <p:nvPr>
            <p:ph type="sldNum" sz="quarter" idx="12"/>
          </p:nvPr>
        </p:nvSpPr>
        <p:spPr/>
        <p:txBody>
          <a:bodyPr/>
          <a:lstStyle/>
          <a:p>
            <a:fld id="{8C13379D-D487-4446-85FC-E9ED5B8B80F6}" type="slidenum">
              <a:rPr lang="en-US" smtClean="0"/>
              <a:pPr/>
              <a:t>33</a:t>
            </a:fld>
            <a:endParaRPr lang="en-US"/>
          </a:p>
        </p:txBody>
      </p:sp>
    </p:spTree>
    <p:extLst>
      <p:ext uri="{BB962C8B-B14F-4D97-AF65-F5344CB8AC3E}">
        <p14:creationId xmlns:p14="http://schemas.microsoft.com/office/powerpoint/2010/main" val="3335193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43251-1C7F-42FA-97A0-279836EC03B4}"/>
              </a:ext>
            </a:extLst>
          </p:cNvPr>
          <p:cNvSpPr>
            <a:spLocks noGrp="1"/>
          </p:cNvSpPr>
          <p:nvPr>
            <p:ph type="title"/>
          </p:nvPr>
        </p:nvSpPr>
        <p:spPr/>
        <p:txBody>
          <a:bodyPr>
            <a:normAutofit/>
          </a:bodyPr>
          <a:lstStyle/>
          <a:p>
            <a:r>
              <a:rPr lang="en-US" dirty="0"/>
              <a:t>Vector graphics</a:t>
            </a:r>
          </a:p>
        </p:txBody>
      </p:sp>
      <p:sp>
        <p:nvSpPr>
          <p:cNvPr id="3" name="Content Placeholder 2">
            <a:extLst>
              <a:ext uri="{FF2B5EF4-FFF2-40B4-BE49-F238E27FC236}">
                <a16:creationId xmlns:a16="http://schemas.microsoft.com/office/drawing/2014/main" id="{CFC9B8E2-339E-44D9-8F72-16E7FAA778A8}"/>
              </a:ext>
            </a:extLst>
          </p:cNvPr>
          <p:cNvSpPr>
            <a:spLocks noGrp="1"/>
          </p:cNvSpPr>
          <p:nvPr>
            <p:ph idx="1"/>
          </p:nvPr>
        </p:nvSpPr>
        <p:spPr>
          <a:xfrm>
            <a:off x="533400" y="990600"/>
            <a:ext cx="8153400" cy="5791200"/>
          </a:xfrm>
        </p:spPr>
        <p:txBody>
          <a:bodyPr>
            <a:normAutofit/>
          </a:bodyPr>
          <a:lstStyle/>
          <a:p>
            <a:r>
              <a:rPr lang="en-US" sz="2800" dirty="0"/>
              <a:t>Use vector graphics, not raster graphic (bitmaps)! There is a big difference in quality:</a:t>
            </a:r>
          </a:p>
          <a:p>
            <a:endParaRPr lang="en-US" dirty="0"/>
          </a:p>
        </p:txBody>
      </p:sp>
      <p:sp>
        <p:nvSpPr>
          <p:cNvPr id="4" name="Date Placeholder 3">
            <a:extLst>
              <a:ext uri="{FF2B5EF4-FFF2-40B4-BE49-F238E27FC236}">
                <a16:creationId xmlns:a16="http://schemas.microsoft.com/office/drawing/2014/main" id="{CE9ADEFA-6C43-4702-9C49-E84855EA7E29}"/>
              </a:ext>
            </a:extLst>
          </p:cNvPr>
          <p:cNvSpPr>
            <a:spLocks noGrp="1"/>
          </p:cNvSpPr>
          <p:nvPr>
            <p:ph type="dt" sz="half" idx="10"/>
          </p:nvPr>
        </p:nvSpPr>
        <p:spPr/>
        <p:txBody>
          <a:bodyPr/>
          <a:lstStyle/>
          <a:p>
            <a:r>
              <a:rPr lang="en-US"/>
              <a:t>© SoICT 2020</a:t>
            </a:r>
            <a:endParaRPr lang="en-US" dirty="0"/>
          </a:p>
        </p:txBody>
      </p:sp>
      <p:sp>
        <p:nvSpPr>
          <p:cNvPr id="5" name="Footer Placeholder 4">
            <a:extLst>
              <a:ext uri="{FF2B5EF4-FFF2-40B4-BE49-F238E27FC236}">
                <a16:creationId xmlns:a16="http://schemas.microsoft.com/office/drawing/2014/main" id="{0633460F-FCFD-4FC3-83F4-929C08D00894}"/>
              </a:ext>
            </a:extLst>
          </p:cNvPr>
          <p:cNvSpPr>
            <a:spLocks noGrp="1"/>
          </p:cNvSpPr>
          <p:nvPr>
            <p:ph type="ftr" sz="quarter" idx="11"/>
          </p:nvPr>
        </p:nvSpPr>
        <p:spPr/>
        <p:txBody>
          <a:bodyPr/>
          <a:lstStyle/>
          <a:p>
            <a:r>
              <a:rPr lang="en-US"/>
              <a:t>Technical Writing and Presentation</a:t>
            </a:r>
            <a:endParaRPr lang="en-US" dirty="0"/>
          </a:p>
        </p:txBody>
      </p:sp>
      <p:sp>
        <p:nvSpPr>
          <p:cNvPr id="6" name="Slide Number Placeholder 5">
            <a:extLst>
              <a:ext uri="{FF2B5EF4-FFF2-40B4-BE49-F238E27FC236}">
                <a16:creationId xmlns:a16="http://schemas.microsoft.com/office/drawing/2014/main" id="{2C98929B-2EAC-4E98-893E-954C34D3EE81}"/>
              </a:ext>
            </a:extLst>
          </p:cNvPr>
          <p:cNvSpPr>
            <a:spLocks noGrp="1"/>
          </p:cNvSpPr>
          <p:nvPr>
            <p:ph type="sldNum" sz="quarter" idx="12"/>
          </p:nvPr>
        </p:nvSpPr>
        <p:spPr/>
        <p:txBody>
          <a:bodyPr/>
          <a:lstStyle/>
          <a:p>
            <a:fld id="{8C13379D-D487-4446-85FC-E9ED5B8B80F6}" type="slidenum">
              <a:rPr lang="en-US" smtClean="0"/>
              <a:pPr/>
              <a:t>34</a:t>
            </a:fld>
            <a:endParaRPr lang="en-US"/>
          </a:p>
        </p:txBody>
      </p:sp>
      <p:pic>
        <p:nvPicPr>
          <p:cNvPr id="7" name="Picture 6">
            <a:extLst>
              <a:ext uri="{FF2B5EF4-FFF2-40B4-BE49-F238E27FC236}">
                <a16:creationId xmlns:a16="http://schemas.microsoft.com/office/drawing/2014/main" id="{5A376EA4-93AA-4CBB-8CFD-F8CBD7C172B7}"/>
              </a:ext>
            </a:extLst>
          </p:cNvPr>
          <p:cNvPicPr>
            <a:picLocks noChangeAspect="1"/>
          </p:cNvPicPr>
          <p:nvPr/>
        </p:nvPicPr>
        <p:blipFill>
          <a:blip r:embed="rId3"/>
          <a:stretch>
            <a:fillRect/>
          </a:stretch>
        </p:blipFill>
        <p:spPr>
          <a:xfrm>
            <a:off x="885825" y="2362200"/>
            <a:ext cx="7724775" cy="4419600"/>
          </a:xfrm>
          <a:prstGeom prst="rect">
            <a:avLst/>
          </a:prstGeom>
        </p:spPr>
      </p:pic>
    </p:spTree>
    <p:extLst>
      <p:ext uri="{BB962C8B-B14F-4D97-AF65-F5344CB8AC3E}">
        <p14:creationId xmlns:p14="http://schemas.microsoft.com/office/powerpoint/2010/main" val="9787036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7AA0B-589D-46AE-98F8-96107267D80C}"/>
              </a:ext>
            </a:extLst>
          </p:cNvPr>
          <p:cNvSpPr>
            <a:spLocks noGrp="1"/>
          </p:cNvSpPr>
          <p:nvPr>
            <p:ph type="title"/>
          </p:nvPr>
        </p:nvSpPr>
        <p:spPr/>
        <p:txBody>
          <a:bodyPr/>
          <a:lstStyle/>
          <a:p>
            <a:r>
              <a:rPr lang="en-US" dirty="0"/>
              <a:t>Tables</a:t>
            </a:r>
          </a:p>
        </p:txBody>
      </p:sp>
      <p:sp>
        <p:nvSpPr>
          <p:cNvPr id="3" name="Content Placeholder 2">
            <a:extLst>
              <a:ext uri="{FF2B5EF4-FFF2-40B4-BE49-F238E27FC236}">
                <a16:creationId xmlns:a16="http://schemas.microsoft.com/office/drawing/2014/main" id="{F7B538BF-945A-46F8-9F0D-BF5314CCF1CC}"/>
              </a:ext>
            </a:extLst>
          </p:cNvPr>
          <p:cNvSpPr>
            <a:spLocks noGrp="1"/>
          </p:cNvSpPr>
          <p:nvPr>
            <p:ph idx="1"/>
          </p:nvPr>
        </p:nvSpPr>
        <p:spPr>
          <a:xfrm>
            <a:off x="533400" y="1143000"/>
            <a:ext cx="8382000" cy="4983163"/>
          </a:xfrm>
        </p:spPr>
        <p:txBody>
          <a:bodyPr>
            <a:normAutofit fontScale="92500" lnSpcReduction="10000"/>
          </a:bodyPr>
          <a:lstStyle/>
          <a:p>
            <a:r>
              <a:rPr lang="en-US" dirty="0"/>
              <a:t>Is a table the best way to present your information? </a:t>
            </a:r>
          </a:p>
          <a:p>
            <a:r>
              <a:rPr lang="en-US" dirty="0"/>
              <a:t>Consider graphs, bar charts or pie charts.</a:t>
            </a:r>
          </a:p>
          <a:p>
            <a:r>
              <a:rPr lang="en-US" dirty="0"/>
              <a:t>Dependent tables (small) can be placed within the text, even as part of a sentence.</a:t>
            </a:r>
          </a:p>
          <a:p>
            <a:r>
              <a:rPr lang="en-US" dirty="0"/>
              <a:t>Independent tables (larger) are separated from the text with table numbers and captions. Position them as close as possible to the text reference. </a:t>
            </a:r>
          </a:p>
          <a:p>
            <a:r>
              <a:rPr lang="en-US" dirty="0"/>
              <a:t>Complicated tables should go in an appendix.</a:t>
            </a:r>
          </a:p>
        </p:txBody>
      </p:sp>
      <p:sp>
        <p:nvSpPr>
          <p:cNvPr id="4" name="Date Placeholder 3">
            <a:extLst>
              <a:ext uri="{FF2B5EF4-FFF2-40B4-BE49-F238E27FC236}">
                <a16:creationId xmlns:a16="http://schemas.microsoft.com/office/drawing/2014/main" id="{5BCDC431-1E1E-4333-9C4D-1A4D7C69A98A}"/>
              </a:ext>
            </a:extLst>
          </p:cNvPr>
          <p:cNvSpPr>
            <a:spLocks noGrp="1"/>
          </p:cNvSpPr>
          <p:nvPr>
            <p:ph type="dt" sz="half" idx="10"/>
          </p:nvPr>
        </p:nvSpPr>
        <p:spPr/>
        <p:txBody>
          <a:bodyPr/>
          <a:lstStyle/>
          <a:p>
            <a:r>
              <a:rPr lang="en-US"/>
              <a:t>© SoICT 2017</a:t>
            </a:r>
          </a:p>
        </p:txBody>
      </p:sp>
      <p:sp>
        <p:nvSpPr>
          <p:cNvPr id="5" name="Footer Placeholder 4">
            <a:extLst>
              <a:ext uri="{FF2B5EF4-FFF2-40B4-BE49-F238E27FC236}">
                <a16:creationId xmlns:a16="http://schemas.microsoft.com/office/drawing/2014/main" id="{2BA3BC8D-A74B-4253-9524-F6A3B9B90FB9}"/>
              </a:ext>
            </a:extLst>
          </p:cNvPr>
          <p:cNvSpPr>
            <a:spLocks noGrp="1"/>
          </p:cNvSpPr>
          <p:nvPr>
            <p:ph type="ftr" sz="quarter" idx="11"/>
          </p:nvPr>
        </p:nvSpPr>
        <p:spPr/>
        <p:txBody>
          <a:bodyPr/>
          <a:lstStyle/>
          <a:p>
            <a:r>
              <a:rPr lang="en-US"/>
              <a:t>Nhập môn CNTT&amp;TT</a:t>
            </a:r>
          </a:p>
        </p:txBody>
      </p:sp>
      <p:sp>
        <p:nvSpPr>
          <p:cNvPr id="6" name="Slide Number Placeholder 5">
            <a:extLst>
              <a:ext uri="{FF2B5EF4-FFF2-40B4-BE49-F238E27FC236}">
                <a16:creationId xmlns:a16="http://schemas.microsoft.com/office/drawing/2014/main" id="{F4F9B693-8DA5-49CF-B8E8-D34C91195C18}"/>
              </a:ext>
            </a:extLst>
          </p:cNvPr>
          <p:cNvSpPr>
            <a:spLocks noGrp="1"/>
          </p:cNvSpPr>
          <p:nvPr>
            <p:ph type="sldNum" sz="quarter" idx="12"/>
          </p:nvPr>
        </p:nvSpPr>
        <p:spPr/>
        <p:txBody>
          <a:bodyPr/>
          <a:lstStyle/>
          <a:p>
            <a:fld id="{8C13379D-D487-4446-85FC-E9ED5B8B80F6}" type="slidenum">
              <a:rPr lang="en-US" smtClean="0"/>
              <a:pPr/>
              <a:t>35</a:t>
            </a:fld>
            <a:endParaRPr lang="en-US"/>
          </a:p>
        </p:txBody>
      </p:sp>
    </p:spTree>
    <p:extLst>
      <p:ext uri="{BB962C8B-B14F-4D97-AF65-F5344CB8AC3E}">
        <p14:creationId xmlns:p14="http://schemas.microsoft.com/office/powerpoint/2010/main" val="25308838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FDA9F-BEB7-48B2-81F8-428D219D7427}"/>
              </a:ext>
            </a:extLst>
          </p:cNvPr>
          <p:cNvSpPr>
            <a:spLocks noGrp="1"/>
          </p:cNvSpPr>
          <p:nvPr>
            <p:ph type="title"/>
          </p:nvPr>
        </p:nvSpPr>
        <p:spPr/>
        <p:txBody>
          <a:bodyPr/>
          <a:lstStyle/>
          <a:p>
            <a:r>
              <a:rPr lang="en-US" dirty="0"/>
              <a:t>Captions</a:t>
            </a:r>
          </a:p>
        </p:txBody>
      </p:sp>
      <p:sp>
        <p:nvSpPr>
          <p:cNvPr id="3" name="Content Placeholder 2">
            <a:extLst>
              <a:ext uri="{FF2B5EF4-FFF2-40B4-BE49-F238E27FC236}">
                <a16:creationId xmlns:a16="http://schemas.microsoft.com/office/drawing/2014/main" id="{39E44731-53CD-422C-A815-04131E3BF6A6}"/>
              </a:ext>
            </a:extLst>
          </p:cNvPr>
          <p:cNvSpPr>
            <a:spLocks noGrp="1"/>
          </p:cNvSpPr>
          <p:nvPr>
            <p:ph idx="1"/>
          </p:nvPr>
        </p:nvSpPr>
        <p:spPr/>
        <p:txBody>
          <a:bodyPr>
            <a:normAutofit fontScale="92500" lnSpcReduction="10000"/>
          </a:bodyPr>
          <a:lstStyle/>
          <a:p>
            <a:r>
              <a:rPr lang="en-US" dirty="0"/>
              <a:t>Each table or figure should be understandable by its own. Give a brief but clear explanation or a title in the caption.  </a:t>
            </a:r>
          </a:p>
          <a:p>
            <a:r>
              <a:rPr lang="en-US" dirty="0"/>
              <a:t>Explain all special abbreviations, symbols, special use of </a:t>
            </a:r>
            <a:r>
              <a:rPr lang="en-US" dirty="0" err="1"/>
              <a:t>underlinings</a:t>
            </a:r>
            <a:r>
              <a:rPr lang="en-US" dirty="0"/>
              <a:t>, dashes, </a:t>
            </a:r>
            <a:r>
              <a:rPr lang="en-US" dirty="0" err="1"/>
              <a:t>parantehses</a:t>
            </a:r>
            <a:r>
              <a:rPr lang="en-US" dirty="0"/>
              <a:t>, etc. </a:t>
            </a:r>
          </a:p>
          <a:p>
            <a:r>
              <a:rPr lang="en-US" dirty="0"/>
              <a:t>Use the same style in all tables. </a:t>
            </a:r>
          </a:p>
          <a:p>
            <a:r>
              <a:rPr lang="en-US" dirty="0"/>
              <a:t>If you copy (draw again) a table or a figure from some other source, then give a reference to the original source in the end of caption.</a:t>
            </a:r>
          </a:p>
        </p:txBody>
      </p:sp>
      <p:sp>
        <p:nvSpPr>
          <p:cNvPr id="4" name="Date Placeholder 3">
            <a:extLst>
              <a:ext uri="{FF2B5EF4-FFF2-40B4-BE49-F238E27FC236}">
                <a16:creationId xmlns:a16="http://schemas.microsoft.com/office/drawing/2014/main" id="{E4C8B8F1-5026-4A92-AF21-9E29497099E0}"/>
              </a:ext>
            </a:extLst>
          </p:cNvPr>
          <p:cNvSpPr>
            <a:spLocks noGrp="1"/>
          </p:cNvSpPr>
          <p:nvPr>
            <p:ph type="dt" sz="half" idx="10"/>
          </p:nvPr>
        </p:nvSpPr>
        <p:spPr/>
        <p:txBody>
          <a:bodyPr/>
          <a:lstStyle/>
          <a:p>
            <a:r>
              <a:rPr lang="en-US"/>
              <a:t>© SoICT 2020</a:t>
            </a:r>
            <a:endParaRPr lang="en-US" dirty="0"/>
          </a:p>
        </p:txBody>
      </p:sp>
      <p:sp>
        <p:nvSpPr>
          <p:cNvPr id="5" name="Footer Placeholder 4">
            <a:extLst>
              <a:ext uri="{FF2B5EF4-FFF2-40B4-BE49-F238E27FC236}">
                <a16:creationId xmlns:a16="http://schemas.microsoft.com/office/drawing/2014/main" id="{E9691C76-EF86-4F09-99B0-60832F971852}"/>
              </a:ext>
            </a:extLst>
          </p:cNvPr>
          <p:cNvSpPr>
            <a:spLocks noGrp="1"/>
          </p:cNvSpPr>
          <p:nvPr>
            <p:ph type="ftr" sz="quarter" idx="11"/>
          </p:nvPr>
        </p:nvSpPr>
        <p:spPr/>
        <p:txBody>
          <a:bodyPr/>
          <a:lstStyle/>
          <a:p>
            <a:r>
              <a:rPr lang="en-US"/>
              <a:t>Technical Writing and Presentation</a:t>
            </a:r>
            <a:endParaRPr lang="en-US" dirty="0"/>
          </a:p>
        </p:txBody>
      </p:sp>
      <p:sp>
        <p:nvSpPr>
          <p:cNvPr id="6" name="Slide Number Placeholder 5">
            <a:extLst>
              <a:ext uri="{FF2B5EF4-FFF2-40B4-BE49-F238E27FC236}">
                <a16:creationId xmlns:a16="http://schemas.microsoft.com/office/drawing/2014/main" id="{E228F59F-15A4-4BEA-97CA-6B180BC448CF}"/>
              </a:ext>
            </a:extLst>
          </p:cNvPr>
          <p:cNvSpPr>
            <a:spLocks noGrp="1"/>
          </p:cNvSpPr>
          <p:nvPr>
            <p:ph type="sldNum" sz="quarter" idx="12"/>
          </p:nvPr>
        </p:nvSpPr>
        <p:spPr/>
        <p:txBody>
          <a:bodyPr/>
          <a:lstStyle/>
          <a:p>
            <a:fld id="{8C13379D-D487-4446-85FC-E9ED5B8B80F6}" type="slidenum">
              <a:rPr lang="en-US" smtClean="0"/>
              <a:pPr/>
              <a:t>36</a:t>
            </a:fld>
            <a:endParaRPr lang="en-US"/>
          </a:p>
        </p:txBody>
      </p:sp>
    </p:spTree>
    <p:extLst>
      <p:ext uri="{BB962C8B-B14F-4D97-AF65-F5344CB8AC3E}">
        <p14:creationId xmlns:p14="http://schemas.microsoft.com/office/powerpoint/2010/main" val="29262462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75EFF-364F-4AD5-94C0-B7824105AD26}"/>
              </a:ext>
            </a:extLst>
          </p:cNvPr>
          <p:cNvSpPr>
            <a:spLocks noGrp="1"/>
          </p:cNvSpPr>
          <p:nvPr>
            <p:ph type="title"/>
          </p:nvPr>
        </p:nvSpPr>
        <p:spPr/>
        <p:txBody>
          <a:bodyPr/>
          <a:lstStyle/>
          <a:p>
            <a:r>
              <a:rPr lang="en-US" dirty="0"/>
              <a:t>Expressions</a:t>
            </a:r>
          </a:p>
        </p:txBody>
      </p:sp>
      <p:sp>
        <p:nvSpPr>
          <p:cNvPr id="3" name="Content Placeholder 2">
            <a:extLst>
              <a:ext uri="{FF2B5EF4-FFF2-40B4-BE49-F238E27FC236}">
                <a16:creationId xmlns:a16="http://schemas.microsoft.com/office/drawing/2014/main" id="{E1F4FD4A-1BD3-42F2-AD68-D5CC828204EB}"/>
              </a:ext>
            </a:extLst>
          </p:cNvPr>
          <p:cNvSpPr>
            <a:spLocks noGrp="1"/>
          </p:cNvSpPr>
          <p:nvPr>
            <p:ph idx="1"/>
          </p:nvPr>
        </p:nvSpPr>
        <p:spPr/>
        <p:txBody>
          <a:bodyPr>
            <a:normAutofit lnSpcReduction="10000"/>
          </a:bodyPr>
          <a:lstStyle/>
          <a:p>
            <a:r>
              <a:rPr lang="en-US" dirty="0"/>
              <a:t>When you refer to figures and tables you can use the following expressions: </a:t>
            </a:r>
          </a:p>
          <a:p>
            <a:r>
              <a:rPr lang="en-US" dirty="0"/>
              <a:t>The results are summarized/reported in Table 1 </a:t>
            </a:r>
          </a:p>
          <a:p>
            <a:r>
              <a:rPr lang="en-US" dirty="0"/>
              <a:t>The results are represented in </a:t>
            </a:r>
          </a:p>
          <a:p>
            <a:r>
              <a:rPr lang="en-US" dirty="0"/>
              <a:t>Figure 2 illustrates </a:t>
            </a:r>
          </a:p>
          <a:p>
            <a:r>
              <a:rPr lang="en-US" dirty="0"/>
              <a:t>In the Figure we observe  </a:t>
            </a:r>
          </a:p>
          <a:p>
            <a:r>
              <a:rPr lang="en-US" dirty="0"/>
              <a:t>The model is given in Figure 7 </a:t>
            </a:r>
          </a:p>
          <a:p>
            <a:r>
              <a:rPr lang="en-US" dirty="0"/>
              <a:t>etc.</a:t>
            </a:r>
          </a:p>
        </p:txBody>
      </p:sp>
      <p:sp>
        <p:nvSpPr>
          <p:cNvPr id="4" name="Date Placeholder 3">
            <a:extLst>
              <a:ext uri="{FF2B5EF4-FFF2-40B4-BE49-F238E27FC236}">
                <a16:creationId xmlns:a16="http://schemas.microsoft.com/office/drawing/2014/main" id="{4D30209A-56EC-4B9C-8995-0F4BB04689F6}"/>
              </a:ext>
            </a:extLst>
          </p:cNvPr>
          <p:cNvSpPr>
            <a:spLocks noGrp="1"/>
          </p:cNvSpPr>
          <p:nvPr>
            <p:ph type="dt" sz="half" idx="10"/>
          </p:nvPr>
        </p:nvSpPr>
        <p:spPr/>
        <p:txBody>
          <a:bodyPr/>
          <a:lstStyle/>
          <a:p>
            <a:r>
              <a:rPr lang="en-US"/>
              <a:t>© SoICT 2020</a:t>
            </a:r>
            <a:endParaRPr lang="en-US" dirty="0"/>
          </a:p>
        </p:txBody>
      </p:sp>
      <p:sp>
        <p:nvSpPr>
          <p:cNvPr id="5" name="Footer Placeholder 4">
            <a:extLst>
              <a:ext uri="{FF2B5EF4-FFF2-40B4-BE49-F238E27FC236}">
                <a16:creationId xmlns:a16="http://schemas.microsoft.com/office/drawing/2014/main" id="{AFE45348-6EFB-4E1F-9B97-B2753F9A380D}"/>
              </a:ext>
            </a:extLst>
          </p:cNvPr>
          <p:cNvSpPr>
            <a:spLocks noGrp="1"/>
          </p:cNvSpPr>
          <p:nvPr>
            <p:ph type="ftr" sz="quarter" idx="11"/>
          </p:nvPr>
        </p:nvSpPr>
        <p:spPr/>
        <p:txBody>
          <a:bodyPr/>
          <a:lstStyle/>
          <a:p>
            <a:r>
              <a:rPr lang="en-US"/>
              <a:t>Technical Writing and Presentation</a:t>
            </a:r>
            <a:endParaRPr lang="en-US" dirty="0"/>
          </a:p>
        </p:txBody>
      </p:sp>
      <p:sp>
        <p:nvSpPr>
          <p:cNvPr id="6" name="Slide Number Placeholder 5">
            <a:extLst>
              <a:ext uri="{FF2B5EF4-FFF2-40B4-BE49-F238E27FC236}">
                <a16:creationId xmlns:a16="http://schemas.microsoft.com/office/drawing/2014/main" id="{FE046851-F09E-4C05-AD24-D2CA5204F66A}"/>
              </a:ext>
            </a:extLst>
          </p:cNvPr>
          <p:cNvSpPr>
            <a:spLocks noGrp="1"/>
          </p:cNvSpPr>
          <p:nvPr>
            <p:ph type="sldNum" sz="quarter" idx="12"/>
          </p:nvPr>
        </p:nvSpPr>
        <p:spPr/>
        <p:txBody>
          <a:bodyPr/>
          <a:lstStyle/>
          <a:p>
            <a:fld id="{8C13379D-D487-4446-85FC-E9ED5B8B80F6}" type="slidenum">
              <a:rPr lang="en-US" smtClean="0"/>
              <a:pPr/>
              <a:t>37</a:t>
            </a:fld>
            <a:endParaRPr lang="en-US"/>
          </a:p>
        </p:txBody>
      </p:sp>
    </p:spTree>
    <p:extLst>
      <p:ext uri="{BB962C8B-B14F-4D97-AF65-F5344CB8AC3E}">
        <p14:creationId xmlns:p14="http://schemas.microsoft.com/office/powerpoint/2010/main" val="9174357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F4A3-40F4-4278-AF22-F515FA412A19}"/>
              </a:ext>
            </a:extLst>
          </p:cNvPr>
          <p:cNvSpPr>
            <a:spLocks noGrp="1"/>
          </p:cNvSpPr>
          <p:nvPr>
            <p:ph type="title"/>
          </p:nvPr>
        </p:nvSpPr>
        <p:spPr/>
        <p:txBody>
          <a:bodyPr>
            <a:normAutofit/>
          </a:bodyPr>
          <a:lstStyle/>
          <a:p>
            <a:r>
              <a:rPr lang="en-US" dirty="0"/>
              <a:t>Diagrams</a:t>
            </a:r>
          </a:p>
        </p:txBody>
      </p:sp>
      <p:sp>
        <p:nvSpPr>
          <p:cNvPr id="3" name="Content Placeholder 2">
            <a:extLst>
              <a:ext uri="{FF2B5EF4-FFF2-40B4-BE49-F238E27FC236}">
                <a16:creationId xmlns:a16="http://schemas.microsoft.com/office/drawing/2014/main" id="{0E820CEA-9DF5-477B-8F52-1726A9C5550F}"/>
              </a:ext>
            </a:extLst>
          </p:cNvPr>
          <p:cNvSpPr>
            <a:spLocks noGrp="1"/>
          </p:cNvSpPr>
          <p:nvPr>
            <p:ph idx="1"/>
          </p:nvPr>
        </p:nvSpPr>
        <p:spPr/>
        <p:txBody>
          <a:bodyPr/>
          <a:lstStyle/>
          <a:p>
            <a:r>
              <a:rPr lang="en-US" dirty="0"/>
              <a:t>Keep them simple. </a:t>
            </a:r>
          </a:p>
          <a:p>
            <a:r>
              <a:rPr lang="en-US" dirty="0"/>
              <a:t>Draw them specifically for the report. </a:t>
            </a:r>
          </a:p>
          <a:p>
            <a:r>
              <a:rPr lang="en-US" dirty="0"/>
              <a:t>Put small diagrams after the text reference and as close as possible to it. </a:t>
            </a:r>
          </a:p>
          <a:p>
            <a:r>
              <a:rPr lang="en-US" dirty="0"/>
              <a:t>Think about where to place large diagrams.</a:t>
            </a:r>
          </a:p>
          <a:p>
            <a:endParaRPr lang="en-US" dirty="0"/>
          </a:p>
        </p:txBody>
      </p:sp>
      <p:sp>
        <p:nvSpPr>
          <p:cNvPr id="4" name="Date Placeholder 3">
            <a:extLst>
              <a:ext uri="{FF2B5EF4-FFF2-40B4-BE49-F238E27FC236}">
                <a16:creationId xmlns:a16="http://schemas.microsoft.com/office/drawing/2014/main" id="{A3126C7E-146C-4F9B-B55C-6866CA88F4F8}"/>
              </a:ext>
            </a:extLst>
          </p:cNvPr>
          <p:cNvSpPr>
            <a:spLocks noGrp="1"/>
          </p:cNvSpPr>
          <p:nvPr>
            <p:ph type="dt" sz="half" idx="10"/>
          </p:nvPr>
        </p:nvSpPr>
        <p:spPr/>
        <p:txBody>
          <a:bodyPr/>
          <a:lstStyle/>
          <a:p>
            <a:r>
              <a:rPr lang="en-US"/>
              <a:t>© SoICT 2017</a:t>
            </a:r>
          </a:p>
        </p:txBody>
      </p:sp>
      <p:sp>
        <p:nvSpPr>
          <p:cNvPr id="5" name="Footer Placeholder 4">
            <a:extLst>
              <a:ext uri="{FF2B5EF4-FFF2-40B4-BE49-F238E27FC236}">
                <a16:creationId xmlns:a16="http://schemas.microsoft.com/office/drawing/2014/main" id="{58187D35-A58F-4D40-8CD9-B45E4066F9C6}"/>
              </a:ext>
            </a:extLst>
          </p:cNvPr>
          <p:cNvSpPr>
            <a:spLocks noGrp="1"/>
          </p:cNvSpPr>
          <p:nvPr>
            <p:ph type="ftr" sz="quarter" idx="11"/>
          </p:nvPr>
        </p:nvSpPr>
        <p:spPr/>
        <p:txBody>
          <a:bodyPr/>
          <a:lstStyle/>
          <a:p>
            <a:r>
              <a:rPr lang="en-US"/>
              <a:t>Nhập môn CNTT&amp;TT</a:t>
            </a:r>
          </a:p>
        </p:txBody>
      </p:sp>
      <p:sp>
        <p:nvSpPr>
          <p:cNvPr id="6" name="Slide Number Placeholder 5">
            <a:extLst>
              <a:ext uri="{FF2B5EF4-FFF2-40B4-BE49-F238E27FC236}">
                <a16:creationId xmlns:a16="http://schemas.microsoft.com/office/drawing/2014/main" id="{F22D70ED-4371-4EC3-A49B-1F47BFEE2CC8}"/>
              </a:ext>
            </a:extLst>
          </p:cNvPr>
          <p:cNvSpPr>
            <a:spLocks noGrp="1"/>
          </p:cNvSpPr>
          <p:nvPr>
            <p:ph type="sldNum" sz="quarter" idx="12"/>
          </p:nvPr>
        </p:nvSpPr>
        <p:spPr/>
        <p:txBody>
          <a:bodyPr/>
          <a:lstStyle/>
          <a:p>
            <a:fld id="{8C13379D-D487-4446-85FC-E9ED5B8B80F6}" type="slidenum">
              <a:rPr lang="en-US" smtClean="0"/>
              <a:pPr/>
              <a:t>38</a:t>
            </a:fld>
            <a:endParaRPr lang="en-US"/>
          </a:p>
        </p:txBody>
      </p:sp>
    </p:spTree>
    <p:extLst>
      <p:ext uri="{BB962C8B-B14F-4D97-AF65-F5344CB8AC3E}">
        <p14:creationId xmlns:p14="http://schemas.microsoft.com/office/powerpoint/2010/main" val="39760102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BB9B-7E60-4FD3-BA8B-61927A432DB3}"/>
              </a:ext>
            </a:extLst>
          </p:cNvPr>
          <p:cNvSpPr>
            <a:spLocks noGrp="1"/>
          </p:cNvSpPr>
          <p:nvPr>
            <p:ph type="title"/>
          </p:nvPr>
        </p:nvSpPr>
        <p:spPr/>
        <p:txBody>
          <a:bodyPr/>
          <a:lstStyle/>
          <a:p>
            <a:r>
              <a:rPr lang="en-US" dirty="0"/>
              <a:t>Graphs</a:t>
            </a:r>
          </a:p>
        </p:txBody>
      </p:sp>
      <p:sp>
        <p:nvSpPr>
          <p:cNvPr id="3" name="Content Placeholder 2">
            <a:extLst>
              <a:ext uri="{FF2B5EF4-FFF2-40B4-BE49-F238E27FC236}">
                <a16:creationId xmlns:a16="http://schemas.microsoft.com/office/drawing/2014/main" id="{37E3E16A-15D9-46CD-8FDC-75A5DA6D416C}"/>
              </a:ext>
            </a:extLst>
          </p:cNvPr>
          <p:cNvSpPr>
            <a:spLocks noGrp="1"/>
          </p:cNvSpPr>
          <p:nvPr>
            <p:ph idx="1"/>
          </p:nvPr>
        </p:nvSpPr>
        <p:spPr/>
        <p:txBody>
          <a:bodyPr>
            <a:normAutofit fontScale="85000" lnSpcReduction="10000"/>
          </a:bodyPr>
          <a:lstStyle/>
          <a:p>
            <a:r>
              <a:rPr lang="en-US" dirty="0"/>
              <a:t>Graphs must be used particularly when trends are shown or series of data are compared.</a:t>
            </a:r>
          </a:p>
          <a:p>
            <a:r>
              <a:rPr lang="en-US" dirty="0"/>
              <a:t>Graphs containing data that need to be compared must be combined in the same figure so that the reader can make a direct comparison between the values. </a:t>
            </a:r>
          </a:p>
          <a:p>
            <a:r>
              <a:rPr lang="en-US" dirty="0"/>
              <a:t>The quantity of information in one graph must be limited so that the different symbols can be clearly </a:t>
            </a:r>
            <a:r>
              <a:rPr lang="en-US"/>
              <a:t>distinguished.</a:t>
            </a:r>
          </a:p>
          <a:p>
            <a:r>
              <a:rPr lang="en-US"/>
              <a:t>The </a:t>
            </a:r>
            <a:r>
              <a:rPr lang="en-US" dirty="0"/>
              <a:t>axes of a graph must be named in words, in conjunction with units. </a:t>
            </a:r>
            <a:br>
              <a:rPr lang="en-US" dirty="0"/>
            </a:br>
            <a:endParaRPr lang="en-US" dirty="0"/>
          </a:p>
        </p:txBody>
      </p:sp>
      <p:sp>
        <p:nvSpPr>
          <p:cNvPr id="4" name="Date Placeholder 3">
            <a:extLst>
              <a:ext uri="{FF2B5EF4-FFF2-40B4-BE49-F238E27FC236}">
                <a16:creationId xmlns:a16="http://schemas.microsoft.com/office/drawing/2014/main" id="{66C7B770-8367-418A-810E-9E35F52C5721}"/>
              </a:ext>
            </a:extLst>
          </p:cNvPr>
          <p:cNvSpPr>
            <a:spLocks noGrp="1"/>
          </p:cNvSpPr>
          <p:nvPr>
            <p:ph type="dt" sz="half" idx="10"/>
          </p:nvPr>
        </p:nvSpPr>
        <p:spPr/>
        <p:txBody>
          <a:bodyPr/>
          <a:lstStyle/>
          <a:p>
            <a:r>
              <a:rPr lang="en-US"/>
              <a:t>© SoICT 2017</a:t>
            </a:r>
          </a:p>
        </p:txBody>
      </p:sp>
      <p:sp>
        <p:nvSpPr>
          <p:cNvPr id="5" name="Footer Placeholder 4">
            <a:extLst>
              <a:ext uri="{FF2B5EF4-FFF2-40B4-BE49-F238E27FC236}">
                <a16:creationId xmlns:a16="http://schemas.microsoft.com/office/drawing/2014/main" id="{8E46C52C-BF95-42CC-A29C-F6BA7A543B89}"/>
              </a:ext>
            </a:extLst>
          </p:cNvPr>
          <p:cNvSpPr>
            <a:spLocks noGrp="1"/>
          </p:cNvSpPr>
          <p:nvPr>
            <p:ph type="ftr" sz="quarter" idx="11"/>
          </p:nvPr>
        </p:nvSpPr>
        <p:spPr/>
        <p:txBody>
          <a:bodyPr/>
          <a:lstStyle/>
          <a:p>
            <a:r>
              <a:rPr lang="en-US"/>
              <a:t>Nhập môn CNTT&amp;TT</a:t>
            </a:r>
          </a:p>
        </p:txBody>
      </p:sp>
      <p:sp>
        <p:nvSpPr>
          <p:cNvPr id="6" name="Slide Number Placeholder 5">
            <a:extLst>
              <a:ext uri="{FF2B5EF4-FFF2-40B4-BE49-F238E27FC236}">
                <a16:creationId xmlns:a16="http://schemas.microsoft.com/office/drawing/2014/main" id="{B91C6726-42EC-4575-BBEF-5150510B1235}"/>
              </a:ext>
            </a:extLst>
          </p:cNvPr>
          <p:cNvSpPr>
            <a:spLocks noGrp="1"/>
          </p:cNvSpPr>
          <p:nvPr>
            <p:ph type="sldNum" sz="quarter" idx="12"/>
          </p:nvPr>
        </p:nvSpPr>
        <p:spPr/>
        <p:txBody>
          <a:bodyPr/>
          <a:lstStyle/>
          <a:p>
            <a:fld id="{8C13379D-D487-4446-85FC-E9ED5B8B80F6}" type="slidenum">
              <a:rPr lang="en-US" smtClean="0"/>
              <a:pPr/>
              <a:t>39</a:t>
            </a:fld>
            <a:endParaRPr lang="en-US"/>
          </a:p>
        </p:txBody>
      </p:sp>
    </p:spTree>
    <p:extLst>
      <p:ext uri="{BB962C8B-B14F-4D97-AF65-F5344CB8AC3E}">
        <p14:creationId xmlns:p14="http://schemas.microsoft.com/office/powerpoint/2010/main" val="12280244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C46C5-6E86-449B-9932-F120AAA6B590}"/>
              </a:ext>
            </a:extLst>
          </p:cNvPr>
          <p:cNvSpPr>
            <a:spLocks noGrp="1"/>
          </p:cNvSpPr>
          <p:nvPr>
            <p:ph type="title"/>
          </p:nvPr>
        </p:nvSpPr>
        <p:spPr/>
        <p:txBody>
          <a:bodyPr>
            <a:normAutofit/>
          </a:bodyPr>
          <a:lstStyle/>
          <a:p>
            <a:r>
              <a:rPr lang="en-US" dirty="0"/>
              <a:t>General style</a:t>
            </a:r>
          </a:p>
        </p:txBody>
      </p:sp>
      <p:sp>
        <p:nvSpPr>
          <p:cNvPr id="3" name="Content Placeholder 2">
            <a:extLst>
              <a:ext uri="{FF2B5EF4-FFF2-40B4-BE49-F238E27FC236}">
                <a16:creationId xmlns:a16="http://schemas.microsoft.com/office/drawing/2014/main" id="{1CD937DC-FBF1-4AC8-BA7F-C67F5602DEB2}"/>
              </a:ext>
            </a:extLst>
          </p:cNvPr>
          <p:cNvSpPr>
            <a:spLocks noGrp="1"/>
          </p:cNvSpPr>
          <p:nvPr>
            <p:ph idx="1"/>
          </p:nvPr>
        </p:nvSpPr>
        <p:spPr/>
        <p:txBody>
          <a:bodyPr/>
          <a:lstStyle/>
          <a:p>
            <a:r>
              <a:rPr lang="en-US" dirty="0"/>
              <a:t>What is style?</a:t>
            </a:r>
          </a:p>
          <a:p>
            <a:r>
              <a:rPr lang="en-US" dirty="0"/>
              <a:t>Scientific writing style</a:t>
            </a:r>
          </a:p>
          <a:p>
            <a:endParaRPr lang="en-US" dirty="0"/>
          </a:p>
        </p:txBody>
      </p:sp>
      <p:sp>
        <p:nvSpPr>
          <p:cNvPr id="4" name="Date Placeholder 3">
            <a:extLst>
              <a:ext uri="{FF2B5EF4-FFF2-40B4-BE49-F238E27FC236}">
                <a16:creationId xmlns:a16="http://schemas.microsoft.com/office/drawing/2014/main" id="{48DE36DE-CA16-4D53-B468-3C7C29473168}"/>
              </a:ext>
            </a:extLst>
          </p:cNvPr>
          <p:cNvSpPr>
            <a:spLocks noGrp="1"/>
          </p:cNvSpPr>
          <p:nvPr>
            <p:ph type="dt" sz="half" idx="10"/>
          </p:nvPr>
        </p:nvSpPr>
        <p:spPr/>
        <p:txBody>
          <a:bodyPr/>
          <a:lstStyle/>
          <a:p>
            <a:r>
              <a:rPr lang="en-US"/>
              <a:t>© SoICT 2020</a:t>
            </a:r>
            <a:endParaRPr lang="en-US" dirty="0"/>
          </a:p>
        </p:txBody>
      </p:sp>
      <p:sp>
        <p:nvSpPr>
          <p:cNvPr id="5" name="Footer Placeholder 4">
            <a:extLst>
              <a:ext uri="{FF2B5EF4-FFF2-40B4-BE49-F238E27FC236}">
                <a16:creationId xmlns:a16="http://schemas.microsoft.com/office/drawing/2014/main" id="{A4A9D344-2313-4E95-B2CD-77DAB7F978E1}"/>
              </a:ext>
            </a:extLst>
          </p:cNvPr>
          <p:cNvSpPr>
            <a:spLocks noGrp="1"/>
          </p:cNvSpPr>
          <p:nvPr>
            <p:ph type="ftr" sz="quarter" idx="11"/>
          </p:nvPr>
        </p:nvSpPr>
        <p:spPr/>
        <p:txBody>
          <a:bodyPr/>
          <a:lstStyle/>
          <a:p>
            <a:r>
              <a:rPr lang="en-US"/>
              <a:t>Technical Writing and Presentation</a:t>
            </a:r>
            <a:endParaRPr lang="en-US" dirty="0"/>
          </a:p>
        </p:txBody>
      </p:sp>
      <p:sp>
        <p:nvSpPr>
          <p:cNvPr id="6" name="Slide Number Placeholder 5">
            <a:extLst>
              <a:ext uri="{FF2B5EF4-FFF2-40B4-BE49-F238E27FC236}">
                <a16:creationId xmlns:a16="http://schemas.microsoft.com/office/drawing/2014/main" id="{422EAAD0-0B62-4998-83E3-2C02C8FBBC2C}"/>
              </a:ext>
            </a:extLst>
          </p:cNvPr>
          <p:cNvSpPr>
            <a:spLocks noGrp="1"/>
          </p:cNvSpPr>
          <p:nvPr>
            <p:ph type="sldNum" sz="quarter" idx="12"/>
          </p:nvPr>
        </p:nvSpPr>
        <p:spPr/>
        <p:txBody>
          <a:bodyPr/>
          <a:lstStyle/>
          <a:p>
            <a:fld id="{8C13379D-D487-4446-85FC-E9ED5B8B80F6}" type="slidenum">
              <a:rPr lang="en-US" smtClean="0"/>
              <a:pPr/>
              <a:t>4</a:t>
            </a:fld>
            <a:endParaRPr lang="en-US"/>
          </a:p>
        </p:txBody>
      </p:sp>
    </p:spTree>
    <p:extLst>
      <p:ext uri="{BB962C8B-B14F-4D97-AF65-F5344CB8AC3E}">
        <p14:creationId xmlns:p14="http://schemas.microsoft.com/office/powerpoint/2010/main" val="15439713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8C48-9D5A-4AD7-AF44-792AE232978D}"/>
              </a:ext>
            </a:extLst>
          </p:cNvPr>
          <p:cNvSpPr>
            <a:spLocks noGrp="1"/>
          </p:cNvSpPr>
          <p:nvPr>
            <p:ph type="title"/>
          </p:nvPr>
        </p:nvSpPr>
        <p:spPr/>
        <p:txBody>
          <a:bodyPr>
            <a:normAutofit/>
          </a:bodyPr>
          <a:lstStyle/>
          <a:p>
            <a:r>
              <a:rPr lang="en-US" dirty="0"/>
              <a:t>Lists</a:t>
            </a:r>
          </a:p>
        </p:txBody>
      </p:sp>
      <p:sp>
        <p:nvSpPr>
          <p:cNvPr id="3" name="Content Placeholder 2">
            <a:extLst>
              <a:ext uri="{FF2B5EF4-FFF2-40B4-BE49-F238E27FC236}">
                <a16:creationId xmlns:a16="http://schemas.microsoft.com/office/drawing/2014/main" id="{7D90C5A8-C62F-4536-9CC2-74E62606DF4A}"/>
              </a:ext>
            </a:extLst>
          </p:cNvPr>
          <p:cNvSpPr>
            <a:spLocks noGrp="1"/>
          </p:cNvSpPr>
          <p:nvPr>
            <p:ph idx="1"/>
          </p:nvPr>
        </p:nvSpPr>
        <p:spPr/>
        <p:txBody>
          <a:bodyPr>
            <a:normAutofit lnSpcReduction="10000"/>
          </a:bodyPr>
          <a:lstStyle/>
          <a:p>
            <a:r>
              <a:rPr lang="en-US" dirty="0"/>
              <a:t>Lists are not separate objects, and they are introduced in the text.</a:t>
            </a:r>
          </a:p>
          <a:p>
            <a:r>
              <a:rPr lang="en-US" dirty="0"/>
              <a:t>Use list only when they are necessary!</a:t>
            </a:r>
          </a:p>
          <a:p>
            <a:pPr marL="400050" lvl="1" indent="0">
              <a:buNone/>
            </a:pPr>
            <a:r>
              <a:rPr lang="en-US" dirty="0"/>
              <a:t> E.g. ”The main criteria of X are (the following):” </a:t>
            </a:r>
          </a:p>
          <a:p>
            <a:pPr marL="400050" lvl="1" indent="0">
              <a:buNone/>
            </a:pPr>
            <a:r>
              <a:rPr lang="en-US" dirty="0"/>
              <a:t>– Criterion 1</a:t>
            </a:r>
          </a:p>
          <a:p>
            <a:pPr marL="400050" lvl="1" indent="0">
              <a:buNone/>
            </a:pPr>
            <a:r>
              <a:rPr lang="en-US" dirty="0"/>
              <a:t>– Criterion 2 – ... </a:t>
            </a:r>
          </a:p>
          <a:p>
            <a:pPr marL="400050" lvl="1" indent="0">
              <a:buNone/>
            </a:pPr>
            <a:r>
              <a:rPr lang="en-US" dirty="0"/>
              <a:t>Or ”The method consists of five steps:” + a list </a:t>
            </a:r>
          </a:p>
          <a:p>
            <a:r>
              <a:rPr lang="en-US" dirty="0"/>
              <a:t>If you list only a couple of items, you can usually write them without a list. Use lists when the clarify things!</a:t>
            </a:r>
          </a:p>
        </p:txBody>
      </p:sp>
      <p:sp>
        <p:nvSpPr>
          <p:cNvPr id="4" name="Date Placeholder 3">
            <a:extLst>
              <a:ext uri="{FF2B5EF4-FFF2-40B4-BE49-F238E27FC236}">
                <a16:creationId xmlns:a16="http://schemas.microsoft.com/office/drawing/2014/main" id="{5E9CFF14-1505-411A-912E-FE008DAB99B5}"/>
              </a:ext>
            </a:extLst>
          </p:cNvPr>
          <p:cNvSpPr>
            <a:spLocks noGrp="1"/>
          </p:cNvSpPr>
          <p:nvPr>
            <p:ph type="dt" sz="half" idx="10"/>
          </p:nvPr>
        </p:nvSpPr>
        <p:spPr/>
        <p:txBody>
          <a:bodyPr/>
          <a:lstStyle/>
          <a:p>
            <a:r>
              <a:rPr lang="en-US"/>
              <a:t>© SoICT 2020</a:t>
            </a:r>
            <a:endParaRPr lang="en-US" dirty="0"/>
          </a:p>
        </p:txBody>
      </p:sp>
      <p:sp>
        <p:nvSpPr>
          <p:cNvPr id="5" name="Footer Placeholder 4">
            <a:extLst>
              <a:ext uri="{FF2B5EF4-FFF2-40B4-BE49-F238E27FC236}">
                <a16:creationId xmlns:a16="http://schemas.microsoft.com/office/drawing/2014/main" id="{2AA3A329-110F-4C2E-A188-2A1DEBA6BED8}"/>
              </a:ext>
            </a:extLst>
          </p:cNvPr>
          <p:cNvSpPr>
            <a:spLocks noGrp="1"/>
          </p:cNvSpPr>
          <p:nvPr>
            <p:ph type="ftr" sz="quarter" idx="11"/>
          </p:nvPr>
        </p:nvSpPr>
        <p:spPr/>
        <p:txBody>
          <a:bodyPr/>
          <a:lstStyle/>
          <a:p>
            <a:r>
              <a:rPr lang="en-US"/>
              <a:t>Technical Writing and Presentation</a:t>
            </a:r>
            <a:endParaRPr lang="en-US" dirty="0"/>
          </a:p>
        </p:txBody>
      </p:sp>
      <p:sp>
        <p:nvSpPr>
          <p:cNvPr id="6" name="Slide Number Placeholder 5">
            <a:extLst>
              <a:ext uri="{FF2B5EF4-FFF2-40B4-BE49-F238E27FC236}">
                <a16:creationId xmlns:a16="http://schemas.microsoft.com/office/drawing/2014/main" id="{47990E2F-BA19-4D0B-9D00-8C317DF62184}"/>
              </a:ext>
            </a:extLst>
          </p:cNvPr>
          <p:cNvSpPr>
            <a:spLocks noGrp="1"/>
          </p:cNvSpPr>
          <p:nvPr>
            <p:ph type="sldNum" sz="quarter" idx="12"/>
          </p:nvPr>
        </p:nvSpPr>
        <p:spPr/>
        <p:txBody>
          <a:bodyPr/>
          <a:lstStyle/>
          <a:p>
            <a:fld id="{8C13379D-D487-4446-85FC-E9ED5B8B80F6}" type="slidenum">
              <a:rPr lang="en-US" smtClean="0"/>
              <a:pPr/>
              <a:t>40</a:t>
            </a:fld>
            <a:endParaRPr lang="en-US"/>
          </a:p>
        </p:txBody>
      </p:sp>
    </p:spTree>
    <p:extLst>
      <p:ext uri="{BB962C8B-B14F-4D97-AF65-F5344CB8AC3E}">
        <p14:creationId xmlns:p14="http://schemas.microsoft.com/office/powerpoint/2010/main" val="39417707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DFE93-F1E5-4ADF-A2AA-DED6665AD3C3}"/>
              </a:ext>
            </a:extLst>
          </p:cNvPr>
          <p:cNvSpPr>
            <a:spLocks noGrp="1"/>
          </p:cNvSpPr>
          <p:nvPr>
            <p:ph type="title"/>
          </p:nvPr>
        </p:nvSpPr>
        <p:spPr/>
        <p:txBody>
          <a:bodyPr>
            <a:normAutofit/>
          </a:bodyPr>
          <a:lstStyle/>
          <a:p>
            <a:r>
              <a:rPr lang="en-US" dirty="0"/>
              <a:t>Algorithms</a:t>
            </a:r>
          </a:p>
        </p:txBody>
      </p:sp>
      <p:sp>
        <p:nvSpPr>
          <p:cNvPr id="3" name="Content Placeholder 2">
            <a:extLst>
              <a:ext uri="{FF2B5EF4-FFF2-40B4-BE49-F238E27FC236}">
                <a16:creationId xmlns:a16="http://schemas.microsoft.com/office/drawing/2014/main" id="{65CB7289-2B3D-42C3-980C-07B4EF16C661}"/>
              </a:ext>
            </a:extLst>
          </p:cNvPr>
          <p:cNvSpPr>
            <a:spLocks noGrp="1"/>
          </p:cNvSpPr>
          <p:nvPr>
            <p:ph idx="1"/>
          </p:nvPr>
        </p:nvSpPr>
        <p:spPr/>
        <p:txBody>
          <a:bodyPr>
            <a:normAutofit fontScale="85000" lnSpcReduction="10000"/>
          </a:bodyPr>
          <a:lstStyle/>
          <a:p>
            <a:r>
              <a:rPr lang="en-US" dirty="0"/>
              <a:t>Give only the main algorithms in the text, and in an appropriate abstraction level (pseudocode) </a:t>
            </a:r>
          </a:p>
          <a:p>
            <a:r>
              <a:rPr lang="en-US" dirty="0"/>
              <a:t>Fix the pseudocode notation and use it systematically</a:t>
            </a:r>
          </a:p>
          <a:p>
            <a:r>
              <a:rPr lang="en-US" dirty="0"/>
              <a:t>Simple methods can be described by a numerated list of steps </a:t>
            </a:r>
          </a:p>
          <a:p>
            <a:r>
              <a:rPr lang="en-US" dirty="0"/>
              <a:t>Logical and set operations are often useful when you describe algorithms in an abstract level </a:t>
            </a:r>
          </a:p>
          <a:p>
            <a:pPr lvl="1"/>
            <a:r>
              <a:rPr lang="en-US" dirty="0"/>
              <a:t>E.g. for all x</a:t>
            </a:r>
            <a:r>
              <a:rPr lang="en-US" baseline="-25000" dirty="0"/>
              <a:t>i</a:t>
            </a:r>
            <a:r>
              <a:rPr lang="en-US" dirty="0"/>
              <a:t> ∈ X, T = T ∪ {p</a:t>
            </a:r>
            <a:r>
              <a:rPr lang="en-US" baseline="-25000" dirty="0"/>
              <a:t>i</a:t>
            </a:r>
            <a:r>
              <a:rPr lang="en-US" dirty="0"/>
              <a:t>}, find such S </a:t>
            </a:r>
            <a:r>
              <a:rPr lang="en-US" dirty="0">
                <a:sym typeface="Symbol" panose="05050102010706020507" pitchFamily="18" charset="2"/>
              </a:rPr>
              <a:t> </a:t>
            </a:r>
            <a:r>
              <a:rPr lang="en-US" dirty="0"/>
              <a:t>T that q(S),... </a:t>
            </a:r>
          </a:p>
          <a:p>
            <a:r>
              <a:rPr lang="en-US" dirty="0"/>
              <a:t>If you writer longer algorithms, insert them into a figure or an environment of their own.”</a:t>
            </a:r>
          </a:p>
        </p:txBody>
      </p:sp>
      <p:sp>
        <p:nvSpPr>
          <p:cNvPr id="4" name="Date Placeholder 3">
            <a:extLst>
              <a:ext uri="{FF2B5EF4-FFF2-40B4-BE49-F238E27FC236}">
                <a16:creationId xmlns:a16="http://schemas.microsoft.com/office/drawing/2014/main" id="{CF8A2D3D-A2D2-495F-BDA5-174D4778B81A}"/>
              </a:ext>
            </a:extLst>
          </p:cNvPr>
          <p:cNvSpPr>
            <a:spLocks noGrp="1"/>
          </p:cNvSpPr>
          <p:nvPr>
            <p:ph type="dt" sz="half" idx="10"/>
          </p:nvPr>
        </p:nvSpPr>
        <p:spPr/>
        <p:txBody>
          <a:bodyPr/>
          <a:lstStyle/>
          <a:p>
            <a:r>
              <a:rPr lang="en-US"/>
              <a:t>© SoICT 2020</a:t>
            </a:r>
            <a:endParaRPr lang="en-US" dirty="0"/>
          </a:p>
        </p:txBody>
      </p:sp>
      <p:sp>
        <p:nvSpPr>
          <p:cNvPr id="5" name="Footer Placeholder 4">
            <a:extLst>
              <a:ext uri="{FF2B5EF4-FFF2-40B4-BE49-F238E27FC236}">
                <a16:creationId xmlns:a16="http://schemas.microsoft.com/office/drawing/2014/main" id="{EAF2E323-3865-45DE-A30B-F991A4DCA1C9}"/>
              </a:ext>
            </a:extLst>
          </p:cNvPr>
          <p:cNvSpPr>
            <a:spLocks noGrp="1"/>
          </p:cNvSpPr>
          <p:nvPr>
            <p:ph type="ftr" sz="quarter" idx="11"/>
          </p:nvPr>
        </p:nvSpPr>
        <p:spPr/>
        <p:txBody>
          <a:bodyPr/>
          <a:lstStyle/>
          <a:p>
            <a:r>
              <a:rPr lang="en-US"/>
              <a:t>Technical Writing and Presentation</a:t>
            </a:r>
            <a:endParaRPr lang="en-US" dirty="0"/>
          </a:p>
        </p:txBody>
      </p:sp>
      <p:sp>
        <p:nvSpPr>
          <p:cNvPr id="6" name="Slide Number Placeholder 5">
            <a:extLst>
              <a:ext uri="{FF2B5EF4-FFF2-40B4-BE49-F238E27FC236}">
                <a16:creationId xmlns:a16="http://schemas.microsoft.com/office/drawing/2014/main" id="{4F704A6D-0CDB-468C-B6D0-860AEFAC980E}"/>
              </a:ext>
            </a:extLst>
          </p:cNvPr>
          <p:cNvSpPr>
            <a:spLocks noGrp="1"/>
          </p:cNvSpPr>
          <p:nvPr>
            <p:ph type="sldNum" sz="quarter" idx="12"/>
          </p:nvPr>
        </p:nvSpPr>
        <p:spPr/>
        <p:txBody>
          <a:bodyPr/>
          <a:lstStyle/>
          <a:p>
            <a:fld id="{8C13379D-D487-4446-85FC-E9ED5B8B80F6}" type="slidenum">
              <a:rPr lang="en-US" smtClean="0"/>
              <a:pPr/>
              <a:t>41</a:t>
            </a:fld>
            <a:endParaRPr lang="en-US"/>
          </a:p>
        </p:txBody>
      </p:sp>
    </p:spTree>
    <p:extLst>
      <p:ext uri="{BB962C8B-B14F-4D97-AF65-F5344CB8AC3E}">
        <p14:creationId xmlns:p14="http://schemas.microsoft.com/office/powerpoint/2010/main" val="2380031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BF360-05ED-4968-9D65-BE6758E003A8}"/>
              </a:ext>
            </a:extLst>
          </p:cNvPr>
          <p:cNvSpPr>
            <a:spLocks noGrp="1"/>
          </p:cNvSpPr>
          <p:nvPr>
            <p:ph type="title"/>
          </p:nvPr>
        </p:nvSpPr>
        <p:spPr/>
        <p:txBody>
          <a:bodyPr/>
          <a:lstStyle/>
          <a:p>
            <a:r>
              <a:rPr lang="en-US" dirty="0"/>
              <a:t>Example of Algorithm</a:t>
            </a:r>
          </a:p>
        </p:txBody>
      </p:sp>
      <p:sp>
        <p:nvSpPr>
          <p:cNvPr id="4" name="Date Placeholder 3">
            <a:extLst>
              <a:ext uri="{FF2B5EF4-FFF2-40B4-BE49-F238E27FC236}">
                <a16:creationId xmlns:a16="http://schemas.microsoft.com/office/drawing/2014/main" id="{2257D50B-8D79-4907-82DB-0902ACF7F7C2}"/>
              </a:ext>
            </a:extLst>
          </p:cNvPr>
          <p:cNvSpPr>
            <a:spLocks noGrp="1"/>
          </p:cNvSpPr>
          <p:nvPr>
            <p:ph type="dt" sz="half" idx="10"/>
          </p:nvPr>
        </p:nvSpPr>
        <p:spPr/>
        <p:txBody>
          <a:bodyPr/>
          <a:lstStyle/>
          <a:p>
            <a:r>
              <a:rPr lang="en-US"/>
              <a:t>© SoICT 2020</a:t>
            </a:r>
            <a:endParaRPr lang="en-US" dirty="0"/>
          </a:p>
        </p:txBody>
      </p:sp>
      <p:sp>
        <p:nvSpPr>
          <p:cNvPr id="5" name="Footer Placeholder 4">
            <a:extLst>
              <a:ext uri="{FF2B5EF4-FFF2-40B4-BE49-F238E27FC236}">
                <a16:creationId xmlns:a16="http://schemas.microsoft.com/office/drawing/2014/main" id="{2C95A0D3-4EFD-4CBF-9DB2-D9D40245CC81}"/>
              </a:ext>
            </a:extLst>
          </p:cNvPr>
          <p:cNvSpPr>
            <a:spLocks noGrp="1"/>
          </p:cNvSpPr>
          <p:nvPr>
            <p:ph type="ftr" sz="quarter" idx="11"/>
          </p:nvPr>
        </p:nvSpPr>
        <p:spPr/>
        <p:txBody>
          <a:bodyPr/>
          <a:lstStyle/>
          <a:p>
            <a:r>
              <a:rPr lang="en-US"/>
              <a:t>Technical Writing and Presentation</a:t>
            </a:r>
            <a:endParaRPr lang="en-US" dirty="0"/>
          </a:p>
        </p:txBody>
      </p:sp>
      <p:sp>
        <p:nvSpPr>
          <p:cNvPr id="6" name="Slide Number Placeholder 5">
            <a:extLst>
              <a:ext uri="{FF2B5EF4-FFF2-40B4-BE49-F238E27FC236}">
                <a16:creationId xmlns:a16="http://schemas.microsoft.com/office/drawing/2014/main" id="{88DC01B9-774A-455D-B02C-292FD6EFFD44}"/>
              </a:ext>
            </a:extLst>
          </p:cNvPr>
          <p:cNvSpPr>
            <a:spLocks noGrp="1"/>
          </p:cNvSpPr>
          <p:nvPr>
            <p:ph type="sldNum" sz="quarter" idx="12"/>
          </p:nvPr>
        </p:nvSpPr>
        <p:spPr/>
        <p:txBody>
          <a:bodyPr/>
          <a:lstStyle/>
          <a:p>
            <a:fld id="{8C13379D-D487-4446-85FC-E9ED5B8B80F6}" type="slidenum">
              <a:rPr lang="en-US" smtClean="0"/>
              <a:pPr/>
              <a:t>42</a:t>
            </a:fld>
            <a:endParaRPr lang="en-US"/>
          </a:p>
        </p:txBody>
      </p:sp>
      <p:pic>
        <p:nvPicPr>
          <p:cNvPr id="7" name="Picture 6">
            <a:extLst>
              <a:ext uri="{FF2B5EF4-FFF2-40B4-BE49-F238E27FC236}">
                <a16:creationId xmlns:a16="http://schemas.microsoft.com/office/drawing/2014/main" id="{084A48A5-B1A1-4CA0-B661-37C1DF32E55E}"/>
              </a:ext>
            </a:extLst>
          </p:cNvPr>
          <p:cNvPicPr>
            <a:picLocks noChangeAspect="1"/>
          </p:cNvPicPr>
          <p:nvPr/>
        </p:nvPicPr>
        <p:blipFill>
          <a:blip r:embed="rId2"/>
          <a:stretch>
            <a:fillRect/>
          </a:stretch>
        </p:blipFill>
        <p:spPr>
          <a:xfrm>
            <a:off x="47625" y="838200"/>
            <a:ext cx="9048750" cy="5181600"/>
          </a:xfrm>
          <a:prstGeom prst="rect">
            <a:avLst/>
          </a:prstGeom>
        </p:spPr>
      </p:pic>
    </p:spTree>
    <p:extLst>
      <p:ext uri="{BB962C8B-B14F-4D97-AF65-F5344CB8AC3E}">
        <p14:creationId xmlns:p14="http://schemas.microsoft.com/office/powerpoint/2010/main" val="27829607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A1A9-C723-45DD-A315-62ADAD1E5258}"/>
              </a:ext>
            </a:extLst>
          </p:cNvPr>
          <p:cNvSpPr>
            <a:spLocks noGrp="1"/>
          </p:cNvSpPr>
          <p:nvPr>
            <p:ph type="title"/>
          </p:nvPr>
        </p:nvSpPr>
        <p:spPr/>
        <p:txBody>
          <a:bodyPr>
            <a:normAutofit/>
          </a:bodyPr>
          <a:lstStyle/>
          <a:p>
            <a:r>
              <a:rPr lang="en-US" dirty="0"/>
              <a:t>Definitions</a:t>
            </a:r>
          </a:p>
        </p:txBody>
      </p:sp>
      <p:sp>
        <p:nvSpPr>
          <p:cNvPr id="3" name="Content Placeholder 2">
            <a:extLst>
              <a:ext uri="{FF2B5EF4-FFF2-40B4-BE49-F238E27FC236}">
                <a16:creationId xmlns:a16="http://schemas.microsoft.com/office/drawing/2014/main" id="{4F71697B-8018-4F71-8620-A384FAD3700E}"/>
              </a:ext>
            </a:extLst>
          </p:cNvPr>
          <p:cNvSpPr>
            <a:spLocks noGrp="1"/>
          </p:cNvSpPr>
          <p:nvPr>
            <p:ph idx="1"/>
          </p:nvPr>
        </p:nvSpPr>
        <p:spPr/>
        <p:txBody>
          <a:bodyPr>
            <a:normAutofit/>
          </a:bodyPr>
          <a:lstStyle/>
          <a:p>
            <a:r>
              <a:rPr lang="en-US" dirty="0"/>
              <a:t>A good definition </a:t>
            </a:r>
          </a:p>
          <a:p>
            <a:pPr lvl="1"/>
            <a:r>
              <a:rPr lang="en-US" dirty="0"/>
              <a:t>explains the defined concept. </a:t>
            </a:r>
          </a:p>
          <a:p>
            <a:pPr lvl="1"/>
            <a:r>
              <a:rPr lang="en-US" dirty="0"/>
              <a:t>is not a circular argument (where x is defined by y and y by x). </a:t>
            </a:r>
          </a:p>
          <a:p>
            <a:pPr lvl="1"/>
            <a:r>
              <a:rPr lang="en-US" dirty="0"/>
              <a:t>is not expressed by negative terms, if possible. </a:t>
            </a:r>
          </a:p>
          <a:p>
            <a:pPr lvl="1"/>
            <a:r>
              <a:rPr lang="en-US" dirty="0"/>
              <a:t>doesn’t contain unclear, vague, or descriptive language • </a:t>
            </a:r>
          </a:p>
          <a:p>
            <a:pPr lvl="1"/>
            <a:r>
              <a:rPr lang="en-US" dirty="0"/>
              <a:t>defines only what is needed</a:t>
            </a:r>
          </a:p>
        </p:txBody>
      </p:sp>
      <p:sp>
        <p:nvSpPr>
          <p:cNvPr id="4" name="Date Placeholder 3">
            <a:extLst>
              <a:ext uri="{FF2B5EF4-FFF2-40B4-BE49-F238E27FC236}">
                <a16:creationId xmlns:a16="http://schemas.microsoft.com/office/drawing/2014/main" id="{E33826CE-EBEE-40FC-AE04-BA038557F26A}"/>
              </a:ext>
            </a:extLst>
          </p:cNvPr>
          <p:cNvSpPr>
            <a:spLocks noGrp="1"/>
          </p:cNvSpPr>
          <p:nvPr>
            <p:ph type="dt" sz="half" idx="10"/>
          </p:nvPr>
        </p:nvSpPr>
        <p:spPr/>
        <p:txBody>
          <a:bodyPr/>
          <a:lstStyle/>
          <a:p>
            <a:r>
              <a:rPr lang="en-US"/>
              <a:t>© SoICT 2020</a:t>
            </a:r>
            <a:endParaRPr lang="en-US" dirty="0"/>
          </a:p>
        </p:txBody>
      </p:sp>
      <p:sp>
        <p:nvSpPr>
          <p:cNvPr id="5" name="Footer Placeholder 4">
            <a:extLst>
              <a:ext uri="{FF2B5EF4-FFF2-40B4-BE49-F238E27FC236}">
                <a16:creationId xmlns:a16="http://schemas.microsoft.com/office/drawing/2014/main" id="{F887C142-9CA8-49F7-B6DB-4D52D21088CD}"/>
              </a:ext>
            </a:extLst>
          </p:cNvPr>
          <p:cNvSpPr>
            <a:spLocks noGrp="1"/>
          </p:cNvSpPr>
          <p:nvPr>
            <p:ph type="ftr" sz="quarter" idx="11"/>
          </p:nvPr>
        </p:nvSpPr>
        <p:spPr/>
        <p:txBody>
          <a:bodyPr/>
          <a:lstStyle/>
          <a:p>
            <a:r>
              <a:rPr lang="en-US"/>
              <a:t>Technical Writing and Presentation</a:t>
            </a:r>
            <a:endParaRPr lang="en-US" dirty="0"/>
          </a:p>
        </p:txBody>
      </p:sp>
      <p:sp>
        <p:nvSpPr>
          <p:cNvPr id="6" name="Slide Number Placeholder 5">
            <a:extLst>
              <a:ext uri="{FF2B5EF4-FFF2-40B4-BE49-F238E27FC236}">
                <a16:creationId xmlns:a16="http://schemas.microsoft.com/office/drawing/2014/main" id="{D7A0C0D1-B753-4119-9510-9993E2C208B4}"/>
              </a:ext>
            </a:extLst>
          </p:cNvPr>
          <p:cNvSpPr>
            <a:spLocks noGrp="1"/>
          </p:cNvSpPr>
          <p:nvPr>
            <p:ph type="sldNum" sz="quarter" idx="12"/>
          </p:nvPr>
        </p:nvSpPr>
        <p:spPr/>
        <p:txBody>
          <a:bodyPr/>
          <a:lstStyle/>
          <a:p>
            <a:fld id="{8C13379D-D487-4446-85FC-E9ED5B8B80F6}" type="slidenum">
              <a:rPr lang="en-US" smtClean="0"/>
              <a:pPr/>
              <a:t>43</a:t>
            </a:fld>
            <a:endParaRPr lang="en-US"/>
          </a:p>
        </p:txBody>
      </p:sp>
    </p:spTree>
    <p:extLst>
      <p:ext uri="{BB962C8B-B14F-4D97-AF65-F5344CB8AC3E}">
        <p14:creationId xmlns:p14="http://schemas.microsoft.com/office/powerpoint/2010/main" val="42948874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AB9-99DB-4834-A2CB-ADC33899B819}"/>
              </a:ext>
            </a:extLst>
          </p:cNvPr>
          <p:cNvSpPr>
            <a:spLocks noGrp="1"/>
          </p:cNvSpPr>
          <p:nvPr>
            <p:ph type="title"/>
          </p:nvPr>
        </p:nvSpPr>
        <p:spPr/>
        <p:txBody>
          <a:bodyPr/>
          <a:lstStyle/>
          <a:p>
            <a:r>
              <a:rPr lang="en-US" dirty="0"/>
              <a:t>Expressions for referring to a definition</a:t>
            </a:r>
          </a:p>
        </p:txBody>
      </p:sp>
      <p:sp>
        <p:nvSpPr>
          <p:cNvPr id="3" name="Content Placeholder 2">
            <a:extLst>
              <a:ext uri="{FF2B5EF4-FFF2-40B4-BE49-F238E27FC236}">
                <a16:creationId xmlns:a16="http://schemas.microsoft.com/office/drawing/2014/main" id="{30A777BC-404A-4FD4-9557-9B46A367E77C}"/>
              </a:ext>
            </a:extLst>
          </p:cNvPr>
          <p:cNvSpPr>
            <a:spLocks noGrp="1"/>
          </p:cNvSpPr>
          <p:nvPr>
            <p:ph idx="1"/>
          </p:nvPr>
        </p:nvSpPr>
        <p:spPr/>
        <p:txBody>
          <a:bodyPr/>
          <a:lstStyle/>
          <a:p>
            <a:r>
              <a:rPr lang="en-US" dirty="0"/>
              <a:t>The definition of ... is the following:</a:t>
            </a:r>
          </a:p>
          <a:p>
            <a:r>
              <a:rPr lang="en-US" dirty="0"/>
              <a:t>The definition of ... is as follows:</a:t>
            </a:r>
          </a:p>
          <a:p>
            <a:r>
              <a:rPr lang="en-US" dirty="0"/>
              <a:t>Formally, we define …</a:t>
            </a:r>
          </a:p>
        </p:txBody>
      </p:sp>
      <p:sp>
        <p:nvSpPr>
          <p:cNvPr id="4" name="Date Placeholder 3">
            <a:extLst>
              <a:ext uri="{FF2B5EF4-FFF2-40B4-BE49-F238E27FC236}">
                <a16:creationId xmlns:a16="http://schemas.microsoft.com/office/drawing/2014/main" id="{2C52F6F1-97DB-4E38-98CE-1BB4F507AAC6}"/>
              </a:ext>
            </a:extLst>
          </p:cNvPr>
          <p:cNvSpPr>
            <a:spLocks noGrp="1"/>
          </p:cNvSpPr>
          <p:nvPr>
            <p:ph type="dt" sz="half" idx="10"/>
          </p:nvPr>
        </p:nvSpPr>
        <p:spPr/>
        <p:txBody>
          <a:bodyPr/>
          <a:lstStyle/>
          <a:p>
            <a:r>
              <a:rPr lang="en-US"/>
              <a:t>© SoICT 2020</a:t>
            </a:r>
            <a:endParaRPr lang="en-US" dirty="0"/>
          </a:p>
        </p:txBody>
      </p:sp>
      <p:sp>
        <p:nvSpPr>
          <p:cNvPr id="5" name="Footer Placeholder 4">
            <a:extLst>
              <a:ext uri="{FF2B5EF4-FFF2-40B4-BE49-F238E27FC236}">
                <a16:creationId xmlns:a16="http://schemas.microsoft.com/office/drawing/2014/main" id="{BF2C89B0-ED64-4E56-8C5E-2F195D4E32EF}"/>
              </a:ext>
            </a:extLst>
          </p:cNvPr>
          <p:cNvSpPr>
            <a:spLocks noGrp="1"/>
          </p:cNvSpPr>
          <p:nvPr>
            <p:ph type="ftr" sz="quarter" idx="11"/>
          </p:nvPr>
        </p:nvSpPr>
        <p:spPr/>
        <p:txBody>
          <a:bodyPr/>
          <a:lstStyle/>
          <a:p>
            <a:r>
              <a:rPr lang="en-US"/>
              <a:t>Technical Writing and Presentation</a:t>
            </a:r>
            <a:endParaRPr lang="en-US" dirty="0"/>
          </a:p>
        </p:txBody>
      </p:sp>
      <p:sp>
        <p:nvSpPr>
          <p:cNvPr id="6" name="Slide Number Placeholder 5">
            <a:extLst>
              <a:ext uri="{FF2B5EF4-FFF2-40B4-BE49-F238E27FC236}">
                <a16:creationId xmlns:a16="http://schemas.microsoft.com/office/drawing/2014/main" id="{A3D0050B-D9F1-4559-A41A-A5A1973CD464}"/>
              </a:ext>
            </a:extLst>
          </p:cNvPr>
          <p:cNvSpPr>
            <a:spLocks noGrp="1"/>
          </p:cNvSpPr>
          <p:nvPr>
            <p:ph type="sldNum" sz="quarter" idx="12"/>
          </p:nvPr>
        </p:nvSpPr>
        <p:spPr/>
        <p:txBody>
          <a:bodyPr/>
          <a:lstStyle/>
          <a:p>
            <a:fld id="{8C13379D-D487-4446-85FC-E9ED5B8B80F6}" type="slidenum">
              <a:rPr lang="en-US" smtClean="0"/>
              <a:pPr/>
              <a:t>44</a:t>
            </a:fld>
            <a:endParaRPr lang="en-US"/>
          </a:p>
        </p:txBody>
      </p:sp>
    </p:spTree>
    <p:extLst>
      <p:ext uri="{BB962C8B-B14F-4D97-AF65-F5344CB8AC3E}">
        <p14:creationId xmlns:p14="http://schemas.microsoft.com/office/powerpoint/2010/main" val="27925095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57B4E-0819-4612-BEA5-FDBF327417C4}"/>
              </a:ext>
            </a:extLst>
          </p:cNvPr>
          <p:cNvSpPr>
            <a:spLocks noGrp="1"/>
          </p:cNvSpPr>
          <p:nvPr>
            <p:ph type="title"/>
          </p:nvPr>
        </p:nvSpPr>
        <p:spPr/>
        <p:txBody>
          <a:bodyPr>
            <a:normAutofit/>
          </a:bodyPr>
          <a:lstStyle/>
          <a:p>
            <a:r>
              <a:rPr lang="en-US" dirty="0"/>
              <a:t>Equations</a:t>
            </a:r>
          </a:p>
        </p:txBody>
      </p:sp>
      <p:sp>
        <p:nvSpPr>
          <p:cNvPr id="3" name="Content Placeholder 2">
            <a:extLst>
              <a:ext uri="{FF2B5EF4-FFF2-40B4-BE49-F238E27FC236}">
                <a16:creationId xmlns:a16="http://schemas.microsoft.com/office/drawing/2014/main" id="{16C2D71E-0F6F-4604-8C17-304B3E2FD480}"/>
              </a:ext>
            </a:extLst>
          </p:cNvPr>
          <p:cNvSpPr>
            <a:spLocks noGrp="1"/>
          </p:cNvSpPr>
          <p:nvPr>
            <p:ph idx="1"/>
          </p:nvPr>
        </p:nvSpPr>
        <p:spPr/>
        <p:txBody>
          <a:bodyPr>
            <a:normAutofit fontScale="85000" lnSpcReduction="20000"/>
          </a:bodyPr>
          <a:lstStyle/>
          <a:p>
            <a:r>
              <a:rPr lang="en-US" dirty="0"/>
              <a:t>Without equation numbers </a:t>
            </a:r>
          </a:p>
          <a:p>
            <a:r>
              <a:rPr lang="en-US" dirty="0"/>
              <a:t>Remember the full stop in the end of the equation, if the sentence finishes! </a:t>
            </a:r>
          </a:p>
          <a:p>
            <a:pPr marL="400050" lvl="1" indent="0">
              <a:buNone/>
            </a:pPr>
            <a:r>
              <a:rPr lang="en-US" dirty="0"/>
              <a:t>“The prior probability of X is updated by Bayes rule, given new evidence Y :</a:t>
            </a:r>
          </a:p>
          <a:p>
            <a:pPr marL="400050" lvl="1" indent="0">
              <a:buNone/>
            </a:pPr>
            <a:endParaRPr lang="en-US" dirty="0"/>
          </a:p>
          <a:p>
            <a:r>
              <a:rPr lang="en-US" dirty="0"/>
              <a:t>                                                    ”</a:t>
            </a:r>
          </a:p>
          <a:p>
            <a:endParaRPr lang="en-US" dirty="0"/>
          </a:p>
          <a:p>
            <a:r>
              <a:rPr lang="en-US" dirty="0"/>
              <a:t>If the sentence continues, then you need comma:</a:t>
            </a:r>
          </a:p>
          <a:p>
            <a:pPr marL="400050" lvl="1" indent="0">
              <a:buNone/>
            </a:pPr>
            <a:r>
              <a:rPr lang="en-US" dirty="0"/>
              <a:t>”The dependency is described by equation </a:t>
            </a:r>
          </a:p>
          <a:p>
            <a:pPr marL="400050" lvl="1" indent="0">
              <a:buNone/>
            </a:pPr>
            <a:r>
              <a:rPr lang="en-US" dirty="0"/>
              <a:t>&lt; equation &gt;, </a:t>
            </a:r>
          </a:p>
          <a:p>
            <a:pPr marL="400050" lvl="1" indent="0">
              <a:buNone/>
            </a:pPr>
            <a:r>
              <a:rPr lang="en-US" dirty="0"/>
              <a:t>where a is sg. and b is sg.”</a:t>
            </a:r>
          </a:p>
        </p:txBody>
      </p:sp>
      <p:sp>
        <p:nvSpPr>
          <p:cNvPr id="4" name="Date Placeholder 3">
            <a:extLst>
              <a:ext uri="{FF2B5EF4-FFF2-40B4-BE49-F238E27FC236}">
                <a16:creationId xmlns:a16="http://schemas.microsoft.com/office/drawing/2014/main" id="{118B280E-F4A8-4FA0-917B-BACCF929C4A0}"/>
              </a:ext>
            </a:extLst>
          </p:cNvPr>
          <p:cNvSpPr>
            <a:spLocks noGrp="1"/>
          </p:cNvSpPr>
          <p:nvPr>
            <p:ph type="dt" sz="half" idx="10"/>
          </p:nvPr>
        </p:nvSpPr>
        <p:spPr/>
        <p:txBody>
          <a:bodyPr/>
          <a:lstStyle/>
          <a:p>
            <a:r>
              <a:rPr lang="en-US"/>
              <a:t>© SoICT 2020</a:t>
            </a:r>
            <a:endParaRPr lang="en-US" dirty="0"/>
          </a:p>
        </p:txBody>
      </p:sp>
      <p:sp>
        <p:nvSpPr>
          <p:cNvPr id="5" name="Footer Placeholder 4">
            <a:extLst>
              <a:ext uri="{FF2B5EF4-FFF2-40B4-BE49-F238E27FC236}">
                <a16:creationId xmlns:a16="http://schemas.microsoft.com/office/drawing/2014/main" id="{2B451CFE-CD23-41B5-886E-4324AC5D138C}"/>
              </a:ext>
            </a:extLst>
          </p:cNvPr>
          <p:cNvSpPr>
            <a:spLocks noGrp="1"/>
          </p:cNvSpPr>
          <p:nvPr>
            <p:ph type="ftr" sz="quarter" idx="11"/>
          </p:nvPr>
        </p:nvSpPr>
        <p:spPr/>
        <p:txBody>
          <a:bodyPr/>
          <a:lstStyle/>
          <a:p>
            <a:r>
              <a:rPr lang="en-US"/>
              <a:t>Technical Writing and Presentation</a:t>
            </a:r>
            <a:endParaRPr lang="en-US" dirty="0"/>
          </a:p>
        </p:txBody>
      </p:sp>
      <p:sp>
        <p:nvSpPr>
          <p:cNvPr id="6" name="Slide Number Placeholder 5">
            <a:extLst>
              <a:ext uri="{FF2B5EF4-FFF2-40B4-BE49-F238E27FC236}">
                <a16:creationId xmlns:a16="http://schemas.microsoft.com/office/drawing/2014/main" id="{686C1317-5691-4799-AD51-0C61623894A8}"/>
              </a:ext>
            </a:extLst>
          </p:cNvPr>
          <p:cNvSpPr>
            <a:spLocks noGrp="1"/>
          </p:cNvSpPr>
          <p:nvPr>
            <p:ph type="sldNum" sz="quarter" idx="12"/>
          </p:nvPr>
        </p:nvSpPr>
        <p:spPr/>
        <p:txBody>
          <a:bodyPr/>
          <a:lstStyle/>
          <a:p>
            <a:fld id="{8C13379D-D487-4446-85FC-E9ED5B8B80F6}" type="slidenum">
              <a:rPr lang="en-US" smtClean="0"/>
              <a:pPr/>
              <a:t>45</a:t>
            </a:fld>
            <a:endParaRPr lang="en-US"/>
          </a:p>
        </p:txBody>
      </p:sp>
      <p:pic>
        <p:nvPicPr>
          <p:cNvPr id="7" name="Picture 6">
            <a:extLst>
              <a:ext uri="{FF2B5EF4-FFF2-40B4-BE49-F238E27FC236}">
                <a16:creationId xmlns:a16="http://schemas.microsoft.com/office/drawing/2014/main" id="{442BF1FF-0A47-48FD-BF87-3FF551AB7ADB}"/>
              </a:ext>
            </a:extLst>
          </p:cNvPr>
          <p:cNvPicPr>
            <a:picLocks noChangeAspect="1"/>
          </p:cNvPicPr>
          <p:nvPr/>
        </p:nvPicPr>
        <p:blipFill>
          <a:blip r:embed="rId3"/>
          <a:stretch>
            <a:fillRect/>
          </a:stretch>
        </p:blipFill>
        <p:spPr>
          <a:xfrm>
            <a:off x="2819400" y="2990850"/>
            <a:ext cx="2924175" cy="876300"/>
          </a:xfrm>
          <a:prstGeom prst="rect">
            <a:avLst/>
          </a:prstGeom>
        </p:spPr>
      </p:pic>
    </p:spTree>
    <p:extLst>
      <p:ext uri="{BB962C8B-B14F-4D97-AF65-F5344CB8AC3E}">
        <p14:creationId xmlns:p14="http://schemas.microsoft.com/office/powerpoint/2010/main" val="30912883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57B4E-0819-4612-BEA5-FDBF327417C4}"/>
              </a:ext>
            </a:extLst>
          </p:cNvPr>
          <p:cNvSpPr>
            <a:spLocks noGrp="1"/>
          </p:cNvSpPr>
          <p:nvPr>
            <p:ph type="title"/>
          </p:nvPr>
        </p:nvSpPr>
        <p:spPr/>
        <p:txBody>
          <a:bodyPr>
            <a:normAutofit/>
          </a:bodyPr>
          <a:lstStyle/>
          <a:p>
            <a:r>
              <a:rPr lang="en-US" dirty="0"/>
              <a:t>Equations</a:t>
            </a:r>
          </a:p>
        </p:txBody>
      </p:sp>
      <p:sp>
        <p:nvSpPr>
          <p:cNvPr id="3" name="Content Placeholder 2">
            <a:extLst>
              <a:ext uri="{FF2B5EF4-FFF2-40B4-BE49-F238E27FC236}">
                <a16:creationId xmlns:a16="http://schemas.microsoft.com/office/drawing/2014/main" id="{16C2D71E-0F6F-4604-8C17-304B3E2FD480}"/>
              </a:ext>
            </a:extLst>
          </p:cNvPr>
          <p:cNvSpPr>
            <a:spLocks noGrp="1"/>
          </p:cNvSpPr>
          <p:nvPr>
            <p:ph idx="1"/>
          </p:nvPr>
        </p:nvSpPr>
        <p:spPr/>
        <p:txBody>
          <a:bodyPr>
            <a:normAutofit/>
          </a:bodyPr>
          <a:lstStyle/>
          <a:p>
            <a:r>
              <a:rPr lang="en-US" dirty="0"/>
              <a:t>With equation numbers </a:t>
            </a:r>
          </a:p>
          <a:p>
            <a:pPr marL="400050" lvl="1" indent="0">
              <a:buNone/>
            </a:pPr>
            <a:endParaRPr lang="en-US" dirty="0"/>
          </a:p>
          <a:p>
            <a:pPr marL="400050" lvl="1" indent="0">
              <a:buNone/>
            </a:pPr>
            <a:endParaRPr lang="en-US" dirty="0"/>
          </a:p>
          <a:p>
            <a:pPr marL="400050" lvl="1" indent="0">
              <a:buNone/>
            </a:pPr>
            <a:endParaRPr lang="en-US" dirty="0"/>
          </a:p>
          <a:p>
            <a:r>
              <a:rPr lang="en-US" dirty="0"/>
              <a:t>If you want to refer to some previous equation, you have to give it a label like for examples.</a:t>
            </a:r>
          </a:p>
        </p:txBody>
      </p:sp>
      <p:sp>
        <p:nvSpPr>
          <p:cNvPr id="4" name="Date Placeholder 3">
            <a:extLst>
              <a:ext uri="{FF2B5EF4-FFF2-40B4-BE49-F238E27FC236}">
                <a16:creationId xmlns:a16="http://schemas.microsoft.com/office/drawing/2014/main" id="{118B280E-F4A8-4FA0-917B-BACCF929C4A0}"/>
              </a:ext>
            </a:extLst>
          </p:cNvPr>
          <p:cNvSpPr>
            <a:spLocks noGrp="1"/>
          </p:cNvSpPr>
          <p:nvPr>
            <p:ph type="dt" sz="half" idx="10"/>
          </p:nvPr>
        </p:nvSpPr>
        <p:spPr/>
        <p:txBody>
          <a:bodyPr/>
          <a:lstStyle/>
          <a:p>
            <a:r>
              <a:rPr lang="en-US"/>
              <a:t>© SoICT 2020</a:t>
            </a:r>
            <a:endParaRPr lang="en-US" dirty="0"/>
          </a:p>
        </p:txBody>
      </p:sp>
      <p:sp>
        <p:nvSpPr>
          <p:cNvPr id="5" name="Footer Placeholder 4">
            <a:extLst>
              <a:ext uri="{FF2B5EF4-FFF2-40B4-BE49-F238E27FC236}">
                <a16:creationId xmlns:a16="http://schemas.microsoft.com/office/drawing/2014/main" id="{2B451CFE-CD23-41B5-886E-4324AC5D138C}"/>
              </a:ext>
            </a:extLst>
          </p:cNvPr>
          <p:cNvSpPr>
            <a:spLocks noGrp="1"/>
          </p:cNvSpPr>
          <p:nvPr>
            <p:ph type="ftr" sz="quarter" idx="11"/>
          </p:nvPr>
        </p:nvSpPr>
        <p:spPr/>
        <p:txBody>
          <a:bodyPr/>
          <a:lstStyle/>
          <a:p>
            <a:r>
              <a:rPr lang="en-US"/>
              <a:t>Technical Writing and Presentation</a:t>
            </a:r>
            <a:endParaRPr lang="en-US" dirty="0"/>
          </a:p>
        </p:txBody>
      </p:sp>
      <p:sp>
        <p:nvSpPr>
          <p:cNvPr id="6" name="Slide Number Placeholder 5">
            <a:extLst>
              <a:ext uri="{FF2B5EF4-FFF2-40B4-BE49-F238E27FC236}">
                <a16:creationId xmlns:a16="http://schemas.microsoft.com/office/drawing/2014/main" id="{686C1317-5691-4799-AD51-0C61623894A8}"/>
              </a:ext>
            </a:extLst>
          </p:cNvPr>
          <p:cNvSpPr>
            <a:spLocks noGrp="1"/>
          </p:cNvSpPr>
          <p:nvPr>
            <p:ph type="sldNum" sz="quarter" idx="12"/>
          </p:nvPr>
        </p:nvSpPr>
        <p:spPr/>
        <p:txBody>
          <a:bodyPr/>
          <a:lstStyle/>
          <a:p>
            <a:fld id="{8C13379D-D487-4446-85FC-E9ED5B8B80F6}" type="slidenum">
              <a:rPr lang="en-US" smtClean="0"/>
              <a:pPr/>
              <a:t>46</a:t>
            </a:fld>
            <a:endParaRPr lang="en-US"/>
          </a:p>
        </p:txBody>
      </p:sp>
      <p:pic>
        <p:nvPicPr>
          <p:cNvPr id="9" name="Picture 8">
            <a:extLst>
              <a:ext uri="{FF2B5EF4-FFF2-40B4-BE49-F238E27FC236}">
                <a16:creationId xmlns:a16="http://schemas.microsoft.com/office/drawing/2014/main" id="{322EE0FE-3DD5-4EAC-B4C5-8EF8C6426870}"/>
              </a:ext>
            </a:extLst>
          </p:cNvPr>
          <p:cNvPicPr>
            <a:picLocks noChangeAspect="1"/>
          </p:cNvPicPr>
          <p:nvPr/>
        </p:nvPicPr>
        <p:blipFill>
          <a:blip r:embed="rId3"/>
          <a:stretch>
            <a:fillRect/>
          </a:stretch>
        </p:blipFill>
        <p:spPr>
          <a:xfrm>
            <a:off x="1288915" y="2000250"/>
            <a:ext cx="6229350" cy="952500"/>
          </a:xfrm>
          <a:prstGeom prst="rect">
            <a:avLst/>
          </a:prstGeom>
        </p:spPr>
      </p:pic>
    </p:spTree>
    <p:extLst>
      <p:ext uri="{BB962C8B-B14F-4D97-AF65-F5344CB8AC3E}">
        <p14:creationId xmlns:p14="http://schemas.microsoft.com/office/powerpoint/2010/main" val="768880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BCD82-CB35-42A2-9261-3818578DBCA6}"/>
              </a:ext>
            </a:extLst>
          </p:cNvPr>
          <p:cNvSpPr>
            <a:spLocks noGrp="1"/>
          </p:cNvSpPr>
          <p:nvPr>
            <p:ph type="title"/>
          </p:nvPr>
        </p:nvSpPr>
        <p:spPr/>
        <p:txBody>
          <a:bodyPr/>
          <a:lstStyle/>
          <a:p>
            <a:r>
              <a:rPr lang="en-US" dirty="0"/>
              <a:t>Mathematics</a:t>
            </a:r>
          </a:p>
        </p:txBody>
      </p:sp>
      <p:sp>
        <p:nvSpPr>
          <p:cNvPr id="3" name="Content Placeholder 2">
            <a:extLst>
              <a:ext uri="{FF2B5EF4-FFF2-40B4-BE49-F238E27FC236}">
                <a16:creationId xmlns:a16="http://schemas.microsoft.com/office/drawing/2014/main" id="{D1851324-D370-4AA1-A47F-E0171B3023E3}"/>
              </a:ext>
            </a:extLst>
          </p:cNvPr>
          <p:cNvSpPr>
            <a:spLocks noGrp="1"/>
          </p:cNvSpPr>
          <p:nvPr>
            <p:ph idx="1"/>
          </p:nvPr>
        </p:nvSpPr>
        <p:spPr>
          <a:xfrm>
            <a:off x="495300" y="1692274"/>
            <a:ext cx="8153400" cy="4983163"/>
          </a:xfrm>
        </p:spPr>
        <p:txBody>
          <a:bodyPr/>
          <a:lstStyle/>
          <a:p>
            <a:r>
              <a:rPr lang="en-US" dirty="0"/>
              <a:t>Only use mathematics where it is the most efficient way to convey the information. </a:t>
            </a:r>
          </a:p>
          <a:p>
            <a:r>
              <a:rPr lang="en-US" dirty="0"/>
              <a:t>Longer mathematical arguments, if they are really necessary, should go into an appendix. </a:t>
            </a:r>
          </a:p>
          <a:p>
            <a:endParaRPr lang="en-US" dirty="0"/>
          </a:p>
        </p:txBody>
      </p:sp>
      <p:sp>
        <p:nvSpPr>
          <p:cNvPr id="4" name="Date Placeholder 3">
            <a:extLst>
              <a:ext uri="{FF2B5EF4-FFF2-40B4-BE49-F238E27FC236}">
                <a16:creationId xmlns:a16="http://schemas.microsoft.com/office/drawing/2014/main" id="{B8B67E90-9B8A-47BD-ADDB-91B6FDA9D307}"/>
              </a:ext>
            </a:extLst>
          </p:cNvPr>
          <p:cNvSpPr>
            <a:spLocks noGrp="1"/>
          </p:cNvSpPr>
          <p:nvPr>
            <p:ph type="dt" sz="half" idx="10"/>
          </p:nvPr>
        </p:nvSpPr>
        <p:spPr/>
        <p:txBody>
          <a:bodyPr/>
          <a:lstStyle/>
          <a:p>
            <a:r>
              <a:rPr lang="en-US"/>
              <a:t>© SoICT 2017</a:t>
            </a:r>
          </a:p>
        </p:txBody>
      </p:sp>
      <p:sp>
        <p:nvSpPr>
          <p:cNvPr id="5" name="Footer Placeholder 4">
            <a:extLst>
              <a:ext uri="{FF2B5EF4-FFF2-40B4-BE49-F238E27FC236}">
                <a16:creationId xmlns:a16="http://schemas.microsoft.com/office/drawing/2014/main" id="{E0CF08E0-41F4-4439-80B8-548B6B5C16C5}"/>
              </a:ext>
            </a:extLst>
          </p:cNvPr>
          <p:cNvSpPr>
            <a:spLocks noGrp="1"/>
          </p:cNvSpPr>
          <p:nvPr>
            <p:ph type="ftr" sz="quarter" idx="11"/>
          </p:nvPr>
        </p:nvSpPr>
        <p:spPr/>
        <p:txBody>
          <a:bodyPr/>
          <a:lstStyle/>
          <a:p>
            <a:r>
              <a:rPr lang="en-US"/>
              <a:t>Nhập môn CNTT&amp;TT</a:t>
            </a:r>
          </a:p>
        </p:txBody>
      </p:sp>
      <p:sp>
        <p:nvSpPr>
          <p:cNvPr id="6" name="Slide Number Placeholder 5">
            <a:extLst>
              <a:ext uri="{FF2B5EF4-FFF2-40B4-BE49-F238E27FC236}">
                <a16:creationId xmlns:a16="http://schemas.microsoft.com/office/drawing/2014/main" id="{3C219D9C-D022-4199-B387-00A544E7508E}"/>
              </a:ext>
            </a:extLst>
          </p:cNvPr>
          <p:cNvSpPr>
            <a:spLocks noGrp="1"/>
          </p:cNvSpPr>
          <p:nvPr>
            <p:ph type="sldNum" sz="quarter" idx="12"/>
          </p:nvPr>
        </p:nvSpPr>
        <p:spPr/>
        <p:txBody>
          <a:bodyPr/>
          <a:lstStyle/>
          <a:p>
            <a:fld id="{8C13379D-D487-4446-85FC-E9ED5B8B80F6}" type="slidenum">
              <a:rPr lang="en-US" smtClean="0"/>
              <a:pPr/>
              <a:t>47</a:t>
            </a:fld>
            <a:endParaRPr lang="en-US"/>
          </a:p>
        </p:txBody>
      </p:sp>
    </p:spTree>
    <p:extLst>
      <p:ext uri="{BB962C8B-B14F-4D97-AF65-F5344CB8AC3E}">
        <p14:creationId xmlns:p14="http://schemas.microsoft.com/office/powerpoint/2010/main" val="2578114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60D2-7DA7-4532-96AB-A2F2E2E77B42}"/>
              </a:ext>
            </a:extLst>
          </p:cNvPr>
          <p:cNvSpPr>
            <a:spLocks noGrp="1"/>
          </p:cNvSpPr>
          <p:nvPr>
            <p:ph type="title"/>
          </p:nvPr>
        </p:nvSpPr>
        <p:spPr/>
        <p:txBody>
          <a:bodyPr/>
          <a:lstStyle/>
          <a:p>
            <a:r>
              <a:rPr lang="en-US" dirty="0"/>
              <a:t>Mathematics (continued)</a:t>
            </a:r>
          </a:p>
        </p:txBody>
      </p:sp>
      <p:sp>
        <p:nvSpPr>
          <p:cNvPr id="3" name="Content Placeholder 2">
            <a:extLst>
              <a:ext uri="{FF2B5EF4-FFF2-40B4-BE49-F238E27FC236}">
                <a16:creationId xmlns:a16="http://schemas.microsoft.com/office/drawing/2014/main" id="{993FB417-EBB2-4BB4-8677-844283DAE046}"/>
              </a:ext>
            </a:extLst>
          </p:cNvPr>
          <p:cNvSpPr>
            <a:spLocks noGrp="1"/>
          </p:cNvSpPr>
          <p:nvPr>
            <p:ph idx="1"/>
          </p:nvPr>
        </p:nvSpPr>
        <p:spPr/>
        <p:txBody>
          <a:bodyPr>
            <a:normAutofit lnSpcReduction="10000"/>
          </a:bodyPr>
          <a:lstStyle/>
          <a:p>
            <a:r>
              <a:rPr lang="en-US" dirty="0"/>
              <a:t>Mathematical notation can be used to describe algorithms, data structures, automata, or any of the objects in computer science</a:t>
            </a:r>
          </a:p>
          <a:p>
            <a:r>
              <a:rPr lang="en-US" dirty="0"/>
              <a:t>A lot of difficulties for readers if the mathematics is badly presented</a:t>
            </a:r>
          </a:p>
          <a:p>
            <a:r>
              <a:rPr lang="en-US" dirty="0"/>
              <a:t>There are conventions of presentation for mathematics and mathematical concepts. </a:t>
            </a:r>
            <a:br>
              <a:rPr lang="en-US" dirty="0"/>
            </a:br>
            <a:br>
              <a:rPr lang="en-US" dirty="0"/>
            </a:br>
            <a:endParaRPr lang="en-US" dirty="0"/>
          </a:p>
        </p:txBody>
      </p:sp>
      <p:sp>
        <p:nvSpPr>
          <p:cNvPr id="4" name="Date Placeholder 3">
            <a:extLst>
              <a:ext uri="{FF2B5EF4-FFF2-40B4-BE49-F238E27FC236}">
                <a16:creationId xmlns:a16="http://schemas.microsoft.com/office/drawing/2014/main" id="{49716730-BE1B-48F3-9DC1-26E0208AAE6F}"/>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E60FE63E-B113-4F5F-9516-B7BB5CCE7C49}"/>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6463532E-0210-47BD-A2E2-9DC3F8E3BB79}"/>
              </a:ext>
            </a:extLst>
          </p:cNvPr>
          <p:cNvSpPr>
            <a:spLocks noGrp="1"/>
          </p:cNvSpPr>
          <p:nvPr>
            <p:ph type="sldNum" sz="quarter" idx="12"/>
          </p:nvPr>
        </p:nvSpPr>
        <p:spPr/>
        <p:txBody>
          <a:bodyPr/>
          <a:lstStyle/>
          <a:p>
            <a:fld id="{8C13379D-D487-4446-85FC-E9ED5B8B80F6}" type="slidenum">
              <a:rPr lang="en-US" smtClean="0"/>
              <a:pPr/>
              <a:t>48</a:t>
            </a:fld>
            <a:endParaRPr lang="en-US"/>
          </a:p>
        </p:txBody>
      </p:sp>
    </p:spTree>
    <p:extLst>
      <p:ext uri="{BB962C8B-B14F-4D97-AF65-F5344CB8AC3E}">
        <p14:creationId xmlns:p14="http://schemas.microsoft.com/office/powerpoint/2010/main" val="4256409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37EF2-82B6-4A5B-AAA9-93ECC5F6C7D6}"/>
              </a:ext>
            </a:extLst>
          </p:cNvPr>
          <p:cNvSpPr>
            <a:spLocks noGrp="1"/>
          </p:cNvSpPr>
          <p:nvPr>
            <p:ph type="title"/>
          </p:nvPr>
        </p:nvSpPr>
        <p:spPr/>
        <p:txBody>
          <a:bodyPr/>
          <a:lstStyle/>
          <a:p>
            <a:r>
              <a:rPr lang="en-US" dirty="0" err="1"/>
              <a:t>Theoremes</a:t>
            </a:r>
            <a:endParaRPr lang="en-US" dirty="0"/>
          </a:p>
        </p:txBody>
      </p:sp>
      <p:sp>
        <p:nvSpPr>
          <p:cNvPr id="3" name="Content Placeholder 2">
            <a:extLst>
              <a:ext uri="{FF2B5EF4-FFF2-40B4-BE49-F238E27FC236}">
                <a16:creationId xmlns:a16="http://schemas.microsoft.com/office/drawing/2014/main" id="{4578BC84-1B85-44E3-BEA7-DDAF146CFCD8}"/>
              </a:ext>
            </a:extLst>
          </p:cNvPr>
          <p:cNvSpPr>
            <a:spLocks noGrp="1"/>
          </p:cNvSpPr>
          <p:nvPr>
            <p:ph idx="1"/>
          </p:nvPr>
        </p:nvSpPr>
        <p:spPr>
          <a:xfrm>
            <a:off x="533400" y="1143000"/>
            <a:ext cx="8610600" cy="4983163"/>
          </a:xfrm>
        </p:spPr>
        <p:txBody>
          <a:bodyPr>
            <a:normAutofit/>
          </a:bodyPr>
          <a:lstStyle/>
          <a:p>
            <a:r>
              <a:rPr lang="en-US" dirty="0"/>
              <a:t>Details of the proof can often be omitted in a paper. </a:t>
            </a:r>
          </a:p>
          <a:p>
            <a:r>
              <a:rPr lang="en-US" dirty="0"/>
              <a:t>Theorems, definitions, lemmas, propositions and key examples should be numbered.</a:t>
            </a:r>
          </a:p>
          <a:p>
            <a:r>
              <a:rPr lang="en-US" dirty="0"/>
              <a:t>If the proof need lemmas, put them at the right place for readability.</a:t>
            </a:r>
          </a:p>
          <a:p>
            <a:r>
              <a:rPr lang="en-US" dirty="0"/>
              <a:t>When stating your proof in a paper, Use means to convey your argument with the greatest possible clarity </a:t>
            </a:r>
          </a:p>
        </p:txBody>
      </p:sp>
      <p:sp>
        <p:nvSpPr>
          <p:cNvPr id="4" name="Date Placeholder 3">
            <a:extLst>
              <a:ext uri="{FF2B5EF4-FFF2-40B4-BE49-F238E27FC236}">
                <a16:creationId xmlns:a16="http://schemas.microsoft.com/office/drawing/2014/main" id="{12A67D2D-35C8-44E0-8743-4E4BED4AE914}"/>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A0B19030-8AF2-4D2E-804C-70F95DD39CCA}"/>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762688B1-13CF-4F09-95F5-826B6692323D}"/>
              </a:ext>
            </a:extLst>
          </p:cNvPr>
          <p:cNvSpPr>
            <a:spLocks noGrp="1"/>
          </p:cNvSpPr>
          <p:nvPr>
            <p:ph type="sldNum" sz="quarter" idx="12"/>
          </p:nvPr>
        </p:nvSpPr>
        <p:spPr/>
        <p:txBody>
          <a:bodyPr/>
          <a:lstStyle/>
          <a:p>
            <a:fld id="{8C13379D-D487-4446-85FC-E9ED5B8B80F6}" type="slidenum">
              <a:rPr lang="en-US" smtClean="0"/>
              <a:pPr/>
              <a:t>49</a:t>
            </a:fld>
            <a:endParaRPr lang="en-US"/>
          </a:p>
        </p:txBody>
      </p:sp>
    </p:spTree>
    <p:extLst>
      <p:ext uri="{BB962C8B-B14F-4D97-AF65-F5344CB8AC3E}">
        <p14:creationId xmlns:p14="http://schemas.microsoft.com/office/powerpoint/2010/main" val="11785160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5987-58EC-459F-AFE7-565A0BD4E2E6}"/>
              </a:ext>
            </a:extLst>
          </p:cNvPr>
          <p:cNvSpPr>
            <a:spLocks noGrp="1"/>
          </p:cNvSpPr>
          <p:nvPr>
            <p:ph type="title"/>
          </p:nvPr>
        </p:nvSpPr>
        <p:spPr/>
        <p:txBody>
          <a:bodyPr/>
          <a:lstStyle/>
          <a:p>
            <a:r>
              <a:rPr lang="en-US" dirty="0"/>
              <a:t>Genre (style)</a:t>
            </a:r>
          </a:p>
        </p:txBody>
      </p:sp>
      <p:sp>
        <p:nvSpPr>
          <p:cNvPr id="3" name="Content Placeholder 2">
            <a:extLst>
              <a:ext uri="{FF2B5EF4-FFF2-40B4-BE49-F238E27FC236}">
                <a16:creationId xmlns:a16="http://schemas.microsoft.com/office/drawing/2014/main" id="{C201AB1C-340A-4701-B1BA-2305A1F38D50}"/>
              </a:ext>
            </a:extLst>
          </p:cNvPr>
          <p:cNvSpPr>
            <a:spLocks noGrp="1"/>
          </p:cNvSpPr>
          <p:nvPr>
            <p:ph idx="1"/>
          </p:nvPr>
        </p:nvSpPr>
        <p:spPr/>
        <p:txBody>
          <a:bodyPr>
            <a:normAutofit fontScale="92500" lnSpcReduction="10000"/>
          </a:bodyPr>
          <a:lstStyle/>
          <a:p>
            <a:r>
              <a:rPr lang="en-US" sz="4000" dirty="0"/>
              <a:t>The manner of expression is the writing style: how well you communicate with likely readers. </a:t>
            </a:r>
          </a:p>
          <a:p>
            <a:r>
              <a:rPr lang="en-US" sz="4000" dirty="0"/>
              <a:t>Scientific writing must be plain and straightforward but not dull. It can have style.</a:t>
            </a:r>
          </a:p>
          <a:p>
            <a:r>
              <a:rPr lang="en-US" sz="4000" dirty="0"/>
              <a:t>Good style makes your writing easy to understand. It can persuade readers that work is of value. </a:t>
            </a:r>
          </a:p>
        </p:txBody>
      </p:sp>
      <p:sp>
        <p:nvSpPr>
          <p:cNvPr id="4" name="Date Placeholder 3">
            <a:extLst>
              <a:ext uri="{FF2B5EF4-FFF2-40B4-BE49-F238E27FC236}">
                <a16:creationId xmlns:a16="http://schemas.microsoft.com/office/drawing/2014/main" id="{AA99EF66-9136-4C9F-9B21-D6A564396CAD}"/>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6C7BF85D-A079-4CB3-8297-6C28E2115828}"/>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2FC20E46-5FF3-42F6-9583-9CBB68DBCC4A}"/>
              </a:ext>
            </a:extLst>
          </p:cNvPr>
          <p:cNvSpPr>
            <a:spLocks noGrp="1"/>
          </p:cNvSpPr>
          <p:nvPr>
            <p:ph type="sldNum" sz="quarter" idx="12"/>
          </p:nvPr>
        </p:nvSpPr>
        <p:spPr/>
        <p:txBody>
          <a:bodyPr/>
          <a:lstStyle/>
          <a:p>
            <a:fld id="{8C13379D-D487-4446-85FC-E9ED5B8B80F6}" type="slidenum">
              <a:rPr lang="en-US" smtClean="0"/>
              <a:pPr/>
              <a:t>5</a:t>
            </a:fld>
            <a:endParaRPr lang="en-US"/>
          </a:p>
        </p:txBody>
      </p:sp>
    </p:spTree>
    <p:extLst>
      <p:ext uri="{BB962C8B-B14F-4D97-AF65-F5344CB8AC3E}">
        <p14:creationId xmlns:p14="http://schemas.microsoft.com/office/powerpoint/2010/main" val="6606006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90061-99D5-4D70-A6BC-F54C3D432597}"/>
              </a:ext>
            </a:extLst>
          </p:cNvPr>
          <p:cNvSpPr>
            <a:spLocks noGrp="1"/>
          </p:cNvSpPr>
          <p:nvPr>
            <p:ph type="title"/>
          </p:nvPr>
        </p:nvSpPr>
        <p:spPr/>
        <p:txBody>
          <a:bodyPr>
            <a:normAutofit/>
          </a:bodyPr>
          <a:lstStyle/>
          <a:p>
            <a:r>
              <a:rPr lang="en-US" dirty="0"/>
              <a:t>Readability</a:t>
            </a:r>
          </a:p>
        </p:txBody>
      </p:sp>
      <p:sp>
        <p:nvSpPr>
          <p:cNvPr id="3" name="Content Placeholder 2">
            <a:extLst>
              <a:ext uri="{FF2B5EF4-FFF2-40B4-BE49-F238E27FC236}">
                <a16:creationId xmlns:a16="http://schemas.microsoft.com/office/drawing/2014/main" id="{B99BD4C4-5CFA-4CBC-934F-323BFD0445F1}"/>
              </a:ext>
            </a:extLst>
          </p:cNvPr>
          <p:cNvSpPr>
            <a:spLocks noGrp="1"/>
          </p:cNvSpPr>
          <p:nvPr>
            <p:ph idx="1"/>
          </p:nvPr>
        </p:nvSpPr>
        <p:spPr/>
        <p:txBody>
          <a:bodyPr>
            <a:normAutofit fontScale="85000" lnSpcReduction="10000"/>
          </a:bodyPr>
          <a:lstStyle/>
          <a:p>
            <a:r>
              <a:rPr lang="en-US" dirty="0"/>
              <a:t>Mathematics is usually presented in italics, to distinguish it from other text. </a:t>
            </a:r>
          </a:p>
          <a:p>
            <a:r>
              <a:rPr lang="en-US" dirty="0"/>
              <a:t>If a displayed formula is sufficiently important it should be numbered, </a:t>
            </a:r>
          </a:p>
          <a:p>
            <a:r>
              <a:rPr lang="en-US" dirty="0"/>
              <a:t>Notations should follow the conventions of your area rather than invent your own. </a:t>
            </a:r>
          </a:p>
          <a:p>
            <a:r>
              <a:rPr lang="en-US" dirty="0"/>
              <a:t>Use appropriate brackets, braces, parenthesis</a:t>
            </a:r>
          </a:p>
          <a:p>
            <a:r>
              <a:rPr lang="en-US" dirty="0"/>
              <a:t>Sentences should begin with a word, not digits or mathematics</a:t>
            </a:r>
          </a:p>
          <a:p>
            <a:r>
              <a:rPr lang="en-US" dirty="0"/>
              <a:t>Do not use a long stream of complex expression</a:t>
            </a:r>
          </a:p>
          <a:p>
            <a:r>
              <a:rPr lang="en-US" dirty="0"/>
              <a:t>Avoid unnecessary subscripts </a:t>
            </a:r>
          </a:p>
        </p:txBody>
      </p:sp>
      <p:sp>
        <p:nvSpPr>
          <p:cNvPr id="4" name="Date Placeholder 3">
            <a:extLst>
              <a:ext uri="{FF2B5EF4-FFF2-40B4-BE49-F238E27FC236}">
                <a16:creationId xmlns:a16="http://schemas.microsoft.com/office/drawing/2014/main" id="{26FA33C2-5551-437F-9BCB-F9BF59820D28}"/>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33FE5A2B-73A2-4B60-AAF4-F1BF38BFC88B}"/>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FBF79BDA-0D17-4265-BEC1-C007642912E3}"/>
              </a:ext>
            </a:extLst>
          </p:cNvPr>
          <p:cNvSpPr>
            <a:spLocks noGrp="1"/>
          </p:cNvSpPr>
          <p:nvPr>
            <p:ph type="sldNum" sz="quarter" idx="12"/>
          </p:nvPr>
        </p:nvSpPr>
        <p:spPr/>
        <p:txBody>
          <a:bodyPr/>
          <a:lstStyle/>
          <a:p>
            <a:fld id="{8C13379D-D487-4446-85FC-E9ED5B8B80F6}" type="slidenum">
              <a:rPr lang="en-US" smtClean="0"/>
              <a:pPr/>
              <a:t>50</a:t>
            </a:fld>
            <a:endParaRPr lang="en-US"/>
          </a:p>
        </p:txBody>
      </p:sp>
    </p:spTree>
    <p:extLst>
      <p:ext uri="{BB962C8B-B14F-4D97-AF65-F5344CB8AC3E}">
        <p14:creationId xmlns:p14="http://schemas.microsoft.com/office/powerpoint/2010/main" val="5135669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6BCB5-092D-4B80-9FBC-62005B468D4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01C401D-32B1-4F0A-BA61-B74EF7774D10}"/>
              </a:ext>
            </a:extLst>
          </p:cNvPr>
          <p:cNvSpPr>
            <a:spLocks noGrp="1"/>
          </p:cNvSpPr>
          <p:nvPr>
            <p:ph idx="1"/>
          </p:nvPr>
        </p:nvSpPr>
        <p:spPr>
          <a:xfrm>
            <a:off x="609600" y="2008345"/>
            <a:ext cx="8153400" cy="560831"/>
          </a:xfrm>
        </p:spPr>
        <p:txBody>
          <a:bodyPr>
            <a:normAutofit/>
          </a:bodyPr>
          <a:lstStyle/>
          <a:p>
            <a:pPr marL="0" indent="0">
              <a:buNone/>
            </a:pPr>
            <a:r>
              <a:rPr lang="en-US" sz="2400" dirty="0"/>
              <a:t>Should be replaced with</a:t>
            </a:r>
          </a:p>
        </p:txBody>
      </p:sp>
      <p:sp>
        <p:nvSpPr>
          <p:cNvPr id="4" name="Date Placeholder 3">
            <a:extLst>
              <a:ext uri="{FF2B5EF4-FFF2-40B4-BE49-F238E27FC236}">
                <a16:creationId xmlns:a16="http://schemas.microsoft.com/office/drawing/2014/main" id="{D797D5BA-8EE3-457A-A3A1-5BDDA03B9867}"/>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C6D9E2A5-F6B0-4D84-99DB-258988EC0CA6}"/>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7AB5C317-54AD-4519-9A78-81901CD9E46A}"/>
              </a:ext>
            </a:extLst>
          </p:cNvPr>
          <p:cNvSpPr>
            <a:spLocks noGrp="1"/>
          </p:cNvSpPr>
          <p:nvPr>
            <p:ph type="sldNum" sz="quarter" idx="12"/>
          </p:nvPr>
        </p:nvSpPr>
        <p:spPr/>
        <p:txBody>
          <a:bodyPr/>
          <a:lstStyle/>
          <a:p>
            <a:fld id="{8C13379D-D487-4446-85FC-E9ED5B8B80F6}" type="slidenum">
              <a:rPr lang="en-US" smtClean="0"/>
              <a:pPr/>
              <a:t>51</a:t>
            </a:fld>
            <a:endParaRPr lang="en-US"/>
          </a:p>
        </p:txBody>
      </p:sp>
      <p:pic>
        <p:nvPicPr>
          <p:cNvPr id="7" name="Picture 6">
            <a:extLst>
              <a:ext uri="{FF2B5EF4-FFF2-40B4-BE49-F238E27FC236}">
                <a16:creationId xmlns:a16="http://schemas.microsoft.com/office/drawing/2014/main" id="{05FC8B6A-CCC6-4A4A-8577-5739D3777ECD}"/>
              </a:ext>
            </a:extLst>
          </p:cNvPr>
          <p:cNvPicPr>
            <a:picLocks noChangeAspect="1"/>
          </p:cNvPicPr>
          <p:nvPr/>
        </p:nvPicPr>
        <p:blipFill>
          <a:blip r:embed="rId2"/>
          <a:stretch>
            <a:fillRect/>
          </a:stretch>
        </p:blipFill>
        <p:spPr>
          <a:xfrm>
            <a:off x="838201" y="2644170"/>
            <a:ext cx="7299960" cy="3970020"/>
          </a:xfrm>
          <a:prstGeom prst="rect">
            <a:avLst/>
          </a:prstGeom>
        </p:spPr>
      </p:pic>
      <p:pic>
        <p:nvPicPr>
          <p:cNvPr id="8" name="Picture 7">
            <a:extLst>
              <a:ext uri="{FF2B5EF4-FFF2-40B4-BE49-F238E27FC236}">
                <a16:creationId xmlns:a16="http://schemas.microsoft.com/office/drawing/2014/main" id="{BACA6089-1646-4167-B583-58496BE82E32}"/>
              </a:ext>
            </a:extLst>
          </p:cNvPr>
          <p:cNvPicPr>
            <a:picLocks noChangeAspect="1"/>
          </p:cNvPicPr>
          <p:nvPr/>
        </p:nvPicPr>
        <p:blipFill>
          <a:blip r:embed="rId3"/>
          <a:stretch>
            <a:fillRect/>
          </a:stretch>
        </p:blipFill>
        <p:spPr>
          <a:xfrm>
            <a:off x="838201" y="1139665"/>
            <a:ext cx="6766560" cy="868680"/>
          </a:xfrm>
          <a:prstGeom prst="rect">
            <a:avLst/>
          </a:prstGeom>
        </p:spPr>
      </p:pic>
    </p:spTree>
    <p:extLst>
      <p:ext uri="{BB962C8B-B14F-4D97-AF65-F5344CB8AC3E}">
        <p14:creationId xmlns:p14="http://schemas.microsoft.com/office/powerpoint/2010/main" val="19253132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748D7-8036-FC44-9CB8-7E9BC60EA3DD}"/>
              </a:ext>
            </a:extLst>
          </p:cNvPr>
          <p:cNvSpPr>
            <a:spLocks noGrp="1"/>
          </p:cNvSpPr>
          <p:nvPr>
            <p:ph type="title"/>
          </p:nvPr>
        </p:nvSpPr>
        <p:spPr/>
        <p:txBody>
          <a:bodyPr/>
          <a:lstStyle/>
          <a:p>
            <a:endParaRPr lang="en-VN" dirty="0"/>
          </a:p>
        </p:txBody>
      </p:sp>
      <p:sp>
        <p:nvSpPr>
          <p:cNvPr id="4" name="Slide Number Placeholder 3">
            <a:extLst>
              <a:ext uri="{FF2B5EF4-FFF2-40B4-BE49-F238E27FC236}">
                <a16:creationId xmlns:a16="http://schemas.microsoft.com/office/drawing/2014/main" id="{201BF734-455A-A840-AC82-1F2E30D40C8D}"/>
              </a:ext>
            </a:extLst>
          </p:cNvPr>
          <p:cNvSpPr>
            <a:spLocks noGrp="1"/>
          </p:cNvSpPr>
          <p:nvPr>
            <p:ph type="sldNum" sz="quarter" idx="12"/>
          </p:nvPr>
        </p:nvSpPr>
        <p:spPr/>
        <p:txBody>
          <a:bodyPr/>
          <a:lstStyle/>
          <a:p>
            <a:fld id="{8C13379D-D487-4446-85FC-E9ED5B8B80F6}" type="slidenum">
              <a:rPr lang="en-US" smtClean="0"/>
              <a:pPr/>
              <a:t>52</a:t>
            </a:fld>
            <a:endParaRPr lang="en-US"/>
          </a:p>
        </p:txBody>
      </p:sp>
      <p:grpSp>
        <p:nvGrpSpPr>
          <p:cNvPr id="5" name="Group 4">
            <a:extLst>
              <a:ext uri="{FF2B5EF4-FFF2-40B4-BE49-F238E27FC236}">
                <a16:creationId xmlns:a16="http://schemas.microsoft.com/office/drawing/2014/main" id="{D2975672-DDEE-D042-9FF6-39323BC57C14}"/>
              </a:ext>
            </a:extLst>
          </p:cNvPr>
          <p:cNvGrpSpPr>
            <a:grpSpLocks/>
          </p:cNvGrpSpPr>
          <p:nvPr/>
        </p:nvGrpSpPr>
        <p:grpSpPr bwMode="auto">
          <a:xfrm>
            <a:off x="3200400" y="2133600"/>
            <a:ext cx="2971800" cy="3429000"/>
            <a:chOff x="1776" y="624"/>
            <a:chExt cx="2352" cy="2688"/>
          </a:xfrm>
        </p:grpSpPr>
        <p:sp>
          <p:nvSpPr>
            <p:cNvPr id="6" name="AutoShape 5">
              <a:extLst>
                <a:ext uri="{FF2B5EF4-FFF2-40B4-BE49-F238E27FC236}">
                  <a16:creationId xmlns:a16="http://schemas.microsoft.com/office/drawing/2014/main" id="{2E838594-E59B-E64F-950A-6B359155FCBD}"/>
                </a:ext>
              </a:extLst>
            </p:cNvPr>
            <p:cNvSpPr>
              <a:spLocks noChangeAspect="1" noChangeArrowheads="1" noTextEdit="1"/>
            </p:cNvSpPr>
            <p:nvPr/>
          </p:nvSpPr>
          <p:spPr bwMode="auto">
            <a:xfrm>
              <a:off x="1776" y="624"/>
              <a:ext cx="2352" cy="2688"/>
            </a:xfrm>
            <a:prstGeom prst="rect">
              <a:avLst/>
            </a:prstGeom>
            <a:noFill/>
            <a:ln w="9525">
              <a:noFill/>
              <a:miter lim="800000"/>
              <a:headEnd/>
              <a:tailEnd/>
            </a:ln>
          </p:spPr>
          <p:txBody>
            <a:bodyPr/>
            <a:lstStyle/>
            <a:p>
              <a:endParaRPr lang="vi-VN"/>
            </a:p>
          </p:txBody>
        </p:sp>
        <p:sp>
          <p:nvSpPr>
            <p:cNvPr id="7" name="Freeform 6">
              <a:extLst>
                <a:ext uri="{FF2B5EF4-FFF2-40B4-BE49-F238E27FC236}">
                  <a16:creationId xmlns:a16="http://schemas.microsoft.com/office/drawing/2014/main" id="{EF2A7131-028F-CF4D-AD78-96C8F84F224F}"/>
                </a:ext>
              </a:extLst>
            </p:cNvPr>
            <p:cNvSpPr>
              <a:spLocks/>
            </p:cNvSpPr>
            <p:nvPr/>
          </p:nvSpPr>
          <p:spPr bwMode="auto">
            <a:xfrm>
              <a:off x="1776" y="892"/>
              <a:ext cx="2352" cy="1883"/>
            </a:xfrm>
            <a:custGeom>
              <a:avLst/>
              <a:gdLst>
                <a:gd name="T0" fmla="*/ 0 w 2352"/>
                <a:gd name="T1" fmla="*/ 0 h 1883"/>
                <a:gd name="T2" fmla="*/ 420 w 2352"/>
                <a:gd name="T3" fmla="*/ 1883 h 1883"/>
                <a:gd name="T4" fmla="*/ 2076 w 2352"/>
                <a:gd name="T5" fmla="*/ 1566 h 1883"/>
                <a:gd name="T6" fmla="*/ 2352 w 2352"/>
                <a:gd name="T7" fmla="*/ 19 h 1883"/>
                <a:gd name="T8" fmla="*/ 0 w 2352"/>
                <a:gd name="T9" fmla="*/ 0 h 1883"/>
                <a:gd name="T10" fmla="*/ 0 60000 65536"/>
                <a:gd name="T11" fmla="*/ 0 60000 65536"/>
                <a:gd name="T12" fmla="*/ 0 60000 65536"/>
                <a:gd name="T13" fmla="*/ 0 60000 65536"/>
                <a:gd name="T14" fmla="*/ 0 60000 65536"/>
                <a:gd name="T15" fmla="*/ 0 w 2352"/>
                <a:gd name="T16" fmla="*/ 0 h 1883"/>
                <a:gd name="T17" fmla="*/ 2352 w 2352"/>
                <a:gd name="T18" fmla="*/ 1883 h 1883"/>
              </a:gdLst>
              <a:ahLst/>
              <a:cxnLst>
                <a:cxn ang="T10">
                  <a:pos x="T0" y="T1"/>
                </a:cxn>
                <a:cxn ang="T11">
                  <a:pos x="T2" y="T3"/>
                </a:cxn>
                <a:cxn ang="T12">
                  <a:pos x="T4" y="T5"/>
                </a:cxn>
                <a:cxn ang="T13">
                  <a:pos x="T6" y="T7"/>
                </a:cxn>
                <a:cxn ang="T14">
                  <a:pos x="T8" y="T9"/>
                </a:cxn>
              </a:cxnLst>
              <a:rect l="T15" t="T16" r="T17" b="T18"/>
              <a:pathLst>
                <a:path w="2352" h="1883">
                  <a:moveTo>
                    <a:pt x="0" y="0"/>
                  </a:moveTo>
                  <a:lnTo>
                    <a:pt x="420" y="1883"/>
                  </a:lnTo>
                  <a:lnTo>
                    <a:pt x="2076" y="1566"/>
                  </a:lnTo>
                  <a:lnTo>
                    <a:pt x="2352" y="19"/>
                  </a:lnTo>
                  <a:lnTo>
                    <a:pt x="0" y="0"/>
                  </a:lnTo>
                  <a:close/>
                </a:path>
              </a:pathLst>
            </a:custGeom>
            <a:solidFill>
              <a:schemeClr val="accent2"/>
            </a:solidFill>
            <a:ln w="9525">
              <a:noFill/>
              <a:round/>
              <a:headEnd/>
              <a:tailEnd/>
            </a:ln>
          </p:spPr>
          <p:txBody>
            <a:bodyPr/>
            <a:lstStyle/>
            <a:p>
              <a:endParaRPr lang="vi-VN"/>
            </a:p>
          </p:txBody>
        </p:sp>
        <p:sp>
          <p:nvSpPr>
            <p:cNvPr id="8" name="Freeform 7">
              <a:extLst>
                <a:ext uri="{FF2B5EF4-FFF2-40B4-BE49-F238E27FC236}">
                  <a16:creationId xmlns:a16="http://schemas.microsoft.com/office/drawing/2014/main" id="{CBBE3D27-EC26-E645-ABD2-C9AE42E66A52}"/>
                </a:ext>
              </a:extLst>
            </p:cNvPr>
            <p:cNvSpPr>
              <a:spLocks/>
            </p:cNvSpPr>
            <p:nvPr/>
          </p:nvSpPr>
          <p:spPr bwMode="auto">
            <a:xfrm>
              <a:off x="2055" y="624"/>
              <a:ext cx="1810" cy="2678"/>
            </a:xfrm>
            <a:custGeom>
              <a:avLst/>
              <a:gdLst>
                <a:gd name="T0" fmla="*/ 1169 w 1810"/>
                <a:gd name="T1" fmla="*/ 1321 h 2678"/>
                <a:gd name="T2" fmla="*/ 1274 w 1810"/>
                <a:gd name="T3" fmla="*/ 1258 h 2678"/>
                <a:gd name="T4" fmla="*/ 1416 w 1810"/>
                <a:gd name="T5" fmla="*/ 1183 h 2678"/>
                <a:gd name="T6" fmla="*/ 1561 w 1810"/>
                <a:gd name="T7" fmla="*/ 1081 h 2678"/>
                <a:gd name="T8" fmla="*/ 1681 w 1810"/>
                <a:gd name="T9" fmla="*/ 932 h 2678"/>
                <a:gd name="T10" fmla="*/ 1742 w 1810"/>
                <a:gd name="T11" fmla="*/ 721 h 2678"/>
                <a:gd name="T12" fmla="*/ 1731 w 1810"/>
                <a:gd name="T13" fmla="*/ 529 h 2678"/>
                <a:gd name="T14" fmla="*/ 1739 w 1810"/>
                <a:gd name="T15" fmla="*/ 474 h 2678"/>
                <a:gd name="T16" fmla="*/ 1805 w 1810"/>
                <a:gd name="T17" fmla="*/ 354 h 2678"/>
                <a:gd name="T18" fmla="*/ 1773 w 1810"/>
                <a:gd name="T19" fmla="*/ 188 h 2678"/>
                <a:gd name="T20" fmla="*/ 1689 w 1810"/>
                <a:gd name="T21" fmla="*/ 112 h 2678"/>
                <a:gd name="T22" fmla="*/ 1600 w 1810"/>
                <a:gd name="T23" fmla="*/ 86 h 2678"/>
                <a:gd name="T24" fmla="*/ 1516 w 1810"/>
                <a:gd name="T25" fmla="*/ 94 h 2678"/>
                <a:gd name="T26" fmla="*/ 1448 w 1810"/>
                <a:gd name="T27" fmla="*/ 125 h 2678"/>
                <a:gd name="T28" fmla="*/ 1342 w 1810"/>
                <a:gd name="T29" fmla="*/ 91 h 2678"/>
                <a:gd name="T30" fmla="*/ 1208 w 1810"/>
                <a:gd name="T31" fmla="*/ 44 h 2678"/>
                <a:gd name="T32" fmla="*/ 1059 w 1810"/>
                <a:gd name="T33" fmla="*/ 13 h 2678"/>
                <a:gd name="T34" fmla="*/ 898 w 1810"/>
                <a:gd name="T35" fmla="*/ 0 h 2678"/>
                <a:gd name="T36" fmla="*/ 570 w 1810"/>
                <a:gd name="T37" fmla="*/ 31 h 2678"/>
                <a:gd name="T38" fmla="*/ 275 w 1810"/>
                <a:gd name="T39" fmla="*/ 156 h 2678"/>
                <a:gd name="T40" fmla="*/ 86 w 1810"/>
                <a:gd name="T41" fmla="*/ 336 h 2678"/>
                <a:gd name="T42" fmla="*/ 2 w 1810"/>
                <a:gd name="T43" fmla="*/ 529 h 2678"/>
                <a:gd name="T44" fmla="*/ 13 w 1810"/>
                <a:gd name="T45" fmla="*/ 667 h 2678"/>
                <a:gd name="T46" fmla="*/ 65 w 1810"/>
                <a:gd name="T47" fmla="*/ 771 h 2678"/>
                <a:gd name="T48" fmla="*/ 165 w 1810"/>
                <a:gd name="T49" fmla="*/ 847 h 2678"/>
                <a:gd name="T50" fmla="*/ 304 w 1810"/>
                <a:gd name="T51" fmla="*/ 883 h 2678"/>
                <a:gd name="T52" fmla="*/ 480 w 1810"/>
                <a:gd name="T53" fmla="*/ 865 h 2678"/>
                <a:gd name="T54" fmla="*/ 622 w 1810"/>
                <a:gd name="T55" fmla="*/ 745 h 2678"/>
                <a:gd name="T56" fmla="*/ 720 w 1810"/>
                <a:gd name="T57" fmla="*/ 628 h 2678"/>
                <a:gd name="T58" fmla="*/ 825 w 1810"/>
                <a:gd name="T59" fmla="*/ 586 h 2678"/>
                <a:gd name="T60" fmla="*/ 904 w 1810"/>
                <a:gd name="T61" fmla="*/ 589 h 2678"/>
                <a:gd name="T62" fmla="*/ 951 w 1810"/>
                <a:gd name="T63" fmla="*/ 607 h 2678"/>
                <a:gd name="T64" fmla="*/ 972 w 1810"/>
                <a:gd name="T65" fmla="*/ 641 h 2678"/>
                <a:gd name="T66" fmla="*/ 964 w 1810"/>
                <a:gd name="T67" fmla="*/ 724 h 2678"/>
                <a:gd name="T68" fmla="*/ 851 w 1810"/>
                <a:gd name="T69" fmla="*/ 810 h 2678"/>
                <a:gd name="T70" fmla="*/ 636 w 1810"/>
                <a:gd name="T71" fmla="*/ 940 h 2678"/>
                <a:gd name="T72" fmla="*/ 488 w 1810"/>
                <a:gd name="T73" fmla="*/ 1172 h 2678"/>
                <a:gd name="T74" fmla="*/ 494 w 1810"/>
                <a:gd name="T75" fmla="*/ 1349 h 2678"/>
                <a:gd name="T76" fmla="*/ 544 w 1810"/>
                <a:gd name="T77" fmla="*/ 1456 h 2678"/>
                <a:gd name="T78" fmla="*/ 591 w 1810"/>
                <a:gd name="T79" fmla="*/ 1500 h 2678"/>
                <a:gd name="T80" fmla="*/ 636 w 1810"/>
                <a:gd name="T81" fmla="*/ 1526 h 2678"/>
                <a:gd name="T82" fmla="*/ 520 w 1810"/>
                <a:gd name="T83" fmla="*/ 1633 h 2678"/>
                <a:gd name="T84" fmla="*/ 431 w 1810"/>
                <a:gd name="T85" fmla="*/ 1831 h 2678"/>
                <a:gd name="T86" fmla="*/ 452 w 1810"/>
                <a:gd name="T87" fmla="*/ 2026 h 2678"/>
                <a:gd name="T88" fmla="*/ 620 w 1810"/>
                <a:gd name="T89" fmla="*/ 2678 h 2678"/>
                <a:gd name="T90" fmla="*/ 675 w 1810"/>
                <a:gd name="T91" fmla="*/ 2662 h 2678"/>
                <a:gd name="T92" fmla="*/ 704 w 1810"/>
                <a:gd name="T93" fmla="*/ 2594 h 2678"/>
                <a:gd name="T94" fmla="*/ 402 w 1810"/>
                <a:gd name="T95" fmla="*/ 2456 h 2678"/>
                <a:gd name="T96" fmla="*/ 659 w 1810"/>
                <a:gd name="T97" fmla="*/ 2250 h 2678"/>
                <a:gd name="T98" fmla="*/ 793 w 1810"/>
                <a:gd name="T99" fmla="*/ 2284 h 2678"/>
                <a:gd name="T100" fmla="*/ 925 w 1810"/>
                <a:gd name="T101" fmla="*/ 2274 h 2678"/>
                <a:gd name="T102" fmla="*/ 1045 w 1810"/>
                <a:gd name="T103" fmla="*/ 2222 h 2678"/>
                <a:gd name="T104" fmla="*/ 1639 w 1810"/>
                <a:gd name="T105" fmla="*/ 2469 h 2678"/>
                <a:gd name="T106" fmla="*/ 1674 w 1810"/>
                <a:gd name="T107" fmla="*/ 2368 h 2678"/>
                <a:gd name="T108" fmla="*/ 1626 w 1810"/>
                <a:gd name="T109" fmla="*/ 2329 h 2678"/>
                <a:gd name="T110" fmla="*/ 1568 w 1810"/>
                <a:gd name="T111" fmla="*/ 2334 h 2678"/>
                <a:gd name="T112" fmla="*/ 1219 w 1810"/>
                <a:gd name="T113" fmla="*/ 1980 h 2678"/>
                <a:gd name="T114" fmla="*/ 1222 w 1810"/>
                <a:gd name="T115" fmla="*/ 1810 h 2678"/>
                <a:gd name="T116" fmla="*/ 1161 w 1810"/>
                <a:gd name="T117" fmla="*/ 1667 h 2678"/>
                <a:gd name="T118" fmla="*/ 1082 w 1810"/>
                <a:gd name="T119" fmla="*/ 1581 h 2678"/>
                <a:gd name="T120" fmla="*/ 1019 w 1810"/>
                <a:gd name="T121" fmla="*/ 1539 h 2678"/>
                <a:gd name="T122" fmla="*/ 1027 w 1810"/>
                <a:gd name="T123" fmla="*/ 1498 h 2678"/>
                <a:gd name="T124" fmla="*/ 1095 w 1810"/>
                <a:gd name="T125" fmla="*/ 1422 h 267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10"/>
                <a:gd name="T190" fmla="*/ 0 h 2678"/>
                <a:gd name="T191" fmla="*/ 1810 w 1810"/>
                <a:gd name="T192" fmla="*/ 2678 h 267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10" h="2678">
                  <a:moveTo>
                    <a:pt x="1124" y="1370"/>
                  </a:moveTo>
                  <a:lnTo>
                    <a:pt x="1135" y="1354"/>
                  </a:lnTo>
                  <a:lnTo>
                    <a:pt x="1151" y="1336"/>
                  </a:lnTo>
                  <a:lnTo>
                    <a:pt x="1169" y="1321"/>
                  </a:lnTo>
                  <a:lnTo>
                    <a:pt x="1193" y="1305"/>
                  </a:lnTo>
                  <a:lnTo>
                    <a:pt x="1219" y="1289"/>
                  </a:lnTo>
                  <a:lnTo>
                    <a:pt x="1245" y="1274"/>
                  </a:lnTo>
                  <a:lnTo>
                    <a:pt x="1274" y="1258"/>
                  </a:lnTo>
                  <a:lnTo>
                    <a:pt x="1306" y="1242"/>
                  </a:lnTo>
                  <a:lnTo>
                    <a:pt x="1342" y="1224"/>
                  </a:lnTo>
                  <a:lnTo>
                    <a:pt x="1379" y="1203"/>
                  </a:lnTo>
                  <a:lnTo>
                    <a:pt x="1416" y="1183"/>
                  </a:lnTo>
                  <a:lnTo>
                    <a:pt x="1453" y="1162"/>
                  </a:lnTo>
                  <a:lnTo>
                    <a:pt x="1490" y="1136"/>
                  </a:lnTo>
                  <a:lnTo>
                    <a:pt x="1526" y="1110"/>
                  </a:lnTo>
                  <a:lnTo>
                    <a:pt x="1561" y="1081"/>
                  </a:lnTo>
                  <a:lnTo>
                    <a:pt x="1595" y="1047"/>
                  </a:lnTo>
                  <a:lnTo>
                    <a:pt x="1626" y="1013"/>
                  </a:lnTo>
                  <a:lnTo>
                    <a:pt x="1655" y="974"/>
                  </a:lnTo>
                  <a:lnTo>
                    <a:pt x="1681" y="932"/>
                  </a:lnTo>
                  <a:lnTo>
                    <a:pt x="1702" y="886"/>
                  </a:lnTo>
                  <a:lnTo>
                    <a:pt x="1721" y="836"/>
                  </a:lnTo>
                  <a:lnTo>
                    <a:pt x="1734" y="781"/>
                  </a:lnTo>
                  <a:lnTo>
                    <a:pt x="1742" y="721"/>
                  </a:lnTo>
                  <a:lnTo>
                    <a:pt x="1745" y="656"/>
                  </a:lnTo>
                  <a:lnTo>
                    <a:pt x="1742" y="615"/>
                  </a:lnTo>
                  <a:lnTo>
                    <a:pt x="1739" y="570"/>
                  </a:lnTo>
                  <a:lnTo>
                    <a:pt x="1731" y="529"/>
                  </a:lnTo>
                  <a:lnTo>
                    <a:pt x="1721" y="490"/>
                  </a:lnTo>
                  <a:lnTo>
                    <a:pt x="1726" y="484"/>
                  </a:lnTo>
                  <a:lnTo>
                    <a:pt x="1734" y="479"/>
                  </a:lnTo>
                  <a:lnTo>
                    <a:pt x="1739" y="474"/>
                  </a:lnTo>
                  <a:lnTo>
                    <a:pt x="1745" y="469"/>
                  </a:lnTo>
                  <a:lnTo>
                    <a:pt x="1773" y="435"/>
                  </a:lnTo>
                  <a:lnTo>
                    <a:pt x="1794" y="396"/>
                  </a:lnTo>
                  <a:lnTo>
                    <a:pt x="1805" y="354"/>
                  </a:lnTo>
                  <a:lnTo>
                    <a:pt x="1810" y="310"/>
                  </a:lnTo>
                  <a:lnTo>
                    <a:pt x="1805" y="268"/>
                  </a:lnTo>
                  <a:lnTo>
                    <a:pt x="1794" y="227"/>
                  </a:lnTo>
                  <a:lnTo>
                    <a:pt x="1773" y="188"/>
                  </a:lnTo>
                  <a:lnTo>
                    <a:pt x="1745" y="154"/>
                  </a:lnTo>
                  <a:lnTo>
                    <a:pt x="1726" y="138"/>
                  </a:lnTo>
                  <a:lnTo>
                    <a:pt x="1708" y="125"/>
                  </a:lnTo>
                  <a:lnTo>
                    <a:pt x="1689" y="112"/>
                  </a:lnTo>
                  <a:lnTo>
                    <a:pt x="1668" y="104"/>
                  </a:lnTo>
                  <a:lnTo>
                    <a:pt x="1647" y="96"/>
                  </a:lnTo>
                  <a:lnTo>
                    <a:pt x="1624" y="91"/>
                  </a:lnTo>
                  <a:lnTo>
                    <a:pt x="1600" y="86"/>
                  </a:lnTo>
                  <a:lnTo>
                    <a:pt x="1576" y="86"/>
                  </a:lnTo>
                  <a:lnTo>
                    <a:pt x="1555" y="86"/>
                  </a:lnTo>
                  <a:lnTo>
                    <a:pt x="1537" y="89"/>
                  </a:lnTo>
                  <a:lnTo>
                    <a:pt x="1516" y="94"/>
                  </a:lnTo>
                  <a:lnTo>
                    <a:pt x="1497" y="99"/>
                  </a:lnTo>
                  <a:lnTo>
                    <a:pt x="1479" y="107"/>
                  </a:lnTo>
                  <a:lnTo>
                    <a:pt x="1463" y="115"/>
                  </a:lnTo>
                  <a:lnTo>
                    <a:pt x="1448" y="125"/>
                  </a:lnTo>
                  <a:lnTo>
                    <a:pt x="1432" y="135"/>
                  </a:lnTo>
                  <a:lnTo>
                    <a:pt x="1403" y="120"/>
                  </a:lnTo>
                  <a:lnTo>
                    <a:pt x="1371" y="104"/>
                  </a:lnTo>
                  <a:lnTo>
                    <a:pt x="1342" y="91"/>
                  </a:lnTo>
                  <a:lnTo>
                    <a:pt x="1308" y="78"/>
                  </a:lnTo>
                  <a:lnTo>
                    <a:pt x="1277" y="65"/>
                  </a:lnTo>
                  <a:lnTo>
                    <a:pt x="1243" y="55"/>
                  </a:lnTo>
                  <a:lnTo>
                    <a:pt x="1208" y="44"/>
                  </a:lnTo>
                  <a:lnTo>
                    <a:pt x="1172" y="34"/>
                  </a:lnTo>
                  <a:lnTo>
                    <a:pt x="1135" y="26"/>
                  </a:lnTo>
                  <a:lnTo>
                    <a:pt x="1098" y="18"/>
                  </a:lnTo>
                  <a:lnTo>
                    <a:pt x="1059" y="13"/>
                  </a:lnTo>
                  <a:lnTo>
                    <a:pt x="1019" y="8"/>
                  </a:lnTo>
                  <a:lnTo>
                    <a:pt x="980" y="5"/>
                  </a:lnTo>
                  <a:lnTo>
                    <a:pt x="940" y="3"/>
                  </a:lnTo>
                  <a:lnTo>
                    <a:pt x="898" y="0"/>
                  </a:lnTo>
                  <a:lnTo>
                    <a:pt x="856" y="0"/>
                  </a:lnTo>
                  <a:lnTo>
                    <a:pt x="754" y="3"/>
                  </a:lnTo>
                  <a:lnTo>
                    <a:pt x="659" y="16"/>
                  </a:lnTo>
                  <a:lnTo>
                    <a:pt x="570" y="31"/>
                  </a:lnTo>
                  <a:lnTo>
                    <a:pt x="486" y="55"/>
                  </a:lnTo>
                  <a:lnTo>
                    <a:pt x="410" y="86"/>
                  </a:lnTo>
                  <a:lnTo>
                    <a:pt x="339" y="117"/>
                  </a:lnTo>
                  <a:lnTo>
                    <a:pt x="275" y="156"/>
                  </a:lnTo>
                  <a:lnTo>
                    <a:pt x="218" y="198"/>
                  </a:lnTo>
                  <a:lnTo>
                    <a:pt x="168" y="240"/>
                  </a:lnTo>
                  <a:lnTo>
                    <a:pt x="123" y="287"/>
                  </a:lnTo>
                  <a:lnTo>
                    <a:pt x="86" y="336"/>
                  </a:lnTo>
                  <a:lnTo>
                    <a:pt x="55" y="383"/>
                  </a:lnTo>
                  <a:lnTo>
                    <a:pt x="31" y="432"/>
                  </a:lnTo>
                  <a:lnTo>
                    <a:pt x="13" y="482"/>
                  </a:lnTo>
                  <a:lnTo>
                    <a:pt x="2" y="529"/>
                  </a:lnTo>
                  <a:lnTo>
                    <a:pt x="0" y="576"/>
                  </a:lnTo>
                  <a:lnTo>
                    <a:pt x="2" y="607"/>
                  </a:lnTo>
                  <a:lnTo>
                    <a:pt x="5" y="638"/>
                  </a:lnTo>
                  <a:lnTo>
                    <a:pt x="13" y="667"/>
                  </a:lnTo>
                  <a:lnTo>
                    <a:pt x="21" y="695"/>
                  </a:lnTo>
                  <a:lnTo>
                    <a:pt x="34" y="721"/>
                  </a:lnTo>
                  <a:lnTo>
                    <a:pt x="47" y="748"/>
                  </a:lnTo>
                  <a:lnTo>
                    <a:pt x="65" y="771"/>
                  </a:lnTo>
                  <a:lnTo>
                    <a:pt x="84" y="792"/>
                  </a:lnTo>
                  <a:lnTo>
                    <a:pt x="107" y="813"/>
                  </a:lnTo>
                  <a:lnTo>
                    <a:pt x="134" y="831"/>
                  </a:lnTo>
                  <a:lnTo>
                    <a:pt x="165" y="847"/>
                  </a:lnTo>
                  <a:lnTo>
                    <a:pt x="197" y="862"/>
                  </a:lnTo>
                  <a:lnTo>
                    <a:pt x="231" y="873"/>
                  </a:lnTo>
                  <a:lnTo>
                    <a:pt x="265" y="880"/>
                  </a:lnTo>
                  <a:lnTo>
                    <a:pt x="304" y="883"/>
                  </a:lnTo>
                  <a:lnTo>
                    <a:pt x="344" y="886"/>
                  </a:lnTo>
                  <a:lnTo>
                    <a:pt x="394" y="883"/>
                  </a:lnTo>
                  <a:lnTo>
                    <a:pt x="441" y="875"/>
                  </a:lnTo>
                  <a:lnTo>
                    <a:pt x="480" y="865"/>
                  </a:lnTo>
                  <a:lnTo>
                    <a:pt x="517" y="844"/>
                  </a:lnTo>
                  <a:lnTo>
                    <a:pt x="554" y="820"/>
                  </a:lnTo>
                  <a:lnTo>
                    <a:pt x="588" y="787"/>
                  </a:lnTo>
                  <a:lnTo>
                    <a:pt x="622" y="745"/>
                  </a:lnTo>
                  <a:lnTo>
                    <a:pt x="657" y="695"/>
                  </a:lnTo>
                  <a:lnTo>
                    <a:pt x="678" y="669"/>
                  </a:lnTo>
                  <a:lnTo>
                    <a:pt x="699" y="646"/>
                  </a:lnTo>
                  <a:lnTo>
                    <a:pt x="720" y="628"/>
                  </a:lnTo>
                  <a:lnTo>
                    <a:pt x="743" y="612"/>
                  </a:lnTo>
                  <a:lnTo>
                    <a:pt x="770" y="599"/>
                  </a:lnTo>
                  <a:lnTo>
                    <a:pt x="796" y="591"/>
                  </a:lnTo>
                  <a:lnTo>
                    <a:pt x="825" y="586"/>
                  </a:lnTo>
                  <a:lnTo>
                    <a:pt x="854" y="583"/>
                  </a:lnTo>
                  <a:lnTo>
                    <a:pt x="872" y="583"/>
                  </a:lnTo>
                  <a:lnTo>
                    <a:pt x="888" y="586"/>
                  </a:lnTo>
                  <a:lnTo>
                    <a:pt x="904" y="589"/>
                  </a:lnTo>
                  <a:lnTo>
                    <a:pt x="919" y="591"/>
                  </a:lnTo>
                  <a:lnTo>
                    <a:pt x="930" y="594"/>
                  </a:lnTo>
                  <a:lnTo>
                    <a:pt x="940" y="599"/>
                  </a:lnTo>
                  <a:lnTo>
                    <a:pt x="951" y="607"/>
                  </a:lnTo>
                  <a:lnTo>
                    <a:pt x="959" y="612"/>
                  </a:lnTo>
                  <a:lnTo>
                    <a:pt x="964" y="617"/>
                  </a:lnTo>
                  <a:lnTo>
                    <a:pt x="969" y="625"/>
                  </a:lnTo>
                  <a:lnTo>
                    <a:pt x="972" y="641"/>
                  </a:lnTo>
                  <a:lnTo>
                    <a:pt x="975" y="664"/>
                  </a:lnTo>
                  <a:lnTo>
                    <a:pt x="975" y="685"/>
                  </a:lnTo>
                  <a:lnTo>
                    <a:pt x="972" y="706"/>
                  </a:lnTo>
                  <a:lnTo>
                    <a:pt x="964" y="724"/>
                  </a:lnTo>
                  <a:lnTo>
                    <a:pt x="951" y="740"/>
                  </a:lnTo>
                  <a:lnTo>
                    <a:pt x="930" y="761"/>
                  </a:lnTo>
                  <a:lnTo>
                    <a:pt x="896" y="784"/>
                  </a:lnTo>
                  <a:lnTo>
                    <a:pt x="851" y="810"/>
                  </a:lnTo>
                  <a:lnTo>
                    <a:pt x="791" y="841"/>
                  </a:lnTo>
                  <a:lnTo>
                    <a:pt x="741" y="870"/>
                  </a:lnTo>
                  <a:lnTo>
                    <a:pt x="685" y="901"/>
                  </a:lnTo>
                  <a:lnTo>
                    <a:pt x="636" y="940"/>
                  </a:lnTo>
                  <a:lnTo>
                    <a:pt x="586" y="987"/>
                  </a:lnTo>
                  <a:lnTo>
                    <a:pt x="544" y="1039"/>
                  </a:lnTo>
                  <a:lnTo>
                    <a:pt x="509" y="1102"/>
                  </a:lnTo>
                  <a:lnTo>
                    <a:pt x="488" y="1172"/>
                  </a:lnTo>
                  <a:lnTo>
                    <a:pt x="480" y="1253"/>
                  </a:lnTo>
                  <a:lnTo>
                    <a:pt x="483" y="1287"/>
                  </a:lnTo>
                  <a:lnTo>
                    <a:pt x="486" y="1321"/>
                  </a:lnTo>
                  <a:lnTo>
                    <a:pt x="494" y="1349"/>
                  </a:lnTo>
                  <a:lnTo>
                    <a:pt x="501" y="1380"/>
                  </a:lnTo>
                  <a:lnTo>
                    <a:pt x="512" y="1407"/>
                  </a:lnTo>
                  <a:lnTo>
                    <a:pt x="528" y="1433"/>
                  </a:lnTo>
                  <a:lnTo>
                    <a:pt x="544" y="1456"/>
                  </a:lnTo>
                  <a:lnTo>
                    <a:pt x="562" y="1477"/>
                  </a:lnTo>
                  <a:lnTo>
                    <a:pt x="570" y="1485"/>
                  </a:lnTo>
                  <a:lnTo>
                    <a:pt x="580" y="1492"/>
                  </a:lnTo>
                  <a:lnTo>
                    <a:pt x="591" y="1500"/>
                  </a:lnTo>
                  <a:lnTo>
                    <a:pt x="601" y="1508"/>
                  </a:lnTo>
                  <a:lnTo>
                    <a:pt x="612" y="1516"/>
                  </a:lnTo>
                  <a:lnTo>
                    <a:pt x="625" y="1521"/>
                  </a:lnTo>
                  <a:lnTo>
                    <a:pt x="636" y="1526"/>
                  </a:lnTo>
                  <a:lnTo>
                    <a:pt x="649" y="1532"/>
                  </a:lnTo>
                  <a:lnTo>
                    <a:pt x="601" y="1560"/>
                  </a:lnTo>
                  <a:lnTo>
                    <a:pt x="559" y="1594"/>
                  </a:lnTo>
                  <a:lnTo>
                    <a:pt x="520" y="1633"/>
                  </a:lnTo>
                  <a:lnTo>
                    <a:pt x="488" y="1675"/>
                  </a:lnTo>
                  <a:lnTo>
                    <a:pt x="462" y="1724"/>
                  </a:lnTo>
                  <a:lnTo>
                    <a:pt x="441" y="1776"/>
                  </a:lnTo>
                  <a:lnTo>
                    <a:pt x="431" y="1831"/>
                  </a:lnTo>
                  <a:lnTo>
                    <a:pt x="425" y="1888"/>
                  </a:lnTo>
                  <a:lnTo>
                    <a:pt x="428" y="1935"/>
                  </a:lnTo>
                  <a:lnTo>
                    <a:pt x="436" y="1982"/>
                  </a:lnTo>
                  <a:lnTo>
                    <a:pt x="452" y="2026"/>
                  </a:lnTo>
                  <a:lnTo>
                    <a:pt x="470" y="2071"/>
                  </a:lnTo>
                  <a:lnTo>
                    <a:pt x="157" y="2545"/>
                  </a:lnTo>
                  <a:lnTo>
                    <a:pt x="604" y="2675"/>
                  </a:lnTo>
                  <a:lnTo>
                    <a:pt x="620" y="2678"/>
                  </a:lnTo>
                  <a:lnTo>
                    <a:pt x="636" y="2678"/>
                  </a:lnTo>
                  <a:lnTo>
                    <a:pt x="649" y="2675"/>
                  </a:lnTo>
                  <a:lnTo>
                    <a:pt x="664" y="2670"/>
                  </a:lnTo>
                  <a:lnTo>
                    <a:pt x="675" y="2662"/>
                  </a:lnTo>
                  <a:lnTo>
                    <a:pt x="685" y="2652"/>
                  </a:lnTo>
                  <a:lnTo>
                    <a:pt x="696" y="2639"/>
                  </a:lnTo>
                  <a:lnTo>
                    <a:pt x="701" y="2625"/>
                  </a:lnTo>
                  <a:lnTo>
                    <a:pt x="704" y="2594"/>
                  </a:lnTo>
                  <a:lnTo>
                    <a:pt x="696" y="2566"/>
                  </a:lnTo>
                  <a:lnTo>
                    <a:pt x="675" y="2545"/>
                  </a:lnTo>
                  <a:lnTo>
                    <a:pt x="649" y="2529"/>
                  </a:lnTo>
                  <a:lnTo>
                    <a:pt x="402" y="2456"/>
                  </a:lnTo>
                  <a:lnTo>
                    <a:pt x="572" y="2196"/>
                  </a:lnTo>
                  <a:lnTo>
                    <a:pt x="599" y="2217"/>
                  </a:lnTo>
                  <a:lnTo>
                    <a:pt x="628" y="2235"/>
                  </a:lnTo>
                  <a:lnTo>
                    <a:pt x="659" y="2250"/>
                  </a:lnTo>
                  <a:lnTo>
                    <a:pt x="691" y="2263"/>
                  </a:lnTo>
                  <a:lnTo>
                    <a:pt x="725" y="2274"/>
                  </a:lnTo>
                  <a:lnTo>
                    <a:pt x="756" y="2282"/>
                  </a:lnTo>
                  <a:lnTo>
                    <a:pt x="793" y="2284"/>
                  </a:lnTo>
                  <a:lnTo>
                    <a:pt x="827" y="2287"/>
                  </a:lnTo>
                  <a:lnTo>
                    <a:pt x="862" y="2284"/>
                  </a:lnTo>
                  <a:lnTo>
                    <a:pt x="893" y="2282"/>
                  </a:lnTo>
                  <a:lnTo>
                    <a:pt x="925" y="2274"/>
                  </a:lnTo>
                  <a:lnTo>
                    <a:pt x="956" y="2263"/>
                  </a:lnTo>
                  <a:lnTo>
                    <a:pt x="988" y="2253"/>
                  </a:lnTo>
                  <a:lnTo>
                    <a:pt x="1017" y="2237"/>
                  </a:lnTo>
                  <a:lnTo>
                    <a:pt x="1045" y="2222"/>
                  </a:lnTo>
                  <a:lnTo>
                    <a:pt x="1072" y="2204"/>
                  </a:lnTo>
                  <a:lnTo>
                    <a:pt x="1237" y="2678"/>
                  </a:lnTo>
                  <a:lnTo>
                    <a:pt x="1639" y="2469"/>
                  </a:lnTo>
                  <a:lnTo>
                    <a:pt x="1663" y="2451"/>
                  </a:lnTo>
                  <a:lnTo>
                    <a:pt x="1676" y="2425"/>
                  </a:lnTo>
                  <a:lnTo>
                    <a:pt x="1681" y="2396"/>
                  </a:lnTo>
                  <a:lnTo>
                    <a:pt x="1674" y="2368"/>
                  </a:lnTo>
                  <a:lnTo>
                    <a:pt x="1666" y="2355"/>
                  </a:lnTo>
                  <a:lnTo>
                    <a:pt x="1653" y="2344"/>
                  </a:lnTo>
                  <a:lnTo>
                    <a:pt x="1642" y="2334"/>
                  </a:lnTo>
                  <a:lnTo>
                    <a:pt x="1626" y="2329"/>
                  </a:lnTo>
                  <a:lnTo>
                    <a:pt x="1613" y="2326"/>
                  </a:lnTo>
                  <a:lnTo>
                    <a:pt x="1597" y="2326"/>
                  </a:lnTo>
                  <a:lnTo>
                    <a:pt x="1582" y="2329"/>
                  </a:lnTo>
                  <a:lnTo>
                    <a:pt x="1568" y="2334"/>
                  </a:lnTo>
                  <a:lnTo>
                    <a:pt x="1324" y="2459"/>
                  </a:lnTo>
                  <a:lnTo>
                    <a:pt x="1187" y="2065"/>
                  </a:lnTo>
                  <a:lnTo>
                    <a:pt x="1206" y="2024"/>
                  </a:lnTo>
                  <a:lnTo>
                    <a:pt x="1219" y="1980"/>
                  </a:lnTo>
                  <a:lnTo>
                    <a:pt x="1227" y="1935"/>
                  </a:lnTo>
                  <a:lnTo>
                    <a:pt x="1229" y="1888"/>
                  </a:lnTo>
                  <a:lnTo>
                    <a:pt x="1227" y="1849"/>
                  </a:lnTo>
                  <a:lnTo>
                    <a:pt x="1222" y="1810"/>
                  </a:lnTo>
                  <a:lnTo>
                    <a:pt x="1211" y="1771"/>
                  </a:lnTo>
                  <a:lnTo>
                    <a:pt x="1198" y="1735"/>
                  </a:lnTo>
                  <a:lnTo>
                    <a:pt x="1182" y="1701"/>
                  </a:lnTo>
                  <a:lnTo>
                    <a:pt x="1161" y="1667"/>
                  </a:lnTo>
                  <a:lnTo>
                    <a:pt x="1137" y="1636"/>
                  </a:lnTo>
                  <a:lnTo>
                    <a:pt x="1111" y="1607"/>
                  </a:lnTo>
                  <a:lnTo>
                    <a:pt x="1098" y="1594"/>
                  </a:lnTo>
                  <a:lnTo>
                    <a:pt x="1082" y="1581"/>
                  </a:lnTo>
                  <a:lnTo>
                    <a:pt x="1067" y="1571"/>
                  </a:lnTo>
                  <a:lnTo>
                    <a:pt x="1053" y="1558"/>
                  </a:lnTo>
                  <a:lnTo>
                    <a:pt x="1035" y="1547"/>
                  </a:lnTo>
                  <a:lnTo>
                    <a:pt x="1019" y="1539"/>
                  </a:lnTo>
                  <a:lnTo>
                    <a:pt x="1003" y="1529"/>
                  </a:lnTo>
                  <a:lnTo>
                    <a:pt x="985" y="1521"/>
                  </a:lnTo>
                  <a:lnTo>
                    <a:pt x="1006" y="1511"/>
                  </a:lnTo>
                  <a:lnTo>
                    <a:pt x="1027" y="1498"/>
                  </a:lnTo>
                  <a:lnTo>
                    <a:pt x="1045" y="1482"/>
                  </a:lnTo>
                  <a:lnTo>
                    <a:pt x="1064" y="1464"/>
                  </a:lnTo>
                  <a:lnTo>
                    <a:pt x="1080" y="1446"/>
                  </a:lnTo>
                  <a:lnTo>
                    <a:pt x="1095" y="1422"/>
                  </a:lnTo>
                  <a:lnTo>
                    <a:pt x="1111" y="1399"/>
                  </a:lnTo>
                  <a:lnTo>
                    <a:pt x="1124" y="1370"/>
                  </a:lnTo>
                  <a:close/>
                </a:path>
              </a:pathLst>
            </a:custGeom>
            <a:solidFill>
              <a:srgbClr val="000000"/>
            </a:solidFill>
            <a:ln w="9525">
              <a:noFill/>
              <a:round/>
              <a:headEnd/>
              <a:tailEnd/>
            </a:ln>
          </p:spPr>
          <p:txBody>
            <a:bodyPr/>
            <a:lstStyle/>
            <a:p>
              <a:endParaRPr lang="vi-VN"/>
            </a:p>
          </p:txBody>
        </p:sp>
        <p:sp>
          <p:nvSpPr>
            <p:cNvPr id="9" name="Freeform 8">
              <a:extLst>
                <a:ext uri="{FF2B5EF4-FFF2-40B4-BE49-F238E27FC236}">
                  <a16:creationId xmlns:a16="http://schemas.microsoft.com/office/drawing/2014/main" id="{CF1BAA12-4396-4645-A809-0547ABB07DA2}"/>
                </a:ext>
              </a:extLst>
            </p:cNvPr>
            <p:cNvSpPr>
              <a:spLocks/>
            </p:cNvSpPr>
            <p:nvPr/>
          </p:nvSpPr>
          <p:spPr bwMode="auto">
            <a:xfrm>
              <a:off x="3497" y="806"/>
              <a:ext cx="271" cy="258"/>
            </a:xfrm>
            <a:custGeom>
              <a:avLst/>
              <a:gdLst>
                <a:gd name="T0" fmla="*/ 134 w 271"/>
                <a:gd name="T1" fmla="*/ 0 h 258"/>
                <a:gd name="T2" fmla="*/ 150 w 271"/>
                <a:gd name="T3" fmla="*/ 0 h 258"/>
                <a:gd name="T4" fmla="*/ 163 w 271"/>
                <a:gd name="T5" fmla="*/ 3 h 258"/>
                <a:gd name="T6" fmla="*/ 176 w 271"/>
                <a:gd name="T7" fmla="*/ 6 h 258"/>
                <a:gd name="T8" fmla="*/ 190 w 271"/>
                <a:gd name="T9" fmla="*/ 11 h 258"/>
                <a:gd name="T10" fmla="*/ 203 w 271"/>
                <a:gd name="T11" fmla="*/ 16 h 258"/>
                <a:gd name="T12" fmla="*/ 213 w 271"/>
                <a:gd name="T13" fmla="*/ 21 h 258"/>
                <a:gd name="T14" fmla="*/ 224 w 271"/>
                <a:gd name="T15" fmla="*/ 29 h 258"/>
                <a:gd name="T16" fmla="*/ 234 w 271"/>
                <a:gd name="T17" fmla="*/ 39 h 258"/>
                <a:gd name="T18" fmla="*/ 250 w 271"/>
                <a:gd name="T19" fmla="*/ 58 h 258"/>
                <a:gd name="T20" fmla="*/ 260 w 271"/>
                <a:gd name="T21" fmla="*/ 81 h 258"/>
                <a:gd name="T22" fmla="*/ 268 w 271"/>
                <a:gd name="T23" fmla="*/ 105 h 258"/>
                <a:gd name="T24" fmla="*/ 271 w 271"/>
                <a:gd name="T25" fmla="*/ 128 h 258"/>
                <a:gd name="T26" fmla="*/ 268 w 271"/>
                <a:gd name="T27" fmla="*/ 154 h 258"/>
                <a:gd name="T28" fmla="*/ 260 w 271"/>
                <a:gd name="T29" fmla="*/ 180 h 258"/>
                <a:gd name="T30" fmla="*/ 247 w 271"/>
                <a:gd name="T31" fmla="*/ 201 h 258"/>
                <a:gd name="T32" fmla="*/ 232 w 271"/>
                <a:gd name="T33" fmla="*/ 219 h 258"/>
                <a:gd name="T34" fmla="*/ 211 w 271"/>
                <a:gd name="T35" fmla="*/ 237 h 258"/>
                <a:gd name="T36" fmla="*/ 187 w 271"/>
                <a:gd name="T37" fmla="*/ 248 h 258"/>
                <a:gd name="T38" fmla="*/ 163 w 271"/>
                <a:gd name="T39" fmla="*/ 256 h 258"/>
                <a:gd name="T40" fmla="*/ 134 w 271"/>
                <a:gd name="T41" fmla="*/ 258 h 258"/>
                <a:gd name="T42" fmla="*/ 121 w 271"/>
                <a:gd name="T43" fmla="*/ 258 h 258"/>
                <a:gd name="T44" fmla="*/ 108 w 271"/>
                <a:gd name="T45" fmla="*/ 256 h 258"/>
                <a:gd name="T46" fmla="*/ 95 w 271"/>
                <a:gd name="T47" fmla="*/ 253 h 258"/>
                <a:gd name="T48" fmla="*/ 82 w 271"/>
                <a:gd name="T49" fmla="*/ 248 h 258"/>
                <a:gd name="T50" fmla="*/ 69 w 271"/>
                <a:gd name="T51" fmla="*/ 243 h 258"/>
                <a:gd name="T52" fmla="*/ 58 w 271"/>
                <a:gd name="T53" fmla="*/ 235 h 258"/>
                <a:gd name="T54" fmla="*/ 48 w 271"/>
                <a:gd name="T55" fmla="*/ 227 h 258"/>
                <a:gd name="T56" fmla="*/ 37 w 271"/>
                <a:gd name="T57" fmla="*/ 219 h 258"/>
                <a:gd name="T58" fmla="*/ 21 w 271"/>
                <a:gd name="T59" fmla="*/ 198 h 258"/>
                <a:gd name="T60" fmla="*/ 11 w 271"/>
                <a:gd name="T61" fmla="*/ 177 h 258"/>
                <a:gd name="T62" fmla="*/ 3 w 271"/>
                <a:gd name="T63" fmla="*/ 154 h 258"/>
                <a:gd name="T64" fmla="*/ 0 w 271"/>
                <a:gd name="T65" fmla="*/ 128 h 258"/>
                <a:gd name="T66" fmla="*/ 3 w 271"/>
                <a:gd name="T67" fmla="*/ 105 h 258"/>
                <a:gd name="T68" fmla="*/ 11 w 271"/>
                <a:gd name="T69" fmla="*/ 81 h 258"/>
                <a:gd name="T70" fmla="*/ 21 w 271"/>
                <a:gd name="T71" fmla="*/ 58 h 258"/>
                <a:gd name="T72" fmla="*/ 37 w 271"/>
                <a:gd name="T73" fmla="*/ 39 h 258"/>
                <a:gd name="T74" fmla="*/ 48 w 271"/>
                <a:gd name="T75" fmla="*/ 29 h 258"/>
                <a:gd name="T76" fmla="*/ 58 w 271"/>
                <a:gd name="T77" fmla="*/ 21 h 258"/>
                <a:gd name="T78" fmla="*/ 69 w 271"/>
                <a:gd name="T79" fmla="*/ 16 h 258"/>
                <a:gd name="T80" fmla="*/ 82 w 271"/>
                <a:gd name="T81" fmla="*/ 11 h 258"/>
                <a:gd name="T82" fmla="*/ 95 w 271"/>
                <a:gd name="T83" fmla="*/ 6 h 258"/>
                <a:gd name="T84" fmla="*/ 108 w 271"/>
                <a:gd name="T85" fmla="*/ 3 h 258"/>
                <a:gd name="T86" fmla="*/ 121 w 271"/>
                <a:gd name="T87" fmla="*/ 0 h 258"/>
                <a:gd name="T88" fmla="*/ 134 w 271"/>
                <a:gd name="T89" fmla="*/ 0 h 2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1"/>
                <a:gd name="T136" fmla="*/ 0 h 258"/>
                <a:gd name="T137" fmla="*/ 271 w 271"/>
                <a:gd name="T138" fmla="*/ 258 h 2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1" h="258">
                  <a:moveTo>
                    <a:pt x="134" y="0"/>
                  </a:moveTo>
                  <a:lnTo>
                    <a:pt x="150" y="0"/>
                  </a:lnTo>
                  <a:lnTo>
                    <a:pt x="163" y="3"/>
                  </a:lnTo>
                  <a:lnTo>
                    <a:pt x="176" y="6"/>
                  </a:lnTo>
                  <a:lnTo>
                    <a:pt x="190" y="11"/>
                  </a:lnTo>
                  <a:lnTo>
                    <a:pt x="203" y="16"/>
                  </a:lnTo>
                  <a:lnTo>
                    <a:pt x="213" y="21"/>
                  </a:lnTo>
                  <a:lnTo>
                    <a:pt x="224" y="29"/>
                  </a:lnTo>
                  <a:lnTo>
                    <a:pt x="234" y="39"/>
                  </a:lnTo>
                  <a:lnTo>
                    <a:pt x="250" y="58"/>
                  </a:lnTo>
                  <a:lnTo>
                    <a:pt x="260" y="81"/>
                  </a:lnTo>
                  <a:lnTo>
                    <a:pt x="268" y="105"/>
                  </a:lnTo>
                  <a:lnTo>
                    <a:pt x="271" y="128"/>
                  </a:lnTo>
                  <a:lnTo>
                    <a:pt x="268" y="154"/>
                  </a:lnTo>
                  <a:lnTo>
                    <a:pt x="260" y="180"/>
                  </a:lnTo>
                  <a:lnTo>
                    <a:pt x="247" y="201"/>
                  </a:lnTo>
                  <a:lnTo>
                    <a:pt x="232" y="219"/>
                  </a:lnTo>
                  <a:lnTo>
                    <a:pt x="211" y="237"/>
                  </a:lnTo>
                  <a:lnTo>
                    <a:pt x="187" y="248"/>
                  </a:lnTo>
                  <a:lnTo>
                    <a:pt x="163" y="256"/>
                  </a:lnTo>
                  <a:lnTo>
                    <a:pt x="134" y="258"/>
                  </a:lnTo>
                  <a:lnTo>
                    <a:pt x="121" y="258"/>
                  </a:lnTo>
                  <a:lnTo>
                    <a:pt x="108" y="256"/>
                  </a:lnTo>
                  <a:lnTo>
                    <a:pt x="95" y="253"/>
                  </a:lnTo>
                  <a:lnTo>
                    <a:pt x="82" y="248"/>
                  </a:lnTo>
                  <a:lnTo>
                    <a:pt x="69" y="243"/>
                  </a:lnTo>
                  <a:lnTo>
                    <a:pt x="58" y="235"/>
                  </a:lnTo>
                  <a:lnTo>
                    <a:pt x="48" y="227"/>
                  </a:lnTo>
                  <a:lnTo>
                    <a:pt x="37" y="219"/>
                  </a:lnTo>
                  <a:lnTo>
                    <a:pt x="21" y="198"/>
                  </a:lnTo>
                  <a:lnTo>
                    <a:pt x="11" y="177"/>
                  </a:lnTo>
                  <a:lnTo>
                    <a:pt x="3" y="154"/>
                  </a:lnTo>
                  <a:lnTo>
                    <a:pt x="0" y="128"/>
                  </a:lnTo>
                  <a:lnTo>
                    <a:pt x="3" y="105"/>
                  </a:lnTo>
                  <a:lnTo>
                    <a:pt x="11" y="81"/>
                  </a:lnTo>
                  <a:lnTo>
                    <a:pt x="21" y="58"/>
                  </a:lnTo>
                  <a:lnTo>
                    <a:pt x="37" y="39"/>
                  </a:lnTo>
                  <a:lnTo>
                    <a:pt x="48" y="29"/>
                  </a:lnTo>
                  <a:lnTo>
                    <a:pt x="58" y="21"/>
                  </a:lnTo>
                  <a:lnTo>
                    <a:pt x="69" y="16"/>
                  </a:lnTo>
                  <a:lnTo>
                    <a:pt x="82" y="11"/>
                  </a:lnTo>
                  <a:lnTo>
                    <a:pt x="95" y="6"/>
                  </a:lnTo>
                  <a:lnTo>
                    <a:pt x="108" y="3"/>
                  </a:lnTo>
                  <a:lnTo>
                    <a:pt x="121" y="0"/>
                  </a:lnTo>
                  <a:lnTo>
                    <a:pt x="134" y="0"/>
                  </a:lnTo>
                  <a:close/>
                </a:path>
              </a:pathLst>
            </a:custGeom>
            <a:solidFill>
              <a:srgbClr val="FFFFFF"/>
            </a:solidFill>
            <a:ln w="9525">
              <a:noFill/>
              <a:round/>
              <a:headEnd/>
              <a:tailEnd/>
            </a:ln>
          </p:spPr>
          <p:txBody>
            <a:bodyPr/>
            <a:lstStyle/>
            <a:p>
              <a:endParaRPr lang="vi-VN"/>
            </a:p>
          </p:txBody>
        </p:sp>
        <p:sp>
          <p:nvSpPr>
            <p:cNvPr id="10" name="Freeform 9">
              <a:extLst>
                <a:ext uri="{FF2B5EF4-FFF2-40B4-BE49-F238E27FC236}">
                  <a16:creationId xmlns:a16="http://schemas.microsoft.com/office/drawing/2014/main" id="{8E4B90CF-390F-A746-93DA-0E4AF98B496B}"/>
                </a:ext>
              </a:extLst>
            </p:cNvPr>
            <p:cNvSpPr>
              <a:spLocks/>
            </p:cNvSpPr>
            <p:nvPr/>
          </p:nvSpPr>
          <p:spPr bwMode="auto">
            <a:xfrm>
              <a:off x="2635" y="2268"/>
              <a:ext cx="494" cy="489"/>
            </a:xfrm>
            <a:custGeom>
              <a:avLst/>
              <a:gdLst>
                <a:gd name="T0" fmla="*/ 494 w 494"/>
                <a:gd name="T1" fmla="*/ 244 h 489"/>
                <a:gd name="T2" fmla="*/ 492 w 494"/>
                <a:gd name="T3" fmla="*/ 276 h 489"/>
                <a:gd name="T4" fmla="*/ 487 w 494"/>
                <a:gd name="T5" fmla="*/ 307 h 489"/>
                <a:gd name="T6" fmla="*/ 476 w 494"/>
                <a:gd name="T7" fmla="*/ 336 h 489"/>
                <a:gd name="T8" fmla="*/ 463 w 494"/>
                <a:gd name="T9" fmla="*/ 364 h 489"/>
                <a:gd name="T10" fmla="*/ 460 w 494"/>
                <a:gd name="T11" fmla="*/ 369 h 489"/>
                <a:gd name="T12" fmla="*/ 458 w 494"/>
                <a:gd name="T13" fmla="*/ 372 h 489"/>
                <a:gd name="T14" fmla="*/ 452 w 494"/>
                <a:gd name="T15" fmla="*/ 377 h 489"/>
                <a:gd name="T16" fmla="*/ 450 w 494"/>
                <a:gd name="T17" fmla="*/ 382 h 489"/>
                <a:gd name="T18" fmla="*/ 431 w 494"/>
                <a:gd name="T19" fmla="*/ 406 h 489"/>
                <a:gd name="T20" fmla="*/ 410 w 494"/>
                <a:gd name="T21" fmla="*/ 427 h 489"/>
                <a:gd name="T22" fmla="*/ 389 w 494"/>
                <a:gd name="T23" fmla="*/ 445 h 489"/>
                <a:gd name="T24" fmla="*/ 363 w 494"/>
                <a:gd name="T25" fmla="*/ 461 h 489"/>
                <a:gd name="T26" fmla="*/ 337 w 494"/>
                <a:gd name="T27" fmla="*/ 474 h 489"/>
                <a:gd name="T28" fmla="*/ 308 w 494"/>
                <a:gd name="T29" fmla="*/ 481 h 489"/>
                <a:gd name="T30" fmla="*/ 279 w 494"/>
                <a:gd name="T31" fmla="*/ 487 h 489"/>
                <a:gd name="T32" fmla="*/ 247 w 494"/>
                <a:gd name="T33" fmla="*/ 489 h 489"/>
                <a:gd name="T34" fmla="*/ 224 w 494"/>
                <a:gd name="T35" fmla="*/ 489 h 489"/>
                <a:gd name="T36" fmla="*/ 200 w 494"/>
                <a:gd name="T37" fmla="*/ 484 h 489"/>
                <a:gd name="T38" fmla="*/ 176 w 494"/>
                <a:gd name="T39" fmla="*/ 479 h 489"/>
                <a:gd name="T40" fmla="*/ 153 w 494"/>
                <a:gd name="T41" fmla="*/ 471 h 489"/>
                <a:gd name="T42" fmla="*/ 132 w 494"/>
                <a:gd name="T43" fmla="*/ 461 h 489"/>
                <a:gd name="T44" fmla="*/ 111 w 494"/>
                <a:gd name="T45" fmla="*/ 448 h 489"/>
                <a:gd name="T46" fmla="*/ 90 w 494"/>
                <a:gd name="T47" fmla="*/ 432 h 489"/>
                <a:gd name="T48" fmla="*/ 71 w 494"/>
                <a:gd name="T49" fmla="*/ 416 h 489"/>
                <a:gd name="T50" fmla="*/ 42 w 494"/>
                <a:gd name="T51" fmla="*/ 380 h 489"/>
                <a:gd name="T52" fmla="*/ 19 w 494"/>
                <a:gd name="T53" fmla="*/ 338 h 489"/>
                <a:gd name="T54" fmla="*/ 6 w 494"/>
                <a:gd name="T55" fmla="*/ 291 h 489"/>
                <a:gd name="T56" fmla="*/ 0 w 494"/>
                <a:gd name="T57" fmla="*/ 244 h 489"/>
                <a:gd name="T58" fmla="*/ 6 w 494"/>
                <a:gd name="T59" fmla="*/ 197 h 489"/>
                <a:gd name="T60" fmla="*/ 19 w 494"/>
                <a:gd name="T61" fmla="*/ 151 h 489"/>
                <a:gd name="T62" fmla="*/ 42 w 494"/>
                <a:gd name="T63" fmla="*/ 109 h 489"/>
                <a:gd name="T64" fmla="*/ 71 w 494"/>
                <a:gd name="T65" fmla="*/ 70 h 489"/>
                <a:gd name="T66" fmla="*/ 90 w 494"/>
                <a:gd name="T67" fmla="*/ 54 h 489"/>
                <a:gd name="T68" fmla="*/ 111 w 494"/>
                <a:gd name="T69" fmla="*/ 39 h 489"/>
                <a:gd name="T70" fmla="*/ 132 w 494"/>
                <a:gd name="T71" fmla="*/ 28 h 489"/>
                <a:gd name="T72" fmla="*/ 153 w 494"/>
                <a:gd name="T73" fmla="*/ 18 h 489"/>
                <a:gd name="T74" fmla="*/ 176 w 494"/>
                <a:gd name="T75" fmla="*/ 10 h 489"/>
                <a:gd name="T76" fmla="*/ 200 w 494"/>
                <a:gd name="T77" fmla="*/ 5 h 489"/>
                <a:gd name="T78" fmla="*/ 224 w 494"/>
                <a:gd name="T79" fmla="*/ 0 h 489"/>
                <a:gd name="T80" fmla="*/ 247 w 494"/>
                <a:gd name="T81" fmla="*/ 0 h 489"/>
                <a:gd name="T82" fmla="*/ 271 w 494"/>
                <a:gd name="T83" fmla="*/ 0 h 489"/>
                <a:gd name="T84" fmla="*/ 295 w 494"/>
                <a:gd name="T85" fmla="*/ 5 h 489"/>
                <a:gd name="T86" fmla="*/ 318 w 494"/>
                <a:gd name="T87" fmla="*/ 10 h 489"/>
                <a:gd name="T88" fmla="*/ 342 w 494"/>
                <a:gd name="T89" fmla="*/ 18 h 489"/>
                <a:gd name="T90" fmla="*/ 363 w 494"/>
                <a:gd name="T91" fmla="*/ 28 h 489"/>
                <a:gd name="T92" fmla="*/ 384 w 494"/>
                <a:gd name="T93" fmla="*/ 39 h 489"/>
                <a:gd name="T94" fmla="*/ 402 w 494"/>
                <a:gd name="T95" fmla="*/ 54 h 489"/>
                <a:gd name="T96" fmla="*/ 421 w 494"/>
                <a:gd name="T97" fmla="*/ 70 h 489"/>
                <a:gd name="T98" fmla="*/ 452 w 494"/>
                <a:gd name="T99" fmla="*/ 109 h 489"/>
                <a:gd name="T100" fmla="*/ 476 w 494"/>
                <a:gd name="T101" fmla="*/ 151 h 489"/>
                <a:gd name="T102" fmla="*/ 489 w 494"/>
                <a:gd name="T103" fmla="*/ 197 h 489"/>
                <a:gd name="T104" fmla="*/ 494 w 494"/>
                <a:gd name="T105" fmla="*/ 244 h 48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4"/>
                <a:gd name="T160" fmla="*/ 0 h 489"/>
                <a:gd name="T161" fmla="*/ 494 w 494"/>
                <a:gd name="T162" fmla="*/ 489 h 48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4" h="489">
                  <a:moveTo>
                    <a:pt x="494" y="244"/>
                  </a:moveTo>
                  <a:lnTo>
                    <a:pt x="492" y="276"/>
                  </a:lnTo>
                  <a:lnTo>
                    <a:pt x="487" y="307"/>
                  </a:lnTo>
                  <a:lnTo>
                    <a:pt x="476" y="336"/>
                  </a:lnTo>
                  <a:lnTo>
                    <a:pt x="463" y="364"/>
                  </a:lnTo>
                  <a:lnTo>
                    <a:pt x="460" y="369"/>
                  </a:lnTo>
                  <a:lnTo>
                    <a:pt x="458" y="372"/>
                  </a:lnTo>
                  <a:lnTo>
                    <a:pt x="452" y="377"/>
                  </a:lnTo>
                  <a:lnTo>
                    <a:pt x="450" y="382"/>
                  </a:lnTo>
                  <a:lnTo>
                    <a:pt x="431" y="406"/>
                  </a:lnTo>
                  <a:lnTo>
                    <a:pt x="410" y="427"/>
                  </a:lnTo>
                  <a:lnTo>
                    <a:pt x="389" y="445"/>
                  </a:lnTo>
                  <a:lnTo>
                    <a:pt x="363" y="461"/>
                  </a:lnTo>
                  <a:lnTo>
                    <a:pt x="337" y="474"/>
                  </a:lnTo>
                  <a:lnTo>
                    <a:pt x="308" y="481"/>
                  </a:lnTo>
                  <a:lnTo>
                    <a:pt x="279" y="487"/>
                  </a:lnTo>
                  <a:lnTo>
                    <a:pt x="247" y="489"/>
                  </a:lnTo>
                  <a:lnTo>
                    <a:pt x="224" y="489"/>
                  </a:lnTo>
                  <a:lnTo>
                    <a:pt x="200" y="484"/>
                  </a:lnTo>
                  <a:lnTo>
                    <a:pt x="176" y="479"/>
                  </a:lnTo>
                  <a:lnTo>
                    <a:pt x="153" y="471"/>
                  </a:lnTo>
                  <a:lnTo>
                    <a:pt x="132" y="461"/>
                  </a:lnTo>
                  <a:lnTo>
                    <a:pt x="111" y="448"/>
                  </a:lnTo>
                  <a:lnTo>
                    <a:pt x="90" y="432"/>
                  </a:lnTo>
                  <a:lnTo>
                    <a:pt x="71" y="416"/>
                  </a:lnTo>
                  <a:lnTo>
                    <a:pt x="42" y="380"/>
                  </a:lnTo>
                  <a:lnTo>
                    <a:pt x="19" y="338"/>
                  </a:lnTo>
                  <a:lnTo>
                    <a:pt x="6" y="291"/>
                  </a:lnTo>
                  <a:lnTo>
                    <a:pt x="0" y="244"/>
                  </a:lnTo>
                  <a:lnTo>
                    <a:pt x="6" y="197"/>
                  </a:lnTo>
                  <a:lnTo>
                    <a:pt x="19" y="151"/>
                  </a:lnTo>
                  <a:lnTo>
                    <a:pt x="42" y="109"/>
                  </a:lnTo>
                  <a:lnTo>
                    <a:pt x="71" y="70"/>
                  </a:lnTo>
                  <a:lnTo>
                    <a:pt x="90" y="54"/>
                  </a:lnTo>
                  <a:lnTo>
                    <a:pt x="111" y="39"/>
                  </a:lnTo>
                  <a:lnTo>
                    <a:pt x="132" y="28"/>
                  </a:lnTo>
                  <a:lnTo>
                    <a:pt x="153" y="18"/>
                  </a:lnTo>
                  <a:lnTo>
                    <a:pt x="176" y="10"/>
                  </a:lnTo>
                  <a:lnTo>
                    <a:pt x="200" y="5"/>
                  </a:lnTo>
                  <a:lnTo>
                    <a:pt x="224" y="0"/>
                  </a:lnTo>
                  <a:lnTo>
                    <a:pt x="247" y="0"/>
                  </a:lnTo>
                  <a:lnTo>
                    <a:pt x="271" y="0"/>
                  </a:lnTo>
                  <a:lnTo>
                    <a:pt x="295" y="5"/>
                  </a:lnTo>
                  <a:lnTo>
                    <a:pt x="318" y="10"/>
                  </a:lnTo>
                  <a:lnTo>
                    <a:pt x="342" y="18"/>
                  </a:lnTo>
                  <a:lnTo>
                    <a:pt x="363" y="28"/>
                  </a:lnTo>
                  <a:lnTo>
                    <a:pt x="384" y="39"/>
                  </a:lnTo>
                  <a:lnTo>
                    <a:pt x="402" y="54"/>
                  </a:lnTo>
                  <a:lnTo>
                    <a:pt x="421" y="70"/>
                  </a:lnTo>
                  <a:lnTo>
                    <a:pt x="452" y="109"/>
                  </a:lnTo>
                  <a:lnTo>
                    <a:pt x="476" y="151"/>
                  </a:lnTo>
                  <a:lnTo>
                    <a:pt x="489" y="197"/>
                  </a:lnTo>
                  <a:lnTo>
                    <a:pt x="494" y="244"/>
                  </a:lnTo>
                  <a:close/>
                </a:path>
              </a:pathLst>
            </a:custGeom>
            <a:solidFill>
              <a:schemeClr val="hlink"/>
            </a:solidFill>
            <a:ln w="9525">
              <a:noFill/>
              <a:round/>
              <a:headEnd/>
              <a:tailEnd/>
            </a:ln>
          </p:spPr>
          <p:txBody>
            <a:bodyPr/>
            <a:lstStyle/>
            <a:p>
              <a:endParaRPr lang="vi-VN"/>
            </a:p>
          </p:txBody>
        </p:sp>
        <p:sp>
          <p:nvSpPr>
            <p:cNvPr id="11" name="Freeform 10">
              <a:extLst>
                <a:ext uri="{FF2B5EF4-FFF2-40B4-BE49-F238E27FC236}">
                  <a16:creationId xmlns:a16="http://schemas.microsoft.com/office/drawing/2014/main" id="{E0AB7EC5-79DA-9741-8CB0-9F46F0CC13EF}"/>
                </a:ext>
              </a:extLst>
            </p:cNvPr>
            <p:cNvSpPr>
              <a:spLocks/>
            </p:cNvSpPr>
            <p:nvPr/>
          </p:nvSpPr>
          <p:spPr bwMode="auto">
            <a:xfrm>
              <a:off x="2210" y="778"/>
              <a:ext cx="1434" cy="1250"/>
            </a:xfrm>
            <a:custGeom>
              <a:avLst/>
              <a:gdLst>
                <a:gd name="T0" fmla="*/ 785 w 1434"/>
                <a:gd name="T1" fmla="*/ 1216 h 1250"/>
                <a:gd name="T2" fmla="*/ 675 w 1434"/>
                <a:gd name="T3" fmla="*/ 1250 h 1250"/>
                <a:gd name="T4" fmla="*/ 578 w 1434"/>
                <a:gd name="T5" fmla="*/ 1245 h 1250"/>
                <a:gd name="T6" fmla="*/ 528 w 1434"/>
                <a:gd name="T7" fmla="*/ 1221 h 1250"/>
                <a:gd name="T8" fmla="*/ 483 w 1434"/>
                <a:gd name="T9" fmla="*/ 1127 h 1250"/>
                <a:gd name="T10" fmla="*/ 509 w 1434"/>
                <a:gd name="T11" fmla="*/ 984 h 1250"/>
                <a:gd name="T12" fmla="*/ 651 w 1434"/>
                <a:gd name="T13" fmla="*/ 854 h 1250"/>
                <a:gd name="T14" fmla="*/ 875 w 1434"/>
                <a:gd name="T15" fmla="*/ 724 h 1250"/>
                <a:gd name="T16" fmla="*/ 972 w 1434"/>
                <a:gd name="T17" fmla="*/ 565 h 1250"/>
                <a:gd name="T18" fmla="*/ 935 w 1434"/>
                <a:gd name="T19" fmla="*/ 375 h 1250"/>
                <a:gd name="T20" fmla="*/ 848 w 1434"/>
                <a:gd name="T21" fmla="*/ 304 h 1250"/>
                <a:gd name="T22" fmla="*/ 733 w 1434"/>
                <a:gd name="T23" fmla="*/ 276 h 1250"/>
                <a:gd name="T24" fmla="*/ 583 w 1434"/>
                <a:gd name="T25" fmla="*/ 294 h 1250"/>
                <a:gd name="T26" fmla="*/ 412 w 1434"/>
                <a:gd name="T27" fmla="*/ 406 h 1250"/>
                <a:gd name="T28" fmla="*/ 299 w 1434"/>
                <a:gd name="T29" fmla="*/ 549 h 1250"/>
                <a:gd name="T30" fmla="*/ 215 w 1434"/>
                <a:gd name="T31" fmla="*/ 578 h 1250"/>
                <a:gd name="T32" fmla="*/ 120 w 1434"/>
                <a:gd name="T33" fmla="*/ 570 h 1250"/>
                <a:gd name="T34" fmla="*/ 50 w 1434"/>
                <a:gd name="T35" fmla="*/ 539 h 1250"/>
                <a:gd name="T36" fmla="*/ 2 w 1434"/>
                <a:gd name="T37" fmla="*/ 455 h 1250"/>
                <a:gd name="T38" fmla="*/ 13 w 1434"/>
                <a:gd name="T39" fmla="*/ 351 h 1250"/>
                <a:gd name="T40" fmla="*/ 84 w 1434"/>
                <a:gd name="T41" fmla="*/ 234 h 1250"/>
                <a:gd name="T42" fmla="*/ 168 w 1434"/>
                <a:gd name="T43" fmla="*/ 156 h 1250"/>
                <a:gd name="T44" fmla="*/ 276 w 1434"/>
                <a:gd name="T45" fmla="*/ 88 h 1250"/>
                <a:gd name="T46" fmla="*/ 433 w 1434"/>
                <a:gd name="T47" fmla="*/ 31 h 1250"/>
                <a:gd name="T48" fmla="*/ 641 w 1434"/>
                <a:gd name="T49" fmla="*/ 2 h 1250"/>
                <a:gd name="T50" fmla="*/ 809 w 1434"/>
                <a:gd name="T51" fmla="*/ 5 h 1250"/>
                <a:gd name="T52" fmla="*/ 943 w 1434"/>
                <a:gd name="T53" fmla="*/ 21 h 1250"/>
                <a:gd name="T54" fmla="*/ 1064 w 1434"/>
                <a:gd name="T55" fmla="*/ 54 h 1250"/>
                <a:gd name="T56" fmla="*/ 1172 w 1434"/>
                <a:gd name="T57" fmla="*/ 99 h 1250"/>
                <a:gd name="T58" fmla="*/ 1190 w 1434"/>
                <a:gd name="T59" fmla="*/ 146 h 1250"/>
                <a:gd name="T60" fmla="*/ 1227 w 1434"/>
                <a:gd name="T61" fmla="*/ 281 h 1250"/>
                <a:gd name="T62" fmla="*/ 1308 w 1434"/>
                <a:gd name="T63" fmla="*/ 354 h 1250"/>
                <a:gd name="T64" fmla="*/ 1395 w 1434"/>
                <a:gd name="T65" fmla="*/ 380 h 1250"/>
                <a:gd name="T66" fmla="*/ 1434 w 1434"/>
                <a:gd name="T67" fmla="*/ 471 h 1250"/>
                <a:gd name="T68" fmla="*/ 1434 w 1434"/>
                <a:gd name="T69" fmla="*/ 502 h 1250"/>
                <a:gd name="T70" fmla="*/ 1406 w 1434"/>
                <a:gd name="T71" fmla="*/ 505 h 1250"/>
                <a:gd name="T72" fmla="*/ 1287 w 1434"/>
                <a:gd name="T73" fmla="*/ 502 h 1250"/>
                <a:gd name="T74" fmla="*/ 1156 w 1434"/>
                <a:gd name="T75" fmla="*/ 479 h 1250"/>
                <a:gd name="T76" fmla="*/ 1109 w 1434"/>
                <a:gd name="T77" fmla="*/ 466 h 1250"/>
                <a:gd name="T78" fmla="*/ 1053 w 1434"/>
                <a:gd name="T79" fmla="*/ 482 h 1250"/>
                <a:gd name="T80" fmla="*/ 1019 w 1434"/>
                <a:gd name="T81" fmla="*/ 534 h 1250"/>
                <a:gd name="T82" fmla="*/ 1053 w 1434"/>
                <a:gd name="T83" fmla="*/ 620 h 1250"/>
                <a:gd name="T84" fmla="*/ 1148 w 1434"/>
                <a:gd name="T85" fmla="*/ 651 h 1250"/>
                <a:gd name="T86" fmla="*/ 1300 w 1434"/>
                <a:gd name="T87" fmla="*/ 672 h 1250"/>
                <a:gd name="T88" fmla="*/ 1392 w 1434"/>
                <a:gd name="T89" fmla="*/ 672 h 1250"/>
                <a:gd name="T90" fmla="*/ 1348 w 1434"/>
                <a:gd name="T91" fmla="*/ 765 h 1250"/>
                <a:gd name="T92" fmla="*/ 1177 w 1434"/>
                <a:gd name="T93" fmla="*/ 898 h 1250"/>
                <a:gd name="T94" fmla="*/ 1001 w 1434"/>
                <a:gd name="T95" fmla="*/ 992 h 1250"/>
                <a:gd name="T96" fmla="*/ 869 w 1434"/>
                <a:gd name="T97" fmla="*/ 1091 h 125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34"/>
                <a:gd name="T148" fmla="*/ 0 h 1250"/>
                <a:gd name="T149" fmla="*/ 1434 w 1434"/>
                <a:gd name="T150" fmla="*/ 1250 h 125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34" h="1250">
                  <a:moveTo>
                    <a:pt x="827" y="1154"/>
                  </a:moveTo>
                  <a:lnTo>
                    <a:pt x="814" y="1177"/>
                  </a:lnTo>
                  <a:lnTo>
                    <a:pt x="801" y="1198"/>
                  </a:lnTo>
                  <a:lnTo>
                    <a:pt x="785" y="1216"/>
                  </a:lnTo>
                  <a:lnTo>
                    <a:pt x="767" y="1229"/>
                  </a:lnTo>
                  <a:lnTo>
                    <a:pt x="743" y="1237"/>
                  </a:lnTo>
                  <a:lnTo>
                    <a:pt x="712" y="1245"/>
                  </a:lnTo>
                  <a:lnTo>
                    <a:pt x="675" y="1250"/>
                  </a:lnTo>
                  <a:lnTo>
                    <a:pt x="630" y="1250"/>
                  </a:lnTo>
                  <a:lnTo>
                    <a:pt x="612" y="1250"/>
                  </a:lnTo>
                  <a:lnTo>
                    <a:pt x="594" y="1247"/>
                  </a:lnTo>
                  <a:lnTo>
                    <a:pt x="578" y="1245"/>
                  </a:lnTo>
                  <a:lnTo>
                    <a:pt x="562" y="1239"/>
                  </a:lnTo>
                  <a:lnTo>
                    <a:pt x="549" y="1234"/>
                  </a:lnTo>
                  <a:lnTo>
                    <a:pt x="538" y="1229"/>
                  </a:lnTo>
                  <a:lnTo>
                    <a:pt x="528" y="1221"/>
                  </a:lnTo>
                  <a:lnTo>
                    <a:pt x="517" y="1213"/>
                  </a:lnTo>
                  <a:lnTo>
                    <a:pt x="499" y="1187"/>
                  </a:lnTo>
                  <a:lnTo>
                    <a:pt x="488" y="1159"/>
                  </a:lnTo>
                  <a:lnTo>
                    <a:pt x="483" y="1127"/>
                  </a:lnTo>
                  <a:lnTo>
                    <a:pt x="481" y="1099"/>
                  </a:lnTo>
                  <a:lnTo>
                    <a:pt x="483" y="1057"/>
                  </a:lnTo>
                  <a:lnTo>
                    <a:pt x="494" y="1021"/>
                  </a:lnTo>
                  <a:lnTo>
                    <a:pt x="509" y="984"/>
                  </a:lnTo>
                  <a:lnTo>
                    <a:pt x="536" y="948"/>
                  </a:lnTo>
                  <a:lnTo>
                    <a:pt x="565" y="917"/>
                  </a:lnTo>
                  <a:lnTo>
                    <a:pt x="604" y="885"/>
                  </a:lnTo>
                  <a:lnTo>
                    <a:pt x="651" y="854"/>
                  </a:lnTo>
                  <a:lnTo>
                    <a:pt x="707" y="823"/>
                  </a:lnTo>
                  <a:lnTo>
                    <a:pt x="772" y="789"/>
                  </a:lnTo>
                  <a:lnTo>
                    <a:pt x="830" y="755"/>
                  </a:lnTo>
                  <a:lnTo>
                    <a:pt x="875" y="724"/>
                  </a:lnTo>
                  <a:lnTo>
                    <a:pt x="912" y="690"/>
                  </a:lnTo>
                  <a:lnTo>
                    <a:pt x="940" y="653"/>
                  </a:lnTo>
                  <a:lnTo>
                    <a:pt x="959" y="612"/>
                  </a:lnTo>
                  <a:lnTo>
                    <a:pt x="972" y="565"/>
                  </a:lnTo>
                  <a:lnTo>
                    <a:pt x="975" y="510"/>
                  </a:lnTo>
                  <a:lnTo>
                    <a:pt x="969" y="453"/>
                  </a:lnTo>
                  <a:lnTo>
                    <a:pt x="954" y="409"/>
                  </a:lnTo>
                  <a:lnTo>
                    <a:pt x="935" y="375"/>
                  </a:lnTo>
                  <a:lnTo>
                    <a:pt x="914" y="349"/>
                  </a:lnTo>
                  <a:lnTo>
                    <a:pt x="893" y="333"/>
                  </a:lnTo>
                  <a:lnTo>
                    <a:pt x="872" y="317"/>
                  </a:lnTo>
                  <a:lnTo>
                    <a:pt x="848" y="304"/>
                  </a:lnTo>
                  <a:lnTo>
                    <a:pt x="822" y="294"/>
                  </a:lnTo>
                  <a:lnTo>
                    <a:pt x="793" y="286"/>
                  </a:lnTo>
                  <a:lnTo>
                    <a:pt x="764" y="281"/>
                  </a:lnTo>
                  <a:lnTo>
                    <a:pt x="733" y="276"/>
                  </a:lnTo>
                  <a:lnTo>
                    <a:pt x="699" y="276"/>
                  </a:lnTo>
                  <a:lnTo>
                    <a:pt x="662" y="278"/>
                  </a:lnTo>
                  <a:lnTo>
                    <a:pt x="622" y="284"/>
                  </a:lnTo>
                  <a:lnTo>
                    <a:pt x="583" y="294"/>
                  </a:lnTo>
                  <a:lnTo>
                    <a:pt x="541" y="310"/>
                  </a:lnTo>
                  <a:lnTo>
                    <a:pt x="496" y="333"/>
                  </a:lnTo>
                  <a:lnTo>
                    <a:pt x="454" y="364"/>
                  </a:lnTo>
                  <a:lnTo>
                    <a:pt x="412" y="406"/>
                  </a:lnTo>
                  <a:lnTo>
                    <a:pt x="373" y="455"/>
                  </a:lnTo>
                  <a:lnTo>
                    <a:pt x="344" y="497"/>
                  </a:lnTo>
                  <a:lnTo>
                    <a:pt x="320" y="526"/>
                  </a:lnTo>
                  <a:lnTo>
                    <a:pt x="299" y="549"/>
                  </a:lnTo>
                  <a:lnTo>
                    <a:pt x="278" y="562"/>
                  </a:lnTo>
                  <a:lnTo>
                    <a:pt x="260" y="573"/>
                  </a:lnTo>
                  <a:lnTo>
                    <a:pt x="239" y="575"/>
                  </a:lnTo>
                  <a:lnTo>
                    <a:pt x="215" y="578"/>
                  </a:lnTo>
                  <a:lnTo>
                    <a:pt x="189" y="578"/>
                  </a:lnTo>
                  <a:lnTo>
                    <a:pt x="165" y="578"/>
                  </a:lnTo>
                  <a:lnTo>
                    <a:pt x="142" y="575"/>
                  </a:lnTo>
                  <a:lnTo>
                    <a:pt x="120" y="570"/>
                  </a:lnTo>
                  <a:lnTo>
                    <a:pt x="99" y="565"/>
                  </a:lnTo>
                  <a:lnTo>
                    <a:pt x="81" y="557"/>
                  </a:lnTo>
                  <a:lnTo>
                    <a:pt x="65" y="549"/>
                  </a:lnTo>
                  <a:lnTo>
                    <a:pt x="50" y="539"/>
                  </a:lnTo>
                  <a:lnTo>
                    <a:pt x="36" y="528"/>
                  </a:lnTo>
                  <a:lnTo>
                    <a:pt x="21" y="508"/>
                  </a:lnTo>
                  <a:lnTo>
                    <a:pt x="10" y="482"/>
                  </a:lnTo>
                  <a:lnTo>
                    <a:pt x="2" y="455"/>
                  </a:lnTo>
                  <a:lnTo>
                    <a:pt x="0" y="422"/>
                  </a:lnTo>
                  <a:lnTo>
                    <a:pt x="2" y="401"/>
                  </a:lnTo>
                  <a:lnTo>
                    <a:pt x="5" y="377"/>
                  </a:lnTo>
                  <a:lnTo>
                    <a:pt x="13" y="351"/>
                  </a:lnTo>
                  <a:lnTo>
                    <a:pt x="26" y="323"/>
                  </a:lnTo>
                  <a:lnTo>
                    <a:pt x="39" y="294"/>
                  </a:lnTo>
                  <a:lnTo>
                    <a:pt x="60" y="265"/>
                  </a:lnTo>
                  <a:lnTo>
                    <a:pt x="84" y="234"/>
                  </a:lnTo>
                  <a:lnTo>
                    <a:pt x="113" y="203"/>
                  </a:lnTo>
                  <a:lnTo>
                    <a:pt x="128" y="187"/>
                  </a:lnTo>
                  <a:lnTo>
                    <a:pt x="147" y="172"/>
                  </a:lnTo>
                  <a:lnTo>
                    <a:pt x="168" y="156"/>
                  </a:lnTo>
                  <a:lnTo>
                    <a:pt x="189" y="140"/>
                  </a:lnTo>
                  <a:lnTo>
                    <a:pt x="215" y="122"/>
                  </a:lnTo>
                  <a:lnTo>
                    <a:pt x="244" y="106"/>
                  </a:lnTo>
                  <a:lnTo>
                    <a:pt x="276" y="88"/>
                  </a:lnTo>
                  <a:lnTo>
                    <a:pt x="310" y="73"/>
                  </a:lnTo>
                  <a:lnTo>
                    <a:pt x="349" y="57"/>
                  </a:lnTo>
                  <a:lnTo>
                    <a:pt x="389" y="44"/>
                  </a:lnTo>
                  <a:lnTo>
                    <a:pt x="433" y="31"/>
                  </a:lnTo>
                  <a:lnTo>
                    <a:pt x="481" y="21"/>
                  </a:lnTo>
                  <a:lnTo>
                    <a:pt x="530" y="13"/>
                  </a:lnTo>
                  <a:lnTo>
                    <a:pt x="583" y="5"/>
                  </a:lnTo>
                  <a:lnTo>
                    <a:pt x="641" y="2"/>
                  </a:lnTo>
                  <a:lnTo>
                    <a:pt x="701" y="0"/>
                  </a:lnTo>
                  <a:lnTo>
                    <a:pt x="738" y="0"/>
                  </a:lnTo>
                  <a:lnTo>
                    <a:pt x="775" y="2"/>
                  </a:lnTo>
                  <a:lnTo>
                    <a:pt x="809" y="5"/>
                  </a:lnTo>
                  <a:lnTo>
                    <a:pt x="843" y="7"/>
                  </a:lnTo>
                  <a:lnTo>
                    <a:pt x="877" y="10"/>
                  </a:lnTo>
                  <a:lnTo>
                    <a:pt x="912" y="15"/>
                  </a:lnTo>
                  <a:lnTo>
                    <a:pt x="943" y="21"/>
                  </a:lnTo>
                  <a:lnTo>
                    <a:pt x="975" y="28"/>
                  </a:lnTo>
                  <a:lnTo>
                    <a:pt x="1003" y="36"/>
                  </a:lnTo>
                  <a:lnTo>
                    <a:pt x="1035" y="44"/>
                  </a:lnTo>
                  <a:lnTo>
                    <a:pt x="1064" y="54"/>
                  </a:lnTo>
                  <a:lnTo>
                    <a:pt x="1093" y="62"/>
                  </a:lnTo>
                  <a:lnTo>
                    <a:pt x="1119" y="75"/>
                  </a:lnTo>
                  <a:lnTo>
                    <a:pt x="1145" y="86"/>
                  </a:lnTo>
                  <a:lnTo>
                    <a:pt x="1172" y="99"/>
                  </a:lnTo>
                  <a:lnTo>
                    <a:pt x="1195" y="112"/>
                  </a:lnTo>
                  <a:lnTo>
                    <a:pt x="1193" y="122"/>
                  </a:lnTo>
                  <a:lnTo>
                    <a:pt x="1190" y="133"/>
                  </a:lnTo>
                  <a:lnTo>
                    <a:pt x="1190" y="146"/>
                  </a:lnTo>
                  <a:lnTo>
                    <a:pt x="1190" y="156"/>
                  </a:lnTo>
                  <a:lnTo>
                    <a:pt x="1195" y="200"/>
                  </a:lnTo>
                  <a:lnTo>
                    <a:pt x="1208" y="242"/>
                  </a:lnTo>
                  <a:lnTo>
                    <a:pt x="1227" y="281"/>
                  </a:lnTo>
                  <a:lnTo>
                    <a:pt x="1256" y="315"/>
                  </a:lnTo>
                  <a:lnTo>
                    <a:pt x="1272" y="330"/>
                  </a:lnTo>
                  <a:lnTo>
                    <a:pt x="1290" y="343"/>
                  </a:lnTo>
                  <a:lnTo>
                    <a:pt x="1308" y="354"/>
                  </a:lnTo>
                  <a:lnTo>
                    <a:pt x="1329" y="364"/>
                  </a:lnTo>
                  <a:lnTo>
                    <a:pt x="1350" y="372"/>
                  </a:lnTo>
                  <a:lnTo>
                    <a:pt x="1371" y="377"/>
                  </a:lnTo>
                  <a:lnTo>
                    <a:pt x="1395" y="380"/>
                  </a:lnTo>
                  <a:lnTo>
                    <a:pt x="1419" y="383"/>
                  </a:lnTo>
                  <a:lnTo>
                    <a:pt x="1427" y="411"/>
                  </a:lnTo>
                  <a:lnTo>
                    <a:pt x="1432" y="440"/>
                  </a:lnTo>
                  <a:lnTo>
                    <a:pt x="1434" y="471"/>
                  </a:lnTo>
                  <a:lnTo>
                    <a:pt x="1434" y="502"/>
                  </a:lnTo>
                  <a:lnTo>
                    <a:pt x="1424" y="505"/>
                  </a:lnTo>
                  <a:lnTo>
                    <a:pt x="1416" y="505"/>
                  </a:lnTo>
                  <a:lnTo>
                    <a:pt x="1406" y="505"/>
                  </a:lnTo>
                  <a:lnTo>
                    <a:pt x="1398" y="505"/>
                  </a:lnTo>
                  <a:lnTo>
                    <a:pt x="1361" y="505"/>
                  </a:lnTo>
                  <a:lnTo>
                    <a:pt x="1324" y="505"/>
                  </a:lnTo>
                  <a:lnTo>
                    <a:pt x="1287" y="502"/>
                  </a:lnTo>
                  <a:lnTo>
                    <a:pt x="1253" y="497"/>
                  </a:lnTo>
                  <a:lnTo>
                    <a:pt x="1219" y="492"/>
                  </a:lnTo>
                  <a:lnTo>
                    <a:pt x="1187" y="487"/>
                  </a:lnTo>
                  <a:lnTo>
                    <a:pt x="1156" y="479"/>
                  </a:lnTo>
                  <a:lnTo>
                    <a:pt x="1127" y="469"/>
                  </a:lnTo>
                  <a:lnTo>
                    <a:pt x="1122" y="466"/>
                  </a:lnTo>
                  <a:lnTo>
                    <a:pt x="1114" y="466"/>
                  </a:lnTo>
                  <a:lnTo>
                    <a:pt x="1109" y="466"/>
                  </a:lnTo>
                  <a:lnTo>
                    <a:pt x="1101" y="466"/>
                  </a:lnTo>
                  <a:lnTo>
                    <a:pt x="1082" y="469"/>
                  </a:lnTo>
                  <a:lnTo>
                    <a:pt x="1067" y="474"/>
                  </a:lnTo>
                  <a:lnTo>
                    <a:pt x="1053" y="482"/>
                  </a:lnTo>
                  <a:lnTo>
                    <a:pt x="1040" y="492"/>
                  </a:lnTo>
                  <a:lnTo>
                    <a:pt x="1030" y="505"/>
                  </a:lnTo>
                  <a:lnTo>
                    <a:pt x="1022" y="518"/>
                  </a:lnTo>
                  <a:lnTo>
                    <a:pt x="1019" y="534"/>
                  </a:lnTo>
                  <a:lnTo>
                    <a:pt x="1017" y="552"/>
                  </a:lnTo>
                  <a:lnTo>
                    <a:pt x="1022" y="578"/>
                  </a:lnTo>
                  <a:lnTo>
                    <a:pt x="1035" y="601"/>
                  </a:lnTo>
                  <a:lnTo>
                    <a:pt x="1053" y="620"/>
                  </a:lnTo>
                  <a:lnTo>
                    <a:pt x="1077" y="630"/>
                  </a:lnTo>
                  <a:lnTo>
                    <a:pt x="1080" y="633"/>
                  </a:lnTo>
                  <a:lnTo>
                    <a:pt x="1114" y="643"/>
                  </a:lnTo>
                  <a:lnTo>
                    <a:pt x="1148" y="651"/>
                  </a:lnTo>
                  <a:lnTo>
                    <a:pt x="1185" y="656"/>
                  </a:lnTo>
                  <a:lnTo>
                    <a:pt x="1222" y="664"/>
                  </a:lnTo>
                  <a:lnTo>
                    <a:pt x="1261" y="669"/>
                  </a:lnTo>
                  <a:lnTo>
                    <a:pt x="1300" y="672"/>
                  </a:lnTo>
                  <a:lnTo>
                    <a:pt x="1340" y="674"/>
                  </a:lnTo>
                  <a:lnTo>
                    <a:pt x="1382" y="674"/>
                  </a:lnTo>
                  <a:lnTo>
                    <a:pt x="1387" y="672"/>
                  </a:lnTo>
                  <a:lnTo>
                    <a:pt x="1392" y="672"/>
                  </a:lnTo>
                  <a:lnTo>
                    <a:pt x="1398" y="672"/>
                  </a:lnTo>
                  <a:lnTo>
                    <a:pt x="1403" y="672"/>
                  </a:lnTo>
                  <a:lnTo>
                    <a:pt x="1377" y="721"/>
                  </a:lnTo>
                  <a:lnTo>
                    <a:pt x="1348" y="765"/>
                  </a:lnTo>
                  <a:lnTo>
                    <a:pt x="1311" y="805"/>
                  </a:lnTo>
                  <a:lnTo>
                    <a:pt x="1269" y="838"/>
                  </a:lnTo>
                  <a:lnTo>
                    <a:pt x="1224" y="870"/>
                  </a:lnTo>
                  <a:lnTo>
                    <a:pt x="1177" y="898"/>
                  </a:lnTo>
                  <a:lnTo>
                    <a:pt x="1130" y="924"/>
                  </a:lnTo>
                  <a:lnTo>
                    <a:pt x="1080" y="950"/>
                  </a:lnTo>
                  <a:lnTo>
                    <a:pt x="1040" y="971"/>
                  </a:lnTo>
                  <a:lnTo>
                    <a:pt x="1001" y="992"/>
                  </a:lnTo>
                  <a:lnTo>
                    <a:pt x="964" y="1015"/>
                  </a:lnTo>
                  <a:lnTo>
                    <a:pt x="930" y="1039"/>
                  </a:lnTo>
                  <a:lnTo>
                    <a:pt x="898" y="1062"/>
                  </a:lnTo>
                  <a:lnTo>
                    <a:pt x="869" y="1091"/>
                  </a:lnTo>
                  <a:lnTo>
                    <a:pt x="846" y="1120"/>
                  </a:lnTo>
                  <a:lnTo>
                    <a:pt x="827" y="1154"/>
                  </a:lnTo>
                  <a:close/>
                </a:path>
              </a:pathLst>
            </a:custGeom>
            <a:solidFill>
              <a:schemeClr val="hlink"/>
            </a:solidFill>
            <a:ln w="9525">
              <a:noFill/>
              <a:round/>
              <a:headEnd/>
              <a:tailEnd/>
            </a:ln>
          </p:spPr>
          <p:txBody>
            <a:bodyPr/>
            <a:lstStyle/>
            <a:p>
              <a:endParaRPr lang="vi-VN"/>
            </a:p>
          </p:txBody>
        </p:sp>
        <p:sp>
          <p:nvSpPr>
            <p:cNvPr id="12" name="Freeform 11">
              <a:extLst>
                <a:ext uri="{FF2B5EF4-FFF2-40B4-BE49-F238E27FC236}">
                  <a16:creationId xmlns:a16="http://schemas.microsoft.com/office/drawing/2014/main" id="{396B6DE2-A6FB-8D4F-A6F5-87638189A8C5}"/>
                </a:ext>
              </a:extLst>
            </p:cNvPr>
            <p:cNvSpPr>
              <a:spLocks/>
            </p:cNvSpPr>
            <p:nvPr/>
          </p:nvSpPr>
          <p:spPr bwMode="auto">
            <a:xfrm>
              <a:off x="3158" y="884"/>
              <a:ext cx="100" cy="102"/>
            </a:xfrm>
            <a:custGeom>
              <a:avLst/>
              <a:gdLst>
                <a:gd name="T0" fmla="*/ 50 w 100"/>
                <a:gd name="T1" fmla="*/ 0 h 102"/>
                <a:gd name="T2" fmla="*/ 71 w 100"/>
                <a:gd name="T3" fmla="*/ 6 h 102"/>
                <a:gd name="T4" fmla="*/ 87 w 100"/>
                <a:gd name="T5" fmla="*/ 16 h 102"/>
                <a:gd name="T6" fmla="*/ 98 w 100"/>
                <a:gd name="T7" fmla="*/ 32 h 102"/>
                <a:gd name="T8" fmla="*/ 100 w 100"/>
                <a:gd name="T9" fmla="*/ 50 h 102"/>
                <a:gd name="T10" fmla="*/ 98 w 100"/>
                <a:gd name="T11" fmla="*/ 71 h 102"/>
                <a:gd name="T12" fmla="*/ 87 w 100"/>
                <a:gd name="T13" fmla="*/ 86 h 102"/>
                <a:gd name="T14" fmla="*/ 71 w 100"/>
                <a:gd name="T15" fmla="*/ 97 h 102"/>
                <a:gd name="T16" fmla="*/ 50 w 100"/>
                <a:gd name="T17" fmla="*/ 102 h 102"/>
                <a:gd name="T18" fmla="*/ 29 w 100"/>
                <a:gd name="T19" fmla="*/ 97 h 102"/>
                <a:gd name="T20" fmla="*/ 13 w 100"/>
                <a:gd name="T21" fmla="*/ 86 h 102"/>
                <a:gd name="T22" fmla="*/ 3 w 100"/>
                <a:gd name="T23" fmla="*/ 71 h 102"/>
                <a:gd name="T24" fmla="*/ 0 w 100"/>
                <a:gd name="T25" fmla="*/ 50 h 102"/>
                <a:gd name="T26" fmla="*/ 3 w 100"/>
                <a:gd name="T27" fmla="*/ 32 h 102"/>
                <a:gd name="T28" fmla="*/ 13 w 100"/>
                <a:gd name="T29" fmla="*/ 16 h 102"/>
                <a:gd name="T30" fmla="*/ 29 w 100"/>
                <a:gd name="T31" fmla="*/ 6 h 102"/>
                <a:gd name="T32" fmla="*/ 50 w 100"/>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02"/>
                <a:gd name="T53" fmla="*/ 100 w 100"/>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02">
                  <a:moveTo>
                    <a:pt x="50" y="0"/>
                  </a:moveTo>
                  <a:lnTo>
                    <a:pt x="71" y="6"/>
                  </a:lnTo>
                  <a:lnTo>
                    <a:pt x="87" y="16"/>
                  </a:lnTo>
                  <a:lnTo>
                    <a:pt x="98" y="32"/>
                  </a:lnTo>
                  <a:lnTo>
                    <a:pt x="100" y="50"/>
                  </a:lnTo>
                  <a:lnTo>
                    <a:pt x="98" y="71"/>
                  </a:lnTo>
                  <a:lnTo>
                    <a:pt x="87" y="86"/>
                  </a:lnTo>
                  <a:lnTo>
                    <a:pt x="71" y="97"/>
                  </a:lnTo>
                  <a:lnTo>
                    <a:pt x="50" y="102"/>
                  </a:lnTo>
                  <a:lnTo>
                    <a:pt x="29" y="97"/>
                  </a:lnTo>
                  <a:lnTo>
                    <a:pt x="13" y="86"/>
                  </a:lnTo>
                  <a:lnTo>
                    <a:pt x="3" y="71"/>
                  </a:lnTo>
                  <a:lnTo>
                    <a:pt x="0" y="50"/>
                  </a:lnTo>
                  <a:lnTo>
                    <a:pt x="3" y="32"/>
                  </a:lnTo>
                  <a:lnTo>
                    <a:pt x="13" y="16"/>
                  </a:lnTo>
                  <a:lnTo>
                    <a:pt x="29" y="6"/>
                  </a:lnTo>
                  <a:lnTo>
                    <a:pt x="50" y="0"/>
                  </a:lnTo>
                  <a:close/>
                </a:path>
              </a:pathLst>
            </a:custGeom>
            <a:solidFill>
              <a:srgbClr val="000000"/>
            </a:solidFill>
            <a:ln w="9525">
              <a:noFill/>
              <a:round/>
              <a:headEnd/>
              <a:tailEnd/>
            </a:ln>
          </p:spPr>
          <p:txBody>
            <a:bodyPr/>
            <a:lstStyle/>
            <a:p>
              <a:endParaRPr lang="vi-VN"/>
            </a:p>
          </p:txBody>
        </p:sp>
        <p:sp>
          <p:nvSpPr>
            <p:cNvPr id="13" name="Freeform 12">
              <a:extLst>
                <a:ext uri="{FF2B5EF4-FFF2-40B4-BE49-F238E27FC236}">
                  <a16:creationId xmlns:a16="http://schemas.microsoft.com/office/drawing/2014/main" id="{0462F5C5-041A-3E45-975C-0F44AB9D042D}"/>
                </a:ext>
              </a:extLst>
            </p:cNvPr>
            <p:cNvSpPr>
              <a:spLocks/>
            </p:cNvSpPr>
            <p:nvPr/>
          </p:nvSpPr>
          <p:spPr bwMode="auto">
            <a:xfrm>
              <a:off x="3581" y="884"/>
              <a:ext cx="103" cy="102"/>
            </a:xfrm>
            <a:custGeom>
              <a:avLst/>
              <a:gdLst>
                <a:gd name="T0" fmla="*/ 50 w 103"/>
                <a:gd name="T1" fmla="*/ 0 h 102"/>
                <a:gd name="T2" fmla="*/ 71 w 103"/>
                <a:gd name="T3" fmla="*/ 6 h 102"/>
                <a:gd name="T4" fmla="*/ 87 w 103"/>
                <a:gd name="T5" fmla="*/ 16 h 102"/>
                <a:gd name="T6" fmla="*/ 98 w 103"/>
                <a:gd name="T7" fmla="*/ 32 h 102"/>
                <a:gd name="T8" fmla="*/ 103 w 103"/>
                <a:gd name="T9" fmla="*/ 50 h 102"/>
                <a:gd name="T10" fmla="*/ 98 w 103"/>
                <a:gd name="T11" fmla="*/ 71 h 102"/>
                <a:gd name="T12" fmla="*/ 87 w 103"/>
                <a:gd name="T13" fmla="*/ 86 h 102"/>
                <a:gd name="T14" fmla="*/ 71 w 103"/>
                <a:gd name="T15" fmla="*/ 97 h 102"/>
                <a:gd name="T16" fmla="*/ 50 w 103"/>
                <a:gd name="T17" fmla="*/ 102 h 102"/>
                <a:gd name="T18" fmla="*/ 32 w 103"/>
                <a:gd name="T19" fmla="*/ 97 h 102"/>
                <a:gd name="T20" fmla="*/ 16 w 103"/>
                <a:gd name="T21" fmla="*/ 86 h 102"/>
                <a:gd name="T22" fmla="*/ 6 w 103"/>
                <a:gd name="T23" fmla="*/ 71 h 102"/>
                <a:gd name="T24" fmla="*/ 0 w 103"/>
                <a:gd name="T25" fmla="*/ 50 h 102"/>
                <a:gd name="T26" fmla="*/ 6 w 103"/>
                <a:gd name="T27" fmla="*/ 32 h 102"/>
                <a:gd name="T28" fmla="*/ 16 w 103"/>
                <a:gd name="T29" fmla="*/ 16 h 102"/>
                <a:gd name="T30" fmla="*/ 32 w 103"/>
                <a:gd name="T31" fmla="*/ 6 h 102"/>
                <a:gd name="T32" fmla="*/ 50 w 103"/>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3"/>
                <a:gd name="T52" fmla="*/ 0 h 102"/>
                <a:gd name="T53" fmla="*/ 103 w 103"/>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3" h="102">
                  <a:moveTo>
                    <a:pt x="50" y="0"/>
                  </a:moveTo>
                  <a:lnTo>
                    <a:pt x="71" y="6"/>
                  </a:lnTo>
                  <a:lnTo>
                    <a:pt x="87" y="16"/>
                  </a:lnTo>
                  <a:lnTo>
                    <a:pt x="98" y="32"/>
                  </a:lnTo>
                  <a:lnTo>
                    <a:pt x="103" y="50"/>
                  </a:lnTo>
                  <a:lnTo>
                    <a:pt x="98" y="71"/>
                  </a:lnTo>
                  <a:lnTo>
                    <a:pt x="87" y="86"/>
                  </a:lnTo>
                  <a:lnTo>
                    <a:pt x="71" y="97"/>
                  </a:lnTo>
                  <a:lnTo>
                    <a:pt x="50" y="102"/>
                  </a:lnTo>
                  <a:lnTo>
                    <a:pt x="32" y="97"/>
                  </a:lnTo>
                  <a:lnTo>
                    <a:pt x="16" y="86"/>
                  </a:lnTo>
                  <a:lnTo>
                    <a:pt x="6" y="71"/>
                  </a:lnTo>
                  <a:lnTo>
                    <a:pt x="0" y="50"/>
                  </a:lnTo>
                  <a:lnTo>
                    <a:pt x="6" y="32"/>
                  </a:lnTo>
                  <a:lnTo>
                    <a:pt x="16" y="16"/>
                  </a:lnTo>
                  <a:lnTo>
                    <a:pt x="32" y="6"/>
                  </a:lnTo>
                  <a:lnTo>
                    <a:pt x="50" y="0"/>
                  </a:lnTo>
                  <a:close/>
                </a:path>
              </a:pathLst>
            </a:custGeom>
            <a:solidFill>
              <a:srgbClr val="000000"/>
            </a:solidFill>
            <a:ln w="9525">
              <a:noFill/>
              <a:round/>
              <a:headEnd/>
              <a:tailEnd/>
            </a:ln>
          </p:spPr>
          <p:txBody>
            <a:bodyPr/>
            <a:lstStyle/>
            <a:p>
              <a:endParaRPr lang="vi-VN"/>
            </a:p>
          </p:txBody>
        </p:sp>
      </p:grpSp>
    </p:spTree>
    <p:extLst>
      <p:ext uri="{BB962C8B-B14F-4D97-AF65-F5344CB8AC3E}">
        <p14:creationId xmlns:p14="http://schemas.microsoft.com/office/powerpoint/2010/main" val="42151293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C6F9E-E204-4EAB-BB03-DD5FEDFA6D2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DBA2531-345F-43FE-9090-2E6425382F96}"/>
              </a:ext>
            </a:extLst>
          </p:cNvPr>
          <p:cNvSpPr>
            <a:spLocks noGrp="1"/>
          </p:cNvSpPr>
          <p:nvPr>
            <p:ph idx="1"/>
          </p:nvPr>
        </p:nvSpPr>
        <p:spPr/>
        <p:txBody>
          <a:bodyPr>
            <a:normAutofit fontScale="92500" lnSpcReduction="20000"/>
          </a:bodyPr>
          <a:lstStyle/>
          <a:p>
            <a:pPr marL="0" indent="0">
              <a:buNone/>
            </a:pPr>
            <a:r>
              <a:rPr lang="en-US" dirty="0"/>
              <a:t>Lecture materials derived from:</a:t>
            </a:r>
          </a:p>
          <a:p>
            <a:r>
              <a:rPr lang="en-US" dirty="0"/>
              <a:t>Justin Zobel (2014)</a:t>
            </a:r>
            <a:r>
              <a:rPr lang="en-US" i="1" dirty="0"/>
              <a:t>, Writing for Computer Science</a:t>
            </a:r>
            <a:r>
              <a:rPr lang="en-US" dirty="0"/>
              <a:t>, Springer.</a:t>
            </a:r>
          </a:p>
          <a:p>
            <a:r>
              <a:rPr lang="fi-FI" dirty="0"/>
              <a:t>Wilhelmiina H</a:t>
            </a:r>
            <a:r>
              <a:rPr lang="fi-FI" dirty="0">
                <a:latin typeface="Tahoma" panose="020B0604030504040204" pitchFamily="34" charset="0"/>
                <a:ea typeface="Tahoma" panose="020B0604030504040204" pitchFamily="34" charset="0"/>
                <a:cs typeface="Tahoma" panose="020B0604030504040204" pitchFamily="34" charset="0"/>
              </a:rPr>
              <a:t>ä</a:t>
            </a:r>
            <a:r>
              <a:rPr lang="fi-FI" dirty="0"/>
              <a:t>am</a:t>
            </a:r>
            <a:r>
              <a:rPr lang="fi-FI" dirty="0">
                <a:latin typeface="Tahoma" panose="020B0604030504040204" pitchFamily="34" charset="0"/>
                <a:ea typeface="Tahoma" panose="020B0604030504040204" pitchFamily="34" charset="0"/>
                <a:cs typeface="Tahoma" panose="020B0604030504040204" pitchFamily="34" charset="0"/>
              </a:rPr>
              <a:t>ä</a:t>
            </a:r>
            <a:r>
              <a:rPr lang="fi-FI" dirty="0"/>
              <a:t>l</a:t>
            </a:r>
            <a:r>
              <a:rPr lang="fi-FI" dirty="0">
                <a:latin typeface="Tahoma" panose="020B0604030504040204" pitchFamily="34" charset="0"/>
                <a:ea typeface="Tahoma" panose="020B0604030504040204" pitchFamily="34" charset="0"/>
                <a:cs typeface="Tahoma" panose="020B0604030504040204" pitchFamily="34" charset="0"/>
              </a:rPr>
              <a:t>ä</a:t>
            </a:r>
            <a:r>
              <a:rPr lang="fi-FI" dirty="0"/>
              <a:t>inen(2006), </a:t>
            </a:r>
            <a:r>
              <a:rPr lang="en-US" i="1" dirty="0"/>
              <a:t>Scientific Writing for Computer Science Students</a:t>
            </a:r>
            <a:r>
              <a:rPr lang="en-US" b="1" i="1" dirty="0"/>
              <a:t>, </a:t>
            </a:r>
            <a:r>
              <a:rPr lang="en-US" dirty="0"/>
              <a:t>Course material, University of Joensuu. </a:t>
            </a:r>
          </a:p>
          <a:p>
            <a:r>
              <a:rPr lang="en-US" dirty="0"/>
              <a:t>Nicole Kelley (2006), Basics of Technical Writing, slides of </a:t>
            </a:r>
            <a:r>
              <a:rPr lang="en-US"/>
              <a:t>MIT course.</a:t>
            </a:r>
            <a:br>
              <a:rPr lang="en-US" dirty="0"/>
            </a:br>
            <a:br>
              <a:rPr lang="en-US" dirty="0"/>
            </a:br>
            <a:r>
              <a:rPr lang="en-US" dirty="0"/>
              <a:t> </a:t>
            </a:r>
            <a:br>
              <a:rPr lang="en-US" dirty="0"/>
            </a:br>
            <a:br>
              <a:rPr lang="fi-FI" dirty="0"/>
            </a:br>
            <a:endParaRPr lang="en-US" dirty="0"/>
          </a:p>
        </p:txBody>
      </p:sp>
      <p:sp>
        <p:nvSpPr>
          <p:cNvPr id="4" name="Date Placeholder 3">
            <a:extLst>
              <a:ext uri="{FF2B5EF4-FFF2-40B4-BE49-F238E27FC236}">
                <a16:creationId xmlns:a16="http://schemas.microsoft.com/office/drawing/2014/main" id="{2E8AC3FC-FCEB-4AB3-9C0C-C9BAD7D2F748}"/>
              </a:ext>
            </a:extLst>
          </p:cNvPr>
          <p:cNvSpPr>
            <a:spLocks noGrp="1"/>
          </p:cNvSpPr>
          <p:nvPr>
            <p:ph type="dt" sz="half" idx="10"/>
          </p:nvPr>
        </p:nvSpPr>
        <p:spPr/>
        <p:txBody>
          <a:bodyPr/>
          <a:lstStyle/>
          <a:p>
            <a:r>
              <a:rPr lang="en-US"/>
              <a:t>© SoICT 2020</a:t>
            </a:r>
            <a:endParaRPr lang="en-US" dirty="0"/>
          </a:p>
        </p:txBody>
      </p:sp>
      <p:sp>
        <p:nvSpPr>
          <p:cNvPr id="5" name="Footer Placeholder 4">
            <a:extLst>
              <a:ext uri="{FF2B5EF4-FFF2-40B4-BE49-F238E27FC236}">
                <a16:creationId xmlns:a16="http://schemas.microsoft.com/office/drawing/2014/main" id="{EF4B2AEA-057C-499E-9464-7300DB59329A}"/>
              </a:ext>
            </a:extLst>
          </p:cNvPr>
          <p:cNvSpPr>
            <a:spLocks noGrp="1"/>
          </p:cNvSpPr>
          <p:nvPr>
            <p:ph type="ftr" sz="quarter" idx="11"/>
          </p:nvPr>
        </p:nvSpPr>
        <p:spPr/>
        <p:txBody>
          <a:bodyPr/>
          <a:lstStyle/>
          <a:p>
            <a:r>
              <a:rPr lang="en-US"/>
              <a:t>Technical Writing and Presentation</a:t>
            </a:r>
            <a:endParaRPr lang="en-US" dirty="0"/>
          </a:p>
        </p:txBody>
      </p:sp>
      <p:sp>
        <p:nvSpPr>
          <p:cNvPr id="6" name="Slide Number Placeholder 5">
            <a:extLst>
              <a:ext uri="{FF2B5EF4-FFF2-40B4-BE49-F238E27FC236}">
                <a16:creationId xmlns:a16="http://schemas.microsoft.com/office/drawing/2014/main" id="{1A9E0EFA-58DE-40D0-B89C-E1505A2D5A12}"/>
              </a:ext>
            </a:extLst>
          </p:cNvPr>
          <p:cNvSpPr>
            <a:spLocks noGrp="1"/>
          </p:cNvSpPr>
          <p:nvPr>
            <p:ph type="sldNum" sz="quarter" idx="12"/>
          </p:nvPr>
        </p:nvSpPr>
        <p:spPr/>
        <p:txBody>
          <a:bodyPr/>
          <a:lstStyle/>
          <a:p>
            <a:fld id="{8C13379D-D487-4446-85FC-E9ED5B8B80F6}" type="slidenum">
              <a:rPr lang="en-US" smtClean="0"/>
              <a:pPr/>
              <a:t>53</a:t>
            </a:fld>
            <a:endParaRPr lang="en-US"/>
          </a:p>
        </p:txBody>
      </p:sp>
    </p:spTree>
    <p:extLst>
      <p:ext uri="{BB962C8B-B14F-4D97-AF65-F5344CB8AC3E}">
        <p14:creationId xmlns:p14="http://schemas.microsoft.com/office/powerpoint/2010/main" val="36508133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E4A19-8DB2-4487-AE18-6E87D1CB4F21}"/>
              </a:ext>
            </a:extLst>
          </p:cNvPr>
          <p:cNvSpPr>
            <a:spLocks noGrp="1"/>
          </p:cNvSpPr>
          <p:nvPr>
            <p:ph type="title"/>
          </p:nvPr>
        </p:nvSpPr>
        <p:spPr/>
        <p:txBody>
          <a:bodyPr/>
          <a:lstStyle/>
          <a:p>
            <a:r>
              <a:rPr lang="en-US" dirty="0"/>
              <a:t>Scientific writing style</a:t>
            </a:r>
          </a:p>
        </p:txBody>
      </p:sp>
      <p:sp>
        <p:nvSpPr>
          <p:cNvPr id="3" name="Content Placeholder 2">
            <a:extLst>
              <a:ext uri="{FF2B5EF4-FFF2-40B4-BE49-F238E27FC236}">
                <a16:creationId xmlns:a16="http://schemas.microsoft.com/office/drawing/2014/main" id="{A04F17E9-02F6-466B-9766-934FF4FF1062}"/>
              </a:ext>
            </a:extLst>
          </p:cNvPr>
          <p:cNvSpPr>
            <a:spLocks noGrp="1"/>
          </p:cNvSpPr>
          <p:nvPr>
            <p:ph idx="1"/>
          </p:nvPr>
        </p:nvSpPr>
        <p:spPr/>
        <p:txBody>
          <a:bodyPr/>
          <a:lstStyle/>
          <a:p>
            <a:r>
              <a:rPr lang="en-US" dirty="0"/>
              <a:t>Fundamental aims of science writing: to be exact, clear, and compact. </a:t>
            </a:r>
          </a:p>
          <a:p>
            <a:r>
              <a:rPr lang="en-US" dirty="0"/>
              <a:t>Compact is usually clear! </a:t>
            </a:r>
          </a:p>
          <a:p>
            <a:r>
              <a:rPr lang="en-US" dirty="0"/>
              <a:t>Other desirable properties: smooth and objective </a:t>
            </a:r>
          </a:p>
        </p:txBody>
      </p:sp>
      <p:sp>
        <p:nvSpPr>
          <p:cNvPr id="4" name="Date Placeholder 3">
            <a:extLst>
              <a:ext uri="{FF2B5EF4-FFF2-40B4-BE49-F238E27FC236}">
                <a16:creationId xmlns:a16="http://schemas.microsoft.com/office/drawing/2014/main" id="{823AF4B9-4CB3-40CD-A87B-950E74FE09C0}"/>
              </a:ext>
            </a:extLst>
          </p:cNvPr>
          <p:cNvSpPr>
            <a:spLocks noGrp="1"/>
          </p:cNvSpPr>
          <p:nvPr>
            <p:ph type="dt" sz="half" idx="10"/>
          </p:nvPr>
        </p:nvSpPr>
        <p:spPr/>
        <p:txBody>
          <a:bodyPr/>
          <a:lstStyle/>
          <a:p>
            <a:r>
              <a:rPr lang="en-US"/>
              <a:t>© SoICT 2017</a:t>
            </a:r>
          </a:p>
        </p:txBody>
      </p:sp>
      <p:sp>
        <p:nvSpPr>
          <p:cNvPr id="5" name="Footer Placeholder 4">
            <a:extLst>
              <a:ext uri="{FF2B5EF4-FFF2-40B4-BE49-F238E27FC236}">
                <a16:creationId xmlns:a16="http://schemas.microsoft.com/office/drawing/2014/main" id="{936E552B-C91A-4A2D-9A9F-A2CD96D10FB7}"/>
              </a:ext>
            </a:extLst>
          </p:cNvPr>
          <p:cNvSpPr>
            <a:spLocks noGrp="1"/>
          </p:cNvSpPr>
          <p:nvPr>
            <p:ph type="ftr" sz="quarter" idx="11"/>
          </p:nvPr>
        </p:nvSpPr>
        <p:spPr/>
        <p:txBody>
          <a:bodyPr/>
          <a:lstStyle/>
          <a:p>
            <a:r>
              <a:rPr lang="en-US"/>
              <a:t>Nhập môn CNTT&amp;TT</a:t>
            </a:r>
          </a:p>
        </p:txBody>
      </p:sp>
      <p:sp>
        <p:nvSpPr>
          <p:cNvPr id="6" name="Slide Number Placeholder 5">
            <a:extLst>
              <a:ext uri="{FF2B5EF4-FFF2-40B4-BE49-F238E27FC236}">
                <a16:creationId xmlns:a16="http://schemas.microsoft.com/office/drawing/2014/main" id="{1B45C612-0CD0-4511-B531-C470D6C21262}"/>
              </a:ext>
            </a:extLst>
          </p:cNvPr>
          <p:cNvSpPr>
            <a:spLocks noGrp="1"/>
          </p:cNvSpPr>
          <p:nvPr>
            <p:ph type="sldNum" sz="quarter" idx="12"/>
          </p:nvPr>
        </p:nvSpPr>
        <p:spPr/>
        <p:txBody>
          <a:bodyPr/>
          <a:lstStyle/>
          <a:p>
            <a:fld id="{8C13379D-D487-4446-85FC-E9ED5B8B80F6}" type="slidenum">
              <a:rPr lang="en-US" smtClean="0"/>
              <a:pPr/>
              <a:t>6</a:t>
            </a:fld>
            <a:endParaRPr lang="en-US"/>
          </a:p>
        </p:txBody>
      </p:sp>
    </p:spTree>
    <p:extLst>
      <p:ext uri="{BB962C8B-B14F-4D97-AF65-F5344CB8AC3E}">
        <p14:creationId xmlns:p14="http://schemas.microsoft.com/office/powerpoint/2010/main" val="7665029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FE657-259A-4D25-BE62-BF2E02C7BBEA}"/>
              </a:ext>
            </a:extLst>
          </p:cNvPr>
          <p:cNvSpPr>
            <a:spLocks noGrp="1"/>
          </p:cNvSpPr>
          <p:nvPr>
            <p:ph type="title"/>
          </p:nvPr>
        </p:nvSpPr>
        <p:spPr/>
        <p:txBody>
          <a:bodyPr/>
          <a:lstStyle/>
          <a:p>
            <a:r>
              <a:rPr lang="en-US" dirty="0"/>
              <a:t>Exact</a:t>
            </a:r>
          </a:p>
        </p:txBody>
      </p:sp>
      <p:sp>
        <p:nvSpPr>
          <p:cNvPr id="3" name="Content Placeholder 2">
            <a:extLst>
              <a:ext uri="{FF2B5EF4-FFF2-40B4-BE49-F238E27FC236}">
                <a16:creationId xmlns:a16="http://schemas.microsoft.com/office/drawing/2014/main" id="{2C95CCB2-C0E6-4D6A-85ED-8DDEB1103949}"/>
              </a:ext>
            </a:extLst>
          </p:cNvPr>
          <p:cNvSpPr>
            <a:spLocks noGrp="1"/>
          </p:cNvSpPr>
          <p:nvPr>
            <p:ph idx="1"/>
          </p:nvPr>
        </p:nvSpPr>
        <p:spPr>
          <a:xfrm>
            <a:off x="533400" y="1143000"/>
            <a:ext cx="8382000" cy="4983163"/>
          </a:xfrm>
        </p:spPr>
        <p:txBody>
          <a:bodyPr/>
          <a:lstStyle/>
          <a:p>
            <a:r>
              <a:rPr lang="en-US" dirty="0"/>
              <a:t>Word choice</a:t>
            </a:r>
          </a:p>
          <a:p>
            <a:r>
              <a:rPr lang="en-US" dirty="0"/>
              <a:t>Avoid vague expressions which are typical for the spoken language</a:t>
            </a:r>
          </a:p>
          <a:p>
            <a:r>
              <a:rPr lang="en-US" dirty="0"/>
              <a:t>Make clear what the pronouns refer to</a:t>
            </a:r>
          </a:p>
          <a:p>
            <a:r>
              <a:rPr lang="en-US" dirty="0"/>
              <a:t>Avoid ambiguity</a:t>
            </a:r>
          </a:p>
          <a:p>
            <a:r>
              <a:rPr lang="en-US" dirty="0"/>
              <a:t>Avoid illogical comparisons</a:t>
            </a:r>
          </a:p>
          <a:p>
            <a:r>
              <a:rPr lang="en-US" dirty="0"/>
              <a:t>Correct grammar</a:t>
            </a:r>
          </a:p>
        </p:txBody>
      </p:sp>
      <p:sp>
        <p:nvSpPr>
          <p:cNvPr id="4" name="Date Placeholder 3">
            <a:extLst>
              <a:ext uri="{FF2B5EF4-FFF2-40B4-BE49-F238E27FC236}">
                <a16:creationId xmlns:a16="http://schemas.microsoft.com/office/drawing/2014/main" id="{FDECD4BB-F176-4732-AA80-17C503FB2EF9}"/>
              </a:ext>
            </a:extLst>
          </p:cNvPr>
          <p:cNvSpPr>
            <a:spLocks noGrp="1"/>
          </p:cNvSpPr>
          <p:nvPr>
            <p:ph type="dt" sz="half" idx="10"/>
          </p:nvPr>
        </p:nvSpPr>
        <p:spPr/>
        <p:txBody>
          <a:bodyPr/>
          <a:lstStyle/>
          <a:p>
            <a:r>
              <a:rPr lang="en-US"/>
              <a:t>© SoICT 2017</a:t>
            </a:r>
          </a:p>
        </p:txBody>
      </p:sp>
      <p:sp>
        <p:nvSpPr>
          <p:cNvPr id="5" name="Footer Placeholder 4">
            <a:extLst>
              <a:ext uri="{FF2B5EF4-FFF2-40B4-BE49-F238E27FC236}">
                <a16:creationId xmlns:a16="http://schemas.microsoft.com/office/drawing/2014/main" id="{7DCBCE8F-609E-40ED-BBDF-E58556C9450E}"/>
              </a:ext>
            </a:extLst>
          </p:cNvPr>
          <p:cNvSpPr>
            <a:spLocks noGrp="1"/>
          </p:cNvSpPr>
          <p:nvPr>
            <p:ph type="ftr" sz="quarter" idx="11"/>
          </p:nvPr>
        </p:nvSpPr>
        <p:spPr/>
        <p:txBody>
          <a:bodyPr/>
          <a:lstStyle/>
          <a:p>
            <a:r>
              <a:rPr lang="en-US"/>
              <a:t>Nhập môn CNTT&amp;TT</a:t>
            </a:r>
          </a:p>
        </p:txBody>
      </p:sp>
      <p:sp>
        <p:nvSpPr>
          <p:cNvPr id="6" name="Slide Number Placeholder 5">
            <a:extLst>
              <a:ext uri="{FF2B5EF4-FFF2-40B4-BE49-F238E27FC236}">
                <a16:creationId xmlns:a16="http://schemas.microsoft.com/office/drawing/2014/main" id="{4622324E-B7AD-4B96-A323-B422D1C4BBA6}"/>
              </a:ext>
            </a:extLst>
          </p:cNvPr>
          <p:cNvSpPr>
            <a:spLocks noGrp="1"/>
          </p:cNvSpPr>
          <p:nvPr>
            <p:ph type="sldNum" sz="quarter" idx="12"/>
          </p:nvPr>
        </p:nvSpPr>
        <p:spPr/>
        <p:txBody>
          <a:bodyPr/>
          <a:lstStyle/>
          <a:p>
            <a:fld id="{8C13379D-D487-4446-85FC-E9ED5B8B80F6}" type="slidenum">
              <a:rPr lang="en-US" smtClean="0"/>
              <a:pPr/>
              <a:t>7</a:t>
            </a:fld>
            <a:endParaRPr lang="en-US"/>
          </a:p>
        </p:txBody>
      </p:sp>
    </p:spTree>
    <p:extLst>
      <p:ext uri="{BB962C8B-B14F-4D97-AF65-F5344CB8AC3E}">
        <p14:creationId xmlns:p14="http://schemas.microsoft.com/office/powerpoint/2010/main" val="6020014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EE66-1047-4071-9D0F-C453DA404FDA}"/>
              </a:ext>
            </a:extLst>
          </p:cNvPr>
          <p:cNvSpPr>
            <a:spLocks noGrp="1"/>
          </p:cNvSpPr>
          <p:nvPr>
            <p:ph type="title"/>
          </p:nvPr>
        </p:nvSpPr>
        <p:spPr/>
        <p:txBody>
          <a:bodyPr/>
          <a:lstStyle/>
          <a:p>
            <a:r>
              <a:rPr lang="en-US" dirty="0"/>
              <a:t>Avoid ambiguity</a:t>
            </a:r>
          </a:p>
        </p:txBody>
      </p:sp>
      <p:sp>
        <p:nvSpPr>
          <p:cNvPr id="3" name="Content Placeholder 2">
            <a:extLst>
              <a:ext uri="{FF2B5EF4-FFF2-40B4-BE49-F238E27FC236}">
                <a16:creationId xmlns:a16="http://schemas.microsoft.com/office/drawing/2014/main" id="{9162DAC1-C18C-433E-804B-E3941D7B583B}"/>
              </a:ext>
            </a:extLst>
          </p:cNvPr>
          <p:cNvSpPr>
            <a:spLocks noGrp="1"/>
          </p:cNvSpPr>
          <p:nvPr>
            <p:ph idx="1"/>
          </p:nvPr>
        </p:nvSpPr>
        <p:spPr>
          <a:xfrm>
            <a:off x="609600" y="1295400"/>
            <a:ext cx="8153400" cy="4983163"/>
          </a:xfrm>
        </p:spPr>
        <p:txBody>
          <a:bodyPr>
            <a:normAutofit fontScale="70000" lnSpcReduction="20000"/>
          </a:bodyPr>
          <a:lstStyle/>
          <a:p>
            <a:pPr marL="628650" indent="-571500">
              <a:spcBef>
                <a:spcPts val="0"/>
              </a:spcBef>
            </a:pPr>
            <a:r>
              <a:rPr lang="en-US" sz="3400" dirty="0">
                <a:sym typeface="Wingdings" panose="05000000000000000000" pitchFamily="2" charset="2"/>
              </a:rPr>
              <a:t>Example</a:t>
            </a:r>
          </a:p>
          <a:p>
            <a:pPr marL="628650" indent="-571500"/>
            <a:endParaRPr lang="en-US" sz="3600" dirty="0">
              <a:sym typeface="Wingdings" panose="05000000000000000000" pitchFamily="2" charset="2"/>
            </a:endParaRPr>
          </a:p>
          <a:p>
            <a:pPr marL="457200" lvl="1" indent="0">
              <a:buNone/>
            </a:pPr>
            <a:r>
              <a:rPr lang="en-US" dirty="0">
                <a:solidFill>
                  <a:srgbClr val="FF0000"/>
                </a:solidFill>
                <a:sym typeface="Wingdings" panose="05000000000000000000" pitchFamily="2" charset="2"/>
              </a:rPr>
              <a:t></a:t>
            </a:r>
            <a:r>
              <a:rPr lang="en-US" dirty="0">
                <a:solidFill>
                  <a:srgbClr val="FF0000"/>
                </a:solidFill>
              </a:rPr>
              <a:t>An inverted list for a given term is a sequence of pairs, where the first element in each pair is a document identifier and the second is the frequency of the term in the document to which the identifier corresponds.</a:t>
            </a:r>
          </a:p>
          <a:p>
            <a:pPr marL="457200" lvl="1" indent="0">
              <a:buNone/>
            </a:pPr>
            <a:r>
              <a:rPr lang="en-US" dirty="0">
                <a:solidFill>
                  <a:srgbClr val="0000FF"/>
                </a:solidFill>
                <a:sym typeface="Wingdings" panose="05000000000000000000" pitchFamily="2" charset="2"/>
              </a:rPr>
              <a:t></a:t>
            </a:r>
            <a:r>
              <a:rPr lang="en-US" dirty="0">
                <a:solidFill>
                  <a:srgbClr val="0000FF"/>
                </a:solidFill>
              </a:rPr>
              <a:t>An inverted list for a term </a:t>
            </a:r>
            <a:r>
              <a:rPr lang="en-US" i="1" dirty="0">
                <a:solidFill>
                  <a:srgbClr val="0000FF"/>
                </a:solidFill>
              </a:rPr>
              <a:t>t </a:t>
            </a:r>
            <a:r>
              <a:rPr lang="en-US" dirty="0">
                <a:solidFill>
                  <a:srgbClr val="0000FF"/>
                </a:solidFill>
              </a:rPr>
              <a:t>is a sequence of pairs of the form</a:t>
            </a:r>
          </a:p>
          <a:p>
            <a:pPr marL="457200" lvl="1" indent="0">
              <a:buNone/>
            </a:pPr>
            <a:r>
              <a:rPr lang="en-US" dirty="0">
                <a:solidFill>
                  <a:srgbClr val="0000FF"/>
                </a:solidFill>
              </a:rPr>
              <a:t> (</a:t>
            </a:r>
            <a:r>
              <a:rPr lang="en-US" i="1" dirty="0">
                <a:solidFill>
                  <a:srgbClr val="0000FF"/>
                </a:solidFill>
              </a:rPr>
              <a:t>d, f)</a:t>
            </a:r>
            <a:r>
              <a:rPr lang="en-US" dirty="0">
                <a:solidFill>
                  <a:srgbClr val="0000FF"/>
                </a:solidFill>
              </a:rPr>
              <a:t> where each </a:t>
            </a:r>
            <a:r>
              <a:rPr lang="en-US" i="1" dirty="0">
                <a:solidFill>
                  <a:srgbClr val="0000FF"/>
                </a:solidFill>
              </a:rPr>
              <a:t>d </a:t>
            </a:r>
            <a:r>
              <a:rPr lang="en-US" dirty="0">
                <a:solidFill>
                  <a:srgbClr val="0000FF"/>
                </a:solidFill>
              </a:rPr>
              <a:t>is a document identifier and </a:t>
            </a:r>
            <a:r>
              <a:rPr lang="en-US" i="1" dirty="0">
                <a:solidFill>
                  <a:srgbClr val="0000FF"/>
                </a:solidFill>
              </a:rPr>
              <a:t>f </a:t>
            </a:r>
            <a:r>
              <a:rPr lang="en-US" dirty="0">
                <a:solidFill>
                  <a:srgbClr val="0000FF"/>
                </a:solidFill>
              </a:rPr>
              <a:t>is the frequency of </a:t>
            </a:r>
            <a:r>
              <a:rPr lang="en-US" i="1" dirty="0">
                <a:solidFill>
                  <a:srgbClr val="0000FF"/>
                </a:solidFill>
              </a:rPr>
              <a:t>t </a:t>
            </a:r>
            <a:r>
              <a:rPr lang="en-US" dirty="0">
                <a:solidFill>
                  <a:srgbClr val="0000FF"/>
                </a:solidFill>
              </a:rPr>
              <a:t>in </a:t>
            </a:r>
            <a:r>
              <a:rPr lang="en-US" i="1" dirty="0">
                <a:solidFill>
                  <a:srgbClr val="0000FF"/>
                </a:solidFill>
              </a:rPr>
              <a:t>d</a:t>
            </a:r>
            <a:r>
              <a:rPr lang="en-US" dirty="0">
                <a:solidFill>
                  <a:srgbClr val="0000FF"/>
                </a:solidFill>
              </a:rPr>
              <a:t> </a:t>
            </a:r>
          </a:p>
          <a:p>
            <a:r>
              <a:rPr lang="en-US" dirty="0"/>
              <a:t>Many terms have well-defined mathematical meanings and are confusing if used in another way. </a:t>
            </a:r>
          </a:p>
          <a:p>
            <a:r>
              <a:rPr lang="en-US" dirty="0"/>
              <a:t>For example, </a:t>
            </a:r>
          </a:p>
          <a:p>
            <a:pPr lvl="1"/>
            <a:r>
              <a:rPr lang="en-US" dirty="0"/>
              <a:t>Formula, expression, equation</a:t>
            </a:r>
          </a:p>
          <a:p>
            <a:pPr lvl="1"/>
            <a:r>
              <a:rPr lang="en-US" dirty="0"/>
              <a:t>Average, mean </a:t>
            </a:r>
          </a:p>
          <a:p>
            <a:pPr lvl="1"/>
            <a:r>
              <a:rPr lang="en-US" dirty="0"/>
              <a:t>Subset, proper subset, strict subset. </a:t>
            </a:r>
            <a:br>
              <a:rPr lang="en-US" dirty="0"/>
            </a:br>
            <a:endParaRPr lang="en-US" dirty="0">
              <a:solidFill>
                <a:srgbClr val="0000FF"/>
              </a:solidFill>
            </a:endParaRPr>
          </a:p>
        </p:txBody>
      </p:sp>
      <p:sp>
        <p:nvSpPr>
          <p:cNvPr id="4" name="Date Placeholder 3">
            <a:extLst>
              <a:ext uri="{FF2B5EF4-FFF2-40B4-BE49-F238E27FC236}">
                <a16:creationId xmlns:a16="http://schemas.microsoft.com/office/drawing/2014/main" id="{BD4048AF-C595-41BE-8FD4-13012E02E090}"/>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69C8C895-0B13-494C-B21E-671FCEBE4ED5}"/>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967D849D-98A9-4CA4-97B7-C048AA918D4D}"/>
              </a:ext>
            </a:extLst>
          </p:cNvPr>
          <p:cNvSpPr>
            <a:spLocks noGrp="1"/>
          </p:cNvSpPr>
          <p:nvPr>
            <p:ph type="sldNum" sz="quarter" idx="12"/>
          </p:nvPr>
        </p:nvSpPr>
        <p:spPr/>
        <p:txBody>
          <a:bodyPr/>
          <a:lstStyle/>
          <a:p>
            <a:fld id="{8C13379D-D487-4446-85FC-E9ED5B8B80F6}" type="slidenum">
              <a:rPr lang="en-US" smtClean="0"/>
              <a:pPr/>
              <a:t>8</a:t>
            </a:fld>
            <a:endParaRPr lang="en-US"/>
          </a:p>
        </p:txBody>
      </p:sp>
    </p:spTree>
    <p:extLst>
      <p:ext uri="{BB962C8B-B14F-4D97-AF65-F5344CB8AC3E}">
        <p14:creationId xmlns:p14="http://schemas.microsoft.com/office/powerpoint/2010/main" val="31787997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74704-250F-461F-9E65-09AE6438891C}"/>
              </a:ext>
            </a:extLst>
          </p:cNvPr>
          <p:cNvSpPr>
            <a:spLocks noGrp="1"/>
          </p:cNvSpPr>
          <p:nvPr>
            <p:ph type="title"/>
          </p:nvPr>
        </p:nvSpPr>
        <p:spPr/>
        <p:txBody>
          <a:bodyPr/>
          <a:lstStyle/>
          <a:p>
            <a:r>
              <a:rPr lang="en-US" dirty="0"/>
              <a:t>Use Words Efficiently</a:t>
            </a:r>
          </a:p>
        </p:txBody>
      </p:sp>
      <p:sp>
        <p:nvSpPr>
          <p:cNvPr id="3" name="Content Placeholder 2">
            <a:extLst>
              <a:ext uri="{FF2B5EF4-FFF2-40B4-BE49-F238E27FC236}">
                <a16:creationId xmlns:a16="http://schemas.microsoft.com/office/drawing/2014/main" id="{9A646F8C-F2B2-42A4-A5E4-BF64CB4327FF}"/>
              </a:ext>
            </a:extLst>
          </p:cNvPr>
          <p:cNvSpPr>
            <a:spLocks noGrp="1"/>
          </p:cNvSpPr>
          <p:nvPr>
            <p:ph idx="1"/>
          </p:nvPr>
        </p:nvSpPr>
        <p:spPr/>
        <p:txBody>
          <a:bodyPr>
            <a:normAutofit fontScale="92500"/>
          </a:bodyPr>
          <a:lstStyle/>
          <a:p>
            <a:r>
              <a:rPr lang="en-US" dirty="0"/>
              <a:t>Never use two words when one word will do. </a:t>
            </a:r>
          </a:p>
          <a:p>
            <a:pPr marL="400050" lvl="1" indent="0">
              <a:buNone/>
            </a:pPr>
            <a:r>
              <a:rPr lang="en-US" sz="3200" dirty="0"/>
              <a:t>Example 1: The relationship between the nature of salt water to fresh water in the </a:t>
            </a:r>
            <a:r>
              <a:rPr lang="en-US" sz="3200" dirty="0">
                <a:solidFill>
                  <a:srgbClr val="FF0000"/>
                </a:solidFill>
              </a:rPr>
              <a:t>Edgartown Great Pond </a:t>
            </a:r>
            <a:r>
              <a:rPr lang="en-US" sz="3200" dirty="0"/>
              <a:t>that fluctuates often is extremely important to everyone including scientists, residents, and environmentalists on Martha’s Vineyard</a:t>
            </a:r>
            <a:r>
              <a:rPr lang="en-US" sz="3200" dirty="0">
                <a:solidFill>
                  <a:srgbClr val="FF0000"/>
                </a:solidFill>
              </a:rPr>
              <a:t>. </a:t>
            </a:r>
          </a:p>
          <a:p>
            <a:pPr marL="400050" lvl="1" indent="0">
              <a:buNone/>
            </a:pPr>
            <a:r>
              <a:rPr lang="en-US" sz="3200" dirty="0"/>
              <a:t>Example 2: The fluctuating salinity of </a:t>
            </a:r>
            <a:r>
              <a:rPr lang="en-US" sz="3200" dirty="0">
                <a:solidFill>
                  <a:srgbClr val="0000FF"/>
                </a:solidFill>
              </a:rPr>
              <a:t>EGP</a:t>
            </a:r>
            <a:r>
              <a:rPr lang="en-US" sz="3200" dirty="0"/>
              <a:t> concerns many environmentalists, scientists, and residents.</a:t>
            </a:r>
          </a:p>
        </p:txBody>
      </p:sp>
      <p:sp>
        <p:nvSpPr>
          <p:cNvPr id="4" name="Date Placeholder 3">
            <a:extLst>
              <a:ext uri="{FF2B5EF4-FFF2-40B4-BE49-F238E27FC236}">
                <a16:creationId xmlns:a16="http://schemas.microsoft.com/office/drawing/2014/main" id="{9CEEE474-BD85-49B3-8703-90F06F1B557D}"/>
              </a:ext>
            </a:extLst>
          </p:cNvPr>
          <p:cNvSpPr>
            <a:spLocks noGrp="1"/>
          </p:cNvSpPr>
          <p:nvPr>
            <p:ph type="dt" sz="half" idx="10"/>
          </p:nvPr>
        </p:nvSpPr>
        <p:spPr/>
        <p:txBody>
          <a:bodyPr/>
          <a:lstStyle/>
          <a:p>
            <a:r>
              <a:rPr lang="en-US"/>
              <a:t>© SoICT 2020</a:t>
            </a:r>
            <a:endParaRPr lang="en-US" dirty="0"/>
          </a:p>
        </p:txBody>
      </p:sp>
      <p:sp>
        <p:nvSpPr>
          <p:cNvPr id="5" name="Footer Placeholder 4">
            <a:extLst>
              <a:ext uri="{FF2B5EF4-FFF2-40B4-BE49-F238E27FC236}">
                <a16:creationId xmlns:a16="http://schemas.microsoft.com/office/drawing/2014/main" id="{C4E334EF-BFA8-4480-ADBC-2B38F9E3961A}"/>
              </a:ext>
            </a:extLst>
          </p:cNvPr>
          <p:cNvSpPr>
            <a:spLocks noGrp="1"/>
          </p:cNvSpPr>
          <p:nvPr>
            <p:ph type="ftr" sz="quarter" idx="11"/>
          </p:nvPr>
        </p:nvSpPr>
        <p:spPr/>
        <p:txBody>
          <a:bodyPr/>
          <a:lstStyle/>
          <a:p>
            <a:r>
              <a:rPr lang="en-US"/>
              <a:t>Technical Writing and Presentation</a:t>
            </a:r>
            <a:endParaRPr lang="en-US" dirty="0"/>
          </a:p>
        </p:txBody>
      </p:sp>
      <p:sp>
        <p:nvSpPr>
          <p:cNvPr id="6" name="Slide Number Placeholder 5">
            <a:extLst>
              <a:ext uri="{FF2B5EF4-FFF2-40B4-BE49-F238E27FC236}">
                <a16:creationId xmlns:a16="http://schemas.microsoft.com/office/drawing/2014/main" id="{9DAAFB0A-5723-43C5-A729-6EBC577AD121}"/>
              </a:ext>
            </a:extLst>
          </p:cNvPr>
          <p:cNvSpPr>
            <a:spLocks noGrp="1"/>
          </p:cNvSpPr>
          <p:nvPr>
            <p:ph type="sldNum" sz="quarter" idx="12"/>
          </p:nvPr>
        </p:nvSpPr>
        <p:spPr/>
        <p:txBody>
          <a:bodyPr/>
          <a:lstStyle/>
          <a:p>
            <a:fld id="{8C13379D-D487-4446-85FC-E9ED5B8B80F6}" type="slidenum">
              <a:rPr lang="en-US" smtClean="0"/>
              <a:pPr/>
              <a:t>9</a:t>
            </a:fld>
            <a:endParaRPr lang="en-US"/>
          </a:p>
        </p:txBody>
      </p:sp>
    </p:spTree>
    <p:extLst>
      <p:ext uri="{BB962C8B-B14F-4D97-AF65-F5344CB8AC3E}">
        <p14:creationId xmlns:p14="http://schemas.microsoft.com/office/powerpoint/2010/main" val="28409703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7934</TotalTime>
  <Words>4446</Words>
  <Application>Microsoft Macintosh PowerPoint</Application>
  <PresentationFormat>On-screen Show (4:3)</PresentationFormat>
  <Paragraphs>551</Paragraphs>
  <Slides>53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Myriad Pro</vt:lpstr>
      <vt:lpstr>Tahoma</vt:lpstr>
      <vt:lpstr>Wingdings</vt:lpstr>
      <vt:lpstr>Office Theme</vt:lpstr>
      <vt:lpstr>Technical Writing and Presentation Writing scientific text in computer science</vt:lpstr>
      <vt:lpstr>Scientific Writing for Computer Science </vt:lpstr>
      <vt:lpstr>Contents</vt:lpstr>
      <vt:lpstr>General style</vt:lpstr>
      <vt:lpstr>Genre (style)</vt:lpstr>
      <vt:lpstr>Scientific writing style</vt:lpstr>
      <vt:lpstr>Exact</vt:lpstr>
      <vt:lpstr>Avoid ambiguity</vt:lpstr>
      <vt:lpstr>Use Words Efficiently</vt:lpstr>
      <vt:lpstr>Clear</vt:lpstr>
      <vt:lpstr>Avoid jargon</vt:lpstr>
      <vt:lpstr>Define the Unfamiliar </vt:lpstr>
      <vt:lpstr>Compact</vt:lpstr>
      <vt:lpstr>Smooth</vt:lpstr>
      <vt:lpstr>Smooth</vt:lpstr>
      <vt:lpstr>Active voice </vt:lpstr>
      <vt:lpstr>Example: active voice vs passive voice</vt:lpstr>
      <vt:lpstr>References and Citations</vt:lpstr>
      <vt:lpstr>Purposes of references</vt:lpstr>
      <vt:lpstr>An appropriate reference is</vt:lpstr>
      <vt:lpstr>Examples</vt:lpstr>
      <vt:lpstr>Citations</vt:lpstr>
      <vt:lpstr>Citations</vt:lpstr>
      <vt:lpstr>Acknowledgements</vt:lpstr>
      <vt:lpstr>Formatting</vt:lpstr>
      <vt:lpstr>Fonts</vt:lpstr>
      <vt:lpstr>Indentation</vt:lpstr>
      <vt:lpstr>Layout</vt:lpstr>
      <vt:lpstr>Headings</vt:lpstr>
      <vt:lpstr>Numbering</vt:lpstr>
      <vt:lpstr>Use of tables, figures, and similar elements</vt:lpstr>
      <vt:lpstr>Figures and tables</vt:lpstr>
      <vt:lpstr>General rules</vt:lpstr>
      <vt:lpstr>Vector graphics</vt:lpstr>
      <vt:lpstr>Tables</vt:lpstr>
      <vt:lpstr>Captions</vt:lpstr>
      <vt:lpstr>Expressions</vt:lpstr>
      <vt:lpstr>Diagrams</vt:lpstr>
      <vt:lpstr>Graphs</vt:lpstr>
      <vt:lpstr>Lists</vt:lpstr>
      <vt:lpstr>Algorithms</vt:lpstr>
      <vt:lpstr>Example of Algorithm</vt:lpstr>
      <vt:lpstr>Definitions</vt:lpstr>
      <vt:lpstr>Expressions for referring to a definition</vt:lpstr>
      <vt:lpstr>Equations</vt:lpstr>
      <vt:lpstr>Equations</vt:lpstr>
      <vt:lpstr>Mathematics</vt:lpstr>
      <vt:lpstr>Mathematics (continued)</vt:lpstr>
      <vt:lpstr>Theoremes</vt:lpstr>
      <vt:lpstr>Readability</vt:lpstr>
      <vt:lpstr>Example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Bich hang</dc:creator>
  <cp:lastModifiedBy>Do Ba Lam</cp:lastModifiedBy>
  <cp:revision>369</cp:revision>
  <cp:lastPrinted>2016-09-06T10:19:58Z</cp:lastPrinted>
  <dcterms:created xsi:type="dcterms:W3CDTF">2013-02-19T03:52:16Z</dcterms:created>
  <dcterms:modified xsi:type="dcterms:W3CDTF">2020-05-11T10:12:28Z</dcterms:modified>
</cp:coreProperties>
</file>