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7"/>
  </p:notesMasterIdLst>
  <p:handoutMasterIdLst>
    <p:handoutMasterId r:id="rId68"/>
  </p:handoutMasterIdLst>
  <p:sldIdLst>
    <p:sldId id="256" r:id="rId2"/>
    <p:sldId id="385" r:id="rId3"/>
    <p:sldId id="388" r:id="rId4"/>
    <p:sldId id="465" r:id="rId5"/>
    <p:sldId id="466" r:id="rId6"/>
    <p:sldId id="469" r:id="rId7"/>
    <p:sldId id="467" r:id="rId8"/>
    <p:sldId id="468" r:id="rId9"/>
    <p:sldId id="470" r:id="rId10"/>
    <p:sldId id="471" r:id="rId11"/>
    <p:sldId id="472" r:id="rId12"/>
    <p:sldId id="473" r:id="rId13"/>
    <p:sldId id="474" r:id="rId14"/>
    <p:sldId id="475" r:id="rId15"/>
    <p:sldId id="476" r:id="rId16"/>
    <p:sldId id="477" r:id="rId17"/>
    <p:sldId id="478" r:id="rId18"/>
    <p:sldId id="479" r:id="rId19"/>
    <p:sldId id="480" r:id="rId20"/>
    <p:sldId id="481" r:id="rId21"/>
    <p:sldId id="482" r:id="rId22"/>
    <p:sldId id="483" r:id="rId23"/>
    <p:sldId id="485" r:id="rId24"/>
    <p:sldId id="484" r:id="rId25"/>
    <p:sldId id="486" r:id="rId26"/>
    <p:sldId id="487" r:id="rId27"/>
    <p:sldId id="488" r:id="rId28"/>
    <p:sldId id="489" r:id="rId29"/>
    <p:sldId id="490" r:id="rId30"/>
    <p:sldId id="491" r:id="rId31"/>
    <p:sldId id="492" r:id="rId32"/>
    <p:sldId id="493" r:id="rId33"/>
    <p:sldId id="494" r:id="rId34"/>
    <p:sldId id="495" r:id="rId35"/>
    <p:sldId id="496" r:id="rId36"/>
    <p:sldId id="498" r:id="rId37"/>
    <p:sldId id="499" r:id="rId38"/>
    <p:sldId id="500" r:id="rId39"/>
    <p:sldId id="501" r:id="rId40"/>
    <p:sldId id="502" r:id="rId41"/>
    <p:sldId id="503" r:id="rId42"/>
    <p:sldId id="497" r:id="rId43"/>
    <p:sldId id="519" r:id="rId44"/>
    <p:sldId id="520" r:id="rId45"/>
    <p:sldId id="521" r:id="rId46"/>
    <p:sldId id="522" r:id="rId47"/>
    <p:sldId id="504" r:id="rId48"/>
    <p:sldId id="505" r:id="rId49"/>
    <p:sldId id="506" r:id="rId50"/>
    <p:sldId id="507" r:id="rId51"/>
    <p:sldId id="508" r:id="rId52"/>
    <p:sldId id="509" r:id="rId53"/>
    <p:sldId id="510" r:id="rId54"/>
    <p:sldId id="511" r:id="rId55"/>
    <p:sldId id="515" r:id="rId56"/>
    <p:sldId id="512" r:id="rId57"/>
    <p:sldId id="513" r:id="rId58"/>
    <p:sldId id="514" r:id="rId59"/>
    <p:sldId id="517" r:id="rId60"/>
    <p:sldId id="518" r:id="rId61"/>
    <p:sldId id="516" r:id="rId62"/>
    <p:sldId id="523" r:id="rId63"/>
    <p:sldId id="524" r:id="rId64"/>
    <p:sldId id="526" r:id="rId65"/>
    <p:sldId id="525" r:id="rId66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FA2C8DC-C5EE-4A09-BCF9-B33ECFDDD378}">
          <p14:sldIdLst>
            <p14:sldId id="256"/>
            <p14:sldId id="385"/>
            <p14:sldId id="388"/>
            <p14:sldId id="465"/>
            <p14:sldId id="466"/>
            <p14:sldId id="469"/>
            <p14:sldId id="467"/>
            <p14:sldId id="468"/>
            <p14:sldId id="470"/>
            <p14:sldId id="471"/>
            <p14:sldId id="472"/>
            <p14:sldId id="473"/>
            <p14:sldId id="474"/>
            <p14:sldId id="475"/>
            <p14:sldId id="476"/>
            <p14:sldId id="477"/>
            <p14:sldId id="478"/>
            <p14:sldId id="479"/>
            <p14:sldId id="480"/>
            <p14:sldId id="481"/>
            <p14:sldId id="482"/>
            <p14:sldId id="483"/>
            <p14:sldId id="485"/>
            <p14:sldId id="484"/>
            <p14:sldId id="486"/>
            <p14:sldId id="487"/>
            <p14:sldId id="488"/>
            <p14:sldId id="489"/>
            <p14:sldId id="490"/>
            <p14:sldId id="491"/>
            <p14:sldId id="492"/>
            <p14:sldId id="493"/>
            <p14:sldId id="494"/>
            <p14:sldId id="495"/>
            <p14:sldId id="496"/>
            <p14:sldId id="498"/>
            <p14:sldId id="499"/>
            <p14:sldId id="500"/>
            <p14:sldId id="501"/>
            <p14:sldId id="502"/>
            <p14:sldId id="503"/>
            <p14:sldId id="497"/>
            <p14:sldId id="519"/>
            <p14:sldId id="520"/>
            <p14:sldId id="521"/>
            <p14:sldId id="522"/>
            <p14:sldId id="504"/>
            <p14:sldId id="505"/>
            <p14:sldId id="506"/>
            <p14:sldId id="507"/>
            <p14:sldId id="508"/>
            <p14:sldId id="509"/>
            <p14:sldId id="510"/>
            <p14:sldId id="511"/>
            <p14:sldId id="515"/>
            <p14:sldId id="512"/>
            <p14:sldId id="513"/>
            <p14:sldId id="514"/>
            <p14:sldId id="517"/>
            <p14:sldId id="518"/>
            <p14:sldId id="516"/>
            <p14:sldId id="523"/>
            <p14:sldId id="524"/>
            <p14:sldId id="526"/>
            <p14:sldId id="52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CC0000"/>
    <a:srgbClr val="EFA511"/>
    <a:srgbClr val="96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00" autoAdjust="0"/>
    <p:restoredTop sz="67450" autoAdjust="0"/>
  </p:normalViewPr>
  <p:slideViewPr>
    <p:cSldViewPr>
      <p:cViewPr varScale="1">
        <p:scale>
          <a:sx n="44" d="100"/>
          <a:sy n="44" d="100"/>
        </p:scale>
        <p:origin x="1454" y="45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66994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r>
              <a:rPr lang="en-US" dirty="0"/>
              <a:t>Technical Writing and Presentation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r>
              <a:rPr lang="en-US"/>
              <a:t>2016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C752D2C8-BDAA-C846-93DE-8024D750DF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529149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r>
              <a:rPr lang="en-US" dirty="0"/>
              <a:t>Technical Writing and Presentation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r>
              <a:rPr lang="en-US"/>
              <a:t>2016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8FEAD6D3-E3A6-4306-A906-2CB27FEAA9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700759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travelling-salesman-problem-set-1/" TargetMode="External"/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EAD6D3-E3A6-4306-A906-2CB27FEAA95E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2016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n-US" dirty="0"/>
              <a:t>Technical Writing and Presentation</a:t>
            </a:r>
          </a:p>
        </p:txBody>
      </p:sp>
    </p:spTree>
    <p:extLst>
      <p:ext uri="{BB962C8B-B14F-4D97-AF65-F5344CB8AC3E}">
        <p14:creationId xmlns:p14="http://schemas.microsoft.com/office/powerpoint/2010/main" val="23253336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2/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enjoy, avoid, succeed in, finish, keep, mind, practice, risk, continue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Technical Writing and Presentation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2016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EAD6D3-E3A6-4306-A906-2CB27FEAA95E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5174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news </a:t>
            </a:r>
            <a:r>
              <a:rPr lang="en-US" dirty="0"/>
              <a:t>is also singular!</a:t>
            </a:r>
            <a:br>
              <a:rPr lang="en-US" dirty="0"/>
            </a:br>
            <a:r>
              <a:rPr lang="en-US" dirty="0"/>
              <a:t>”Good news is that the algorithm works in </a:t>
            </a:r>
            <a:r>
              <a:rPr lang="en-US" i="1" dirty="0"/>
              <a:t>O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dirty="0"/>
              <a:t>) time” 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Technical Writing and Presentation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2016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EAD6D3-E3A6-4306-A906-2CB27FEAA95E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4744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words in group 3 are grammatically 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singular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but they have also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plural meaning. If you want to refer to a singular piece you have to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express it in another way: ”a piece of information”, ”an item of news”,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”a bit of advice”.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”This information 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important”! ”All advice 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good!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Technical Writing and Presentation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2016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EAD6D3-E3A6-4306-A906-2CB27FEAA95E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9250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Problem: how should we spell the following computer science terms?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overfitting, nondeterministic, time demanding, drop-out, EM-algorithm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Technical Writing and Presentation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2016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EAD6D3-E3A6-4306-A906-2CB27FEAA95E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0834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/>
              <a:t>you mention it again (”The time delay was about 10 </a:t>
            </a:r>
            <a:r>
              <a:rPr lang="en-US" dirty="0" err="1"/>
              <a:t>ms</a:t>
            </a:r>
            <a:r>
              <a:rPr lang="en-US" dirty="0"/>
              <a:t>”)</a:t>
            </a:r>
          </a:p>
          <a:p>
            <a:pPr lvl="1"/>
            <a:r>
              <a:rPr lang="en-US" dirty="0"/>
              <a:t>the context defines what you mean (”The left-most bit is always 1.”,”The result of process </a:t>
            </a:r>
            <a:r>
              <a:rPr lang="en-US" i="1" dirty="0"/>
              <a:t>A </a:t>
            </a:r>
            <a:r>
              <a:rPr lang="en-US" dirty="0"/>
              <a:t>were correct.”)</a:t>
            </a:r>
          </a:p>
          <a:p>
            <a:pPr lvl="1"/>
            <a:r>
              <a:rPr lang="en-US" dirty="0"/>
              <a:t>the concept is familiar to everybody (the Earth, the sun, the moon)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Technical Writing and Presentation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2016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EAD6D3-E3A6-4306-A906-2CB27FEAA95E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403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2/which means that none of the computers can solve all problems, the property</a:t>
            </a:r>
            <a:br>
              <a:rPr lang="en-US" dirty="0"/>
            </a:br>
            <a:r>
              <a:rPr lang="en-US" dirty="0"/>
              <a:t>concerns the class of all computers)</a:t>
            </a:r>
            <a:br>
              <a:rPr lang="en-US" dirty="0"/>
            </a:b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Technical Writing and Presentation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2016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EAD6D3-E3A6-4306-A906-2CB27FEAA95E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6951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Technical Writing and Presentation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2016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EAD6D3-E3A6-4306-A906-2CB27FEAA95E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660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2/. This means that you cannot use article ”the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Technical Writing and Presentation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2016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EAD6D3-E3A6-4306-A906-2CB27FEAA95E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1954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make clear what you are referring!</a:t>
            </a:r>
            <a:br>
              <a:rPr lang="en-US" dirty="0"/>
            </a:br>
            <a:r>
              <a:rPr lang="en-US" dirty="0"/>
              <a:t>”Problem </a:t>
            </a:r>
            <a:r>
              <a:rPr lang="en-US" i="1" dirty="0"/>
              <a:t>X </a:t>
            </a:r>
            <a:r>
              <a:rPr lang="en-US" dirty="0"/>
              <a:t>is easier to solve” (than what?)</a:t>
            </a:r>
            <a:br>
              <a:rPr lang="en-US" dirty="0"/>
            </a:b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Technical Writing and Presentation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2016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EAD6D3-E3A6-4306-A906-2CB27FEAA95E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93027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2/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a synonym to expressions ”it is fortunate” or ”in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similar manner”. Drop them if they are not needed.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Technical Writing and Presentation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2016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EAD6D3-E3A6-4306-A906-2CB27FEAA95E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582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Technical Writing and Presentation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2016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FEAD6D3-E3A6-4306-A906-2CB27FEAA95E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20136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Still (mostly in positive sentences)</a:t>
            </a:r>
          </a:p>
          <a:p>
            <a:r>
              <a:rPr lang="en-US" dirty="0"/>
              <a:t>Yet (mostly in negative or interrogative sentences)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Technical Writing and Presentation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2016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EAD6D3-E3A6-4306-A906-2CB27FEAA95E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92632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Technical Writing and Presentation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2016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EAD6D3-E3A6-4306-A906-2CB27FEAA95E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94217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the verb is 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tell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then always case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either object or receiver is pronoun, then the pronoun becomes before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noun (case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or ii)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both are pronouns, then the object becomes first (case ii)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the verb is 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belong, describe, explain, introduce, reply, say, speak,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suggest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 →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always 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(cases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–iii)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Technical Writing and Presentation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2016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EAD6D3-E3A6-4306-A906-2CB27FEAA95E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49017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Examples: ”The model is linear in the number of variables 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.”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”There are various reasons for this.”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”See [Ref] for details.”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Technical Writing and Presentation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2016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EAD6D3-E3A6-4306-A906-2CB27FEAA95E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93201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three advantages (”it is, it works, it can”)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Technical Writing and Presentation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2016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EAD6D3-E3A6-4306-A906-2CB27FEAA95E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13668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Technical Writing and Presentation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2016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EAD6D3-E3A6-4306-A906-2CB27FEAA95E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13068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can say ”Firstly”, but there is no need for that!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Technical Writing and Presentation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2016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EAD6D3-E3A6-4306-A906-2CB27FEAA95E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99310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E.g. verb structure ”has been shown” can often be replaced by ”is”.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Notice! Don’t go into the other extreme when you shorten sentences! If the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clarity suffers, then a longer sentence is better.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Technical Writing and Presentation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2016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EAD6D3-E3A6-4306-A906-2CB27FEAA95E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4155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order of words has a strong impact on the meaning!</a:t>
            </a:r>
            <a:br>
              <a:rPr lang="en-US" dirty="0"/>
            </a:b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Technical Writing and Presentation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2016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EAD6D3-E3A6-4306-A906-2CB27FEAA95E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07665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Technical Writing and Presentation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2016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EAD6D3-E3A6-4306-A906-2CB27FEAA95E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5093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Break these rules if there is a good reason to do so.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Sometimes a long word or a complex sentence is the best option. Use these when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necessary, but not otherwise.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Another common fault in science writing is to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overqualify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that is, to modify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every claim with caveats and cautions. Such writing is a natural consequence of the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scientist’s desire to not make unfounded claims, but it can be taken too far.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Technical Writing and Presentation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2016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EAD6D3-E3A6-4306-A906-2CB27FEAA95E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14694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TS Problem: </a:t>
            </a:r>
            <a:r>
              <a:rPr lang="en-US" sz="1200" b="0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Travelling Salesman Problem 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Technical Writing and Presentation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2016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EAD6D3-E3A6-4306-A906-2CB27FEAA95E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02201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Verb modifiers are located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before the predicate, if the verb consists of one word and is not the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”be”-verb.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after the first auxiliary verb, if the verb consists of several words.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always after the ”be”-verb.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E.g.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often implies 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.”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”The method gets sometimes stuck at a local optimum”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”The data was probably biased.”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Task: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Draw a decision tree for deciding the position of adverbs!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Problem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some words like ”only” can modify also other words!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→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Put the word ”only” next to the word or phrase it modifies!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E.g. (notice the different meaning):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was the only method which could parse the 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(1) grammar”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was the method which could only parse the 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(1) grammar”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was the method which could parse only the 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(1) grammar”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Technical Writing and Presentation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2016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EAD6D3-E3A6-4306-A906-2CB27FEAA95E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05148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Correlate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 referred word or clause, e.g. ”An outlier is 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data</a:t>
            </a:r>
            <a:b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point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which lies outside the clusters”, ”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Students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who solved the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task...”, ”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time complexity is quadratic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which is sometimes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undesirable...</a:t>
            </a:r>
            <a:r>
              <a:rPr lang="en-US" dirty="0"/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Restrictive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 essential relative clause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defines the correlate,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necessary for understanding the sentence correctly,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 commas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an algorithm which solves the Travelling Salesman problem in 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time.</a:t>
            </a:r>
            <a:r>
              <a:rPr lang="en-US" dirty="0"/>
              <a:t> </a:t>
            </a:r>
            <a:br>
              <a:rPr lang="en-US" dirty="0"/>
            </a:br>
            <a:br>
              <a:rPr lang="en-US" dirty="0"/>
            </a:b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Non-restrictive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 non-essential relative clause gives only additional information about the correlate,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separated from the main clause by commas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which solves the 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TS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problem, works in 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time.”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 refer to the previous clause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3/e.g. ”The student, </a:t>
            </a:r>
            <a:r>
              <a:rPr lang="en-US" b="1" dirty="0"/>
              <a:t>about whom </a:t>
            </a:r>
            <a:r>
              <a:rPr lang="en-US" dirty="0"/>
              <a:t>I told you yesterday, wants to speak to you.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4/</a:t>
            </a:r>
            <a:r>
              <a:rPr lang="en-US" dirty="0" err="1"/>
              <a:t>e.g.”</a:t>
            </a:r>
            <a:r>
              <a:rPr lang="en-US" i="1" dirty="0" err="1"/>
              <a:t>X</a:t>
            </a:r>
            <a:r>
              <a:rPr lang="en-US" i="1" dirty="0"/>
              <a:t> </a:t>
            </a:r>
            <a:r>
              <a:rPr lang="en-US" dirty="0"/>
              <a:t>is a trick </a:t>
            </a:r>
            <a:r>
              <a:rPr lang="en-US" b="1" dirty="0"/>
              <a:t>which </a:t>
            </a:r>
            <a:r>
              <a:rPr lang="en-US" dirty="0"/>
              <a:t>helps to estimate the parameters more accurately.”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5/</a:t>
            </a:r>
            <a:r>
              <a:rPr lang="en-US" dirty="0" err="1"/>
              <a:t>E.g.”A</a:t>
            </a:r>
            <a:r>
              <a:rPr lang="en-US" dirty="0"/>
              <a:t> computer, the cache </a:t>
            </a:r>
            <a:r>
              <a:rPr lang="en-US" b="1" dirty="0"/>
              <a:t>of which </a:t>
            </a:r>
            <a:r>
              <a:rPr lang="en-US" dirty="0"/>
              <a:t>is disabled, is less efficient...” = ”A computer, </a:t>
            </a:r>
            <a:r>
              <a:rPr lang="en-US" b="1" dirty="0"/>
              <a:t>whose </a:t>
            </a:r>
            <a:r>
              <a:rPr lang="en-US" dirty="0"/>
              <a:t>cache is disabled, ...” 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Technical Writing and Presentation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2016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EAD6D3-E3A6-4306-A906-2CB27FEAA95E}" type="slidenum">
              <a:rPr lang="en-US" smtClean="0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92536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2/In principle, you can combine several independent clauses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Technical Writing and Presentation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2016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EAD6D3-E3A6-4306-A906-2CB27FEAA95E}" type="slidenum">
              <a:rPr lang="en-US" smtClean="0"/>
              <a:pPr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58793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Technical Writing and Presentation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2016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EAD6D3-E3A6-4306-A906-2CB27FEAA95E}" type="slidenum">
              <a:rPr lang="en-US" smtClean="0"/>
              <a:pPr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59564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1/”Ideally, all references are entered into a </a:t>
            </a:r>
            <a:r>
              <a:rPr lang="en-US" dirty="0" err="1"/>
              <a:t>bitex</a:t>
            </a:r>
            <a:r>
              <a:rPr lang="en-US" dirty="0"/>
              <a:t> database.”</a:t>
            </a:r>
            <a:br>
              <a:rPr lang="en-US" dirty="0"/>
            </a:br>
            <a:r>
              <a:rPr lang="en-US" dirty="0"/>
              <a:t>”Theorem 1 is important for two reasons. First, it allows us to... Second, it ...”</a:t>
            </a:r>
          </a:p>
          <a:p>
            <a:r>
              <a:rPr lang="en-US" dirty="0"/>
              <a:t>”For example, we can search episodes in www log data...”</a:t>
            </a:r>
          </a:p>
          <a:p>
            <a:r>
              <a:rPr lang="en-US" dirty="0"/>
              <a:t>2/If this condition is not satisfied, then the confidence bounds cannot be used.”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Technical Writing and Presentation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2016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EAD6D3-E3A6-4306-A906-2CB27FEAA95E}" type="slidenum">
              <a:rPr lang="en-US" smtClean="0"/>
              <a:pPr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5519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Adverbs modify verbs, adjectives, or other adverbs, 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Conjunctions join words, clauses or sentences together. 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Prepositions are always connected to other words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(nouns, pronouns, or verbs in -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form). 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Prepositional phrases (”in the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beginning”, ”through a gateway”) are used in the same way as adverbs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Technical Writing and Presentation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2016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EAD6D3-E3A6-4306-A906-2CB27FEAA95E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6846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suffix -s (in the present, positive sentence). </a:t>
            </a:r>
          </a:p>
          <a:p>
            <a:br>
              <a:rPr lang="en-US" dirty="0"/>
            </a:b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Technical Writing and Presentation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2016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EAD6D3-E3A6-4306-A906-2CB27FEAA95E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8869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active voice the actor is known, while in passive voice it is unknown.</a:t>
            </a:r>
          </a:p>
          <a:p>
            <a:r>
              <a:rPr lang="en-US" dirty="0"/>
              <a:t>In the basic form of </a:t>
            </a:r>
            <a:r>
              <a:rPr lang="en-US"/>
              <a:t>passive (”sg </a:t>
            </a:r>
            <a:r>
              <a:rPr lang="en-US" dirty="0"/>
              <a:t>is done”), you can express also the actor</a:t>
            </a:r>
            <a:br>
              <a:rPr lang="en-US"/>
            </a:br>
            <a:r>
              <a:rPr lang="en-US"/>
              <a:t>(”sg </a:t>
            </a:r>
            <a:r>
              <a:rPr lang="en-US" dirty="0"/>
              <a:t>is done by </a:t>
            </a:r>
            <a:r>
              <a:rPr lang="en-US" dirty="0" err="1"/>
              <a:t>sy</a:t>
            </a:r>
            <a:r>
              <a:rPr lang="en-US" dirty="0"/>
              <a:t>”). Expressing the actor is always more informative!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Technical Writing and Presentation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2016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EAD6D3-E3A6-4306-A906-2CB27FEAA95E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5913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formal subject ”it” is sometimes used in passive expressions: 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Technical Writing and Presentation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2016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EAD6D3-E3A6-4306-A906-2CB27FEAA95E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6609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Outlier: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dị</a:t>
            </a:r>
            <a:r>
              <a:rPr lang="en-US" dirty="0"/>
              <a:t> </a:t>
            </a:r>
            <a:r>
              <a:rPr lang="en-US" dirty="0" err="1"/>
              <a:t>biệt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Technical Writing and Presentation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2016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EAD6D3-E3A6-4306-A906-2CB27FEAA95E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3223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1/(no opinions, but facts). However, sometimes we can use ”we” as a passive expression</a:t>
            </a:r>
          </a:p>
          <a:p>
            <a:r>
              <a:rPr lang="en-US" dirty="0"/>
              <a:t>2/ Notice that I don’t guarantee that your supervisor likes this! Some supervisors prefer ”I”.</a:t>
            </a:r>
          </a:p>
          <a:p>
            <a:r>
              <a:rPr lang="en-US" dirty="0"/>
              <a:t>3/”. Some authors are careful about the order of her/him, as well! E.g. you can use every second time ”she or he” and every se</a:t>
            </a:r>
          </a:p>
          <a:p>
            <a:r>
              <a:rPr lang="en-US" dirty="0" err="1"/>
              <a:t>cond</a:t>
            </a:r>
            <a:r>
              <a:rPr lang="en-US" dirty="0"/>
              <a:t> time ”he or she”. Remember to put the other pronouns in the same order (”She/he tries her/his best”)</a:t>
            </a:r>
          </a:p>
          <a:p>
            <a:r>
              <a:rPr lang="en-US" dirty="0"/>
              <a:t>awkward. : </a:t>
            </a:r>
            <a:r>
              <a:rPr lang="en-US" dirty="0" err="1"/>
              <a:t>vụng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Technical Writing and Presentation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2016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EAD6D3-E3A6-4306-A906-2CB27FEAA95E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9832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© </a:t>
            </a:r>
            <a:r>
              <a:rPr lang="en-US" dirty="0" err="1"/>
              <a:t>SoICT</a:t>
            </a:r>
            <a:r>
              <a:rPr lang="en-US" dirty="0"/>
              <a:t> 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Technical Writing and Presentation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3379D-D487-4446-85FC-E9ED5B8B80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© </a:t>
            </a:r>
            <a:r>
              <a:rPr lang="en-US" dirty="0" err="1"/>
              <a:t>SoICT</a:t>
            </a:r>
            <a:r>
              <a:rPr lang="en-US" dirty="0"/>
              <a:t> 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Technical Writing and Presentation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3379D-D487-4446-85FC-E9ED5B8B80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dissolv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© </a:t>
            </a:r>
            <a:r>
              <a:rPr lang="en-US" dirty="0" err="1"/>
              <a:t>SoICT</a:t>
            </a:r>
            <a:r>
              <a:rPr lang="en-US" dirty="0"/>
              <a:t> 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Technical Writing and Presentation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3379D-D487-4446-85FC-E9ED5B8B80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dissolv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458200" cy="609600"/>
          </a:xfrm>
        </p:spPr>
        <p:txBody>
          <a:bodyPr>
            <a:normAutofit/>
          </a:bodyPr>
          <a:lstStyle>
            <a:lvl1pPr>
              <a:defRPr sz="3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143000"/>
            <a:ext cx="8153400" cy="4983163"/>
          </a:xfrm>
        </p:spPr>
        <p:txBody>
          <a:bodyPr/>
          <a:lstStyle>
            <a:lvl1pPr marL="342900" indent="-342900">
              <a:buClr>
                <a:srgbClr val="3366FF"/>
              </a:buClr>
              <a:buSzPct val="100000"/>
              <a:buFont typeface="Wingdings" charset="2"/>
              <a:buChar char="§"/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buClr>
                <a:srgbClr val="FF0000"/>
              </a:buClr>
              <a:buFont typeface="Wingdings" charset="2"/>
              <a:buChar char="§"/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0000FF"/>
              </a:buClr>
              <a:buFont typeface="Arial"/>
              <a:buChar char="•"/>
              <a:defRPr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28600" y="6492875"/>
            <a:ext cx="2133600" cy="365125"/>
          </a:xfrm>
        </p:spPr>
        <p:txBody>
          <a:bodyPr/>
          <a:lstStyle/>
          <a:p>
            <a:r>
              <a:rPr lang="en-US" dirty="0"/>
              <a:t>© </a:t>
            </a:r>
            <a:r>
              <a:rPr lang="en-US" dirty="0" err="1"/>
              <a:t>SoICT</a:t>
            </a:r>
            <a:r>
              <a:rPr lang="en-US" dirty="0"/>
              <a:t> 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92875"/>
            <a:ext cx="2895600" cy="365125"/>
          </a:xfrm>
        </p:spPr>
        <p:txBody>
          <a:bodyPr/>
          <a:lstStyle/>
          <a:p>
            <a:r>
              <a:rPr lang="en-US" dirty="0"/>
              <a:t>Technical Writing and Presentation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81800" y="6492875"/>
            <a:ext cx="2133600" cy="365125"/>
          </a:xfrm>
        </p:spPr>
        <p:txBody>
          <a:bodyPr/>
          <a:lstStyle/>
          <a:p>
            <a:fld id="{8C13379D-D487-4446-85FC-E9ED5B8B80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© </a:t>
            </a:r>
            <a:r>
              <a:rPr lang="en-US" dirty="0" err="1"/>
              <a:t>SoICT</a:t>
            </a:r>
            <a:r>
              <a:rPr lang="en-US" dirty="0"/>
              <a:t> 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Technical Writing and Presentation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3379D-D487-4446-85FC-E9ED5B8B80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dissolv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© </a:t>
            </a:r>
            <a:r>
              <a:rPr lang="en-US" dirty="0" err="1"/>
              <a:t>SoICT</a:t>
            </a:r>
            <a:r>
              <a:rPr lang="en-US" dirty="0"/>
              <a:t> 2020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Technical Writing and Presentation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3379D-D487-4446-85FC-E9ED5B8B80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dissolv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© </a:t>
            </a:r>
            <a:r>
              <a:rPr lang="en-US" dirty="0" err="1"/>
              <a:t>SoICT</a:t>
            </a:r>
            <a:r>
              <a:rPr lang="en-US" dirty="0"/>
              <a:t> 2020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Technical Writing and Presentation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3379D-D487-4446-85FC-E9ED5B8B80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dissolv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© </a:t>
            </a:r>
            <a:r>
              <a:rPr lang="en-US" dirty="0" err="1"/>
              <a:t>SoICT</a:t>
            </a:r>
            <a:r>
              <a:rPr lang="en-US" dirty="0"/>
              <a:t> 2020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Technical Writing and Presentation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3379D-D487-4446-85FC-E9ED5B8B80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dissolv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© </a:t>
            </a:r>
            <a:r>
              <a:rPr lang="en-US" dirty="0" err="1"/>
              <a:t>SoICT</a:t>
            </a:r>
            <a:r>
              <a:rPr lang="en-US" dirty="0"/>
              <a:t> 2020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Technical Writing and Presentation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3379D-D487-4446-85FC-E9ED5B8B80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dissolv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287" y="-19050"/>
            <a:ext cx="2855913" cy="781050"/>
          </a:xfrm>
        </p:spPr>
        <p:txBody>
          <a:bodyPr anchor="b"/>
          <a:lstStyle>
            <a:lvl1pPr algn="l"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32250" y="1143000"/>
            <a:ext cx="4883150" cy="50149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© </a:t>
            </a:r>
            <a:r>
              <a:rPr lang="en-US" dirty="0" err="1"/>
              <a:t>SoICT</a:t>
            </a:r>
            <a:r>
              <a:rPr lang="en-US" dirty="0"/>
              <a:t> 2020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Technical Writing and Presentation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3379D-D487-4446-85FC-E9ED5B8B80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dissolv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© </a:t>
            </a:r>
            <a:r>
              <a:rPr lang="en-US" dirty="0" err="1"/>
              <a:t>SoICT</a:t>
            </a:r>
            <a:r>
              <a:rPr lang="en-US" dirty="0"/>
              <a:t> 2020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Technical Writing and Presentation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3379D-D487-4446-85FC-E9ED5B8B80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dissolv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© </a:t>
            </a:r>
            <a:r>
              <a:rPr lang="en-US" dirty="0" err="1"/>
              <a:t>SoICT</a:t>
            </a:r>
            <a:r>
              <a:rPr lang="en-US" dirty="0"/>
              <a:t> 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Technical Writing and Presentation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3379D-D487-4446-85FC-E9ED5B8B80F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pp3.jpg"/>
          <p:cNvPicPr>
            <a:picLocks noChangeAspect="1"/>
          </p:cNvPicPr>
          <p:nvPr userDrawn="1"/>
        </p:nvPicPr>
        <p:blipFill>
          <a:blip r:embed="rId13"/>
          <a:srcRect t="3852" b="13333"/>
          <a:stretch>
            <a:fillRect/>
          </a:stretch>
        </p:blipFill>
        <p:spPr>
          <a:xfrm>
            <a:off x="1792" y="0"/>
            <a:ext cx="9142208" cy="685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dissolve/>
  </p:transition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Myriad Pro"/>
          <a:ea typeface="+mj-ea"/>
          <a:cs typeface="Myriad Pro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b="1" kern="1200">
          <a:solidFill>
            <a:schemeClr val="tx1"/>
          </a:solidFill>
          <a:latin typeface="Myriad Pro"/>
          <a:ea typeface="+mn-ea"/>
          <a:cs typeface="Myriad Pro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Myriad Pro"/>
          <a:ea typeface="+mn-ea"/>
          <a:cs typeface="Myriad Pro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Myriad Pro"/>
          <a:ea typeface="+mn-ea"/>
          <a:cs typeface="Myriad Pro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Myriad Pro"/>
          <a:ea typeface="+mn-ea"/>
          <a:cs typeface="Myriad Pro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Myriad Pro"/>
          <a:ea typeface="+mn-ea"/>
          <a:cs typeface="Myriad Pro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p1.jpg"/>
          <p:cNvPicPr>
            <a:picLocks noChangeAspect="1"/>
          </p:cNvPicPr>
          <p:nvPr/>
        </p:nvPicPr>
        <p:blipFill>
          <a:blip r:embed="rId3"/>
          <a:srcRect t="45556"/>
          <a:stretch>
            <a:fillRect/>
          </a:stretch>
        </p:blipFill>
        <p:spPr>
          <a:xfrm>
            <a:off x="896" y="4114800"/>
            <a:ext cx="9142208" cy="2743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924512"/>
            <a:ext cx="9144000" cy="1961688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US" sz="2800" b="1" dirty="0">
                <a:solidFill>
                  <a:srgbClr val="C00000"/>
                </a:solidFill>
              </a:rPr>
              <a:t>Technical Writing and Presentation</a:t>
            </a:r>
            <a:br>
              <a:rPr lang="en-US" sz="2800" b="1" dirty="0">
                <a:solidFill>
                  <a:srgbClr val="C00000"/>
                </a:solidFill>
              </a:rPr>
            </a:br>
            <a:r>
              <a:rPr lang="en-US" sz="2800" b="1" dirty="0">
                <a:solidFill>
                  <a:srgbClr val="C00000"/>
                </a:solidFill>
              </a:rPr>
              <a:t>How to write scientific texts in English</a:t>
            </a:r>
            <a:endParaRPr lang="en-US" sz="2400" dirty="0">
              <a:solidFill>
                <a:srgbClr val="00009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5029200"/>
            <a:ext cx="8513618" cy="990600"/>
          </a:xfrm>
        </p:spPr>
        <p:txBody>
          <a:bodyPr>
            <a:normAutofit/>
          </a:bodyPr>
          <a:lstStyle/>
          <a:p>
            <a:r>
              <a:rPr lang="en-US" sz="2000" dirty="0" err="1">
                <a:solidFill>
                  <a:schemeClr val="bg2"/>
                </a:solidFill>
              </a:rPr>
              <a:t>SOICT</a:t>
            </a:r>
            <a:r>
              <a:rPr lang="en-US" sz="2000" dirty="0">
                <a:solidFill>
                  <a:schemeClr val="bg2"/>
                </a:solidFill>
              </a:rPr>
              <a:t> - 2020</a:t>
            </a:r>
          </a:p>
          <a:p>
            <a:endParaRPr lang="en-US" sz="2000" dirty="0">
              <a:solidFill>
                <a:schemeClr val="bg2"/>
              </a:solidFill>
            </a:endParaRPr>
          </a:p>
          <a:p>
            <a:endParaRPr lang="en-US" sz="1600" dirty="0">
              <a:solidFill>
                <a:schemeClr val="bg2"/>
              </a:solidFill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-896" y="3672"/>
            <a:ext cx="9144000" cy="159652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Myriad Pro"/>
                <a:ea typeface="+mj-ea"/>
                <a:cs typeface="Myriad Pro"/>
              </a:defRPr>
            </a:lvl1pPr>
          </a:lstStyle>
          <a:p>
            <a:pPr algn="l">
              <a:spcBef>
                <a:spcPts val="0"/>
              </a:spcBef>
            </a:pPr>
            <a:r>
              <a:rPr lang="en-US" sz="14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          </a:t>
            </a:r>
            <a:r>
              <a:rPr lang="en-US" sz="1400" b="1">
                <a:latin typeface="Arial" panose="020B0604020202020204" pitchFamily="34" charset="0"/>
                <a:cs typeface="Arial" panose="020B0604020202020204" pitchFamily="34" charset="0"/>
              </a:rPr>
              <a:t>TRƯỜNG ĐẠI HỌC BÁCH KHOA HÀ NỘI</a:t>
            </a:r>
          </a:p>
          <a:p>
            <a:pPr algn="l">
              <a:spcBef>
                <a:spcPts val="0"/>
              </a:spcBef>
            </a:pPr>
            <a:r>
              <a:rPr lang="en-US" sz="105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              </a:t>
            </a:r>
            <a:r>
              <a:rPr lang="en-US" sz="105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HANOI UNIVERSITY OF SCIENCE AND TECHNOLOGY</a:t>
            </a:r>
            <a:endParaRPr lang="en-US" sz="105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4800" y="327984"/>
            <a:ext cx="990600" cy="97108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2DD88-C907-482E-9E60-CDFF01087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Passive voice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EA5CAC-2600-464D-8453-86E133B609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Usually we want to begin with  a familiar word and put the new information in the end.</a:t>
            </a:r>
          </a:p>
          <a:p>
            <a:pPr marL="400050" lvl="1" indent="0">
              <a:buNone/>
            </a:pPr>
            <a:r>
              <a:rPr lang="en-US" dirty="0"/>
              <a:t>E.g. before an equation or a definition, we can say </a:t>
            </a:r>
            <a:r>
              <a:rPr lang="en-US" dirty="0">
                <a:solidFill>
                  <a:srgbClr val="0000FF"/>
                </a:solidFill>
              </a:rPr>
              <a:t>”The model is defined as follows”</a:t>
            </a:r>
          </a:p>
          <a:p>
            <a:r>
              <a:rPr lang="en-US" dirty="0"/>
              <a:t>Do not overuse passive, and do not chain passive expressions.</a:t>
            </a:r>
          </a:p>
          <a:p>
            <a:r>
              <a:rPr lang="en-US" dirty="0"/>
              <a:t>Use only one passive per sentence 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B73CDE-A944-43AF-BD61-CC42D79D7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SoICT 2020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C09320-8272-4B34-A80D-63A72D59B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Technical Writing and Presentation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AC5E9D-A413-4F15-9D8A-38246BEE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3379D-D487-4446-85FC-E9ED5B8B80F6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602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1091B-E277-409B-87BD-BDCF1031F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Passive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A87F46-1A2D-4541-8874-DFA0AEF531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143000"/>
            <a:ext cx="8458200" cy="7848600"/>
          </a:xfrm>
        </p:spPr>
        <p:txBody>
          <a:bodyPr>
            <a:normAutofit/>
          </a:bodyPr>
          <a:lstStyle/>
          <a:p>
            <a:r>
              <a:rPr lang="en-US" dirty="0"/>
              <a:t>”It is”</a:t>
            </a:r>
          </a:p>
          <a:p>
            <a:pPr lvl="1"/>
            <a:r>
              <a:rPr lang="en-US" dirty="0"/>
              <a:t>E.g. ”It is often recommended [reference] that...”</a:t>
            </a:r>
          </a:p>
          <a:p>
            <a:pPr lvl="1"/>
            <a:r>
              <a:rPr lang="en-US" dirty="0"/>
              <a:t>Typical verbs in this expression are: say, suppose, consider, expect.</a:t>
            </a:r>
          </a:p>
          <a:p>
            <a:r>
              <a:rPr lang="en-US" dirty="0"/>
              <a:t>“We” can be used as passive.</a:t>
            </a:r>
          </a:p>
          <a:p>
            <a:pPr marL="400050" lvl="1" indent="0">
              <a:buNone/>
            </a:pPr>
            <a:r>
              <a:rPr lang="en-US" dirty="0"/>
              <a:t>E.g. </a:t>
            </a:r>
            <a:r>
              <a:rPr lang="en-US" dirty="0">
                <a:solidFill>
                  <a:srgbClr val="CC0000"/>
                </a:solidFill>
              </a:rPr>
              <a:t>”In Chapter </a:t>
            </a:r>
            <a:r>
              <a:rPr lang="en-US" i="1" dirty="0">
                <a:solidFill>
                  <a:srgbClr val="CC0000"/>
                </a:solidFill>
              </a:rPr>
              <a:t>X</a:t>
            </a:r>
            <a:r>
              <a:rPr lang="en-US" dirty="0">
                <a:solidFill>
                  <a:srgbClr val="CC0000"/>
                </a:solidFill>
              </a:rPr>
              <a:t>, we define the basic concepts.” </a:t>
            </a:r>
          </a:p>
          <a:p>
            <a:pPr marL="400050" lvl="1" indent="0">
              <a:buNone/>
            </a:pPr>
            <a:r>
              <a:rPr lang="en-US" dirty="0"/>
              <a:t>should be replaced with </a:t>
            </a:r>
          </a:p>
          <a:p>
            <a:pPr marL="400050" lvl="1" indent="0">
              <a:buNone/>
            </a:pPr>
            <a:r>
              <a:rPr lang="en-US" dirty="0">
                <a:solidFill>
                  <a:srgbClr val="0000FF"/>
                </a:solidFill>
              </a:rPr>
              <a:t>”The basic concepts are defined in Chapter </a:t>
            </a:r>
            <a:r>
              <a:rPr lang="en-US" i="1" dirty="0">
                <a:solidFill>
                  <a:srgbClr val="0000FF"/>
                </a:solidFill>
              </a:rPr>
              <a:t>X</a:t>
            </a:r>
            <a:r>
              <a:rPr lang="en-US" dirty="0">
                <a:solidFill>
                  <a:srgbClr val="0000FF"/>
                </a:solidFill>
              </a:rPr>
              <a:t>.”</a:t>
            </a:r>
            <a:br>
              <a:rPr lang="en-US" dirty="0"/>
            </a:b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1B7E7D-8E99-4A07-AC22-1A00CAB38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SoICT 2020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B18086-A18E-48D1-8A8D-DA5947580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Technical Writing and Presentation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9FF5A4-F401-42C3-8FA6-5E43E0FBE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3379D-D487-4446-85FC-E9ED5B8B80F6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909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6A77B-C3F1-469C-9189-45449C37E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15F61E-4DB3-417B-9B58-36923304C5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143000"/>
            <a:ext cx="8153400" cy="6096000"/>
          </a:xfrm>
        </p:spPr>
        <p:txBody>
          <a:bodyPr>
            <a:normAutofit fontScale="85000" lnSpcReduction="1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”You” </a:t>
            </a:r>
            <a:r>
              <a:rPr lang="en-US" dirty="0"/>
              <a:t>is sometimes used as passive, especially in manuals. </a:t>
            </a:r>
            <a:r>
              <a:rPr lang="en-US" b="1" dirty="0"/>
              <a:t>Don’t use it in scientific text!</a:t>
            </a:r>
          </a:p>
          <a:p>
            <a:r>
              <a:rPr lang="en-US" dirty="0">
                <a:solidFill>
                  <a:srgbClr val="FF0000"/>
                </a:solidFill>
              </a:rPr>
              <a:t>”People” </a:t>
            </a:r>
            <a:r>
              <a:rPr lang="en-US" dirty="0"/>
              <a:t>when you refer generally to people. </a:t>
            </a:r>
            <a:r>
              <a:rPr lang="en-US" b="1" dirty="0"/>
              <a:t>Quite a vague expression</a:t>
            </a:r>
            <a:r>
              <a:rPr lang="en-US" dirty="0"/>
              <a:t>, not recommendable!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”There is/are” is used when the real subject (what is somewhere) comes later and we haven’t mentioned it before.</a:t>
            </a:r>
          </a:p>
          <a:p>
            <a:pPr marL="400050" lvl="1" indent="0">
              <a:buNone/>
            </a:pPr>
            <a:r>
              <a:rPr lang="en-US" dirty="0"/>
              <a:t>E.g. </a:t>
            </a:r>
            <a:r>
              <a:rPr lang="en-US" dirty="0">
                <a:solidFill>
                  <a:srgbClr val="0000FF"/>
                </a:solidFill>
              </a:rPr>
              <a:t>”There was only one outlier in the data set 1” </a:t>
            </a:r>
            <a:r>
              <a:rPr lang="en-US" dirty="0" err="1"/>
              <a:t>v.s</a:t>
            </a:r>
            <a:r>
              <a:rPr lang="en-US" dirty="0"/>
              <a:t>. </a:t>
            </a:r>
            <a:r>
              <a:rPr lang="en-US" dirty="0">
                <a:solidFill>
                  <a:srgbClr val="0000FF"/>
                </a:solidFill>
              </a:rPr>
              <a:t>”The outlier was in the data set 1</a:t>
            </a:r>
            <a:r>
              <a:rPr lang="en-US" dirty="0"/>
              <a:t>.</a:t>
            </a:r>
          </a:p>
          <a:p>
            <a:r>
              <a:rPr lang="en-US" dirty="0"/>
              <a:t>”The verb is nearly always ”be” (sometimes ”exist” or something else) 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463102-7274-4B22-80C1-19714A83B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SoICT 2020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AE8C15-7D27-4F6D-B51A-AEF22BCC5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Technical Writing and Presentation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0B8368-90A8-4B79-B242-9FD13746B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3379D-D487-4446-85FC-E9ED5B8B80F6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417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A170E-C971-4743-8120-31BF38D58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2234BA-A247-443B-BF36-FCF72340FF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143000"/>
            <a:ext cx="8458200" cy="5638800"/>
          </a:xfrm>
        </p:spPr>
        <p:txBody>
          <a:bodyPr>
            <a:normAutofit fontScale="85000" lnSpcReduction="10000"/>
          </a:bodyPr>
          <a:lstStyle/>
          <a:p>
            <a:r>
              <a:rPr lang="en-US" b="1" dirty="0"/>
              <a:t>Basic rule</a:t>
            </a:r>
            <a:r>
              <a:rPr lang="en-US" dirty="0"/>
              <a:t>: avoid the first person.</a:t>
            </a:r>
          </a:p>
          <a:p>
            <a:r>
              <a:rPr lang="en-US" dirty="0"/>
              <a:t>Referring to yourself: you can talk about ”the </a:t>
            </a:r>
            <a:r>
              <a:rPr lang="en-US" b="1" dirty="0"/>
              <a:t>author</a:t>
            </a:r>
            <a:r>
              <a:rPr lang="en-US" dirty="0"/>
              <a:t>”. </a:t>
            </a:r>
          </a:p>
          <a:p>
            <a:pPr marL="400050" lvl="1" indent="0">
              <a:buNone/>
            </a:pPr>
            <a:r>
              <a:rPr lang="en-US" dirty="0"/>
              <a:t>E.g. </a:t>
            </a:r>
            <a:r>
              <a:rPr lang="en-US" dirty="0">
                <a:solidFill>
                  <a:srgbClr val="0000FF"/>
                </a:solidFill>
              </a:rPr>
              <a:t>”All programs have been implemented by the author”</a:t>
            </a:r>
          </a:p>
          <a:p>
            <a:r>
              <a:rPr lang="en-US" dirty="0"/>
              <a:t>Gender-neutral language: when you refer to an unknown user, student, etc. try to use gender-neutral language.</a:t>
            </a:r>
          </a:p>
          <a:p>
            <a:pPr marL="457200" lvl="1" indent="0">
              <a:buNone/>
            </a:pPr>
            <a:r>
              <a:rPr lang="en-US" b="1" dirty="0"/>
              <a:t>– </a:t>
            </a:r>
            <a:r>
              <a:rPr lang="en-US" dirty="0"/>
              <a:t>The most common way is to say ”she/he” or ”he or she</a:t>
            </a:r>
            <a:br>
              <a:rPr lang="en-US" dirty="0"/>
            </a:br>
            <a:r>
              <a:rPr lang="en-US" b="1" dirty="0"/>
              <a:t>– </a:t>
            </a:r>
            <a:r>
              <a:rPr lang="en-US" dirty="0"/>
              <a:t>”One” is neutral, but sounds often awkward. </a:t>
            </a:r>
          </a:p>
          <a:p>
            <a:pPr marL="457200" lvl="1" indent="0">
              <a:buNone/>
            </a:pPr>
            <a:r>
              <a:rPr lang="en-US" dirty="0"/>
              <a:t>E.g. </a:t>
            </a:r>
            <a:r>
              <a:rPr lang="en-US" dirty="0">
                <a:solidFill>
                  <a:srgbClr val="0000FF"/>
                </a:solidFill>
              </a:rPr>
              <a:t>”The learner can define one’s own learning goals</a:t>
            </a:r>
            <a:r>
              <a:rPr lang="en-US" dirty="0"/>
              <a:t>”</a:t>
            </a:r>
          </a:p>
          <a:p>
            <a:r>
              <a:rPr lang="en-US" dirty="0"/>
              <a:t>Sometimes you can avoid the problem by using </a:t>
            </a:r>
            <a:r>
              <a:rPr lang="en-US" b="1" dirty="0"/>
              <a:t>plural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02BEEA-2286-40C1-BFDB-7E57AB08A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SoICT 2020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37D6A6-DCF4-4519-A315-D5E00FA97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Technical Writing and Presentation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B64E59-87D5-45ED-BE9A-C3A2B69A3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3379D-D487-4446-85FC-E9ED5B8B80F6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65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4ADB5-D0DE-4958-9DB1-78BC9A2AA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1143E7-E5DC-4D40-8E29-211A98FF53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143000"/>
            <a:ext cx="8458200" cy="5349875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Do not use </a:t>
            </a:r>
            <a:r>
              <a:rPr lang="en-US" b="1" dirty="0"/>
              <a:t>short forms </a:t>
            </a:r>
            <a:r>
              <a:rPr lang="en-US" dirty="0"/>
              <a:t>”isn’t, can’t, doesn’t”, but ”is not, cannot, does not”. </a:t>
            </a:r>
          </a:p>
          <a:p>
            <a:r>
              <a:rPr lang="en-US" dirty="0"/>
              <a:t>Use ”be </a:t>
            </a:r>
            <a:r>
              <a:rPr lang="en-US" dirty="0" err="1"/>
              <a:t>verb+ing</a:t>
            </a:r>
            <a:r>
              <a:rPr lang="en-US" dirty="0"/>
              <a:t>” form when something is currently happening or takes some time. </a:t>
            </a:r>
          </a:p>
          <a:p>
            <a:pPr marL="400050" lvl="1" indent="0">
              <a:buNone/>
            </a:pPr>
            <a:r>
              <a:rPr lang="en-US" dirty="0"/>
              <a:t>E.g. </a:t>
            </a:r>
            <a:r>
              <a:rPr lang="en-US" dirty="0">
                <a:solidFill>
                  <a:srgbClr val="0000FF"/>
                </a:solidFill>
              </a:rPr>
              <a:t>”Thread 2 can be started in the same time when thread  is still running</a:t>
            </a:r>
            <a:r>
              <a:rPr lang="en-US" dirty="0"/>
              <a:t>”</a:t>
            </a:r>
          </a:p>
          <a:p>
            <a:r>
              <a:rPr lang="en-US" dirty="0"/>
              <a:t>Some verbs require that the following verb is in -</a:t>
            </a:r>
            <a:r>
              <a:rPr lang="en-US" dirty="0" err="1"/>
              <a:t>ing</a:t>
            </a:r>
            <a:r>
              <a:rPr lang="en-US" dirty="0"/>
              <a:t> form</a:t>
            </a:r>
          </a:p>
          <a:p>
            <a:pPr marL="400050" lvl="1" indent="0">
              <a:buNone/>
            </a:pPr>
            <a:r>
              <a:rPr lang="en-US" dirty="0" err="1"/>
              <a:t>E.g</a:t>
            </a:r>
            <a:r>
              <a:rPr lang="en-US" dirty="0" err="1">
                <a:solidFill>
                  <a:srgbClr val="0000FF"/>
                </a:solidFill>
              </a:rPr>
              <a:t>.”Continue</a:t>
            </a:r>
            <a:r>
              <a:rPr lang="en-US" dirty="0">
                <a:solidFill>
                  <a:srgbClr val="0000FF"/>
                </a:solidFill>
              </a:rPr>
              <a:t> splitting until criterion </a:t>
            </a:r>
            <a:r>
              <a:rPr lang="en-US" i="1" dirty="0">
                <a:solidFill>
                  <a:srgbClr val="0000FF"/>
                </a:solidFill>
              </a:rPr>
              <a:t>X </a:t>
            </a:r>
            <a:r>
              <a:rPr lang="en-US" dirty="0">
                <a:solidFill>
                  <a:srgbClr val="0000FF"/>
                </a:solidFill>
              </a:rPr>
              <a:t>has been reached.” </a:t>
            </a:r>
          </a:p>
          <a:p>
            <a:r>
              <a:rPr lang="en-US" dirty="0"/>
              <a:t>”Noun </a:t>
            </a:r>
            <a:r>
              <a:rPr lang="en-US" dirty="0" err="1"/>
              <a:t>syndrom</a:t>
            </a:r>
            <a:r>
              <a:rPr lang="en-US" dirty="0"/>
              <a:t>” = use of common verbs </a:t>
            </a:r>
            <a:r>
              <a:rPr lang="en-US" i="1" dirty="0"/>
              <a:t>{</a:t>
            </a:r>
            <a:r>
              <a:rPr lang="en-US" dirty="0"/>
              <a:t>be, do, have, make, ...</a:t>
            </a:r>
            <a:r>
              <a:rPr lang="en-US" i="1" dirty="0"/>
              <a:t>} </a:t>
            </a:r>
            <a:r>
              <a:rPr lang="en-US" dirty="0"/>
              <a:t>+ a noun </a:t>
            </a:r>
            <a:r>
              <a:rPr lang="en-US" i="1" dirty="0"/>
              <a:t>⇒ </a:t>
            </a:r>
            <a:r>
              <a:rPr lang="en-US" dirty="0"/>
              <a:t>Prefer illustrative verbs! </a:t>
            </a:r>
          </a:p>
          <a:p>
            <a:pPr marL="400050" lvl="1" indent="0">
              <a:buNone/>
            </a:pPr>
            <a:r>
              <a:rPr lang="en-US" dirty="0"/>
              <a:t>E.g. </a:t>
            </a:r>
            <a:r>
              <a:rPr lang="en-US" dirty="0">
                <a:solidFill>
                  <a:srgbClr val="FF0000"/>
                </a:solidFill>
              </a:rPr>
              <a:t>”We can get better understanding...” </a:t>
            </a:r>
            <a:r>
              <a:rPr lang="en-US" i="1" dirty="0"/>
              <a:t>⇒ </a:t>
            </a:r>
            <a:r>
              <a:rPr lang="en-US" i="1" dirty="0">
                <a:solidFill>
                  <a:srgbClr val="0000FF"/>
                </a:solidFill>
              </a:rPr>
              <a:t>“</a:t>
            </a:r>
            <a:r>
              <a:rPr lang="en-US" sz="2700" dirty="0">
                <a:solidFill>
                  <a:srgbClr val="0000FF"/>
                </a:solidFill>
              </a:rPr>
              <a:t>We can understand better”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6224E0-B419-4BDA-8D80-A12C775A7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SoICT 2020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052B63-211A-4F9F-9185-3E6165435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Technical Writing and Presentation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0FCA5C-860A-4678-9621-8E3877F0F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3379D-D487-4446-85FC-E9ED5B8B80F6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442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AE0B1-F5CB-46C9-924C-037FA39A9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Nouns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F5A4E2-069C-434E-AAD0-76EFE1047B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Plural forms</a:t>
            </a:r>
          </a:p>
          <a:p>
            <a:r>
              <a:rPr lang="en-US" dirty="0"/>
              <a:t>Countable and uncountable nouns</a:t>
            </a:r>
          </a:p>
          <a:p>
            <a:r>
              <a:rPr lang="en-US" dirty="0"/>
              <a:t>Differences between British and American English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C658DD-8130-4812-B201-DB76D5A94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SoICT 2020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BF5CC2-4CBC-48C0-BAD3-0003DF409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Technical Writing and Presentation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7DF924-0723-4F5D-B147-43487C356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3379D-D487-4446-85FC-E9ED5B8B80F6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629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58E0B-A7D0-41D7-9859-6FAE3815C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Plural Forms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3F0809-07A2-46C4-BA1F-69F1C9AE69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143000"/>
            <a:ext cx="8153400" cy="5349875"/>
          </a:xfrm>
        </p:spPr>
        <p:txBody>
          <a:bodyPr/>
          <a:lstStyle/>
          <a:p>
            <a:r>
              <a:rPr lang="en-US" b="1" dirty="0"/>
              <a:t>Irregular plural forms</a:t>
            </a:r>
            <a:br>
              <a:rPr lang="en-US" dirty="0"/>
            </a:b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BFBBF2-5DC8-4162-AD82-8EF79E531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SoICT 2020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076580-2CB8-4848-81DB-18C7A738D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Technical Writing and Presentation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4839BA-A707-4F65-BE92-434289058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3379D-D487-4446-85FC-E9ED5B8B80F6}" type="slidenum">
              <a:rPr lang="en-US" smtClean="0"/>
              <a:pPr/>
              <a:t>16</a:t>
            </a:fld>
            <a:endParaRPr lang="en-US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F873232B-31A7-46F0-A579-4722B4B94D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7936877"/>
              </p:ext>
            </p:extLst>
          </p:nvPr>
        </p:nvGraphicFramePr>
        <p:xfrm>
          <a:off x="761999" y="1828800"/>
          <a:ext cx="7696202" cy="47556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3404259770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1680843337"/>
                    </a:ext>
                  </a:extLst>
                </a:gridCol>
                <a:gridCol w="2062105">
                  <a:extLst>
                    <a:ext uri="{9D8B030D-6E8A-4147-A177-3AD203B41FA5}">
                      <a16:colId xmlns:a16="http://schemas.microsoft.com/office/drawing/2014/main" val="27690666"/>
                    </a:ext>
                  </a:extLst>
                </a:gridCol>
                <a:gridCol w="1900297">
                  <a:extLst>
                    <a:ext uri="{9D8B030D-6E8A-4147-A177-3AD203B41FA5}">
                      <a16:colId xmlns:a16="http://schemas.microsoft.com/office/drawing/2014/main" val="3148181531"/>
                    </a:ext>
                  </a:extLst>
                </a:gridCol>
              </a:tblGrid>
              <a:tr h="45171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Singular form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Plural form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Singular form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Plural form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3696436"/>
                  </a:ext>
                </a:extLst>
              </a:tr>
              <a:tr h="457984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MR12"/>
                        </a:rPr>
                        <a:t>half</a:t>
                      </a:r>
                      <a:endParaRPr lang="en-US" sz="16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halves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analysis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analyses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5283686"/>
                  </a:ext>
                </a:extLst>
              </a:tr>
              <a:tr h="457984">
                <a:tc>
                  <a:txBody>
                    <a:bodyPr/>
                    <a:lstStyle/>
                    <a:p>
                      <a:r>
                        <a:rPr lang="en-US" dirty="0"/>
                        <a:t>life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lives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5193408"/>
                  </a:ext>
                </a:extLst>
              </a:tr>
              <a:tr h="457984">
                <a:tc>
                  <a:txBody>
                    <a:bodyPr/>
                    <a:lstStyle/>
                    <a:p>
                      <a:r>
                        <a:rPr lang="en-US" dirty="0"/>
                        <a:t>axis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axes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parenthesis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parentheses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8022837"/>
                  </a:ext>
                </a:extLst>
              </a:tr>
              <a:tr h="457984">
                <a:tc>
                  <a:txBody>
                    <a:bodyPr/>
                    <a:lstStyle/>
                    <a:p>
                      <a:r>
                        <a:rPr lang="en-US" dirty="0"/>
                        <a:t>matrix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matrices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2556504"/>
                  </a:ext>
                </a:extLst>
              </a:tr>
              <a:tr h="457984">
                <a:tc>
                  <a:txBody>
                    <a:bodyPr/>
                    <a:lstStyle/>
                    <a:p>
                      <a:r>
                        <a:rPr lang="en-US" dirty="0"/>
                        <a:t>child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children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emphasis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emphases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8220867"/>
                  </a:ext>
                </a:extLst>
              </a:tr>
              <a:tr h="457984">
                <a:tc>
                  <a:txBody>
                    <a:bodyPr/>
                    <a:lstStyle/>
                    <a:p>
                      <a:r>
                        <a:rPr lang="en-US" dirty="0"/>
                        <a:t>automaton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automata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series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4408061"/>
                  </a:ext>
                </a:extLst>
              </a:tr>
              <a:tr h="457984">
                <a:tc>
                  <a:txBody>
                    <a:bodyPr/>
                    <a:lstStyle/>
                    <a:p>
                      <a:r>
                        <a:rPr lang="en-US" dirty="0"/>
                        <a:t>vertex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vertices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media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890138"/>
                  </a:ext>
                </a:extLst>
              </a:tr>
              <a:tr h="457984">
                <a:tc>
                  <a:txBody>
                    <a:bodyPr/>
                    <a:lstStyle/>
                    <a:p>
                      <a:r>
                        <a:rPr lang="en-US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Indices (indexes)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criterion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criteria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8569233"/>
                  </a:ext>
                </a:extLst>
              </a:tr>
              <a:tr h="457984">
                <a:tc>
                  <a:txBody>
                    <a:bodyPr/>
                    <a:lstStyle/>
                    <a:p>
                      <a:r>
                        <a:rPr lang="en-US" dirty="0"/>
                        <a:t>appendix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appendices (appendixes)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phenomenon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phenomena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5937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4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7B772-0C47-4640-831F-DB3CE3B6E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D85A53-84C7-49A3-810D-701BFB0D45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Data </a:t>
            </a:r>
            <a:r>
              <a:rPr lang="en-US" dirty="0"/>
              <a:t>is originally the plural form of </a:t>
            </a:r>
            <a:r>
              <a:rPr lang="en-US" b="1" dirty="0"/>
              <a:t>datum</a:t>
            </a:r>
            <a:r>
              <a:rPr lang="en-US" dirty="0"/>
              <a:t>, but nowadays it is frequently used as a </a:t>
            </a:r>
            <a:r>
              <a:rPr lang="en-US" b="1" dirty="0"/>
              <a:t>singular word</a:t>
            </a:r>
            <a:r>
              <a:rPr lang="en-US" dirty="0"/>
              <a:t>. </a:t>
            </a:r>
          </a:p>
          <a:p>
            <a:r>
              <a:rPr lang="en-US" dirty="0"/>
              <a:t>The same holds for </a:t>
            </a:r>
            <a:r>
              <a:rPr lang="en-US" b="1" dirty="0"/>
              <a:t>hypermedia</a:t>
            </a:r>
            <a:r>
              <a:rPr lang="en-US" dirty="0"/>
              <a:t>. </a:t>
            </a:r>
          </a:p>
          <a:p>
            <a:pPr marL="400050" lvl="1" indent="0">
              <a:buNone/>
            </a:pPr>
            <a:r>
              <a:rPr lang="en-US" dirty="0"/>
              <a:t>E.g.</a:t>
            </a:r>
          </a:p>
          <a:p>
            <a:pPr marL="400050" lvl="1" indent="0">
              <a:buNone/>
            </a:pPr>
            <a:r>
              <a:rPr lang="en-US" dirty="0"/>
              <a:t>”The data </a:t>
            </a:r>
            <a:r>
              <a:rPr lang="en-US" b="1" dirty="0"/>
              <a:t>is </a:t>
            </a:r>
            <a:r>
              <a:rPr lang="en-US" dirty="0" err="1"/>
              <a:t>biassed</a:t>
            </a:r>
            <a:r>
              <a:rPr lang="en-US" dirty="0"/>
              <a:t>”, </a:t>
            </a:r>
          </a:p>
          <a:p>
            <a:pPr marL="400050" lvl="1" indent="0">
              <a:buNone/>
            </a:pPr>
            <a:r>
              <a:rPr lang="en-US" dirty="0"/>
              <a:t>”Hypermedia </a:t>
            </a:r>
            <a:r>
              <a:rPr lang="en-US" b="1" dirty="0"/>
              <a:t>offers</a:t>
            </a:r>
            <a:r>
              <a:rPr lang="en-US" dirty="0"/>
              <a:t> a new way to implement learning environments” </a:t>
            </a:r>
            <a:br>
              <a:rPr lang="en-US" dirty="0"/>
            </a:b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0E32CD-E9B3-4FDD-B34E-344B5164C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SoICT 2020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FB6A29-F65A-42BD-AD7C-C5628D139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Technical Writing and Presentation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8AB266-A40C-4340-90D6-D3BA50759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3379D-D487-4446-85FC-E9ED5B8B80F6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240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52A68-9F12-46F0-B16F-8F000771B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02A1F7-4A3A-4A13-B3AD-333C7DD54D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143000"/>
            <a:ext cx="8153400" cy="56388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If the suffix is </a:t>
            </a:r>
            <a:r>
              <a:rPr lang="en-US" i="1" dirty="0"/>
              <a:t>{</a:t>
            </a:r>
            <a:r>
              <a:rPr lang="en-US" dirty="0"/>
              <a:t>-s,-ss,-</a:t>
            </a:r>
            <a:r>
              <a:rPr lang="en-US" dirty="0" err="1"/>
              <a:t>sh</a:t>
            </a:r>
            <a:r>
              <a:rPr lang="en-US" dirty="0"/>
              <a:t>,-</a:t>
            </a:r>
            <a:r>
              <a:rPr lang="en-US" dirty="0" err="1"/>
              <a:t>ch</a:t>
            </a:r>
            <a:r>
              <a:rPr lang="en-US" dirty="0"/>
              <a:t>,-x,-z</a:t>
            </a:r>
            <a:r>
              <a:rPr lang="en-US" i="1" dirty="0"/>
              <a:t>} </a:t>
            </a:r>
            <a:r>
              <a:rPr lang="en-US" dirty="0"/>
              <a:t>in singular </a:t>
            </a:r>
            <a:r>
              <a:rPr lang="en-US" i="1" dirty="0"/>
              <a:t>→ </a:t>
            </a:r>
            <a:r>
              <a:rPr lang="en-US" dirty="0"/>
              <a:t>-es in plural,</a:t>
            </a:r>
            <a:br>
              <a:rPr lang="en-US" dirty="0"/>
            </a:br>
            <a:r>
              <a:rPr lang="en-US" dirty="0"/>
              <a:t>E.g. research – researches, approach – approaches, quiz – quizzes</a:t>
            </a:r>
          </a:p>
          <a:p>
            <a:r>
              <a:rPr lang="en-US" dirty="0"/>
              <a:t>The same happens with most words which have suffix -o, unless the word is abbreviated or of foreign origin. </a:t>
            </a:r>
          </a:p>
          <a:p>
            <a:pPr marL="400050" lvl="1" indent="0">
              <a:buNone/>
            </a:pPr>
            <a:r>
              <a:rPr lang="en-US" dirty="0" err="1"/>
              <a:t>E.g.</a:t>
            </a:r>
            <a:r>
              <a:rPr lang="en-US" dirty="0" err="1">
                <a:solidFill>
                  <a:srgbClr val="0000FF"/>
                </a:solidFill>
              </a:rPr>
              <a:t>cargo</a:t>
            </a:r>
            <a:r>
              <a:rPr lang="en-US" dirty="0">
                <a:solidFill>
                  <a:srgbClr val="0000FF"/>
                </a:solidFill>
              </a:rPr>
              <a:t> – cargoes</a:t>
            </a:r>
            <a:r>
              <a:rPr lang="en-US" dirty="0"/>
              <a:t>, </a:t>
            </a:r>
          </a:p>
          <a:p>
            <a:r>
              <a:rPr lang="en-US" dirty="0"/>
              <a:t>but photo – photos, dynamo – dynamos</a:t>
            </a:r>
          </a:p>
          <a:p>
            <a:r>
              <a:rPr lang="en-US" dirty="0"/>
              <a:t>After </a:t>
            </a:r>
            <a:r>
              <a:rPr lang="en-US" b="1" dirty="0"/>
              <a:t>consonant </a:t>
            </a:r>
            <a:r>
              <a:rPr lang="en-US" dirty="0"/>
              <a:t>-y changes to -</a:t>
            </a:r>
            <a:r>
              <a:rPr lang="en-US" dirty="0" err="1"/>
              <a:t>ies</a:t>
            </a:r>
            <a:r>
              <a:rPr lang="en-US" dirty="0"/>
              <a:t> in plural. </a:t>
            </a:r>
          </a:p>
          <a:p>
            <a:pPr marL="400050" lvl="1" indent="0">
              <a:buNone/>
            </a:pPr>
            <a:r>
              <a:rPr lang="en-US" dirty="0"/>
              <a:t>E.g. </a:t>
            </a:r>
            <a:r>
              <a:rPr lang="en-US" dirty="0">
                <a:solidFill>
                  <a:srgbClr val="0000FF"/>
                </a:solidFill>
              </a:rPr>
              <a:t>floppy – floppies. </a:t>
            </a:r>
          </a:p>
          <a:p>
            <a:r>
              <a:rPr lang="en-US" b="1" dirty="0"/>
              <a:t>Singular words which look like plural forms</a:t>
            </a:r>
            <a:br>
              <a:rPr lang="en-US" b="1" dirty="0"/>
            </a:br>
            <a:r>
              <a:rPr lang="en-US" dirty="0"/>
              <a:t>The names of disciplines: mathematics, statistics, physics.</a:t>
            </a:r>
            <a:br>
              <a:rPr lang="en-US" dirty="0"/>
            </a:br>
            <a:r>
              <a:rPr lang="en-US" dirty="0"/>
              <a:t>”Statistics is the </a:t>
            </a:r>
            <a:r>
              <a:rPr lang="en-US" dirty="0" err="1"/>
              <a:t>precessor</a:t>
            </a:r>
            <a:r>
              <a:rPr lang="en-US" dirty="0"/>
              <a:t> of data mining.”</a:t>
            </a:r>
            <a:br>
              <a:rPr lang="en-US" dirty="0"/>
            </a:b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8B109-49F7-43ED-A571-B321DB8D6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SoICT 2020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CDEAEF-A5EF-4076-8267-B23AC2F3A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Technical Writing and Presentation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6BEA51-4EB5-4031-9CCC-07A8F8DB8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3379D-D487-4446-85FC-E9ED5B8B80F6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106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5AADA-2317-4679-8C9A-09E9729D1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Uncountable nouns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D039A8-2A3F-4928-B85C-57ED4F1958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Words expressing material: water, air, wood, ...</a:t>
            </a:r>
          </a:p>
          <a:p>
            <a:r>
              <a:rPr lang="en-US" dirty="0"/>
              <a:t>Abstract words: life, time, work, strength, ...</a:t>
            </a:r>
          </a:p>
          <a:p>
            <a:r>
              <a:rPr lang="en-US" dirty="0"/>
              <a:t>Exceptional: advice, information, news, equipment, money (Plural meaning)</a:t>
            </a:r>
            <a:br>
              <a:rPr lang="en-US" dirty="0"/>
            </a:b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F7197A-C7F4-4190-9CF6-7F2093ADC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SoICT 2020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009444-D6CA-49F9-8099-2DC4F1413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Technical Writing and Presentation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AE88C5-D755-4506-A30E-D12053A03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3379D-D487-4446-85FC-E9ED5B8B80F6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299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/>
              <a:t>Simple rules for writing</a:t>
            </a:r>
          </a:p>
          <a:p>
            <a:r>
              <a:rPr lang="en-US" i="1" dirty="0"/>
              <a:t>Parts of a sentence</a:t>
            </a:r>
          </a:p>
          <a:p>
            <a:r>
              <a:rPr lang="en-US" i="1" dirty="0"/>
              <a:t>Sentence</a:t>
            </a:r>
          </a:p>
          <a:p>
            <a:r>
              <a:rPr lang="en-US" i="1" dirty="0"/>
              <a:t>Combining clauses </a:t>
            </a:r>
          </a:p>
          <a:p>
            <a:r>
              <a:rPr lang="en-US" i="1" dirty="0"/>
              <a:t>Punctuation</a:t>
            </a:r>
          </a:p>
          <a:p>
            <a:endParaRPr lang="en-US" i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© </a:t>
            </a:r>
            <a:r>
              <a:rPr lang="en-US" dirty="0" err="1"/>
              <a:t>SoICT</a:t>
            </a:r>
            <a:r>
              <a:rPr lang="en-US" dirty="0"/>
              <a:t> 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Technical Writing and Presentation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3379D-D487-4446-85FC-E9ED5B8B80F6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840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8B11F-C8BF-4AD2-9947-849A5B0DE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Compound words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C67E8F-5751-49BB-B968-C90C245193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143000"/>
            <a:ext cx="8915400" cy="6096000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The practices vary, possibly words are written together, with a hyphen </a:t>
            </a:r>
            <a:r>
              <a:rPr lang="en-US" sz="2400" i="1" dirty="0"/>
              <a:t>-</a:t>
            </a:r>
            <a:r>
              <a:rPr lang="en-US" sz="2400" dirty="0"/>
              <a:t>, or separately.</a:t>
            </a:r>
          </a:p>
          <a:p>
            <a:r>
              <a:rPr lang="en-US" sz="2400" dirty="0"/>
              <a:t>If the words have become one concept, they are usually written together, e.g. ”software”, ”keyboard”, ”database”</a:t>
            </a:r>
          </a:p>
          <a:p>
            <a:r>
              <a:rPr lang="en-US" sz="2400" dirty="0"/>
              <a:t>If the independent meaning of words is emphasized, they are hyphened,</a:t>
            </a:r>
            <a:br>
              <a:rPr lang="en-US" sz="2400" dirty="0"/>
            </a:br>
            <a:r>
              <a:rPr lang="en-US" sz="2400" dirty="0"/>
              <a:t>e.g. ”non-connected”</a:t>
            </a:r>
          </a:p>
          <a:p>
            <a:r>
              <a:rPr lang="en-US" sz="2400" dirty="0"/>
              <a:t>Hyphen is often used when the concept consists of more than two words:</a:t>
            </a:r>
            <a:br>
              <a:rPr lang="en-US" sz="2400" dirty="0"/>
            </a:br>
            <a:r>
              <a:rPr lang="en-US" sz="2400" dirty="0"/>
              <a:t>”depth-first search”, ”between-cluster variation”, ”feed-forward neural network”, ”first-order logic”</a:t>
            </a:r>
          </a:p>
          <a:p>
            <a:r>
              <a:rPr lang="en-US" sz="2400" dirty="0"/>
              <a:t>Multiple word adjectives are usually hyphened, e.g. ”data-driven”,</a:t>
            </a:r>
            <a:br>
              <a:rPr lang="en-US" sz="2400" dirty="0"/>
            </a:br>
            <a:r>
              <a:rPr lang="en-US" sz="2400" dirty="0"/>
              <a:t>”model-based”, ”class-conditional”</a:t>
            </a:r>
          </a:p>
          <a:p>
            <a:r>
              <a:rPr lang="en-US" sz="2400" i="1" dirty="0"/>
              <a:t> </a:t>
            </a:r>
            <a:r>
              <a:rPr lang="en-US" sz="2400" dirty="0"/>
              <a:t>If the first part is a symbol or an abbreviation, the word is hyphened,</a:t>
            </a:r>
            <a:br>
              <a:rPr lang="en-US" sz="2400" dirty="0"/>
            </a:br>
            <a:r>
              <a:rPr lang="en-US" sz="2400" dirty="0"/>
              <a:t>e.g. ”</a:t>
            </a:r>
            <a:r>
              <a:rPr lang="en-US" sz="2400" i="1" dirty="0"/>
              <a:t>NP</a:t>
            </a:r>
            <a:r>
              <a:rPr lang="en-US" sz="2400" dirty="0"/>
              <a:t>-complete”, ”</a:t>
            </a:r>
            <a:r>
              <a:rPr lang="en-US" sz="2400" i="1" dirty="0"/>
              <a:t>k</a:t>
            </a:r>
            <a:r>
              <a:rPr lang="en-US" sz="2400" dirty="0"/>
              <a:t>-nearest </a:t>
            </a:r>
            <a:r>
              <a:rPr lang="en-US" sz="2400" dirty="0" err="1"/>
              <a:t>neighbour</a:t>
            </a:r>
            <a:r>
              <a:rPr lang="en-US" sz="2400" dirty="0"/>
              <a:t> method”, ”3-dimensional” </a:t>
            </a:r>
            <a:br>
              <a:rPr lang="en-US" sz="2400" dirty="0"/>
            </a:br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B80FCE-1744-40A3-97A0-3B06E42F9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SoICT 2020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8AA0EA-4CD8-4FD7-897C-7A07BF64B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Technical Writing and Presentation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7E29D0-A4AA-40BE-8941-EE13E6380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3379D-D487-4446-85FC-E9ED5B8B80F6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413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DF4A9-8CDF-4723-816F-D6C5CE2FF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Articles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FF11BE-5B98-4EC3-8251-5BD07CF1D0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Position</a:t>
            </a:r>
          </a:p>
          <a:p>
            <a:r>
              <a:rPr lang="en-US" dirty="0"/>
              <a:t>Definite and indefinite concepts</a:t>
            </a:r>
          </a:p>
          <a:p>
            <a:r>
              <a:rPr lang="en-US" dirty="0"/>
              <a:t>Basic rules of using articles </a:t>
            </a:r>
            <a:br>
              <a:rPr lang="en-US" dirty="0"/>
            </a:b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B8151F-C8D8-4916-83D0-6F4E4E751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SoICT 2020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F41148-9111-4BB2-8BB8-C9403D747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Technical Writing and Presentation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A31A7-97C6-4321-94A0-EC580F868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3379D-D487-4446-85FC-E9ED5B8B80F6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799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D9056-8D80-4800-90E4-63A049104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3A78FA-EC14-4570-A682-712E2C943B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143000"/>
            <a:ext cx="8153400" cy="6324600"/>
          </a:xfrm>
        </p:spPr>
        <p:txBody>
          <a:bodyPr>
            <a:normAutofit/>
          </a:bodyPr>
          <a:lstStyle/>
          <a:p>
            <a:r>
              <a:rPr lang="en-US" dirty="0"/>
              <a:t>Basic rule: before the noun phrase</a:t>
            </a:r>
          </a:p>
          <a:p>
            <a:r>
              <a:rPr lang="en-US" dirty="0"/>
              <a:t>Exceptions: </a:t>
            </a:r>
          </a:p>
          <a:p>
            <a:pPr lvl="1"/>
            <a:r>
              <a:rPr lang="en-US" i="1" dirty="0"/>
              <a:t>{</a:t>
            </a:r>
            <a:r>
              <a:rPr lang="en-US" dirty="0"/>
              <a:t>what, such, quite, rather, half</a:t>
            </a:r>
            <a:r>
              <a:rPr lang="en-US" i="1" dirty="0"/>
              <a:t>} </a:t>
            </a:r>
            <a:r>
              <a:rPr lang="en-US" dirty="0"/>
              <a:t>+ a/an + noun phrase </a:t>
            </a:r>
          </a:p>
          <a:p>
            <a:pPr marL="857250" lvl="2" indent="0">
              <a:buNone/>
            </a:pPr>
            <a:r>
              <a:rPr lang="en-US" dirty="0"/>
              <a:t>E.g. ”Too great a distance”, ”so long a time” </a:t>
            </a:r>
          </a:p>
          <a:p>
            <a:pPr lvl="1"/>
            <a:r>
              <a:rPr lang="en-US" i="1" dirty="0"/>
              <a:t>{</a:t>
            </a:r>
            <a:r>
              <a:rPr lang="en-US" dirty="0"/>
              <a:t>too, as, so, how, however</a:t>
            </a:r>
            <a:r>
              <a:rPr lang="en-US" i="1" dirty="0"/>
              <a:t>} </a:t>
            </a:r>
            <a:r>
              <a:rPr lang="en-US" dirty="0"/>
              <a:t>+ adj. + a/an + noun </a:t>
            </a:r>
          </a:p>
          <a:p>
            <a:pPr marL="857250" lvl="2" indent="0">
              <a:buNone/>
            </a:pPr>
            <a:r>
              <a:rPr lang="en-US" dirty="0"/>
              <a:t>E.g. ”as big a difference” </a:t>
            </a:r>
          </a:p>
          <a:p>
            <a:pPr lvl="1"/>
            <a:r>
              <a:rPr lang="en-US" i="1" dirty="0"/>
              <a:t>{</a:t>
            </a:r>
            <a:r>
              <a:rPr lang="en-US" dirty="0"/>
              <a:t>all, both, double, twice, half</a:t>
            </a:r>
            <a:r>
              <a:rPr lang="en-US" i="1" dirty="0"/>
              <a:t>} </a:t>
            </a:r>
            <a:r>
              <a:rPr lang="en-US" dirty="0"/>
              <a:t>+ the + noun </a:t>
            </a:r>
          </a:p>
          <a:p>
            <a:pPr marL="857250" lvl="2" indent="0">
              <a:buNone/>
            </a:pPr>
            <a:r>
              <a:rPr lang="en-US" dirty="0"/>
              <a:t>E.g. ”All the methods” 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550EF0-9C92-4E20-A3B6-94E5DAA7E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SoICT 2020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C2E8D1-E622-44B7-87B1-8832BD10D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Technical Writing and Presentation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C97123-2E8C-41E6-B42E-B5625231C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3379D-D487-4446-85FC-E9ED5B8B80F6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405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01BEA-320B-4374-B413-A3BECCCAF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Definite and indefinite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EC0778-1F4A-4ADC-A3AC-4647F93A04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066800"/>
            <a:ext cx="8991600" cy="5943600"/>
          </a:xfrm>
        </p:spPr>
        <p:txBody>
          <a:bodyPr>
            <a:normAutofit/>
          </a:bodyPr>
          <a:lstStyle/>
          <a:p>
            <a:r>
              <a:rPr lang="en-US" dirty="0"/>
              <a:t>A concept is </a:t>
            </a:r>
            <a:r>
              <a:rPr lang="en-US" b="1" dirty="0"/>
              <a:t>indefinite</a:t>
            </a:r>
            <a:r>
              <a:rPr lang="en-US" dirty="0"/>
              <a:t>, when you mention it first time, and it is not clear from the context</a:t>
            </a:r>
          </a:p>
          <a:p>
            <a:pPr marL="400050" lvl="1" indent="0">
              <a:buNone/>
            </a:pPr>
            <a:r>
              <a:rPr lang="en-US" dirty="0" err="1"/>
              <a:t>E.g.”There</a:t>
            </a:r>
            <a:r>
              <a:rPr lang="en-US" dirty="0"/>
              <a:t> was a time delay between processes </a:t>
            </a:r>
            <a:r>
              <a:rPr lang="en-US" i="1" dirty="0"/>
              <a:t>A </a:t>
            </a:r>
            <a:r>
              <a:rPr lang="en-US" dirty="0"/>
              <a:t>and </a:t>
            </a:r>
            <a:r>
              <a:rPr lang="en-US" i="1" dirty="0"/>
              <a:t>B</a:t>
            </a:r>
            <a:r>
              <a:rPr lang="en-US" dirty="0"/>
              <a:t>.”</a:t>
            </a:r>
          </a:p>
          <a:p>
            <a:r>
              <a:rPr lang="en-US" dirty="0"/>
              <a:t>It is </a:t>
            </a:r>
            <a:r>
              <a:rPr lang="en-US" b="1" dirty="0"/>
              <a:t>definite</a:t>
            </a:r>
            <a:r>
              <a:rPr lang="en-US" dirty="0"/>
              <a:t>, when</a:t>
            </a:r>
          </a:p>
          <a:p>
            <a:pPr lvl="1"/>
            <a:r>
              <a:rPr lang="en-US" dirty="0"/>
              <a:t>you mention it again</a:t>
            </a:r>
          </a:p>
          <a:p>
            <a:pPr lvl="1"/>
            <a:r>
              <a:rPr lang="en-US" dirty="0"/>
              <a:t>the context defines what you mean </a:t>
            </a:r>
          </a:p>
          <a:p>
            <a:pPr lvl="1"/>
            <a:r>
              <a:rPr lang="en-US" dirty="0"/>
              <a:t>the concept is familiar to everybody </a:t>
            </a:r>
          </a:p>
          <a:p>
            <a:pPr lvl="1"/>
            <a:r>
              <a:rPr lang="en-US" dirty="0"/>
              <a:t>Usually this kind of expressions are defining: ”The delay between two processes </a:t>
            </a:r>
            <a:r>
              <a:rPr lang="en-US" i="1" dirty="0"/>
              <a:t>P</a:t>
            </a:r>
            <a:r>
              <a:rPr lang="en-US" dirty="0"/>
              <a:t>1 and </a:t>
            </a:r>
            <a:r>
              <a:rPr lang="en-US" i="1" dirty="0"/>
              <a:t>P</a:t>
            </a:r>
            <a:r>
              <a:rPr lang="en-US" dirty="0"/>
              <a:t>2 is </a:t>
            </a:r>
            <a:r>
              <a:rPr lang="en-US" i="1" dirty="0"/>
              <a:t>tend</a:t>
            </a:r>
            <a:r>
              <a:rPr lang="en-US" dirty="0"/>
              <a:t>(</a:t>
            </a:r>
            <a:r>
              <a:rPr lang="en-US" i="1" dirty="0"/>
              <a:t>P</a:t>
            </a:r>
            <a:r>
              <a:rPr lang="en-US" dirty="0"/>
              <a:t>1) </a:t>
            </a:r>
            <a:r>
              <a:rPr lang="en-US" i="1" dirty="0"/>
              <a:t>- </a:t>
            </a:r>
            <a:r>
              <a:rPr lang="en-US" i="1" dirty="0" err="1"/>
              <a:t>tstart</a:t>
            </a:r>
            <a:r>
              <a:rPr lang="en-US" dirty="0"/>
              <a:t>(</a:t>
            </a:r>
            <a:r>
              <a:rPr lang="en-US" i="1" dirty="0"/>
              <a:t>P</a:t>
            </a:r>
            <a:r>
              <a:rPr lang="en-US" dirty="0"/>
              <a:t>2).” </a:t>
            </a:r>
            <a:br>
              <a:rPr lang="en-US" dirty="0"/>
            </a:b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9BF80B-EE6E-404F-9030-1E60C15DB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SoICT 2020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FF800E-8286-496F-8918-44CEF1E79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Technical Writing and Presentation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075679-ECE0-4E32-A4BF-01B425A0A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3379D-D487-4446-85FC-E9ED5B8B80F6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836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D340D-8690-4AD5-BCD5-373F1949D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Basic rules of using articles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791904-1E6E-473C-9EF1-5B1795F26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SoICT 2020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0D06BD-A47C-4C0F-8E8C-ED2EFE862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Technical Writing and Presentation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CE563D-E16D-4300-8672-8BD9A8363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3379D-D487-4446-85FC-E9ED5B8B80F6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A65548-3E3B-4D61-9954-69D4121794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6200" y="1600200"/>
            <a:ext cx="9144000" cy="4180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50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39DB5-F2BE-4A4C-964E-10FCCE097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Refer to an indefinite concept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06A29-B9DA-4517-B3ED-A666982550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43000"/>
            <a:ext cx="8686800" cy="4983163"/>
          </a:xfrm>
        </p:spPr>
        <p:txBody>
          <a:bodyPr/>
          <a:lstStyle/>
          <a:p>
            <a:r>
              <a:rPr lang="en-US" dirty="0"/>
              <a:t>a singular countable noun </a:t>
            </a:r>
            <a:r>
              <a:rPr lang="en-US" i="1" dirty="0"/>
              <a:t>→ </a:t>
            </a:r>
            <a:r>
              <a:rPr lang="en-US" b="1" dirty="0"/>
              <a:t>a/an</a:t>
            </a:r>
          </a:p>
          <a:p>
            <a:r>
              <a:rPr lang="en-US" dirty="0"/>
              <a:t>a plural countable noun + positive clause </a:t>
            </a:r>
            <a:r>
              <a:rPr lang="en-US" i="1" dirty="0"/>
              <a:t>→ </a:t>
            </a:r>
            <a:r>
              <a:rPr lang="en-US" b="1" dirty="0"/>
              <a:t>some</a:t>
            </a:r>
          </a:p>
          <a:p>
            <a:r>
              <a:rPr lang="en-US" dirty="0"/>
              <a:t>a plural countable noun + negative or interrogative clause </a:t>
            </a:r>
            <a:r>
              <a:rPr lang="en-US" i="1" dirty="0"/>
              <a:t>→ </a:t>
            </a:r>
            <a:r>
              <a:rPr lang="en-US" b="1" dirty="0"/>
              <a:t>any</a:t>
            </a:r>
          </a:p>
          <a:p>
            <a:r>
              <a:rPr lang="en-US" dirty="0"/>
              <a:t>a uncountable noun + pos. clause </a:t>
            </a:r>
            <a:r>
              <a:rPr lang="en-US" i="1" dirty="0"/>
              <a:t>→ </a:t>
            </a:r>
            <a:r>
              <a:rPr lang="en-US" b="1" dirty="0"/>
              <a:t>some</a:t>
            </a:r>
          </a:p>
          <a:p>
            <a:r>
              <a:rPr lang="en-US" dirty="0"/>
              <a:t>a uncountable noun + neg. or </a:t>
            </a:r>
            <a:r>
              <a:rPr lang="en-US" dirty="0" err="1"/>
              <a:t>interr</a:t>
            </a:r>
            <a:r>
              <a:rPr lang="en-US" dirty="0"/>
              <a:t>. clause </a:t>
            </a:r>
            <a:r>
              <a:rPr lang="en-US" i="1" dirty="0"/>
              <a:t>→ </a:t>
            </a:r>
            <a:r>
              <a:rPr lang="en-US" b="1" dirty="0"/>
              <a:t>any </a:t>
            </a:r>
            <a:br>
              <a:rPr lang="en-US" dirty="0"/>
            </a:b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D65FA7-001D-43F1-B725-098CE4ED3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SoICT 2020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BCADF8-9E21-4D2F-9C3B-E092FAC60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Technical Writing and Presentation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60E318-FAD8-494D-9BD8-156CD9095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3379D-D487-4446-85FC-E9ED5B8B80F6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948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4BE3A-93A2-4982-B45C-EB3CA7225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DC12FE-167F-458C-8E8C-90F5ED1C87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" y="990600"/>
            <a:ext cx="8458200" cy="6172200"/>
          </a:xfrm>
        </p:spPr>
        <p:txBody>
          <a:bodyPr>
            <a:normAutofit fontScale="85000" lnSpcReduction="10000"/>
          </a:bodyPr>
          <a:lstStyle/>
          <a:p>
            <a:r>
              <a:rPr lang="en-US" b="1" dirty="0"/>
              <a:t>When you refer to something generally</a:t>
            </a:r>
            <a:br>
              <a:rPr lang="en-US" b="1" dirty="0"/>
            </a:br>
            <a:r>
              <a:rPr lang="en-US" dirty="0"/>
              <a:t>a plural countable noun or a uncountable noun </a:t>
            </a:r>
            <a:r>
              <a:rPr lang="en-US" i="1" dirty="0"/>
              <a:t>→ </a:t>
            </a:r>
            <a:r>
              <a:rPr lang="en-US" dirty="0"/>
              <a:t>no article</a:t>
            </a:r>
            <a:br>
              <a:rPr lang="en-US" dirty="0"/>
            </a:br>
            <a:r>
              <a:rPr lang="en-US" dirty="0">
                <a:solidFill>
                  <a:srgbClr val="0000FF"/>
                </a:solidFill>
              </a:rPr>
              <a:t>”Students need time to process new </a:t>
            </a:r>
            <a:r>
              <a:rPr lang="en-US" dirty="0" err="1">
                <a:solidFill>
                  <a:srgbClr val="0000FF"/>
                </a:solidFill>
              </a:rPr>
              <a:t>inforsmation</a:t>
            </a:r>
            <a:r>
              <a:rPr lang="en-US" dirty="0">
                <a:solidFill>
                  <a:srgbClr val="0000FF"/>
                </a:solidFill>
              </a:rPr>
              <a:t>” </a:t>
            </a:r>
          </a:p>
          <a:p>
            <a:r>
              <a:rPr lang="en-US" b="1" dirty="0"/>
              <a:t>When you refer to the whole class</a:t>
            </a:r>
            <a:br>
              <a:rPr lang="en-US" b="1" dirty="0"/>
            </a:br>
            <a:r>
              <a:rPr lang="en-US" dirty="0"/>
              <a:t>a singular countable noun </a:t>
            </a:r>
            <a:r>
              <a:rPr lang="en-US" i="1" dirty="0"/>
              <a:t>→ </a:t>
            </a:r>
            <a:r>
              <a:rPr lang="en-US" dirty="0"/>
              <a:t>a/an</a:t>
            </a:r>
            <a:br>
              <a:rPr lang="en-US" dirty="0"/>
            </a:br>
            <a:r>
              <a:rPr lang="en-US" dirty="0">
                <a:solidFill>
                  <a:srgbClr val="0000FF"/>
                </a:solidFill>
              </a:rPr>
              <a:t>”The computer cannot solve all problems”</a:t>
            </a:r>
          </a:p>
          <a:p>
            <a:r>
              <a:rPr lang="en-US" b="1" dirty="0"/>
              <a:t>Exceptional expressions</a:t>
            </a:r>
            <a:br>
              <a:rPr lang="en-US" b="1" dirty="0"/>
            </a:br>
            <a:r>
              <a:rPr lang="en-US" dirty="0"/>
              <a:t>Sometimes you can use a/an article with an abstract word:</a:t>
            </a:r>
          </a:p>
          <a:p>
            <a:pPr lvl="1"/>
            <a:r>
              <a:rPr lang="en-US" dirty="0"/>
              <a:t>when the word is proceeded by a describing relative clause </a:t>
            </a:r>
            <a:r>
              <a:rPr lang="en-US" dirty="0">
                <a:solidFill>
                  <a:srgbClr val="0000FF"/>
                </a:solidFill>
              </a:rPr>
              <a:t>”There is a danger that the model overfits”</a:t>
            </a:r>
            <a:endParaRPr lang="en-US" i="1" dirty="0"/>
          </a:p>
          <a:p>
            <a:pPr lvl="1"/>
            <a:r>
              <a:rPr lang="en-US" dirty="0"/>
              <a:t>expressions ”a /short/long time”, ”a while” 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351B67-1C29-4C1F-BA56-10C460A96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SoICT 2020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95857-0483-49B1-8146-875575138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Technical Writing and Presentation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E8ED5-EB36-4B59-9AA8-2909F4819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3379D-D487-4446-85FC-E9ED5B8B80F6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417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14731-E5FC-40A3-938E-9937D2FE5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28600" y="76200"/>
            <a:ext cx="9753600" cy="609600"/>
          </a:xfrm>
        </p:spPr>
        <p:txBody>
          <a:bodyPr>
            <a:noAutofit/>
          </a:bodyPr>
          <a:lstStyle/>
          <a:p>
            <a:r>
              <a:rPr lang="en-US" sz="2800" dirty="0"/>
              <a:t>“the” article with ordinal numbers and some adjectives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ED1E3-07D8-4BB8-BDFC-D2E77FBB45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143000"/>
            <a:ext cx="8915400" cy="55626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Definite article ”the” is used </a:t>
            </a:r>
          </a:p>
          <a:p>
            <a:pPr lvl="1"/>
            <a:r>
              <a:rPr lang="en-US" dirty="0"/>
              <a:t>when the noun is preceded by an ordinal number </a:t>
            </a:r>
            <a:endParaRPr lang="en-US" dirty="0">
              <a:solidFill>
                <a:srgbClr val="0000FF"/>
              </a:solidFill>
            </a:endParaRPr>
          </a:p>
          <a:p>
            <a:pPr marL="857250" lvl="2" indent="0">
              <a:buNone/>
            </a:pPr>
            <a:r>
              <a:rPr lang="en-US" dirty="0">
                <a:solidFill>
                  <a:srgbClr val="0000FF"/>
                </a:solidFill>
              </a:rPr>
              <a:t>”The </a:t>
            </a:r>
            <a:r>
              <a:rPr lang="en-US" b="1" dirty="0">
                <a:solidFill>
                  <a:srgbClr val="0000FF"/>
                </a:solidFill>
              </a:rPr>
              <a:t>first </a:t>
            </a:r>
            <a:r>
              <a:rPr lang="en-US" dirty="0">
                <a:solidFill>
                  <a:srgbClr val="0000FF"/>
                </a:solidFill>
              </a:rPr>
              <a:t>attribute describes...”</a:t>
            </a:r>
          </a:p>
          <a:p>
            <a:pPr lvl="1"/>
            <a:r>
              <a:rPr lang="en-US" dirty="0"/>
              <a:t>when the noun is preceded by an adjective expressing order </a:t>
            </a:r>
          </a:p>
          <a:p>
            <a:pPr marL="857250" lvl="2" indent="0">
              <a:buNone/>
            </a:pPr>
            <a:r>
              <a:rPr lang="en-US" dirty="0">
                <a:solidFill>
                  <a:srgbClr val="0000FF"/>
                </a:solidFill>
              </a:rPr>
              <a:t>”the </a:t>
            </a:r>
            <a:r>
              <a:rPr lang="en-US" b="1" dirty="0">
                <a:solidFill>
                  <a:srgbClr val="0000FF"/>
                </a:solidFill>
              </a:rPr>
              <a:t>next</a:t>
            </a:r>
            <a:r>
              <a:rPr lang="en-US" dirty="0">
                <a:solidFill>
                  <a:srgbClr val="0000FF"/>
                </a:solidFill>
              </a:rPr>
              <a:t> attribute”, ”in the </a:t>
            </a:r>
            <a:r>
              <a:rPr lang="en-US" b="1" dirty="0">
                <a:solidFill>
                  <a:srgbClr val="0000FF"/>
                </a:solidFill>
              </a:rPr>
              <a:t>following</a:t>
            </a:r>
            <a:r>
              <a:rPr lang="en-US" dirty="0">
                <a:solidFill>
                  <a:srgbClr val="0000FF"/>
                </a:solidFill>
              </a:rPr>
              <a:t> chapter”</a:t>
            </a:r>
          </a:p>
          <a:p>
            <a:pPr lvl="1"/>
            <a:r>
              <a:rPr lang="en-US" dirty="0"/>
              <a:t>with adjectives </a:t>
            </a:r>
            <a:r>
              <a:rPr lang="en-US" b="1" dirty="0"/>
              <a:t>same, only, right, wrong</a:t>
            </a:r>
          </a:p>
          <a:p>
            <a:pPr marL="857250" lvl="2" indent="0">
              <a:buNone/>
            </a:pPr>
            <a:r>
              <a:rPr lang="en-US" dirty="0">
                <a:solidFill>
                  <a:srgbClr val="0000FF"/>
                </a:solidFill>
              </a:rPr>
              <a:t>”The results were </a:t>
            </a:r>
            <a:r>
              <a:rPr lang="en-US" b="1" dirty="0">
                <a:solidFill>
                  <a:srgbClr val="0000FF"/>
                </a:solidFill>
              </a:rPr>
              <a:t>the same</a:t>
            </a:r>
            <a:r>
              <a:rPr lang="en-US" dirty="0">
                <a:solidFill>
                  <a:srgbClr val="0000FF"/>
                </a:solidFill>
              </a:rPr>
              <a:t>”, ”</a:t>
            </a:r>
            <a:r>
              <a:rPr lang="en-US" b="1" dirty="0">
                <a:solidFill>
                  <a:srgbClr val="0000FF"/>
                </a:solidFill>
              </a:rPr>
              <a:t>The only </a:t>
            </a:r>
            <a:r>
              <a:rPr lang="en-US" dirty="0">
                <a:solidFill>
                  <a:srgbClr val="0000FF"/>
                </a:solidFill>
              </a:rPr>
              <a:t>model which has this property is </a:t>
            </a:r>
            <a:r>
              <a:rPr lang="en-US" i="1" dirty="0">
                <a:solidFill>
                  <a:srgbClr val="0000FF"/>
                </a:solidFill>
              </a:rPr>
              <a:t>X</a:t>
            </a:r>
            <a:r>
              <a:rPr lang="en-US" dirty="0">
                <a:solidFill>
                  <a:srgbClr val="0000FF"/>
                </a:solidFill>
              </a:rPr>
              <a:t>”</a:t>
            </a:r>
          </a:p>
          <a:p>
            <a:r>
              <a:rPr lang="en-US" dirty="0"/>
              <a:t>Notice: ”the” is not used with ordinal numbers or adjective ”last”, when you refer to the performance in a competition 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00FF"/>
                </a:solidFill>
              </a:rPr>
              <a:t>”Program </a:t>
            </a:r>
            <a:r>
              <a:rPr lang="en-US" i="1" dirty="0">
                <a:solidFill>
                  <a:srgbClr val="0000FF"/>
                </a:solidFill>
              </a:rPr>
              <a:t>X </a:t>
            </a:r>
            <a:r>
              <a:rPr lang="en-US" dirty="0">
                <a:solidFill>
                  <a:srgbClr val="0000FF"/>
                </a:solidFill>
              </a:rPr>
              <a:t>came </a:t>
            </a:r>
            <a:r>
              <a:rPr lang="en-US" b="1" dirty="0">
                <a:solidFill>
                  <a:srgbClr val="0000FF"/>
                </a:solidFill>
              </a:rPr>
              <a:t>first</a:t>
            </a:r>
            <a:r>
              <a:rPr lang="en-US" dirty="0">
                <a:solidFill>
                  <a:srgbClr val="0000FF"/>
                </a:solidFill>
              </a:rPr>
              <a:t> and program </a:t>
            </a:r>
            <a:r>
              <a:rPr lang="en-US" i="1" dirty="0">
                <a:solidFill>
                  <a:srgbClr val="0000FF"/>
                </a:solidFill>
              </a:rPr>
              <a:t>Y </a:t>
            </a:r>
            <a:r>
              <a:rPr lang="en-US" dirty="0">
                <a:solidFill>
                  <a:srgbClr val="0000FF"/>
                </a:solidFill>
              </a:rPr>
              <a:t>was </a:t>
            </a:r>
            <a:r>
              <a:rPr lang="en-US" b="1" dirty="0">
                <a:solidFill>
                  <a:srgbClr val="0000FF"/>
                </a:solidFill>
              </a:rPr>
              <a:t>last</a:t>
            </a:r>
            <a:r>
              <a:rPr lang="en-US" dirty="0">
                <a:solidFill>
                  <a:srgbClr val="0000FF"/>
                </a:solidFill>
              </a:rPr>
              <a:t> when the programs were compared by the </a:t>
            </a:r>
            <a:r>
              <a:rPr lang="en-US" i="1" dirty="0">
                <a:solidFill>
                  <a:srgbClr val="0000FF"/>
                </a:solidFill>
              </a:rPr>
              <a:t>Z </a:t>
            </a:r>
            <a:r>
              <a:rPr lang="en-US" dirty="0">
                <a:solidFill>
                  <a:srgbClr val="0000FF"/>
                </a:solidFill>
              </a:rPr>
              <a:t>test.</a:t>
            </a:r>
            <a:br>
              <a:rPr lang="en-US" dirty="0">
                <a:solidFill>
                  <a:srgbClr val="0000FF"/>
                </a:solidFill>
              </a:rPr>
            </a:b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EE7614-7470-4472-A524-F28FD9113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SoICT 2020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80D34F-54A2-4570-8C18-64ADBFF31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Technical Writing and Presentation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4E571B-AB9B-4E0A-9CC3-86C580AFD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3379D-D487-4446-85FC-E9ED5B8B80F6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075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97A2686-84B4-4BC0-B03A-E320871CF1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79436"/>
            <a:ext cx="9144000" cy="489912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CBF6BC6-3515-4689-B43B-A1E33B6A0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 for articles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B0E0DE-844C-4FF3-8639-3EADB79F8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SoICT 2020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991A7D-0192-4279-B6AA-EF3FA0E40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Technical Writing and Presentation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02E0BF-7AB1-4D13-9C04-ACD23AC37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3379D-D487-4446-85FC-E9ED5B8B80F6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542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27490-5071-496B-B5E2-72CB5DF52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486E0A-4AEE-4310-ABB4-94666DB29F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64770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A noun can be used as a countable or an uncountable concept </a:t>
            </a:r>
            <a:br>
              <a:rPr lang="en-US" dirty="0"/>
            </a:br>
            <a:r>
              <a:rPr lang="en-US" dirty="0"/>
              <a:t>”It takes time...”, ”all the time”, ”one at a time”, ”many times”</a:t>
            </a:r>
          </a:p>
          <a:p>
            <a:r>
              <a:rPr lang="en-US" b="1" dirty="0"/>
              <a:t>any </a:t>
            </a:r>
            <a:r>
              <a:rPr lang="en-US" dirty="0"/>
              <a:t>or </a:t>
            </a:r>
            <a:r>
              <a:rPr lang="en-US" b="1" dirty="0"/>
              <a:t>some </a:t>
            </a:r>
            <a:r>
              <a:rPr lang="en-US" dirty="0"/>
              <a:t>before the noun,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/>
              <a:t>indefinite” , </a:t>
            </a:r>
          </a:p>
          <a:p>
            <a:pPr marL="400050" lvl="1" indent="0">
              <a:buNone/>
            </a:pPr>
            <a:r>
              <a:rPr lang="en-US" dirty="0" err="1">
                <a:solidFill>
                  <a:srgbClr val="0000FF"/>
                </a:solidFill>
              </a:rPr>
              <a:t>E.g.”The</a:t>
            </a:r>
            <a:r>
              <a:rPr lang="en-US" dirty="0">
                <a:solidFill>
                  <a:srgbClr val="0000FF"/>
                </a:solidFill>
              </a:rPr>
              <a:t> disk contains (some) space for back-up files” </a:t>
            </a:r>
          </a:p>
          <a:p>
            <a:r>
              <a:rPr lang="en-US" dirty="0"/>
              <a:t>Don’t use </a:t>
            </a:r>
            <a:r>
              <a:rPr lang="en-US" dirty="0" err="1"/>
              <a:t>pronouns!”This</a:t>
            </a:r>
            <a:r>
              <a:rPr lang="en-US" dirty="0"/>
              <a:t> </a:t>
            </a:r>
            <a:r>
              <a:rPr lang="en-US" i="1" dirty="0"/>
              <a:t>x</a:t>
            </a:r>
            <a:r>
              <a:rPr lang="en-US" dirty="0"/>
              <a:t>”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/>
              <a:t>”the </a:t>
            </a:r>
            <a:r>
              <a:rPr lang="en-US" i="1" dirty="0"/>
              <a:t>x</a:t>
            </a:r>
            <a:r>
              <a:rPr lang="en-US" dirty="0"/>
              <a:t>” (where </a:t>
            </a:r>
            <a:r>
              <a:rPr lang="en-US" i="1" dirty="0"/>
              <a:t>x </a:t>
            </a:r>
            <a:r>
              <a:rPr lang="en-US" dirty="0"/>
              <a:t>is a noun) </a:t>
            </a:r>
          </a:p>
          <a:p>
            <a:r>
              <a:rPr lang="en-US" i="1" dirty="0"/>
              <a:t>∃x ∈ C </a:t>
            </a:r>
            <a:r>
              <a:rPr lang="en-US" dirty="0"/>
              <a:t>such that </a:t>
            </a:r>
            <a:r>
              <a:rPr lang="en-US" i="1" dirty="0"/>
              <a:t>P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/>
              <a:t>), use article </a:t>
            </a:r>
            <a:r>
              <a:rPr lang="en-US" b="1" dirty="0"/>
              <a:t>a/an</a:t>
            </a:r>
            <a:r>
              <a:rPr lang="en-US" dirty="0"/>
              <a:t>. ” </a:t>
            </a:r>
          </a:p>
          <a:p>
            <a:r>
              <a:rPr lang="en-US" i="1" dirty="0"/>
              <a:t>∀x ∈ C,P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/>
              <a:t>), use article </a:t>
            </a:r>
            <a:r>
              <a:rPr lang="en-US" b="1" dirty="0"/>
              <a:t>the. </a:t>
            </a:r>
            <a:r>
              <a:rPr lang="en-US" dirty="0"/>
              <a:t>(only for countable concepts! </a:t>
            </a:r>
          </a:p>
          <a:p>
            <a:r>
              <a:rPr lang="en-US" dirty="0"/>
              <a:t>A name without any modifying word </a:t>
            </a:r>
            <a:r>
              <a:rPr lang="en-US" i="1" dirty="0"/>
              <a:t>→ </a:t>
            </a:r>
            <a:r>
              <a:rPr lang="en-US" dirty="0"/>
              <a:t>no article,</a:t>
            </a:r>
          </a:p>
          <a:p>
            <a:pPr marL="400050" lvl="1" indent="0">
              <a:buNone/>
            </a:pPr>
            <a:r>
              <a:rPr lang="en-US" dirty="0" err="1">
                <a:solidFill>
                  <a:srgbClr val="0000FF"/>
                </a:solidFill>
              </a:rPr>
              <a:t>E.g.”</a:t>
            </a:r>
            <a:r>
              <a:rPr lang="en-US" i="1" dirty="0" err="1">
                <a:solidFill>
                  <a:srgbClr val="0000FF"/>
                </a:solidFill>
              </a:rPr>
              <a:t>X</a:t>
            </a:r>
            <a:r>
              <a:rPr lang="en-US" i="1" dirty="0">
                <a:solidFill>
                  <a:srgbClr val="0000FF"/>
                </a:solidFill>
              </a:rPr>
              <a:t> </a:t>
            </a:r>
            <a:r>
              <a:rPr lang="en-US" dirty="0">
                <a:solidFill>
                  <a:srgbClr val="0000FF"/>
                </a:solidFill>
              </a:rPr>
              <a:t>is independent from </a:t>
            </a:r>
            <a:r>
              <a:rPr lang="en-US" i="1" dirty="0">
                <a:solidFill>
                  <a:srgbClr val="0000FF"/>
                </a:solidFill>
              </a:rPr>
              <a:t>Y “</a:t>
            </a:r>
          </a:p>
          <a:p>
            <a:r>
              <a:rPr lang="en-US" dirty="0"/>
              <a:t>A modifying word like ”set”, vector”, ”model” etc. stands before the name </a:t>
            </a:r>
            <a:r>
              <a:rPr lang="en-US" i="1" dirty="0"/>
              <a:t>→ </a:t>
            </a:r>
            <a:r>
              <a:rPr lang="en-US" dirty="0"/>
              <a:t>Two habits:</a:t>
            </a:r>
          </a:p>
          <a:p>
            <a:pPr marL="400050" lvl="1" indent="0">
              <a:buNone/>
            </a:pPr>
            <a:r>
              <a:rPr lang="en-US" dirty="0"/>
              <a:t>1. No article when you mention the entity for the first time. After that use definite article ”the”, or</a:t>
            </a:r>
            <a:br>
              <a:rPr lang="en-US" dirty="0"/>
            </a:br>
            <a:r>
              <a:rPr lang="en-US" dirty="0"/>
              <a:t>2. Never any articles. </a:t>
            </a:r>
            <a:br>
              <a:rPr lang="en-US" dirty="0"/>
            </a:b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1D9E44-9F9A-49ED-B3BD-5C6F49D7B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© </a:t>
            </a:r>
            <a:r>
              <a:rPr lang="en-US" dirty="0" err="1"/>
              <a:t>SoICT</a:t>
            </a:r>
            <a:r>
              <a:rPr lang="en-US" dirty="0"/>
              <a:t> 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B819BC-FD88-4867-AEF4-DB7B80560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Technical Writing and Presentation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6DFC3B-CF30-4D19-A839-6311E1B2E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3379D-D487-4446-85FC-E9ED5B8B80F6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431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62D65-6666-4865-96EC-31C4B0AD7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rules for writing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B3013C-8A3C-4DA8-A3C5-08E60BF21B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143001"/>
            <a:ext cx="8382000" cy="4953000"/>
          </a:xfrm>
        </p:spPr>
        <p:txBody>
          <a:bodyPr>
            <a:normAutofit fontScale="62500" lnSpcReduction="20000"/>
          </a:bodyPr>
          <a:lstStyle/>
          <a:p>
            <a:pPr>
              <a:spcAft>
                <a:spcPts val="600"/>
              </a:spcAft>
            </a:pPr>
            <a:r>
              <a:rPr lang="en-US" sz="4000" dirty="0"/>
              <a:t>Have one idea per sentence or paragraph and one topic per section.</a:t>
            </a:r>
          </a:p>
          <a:p>
            <a:pPr>
              <a:spcAft>
                <a:spcPts val="600"/>
              </a:spcAft>
            </a:pPr>
            <a:r>
              <a:rPr lang="en-US" sz="4000" dirty="0"/>
              <a:t>Have a straightforward, logical organization.</a:t>
            </a:r>
          </a:p>
          <a:p>
            <a:pPr>
              <a:spcAft>
                <a:spcPts val="600"/>
              </a:spcAft>
            </a:pPr>
            <a:r>
              <a:rPr lang="en-US" sz="4000" dirty="0"/>
              <a:t>Use short words.</a:t>
            </a:r>
          </a:p>
          <a:p>
            <a:pPr>
              <a:spcAft>
                <a:spcPts val="600"/>
              </a:spcAft>
            </a:pPr>
            <a:r>
              <a:rPr lang="en-US" sz="4000" dirty="0"/>
              <a:t>Use short sentences with simple structure.</a:t>
            </a:r>
          </a:p>
          <a:p>
            <a:pPr>
              <a:spcAft>
                <a:spcPts val="600"/>
              </a:spcAft>
            </a:pPr>
            <a:r>
              <a:rPr lang="en-US" sz="4000" dirty="0"/>
              <a:t>Keep paragraphs short.</a:t>
            </a:r>
          </a:p>
          <a:p>
            <a:pPr>
              <a:spcAft>
                <a:spcPts val="600"/>
              </a:spcAft>
            </a:pPr>
            <a:r>
              <a:rPr lang="en-US" sz="4000" dirty="0"/>
              <a:t>Avoid buzzwords, clichés, and slang.</a:t>
            </a:r>
          </a:p>
          <a:p>
            <a:pPr>
              <a:spcAft>
                <a:spcPts val="600"/>
              </a:spcAft>
            </a:pPr>
            <a:r>
              <a:rPr lang="en-US" sz="4000" dirty="0"/>
              <a:t>Avoid excess, in length or style.</a:t>
            </a:r>
          </a:p>
          <a:p>
            <a:pPr>
              <a:spcAft>
                <a:spcPts val="600"/>
              </a:spcAft>
            </a:pPr>
            <a:r>
              <a:rPr lang="en-US" sz="4000" dirty="0"/>
              <a:t>Omit unnecessary material.</a:t>
            </a:r>
          </a:p>
          <a:p>
            <a:pPr>
              <a:spcAft>
                <a:spcPts val="600"/>
              </a:spcAft>
            </a:pPr>
            <a:r>
              <a:rPr lang="en-US" sz="4000" dirty="0"/>
              <a:t>Be specific, not vague or abstract.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0111A6-1969-4315-B517-8F1F59404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© </a:t>
            </a:r>
            <a:r>
              <a:rPr lang="en-US" dirty="0" err="1"/>
              <a:t>SoICT</a:t>
            </a:r>
            <a:r>
              <a:rPr lang="en-US" dirty="0"/>
              <a:t> 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04480-1AC8-4E42-82CA-BE4CB2AFE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Technical Writing and Presentation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799B51-7C2E-4CF5-9B8D-23A4BD39E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3379D-D487-4446-85FC-E9ED5B8B80F6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558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231B5-A21C-4288-9318-A508C15F3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Pronouns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EE2093-3259-4068-8435-97FAB627C0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295400"/>
            <a:ext cx="8763000" cy="4983163"/>
          </a:xfrm>
        </p:spPr>
        <p:txBody>
          <a:bodyPr/>
          <a:lstStyle/>
          <a:p>
            <a:r>
              <a:rPr lang="en-US" dirty="0"/>
              <a:t>Two important rules when you use pronouns:</a:t>
            </a:r>
            <a:br>
              <a:rPr lang="en-US" dirty="0"/>
            </a:br>
            <a:endParaRPr lang="en-US" dirty="0"/>
          </a:p>
          <a:p>
            <a:pPr marL="400050" lvl="1" indent="0">
              <a:buNone/>
            </a:pPr>
            <a:r>
              <a:rPr lang="en-US" dirty="0"/>
              <a:t>1. When a pronoun refers to a noun in the preceding sentence, make sure that the </a:t>
            </a:r>
            <a:r>
              <a:rPr lang="en-US" b="1" dirty="0"/>
              <a:t>referred is obvious</a:t>
            </a:r>
            <a:r>
              <a:rPr lang="en-US" dirty="0"/>
              <a:t>!</a:t>
            </a:r>
            <a:br>
              <a:rPr lang="en-US" dirty="0"/>
            </a:br>
            <a:r>
              <a:rPr lang="en-US" dirty="0"/>
              <a:t>2. Each pronoun should agree with the referent in number and gender. </a:t>
            </a:r>
            <a:br>
              <a:rPr lang="en-US" dirty="0"/>
            </a:b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7E2B22-1B2C-4DDD-B3FE-C87FDAC76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SoICT 2020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CB1D49-7B04-4B1E-BB58-63A05CBB1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Technical Writing and Presentation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B9891D-AAAF-4AC3-A515-CC8D9C67B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3379D-D487-4446-85FC-E9ED5B8B80F6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941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6E4C5-408E-4611-AF80-C70B60387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56D229-2FEB-4695-9A5C-74366F417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SoICT 2020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13CB5B-C7D7-4193-A174-80F01A868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Technical Writing and Presentation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0E225E-2FA5-409F-A597-4C66075ED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3379D-D487-4446-85FC-E9ED5B8B80F6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6C57AC3-16EF-4A33-8CB5-199E5249A7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Pronouns which require singular verb form</a:t>
            </a:r>
            <a:br>
              <a:rPr lang="en-US" b="1" dirty="0"/>
            </a:br>
            <a:r>
              <a:rPr lang="en-US" i="1" dirty="0"/>
              <a:t>{</a:t>
            </a:r>
            <a:r>
              <a:rPr lang="en-US" dirty="0"/>
              <a:t>everybody, anybody, nobody, everyone, anyone, no one</a:t>
            </a:r>
            <a:r>
              <a:rPr lang="en-US" i="1" dirty="0"/>
              <a:t>}</a:t>
            </a:r>
            <a:r>
              <a:rPr lang="en-US" dirty="0"/>
              <a:t> </a:t>
            </a:r>
          </a:p>
          <a:p>
            <a:r>
              <a:rPr lang="en-US" dirty="0"/>
              <a:t>Every + singular noun</a:t>
            </a:r>
          </a:p>
          <a:p>
            <a:r>
              <a:rPr lang="en-US" dirty="0"/>
              <a:t>All + singular or plural noun</a:t>
            </a:r>
          </a:p>
          <a:p>
            <a:r>
              <a:rPr lang="en-US" dirty="0"/>
              <a:t>several </a:t>
            </a:r>
            <a:r>
              <a:rPr lang="en-US" i="1" dirty="0"/>
              <a:t>&lt; </a:t>
            </a:r>
            <a:r>
              <a:rPr lang="en-US" dirty="0"/>
              <a:t>many</a:t>
            </a:r>
            <a:br>
              <a:rPr lang="en-US" dirty="0"/>
            </a:br>
            <a:r>
              <a:rPr lang="en-US" dirty="0"/>
              <a:t>several </a:t>
            </a:r>
            <a:r>
              <a:rPr lang="en-US" i="1" dirty="0"/>
              <a:t>≈ </a:t>
            </a:r>
            <a:r>
              <a:rPr lang="en-US" dirty="0"/>
              <a:t>some 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305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EC575-3F5D-4B0F-9EC8-F30509F2C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9D5679-177F-433D-BD71-7B59BE4D4C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notes:</a:t>
            </a:r>
            <a:br>
              <a:rPr lang="en-US" dirty="0"/>
            </a:br>
            <a:r>
              <a:rPr lang="en-US" dirty="0"/>
              <a:t>1. </a:t>
            </a:r>
            <a:r>
              <a:rPr lang="en-US" b="1" dirty="0"/>
              <a:t>Avoid vague adjectives!</a:t>
            </a:r>
            <a:br>
              <a:rPr lang="en-US" b="1" dirty="0"/>
            </a:br>
            <a:r>
              <a:rPr lang="en-US" dirty="0"/>
              <a:t>2. How to derive and use comparative and superlative forms? </a:t>
            </a:r>
            <a:br>
              <a:rPr lang="en-US" dirty="0"/>
            </a:b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E588-B75A-476E-86CF-06024D91A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SoICT 2020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723B05-8182-4F6C-929A-971425D06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Technical Writing and Presentation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E01980-1F70-427E-8CFB-7D433DFEA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3379D-D487-4446-85FC-E9ED5B8B80F6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83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10C29-EA4E-4115-AB85-B3A86FF78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the comparative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DBB72F-01CD-45B9-ABD1-BB29BED972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143000"/>
            <a:ext cx="8458200" cy="534987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Basic structure:</a:t>
            </a:r>
          </a:p>
          <a:p>
            <a:pPr lvl="1"/>
            <a:r>
              <a:rPr lang="en-US" i="1" dirty="0"/>
              <a:t>X </a:t>
            </a:r>
            <a:r>
              <a:rPr lang="en-US" dirty="0"/>
              <a:t>is </a:t>
            </a:r>
            <a:r>
              <a:rPr lang="en-US" b="1" dirty="0"/>
              <a:t>as </a:t>
            </a:r>
            <a:r>
              <a:rPr lang="en-US" dirty="0"/>
              <a:t>efficient </a:t>
            </a:r>
            <a:r>
              <a:rPr lang="en-US" b="1" dirty="0"/>
              <a:t>as </a:t>
            </a:r>
            <a:r>
              <a:rPr lang="en-US" i="1" dirty="0"/>
              <a:t>Y </a:t>
            </a:r>
            <a:r>
              <a:rPr lang="en-US" dirty="0"/>
              <a:t>(</a:t>
            </a:r>
            <a:r>
              <a:rPr lang="en-US" i="1" dirty="0"/>
              <a:t>X </a:t>
            </a:r>
            <a:r>
              <a:rPr lang="en-US" dirty="0"/>
              <a:t>and </a:t>
            </a:r>
            <a:r>
              <a:rPr lang="en-US" i="1" dirty="0"/>
              <a:t>Y </a:t>
            </a:r>
            <a:r>
              <a:rPr lang="en-US" dirty="0"/>
              <a:t>are equally efficient)</a:t>
            </a:r>
          </a:p>
          <a:p>
            <a:pPr lvl="1"/>
            <a:r>
              <a:rPr lang="en-US" i="1" dirty="0"/>
              <a:t>X </a:t>
            </a:r>
            <a:r>
              <a:rPr lang="en-US" dirty="0"/>
              <a:t>is more efficient </a:t>
            </a:r>
            <a:r>
              <a:rPr lang="en-US" b="1" dirty="0"/>
              <a:t>than </a:t>
            </a:r>
            <a:r>
              <a:rPr lang="en-US" i="1" dirty="0"/>
              <a:t>Y</a:t>
            </a:r>
          </a:p>
          <a:p>
            <a:r>
              <a:rPr lang="en-US" dirty="0"/>
              <a:t>Exceptional expressions:</a:t>
            </a:r>
          </a:p>
          <a:p>
            <a:pPr lvl="1"/>
            <a:r>
              <a:rPr lang="en-US" i="1" dirty="0"/>
              <a:t>X </a:t>
            </a:r>
            <a:r>
              <a:rPr lang="en-US" dirty="0"/>
              <a:t>is </a:t>
            </a:r>
            <a:r>
              <a:rPr lang="en-US" b="1" dirty="0"/>
              <a:t>different from </a:t>
            </a:r>
            <a:r>
              <a:rPr lang="en-US" i="1" dirty="0"/>
              <a:t>Y</a:t>
            </a:r>
          </a:p>
          <a:p>
            <a:pPr lvl="1"/>
            <a:r>
              <a:rPr lang="en-US" i="1" dirty="0"/>
              <a:t>X </a:t>
            </a:r>
            <a:r>
              <a:rPr lang="en-US" dirty="0"/>
              <a:t>is </a:t>
            </a:r>
            <a:r>
              <a:rPr lang="en-US" b="1" dirty="0"/>
              <a:t>similar to </a:t>
            </a:r>
            <a:r>
              <a:rPr lang="en-US" i="1" dirty="0"/>
              <a:t>Y</a:t>
            </a:r>
          </a:p>
          <a:p>
            <a:pPr lvl="1"/>
            <a:r>
              <a:rPr lang="en-US" i="1" dirty="0"/>
              <a:t>X </a:t>
            </a:r>
            <a:r>
              <a:rPr lang="en-US" dirty="0"/>
              <a:t>is </a:t>
            </a:r>
            <a:r>
              <a:rPr lang="en-US" b="1" dirty="0"/>
              <a:t>the same as </a:t>
            </a:r>
            <a:r>
              <a:rPr lang="en-US" i="1" dirty="0"/>
              <a:t>Y</a:t>
            </a:r>
          </a:p>
          <a:p>
            <a:pPr lvl="1"/>
            <a:r>
              <a:rPr lang="en-US" i="1" dirty="0"/>
              <a:t>X </a:t>
            </a:r>
            <a:r>
              <a:rPr lang="en-US" dirty="0"/>
              <a:t>is </a:t>
            </a:r>
            <a:r>
              <a:rPr lang="en-US" b="1" dirty="0"/>
              <a:t>inferior/superior to </a:t>
            </a:r>
            <a:r>
              <a:rPr lang="en-US" i="1" dirty="0"/>
              <a:t>Y</a:t>
            </a:r>
          </a:p>
          <a:p>
            <a:pPr lvl="1"/>
            <a:r>
              <a:rPr lang="en-US" i="1" dirty="0"/>
              <a:t>X </a:t>
            </a:r>
            <a:r>
              <a:rPr lang="en-US" dirty="0"/>
              <a:t>is </a:t>
            </a:r>
            <a:r>
              <a:rPr lang="en-US" b="1" dirty="0"/>
              <a:t>equal to </a:t>
            </a:r>
            <a:r>
              <a:rPr lang="en-US" i="1" dirty="0"/>
              <a:t>Y </a:t>
            </a:r>
            <a:br>
              <a:rPr lang="en-US" dirty="0"/>
            </a:b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4D4314-B8B5-40DC-A57D-80B27394F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SoICT 2020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91F7BE-F321-4AFC-B340-643F949A8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Technical Writing and Presentation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F7F093-116A-4546-B934-736B4E971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3379D-D487-4446-85FC-E9ED5B8B80F6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536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A2DED-2BD2-43AA-A898-A02644A7E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Adverbs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ED9FDA-DEC8-4AE7-B836-6A3F24AE17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990600"/>
            <a:ext cx="8839200" cy="58674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Use as few adverbs/prepositional phrases as possible!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/>
              <a:t>expressive verbs and nouns</a:t>
            </a:r>
          </a:p>
          <a:p>
            <a:r>
              <a:rPr lang="en-US" dirty="0"/>
              <a:t>Use introductory adverbs like ”fortunately, similarly, conversely, certainly” carefully</a:t>
            </a:r>
          </a:p>
          <a:p>
            <a:r>
              <a:rPr lang="en-US" dirty="0"/>
              <a:t>Notice that ”importantly” and ”interestingly” are not proper adverbs.</a:t>
            </a:r>
            <a:br>
              <a:rPr lang="en-US" dirty="0"/>
            </a:br>
            <a:r>
              <a:rPr lang="en-US" dirty="0"/>
              <a:t>E.g.</a:t>
            </a:r>
            <a:br>
              <a:rPr lang="en-US" dirty="0"/>
            </a:br>
            <a:r>
              <a:rPr lang="en-US" dirty="0"/>
              <a:t>”More importantly, the accuracy can actually </a:t>
            </a:r>
            <a:r>
              <a:rPr lang="en-US" dirty="0" err="1"/>
              <a:t>increse</a:t>
            </a:r>
            <a:r>
              <a:rPr lang="en-US" dirty="0"/>
              <a:t> when the complexity is reduced”</a:t>
            </a:r>
            <a:br>
              <a:rPr lang="en-US" dirty="0"/>
            </a:br>
            <a:r>
              <a:rPr lang="en-US" i="1" dirty="0"/>
              <a:t>→ </a:t>
            </a:r>
            <a:r>
              <a:rPr lang="en-US" dirty="0"/>
              <a:t>”More important, the accuracy can actually increase when the complexity is reduced.”</a:t>
            </a:r>
            <a:br>
              <a:rPr lang="en-US" dirty="0"/>
            </a:br>
            <a:r>
              <a:rPr lang="en-US" dirty="0"/>
              <a:t>”Interestingly, we found that...”</a:t>
            </a:r>
            <a:br>
              <a:rPr lang="en-US" dirty="0"/>
            </a:br>
            <a:r>
              <a:rPr lang="en-US" i="1" dirty="0"/>
              <a:t>→ </a:t>
            </a:r>
            <a:r>
              <a:rPr lang="en-US" dirty="0"/>
              <a:t>”An interesting finding was that...” </a:t>
            </a:r>
            <a:br>
              <a:rPr lang="en-US" dirty="0"/>
            </a:b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74654C-22A2-4E94-9599-4EDD36080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SoICT 2020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434E7D-0BC0-4637-B2FF-A1A4FE740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Technical Writing and Presentation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ED9276-64BD-44DE-881F-15BA4E2AA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3379D-D487-4446-85FC-E9ED5B8B80F6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021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02470-2C04-4023-A649-4EC6F3F42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 cases of adverbs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EB49D-CE6C-43AB-AC0F-7B10FF48E6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857343"/>
            <a:ext cx="8153400" cy="57912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3500" b="1" dirty="0"/>
              <a:t>still </a:t>
            </a:r>
            <a:r>
              <a:rPr lang="en-US" sz="3500" dirty="0"/>
              <a:t>and </a:t>
            </a:r>
            <a:r>
              <a:rPr lang="en-US" sz="3500" b="1" dirty="0"/>
              <a:t>yet</a:t>
            </a:r>
          </a:p>
          <a:p>
            <a:pPr marL="457200" indent="-457200"/>
            <a:r>
              <a:rPr lang="en-US" dirty="0"/>
              <a:t>Still: before the main verb, but after be-verb. </a:t>
            </a:r>
          </a:p>
          <a:p>
            <a:pPr marL="400050" lvl="1" indent="0">
              <a:buNone/>
            </a:pPr>
            <a:r>
              <a:rPr lang="en-US" dirty="0">
                <a:solidFill>
                  <a:srgbClr val="0000FF"/>
                </a:solidFill>
              </a:rPr>
              <a:t>”These enlargements are still unimplemented”</a:t>
            </a:r>
          </a:p>
          <a:p>
            <a:r>
              <a:rPr lang="en-US" dirty="0"/>
              <a:t>Yet: at the end. </a:t>
            </a:r>
          </a:p>
          <a:p>
            <a:pPr marL="400050" lvl="1" indent="0">
              <a:buNone/>
            </a:pPr>
            <a:r>
              <a:rPr lang="en-US" dirty="0">
                <a:solidFill>
                  <a:srgbClr val="0000FF"/>
                </a:solidFill>
              </a:rPr>
              <a:t>”These enlargements have not been implemented yet.</a:t>
            </a:r>
          </a:p>
          <a:p>
            <a:pPr marL="0" indent="0">
              <a:buNone/>
            </a:pPr>
            <a:r>
              <a:rPr lang="en-US" b="1" dirty="0"/>
              <a:t>so </a:t>
            </a:r>
            <a:r>
              <a:rPr lang="en-US" dirty="0"/>
              <a:t>and </a:t>
            </a:r>
            <a:r>
              <a:rPr lang="en-US" b="1" dirty="0"/>
              <a:t>such</a:t>
            </a:r>
          </a:p>
          <a:p>
            <a:pPr marL="457200" indent="-457200"/>
            <a:r>
              <a:rPr lang="en-US" dirty="0"/>
              <a:t>So: before adjectives or adverbs which are </a:t>
            </a:r>
            <a:r>
              <a:rPr lang="en-US" b="1" dirty="0"/>
              <a:t>not </a:t>
            </a:r>
            <a:r>
              <a:rPr lang="en-US" dirty="0"/>
              <a:t>succeeded by nouns</a:t>
            </a:r>
          </a:p>
          <a:p>
            <a:pPr marL="400050" lvl="1" indent="0">
              <a:buNone/>
            </a:pPr>
            <a:r>
              <a:rPr lang="en-US" dirty="0"/>
              <a:t>E.g. </a:t>
            </a:r>
            <a:r>
              <a:rPr lang="en-US" dirty="0">
                <a:solidFill>
                  <a:srgbClr val="0000FF"/>
                </a:solidFill>
              </a:rPr>
              <a:t>”The time complexity is not so hard”</a:t>
            </a:r>
          </a:p>
          <a:p>
            <a:r>
              <a:rPr lang="en-US" dirty="0"/>
              <a:t>Such: when an adjective is succeeded by a noun. </a:t>
            </a:r>
          </a:p>
          <a:p>
            <a:pPr marL="400050" lvl="1" indent="0">
              <a:buNone/>
            </a:pPr>
            <a:r>
              <a:rPr lang="en-US" dirty="0"/>
              <a:t>E.g. </a:t>
            </a:r>
            <a:r>
              <a:rPr lang="en-US" dirty="0">
                <a:solidFill>
                  <a:srgbClr val="0000FF"/>
                </a:solidFill>
              </a:rPr>
              <a:t>”Such time complexity is infeasible”</a:t>
            </a:r>
          </a:p>
          <a:p>
            <a:pPr lvl="1"/>
            <a:r>
              <a:rPr lang="en-US" dirty="0"/>
              <a:t>Notice the article ”a/an”, if the noun is countable:</a:t>
            </a:r>
          </a:p>
          <a:p>
            <a:pPr marL="800100" lvl="2" indent="0">
              <a:buNone/>
            </a:pPr>
            <a:r>
              <a:rPr lang="en-US" dirty="0">
                <a:solidFill>
                  <a:srgbClr val="0000FF"/>
                </a:solidFill>
              </a:rPr>
              <a:t>”such a system”</a:t>
            </a:r>
          </a:p>
          <a:p>
            <a:pPr marL="800100" lvl="2" indent="0">
              <a:buNone/>
            </a:pPr>
            <a:r>
              <a:rPr lang="en-US" dirty="0">
                <a:solidFill>
                  <a:srgbClr val="0000FF"/>
                </a:solidFill>
              </a:rPr>
              <a:t>”such an algorithm </a:t>
            </a:r>
            <a:br>
              <a:rPr lang="en-US" dirty="0"/>
            </a:b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9B8597-BA01-4618-A509-43A42BB49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SoICT 2020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770F1-1E21-4650-8C01-3C353777B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Technical Writing and Presentation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4AD035-2EC7-4551-842E-E4EF306C0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3379D-D487-4446-85FC-E9ED5B8B80F6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467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50CD4-E00F-46D5-9E62-A225DEE83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Prepositions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3EB728-0510-492D-9DEC-589371F125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43000"/>
            <a:ext cx="8991600" cy="498316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Be careful with prepositions. A wrong preposition can give a totally different meaning!</a:t>
            </a:r>
            <a:br>
              <a:rPr lang="en-US" dirty="0"/>
            </a:br>
            <a:r>
              <a:rPr lang="en-US" i="1" dirty="0"/>
              <a:t>• </a:t>
            </a:r>
            <a:r>
              <a:rPr lang="en-US" dirty="0"/>
              <a:t>Hint: When you use a preposition, visualize the direction it is signaling and ask yourself if it is appropriate.</a:t>
            </a:r>
            <a:br>
              <a:rPr lang="en-US" dirty="0"/>
            </a:br>
            <a:r>
              <a:rPr lang="en-US" i="1" dirty="0"/>
              <a:t>• </a:t>
            </a:r>
            <a:r>
              <a:rPr lang="en-US" dirty="0"/>
              <a:t>If you are unsure about the use of a preposition, ask yourself what a cat would do! (</a:t>
            </a:r>
            <a:r>
              <a:rPr lang="en-US" dirty="0" err="1"/>
              <a:t>Fedor’s</a:t>
            </a:r>
            <a:r>
              <a:rPr lang="en-US" dirty="0"/>
              <a:t> </a:t>
            </a:r>
            <a:r>
              <a:rPr lang="en-US" dirty="0" err="1"/>
              <a:t>sciwri</a:t>
            </a:r>
            <a:r>
              <a:rPr lang="en-US" dirty="0"/>
              <a:t> book)</a:t>
            </a:r>
            <a:br>
              <a:rPr lang="en-US" dirty="0"/>
            </a:br>
            <a:r>
              <a:rPr lang="en-US" dirty="0">
                <a:solidFill>
                  <a:srgbClr val="0000FF"/>
                </a:solidFill>
              </a:rPr>
              <a:t>Cats sit </a:t>
            </a:r>
            <a:r>
              <a:rPr lang="en-US" b="1" dirty="0">
                <a:solidFill>
                  <a:srgbClr val="0000FF"/>
                </a:solidFill>
              </a:rPr>
              <a:t>on </a:t>
            </a:r>
            <a:r>
              <a:rPr lang="en-US" dirty="0">
                <a:solidFill>
                  <a:srgbClr val="0000FF"/>
                </a:solidFill>
              </a:rPr>
              <a:t>mats, go </a:t>
            </a:r>
            <a:r>
              <a:rPr lang="en-US" b="1" dirty="0">
                <a:solidFill>
                  <a:srgbClr val="0000FF"/>
                </a:solidFill>
              </a:rPr>
              <a:t>into </a:t>
            </a:r>
            <a:r>
              <a:rPr lang="en-US" dirty="0">
                <a:solidFill>
                  <a:srgbClr val="0000FF"/>
                </a:solidFill>
              </a:rPr>
              <a:t>rooms, are part </a:t>
            </a:r>
            <a:r>
              <a:rPr lang="en-US" b="1" dirty="0">
                <a:solidFill>
                  <a:srgbClr val="0000FF"/>
                </a:solidFill>
              </a:rPr>
              <a:t>of </a:t>
            </a:r>
            <a:r>
              <a:rPr lang="en-US" dirty="0">
                <a:solidFill>
                  <a:srgbClr val="0000FF"/>
                </a:solidFill>
              </a:rPr>
              <a:t>the family, roam </a:t>
            </a:r>
            <a:r>
              <a:rPr lang="en-US" b="1" dirty="0">
                <a:solidFill>
                  <a:srgbClr val="0000FF"/>
                </a:solidFill>
              </a:rPr>
              <a:t>among </a:t>
            </a:r>
            <a:r>
              <a:rPr lang="en-US" dirty="0">
                <a:solidFill>
                  <a:srgbClr val="0000FF"/>
                </a:solidFill>
              </a:rPr>
              <a:t>the flowers </a:t>
            </a:r>
            <a:br>
              <a:rPr lang="en-US" dirty="0"/>
            </a:b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87DA02-2B78-44BF-8559-093AB553D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SoICT 2020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57769C-4B33-418B-A3B2-456A1C44C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Technical Writing and Presentation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E296A6-3343-496B-85E6-7D4E82710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3379D-D487-4446-85FC-E9ED5B8B80F6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236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88CC3-36BB-4548-8352-A19D7880C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Expressing location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C6764-6305-442E-A36E-FBB9767172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143000"/>
            <a:ext cx="8458200" cy="5349875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Usually </a:t>
            </a:r>
            <a:r>
              <a:rPr lang="en-US" b="1" dirty="0"/>
              <a:t>in</a:t>
            </a:r>
            <a:r>
              <a:rPr lang="en-US" dirty="0"/>
              <a:t>, e.g. ”in set </a:t>
            </a:r>
            <a:r>
              <a:rPr lang="en-US" i="1" dirty="0"/>
              <a:t>X</a:t>
            </a:r>
            <a:r>
              <a:rPr lang="en-US" dirty="0"/>
              <a:t>”</a:t>
            </a:r>
          </a:p>
          <a:p>
            <a:r>
              <a:rPr lang="en-US" dirty="0"/>
              <a:t>If an exact location, then </a:t>
            </a:r>
            <a:r>
              <a:rPr lang="en-US" b="1" dirty="0"/>
              <a:t>at</a:t>
            </a:r>
            <a:r>
              <a:rPr lang="en-US" dirty="0"/>
              <a:t>, e.g. ”at point (</a:t>
            </a:r>
            <a:r>
              <a:rPr lang="en-US" i="1" dirty="0"/>
              <a:t>x, y</a:t>
            </a:r>
            <a:r>
              <a:rPr lang="en-US" dirty="0"/>
              <a:t>)”</a:t>
            </a:r>
          </a:p>
          <a:p>
            <a:r>
              <a:rPr lang="en-US" dirty="0"/>
              <a:t>If the location can be imagined as a line or a surface, then </a:t>
            </a:r>
            <a:r>
              <a:rPr lang="en-US" b="1" dirty="0"/>
              <a:t>on </a:t>
            </a:r>
            <a:r>
              <a:rPr lang="en-US" dirty="0"/>
              <a:t>”on the </a:t>
            </a:r>
            <a:r>
              <a:rPr lang="en-US" i="1" dirty="0"/>
              <a:t>x</a:t>
            </a:r>
            <a:r>
              <a:rPr lang="en-US" dirty="0"/>
              <a:t>-axis”, ”on a time line”</a:t>
            </a:r>
          </a:p>
          <a:p>
            <a:r>
              <a:rPr lang="en-US" dirty="0"/>
              <a:t>Special cases:</a:t>
            </a:r>
          </a:p>
          <a:p>
            <a:pPr lvl="1"/>
            <a:r>
              <a:rPr lang="en-US" dirty="0"/>
              <a:t>”</a:t>
            </a:r>
            <a:r>
              <a:rPr lang="en-US" b="1" dirty="0"/>
              <a:t>on </a:t>
            </a:r>
            <a:r>
              <a:rPr lang="en-US" dirty="0"/>
              <a:t>page 3”, ”</a:t>
            </a:r>
            <a:r>
              <a:rPr lang="en-US" b="1" dirty="0"/>
              <a:t>on </a:t>
            </a:r>
            <a:r>
              <a:rPr lang="en-US" dirty="0"/>
              <a:t>line 5”, ”</a:t>
            </a:r>
            <a:r>
              <a:rPr lang="en-US" b="1" dirty="0"/>
              <a:t>on </a:t>
            </a:r>
            <a:r>
              <a:rPr lang="en-US" dirty="0"/>
              <a:t>the Internet”</a:t>
            </a:r>
          </a:p>
          <a:p>
            <a:pPr lvl="1"/>
            <a:r>
              <a:rPr lang="en-US" dirty="0"/>
              <a:t>”A file is loaded </a:t>
            </a:r>
            <a:r>
              <a:rPr lang="en-US" b="1" dirty="0"/>
              <a:t>from </a:t>
            </a:r>
            <a:r>
              <a:rPr lang="en-US" dirty="0"/>
              <a:t>the hard disk </a:t>
            </a:r>
            <a:r>
              <a:rPr lang="en-US" b="1" dirty="0"/>
              <a:t>into </a:t>
            </a:r>
            <a:r>
              <a:rPr lang="en-US" dirty="0"/>
              <a:t>main memory.”</a:t>
            </a:r>
          </a:p>
          <a:p>
            <a:pPr lvl="1"/>
            <a:r>
              <a:rPr lang="en-US" dirty="0"/>
              <a:t>”results </a:t>
            </a:r>
            <a:r>
              <a:rPr lang="en-US" b="1" dirty="0"/>
              <a:t>from </a:t>
            </a:r>
            <a:r>
              <a:rPr lang="en-US" dirty="0"/>
              <a:t>the survey suggest...”</a:t>
            </a:r>
          </a:p>
          <a:p>
            <a:r>
              <a:rPr lang="en-US" dirty="0"/>
              <a:t>over – under/beneath</a:t>
            </a:r>
          </a:p>
          <a:p>
            <a:r>
              <a:rPr lang="en-US" dirty="0"/>
              <a:t>above – below</a:t>
            </a:r>
          </a:p>
          <a:p>
            <a:pPr marL="400050" lvl="1" indent="0">
              <a:buNone/>
            </a:pPr>
            <a:r>
              <a:rPr lang="en-US" dirty="0"/>
              <a:t>”</a:t>
            </a:r>
            <a:r>
              <a:rPr lang="en-US" i="1" dirty="0"/>
              <a:t>X</a:t>
            </a:r>
            <a:r>
              <a:rPr lang="en-US" dirty="0"/>
              <a:t>’s points were </a:t>
            </a:r>
            <a:r>
              <a:rPr lang="en-US" b="1" dirty="0"/>
              <a:t>below </a:t>
            </a:r>
            <a:r>
              <a:rPr lang="en-US" dirty="0"/>
              <a:t>the average points”</a:t>
            </a:r>
            <a:br>
              <a:rPr lang="en-US" dirty="0"/>
            </a:br>
            <a:r>
              <a:rPr lang="en-US" dirty="0"/>
              <a:t>”The task is to optimize </a:t>
            </a:r>
            <a:r>
              <a:rPr lang="en-US" i="1" dirty="0"/>
              <a:t>f </a:t>
            </a:r>
            <a:r>
              <a:rPr lang="en-US" b="1" dirty="0"/>
              <a:t>under </a:t>
            </a:r>
            <a:r>
              <a:rPr lang="en-US" dirty="0"/>
              <a:t>the given constraints”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0813B7-1D83-470B-BE79-8A064C13DB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28600" y="6519769"/>
            <a:ext cx="2133600" cy="365125"/>
          </a:xfrm>
        </p:spPr>
        <p:txBody>
          <a:bodyPr/>
          <a:lstStyle/>
          <a:p>
            <a:r>
              <a:rPr lang="en-US"/>
              <a:t>© SoICT 2020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C6B674-C210-42F9-9EAF-58DF15DAF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Technical Writing and Presentation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909191-660A-467B-9EE2-76A340D86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3379D-D487-4446-85FC-E9ED5B8B80F6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985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CC22E-8901-4958-812A-7608C0C5F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Expressing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FA6E05-FD93-41A9-AAC6-67589C2347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143000"/>
            <a:ext cx="8458200" cy="4983163"/>
          </a:xfrm>
        </p:spPr>
        <p:txBody>
          <a:bodyPr/>
          <a:lstStyle/>
          <a:p>
            <a:r>
              <a:rPr lang="en-US" b="1" dirty="0"/>
              <a:t>Exact time</a:t>
            </a:r>
            <a:r>
              <a:rPr lang="en-US" dirty="0"/>
              <a:t>: </a:t>
            </a:r>
            <a:r>
              <a:rPr lang="en-US" b="1" dirty="0"/>
              <a:t>at</a:t>
            </a:r>
            <a:r>
              <a:rPr lang="en-US" dirty="0"/>
              <a:t>, e.g. ”at the moment”, ”at four o’clock”, ”at the same time”</a:t>
            </a:r>
          </a:p>
          <a:p>
            <a:r>
              <a:rPr lang="en-US" b="1" dirty="0"/>
              <a:t>Longer period of time</a:t>
            </a:r>
            <a:r>
              <a:rPr lang="en-US" dirty="0"/>
              <a:t>: </a:t>
            </a:r>
            <a:r>
              <a:rPr lang="en-US" b="1" dirty="0"/>
              <a:t>in</a:t>
            </a:r>
            <a:r>
              <a:rPr lang="en-US" dirty="0"/>
              <a:t>, e.g. ”in the 1970’s”, ”in the future”, ”in five minutes”,</a:t>
            </a:r>
          </a:p>
          <a:p>
            <a:r>
              <a:rPr lang="en-US" dirty="0"/>
              <a:t>Notice: ”In the beginning/end” vs. ”At the beginning/end” of something </a:t>
            </a:r>
            <a:br>
              <a:rPr lang="en-US" dirty="0"/>
            </a:b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79655D-63BC-4711-A51C-876888E04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SoICT 2020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BE0468-4E48-4515-8703-CA856C94E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Technical Writing and Presentation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9A7C7B-7EC7-4307-8ADC-69C23EAB1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3379D-D487-4446-85FC-E9ED5B8B80F6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078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64BFA-D5AD-41A9-A1C0-E5E3218B7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Expressing the target or the receiver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E57FCB-523E-45A2-BF01-B10A8BC1D9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/>
              <a:t>to or for?</a:t>
            </a:r>
          </a:p>
          <a:p>
            <a:r>
              <a:rPr lang="en-US" dirty="0"/>
              <a:t>Basic rules:</a:t>
            </a:r>
          </a:p>
          <a:p>
            <a:r>
              <a:rPr lang="en-US" dirty="0"/>
              <a:t>When direct receiver, then </a:t>
            </a:r>
            <a:r>
              <a:rPr lang="en-US" b="1" dirty="0"/>
              <a:t>to</a:t>
            </a:r>
            <a:br>
              <a:rPr lang="en-US" b="1" dirty="0"/>
            </a:br>
            <a:r>
              <a:rPr lang="en-US" dirty="0">
                <a:solidFill>
                  <a:srgbClr val="0000FF"/>
                </a:solidFill>
              </a:rPr>
              <a:t>”The values are assigned to variables”</a:t>
            </a:r>
          </a:p>
          <a:p>
            <a:r>
              <a:rPr lang="en-US" dirty="0"/>
              <a:t>When the final receiver (for whom something is meant) then </a:t>
            </a:r>
            <a:r>
              <a:rPr lang="en-US" b="1" dirty="0"/>
              <a:t>for</a:t>
            </a:r>
            <a:br>
              <a:rPr lang="en-US" b="1" dirty="0"/>
            </a:br>
            <a:r>
              <a:rPr lang="en-US" dirty="0"/>
              <a:t>”I gave the book for Belinda to Tersia”</a:t>
            </a:r>
            <a:br>
              <a:rPr lang="en-US" dirty="0"/>
            </a:br>
            <a:r>
              <a:rPr lang="en-US" dirty="0"/>
              <a:t>”The messages for nodes </a:t>
            </a:r>
            <a:r>
              <a:rPr lang="en-US" i="1" dirty="0"/>
              <a:t>F </a:t>
            </a:r>
            <a:r>
              <a:rPr lang="en-US" dirty="0"/>
              <a:t>and </a:t>
            </a:r>
            <a:r>
              <a:rPr lang="en-US" i="1" dirty="0"/>
              <a:t>G </a:t>
            </a:r>
            <a:r>
              <a:rPr lang="en-US" dirty="0"/>
              <a:t>are </a:t>
            </a:r>
            <a:r>
              <a:rPr lang="en-US" dirty="0" err="1"/>
              <a:t>transfered</a:t>
            </a:r>
            <a:r>
              <a:rPr lang="en-US" dirty="0"/>
              <a:t> to node </a:t>
            </a:r>
            <a:r>
              <a:rPr lang="en-US" i="1" dirty="0"/>
              <a:t>D </a:t>
            </a:r>
            <a:r>
              <a:rPr lang="en-US" dirty="0"/>
              <a:t>for rerouting”</a:t>
            </a:r>
            <a:br>
              <a:rPr lang="en-US" dirty="0"/>
            </a:br>
            <a:r>
              <a:rPr lang="en-US" dirty="0"/>
              <a:t>”A variety of methods have been developed for the clustering problem.”</a:t>
            </a:r>
            <a:br>
              <a:rPr lang="en-US" dirty="0"/>
            </a:br>
            <a:r>
              <a:rPr lang="en-US" i="1" dirty="0"/>
              <a:t>• </a:t>
            </a:r>
            <a:r>
              <a:rPr lang="en-US" dirty="0"/>
              <a:t>When something is good or bad for something, then </a:t>
            </a:r>
            <a:r>
              <a:rPr lang="en-US" b="1" dirty="0"/>
              <a:t>for</a:t>
            </a:r>
            <a:br>
              <a:rPr lang="en-US" b="1" dirty="0"/>
            </a:br>
            <a:r>
              <a:rPr lang="en-US" dirty="0"/>
              <a:t>”Problem-based learning is good for students” </a:t>
            </a:r>
            <a:br>
              <a:rPr lang="en-US" dirty="0"/>
            </a:b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1FF577-D470-4140-BBDE-560A55BB4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SoICT 2020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70750-C45A-4A38-9747-921188D74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Technical Writing and Presentation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70CF44-C364-48D0-AB40-CECD9D558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3379D-D487-4446-85FC-E9ED5B8B80F6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374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F21F9-63BE-4478-8F45-02B50284B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Parts of a sentence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33CE83-641A-4551-9328-2C95FDAA9E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066800"/>
            <a:ext cx="8153400" cy="52578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Skeleton</a:t>
            </a:r>
          </a:p>
          <a:p>
            <a:pPr lvl="1"/>
            <a:r>
              <a:rPr lang="en-US" dirty="0"/>
              <a:t>verbs </a:t>
            </a:r>
          </a:p>
          <a:p>
            <a:pPr lvl="1"/>
            <a:r>
              <a:rPr lang="en-US" dirty="0"/>
              <a:t>nouns</a:t>
            </a:r>
          </a:p>
          <a:p>
            <a:pPr lvl="1"/>
            <a:r>
              <a:rPr lang="en-US" dirty="0"/>
              <a:t>pronouns </a:t>
            </a:r>
          </a:p>
          <a:p>
            <a:pPr lvl="1"/>
            <a:r>
              <a:rPr lang="en-US" dirty="0"/>
              <a:t>numerals</a:t>
            </a:r>
          </a:p>
          <a:p>
            <a:pPr lvl="1"/>
            <a:r>
              <a:rPr lang="en-US" dirty="0"/>
              <a:t>adjectives </a:t>
            </a:r>
          </a:p>
          <a:p>
            <a:r>
              <a:rPr lang="en-US" dirty="0"/>
              <a:t>Additional stuff</a:t>
            </a:r>
          </a:p>
          <a:p>
            <a:pPr lvl="1"/>
            <a:r>
              <a:rPr lang="en-US" dirty="0"/>
              <a:t>Adverbs</a:t>
            </a:r>
          </a:p>
          <a:p>
            <a:pPr lvl="1"/>
            <a:r>
              <a:rPr lang="en-US" dirty="0"/>
              <a:t>Prepositions</a:t>
            </a:r>
          </a:p>
          <a:p>
            <a:pPr lvl="1"/>
            <a:r>
              <a:rPr lang="en-US" dirty="0"/>
              <a:t>Conjunctions.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D8C0E0-92FD-4273-9DB8-C75430B9C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© </a:t>
            </a:r>
            <a:r>
              <a:rPr lang="en-US" dirty="0" err="1"/>
              <a:t>SoICT</a:t>
            </a:r>
            <a:r>
              <a:rPr lang="en-US" dirty="0"/>
              <a:t> 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277B2A-34A5-446A-A7B8-7B156FA0A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Technical Writing and Presentation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44B1A2-6C58-4FAF-882D-9057991E3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3379D-D487-4446-85FC-E9ED5B8B80F6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504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64BFA-D5AD-41A9-A1C0-E5E3218B7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Expressing the target or the receiver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E57FCB-523E-45A2-BF01-B10A8BC1D9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Some verbs require either for or to:</a:t>
            </a:r>
            <a:br>
              <a:rPr lang="en-US" dirty="0"/>
            </a:br>
            <a:r>
              <a:rPr lang="en-US" dirty="0"/>
              <a:t>1. If the verb is </a:t>
            </a:r>
            <a:r>
              <a:rPr lang="en-US" i="1" dirty="0"/>
              <a:t>{</a:t>
            </a:r>
            <a:r>
              <a:rPr lang="en-US" dirty="0"/>
              <a:t>bring, give, take, show, offer</a:t>
            </a:r>
            <a:r>
              <a:rPr lang="en-US" i="1" dirty="0"/>
              <a:t>} → </a:t>
            </a:r>
            <a:r>
              <a:rPr lang="en-US" b="1" dirty="0"/>
              <a:t>to</a:t>
            </a:r>
            <a:br>
              <a:rPr lang="en-US" b="1" dirty="0"/>
            </a:br>
            <a:r>
              <a:rPr lang="en-US" dirty="0"/>
              <a:t>2. If the verb is </a:t>
            </a:r>
            <a:r>
              <a:rPr lang="en-US" i="1" dirty="0"/>
              <a:t>{</a:t>
            </a:r>
            <a:r>
              <a:rPr lang="en-US" dirty="0"/>
              <a:t>be, get, keep, make</a:t>
            </a:r>
            <a:r>
              <a:rPr lang="en-US" i="1" dirty="0"/>
              <a:t>} → </a:t>
            </a:r>
            <a:r>
              <a:rPr lang="en-US" b="1" dirty="0"/>
              <a:t>for</a:t>
            </a:r>
          </a:p>
          <a:p>
            <a:r>
              <a:rPr lang="en-US" dirty="0"/>
              <a:t>Sometimes the preposition can be missing, depending on the word order:</a:t>
            </a:r>
            <a:br>
              <a:rPr lang="en-US" dirty="0"/>
            </a:br>
            <a:r>
              <a:rPr lang="en-US" dirty="0" err="1"/>
              <a:t>i</a:t>
            </a:r>
            <a:r>
              <a:rPr lang="en-US" dirty="0"/>
              <a:t>) verb + receiver + object</a:t>
            </a:r>
            <a:br>
              <a:rPr lang="en-US" dirty="0"/>
            </a:br>
            <a:r>
              <a:rPr lang="en-US" dirty="0"/>
              <a:t>ii) verb + object + to/for + receiver</a:t>
            </a:r>
            <a:br>
              <a:rPr lang="en-US" dirty="0"/>
            </a:br>
            <a:r>
              <a:rPr lang="en-US" dirty="0"/>
              <a:t>iii) verb + to/for + receiver (no object) 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1FF577-D470-4140-BBDE-560A55BB4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SoICT 2020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70750-C45A-4A38-9747-921188D74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Technical Writing and Presentation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70CF44-C364-48D0-AB40-CECD9D558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3379D-D487-4446-85FC-E9ED5B8B80F6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447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72781-4427-49AA-A43C-D47F39287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136525"/>
            <a:ext cx="8229600" cy="595312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Special phrases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9578F9-ADCF-4CB5-B68F-43BDF72452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28600" y="1246094"/>
            <a:ext cx="4267200" cy="5638800"/>
          </a:xfrm>
        </p:spPr>
        <p:txBody>
          <a:bodyPr>
            <a:normAutofit fontScale="55000" lnSpcReduction="20000"/>
          </a:bodyPr>
          <a:lstStyle/>
          <a:p>
            <a:r>
              <a:rPr lang="en-US" sz="3300" b="0" dirty="0"/>
              <a:t>constraint </a:t>
            </a:r>
            <a:r>
              <a:rPr lang="en-US" sz="3300" dirty="0"/>
              <a:t>on </a:t>
            </a:r>
            <a:r>
              <a:rPr lang="en-US" sz="3300" b="0" dirty="0"/>
              <a:t>something </a:t>
            </a:r>
          </a:p>
          <a:p>
            <a:r>
              <a:rPr lang="en-US" sz="3300" b="0" dirty="0"/>
              <a:t>independent </a:t>
            </a:r>
            <a:r>
              <a:rPr lang="en-US" sz="3300" dirty="0"/>
              <a:t>from </a:t>
            </a:r>
            <a:r>
              <a:rPr lang="en-US" sz="3300" b="0" dirty="0"/>
              <a:t>something but dependent </a:t>
            </a:r>
            <a:r>
              <a:rPr lang="en-US" sz="3300" dirty="0"/>
              <a:t>on </a:t>
            </a:r>
            <a:r>
              <a:rPr lang="en-US" sz="3300" b="0" dirty="0"/>
              <a:t>something</a:t>
            </a:r>
          </a:p>
          <a:p>
            <a:r>
              <a:rPr lang="en-US" sz="3300" b="0" dirty="0"/>
              <a:t>different </a:t>
            </a:r>
            <a:r>
              <a:rPr lang="en-US" sz="3300" dirty="0"/>
              <a:t>from </a:t>
            </a:r>
            <a:r>
              <a:rPr lang="en-US" sz="3300" b="0" dirty="0"/>
              <a:t>something but similar </a:t>
            </a:r>
            <a:r>
              <a:rPr lang="en-US" sz="3300" dirty="0"/>
              <a:t>to </a:t>
            </a:r>
            <a:r>
              <a:rPr lang="en-US" sz="3300" b="0" dirty="0"/>
              <a:t>something</a:t>
            </a:r>
          </a:p>
          <a:p>
            <a:r>
              <a:rPr lang="en-US" sz="3300" b="0" dirty="0"/>
              <a:t>difference </a:t>
            </a:r>
            <a:r>
              <a:rPr lang="en-US" sz="3300" dirty="0"/>
              <a:t>between </a:t>
            </a:r>
            <a:r>
              <a:rPr lang="en-US" sz="3300" b="0" dirty="0"/>
              <a:t>something and something</a:t>
            </a:r>
          </a:p>
          <a:p>
            <a:r>
              <a:rPr lang="en-US" sz="3300" b="0" dirty="0"/>
              <a:t>prefer something </a:t>
            </a:r>
            <a:r>
              <a:rPr lang="en-US" sz="3300" dirty="0"/>
              <a:t>to </a:t>
            </a:r>
            <a:r>
              <a:rPr lang="en-US" sz="3300" b="0" dirty="0"/>
              <a:t>something</a:t>
            </a:r>
          </a:p>
          <a:p>
            <a:r>
              <a:rPr lang="en-US" sz="3300" b="0" dirty="0"/>
              <a:t>impact of something </a:t>
            </a:r>
            <a:r>
              <a:rPr lang="en-US" sz="3300" dirty="0"/>
              <a:t>on </a:t>
            </a:r>
            <a:r>
              <a:rPr lang="en-US" sz="3300" b="0" dirty="0"/>
              <a:t>something</a:t>
            </a:r>
            <a:br>
              <a:rPr lang="en-US" sz="3300" b="0" dirty="0"/>
            </a:br>
            <a:r>
              <a:rPr lang="en-US" sz="3300" b="0" dirty="0"/>
              <a:t>influence </a:t>
            </a:r>
            <a:r>
              <a:rPr lang="en-US" sz="3300" dirty="0"/>
              <a:t>on </a:t>
            </a:r>
            <a:r>
              <a:rPr lang="en-US" sz="3300" b="0" dirty="0"/>
              <a:t>something</a:t>
            </a:r>
            <a:br>
              <a:rPr lang="en-US" sz="3300" b="0" dirty="0"/>
            </a:br>
            <a:r>
              <a:rPr lang="en-US" sz="3300" b="0" dirty="0"/>
              <a:t>effect </a:t>
            </a:r>
            <a:r>
              <a:rPr lang="en-US" sz="3300" dirty="0"/>
              <a:t>on </a:t>
            </a:r>
            <a:r>
              <a:rPr lang="en-US" sz="3300" b="0" dirty="0"/>
              <a:t>something (but to affect something)</a:t>
            </a:r>
            <a:br>
              <a:rPr lang="en-US" sz="3300" b="0" dirty="0"/>
            </a:br>
            <a:r>
              <a:rPr lang="en-US" sz="3300" b="0" dirty="0"/>
              <a:t>focus </a:t>
            </a:r>
            <a:r>
              <a:rPr lang="en-US" sz="3300" dirty="0"/>
              <a:t>on </a:t>
            </a:r>
            <a:r>
              <a:rPr lang="en-US" sz="3300" b="0" dirty="0"/>
              <a:t>something</a:t>
            </a:r>
            <a:br>
              <a:rPr lang="en-US" sz="3300" b="0" dirty="0"/>
            </a:br>
            <a:r>
              <a:rPr lang="en-US" sz="3300" b="0" dirty="0"/>
              <a:t>perform </a:t>
            </a:r>
            <a:r>
              <a:rPr lang="en-US" sz="3300" dirty="0"/>
              <a:t>in </a:t>
            </a:r>
            <a:r>
              <a:rPr lang="en-US" sz="3300" b="0" dirty="0"/>
              <a:t>some manner</a:t>
            </a:r>
            <a:br>
              <a:rPr lang="en-US" sz="3300" b="0" dirty="0"/>
            </a:br>
            <a:r>
              <a:rPr lang="en-US" sz="3300" b="0" dirty="0"/>
              <a:t>generalize </a:t>
            </a:r>
            <a:r>
              <a:rPr lang="en-US" sz="3300" dirty="0"/>
              <a:t>to </a:t>
            </a:r>
            <a:r>
              <a:rPr lang="en-US" sz="3300" b="0" dirty="0"/>
              <a:t>something</a:t>
            </a:r>
            <a:br>
              <a:rPr lang="en-US" sz="3300" b="0" dirty="0"/>
            </a:br>
            <a:r>
              <a:rPr lang="en-US" sz="3300" b="0" dirty="0"/>
              <a:t>a discussion </a:t>
            </a:r>
            <a:r>
              <a:rPr lang="en-US" sz="3300" dirty="0"/>
              <a:t>about/on </a:t>
            </a:r>
            <a:r>
              <a:rPr lang="en-US" sz="3300" b="0" dirty="0"/>
              <a:t>something</a:t>
            </a:r>
            <a:r>
              <a:rPr lang="en-US" sz="3300" dirty="0"/>
              <a:t> </a:t>
            </a:r>
          </a:p>
          <a:p>
            <a:r>
              <a:rPr lang="en-US" sz="3300" b="0" dirty="0"/>
              <a:t>research </a:t>
            </a:r>
            <a:r>
              <a:rPr lang="en-US" sz="3300" dirty="0"/>
              <a:t>on </a:t>
            </a:r>
            <a:r>
              <a:rPr lang="en-US" sz="3300" b="0" dirty="0"/>
              <a:t>something but a study </a:t>
            </a:r>
            <a:r>
              <a:rPr lang="en-US" sz="3300" dirty="0"/>
              <a:t>of </a:t>
            </a:r>
            <a:r>
              <a:rPr lang="en-US" sz="3300" b="0" dirty="0"/>
              <a:t>something</a:t>
            </a:r>
            <a:br>
              <a:rPr lang="en-US" sz="3300" b="0" dirty="0"/>
            </a:br>
            <a:r>
              <a:rPr lang="en-US" sz="3300" b="0" dirty="0"/>
              <a:t>reason </a:t>
            </a:r>
            <a:r>
              <a:rPr lang="en-US" sz="3300" dirty="0"/>
              <a:t>for </a:t>
            </a:r>
            <a:r>
              <a:rPr lang="en-US" sz="3300" b="0" dirty="0"/>
              <a:t>something</a:t>
            </a:r>
            <a:r>
              <a:rPr lang="en-US" sz="3300" dirty="0"/>
              <a:t> </a:t>
            </a:r>
          </a:p>
          <a:p>
            <a:r>
              <a:rPr lang="en-US" sz="3300" b="0" dirty="0"/>
              <a:t>opportunity </a:t>
            </a:r>
            <a:r>
              <a:rPr lang="en-US" sz="3300" dirty="0"/>
              <a:t>of/for </a:t>
            </a:r>
            <a:r>
              <a:rPr lang="en-US" sz="3300" b="0" dirty="0"/>
              <a:t>something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BB60EE-8D8C-451D-BAE8-4A0B1011E3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267200" cy="4906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in spite of something </a:t>
            </a:r>
            <a:r>
              <a:rPr lang="en-US" sz="1600" b="0" dirty="0"/>
              <a:t>(but despite something)</a:t>
            </a:r>
            <a:br>
              <a:rPr lang="en-US" sz="1600" b="0" dirty="0"/>
            </a:br>
            <a:r>
              <a:rPr lang="en-US" sz="1600" dirty="0"/>
              <a:t>regardless of something</a:t>
            </a:r>
            <a:br>
              <a:rPr lang="en-US" sz="1600" dirty="0"/>
            </a:br>
            <a:r>
              <a:rPr lang="en-US" sz="1600" dirty="0"/>
              <a:t>take into account</a:t>
            </a:r>
            <a:br>
              <a:rPr lang="en-US" sz="1600" dirty="0"/>
            </a:br>
            <a:r>
              <a:rPr lang="en-US" sz="1600" dirty="0"/>
              <a:t>in relation to something</a:t>
            </a:r>
            <a:br>
              <a:rPr lang="en-US" sz="1600" dirty="0"/>
            </a:br>
            <a:r>
              <a:rPr lang="en-US" sz="1600" dirty="0"/>
              <a:t>in contrast with something</a:t>
            </a:r>
            <a:br>
              <a:rPr lang="en-US" sz="1600" dirty="0"/>
            </a:br>
            <a:r>
              <a:rPr lang="en-US" sz="1600" b="0" dirty="0"/>
              <a:t>a proportion </a:t>
            </a:r>
            <a:r>
              <a:rPr lang="en-US" sz="1600" dirty="0"/>
              <a:t>of </a:t>
            </a:r>
            <a:r>
              <a:rPr lang="en-US" sz="1600" b="0" dirty="0"/>
              <a:t>something. (”a large proportion of data”)</a:t>
            </a:r>
            <a:br>
              <a:rPr lang="en-US" sz="1600" b="0" dirty="0"/>
            </a:br>
            <a:r>
              <a:rPr lang="en-US" sz="1600" dirty="0"/>
              <a:t>in </a:t>
            </a:r>
            <a:r>
              <a:rPr lang="en-US" sz="1600" b="0" dirty="0"/>
              <a:t>proportion </a:t>
            </a:r>
            <a:r>
              <a:rPr lang="en-US" sz="1600" dirty="0"/>
              <a:t>to </a:t>
            </a:r>
            <a:r>
              <a:rPr lang="en-US" sz="1600" b="0" dirty="0"/>
              <a:t>something, proportional </a:t>
            </a:r>
            <a:r>
              <a:rPr lang="en-US" sz="1600" dirty="0"/>
              <a:t>to </a:t>
            </a:r>
            <a:r>
              <a:rPr lang="en-US" sz="1600" b="0" dirty="0"/>
              <a:t>something (”The time complexity of </a:t>
            </a:r>
            <a:r>
              <a:rPr lang="en-US" sz="1600" b="0" i="1" dirty="0"/>
              <a:t>f </a:t>
            </a:r>
            <a:r>
              <a:rPr lang="en-US" sz="1600" b="0" dirty="0"/>
              <a:t>proportional to </a:t>
            </a:r>
            <a:r>
              <a:rPr lang="en-US" sz="1600" b="0" i="1" dirty="0"/>
              <a:t>n </a:t>
            </a:r>
            <a:r>
              <a:rPr lang="en-US" sz="1600" b="0" dirty="0"/>
              <a:t>is...”)</a:t>
            </a:r>
            <a:br>
              <a:rPr lang="en-US" sz="1600" b="0" dirty="0"/>
            </a:br>
            <a:r>
              <a:rPr lang="en-US" sz="1600" b="0" dirty="0"/>
              <a:t>the ratio </a:t>
            </a:r>
            <a:r>
              <a:rPr lang="en-US" sz="1600" dirty="0"/>
              <a:t>of </a:t>
            </a:r>
            <a:r>
              <a:rPr lang="en-US" sz="1600" b="0" i="1" dirty="0"/>
              <a:t>a </a:t>
            </a:r>
            <a:r>
              <a:rPr lang="en-US" sz="1600" dirty="0"/>
              <a:t>to </a:t>
            </a:r>
            <a:r>
              <a:rPr lang="en-US" sz="1600" b="0" i="1" dirty="0"/>
              <a:t>b </a:t>
            </a:r>
            <a:r>
              <a:rPr lang="en-US" sz="1600" b="0" dirty="0"/>
              <a:t>= </a:t>
            </a:r>
            <a:r>
              <a:rPr lang="en-US" sz="1600" b="0" i="1" dirty="0"/>
              <a:t>a/b</a:t>
            </a:r>
            <a:br>
              <a:rPr lang="en-US" sz="1600" b="0" i="1" dirty="0"/>
            </a:br>
            <a:r>
              <a:rPr lang="en-US" sz="1600" b="0" i="1" dirty="0"/>
              <a:t>x</a:t>
            </a:r>
            <a:r>
              <a:rPr lang="en-US" sz="1600" b="0" dirty="0"/>
              <a:t>% </a:t>
            </a:r>
            <a:r>
              <a:rPr lang="en-US" sz="1600" dirty="0"/>
              <a:t>of </a:t>
            </a:r>
            <a:r>
              <a:rPr lang="en-US" sz="1600" b="0" i="1" dirty="0"/>
              <a:t>y</a:t>
            </a:r>
            <a:br>
              <a:rPr lang="en-US" sz="1600" b="0" i="1" dirty="0"/>
            </a:br>
            <a:r>
              <a:rPr lang="en-US" sz="1600" dirty="0"/>
              <a:t>under some conditions</a:t>
            </a:r>
            <a:br>
              <a:rPr lang="en-US" sz="1600" dirty="0"/>
            </a:br>
            <a:r>
              <a:rPr lang="en-US" sz="1600" dirty="0"/>
              <a:t>by default</a:t>
            </a:r>
            <a:br>
              <a:rPr lang="en-US" sz="1600" dirty="0"/>
            </a:br>
            <a:r>
              <a:rPr lang="en-US" sz="1600" dirty="0"/>
              <a:t>contrary to something</a:t>
            </a:r>
            <a:br>
              <a:rPr lang="en-US" sz="1600" dirty="0"/>
            </a:br>
            <a:r>
              <a:rPr lang="en-US" sz="1600" dirty="0"/>
              <a:t>in contrast</a:t>
            </a:r>
            <a:br>
              <a:rPr lang="en-US" sz="1600" dirty="0"/>
            </a:br>
            <a:r>
              <a:rPr lang="en-US" sz="1600" dirty="0"/>
              <a:t>by contrast </a:t>
            </a:r>
            <a:r>
              <a:rPr lang="en-US" sz="1600" b="0" dirty="0"/>
              <a:t>(</a:t>
            </a:r>
            <a:r>
              <a:rPr lang="en-US" sz="1600" b="0" i="1" dirty="0"/>
              <a:t>∼ </a:t>
            </a:r>
            <a:r>
              <a:rPr lang="en-US" sz="1600" b="0" dirty="0"/>
              <a:t>”however”)</a:t>
            </a:r>
            <a:br>
              <a:rPr lang="en-US" sz="1600" b="0" dirty="0"/>
            </a:br>
            <a:r>
              <a:rPr lang="en-US" sz="1600" dirty="0"/>
              <a:t>on the contrary</a:t>
            </a:r>
            <a:br>
              <a:rPr lang="en-US" sz="1600" dirty="0"/>
            </a:br>
            <a:r>
              <a:rPr lang="en-US" sz="1600" dirty="0"/>
              <a:t>at an extreme </a:t>
            </a:r>
            <a:br>
              <a:rPr lang="en-US" sz="1600" dirty="0"/>
            </a:br>
            <a:br>
              <a:rPr lang="en-US" sz="1600" dirty="0"/>
            </a:br>
            <a:endParaRPr lang="en-US" sz="160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2741BB-3C2E-4CF9-A9FD-BAEB4B72645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29456"/>
            <a:ext cx="2133600" cy="365125"/>
          </a:xfrm>
        </p:spPr>
        <p:txBody>
          <a:bodyPr/>
          <a:lstStyle/>
          <a:p>
            <a:r>
              <a:rPr lang="en-US"/>
              <a:t>© SoICT 2020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5D73AB-38C2-4F61-9201-D9095D6D7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Technical Writing and Presentation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E3C856-D6E0-4225-915C-6C2C25EB5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3379D-D487-4446-85FC-E9ED5B8B80F6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913719"/>
      </p:ext>
    </p:extLst>
  </p:cSld>
  <p:clrMapOvr>
    <a:masterClrMapping/>
  </p:clrMapOvr>
  <p:transition spd="slow">
    <p:dissolv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52C01-07E7-4DDE-BD54-EE06D6E9F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Parallel structures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109E3-BC67-41B2-B3A8-1B286A3B9F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143000"/>
            <a:ext cx="8153400" cy="6248400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/>
              <a:t>Parallel structure </a:t>
            </a:r>
            <a:r>
              <a:rPr lang="en-US" dirty="0"/>
              <a:t>= words, phrases, clauses or sentences combined by commas and/or conjunctions. </a:t>
            </a:r>
          </a:p>
          <a:p>
            <a:r>
              <a:rPr lang="en-US" dirty="0"/>
              <a:t>Here we call the combined items as </a:t>
            </a:r>
            <a:r>
              <a:rPr lang="en-US" b="1" dirty="0"/>
              <a:t>parallel items</a:t>
            </a:r>
            <a:r>
              <a:rPr lang="en-US" dirty="0"/>
              <a:t>. </a:t>
            </a:r>
          </a:p>
          <a:p>
            <a:r>
              <a:rPr lang="en-US" dirty="0"/>
              <a:t>Parallel items are combined by parallel conjunctions (and, or, but, ...).</a:t>
            </a:r>
          </a:p>
          <a:p>
            <a:r>
              <a:rPr lang="en-US" dirty="0"/>
              <a:t>lists are also parallel structures!</a:t>
            </a:r>
          </a:p>
          <a:p>
            <a:r>
              <a:rPr lang="en-US" dirty="0"/>
              <a:t>Often the parallel structure lists alternatives or makes some kind of comparison: the items belong to the same or similar classes or to two opposite classes.</a:t>
            </a:r>
          </a:p>
          <a:p>
            <a:pPr marL="400050" lvl="1" indent="0">
              <a:buNone/>
            </a:pPr>
            <a:r>
              <a:rPr lang="en-US" dirty="0"/>
              <a:t>E.g. ”Method </a:t>
            </a:r>
            <a:r>
              <a:rPr lang="en-US" i="1" dirty="0"/>
              <a:t>X </a:t>
            </a:r>
            <a:r>
              <a:rPr lang="en-US" dirty="0"/>
              <a:t>has several advantages: it is easy to implement, it works in polynomial time, and it can use both numeric and categorial data.”</a:t>
            </a:r>
            <a:br>
              <a:rPr lang="en-US" dirty="0"/>
            </a:br>
            <a:r>
              <a:rPr lang="en-US" dirty="0"/>
              <a:t>contains two parallel structures: three advantages (”it is, it works, it can”) in a list and ”both numeric and categorial data” </a:t>
            </a:r>
          </a:p>
          <a:p>
            <a:pPr marL="0" indent="0">
              <a:buNone/>
            </a:pP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77EC02-A578-44F7-8001-A9AC6B838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SoICT 2020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D9F091-C3F5-47B4-BB85-A0166D0EE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Technical Writing and Presentation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9CCA74-CE6E-4A54-89A6-42AC62DEA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3379D-D487-4446-85FC-E9ED5B8B80F6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453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EC30A-94DE-4DFE-90F6-CEE593E0C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rules for parallel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49C3A9-F4E5-4AF3-8176-8FC2A59133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The parallel structure should be consistent in two ways </a:t>
            </a:r>
          </a:p>
          <a:p>
            <a:r>
              <a:rPr lang="en-US" b="1" dirty="0"/>
              <a:t>Semantically</a:t>
            </a:r>
            <a:r>
              <a:rPr lang="en-US" dirty="0"/>
              <a:t>: the concepts referred by parallel items should be comparable</a:t>
            </a:r>
          </a:p>
          <a:p>
            <a:r>
              <a:rPr lang="en-US" b="1" dirty="0"/>
              <a:t>Syntactically</a:t>
            </a:r>
            <a:r>
              <a:rPr lang="en-US" dirty="0"/>
              <a:t>: the items should have similar grammatic structure. All of them should be either nouns, noun phrases, verb phrases, or clauses.</a:t>
            </a:r>
          </a:p>
          <a:p>
            <a:r>
              <a:rPr lang="en-US" dirty="0"/>
              <a:t>Parallel items should be in the same form, e.g. you cannot combine ”to” + verb and a verb without ”to”.</a:t>
            </a:r>
          </a:p>
          <a:p>
            <a:pPr marL="400050" lvl="1" indent="0">
              <a:buNone/>
            </a:pPr>
            <a:r>
              <a:rPr lang="en-US" dirty="0"/>
              <a:t>E.g. </a:t>
            </a:r>
            <a:r>
              <a:rPr lang="en-US" dirty="0">
                <a:solidFill>
                  <a:srgbClr val="FF0000"/>
                </a:solidFill>
              </a:rPr>
              <a:t>”The problem is both hard to define and solve”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i="1" dirty="0"/>
              <a:t>→ </a:t>
            </a:r>
            <a:r>
              <a:rPr lang="en-US" dirty="0"/>
              <a:t>”</a:t>
            </a:r>
            <a:r>
              <a:rPr lang="en-US" dirty="0">
                <a:solidFill>
                  <a:srgbClr val="0000FF"/>
                </a:solidFill>
              </a:rPr>
              <a:t>The problem is both hard to define and </a:t>
            </a:r>
            <a:r>
              <a:rPr lang="en-US" b="1" dirty="0">
                <a:solidFill>
                  <a:srgbClr val="0000FF"/>
                </a:solidFill>
              </a:rPr>
              <a:t>to </a:t>
            </a:r>
            <a:r>
              <a:rPr lang="en-US" dirty="0">
                <a:solidFill>
                  <a:srgbClr val="0000FF"/>
                </a:solidFill>
              </a:rPr>
              <a:t>solve </a:t>
            </a:r>
            <a:br>
              <a:rPr lang="en-US" dirty="0">
                <a:solidFill>
                  <a:srgbClr val="0000FF"/>
                </a:solidFill>
              </a:rPr>
            </a:b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47C0EF-A3F8-46F1-A59C-FE34E2559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SoICT 2020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CCFE19-7E19-423D-908D-929761E0D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Technical Writing and Presentation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67BEE8-17BF-4FC1-A64C-84F966E08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3379D-D487-4446-85FC-E9ED5B8B80F6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719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830BE-361C-4D87-8220-4C531F1F4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conjunction pairs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FDCCC5-28BE-4A7A-92CD-9E5FC740B7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Parallel items combined by conjunction pairs </a:t>
            </a:r>
          </a:p>
          <a:p>
            <a:pPr lvl="1"/>
            <a:r>
              <a:rPr lang="en-US" dirty="0"/>
              <a:t>between...and,</a:t>
            </a:r>
          </a:p>
          <a:p>
            <a:pPr lvl="1"/>
            <a:r>
              <a:rPr lang="en-US" dirty="0"/>
              <a:t>both...and,</a:t>
            </a:r>
          </a:p>
          <a:p>
            <a:pPr lvl="1"/>
            <a:r>
              <a:rPr lang="en-US" dirty="0"/>
              <a:t>either...or,</a:t>
            </a:r>
          </a:p>
          <a:p>
            <a:pPr lvl="1"/>
            <a:r>
              <a:rPr lang="en-US" dirty="0"/>
              <a:t>neither...nor</a:t>
            </a:r>
          </a:p>
          <a:p>
            <a:pPr lvl="1"/>
            <a:r>
              <a:rPr lang="en-US" dirty="0"/>
              <a:t>not only...but…(also)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”</a:t>
            </a:r>
            <a:r>
              <a:rPr lang="en-US" i="1" dirty="0"/>
              <a:t>X </a:t>
            </a:r>
            <a:r>
              <a:rPr lang="en-US" dirty="0"/>
              <a:t>solves the problems of traditional clustering algorithms. </a:t>
            </a:r>
            <a:r>
              <a:rPr lang="en-US" b="1" dirty="0"/>
              <a:t>Neither </a:t>
            </a:r>
            <a:r>
              <a:rPr lang="en-US" dirty="0"/>
              <a:t>outliers </a:t>
            </a:r>
            <a:r>
              <a:rPr lang="en-US" b="1" dirty="0"/>
              <a:t>nor </a:t>
            </a:r>
            <a:r>
              <a:rPr lang="en-US" dirty="0"/>
              <a:t>missing values affect the clustering quality.” </a:t>
            </a:r>
            <a:br>
              <a:rPr lang="en-US" dirty="0"/>
            </a:br>
            <a:r>
              <a:rPr lang="en-US" dirty="0"/>
              <a:t>”The task is </a:t>
            </a:r>
            <a:r>
              <a:rPr lang="en-US" b="1" dirty="0"/>
              <a:t>not only </a:t>
            </a:r>
            <a:r>
              <a:rPr lang="en-US" dirty="0"/>
              <a:t>easy to solve </a:t>
            </a:r>
            <a:r>
              <a:rPr lang="en-US" b="1" dirty="0"/>
              <a:t>but </a:t>
            </a:r>
            <a:r>
              <a:rPr lang="en-US" dirty="0"/>
              <a:t>it can </a:t>
            </a:r>
            <a:r>
              <a:rPr lang="en-US" b="1" dirty="0"/>
              <a:t>also </a:t>
            </a:r>
            <a:r>
              <a:rPr lang="en-US" dirty="0"/>
              <a:t>be solved efficiently </a:t>
            </a:r>
            <a:br>
              <a:rPr lang="en-US" dirty="0"/>
            </a:b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982864-574B-4347-9195-855672720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SoICT 2020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2C68AA-1F60-444F-9BAC-54701F3D6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Technical Writing and Presentation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CD88B0-0F15-461C-B51C-9D27598C5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3379D-D487-4446-85FC-E9ED5B8B80F6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977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A280F-D98E-426E-A320-48915FC21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comparative – the comparative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C2AE97-00D4-4F87-A197-9EA98C819C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+ comparative + </a:t>
            </a:r>
            <a:r>
              <a:rPr lang="en-US" i="1" dirty="0"/>
              <a:t>x </a:t>
            </a:r>
            <a:r>
              <a:rPr lang="en-US" dirty="0"/>
              <a:t>+ comma + the + comparative + </a:t>
            </a:r>
            <a:r>
              <a:rPr lang="en-US" i="1" dirty="0"/>
              <a:t>y</a:t>
            </a:r>
            <a:r>
              <a:rPr lang="en-US" dirty="0"/>
              <a:t>, where </a:t>
            </a:r>
            <a:r>
              <a:rPr lang="en-US" i="1" dirty="0"/>
              <a:t>x </a:t>
            </a:r>
            <a:r>
              <a:rPr lang="en-US" dirty="0"/>
              <a:t>and </a:t>
            </a:r>
            <a:r>
              <a:rPr lang="en-US" i="1" dirty="0"/>
              <a:t>y </a:t>
            </a:r>
            <a:r>
              <a:rPr lang="en-US" dirty="0"/>
              <a:t>complete the clauses </a:t>
            </a:r>
            <a:br>
              <a:rPr lang="en-US" dirty="0"/>
            </a:br>
            <a:r>
              <a:rPr lang="en-US" dirty="0"/>
              <a:t>”</a:t>
            </a:r>
            <a:r>
              <a:rPr lang="en-US" b="1" dirty="0"/>
              <a:t>The more complex </a:t>
            </a:r>
            <a:r>
              <a:rPr lang="en-US" dirty="0"/>
              <a:t>the model is, </a:t>
            </a:r>
            <a:r>
              <a:rPr lang="en-US" b="1" dirty="0"/>
              <a:t>the better </a:t>
            </a:r>
            <a:r>
              <a:rPr lang="en-US" dirty="0"/>
              <a:t>it describes the training</a:t>
            </a:r>
            <a:br>
              <a:rPr lang="en-US" dirty="0"/>
            </a:br>
            <a:r>
              <a:rPr lang="en-US" dirty="0"/>
              <a:t>data.” </a:t>
            </a:r>
            <a:br>
              <a:rPr lang="en-US" dirty="0"/>
            </a:b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B21CF3-E891-43DF-9603-4298B7E16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SoICT 2020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66075E-9FFD-4648-92FA-B56DEE2DE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Technical Writing and Presentation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03CF35-4135-4607-849A-E65C91B04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3379D-D487-4446-85FC-E9ED5B8B80F6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385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DD6D8-65C3-45C9-80F9-1F04257CE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Parallel sentences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7CEDE3-19A5-4D2C-90DF-80D4A81903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 sentences in the list begin by ordinal numbers ”First, Second, Third” </a:t>
            </a:r>
          </a:p>
          <a:p>
            <a:r>
              <a:rPr lang="en-US" dirty="0"/>
              <a:t>”</a:t>
            </a:r>
            <a:r>
              <a:rPr lang="en-US" i="1" dirty="0"/>
              <a:t>X </a:t>
            </a:r>
            <a:r>
              <a:rPr lang="en-US" dirty="0"/>
              <a:t>model has three important properties: </a:t>
            </a:r>
            <a:r>
              <a:rPr lang="en-US" b="1" dirty="0"/>
              <a:t>First</a:t>
            </a:r>
            <a:r>
              <a:rPr lang="en-US" dirty="0"/>
              <a:t>, the model structure is easy to understand. This is a critical feature in adaptive learning environments, as we have noted before. </a:t>
            </a:r>
            <a:r>
              <a:rPr lang="en-US" b="1" dirty="0"/>
              <a:t>Second</a:t>
            </a:r>
            <a:r>
              <a:rPr lang="en-US" dirty="0"/>
              <a:t>, the model can be learnt efficiently from data. There are feasible algorithms for both numeric and categorial </a:t>
            </a:r>
            <a:r>
              <a:rPr lang="en-US" dirty="0" err="1"/>
              <a:t>data.</a:t>
            </a:r>
            <a:r>
              <a:rPr lang="en-US" b="1" dirty="0" err="1"/>
              <a:t>Third</a:t>
            </a:r>
            <a:r>
              <a:rPr lang="en-US" dirty="0"/>
              <a:t>, the model tolerates noise and missing values.” </a:t>
            </a:r>
            <a:br>
              <a:rPr lang="en-US" dirty="0"/>
            </a:b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A67C3D-3991-4789-86BA-C3D4AEE67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SoICT 2020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A630B9-2DEA-4153-A12D-8FB0CD462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Technical Writing and Presentation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CD7E55-9A4E-4459-A146-11C458070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3379D-D487-4446-85FC-E9ED5B8B80F6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934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C6C6D-7DDB-471C-90B5-D69BDD550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Sentences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CA4A91-6BD3-47B0-9DF8-CE8ACA0961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Terminology</a:t>
            </a:r>
          </a:p>
          <a:p>
            <a:r>
              <a:rPr lang="en-US" dirty="0"/>
              <a:t>Sentence styles</a:t>
            </a:r>
          </a:p>
          <a:p>
            <a:r>
              <a:rPr lang="en-US" dirty="0"/>
              <a:t>Types of dependent clauses</a:t>
            </a:r>
          </a:p>
          <a:p>
            <a:r>
              <a:rPr lang="en-US" dirty="0"/>
              <a:t>Sentence length</a:t>
            </a:r>
          </a:p>
          <a:p>
            <a:r>
              <a:rPr lang="en-US" dirty="0"/>
              <a:t>Word order</a:t>
            </a:r>
          </a:p>
          <a:p>
            <a:r>
              <a:rPr lang="en-US" dirty="0"/>
              <a:t>Combining clauses 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63D927-01C2-49E8-A3CC-9CAA1025D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SoICT 2020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8A2EDE-BFA5-4D29-8150-129F93BA9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Technical Writing and Presentation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A59290-39FA-4532-BAF8-42275BC1D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3379D-D487-4446-85FC-E9ED5B8B80F6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204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6B4AC-9AE9-47C9-AD3F-E1F96021E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1B31D3-E1C5-4CC7-9FBD-BACF3B94E0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143000"/>
            <a:ext cx="8382000" cy="4983163"/>
          </a:xfrm>
        </p:spPr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b="1" dirty="0"/>
              <a:t>sentence </a:t>
            </a:r>
            <a:r>
              <a:rPr lang="en-US" dirty="0"/>
              <a:t>consist of one or more clauses</a:t>
            </a:r>
          </a:p>
          <a:p>
            <a:r>
              <a:rPr lang="en-US" dirty="0"/>
              <a:t>A </a:t>
            </a:r>
            <a:r>
              <a:rPr lang="en-US" b="1" dirty="0"/>
              <a:t>clause </a:t>
            </a:r>
            <a:r>
              <a:rPr lang="en-US" dirty="0"/>
              <a:t>contains always a subject and a predicate, and usually an object</a:t>
            </a:r>
            <a:br>
              <a:rPr lang="en-US" dirty="0"/>
            </a:br>
            <a:r>
              <a:rPr lang="en-US" b="1" dirty="0"/>
              <a:t>– </a:t>
            </a:r>
            <a:r>
              <a:rPr lang="en-US" dirty="0"/>
              <a:t>An </a:t>
            </a:r>
            <a:r>
              <a:rPr lang="en-US" b="1" dirty="0"/>
              <a:t>independent clause </a:t>
            </a:r>
            <a:r>
              <a:rPr lang="en-US" dirty="0"/>
              <a:t>(main clause) can make a sentence alone.</a:t>
            </a:r>
            <a:br>
              <a:rPr lang="en-US" dirty="0"/>
            </a:br>
            <a:r>
              <a:rPr lang="en-US" b="1" dirty="0"/>
              <a:t>– </a:t>
            </a:r>
            <a:r>
              <a:rPr lang="en-US" dirty="0"/>
              <a:t>A </a:t>
            </a:r>
            <a:r>
              <a:rPr lang="en-US" b="1" dirty="0"/>
              <a:t>dependent clause </a:t>
            </a:r>
            <a:r>
              <a:rPr lang="en-US" dirty="0"/>
              <a:t>(subordinate clause) needs an independent clause for support </a:t>
            </a:r>
            <a:br>
              <a:rPr lang="en-US" dirty="0"/>
            </a:b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785645-B65A-4E81-8BEF-D1E5FD59D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SoICT 2020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F2DE17-FCFD-4BAC-A2DB-E8198B35B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Technical Writing and Presentation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F1D2F1-5987-4D7B-AFDD-BD054B2C6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3379D-D487-4446-85FC-E9ED5B8B80F6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378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4CB06-3ACE-465D-84D1-DFF2EB46B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Sentence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2A5D17-74A1-47A4-ADAC-D5C51E9A06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" y="1143000"/>
            <a:ext cx="8610600" cy="498316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 sentence type depends on the type of its main clause. The main types are following:</a:t>
            </a:r>
          </a:p>
          <a:p>
            <a:pPr marL="400050" lvl="1" indent="0">
              <a:buNone/>
            </a:pPr>
            <a:r>
              <a:rPr lang="en-US" dirty="0"/>
              <a:t>1. Statement (ends by a full stop: ”</a:t>
            </a:r>
            <a:r>
              <a:rPr lang="en-US" i="1" dirty="0"/>
              <a:t>x </a:t>
            </a:r>
            <a:r>
              <a:rPr lang="en-US" dirty="0"/>
              <a:t>is </a:t>
            </a:r>
            <a:r>
              <a:rPr lang="en-US" i="1" dirty="0"/>
              <a:t>y</a:t>
            </a:r>
            <a:r>
              <a:rPr lang="en-US" dirty="0"/>
              <a:t>.”)</a:t>
            </a:r>
          </a:p>
          <a:p>
            <a:pPr marL="400050" lvl="1" indent="0">
              <a:buNone/>
            </a:pPr>
            <a:r>
              <a:rPr lang="en-US" dirty="0"/>
              <a:t>2. Question (ends by a question-mark: Is </a:t>
            </a:r>
            <a:r>
              <a:rPr lang="en-US" i="1" dirty="0"/>
              <a:t>x y</a:t>
            </a:r>
            <a:r>
              <a:rPr lang="en-US" dirty="0"/>
              <a:t>?”)</a:t>
            </a:r>
          </a:p>
          <a:p>
            <a:pPr marL="400050" lvl="1" indent="0">
              <a:buNone/>
            </a:pPr>
            <a:r>
              <a:rPr lang="en-US" dirty="0"/>
              <a:t>3. Order (ends by an exclamation mark: ”Be </a:t>
            </a:r>
            <a:r>
              <a:rPr lang="en-US" i="1" dirty="0"/>
              <a:t>x y</a:t>
            </a:r>
            <a:r>
              <a:rPr lang="en-US" dirty="0"/>
              <a:t>!)</a:t>
            </a:r>
          </a:p>
          <a:p>
            <a:r>
              <a:rPr lang="en-US" dirty="0"/>
              <a:t>In scientific writing the default type is the statement.</a:t>
            </a:r>
          </a:p>
          <a:p>
            <a:r>
              <a:rPr lang="en-US" dirty="0"/>
              <a:t>Direct questions and orders are seldom used.</a:t>
            </a:r>
          </a:p>
          <a:p>
            <a:r>
              <a:rPr lang="en-US" dirty="0"/>
              <a:t>Questions suit best to the introduction where you state your main research questions clearly and concretely</a:t>
            </a:r>
            <a:br>
              <a:rPr lang="en-US" dirty="0"/>
            </a:b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8AA181-C4A9-4F4D-A3F1-704B7EA37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SoICT 2020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BA78DA-5E79-4AA4-B82B-D1D344B1B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Technical Writing and Presentation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2D39D7-F11F-4FB1-A179-EF094BE96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3379D-D487-4446-85FC-E9ED5B8B80F6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814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10937-F46B-4C0C-A95B-7A48A064F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Verbs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162D79-A9BE-42CF-AEF7-9B4AC10B4A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143000"/>
            <a:ext cx="8153400" cy="56388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Two important rules </a:t>
            </a:r>
          </a:p>
          <a:p>
            <a:pPr lvl="1"/>
            <a:r>
              <a:rPr lang="en-US" dirty="0"/>
              <a:t>The number of subject determines the number of verb</a:t>
            </a:r>
          </a:p>
          <a:p>
            <a:pPr lvl="1"/>
            <a:r>
              <a:rPr lang="en-US" dirty="0"/>
              <a:t>Do not mix inconsistent tenses </a:t>
            </a:r>
          </a:p>
          <a:p>
            <a:endParaRPr lang="en-US" b="1" dirty="0"/>
          </a:p>
          <a:p>
            <a:r>
              <a:rPr lang="en-US" dirty="0"/>
              <a:t>Uses of verbs</a:t>
            </a:r>
          </a:p>
          <a:p>
            <a:pPr lvl="1"/>
            <a:r>
              <a:rPr lang="en-US" dirty="0"/>
              <a:t>Number and person </a:t>
            </a:r>
          </a:p>
          <a:p>
            <a:pPr lvl="1"/>
            <a:r>
              <a:rPr lang="en-US" dirty="0"/>
              <a:t>Active or passive voice, which person? </a:t>
            </a:r>
          </a:p>
          <a:p>
            <a:pPr lvl="1"/>
            <a:r>
              <a:rPr lang="en-US" dirty="0"/>
              <a:t>Tenses </a:t>
            </a:r>
          </a:p>
          <a:p>
            <a:pPr lvl="1"/>
            <a:r>
              <a:rPr lang="en-US" dirty="0"/>
              <a:t>Noun </a:t>
            </a:r>
            <a:r>
              <a:rPr lang="en-US" dirty="0" err="1"/>
              <a:t>syndrom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Irregular verbs </a:t>
            </a:r>
          </a:p>
          <a:p>
            <a:pPr lvl="1"/>
            <a:r>
              <a:rPr lang="en-US" dirty="0"/>
              <a:t>Notes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1E6C5B-4C0C-497A-A089-F84FF815168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24118" y="6492875"/>
            <a:ext cx="2133600" cy="365125"/>
          </a:xfrm>
        </p:spPr>
        <p:txBody>
          <a:bodyPr/>
          <a:lstStyle/>
          <a:p>
            <a:pPr algn="ctr"/>
            <a:r>
              <a:rPr lang="en-US" dirty="0"/>
              <a:t>© </a:t>
            </a:r>
            <a:r>
              <a:rPr lang="en-US" dirty="0" err="1"/>
              <a:t>SoICT</a:t>
            </a:r>
            <a:r>
              <a:rPr lang="en-US" dirty="0"/>
              <a:t> 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847E29-76F2-4A3A-BCDD-9D6D0E992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Technical Writing and Presentation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40A952-161F-42CF-80C3-021862434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3379D-D487-4446-85FC-E9ED5B8B80F6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339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427B0-B414-43CA-8CB7-D41CDCEB2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dependent clauses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EC94C0-28D8-4468-BDF8-D04244CD1F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Clauses beginning by sub-ordinating conjunctions (when, if, </a:t>
            </a:r>
            <a:r>
              <a:rPr lang="en-US" dirty="0" err="1"/>
              <a:t>because,while</a:t>
            </a:r>
            <a:r>
              <a:rPr lang="en-US" dirty="0"/>
              <a:t>, ...)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Relative clauses (begin by relative pronouns which, who, that)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Indirect questions (begin by question words or if/whether)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Examples: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”The dependency is trivial, </a:t>
            </a:r>
            <a:r>
              <a:rPr lang="en-US" b="1" dirty="0"/>
              <a:t>because </a:t>
            </a:r>
            <a:r>
              <a:rPr lang="en-US" i="1" dirty="0"/>
              <a:t>Y </a:t>
            </a:r>
            <a:r>
              <a:rPr lang="en-US" dirty="0"/>
              <a:t>= </a:t>
            </a:r>
            <a:r>
              <a:rPr lang="en-US" i="1" dirty="0"/>
              <a:t>f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/>
              <a:t>).”</a:t>
            </a:r>
            <a:br>
              <a:rPr lang="en-US" dirty="0"/>
            </a:br>
            <a:r>
              <a:rPr lang="en-US" dirty="0"/>
              <a:t>”</a:t>
            </a:r>
            <a:r>
              <a:rPr lang="en-US" i="1" dirty="0"/>
              <a:t>X </a:t>
            </a:r>
            <a:r>
              <a:rPr lang="en-US" dirty="0"/>
              <a:t>and </a:t>
            </a:r>
            <a:r>
              <a:rPr lang="en-US" i="1" dirty="0"/>
              <a:t>Y </a:t>
            </a:r>
            <a:r>
              <a:rPr lang="en-US" dirty="0"/>
              <a:t>are linearly independent, </a:t>
            </a:r>
            <a:r>
              <a:rPr lang="en-US" b="1" dirty="0"/>
              <a:t>if </a:t>
            </a:r>
            <a:r>
              <a:rPr lang="en-US" dirty="0"/>
              <a:t>the correlation coefficient, </a:t>
            </a:r>
            <a:r>
              <a:rPr lang="en-US" i="1" dirty="0" err="1"/>
              <a:t>corr</a:t>
            </a:r>
            <a:r>
              <a:rPr lang="en-US" i="1" dirty="0"/>
              <a:t> </a:t>
            </a:r>
            <a:r>
              <a:rPr lang="en-US" dirty="0"/>
              <a:t>(</a:t>
            </a:r>
            <a:r>
              <a:rPr lang="en-US" i="1" dirty="0"/>
              <a:t>X, Y </a:t>
            </a:r>
            <a:r>
              <a:rPr lang="en-US" dirty="0"/>
              <a:t>), is zero”</a:t>
            </a:r>
            <a:br>
              <a:rPr lang="en-US" dirty="0"/>
            </a:br>
            <a:r>
              <a:rPr lang="en-US" dirty="0"/>
              <a:t>”Let </a:t>
            </a:r>
            <a:r>
              <a:rPr lang="en-US" i="1" dirty="0"/>
              <a:t>ci </a:t>
            </a:r>
            <a:r>
              <a:rPr lang="en-US" dirty="0"/>
              <a:t>be the cluster </a:t>
            </a:r>
            <a:r>
              <a:rPr lang="en-US" b="1" dirty="0"/>
              <a:t>which </a:t>
            </a:r>
            <a:r>
              <a:rPr lang="en-US" dirty="0"/>
              <a:t>is closest to </a:t>
            </a:r>
            <a:r>
              <a:rPr lang="en-US" i="1" dirty="0"/>
              <a:t>x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”We select the first model </a:t>
            </a:r>
            <a:r>
              <a:rPr lang="en-US" b="1" dirty="0"/>
              <a:t>that </a:t>
            </a:r>
            <a:r>
              <a:rPr lang="en-US" dirty="0"/>
              <a:t>fits the data.”</a:t>
            </a:r>
            <a:br>
              <a:rPr lang="en-US" dirty="0"/>
            </a:br>
            <a:r>
              <a:rPr lang="en-US" dirty="0"/>
              <a:t>”First we should study </a:t>
            </a:r>
            <a:r>
              <a:rPr lang="en-US" b="1" dirty="0"/>
              <a:t>what </a:t>
            </a:r>
            <a:r>
              <a:rPr lang="en-US" dirty="0"/>
              <a:t>is the relationship between </a:t>
            </a:r>
            <a:r>
              <a:rPr lang="en-US" i="1" dirty="0"/>
              <a:t>X </a:t>
            </a:r>
            <a:r>
              <a:rPr lang="en-US" dirty="0"/>
              <a:t>and </a:t>
            </a:r>
            <a:r>
              <a:rPr lang="en-US" i="1" dirty="0"/>
              <a:t>Y </a:t>
            </a:r>
            <a:r>
              <a:rPr lang="en-US" dirty="0"/>
              <a:t>.”</a:t>
            </a:r>
            <a:br>
              <a:rPr lang="en-US" dirty="0"/>
            </a:br>
            <a:r>
              <a:rPr lang="en-US" dirty="0"/>
              <a:t>”The main problem is </a:t>
            </a:r>
            <a:r>
              <a:rPr lang="en-US" b="1" dirty="0"/>
              <a:t>whether </a:t>
            </a:r>
            <a:r>
              <a:rPr lang="en-US" i="1" dirty="0"/>
              <a:t>X </a:t>
            </a:r>
            <a:r>
              <a:rPr lang="en-US" dirty="0"/>
              <a:t>can be applied in </a:t>
            </a:r>
            <a:r>
              <a:rPr lang="en-US" i="1" dirty="0"/>
              <a:t>Z</a:t>
            </a:r>
            <a:r>
              <a:rPr lang="en-US" dirty="0"/>
              <a:t>.”</a:t>
            </a:r>
            <a:br>
              <a:rPr lang="en-US" dirty="0"/>
            </a:br>
            <a:r>
              <a:rPr lang="en-US" dirty="0"/>
              <a:t>”We analyze the conditions </a:t>
            </a:r>
            <a:r>
              <a:rPr lang="en-US" b="1" dirty="0"/>
              <a:t>under which </a:t>
            </a:r>
            <a:r>
              <a:rPr lang="en-US" i="1" dirty="0"/>
              <a:t>X </a:t>
            </a:r>
            <a:r>
              <a:rPr lang="en-US" dirty="0"/>
              <a:t>can be applied.”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DF8FA3-4ACE-4A8E-A0B0-6E9826899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SoICT 2020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8E729D-98FF-4EE4-9AD8-ABE3409D8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Technical Writing and Presentation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B93AF1-3AD3-406B-8B85-C9095980A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3379D-D487-4446-85FC-E9ED5B8B80F6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16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FEB46-CBA8-4295-BC17-A0876D832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Sentence length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74A3DB-677B-4F74-A489-3E29CB6BC1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143000"/>
            <a:ext cx="8153400" cy="5867400"/>
          </a:xfrm>
        </p:spPr>
        <p:txBody>
          <a:bodyPr>
            <a:normAutofit fontScale="92500"/>
          </a:bodyPr>
          <a:lstStyle/>
          <a:p>
            <a:r>
              <a:rPr lang="en-US" dirty="0"/>
              <a:t>always less than 30 words, preferably less than 20 words!</a:t>
            </a:r>
          </a:p>
          <a:p>
            <a:r>
              <a:rPr lang="en-US" dirty="0"/>
              <a:t>1-3 clauses</a:t>
            </a:r>
          </a:p>
          <a:p>
            <a:r>
              <a:rPr lang="en-US" dirty="0"/>
              <a:t>expresses one idea</a:t>
            </a:r>
          </a:p>
          <a:p>
            <a:r>
              <a:rPr lang="en-US" dirty="0"/>
              <a:t>If you tend to write too long sentences, try the following:</a:t>
            </a:r>
          </a:p>
          <a:p>
            <a:pPr lvl="1"/>
            <a:r>
              <a:rPr lang="en-US" dirty="0"/>
              <a:t>Identify the main subject-predicate-object section</a:t>
            </a:r>
          </a:p>
          <a:p>
            <a:pPr lvl="1"/>
            <a:r>
              <a:rPr lang="en-US" dirty="0"/>
              <a:t>Prune or compress everything else, which is not needed</a:t>
            </a:r>
          </a:p>
          <a:p>
            <a:pPr lvl="1"/>
            <a:r>
              <a:rPr lang="en-US" dirty="0"/>
              <a:t>Check the verb structures and ask yourself if they could be shorter </a:t>
            </a:r>
            <a:br>
              <a:rPr lang="en-US" dirty="0"/>
            </a:b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ACFAB2-FEC0-4263-8916-BFCF433F1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SoICT 2020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65036A-2657-47FC-9395-839B7FD34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Technical Writing and Presentation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DB2AF8-B118-4528-B134-970FFAB4C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3379D-D487-4446-85FC-E9ED5B8B80F6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212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E32DE-E603-40D4-B848-942CF972A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Word order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E0404B-69E9-4AF5-A36D-B5BC96B967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order of words has a strong impact on the meaning!</a:t>
            </a:r>
          </a:p>
          <a:p>
            <a:pPr marL="400050" lvl="1" indent="0">
              <a:buNone/>
            </a:pPr>
            <a:r>
              <a:rPr lang="en-US" dirty="0"/>
              <a:t>E.g. </a:t>
            </a:r>
          </a:p>
          <a:p>
            <a:pPr marL="400050" lvl="1" indent="0">
              <a:buNone/>
            </a:pPr>
            <a:r>
              <a:rPr lang="en-US" dirty="0"/>
              <a:t>”There is, however, currently no information about the limitations of quantum computers.” </a:t>
            </a:r>
            <a:r>
              <a:rPr lang="en-US" i="1" dirty="0"/>
              <a:t>→</a:t>
            </a:r>
          </a:p>
          <a:p>
            <a:pPr marL="400050" lvl="1" indent="0">
              <a:buNone/>
            </a:pPr>
            <a:br>
              <a:rPr lang="en-US" i="1" dirty="0"/>
            </a:br>
            <a:r>
              <a:rPr lang="en-US" dirty="0"/>
              <a:t>”However, there is no current information about the limitations of analog computers.” </a:t>
            </a:r>
            <a:r>
              <a:rPr lang="en-US" i="1" dirty="0"/>
              <a:t>→</a:t>
            </a:r>
          </a:p>
          <a:p>
            <a:pPr marL="400050" lvl="1" indent="0">
              <a:buNone/>
            </a:pPr>
            <a:br>
              <a:rPr lang="en-US" i="1" dirty="0"/>
            </a:br>
            <a:r>
              <a:rPr lang="en-US" dirty="0"/>
              <a:t>”However, the limitations of current quantum computers are not known.” </a:t>
            </a:r>
            <a:br>
              <a:rPr lang="en-US" dirty="0"/>
            </a:b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532FBB-DFA2-4E92-B5DC-2C6528A99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SoICT 2020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A1984A-F059-416C-8804-EA83358B4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Technical Writing and Presentation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66CA44-4021-4A2E-B735-D796760E9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3379D-D487-4446-85FC-E9ED5B8B80F6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636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DA9D2-B704-4B24-9A11-78E6D2C3B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 Order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2F62D9-64AF-482A-9DD1-E58F9A3821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143000"/>
            <a:ext cx="8915400" cy="6248400"/>
          </a:xfrm>
        </p:spPr>
        <p:txBody>
          <a:bodyPr>
            <a:normAutofit/>
          </a:bodyPr>
          <a:lstStyle/>
          <a:p>
            <a:r>
              <a:rPr lang="en-US" sz="3600" dirty="0"/>
              <a:t>Look at 3 examples:</a:t>
            </a:r>
          </a:p>
          <a:p>
            <a:pPr marL="400050" lvl="1" indent="0">
              <a:buNone/>
            </a:pPr>
            <a:r>
              <a:rPr lang="en-US" sz="3200" dirty="0">
                <a:solidFill>
                  <a:srgbClr val="FF0000"/>
                </a:solidFill>
              </a:rPr>
              <a:t>”There is, however, currently no information about the limitations of quantum computers.” </a:t>
            </a:r>
            <a:br>
              <a:rPr lang="en-US" sz="3200" i="1" dirty="0">
                <a:solidFill>
                  <a:srgbClr val="FF0000"/>
                </a:solidFill>
              </a:rPr>
            </a:br>
            <a:r>
              <a:rPr lang="en-US" sz="3200" dirty="0">
                <a:solidFill>
                  <a:schemeClr val="accent6"/>
                </a:solidFill>
              </a:rPr>
              <a:t>”However, there is no current information about the limitations of analog computers.” </a:t>
            </a:r>
            <a:br>
              <a:rPr lang="en-US" sz="3200" i="1" dirty="0"/>
            </a:br>
            <a:r>
              <a:rPr lang="en-US" sz="3200" dirty="0">
                <a:solidFill>
                  <a:srgbClr val="0000FF"/>
                </a:solidFill>
              </a:rPr>
              <a:t>”However, the limitations of current quantum computers are not known.” </a:t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99A5A-E04F-4C1D-A34F-91B319F65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SoICT 2020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82C34B-9FA4-4FCB-8EA7-AE8C9F97B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Technical Writing and Presentation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2637D0-BB33-4BE0-BEA6-C90BEDBDB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3379D-D487-4446-85FC-E9ED5B8B80F6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939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FAE60-E0D0-43D4-82E5-C5B3F3C53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Word order in different languages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72D174-EF7D-4DAC-AFAD-2EED79080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SoICT 2020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A566F9-56C6-42A9-A8E1-236DC316A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Technical Writing and Presentation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ECC211-3AF5-4B30-B736-8216D9BAD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3379D-D487-4446-85FC-E9ED5B8B80F6}" type="slidenum">
              <a:rPr lang="en-US" smtClean="0"/>
              <a:pPr/>
              <a:t>54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C5AB73B-60AC-4201-9AD9-484A108F0C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65697"/>
            <a:ext cx="9144000" cy="5126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674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FAE60-E0D0-43D4-82E5-C5B3F3C53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Basic Word Order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C52832-1374-4CB1-98A1-B9A6EA9D16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143000"/>
            <a:ext cx="8153400" cy="5791200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/>
              <a:t>subject-predicate-object</a:t>
            </a:r>
            <a:r>
              <a:rPr lang="en-US" dirty="0"/>
              <a:t> (SVO)</a:t>
            </a:r>
          </a:p>
          <a:p>
            <a:r>
              <a:rPr lang="en-US" dirty="0"/>
              <a:t>You can add attributes, phrases and</a:t>
            </a:r>
            <a:br>
              <a:rPr lang="en-US" dirty="0"/>
            </a:br>
            <a:r>
              <a:rPr lang="en-US" dirty="0"/>
              <a:t>clauses, but don’t deviate too far from the basic format </a:t>
            </a:r>
          </a:p>
          <a:p>
            <a:r>
              <a:rPr lang="en-US" dirty="0"/>
              <a:t>Goal: put the most important information to the beginning of a sentence or begin by a familiar thing and put the new information to the end</a:t>
            </a:r>
          </a:p>
          <a:p>
            <a:r>
              <a:rPr lang="en-US" dirty="0"/>
              <a:t>E.g. ”</a:t>
            </a:r>
            <a:r>
              <a:rPr lang="en-US" i="1" dirty="0"/>
              <a:t>X </a:t>
            </a:r>
            <a:r>
              <a:rPr lang="en-US" dirty="0"/>
              <a:t>is a new algorithm for the TS problem”</a:t>
            </a:r>
            <a:br>
              <a:rPr lang="en-US" dirty="0"/>
            </a:br>
            <a:r>
              <a:rPr lang="en-US" dirty="0"/>
              <a:t>”The probabilities are updated by the Bayes rule:” + the equation.</a:t>
            </a:r>
          </a:p>
          <a:p>
            <a:r>
              <a:rPr lang="en-US" dirty="0"/>
              <a:t>Often the sentence is most informative, if you express the most important topic by the subject.</a:t>
            </a:r>
          </a:p>
          <a:p>
            <a:r>
              <a:rPr lang="en-US" dirty="0"/>
              <a:t>This format helps to write clear and compact sentences 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72D174-EF7D-4DAC-AFAD-2EED79080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SoICT 2020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A566F9-56C6-42A9-A8E1-236DC316A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Technical Writing and Presentation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ECC211-3AF5-4B30-B736-8216D9BAD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3379D-D487-4446-85FC-E9ED5B8B80F6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173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C3DBC-08D9-4D2A-B525-62DCA1897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details about word order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0588D8-45E3-4233-86B1-79A57B4792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143000"/>
            <a:ext cx="8153400" cy="579120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The adverbs and prepositional phrases occur in order: </a:t>
            </a:r>
            <a:r>
              <a:rPr lang="en-US" b="1" dirty="0"/>
              <a:t>way, place, time</a:t>
            </a:r>
          </a:p>
          <a:p>
            <a:pPr lvl="1"/>
            <a:r>
              <a:rPr lang="en-US" dirty="0"/>
              <a:t>”The nearest </a:t>
            </a:r>
            <a:r>
              <a:rPr lang="en-US" dirty="0" err="1"/>
              <a:t>neighbours</a:t>
            </a:r>
            <a:r>
              <a:rPr lang="en-US" dirty="0"/>
              <a:t> can be identified </a:t>
            </a:r>
            <a:r>
              <a:rPr lang="en-US" b="1" dirty="0"/>
              <a:t>efficiently </a:t>
            </a:r>
            <a:r>
              <a:rPr lang="en-US" dirty="0"/>
              <a:t>(way) </a:t>
            </a:r>
            <a:r>
              <a:rPr lang="en-US" b="1" dirty="0"/>
              <a:t>in a dendrogram </a:t>
            </a:r>
            <a:r>
              <a:rPr lang="en-US" dirty="0"/>
              <a:t>(place)”.</a:t>
            </a:r>
          </a:p>
          <a:p>
            <a:pPr lvl="1"/>
            <a:r>
              <a:rPr lang="en-US" dirty="0"/>
              <a:t>”The values can be updated </a:t>
            </a:r>
            <a:r>
              <a:rPr lang="en-US" b="1" dirty="0"/>
              <a:t>easily </a:t>
            </a:r>
            <a:r>
              <a:rPr lang="en-US" dirty="0"/>
              <a:t>(way) </a:t>
            </a:r>
            <a:r>
              <a:rPr lang="en-US" b="1" dirty="0"/>
              <a:t>in linear time </a:t>
            </a:r>
            <a:r>
              <a:rPr lang="en-US" dirty="0"/>
              <a:t>(time)”. </a:t>
            </a:r>
            <a:br>
              <a:rPr lang="en-US" dirty="0"/>
            </a:br>
            <a:r>
              <a:rPr lang="en-US" b="1" dirty="0"/>
              <a:t>Verb modifiers: in the middle of clause</a:t>
            </a:r>
          </a:p>
          <a:p>
            <a:r>
              <a:rPr lang="en-US" dirty="0"/>
              <a:t>Adverbs which express frequency: always, ever, never, often, seldom, sometimes, usually </a:t>
            </a:r>
          </a:p>
          <a:p>
            <a:r>
              <a:rPr lang="en-US" b="1" dirty="0"/>
              <a:t>Adverbs which can begin the clause</a:t>
            </a:r>
            <a:br>
              <a:rPr lang="en-US" b="1" dirty="0"/>
            </a:br>
            <a:r>
              <a:rPr lang="en-US" dirty="0"/>
              <a:t>If the adverb expresses time, it can be also in the beginning:</a:t>
            </a:r>
            <a:br>
              <a:rPr lang="en-US" dirty="0"/>
            </a:br>
            <a:r>
              <a:rPr lang="en-US" dirty="0"/>
              <a:t>”Next, the data is loaded to the main memory.”</a:t>
            </a:r>
            <a:br>
              <a:rPr lang="en-US" dirty="0"/>
            </a:br>
            <a:r>
              <a:rPr lang="en-US" dirty="0"/>
              <a:t>This gives more emphasis to the word. It is also used, when there are other adverbs/prepositional phrases in the end of the clause.</a:t>
            </a:r>
            <a:br>
              <a:rPr lang="en-US" dirty="0"/>
            </a:br>
            <a:r>
              <a:rPr lang="en-US" dirty="0"/>
              <a:t>Introductory adverbs like ”obviously”, ”fortunately”, etc. are always set to the beginning (if they are needed) </a:t>
            </a:r>
            <a:br>
              <a:rPr lang="en-US" dirty="0"/>
            </a:b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0EA524-F2AE-4CE4-B0B2-C453EEFB5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SoICT 2020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E5CFA1-287D-40BA-8750-317556CD7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Technical Writing and Presentation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ECCD90-FF93-4807-8B28-FDB5DA465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3379D-D487-4446-85FC-E9ED5B8B80F6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822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54B60-365E-4B48-BC5F-2367137C2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Combining clauses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5F37F5-14EA-4748-8E84-741A3407A0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Say the main message in the independent clauses! Use dependent clauses only to add details </a:t>
            </a:r>
          </a:p>
          <a:p>
            <a:r>
              <a:rPr lang="en-US" dirty="0"/>
              <a:t>Contents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Combining two independent clauses</a:t>
            </a:r>
          </a:p>
          <a:p>
            <a:pPr lvl="1"/>
            <a:r>
              <a:rPr lang="en-US" dirty="0"/>
              <a:t>Combining clauses by sub-ordinating conjunctions </a:t>
            </a:r>
          </a:p>
          <a:p>
            <a:pPr lvl="1"/>
            <a:r>
              <a:rPr lang="en-US" dirty="0"/>
              <a:t>Relative clauses </a:t>
            </a:r>
          </a:p>
          <a:p>
            <a:pPr lvl="1"/>
            <a:r>
              <a:rPr lang="en-US" dirty="0"/>
              <a:t>Indirect questions 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CE3561-94C1-4D15-9187-4542E623F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SoICT 2020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628818-7A81-4B4E-89A9-ADC75CA7E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Technical Writing and Presentation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0AB78E-0C40-4F94-96BA-093734756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3379D-D487-4446-85FC-E9ED5B8B80F6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933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A611C-951A-403C-A240-B5ED01DF6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52400" y="0"/>
            <a:ext cx="9448800" cy="609600"/>
          </a:xfrm>
        </p:spPr>
        <p:txBody>
          <a:bodyPr>
            <a:normAutofit fontScale="90000"/>
          </a:bodyPr>
          <a:lstStyle/>
          <a:p>
            <a:r>
              <a:rPr lang="en-US" dirty="0"/>
              <a:t>Combining clauses by sub-ordinating conjunctions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FDD23D-E2B9-4E09-B87B-54BC06AC5F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143000"/>
            <a:ext cx="8153400" cy="571500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The basic form: an independent clause + a sub-ordinating conjunction + a dependent clause.</a:t>
            </a:r>
          </a:p>
          <a:p>
            <a:r>
              <a:rPr lang="en-US" dirty="0"/>
              <a:t>The most common sub-ordinating conjunctions express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 chronological order: </a:t>
            </a:r>
            <a:r>
              <a:rPr lang="en-US" b="1" dirty="0"/>
              <a:t>when, as, as soon as, while, after, </a:t>
            </a:r>
            <a:r>
              <a:rPr lang="en-US" b="1" dirty="0" err="1"/>
              <a:t>before,until</a:t>
            </a:r>
            <a:r>
              <a:rPr lang="en-US" b="1" dirty="0"/>
              <a:t>, since</a:t>
            </a:r>
          </a:p>
          <a:p>
            <a:pPr marL="400050" lvl="1" indent="0">
              <a:buNone/>
            </a:pPr>
            <a:r>
              <a:rPr lang="en-US" dirty="0">
                <a:solidFill>
                  <a:srgbClr val="0000FF"/>
                </a:solidFill>
              </a:rPr>
              <a:t>”The search can be halted as soon as </a:t>
            </a:r>
            <a:r>
              <a:rPr lang="en-US" i="1" dirty="0" err="1">
                <a:solidFill>
                  <a:srgbClr val="0000FF"/>
                </a:solidFill>
              </a:rPr>
              <a:t>minfr</a:t>
            </a:r>
            <a:r>
              <a:rPr lang="en-US" i="1" dirty="0">
                <a:solidFill>
                  <a:srgbClr val="0000FF"/>
                </a:solidFill>
              </a:rPr>
              <a:t> </a:t>
            </a:r>
            <a:r>
              <a:rPr lang="en-US" dirty="0">
                <a:solidFill>
                  <a:srgbClr val="0000FF"/>
                </a:solidFill>
              </a:rPr>
              <a:t>proportion of data is checked”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 conditional relationship: </a:t>
            </a:r>
            <a:r>
              <a:rPr lang="en-US" b="1" dirty="0"/>
              <a:t>if, unless</a:t>
            </a:r>
            <a:r>
              <a:rPr lang="en-US" dirty="0"/>
              <a:t>. </a:t>
            </a:r>
            <a:r>
              <a:rPr lang="en-US" b="1" dirty="0"/>
              <a:t>If</a:t>
            </a:r>
            <a:r>
              <a:rPr lang="en-US" dirty="0"/>
              <a:t>-clauses can also begin the sentence</a:t>
            </a:r>
          </a:p>
          <a:p>
            <a:pPr marL="400050" lvl="1" indent="0">
              <a:buNone/>
            </a:pPr>
            <a:r>
              <a:rPr lang="en-US" dirty="0">
                <a:solidFill>
                  <a:srgbClr val="0000FF"/>
                </a:solidFill>
              </a:rPr>
              <a:t>”If the order is fixed, the episode is called serial.”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 reason: </a:t>
            </a:r>
            <a:r>
              <a:rPr lang="en-US" b="1" dirty="0"/>
              <a:t>because </a:t>
            </a:r>
            <a:r>
              <a:rPr lang="en-US" dirty="0"/>
              <a:t>(Recommendation: reserve word ”since” to express chronological order)</a:t>
            </a:r>
          </a:p>
          <a:p>
            <a:pPr marL="400050" lvl="1" indent="0">
              <a:buNone/>
            </a:pPr>
            <a:r>
              <a:rPr lang="en-US" dirty="0">
                <a:solidFill>
                  <a:srgbClr val="0000FF"/>
                </a:solidFill>
              </a:rPr>
              <a:t>”The method is time-efficient, because all the parameters can be updated in one loop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 purpose: </a:t>
            </a:r>
            <a:r>
              <a:rPr lang="en-US" b="1" dirty="0"/>
              <a:t>so that </a:t>
            </a:r>
            <a:r>
              <a:rPr lang="en-US" dirty="0"/>
              <a:t>(You can also use </a:t>
            </a:r>
            <a:r>
              <a:rPr lang="en-US" b="1" dirty="0"/>
              <a:t>in order to </a:t>
            </a:r>
            <a:r>
              <a:rPr lang="en-US" dirty="0"/>
              <a:t>+ infinitive verb)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an admission: </a:t>
            </a:r>
            <a:r>
              <a:rPr lang="en-US" b="1" dirty="0"/>
              <a:t>although, even if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7369EF-49A6-4CE3-8286-102DE9235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SoICT 2020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BD7503-7DA4-47AD-829C-94274E8E7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Technical Writing and Presentation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E5E6B-1B40-4B4E-9A58-6C8EEAAC0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3379D-D487-4446-85FC-E9ED5B8B80F6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634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6CCEA-A9C4-4B46-B535-7E14C9299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66DAA-062E-4FEF-A735-C94F8AAC45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you combine</a:t>
            </a:r>
          </a:p>
          <a:p>
            <a:pPr lvl="1"/>
            <a:r>
              <a:rPr lang="en-US" dirty="0"/>
              <a:t>an independent clause + a dependent clause </a:t>
            </a:r>
            <a:r>
              <a:rPr lang="en-US" i="1" dirty="0"/>
              <a:t>→ </a:t>
            </a:r>
            <a:r>
              <a:rPr lang="en-US" dirty="0"/>
              <a:t>sometimes but not always a comma (e.g. before </a:t>
            </a:r>
            <a:r>
              <a:rPr lang="en-US" b="1" dirty="0"/>
              <a:t>but</a:t>
            </a:r>
            <a:r>
              <a:rPr lang="en-US" dirty="0"/>
              <a:t>, but not before </a:t>
            </a:r>
            <a:r>
              <a:rPr lang="en-US" b="1" dirty="0"/>
              <a:t>that</a:t>
            </a:r>
            <a:r>
              <a:rPr lang="en-US" dirty="0"/>
              <a:t>).</a:t>
            </a:r>
          </a:p>
          <a:p>
            <a:pPr lvl="1"/>
            <a:r>
              <a:rPr lang="en-US" dirty="0"/>
              <a:t>a dependent clause + an independent clause </a:t>
            </a:r>
            <a:r>
              <a:rPr lang="en-US" i="1" dirty="0"/>
              <a:t>→ </a:t>
            </a:r>
            <a:r>
              <a:rPr lang="en-US" dirty="0"/>
              <a:t>always a comma </a:t>
            </a:r>
            <a:br>
              <a:rPr lang="en-US" dirty="0"/>
            </a:b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F3DB8-39C5-4754-9395-E74FB1003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SoICT 2020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32B1D0-E15F-4D8A-8A89-7BDF6F025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Technical Writing and Presentation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ADF778-2329-4FBF-8E1F-F6E7E339A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3379D-D487-4446-85FC-E9ED5B8B80F6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917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CC690-D836-4497-A050-6DC881A8A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Number and person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048FA2-D54F-481D-BF91-FD7835C338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143000"/>
            <a:ext cx="8610600" cy="5638800"/>
          </a:xfrm>
        </p:spPr>
        <p:txBody>
          <a:bodyPr>
            <a:normAutofit lnSpcReduction="10000"/>
          </a:bodyPr>
          <a:lstStyle/>
          <a:p>
            <a:r>
              <a:rPr lang="en-US" sz="3600" dirty="0"/>
              <a:t>When the subject is singular third person (she/he/it), the verb needs suffix -s</a:t>
            </a:r>
          </a:p>
          <a:p>
            <a:r>
              <a:rPr lang="en-US" sz="3600" dirty="0"/>
              <a:t>The auxiliary verbs have their own special forms (is, can, has, does). </a:t>
            </a:r>
          </a:p>
          <a:p>
            <a:r>
              <a:rPr lang="en-US" sz="3600" dirty="0"/>
              <a:t>When the subject is composed of a singular and a plural noun by ”or” or ”nor”, the verb agrees with the noun that is closer. </a:t>
            </a:r>
            <a:br>
              <a:rPr lang="en-US" sz="3600" dirty="0"/>
            </a:br>
            <a:br>
              <a:rPr lang="en-US" dirty="0"/>
            </a:b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B851EA-DC60-40FD-9A76-30C9DB569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SoICT 2020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3D4B00-274B-449B-8C4C-BF9174C54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Technical Writing and Presentation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ACE859-2F9A-4A78-A40E-3EDDDAAA5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3379D-D487-4446-85FC-E9ED5B8B80F6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478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6AD80-0A6D-487B-A685-5357D5A56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Relative clauses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4A8E91-6774-4AD6-8EE1-F09E964643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914400"/>
            <a:ext cx="9288571" cy="62484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Relative clauses can be divided into two categories: </a:t>
            </a:r>
            <a:r>
              <a:rPr lang="en-US" b="1" dirty="0"/>
              <a:t>Restrictive</a:t>
            </a:r>
            <a:r>
              <a:rPr lang="en-US" dirty="0"/>
              <a:t> or </a:t>
            </a:r>
            <a:r>
              <a:rPr lang="en-US" b="1" dirty="0"/>
              <a:t>Non-restrictive</a:t>
            </a:r>
            <a:r>
              <a:rPr lang="en-US" dirty="0"/>
              <a:t> </a:t>
            </a:r>
          </a:p>
          <a:p>
            <a:r>
              <a:rPr lang="en-US" b="1" dirty="0"/>
              <a:t>who </a:t>
            </a:r>
            <a:r>
              <a:rPr lang="en-US" dirty="0"/>
              <a:t>refers to a </a:t>
            </a:r>
            <a:r>
              <a:rPr lang="en-US" dirty="0" err="1"/>
              <a:t>person</a:t>
            </a:r>
            <a:r>
              <a:rPr lang="en-US" i="1" dirty="0" err="1"/>
              <a:t>.</a:t>
            </a:r>
            <a:r>
              <a:rPr lang="en-US" b="1" dirty="0" err="1"/>
              <a:t>whose</a:t>
            </a:r>
            <a:r>
              <a:rPr lang="en-US" b="1" dirty="0"/>
              <a:t> </a:t>
            </a:r>
            <a:r>
              <a:rPr lang="en-US" dirty="0"/>
              <a:t>is the genitive form, it can refer to things and objects, too!</a:t>
            </a:r>
          </a:p>
          <a:p>
            <a:r>
              <a:rPr lang="en-US" b="1" dirty="0"/>
              <a:t>whom </a:t>
            </a:r>
            <a:r>
              <a:rPr lang="en-US" dirty="0"/>
              <a:t>is used as an object and with prepositions, </a:t>
            </a:r>
          </a:p>
          <a:p>
            <a:r>
              <a:rPr lang="en-US" b="1" dirty="0"/>
              <a:t>which </a:t>
            </a:r>
            <a:r>
              <a:rPr lang="en-US" i="1" dirty="0"/>
              <a:t> </a:t>
            </a:r>
            <a:r>
              <a:rPr lang="en-US" dirty="0"/>
              <a:t>refers to things and objects, can be used as a subject or an object or with prepositions.</a:t>
            </a:r>
          </a:p>
          <a:p>
            <a:r>
              <a:rPr lang="en-US" dirty="0"/>
              <a:t>In most cases, the genitive form can be either </a:t>
            </a:r>
            <a:r>
              <a:rPr lang="en-US" b="1" dirty="0"/>
              <a:t>of which </a:t>
            </a:r>
            <a:r>
              <a:rPr lang="en-US" dirty="0"/>
              <a:t>or </a:t>
            </a:r>
            <a:r>
              <a:rPr lang="en-US" b="1" dirty="0"/>
              <a:t>whose</a:t>
            </a:r>
            <a:r>
              <a:rPr lang="en-US" dirty="0"/>
              <a:t>. </a:t>
            </a:r>
          </a:p>
          <a:p>
            <a:r>
              <a:rPr lang="en-US" b="1" dirty="0"/>
              <a:t>that</a:t>
            </a:r>
          </a:p>
          <a:p>
            <a:pPr lvl="1"/>
            <a:r>
              <a:rPr lang="en-US" dirty="0"/>
              <a:t>can be used only in restrictive relative clauses!</a:t>
            </a:r>
            <a:r>
              <a:rPr lang="en-US" b="1" dirty="0"/>
              <a:t> </a:t>
            </a:r>
            <a:r>
              <a:rPr lang="en-US" i="1" dirty="0"/>
              <a:t>→ </a:t>
            </a:r>
            <a:r>
              <a:rPr lang="en-US" dirty="0"/>
              <a:t>never use</a:t>
            </a:r>
            <a:br>
              <a:rPr lang="en-US" dirty="0"/>
            </a:br>
            <a:r>
              <a:rPr lang="en-US" dirty="0"/>
              <a:t>comma before it!</a:t>
            </a:r>
          </a:p>
          <a:p>
            <a:pPr lvl="1"/>
            <a:r>
              <a:rPr lang="en-US" dirty="0"/>
              <a:t>can refer to people or things,</a:t>
            </a:r>
          </a:p>
          <a:p>
            <a:pPr lvl="1"/>
            <a:r>
              <a:rPr lang="en-US" dirty="0"/>
              <a:t>can be used both as a subject and an object.</a:t>
            </a:r>
          </a:p>
          <a:p>
            <a:r>
              <a:rPr lang="en-US" dirty="0"/>
              <a:t>If you need prepositions, they have to be in the end of the clause!</a:t>
            </a:r>
          </a:p>
          <a:p>
            <a:r>
              <a:rPr lang="en-US" b="1" dirty="0"/>
              <a:t>what </a:t>
            </a:r>
            <a:r>
              <a:rPr lang="en-US" dirty="0"/>
              <a:t>contains also the correlate </a:t>
            </a:r>
            <a:br>
              <a:rPr lang="en-US" dirty="0"/>
            </a:b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5D0526-251D-4DD4-9198-586E5E89B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© </a:t>
            </a:r>
            <a:r>
              <a:rPr lang="en-US" dirty="0" err="1"/>
              <a:t>SoICT</a:t>
            </a:r>
            <a:r>
              <a:rPr lang="en-US" dirty="0"/>
              <a:t> 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D421D-8899-4CBA-B5D1-C4BA6D1C2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Technical Writing and Presentation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BECED5-E3BA-444F-BEF6-23A327FD8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3379D-D487-4446-85FC-E9ED5B8B80F6}" type="slidenum">
              <a:rPr lang="en-US" smtClean="0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794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3E79B-EB58-4324-A007-484A6109C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Combining two independent clauses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C0503D-64EE-457A-B762-47F492F3ED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871" y="1143000"/>
            <a:ext cx="8915400" cy="5349875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A </a:t>
            </a:r>
            <a:r>
              <a:rPr lang="en-US" b="1" dirty="0"/>
              <a:t>compound sentence</a:t>
            </a:r>
            <a:r>
              <a:rPr lang="en-US" dirty="0"/>
              <a:t>= two or more independent clauses which are combined by </a:t>
            </a:r>
            <a:r>
              <a:rPr lang="en-US" dirty="0" err="1"/>
              <a:t>co-ordinating</a:t>
            </a:r>
            <a:r>
              <a:rPr lang="en-US" dirty="0"/>
              <a:t> conjunctions or (rarely) by semicolons. </a:t>
            </a:r>
          </a:p>
          <a:p>
            <a:r>
              <a:rPr lang="en-US" dirty="0"/>
              <a:t>Combine only two main clauses (unless the clauses have the same subject which is mentioned only once).</a:t>
            </a:r>
          </a:p>
          <a:p>
            <a:r>
              <a:rPr lang="en-US" dirty="0"/>
              <a:t>The ideas expressed in the clauses must be closely connected (otherwise separate sentences).</a:t>
            </a:r>
          </a:p>
          <a:p>
            <a:r>
              <a:rPr lang="en-US" dirty="0"/>
              <a:t>The most common </a:t>
            </a:r>
            <a:r>
              <a:rPr lang="en-US" dirty="0" err="1"/>
              <a:t>co-ordinating</a:t>
            </a:r>
            <a:r>
              <a:rPr lang="en-US" dirty="0"/>
              <a:t> conjunctions are </a:t>
            </a:r>
            <a:r>
              <a:rPr lang="en-US" b="1" dirty="0"/>
              <a:t>and </a:t>
            </a:r>
            <a:r>
              <a:rPr lang="en-US" dirty="0" err="1"/>
              <a:t>and</a:t>
            </a:r>
            <a:r>
              <a:rPr lang="en-US" dirty="0"/>
              <a:t> </a:t>
            </a:r>
            <a:r>
              <a:rPr lang="en-US" b="1" dirty="0"/>
              <a:t>but</a:t>
            </a:r>
            <a:r>
              <a:rPr lang="en-US" dirty="0"/>
              <a:t>.</a:t>
            </a:r>
          </a:p>
          <a:p>
            <a:pPr lvl="1"/>
            <a:r>
              <a:rPr lang="en-US" b="1" dirty="0"/>
              <a:t> and </a:t>
            </a:r>
            <a:r>
              <a:rPr lang="en-US" dirty="0"/>
              <a:t>links one idea to another.</a:t>
            </a:r>
          </a:p>
          <a:p>
            <a:pPr lvl="1"/>
            <a:r>
              <a:rPr lang="en-US" dirty="0"/>
              <a:t>E.g. ”The data is sparse and the model overfits easily.”</a:t>
            </a:r>
            <a:br>
              <a:rPr lang="en-US" dirty="0"/>
            </a:br>
            <a:r>
              <a:rPr lang="en-US" b="1" dirty="0"/>
              <a:t>but </a:t>
            </a:r>
            <a:r>
              <a:rPr lang="en-US" dirty="0"/>
              <a:t>establishes an interesting relationship between the ideas </a:t>
            </a:r>
            <a:r>
              <a:rPr lang="en-US" i="1" dirty="0"/>
              <a:t>→</a:t>
            </a:r>
            <a:br>
              <a:rPr lang="en-US" i="1" dirty="0"/>
            </a:br>
            <a:r>
              <a:rPr lang="en-US" dirty="0"/>
              <a:t>a higher level of argument. </a:t>
            </a:r>
          </a:p>
          <a:p>
            <a:pPr lvl="1"/>
            <a:r>
              <a:rPr lang="en-US" dirty="0"/>
              <a:t>E.g. ”The data was sparse, but the model did not overfit.” (=”Even if the data was sparse, the </a:t>
            </a:r>
            <a:r>
              <a:rPr lang="en-US" dirty="0" err="1"/>
              <a:t>modeldid</a:t>
            </a:r>
            <a:r>
              <a:rPr lang="en-US" dirty="0"/>
              <a:t> not overfit.”)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806562-63E7-40CF-824D-16E937B41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SoICT 2020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545CFB-1995-4206-9031-64F6FAD48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Technical Writing and Presentation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943686-D279-453E-8DE1-508832E4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3379D-D487-4446-85FC-E9ED5B8B80F6}" type="slidenum">
              <a:rPr lang="en-US" smtClean="0"/>
              <a:pPr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486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48B75-15F0-423D-B173-A61146F08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Indirect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170693-1196-4FE1-BA2B-C758689F56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143000"/>
            <a:ext cx="8305800" cy="498316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 dependent clause begins by a question word </a:t>
            </a:r>
            <a:r>
              <a:rPr lang="en-US" b="1" dirty="0"/>
              <a:t>what, why, when, where, how </a:t>
            </a:r>
            <a:r>
              <a:rPr lang="en-US" dirty="0"/>
              <a:t>or </a:t>
            </a:r>
            <a:r>
              <a:rPr lang="en-US" b="1" dirty="0"/>
              <a:t>if/whether </a:t>
            </a:r>
            <a:r>
              <a:rPr lang="en-US" dirty="0"/>
              <a:t>when the corresponding direct question begins by a verb.</a:t>
            </a:r>
            <a:br>
              <a:rPr lang="en-US" dirty="0"/>
            </a:br>
            <a:r>
              <a:rPr lang="en-US" dirty="0"/>
              <a:t>”First we should study </a:t>
            </a:r>
            <a:r>
              <a:rPr lang="en-US" b="1" dirty="0"/>
              <a:t>what </a:t>
            </a:r>
            <a:r>
              <a:rPr lang="en-US" dirty="0"/>
              <a:t>is the relationship between </a:t>
            </a:r>
            <a:r>
              <a:rPr lang="en-US" i="1" dirty="0"/>
              <a:t>X </a:t>
            </a:r>
            <a:r>
              <a:rPr lang="en-US" dirty="0"/>
              <a:t>and </a:t>
            </a:r>
            <a:r>
              <a:rPr lang="en-US" i="1" dirty="0"/>
              <a:t>Y </a:t>
            </a:r>
            <a:r>
              <a:rPr lang="en-US" dirty="0"/>
              <a:t>.”</a:t>
            </a:r>
            <a:br>
              <a:rPr lang="en-US" dirty="0"/>
            </a:br>
            <a:r>
              <a:rPr lang="en-US" dirty="0"/>
              <a:t>”The main problem is </a:t>
            </a:r>
            <a:r>
              <a:rPr lang="en-US" b="1" dirty="0"/>
              <a:t>whether </a:t>
            </a:r>
            <a:r>
              <a:rPr lang="en-US" i="1" dirty="0"/>
              <a:t>X </a:t>
            </a:r>
            <a:r>
              <a:rPr lang="en-US" dirty="0"/>
              <a:t>can be applied in </a:t>
            </a:r>
            <a:r>
              <a:rPr lang="en-US" i="1" dirty="0"/>
              <a:t>Z</a:t>
            </a:r>
            <a:r>
              <a:rPr lang="en-US" dirty="0"/>
              <a:t>.”</a:t>
            </a:r>
            <a:br>
              <a:rPr lang="en-US" dirty="0"/>
            </a:br>
            <a:r>
              <a:rPr lang="en-US" i="1" dirty="0"/>
              <a:t>• </a:t>
            </a:r>
            <a:r>
              <a:rPr lang="en-US" dirty="0"/>
              <a:t>The word order is direct!</a:t>
            </a:r>
            <a:br>
              <a:rPr lang="en-US" dirty="0"/>
            </a:br>
            <a:r>
              <a:rPr lang="en-US" i="1" dirty="0"/>
              <a:t>• </a:t>
            </a:r>
            <a:r>
              <a:rPr lang="en-US" dirty="0"/>
              <a:t>No auxiliary word </a:t>
            </a:r>
            <a:r>
              <a:rPr lang="en-US" b="1" dirty="0"/>
              <a:t>do</a:t>
            </a:r>
            <a:br>
              <a:rPr lang="en-US" b="1" dirty="0"/>
            </a:br>
            <a:r>
              <a:rPr lang="en-US" i="1" dirty="0"/>
              <a:t>• </a:t>
            </a:r>
            <a:r>
              <a:rPr lang="en-US" dirty="0"/>
              <a:t>No comma!</a:t>
            </a:r>
            <a:br>
              <a:rPr lang="en-US" dirty="0"/>
            </a:br>
            <a:r>
              <a:rPr lang="en-US" i="1" dirty="0"/>
              <a:t>• </a:t>
            </a:r>
            <a:r>
              <a:rPr lang="en-US" dirty="0"/>
              <a:t>No question mark </a:t>
            </a:r>
            <a:br>
              <a:rPr lang="en-US" dirty="0"/>
            </a:b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7CD0A7-31B1-4A85-AFE6-008766B0F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SoICT 2020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9D8225-417E-4E98-B195-A840678C7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Technical Writing and Presentation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37F842-70BC-49AD-BE68-F59CFABC0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3379D-D487-4446-85FC-E9ED5B8B80F6}" type="slidenum">
              <a:rPr lang="en-US" smtClean="0"/>
              <a:pPr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710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59658-C525-4A11-BBED-977ED6A96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Punctuation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0D192-23DE-42D5-9D6F-09132DC42C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Goal</a:t>
            </a:r>
            <a:r>
              <a:rPr lang="en-US" dirty="0"/>
              <a:t>: to make the text clearer. </a:t>
            </a:r>
          </a:p>
          <a:p>
            <a:r>
              <a:rPr lang="en-US" dirty="0"/>
              <a:t>The English punctuation rules do not always coincide with the rules of your mother tongue.</a:t>
            </a:r>
          </a:p>
          <a:p>
            <a:r>
              <a:rPr lang="en-US" dirty="0"/>
              <a:t>Usually you manage with just two marks: </a:t>
            </a:r>
            <a:r>
              <a:rPr lang="en-US" b="1" dirty="0"/>
              <a:t>full-stop </a:t>
            </a:r>
            <a:r>
              <a:rPr lang="en-US" dirty="0"/>
              <a:t>and </a:t>
            </a:r>
            <a:r>
              <a:rPr lang="en-US" b="1" dirty="0"/>
              <a:t>comma</a:t>
            </a:r>
            <a:r>
              <a:rPr lang="en-US" dirty="0"/>
              <a:t>!</a:t>
            </a:r>
          </a:p>
          <a:p>
            <a:r>
              <a:rPr lang="en-US" dirty="0"/>
              <a:t>The basic rules for other marks are:</a:t>
            </a:r>
            <a:br>
              <a:rPr lang="en-US" dirty="0"/>
            </a:br>
            <a:r>
              <a:rPr lang="en-US" i="1" dirty="0"/>
              <a:t>• </a:t>
            </a:r>
            <a:r>
              <a:rPr lang="en-US" dirty="0"/>
              <a:t>Use colon ’:’ only when needed.</a:t>
            </a:r>
            <a:br>
              <a:rPr lang="en-US" dirty="0"/>
            </a:br>
            <a:r>
              <a:rPr lang="en-US" i="1" dirty="0"/>
              <a:t>• </a:t>
            </a:r>
            <a:r>
              <a:rPr lang="en-US" dirty="0"/>
              <a:t>Avoid semicolon ’;’ and dash ’–’.</a:t>
            </a:r>
            <a:br>
              <a:rPr lang="en-US" dirty="0"/>
            </a:br>
            <a:r>
              <a:rPr lang="en-US" i="1" dirty="0"/>
              <a:t>• </a:t>
            </a:r>
            <a:r>
              <a:rPr lang="en-US" dirty="0"/>
              <a:t>Avoid unnecessary </a:t>
            </a:r>
            <a:r>
              <a:rPr lang="en-US" dirty="0" err="1"/>
              <a:t>parantheses</a:t>
            </a:r>
            <a:r>
              <a:rPr lang="en-US" dirty="0"/>
              <a:t> ’(’...’)’. </a:t>
            </a:r>
            <a:br>
              <a:rPr lang="en-US" dirty="0"/>
            </a:b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906BA2-01EC-45BA-946C-911AE005D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SoICT 2020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6ECBF-C3ED-441A-8DB8-20E8F04EB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Technical Writing and Presentation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A05CB7-089E-42CC-B5B6-3256E8B31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3379D-D487-4446-85FC-E9ED5B8B80F6}" type="slidenum">
              <a:rPr lang="en-US" smtClean="0"/>
              <a:pPr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722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A97B7-65B7-49B6-AB4E-0A79E27FA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 is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57D03E-2703-4508-A414-310514319F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" y="838200"/>
            <a:ext cx="8915400" cy="60960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1. To separate introductory phrases and conjunctions (however, thus, similarly, etc.)</a:t>
            </a:r>
            <a:br>
              <a:rPr lang="en-US" dirty="0"/>
            </a:br>
            <a:r>
              <a:rPr lang="en-US" dirty="0">
                <a:solidFill>
                  <a:srgbClr val="0000FF"/>
                </a:solidFill>
              </a:rPr>
              <a:t>”Despite the high time complexity, </a:t>
            </a:r>
            <a:r>
              <a:rPr lang="en-US" i="1" dirty="0">
                <a:solidFill>
                  <a:srgbClr val="0000FF"/>
                </a:solidFill>
              </a:rPr>
              <a:t>X </a:t>
            </a:r>
            <a:r>
              <a:rPr lang="en-US" dirty="0">
                <a:solidFill>
                  <a:srgbClr val="0000FF"/>
                </a:solidFill>
              </a:rPr>
              <a:t>is often used...”</a:t>
            </a:r>
          </a:p>
          <a:p>
            <a:pPr marL="0" indent="0">
              <a:buNone/>
            </a:pPr>
            <a:r>
              <a:rPr lang="en-US" dirty="0"/>
              <a:t>2. When the sentence begins with a dependent clause.</a:t>
            </a:r>
            <a:br>
              <a:rPr lang="en-US" dirty="0"/>
            </a:br>
            <a:r>
              <a:rPr lang="en-US" dirty="0">
                <a:solidFill>
                  <a:srgbClr val="0000FF"/>
                </a:solidFill>
              </a:rPr>
              <a:t>”Since </a:t>
            </a:r>
            <a:r>
              <a:rPr lang="en-US" i="1" dirty="0">
                <a:solidFill>
                  <a:srgbClr val="0000FF"/>
                </a:solidFill>
              </a:rPr>
              <a:t>x </a:t>
            </a:r>
            <a:r>
              <a:rPr lang="en-US" dirty="0">
                <a:solidFill>
                  <a:srgbClr val="0000FF"/>
                </a:solidFill>
              </a:rPr>
              <a:t>is a statistic, it is also a random variable.”</a:t>
            </a:r>
            <a:br>
              <a:rPr lang="en-US" dirty="0"/>
            </a:br>
            <a:r>
              <a:rPr lang="en-US" dirty="0"/>
              <a:t>3. When a non-</a:t>
            </a:r>
            <a:r>
              <a:rPr lang="en-US" dirty="0" err="1"/>
              <a:t>restrcitive</a:t>
            </a:r>
            <a:r>
              <a:rPr lang="en-US" dirty="0"/>
              <a:t> relative clause is embedded into an independent clause or ends a sentence.</a:t>
            </a:r>
            <a:br>
              <a:rPr lang="en-US" dirty="0"/>
            </a:br>
            <a:r>
              <a:rPr lang="en-US" dirty="0">
                <a:solidFill>
                  <a:srgbClr val="0000FF"/>
                </a:solidFill>
              </a:rPr>
              <a:t>”</a:t>
            </a:r>
            <a:r>
              <a:rPr lang="en-US" i="1" dirty="0">
                <a:solidFill>
                  <a:srgbClr val="0000FF"/>
                </a:solidFill>
              </a:rPr>
              <a:t>X</a:t>
            </a:r>
            <a:r>
              <a:rPr lang="en-US" dirty="0">
                <a:solidFill>
                  <a:srgbClr val="0000FF"/>
                </a:solidFill>
              </a:rPr>
              <a:t>, which is responsible for data preprocessing, initializes </a:t>
            </a:r>
            <a:r>
              <a:rPr lang="en-US" i="1" dirty="0">
                <a:solidFill>
                  <a:srgbClr val="0000FF"/>
                </a:solidFill>
              </a:rPr>
              <a:t>Y </a:t>
            </a:r>
            <a:r>
              <a:rPr lang="en-US" dirty="0">
                <a:solidFill>
                  <a:srgbClr val="0000FF"/>
                </a:solidFill>
              </a:rPr>
              <a:t>.”</a:t>
            </a:r>
            <a:br>
              <a:rPr lang="en-US" dirty="0"/>
            </a:br>
            <a:r>
              <a:rPr lang="en-US" dirty="0"/>
              <a:t>4. When two phrases with the same meaning are used side by side.</a:t>
            </a:r>
            <a:br>
              <a:rPr lang="en-US" dirty="0"/>
            </a:br>
            <a:r>
              <a:rPr lang="en-US" dirty="0">
                <a:solidFill>
                  <a:srgbClr val="0000FF"/>
                </a:solidFill>
              </a:rPr>
              <a:t>”One of the most useful statistics is </a:t>
            </a:r>
            <a:r>
              <a:rPr lang="en-US" b="1" i="1" dirty="0">
                <a:solidFill>
                  <a:srgbClr val="0000FF"/>
                </a:solidFill>
              </a:rPr>
              <a:t>x</a:t>
            </a:r>
            <a:r>
              <a:rPr lang="en-US" b="1" dirty="0">
                <a:solidFill>
                  <a:srgbClr val="0000FF"/>
                </a:solidFill>
              </a:rPr>
              <a:t>, the sample mean</a:t>
            </a:r>
            <a:r>
              <a:rPr lang="en-US" dirty="0">
                <a:solidFill>
                  <a:srgbClr val="0000FF"/>
                </a:solidFill>
              </a:rPr>
              <a:t>.”</a:t>
            </a:r>
            <a:br>
              <a:rPr lang="en-US" dirty="0"/>
            </a:br>
            <a:r>
              <a:rPr lang="en-US" dirty="0"/>
              <a:t>5. When the sentence begins by an infinitive structure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”To find the lower bound for the confidence interval, we isolate...”</a:t>
            </a:r>
            <a:br>
              <a:rPr lang="en-US" dirty="0">
                <a:solidFill>
                  <a:srgbClr val="0000FF"/>
                </a:solidFill>
              </a:rPr>
            </a:br>
            <a:r>
              <a:rPr lang="en-US" dirty="0"/>
              <a:t>6. To separate items in a list of three or more items.</a:t>
            </a:r>
          </a:p>
          <a:p>
            <a:pPr marL="0" indent="0">
              <a:buNone/>
            </a:pPr>
            <a:r>
              <a:rPr lang="en-US" dirty="0"/>
              <a:t>7. To avoid ambiguity.</a:t>
            </a:r>
            <a:br>
              <a:rPr lang="en-US" dirty="0"/>
            </a:br>
            <a:r>
              <a:rPr lang="en-US" dirty="0">
                <a:solidFill>
                  <a:srgbClr val="0000FF"/>
                </a:solidFill>
              </a:rPr>
              <a:t>”Instead of hundreds, thousands rows of data is required”</a:t>
            </a:r>
            <a:br>
              <a:rPr lang="en-US" dirty="0">
                <a:solidFill>
                  <a:srgbClr val="0000FF"/>
                </a:solidFill>
              </a:rPr>
            </a:b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D62FC1-8B63-45A2-998F-3009371A8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SoICT 2020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B1A258-B502-447C-BC77-D8EF787A6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Technical Writing and Presentation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131560-AE72-4641-BC43-2F768C14A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3379D-D487-4446-85FC-E9ED5B8B80F6}" type="slidenum">
              <a:rPr lang="en-US" smtClean="0"/>
              <a:pPr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350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9C9EA-5022-4DEA-A821-B06A10540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 comma is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B8E4CE-1347-4FE1-B1F9-5CFFCCE6E9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143000"/>
            <a:ext cx="8763000" cy="4983163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When an independent clause is followed by a restrictive relative clause or is embedded with a restrictive rel. clause (especially before </a:t>
            </a:r>
            <a:r>
              <a:rPr lang="en-US" b="1" dirty="0"/>
              <a:t>that</a:t>
            </a:r>
            <a:r>
              <a:rPr lang="en-US" dirty="0"/>
              <a:t>).</a:t>
            </a:r>
            <a:br>
              <a:rPr lang="en-US" dirty="0"/>
            </a:br>
            <a:r>
              <a:rPr lang="en-US" dirty="0"/>
              <a:t>Exception: ”It must be remembered, however, that...”</a:t>
            </a:r>
          </a:p>
          <a:p>
            <a:r>
              <a:rPr lang="en-US" dirty="0"/>
              <a:t>Between two independent clauses (in British English).</a:t>
            </a:r>
          </a:p>
          <a:p>
            <a:r>
              <a:rPr lang="en-US" dirty="0"/>
              <a:t>Before an indirect question.</a:t>
            </a:r>
          </a:p>
          <a:p>
            <a:r>
              <a:rPr lang="en-US" dirty="0"/>
              <a:t>When you begin by a prepositional phrase expressing the place. </a:t>
            </a:r>
          </a:p>
          <a:p>
            <a:r>
              <a:rPr lang="en-US" dirty="0"/>
              <a:t>”In this section we discuss...” ”In Chapter 3 we defined...” </a:t>
            </a:r>
            <a:br>
              <a:rPr lang="en-US" dirty="0"/>
            </a:b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4A9367-7113-4702-AD4B-C8B44428E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SoICT 2020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C3D324-BD0D-4D95-A99D-A766B2B48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Technical Writing and Presentation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5A542A-58C5-47D1-8445-FA2051616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3379D-D487-4446-85FC-E9ED5B8B80F6}" type="slidenum">
              <a:rPr lang="en-US" smtClean="0"/>
              <a:pPr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247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64537-2C26-4281-BEBE-9E25B3D95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E5E44C-828E-41B5-82A1-3E9FF6F27D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1" y="1097756"/>
            <a:ext cx="8229600" cy="539511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Be careful with special phrases:</a:t>
            </a:r>
          </a:p>
          <a:p>
            <a:pPr marL="400050" lvl="1" indent="0">
              <a:buNone/>
            </a:pPr>
            <a:r>
              <a:rPr lang="en-US" dirty="0"/>
              <a:t>”A number of new experiments </a:t>
            </a:r>
            <a:r>
              <a:rPr lang="en-US" b="1" dirty="0">
                <a:solidFill>
                  <a:srgbClr val="FF0000"/>
                </a:solidFill>
              </a:rPr>
              <a:t>were</a:t>
            </a:r>
            <a:r>
              <a:rPr lang="en-US" dirty="0"/>
              <a:t> done” (plural)</a:t>
            </a:r>
            <a:br>
              <a:rPr lang="en-US" dirty="0"/>
            </a:br>
            <a:r>
              <a:rPr lang="en-US" dirty="0"/>
              <a:t>”Plenty of time </a:t>
            </a:r>
            <a:r>
              <a:rPr lang="en-US" b="1" dirty="0">
                <a:solidFill>
                  <a:srgbClr val="FF0000"/>
                </a:solidFill>
              </a:rPr>
              <a:t>was</a:t>
            </a:r>
            <a:r>
              <a:rPr lang="en-US" dirty="0"/>
              <a:t> spent...” (singular)</a:t>
            </a:r>
            <a:br>
              <a:rPr lang="en-US" dirty="0"/>
            </a:br>
            <a:r>
              <a:rPr lang="en-US" dirty="0"/>
              <a:t>”A few data points </a:t>
            </a:r>
            <a:r>
              <a:rPr lang="en-US" b="1" dirty="0">
                <a:solidFill>
                  <a:srgbClr val="FF0000"/>
                </a:solidFill>
              </a:rPr>
              <a:t>belong</a:t>
            </a:r>
            <a:r>
              <a:rPr lang="en-US" dirty="0"/>
              <a:t> to cluster </a:t>
            </a:r>
            <a:r>
              <a:rPr lang="en-US" i="1" dirty="0"/>
              <a:t>X</a:t>
            </a:r>
            <a:r>
              <a:rPr lang="en-US" dirty="0"/>
              <a:t>” (plural)</a:t>
            </a:r>
          </a:p>
          <a:p>
            <a:pPr marL="400050" lvl="1" indent="0">
              <a:buNone/>
            </a:pPr>
            <a:endParaRPr lang="en-US" dirty="0"/>
          </a:p>
          <a:p>
            <a:r>
              <a:rPr lang="en-US" dirty="0"/>
              <a:t>If the number of the subject changes, retain the verb in each clause.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</a:t>
            </a:r>
            <a:r>
              <a:rPr lang="en-US" dirty="0">
                <a:solidFill>
                  <a:srgbClr val="FF0000"/>
                </a:solidFill>
              </a:rPr>
              <a:t>The positions in a sequence were changed and the test rerun</a:t>
            </a:r>
          </a:p>
          <a:p>
            <a:pPr marL="0" indent="0">
              <a:buNone/>
            </a:pPr>
            <a:br>
              <a:rPr lang="en-US" i="1" dirty="0">
                <a:solidFill>
                  <a:srgbClr val="FF0000"/>
                </a:solidFill>
              </a:rPr>
            </a:br>
            <a:r>
              <a:rPr lang="en-US" i="1" dirty="0">
                <a:solidFill>
                  <a:srgbClr val="0000FF"/>
                </a:solidFill>
                <a:sym typeface="Wingdings" panose="05000000000000000000" pitchFamily="2" charset="2"/>
              </a:rPr>
              <a:t></a:t>
            </a:r>
            <a:r>
              <a:rPr lang="en-US" dirty="0">
                <a:solidFill>
                  <a:srgbClr val="0000FF"/>
                </a:solidFill>
              </a:rPr>
              <a:t>The positions in the sequence </a:t>
            </a:r>
            <a:r>
              <a:rPr lang="en-US" b="1" dirty="0">
                <a:solidFill>
                  <a:srgbClr val="0000FF"/>
                </a:solidFill>
              </a:rPr>
              <a:t>were</a:t>
            </a:r>
            <a:r>
              <a:rPr lang="en-US" dirty="0">
                <a:solidFill>
                  <a:srgbClr val="0000FF"/>
                </a:solidFill>
              </a:rPr>
              <a:t> changed, and the test </a:t>
            </a:r>
            <a:r>
              <a:rPr lang="en-US" b="1" dirty="0">
                <a:solidFill>
                  <a:srgbClr val="0000FF"/>
                </a:solidFill>
              </a:rPr>
              <a:t>was</a:t>
            </a:r>
            <a:r>
              <a:rPr lang="en-US" dirty="0">
                <a:solidFill>
                  <a:srgbClr val="0000FF"/>
                </a:solidFill>
              </a:rPr>
              <a:t> rerun.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F69270-AFCA-458C-8184-5F516141A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SoICT 2020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B83EBD-CB68-4A5F-86BB-4D171E111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Technical Writing and Presentation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4B1D35-A195-4953-830A-B1B5199B4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3379D-D487-4446-85FC-E9ED5B8B80F6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868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B6850-1588-44AB-8146-56E9DFCCB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Tenses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D0FF82-4AF6-494B-8271-E17B4EB3A6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143000"/>
            <a:ext cx="8153400" cy="59436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Default: the present</a:t>
            </a:r>
          </a:p>
          <a:p>
            <a:r>
              <a:rPr lang="en-US" dirty="0"/>
              <a:t>It is possible to combine </a:t>
            </a:r>
            <a:r>
              <a:rPr lang="en-US" b="1" dirty="0"/>
              <a:t>perf </a:t>
            </a:r>
            <a:r>
              <a:rPr lang="en-US" b="1" dirty="0" err="1"/>
              <a:t>ect</a:t>
            </a:r>
            <a:r>
              <a:rPr lang="en-US" dirty="0"/>
              <a:t> (has been) (and </a:t>
            </a:r>
            <a:r>
              <a:rPr lang="en-US" b="1" dirty="0"/>
              <a:t>future</a:t>
            </a:r>
            <a:r>
              <a:rPr lang="en-US" dirty="0"/>
              <a:t>, will be) if needed, but </a:t>
            </a:r>
            <a:r>
              <a:rPr lang="en-US" b="1" dirty="0"/>
              <a:t>not the</a:t>
            </a:r>
            <a:br>
              <a:rPr lang="en-US" b="1" dirty="0"/>
            </a:br>
            <a:r>
              <a:rPr lang="en-US" b="1" dirty="0"/>
              <a:t>other tenses </a:t>
            </a:r>
          </a:p>
          <a:p>
            <a:r>
              <a:rPr lang="en-US" dirty="0"/>
              <a:t>Past or present prefect (but not both) when you describe previous research (literature review)</a:t>
            </a:r>
          </a:p>
          <a:p>
            <a:r>
              <a:rPr lang="en-US" dirty="0"/>
              <a:t>Past tense to describe the experiments and their results </a:t>
            </a:r>
          </a:p>
          <a:p>
            <a:r>
              <a:rPr lang="en-US" dirty="0"/>
              <a:t>Notice: Use ”would” with care! It expresses a conditional action.</a:t>
            </a:r>
          </a:p>
          <a:p>
            <a:pPr lvl="1"/>
            <a:r>
              <a:rPr lang="en-US" dirty="0" err="1"/>
              <a:t>E.g.”it</a:t>
            </a:r>
            <a:r>
              <a:rPr lang="en-US" dirty="0"/>
              <a:t> would appear” </a:t>
            </a:r>
            <a:r>
              <a:rPr lang="en-US" i="1" dirty="0"/>
              <a:t>→ </a:t>
            </a:r>
            <a:r>
              <a:rPr lang="en-US" dirty="0"/>
              <a:t>”it appears” 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E0CA5D-AF58-4361-8F90-8B137C706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SoICT 2020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FCD2C9-7821-43E5-8AB6-A72E84AD4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Technical Writing and Presentation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5ECBA-E245-46C7-8280-FB8835763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3379D-D487-4446-85FC-E9ED5B8B80F6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274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F7B0E-B96D-4D26-A042-76FEC2CAB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Active voice vs passive voice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CCF4DC-8E6E-4DAE-8CB2-B4C6F75C13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" y="990600"/>
            <a:ext cx="8839200" cy="542607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It is often recommended to use active voice, </a:t>
            </a:r>
          </a:p>
          <a:p>
            <a:r>
              <a:rPr lang="en-US" dirty="0"/>
              <a:t>In scientific writing passive voice is sometimes convenient. </a:t>
            </a:r>
          </a:p>
          <a:p>
            <a:r>
              <a:rPr lang="en-US" dirty="0"/>
              <a:t>Passive voice allows us to draw the reader’s attention to the phenomenon or the event, instead of the actor.</a:t>
            </a:r>
          </a:p>
          <a:p>
            <a:pPr marL="400050" lvl="1" indent="0">
              <a:buNone/>
            </a:pPr>
            <a:r>
              <a:rPr lang="en-US" dirty="0"/>
              <a:t>E.g.</a:t>
            </a:r>
          </a:p>
          <a:p>
            <a:pPr marL="400050" lvl="1" indent="0">
              <a:buNone/>
            </a:pPr>
            <a:r>
              <a:rPr lang="en-US" dirty="0">
                <a:solidFill>
                  <a:srgbClr val="0000FF"/>
                </a:solidFill>
              </a:rPr>
              <a:t>”The probabilities are updated by Bayes rule”,</a:t>
            </a:r>
          </a:p>
          <a:p>
            <a:pPr marL="400050" lvl="1" indent="0">
              <a:buNone/>
            </a:pPr>
            <a:r>
              <a:rPr lang="en-US" dirty="0">
                <a:solidFill>
                  <a:srgbClr val="0000FF"/>
                </a:solidFill>
              </a:rPr>
              <a:t>”The score is assessed on the basis of the training data.”</a:t>
            </a:r>
          </a:p>
          <a:p>
            <a:r>
              <a:rPr lang="en-US" dirty="0"/>
              <a:t>Often the purpose determines the voice.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0652F5-257A-47D8-AD25-182F7A17E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SoICT 2020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D5B6E7-D458-445B-811A-29971AB3A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2800" y="6416675"/>
            <a:ext cx="2895600" cy="365125"/>
          </a:xfrm>
        </p:spPr>
        <p:txBody>
          <a:bodyPr/>
          <a:lstStyle/>
          <a:p>
            <a:r>
              <a:rPr lang="en-US"/>
              <a:t>Technical Writing and Presentation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931D58-91AB-4617-8757-DDE004946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3379D-D487-4446-85FC-E9ED5B8B80F6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122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7631</TotalTime>
  <Words>4411</Words>
  <Application>Microsoft Office PowerPoint</Application>
  <PresentationFormat>On-screen Show (4:3)</PresentationFormat>
  <Paragraphs>790</Paragraphs>
  <Slides>65</Slides>
  <Notes>35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71" baseType="lpstr">
      <vt:lpstr>Arial</vt:lpstr>
      <vt:lpstr>Calibri</vt:lpstr>
      <vt:lpstr>CMR12</vt:lpstr>
      <vt:lpstr>Myriad Pro</vt:lpstr>
      <vt:lpstr>Wingdings</vt:lpstr>
      <vt:lpstr>Office Theme</vt:lpstr>
      <vt:lpstr>Technical Writing and Presentation How to write scientific texts in English</vt:lpstr>
      <vt:lpstr>Contents</vt:lpstr>
      <vt:lpstr>Simple rules for writing</vt:lpstr>
      <vt:lpstr>Parts of a sentence</vt:lpstr>
      <vt:lpstr>Verbs </vt:lpstr>
      <vt:lpstr>Number and person </vt:lpstr>
      <vt:lpstr>Notes</vt:lpstr>
      <vt:lpstr>Tenses</vt:lpstr>
      <vt:lpstr>Active voice vs passive voice</vt:lpstr>
      <vt:lpstr>Passive voice</vt:lpstr>
      <vt:lpstr>Passive expressions</vt:lpstr>
      <vt:lpstr>Other expressions</vt:lpstr>
      <vt:lpstr>Person</vt:lpstr>
      <vt:lpstr>Notes</vt:lpstr>
      <vt:lpstr>Nouns </vt:lpstr>
      <vt:lpstr>Plural Forms</vt:lpstr>
      <vt:lpstr>Special cases</vt:lpstr>
      <vt:lpstr>Notes</vt:lpstr>
      <vt:lpstr>Uncountable nouns </vt:lpstr>
      <vt:lpstr>Compound words</vt:lpstr>
      <vt:lpstr>Articles</vt:lpstr>
      <vt:lpstr>Position</vt:lpstr>
      <vt:lpstr>Definite and indefinite concepts</vt:lpstr>
      <vt:lpstr>Basic rules of using articles</vt:lpstr>
      <vt:lpstr>Refer to an indefinite concept </vt:lpstr>
      <vt:lpstr>Notes</vt:lpstr>
      <vt:lpstr>“the” article with ordinal numbers and some adjectives</vt:lpstr>
      <vt:lpstr>Decision tree for articles</vt:lpstr>
      <vt:lpstr>Notes</vt:lpstr>
      <vt:lpstr>Pronouns </vt:lpstr>
      <vt:lpstr>Notes</vt:lpstr>
      <vt:lpstr>Adjectives</vt:lpstr>
      <vt:lpstr>use the comparative</vt:lpstr>
      <vt:lpstr>Adverbs</vt:lpstr>
      <vt:lpstr>Special cases of adverbs</vt:lpstr>
      <vt:lpstr>Prepositions</vt:lpstr>
      <vt:lpstr>Expressing location</vt:lpstr>
      <vt:lpstr>Expressing time</vt:lpstr>
      <vt:lpstr>Expressing the target or the receiver</vt:lpstr>
      <vt:lpstr>Expressing the target or the receiver</vt:lpstr>
      <vt:lpstr>Special phrases</vt:lpstr>
      <vt:lpstr>Parallel structures </vt:lpstr>
      <vt:lpstr>Basic rules for parallel structure</vt:lpstr>
      <vt:lpstr>conjunction pairs </vt:lpstr>
      <vt:lpstr>The comparative – the comparative </vt:lpstr>
      <vt:lpstr>Parallel sentences </vt:lpstr>
      <vt:lpstr>Sentences </vt:lpstr>
      <vt:lpstr>Terminology</vt:lpstr>
      <vt:lpstr>Sentence types</vt:lpstr>
      <vt:lpstr>Types of dependent clauses</vt:lpstr>
      <vt:lpstr>Sentence length </vt:lpstr>
      <vt:lpstr>Word order </vt:lpstr>
      <vt:lpstr>Word Order</vt:lpstr>
      <vt:lpstr>Word order in different languages</vt:lpstr>
      <vt:lpstr>Basic Word Order </vt:lpstr>
      <vt:lpstr>More details about word order</vt:lpstr>
      <vt:lpstr>Combining clauses </vt:lpstr>
      <vt:lpstr>Combining clauses by sub-ordinating conjunctions </vt:lpstr>
      <vt:lpstr>Notes</vt:lpstr>
      <vt:lpstr>Relative clauses </vt:lpstr>
      <vt:lpstr>Combining two independent clauses</vt:lpstr>
      <vt:lpstr>Indirect questions</vt:lpstr>
      <vt:lpstr>Punctuation</vt:lpstr>
      <vt:lpstr>Comma is used</vt:lpstr>
      <vt:lpstr>No comma is used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Bich hang</dc:creator>
  <cp:lastModifiedBy>Nguyen Thi Thu Huong</cp:lastModifiedBy>
  <cp:revision>413</cp:revision>
  <cp:lastPrinted>2016-09-06T10:19:58Z</cp:lastPrinted>
  <dcterms:created xsi:type="dcterms:W3CDTF">2013-02-19T03:52:16Z</dcterms:created>
  <dcterms:modified xsi:type="dcterms:W3CDTF">2020-05-24T17:25:21Z</dcterms:modified>
</cp:coreProperties>
</file>