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256" r:id="rId2"/>
    <p:sldId id="385" r:id="rId3"/>
    <p:sldId id="468" r:id="rId4"/>
    <p:sldId id="391" r:id="rId5"/>
    <p:sldId id="458" r:id="rId6"/>
    <p:sldId id="459" r:id="rId7"/>
    <p:sldId id="460" r:id="rId8"/>
    <p:sldId id="395" r:id="rId9"/>
    <p:sldId id="396" r:id="rId10"/>
    <p:sldId id="397" r:id="rId11"/>
    <p:sldId id="398" r:id="rId12"/>
    <p:sldId id="408" r:id="rId13"/>
    <p:sldId id="409" r:id="rId14"/>
    <p:sldId id="410" r:id="rId15"/>
    <p:sldId id="411" r:id="rId16"/>
    <p:sldId id="412" r:id="rId17"/>
    <p:sldId id="414" r:id="rId18"/>
    <p:sldId id="415" r:id="rId19"/>
    <p:sldId id="392" r:id="rId20"/>
    <p:sldId id="433" r:id="rId21"/>
    <p:sldId id="413" r:id="rId22"/>
    <p:sldId id="418" r:id="rId23"/>
    <p:sldId id="434" r:id="rId24"/>
    <p:sldId id="417" r:id="rId25"/>
    <p:sldId id="419" r:id="rId26"/>
    <p:sldId id="420" r:id="rId27"/>
    <p:sldId id="421" r:id="rId28"/>
    <p:sldId id="422" r:id="rId29"/>
    <p:sldId id="423" r:id="rId30"/>
    <p:sldId id="424" r:id="rId31"/>
    <p:sldId id="394" r:id="rId32"/>
    <p:sldId id="425" r:id="rId33"/>
    <p:sldId id="416" r:id="rId34"/>
    <p:sldId id="426" r:id="rId35"/>
    <p:sldId id="427" r:id="rId36"/>
    <p:sldId id="428" r:id="rId37"/>
    <p:sldId id="430" r:id="rId38"/>
    <p:sldId id="431" r:id="rId39"/>
    <p:sldId id="432" r:id="rId40"/>
    <p:sldId id="473" r:id="rId41"/>
    <p:sldId id="488" r:id="rId42"/>
    <p:sldId id="474" r:id="rId43"/>
    <p:sldId id="475" r:id="rId44"/>
    <p:sldId id="487" r:id="rId45"/>
    <p:sldId id="492" r:id="rId46"/>
    <p:sldId id="493" r:id="rId47"/>
    <p:sldId id="494" r:id="rId48"/>
    <p:sldId id="495" r:id="rId49"/>
    <p:sldId id="496" r:id="rId50"/>
    <p:sldId id="476" r:id="rId51"/>
    <p:sldId id="477" r:id="rId52"/>
    <p:sldId id="478" r:id="rId53"/>
    <p:sldId id="479" r:id="rId54"/>
    <p:sldId id="480" r:id="rId55"/>
    <p:sldId id="481" r:id="rId56"/>
    <p:sldId id="482" r:id="rId57"/>
    <p:sldId id="483" r:id="rId58"/>
    <p:sldId id="484" r:id="rId59"/>
    <p:sldId id="485" r:id="rId60"/>
    <p:sldId id="486" r:id="rId61"/>
    <p:sldId id="489" r:id="rId62"/>
    <p:sldId id="469" r:id="rId63"/>
    <p:sldId id="472" r:id="rId64"/>
    <p:sldId id="470" r:id="rId65"/>
    <p:sldId id="471" r:id="rId66"/>
    <p:sldId id="457" r:id="rId67"/>
    <p:sldId id="490" r:id="rId68"/>
    <p:sldId id="491" r:id="rId6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A2C8DC-C5EE-4A09-BCF9-B33ECFDDD378}">
          <p14:sldIdLst>
            <p14:sldId id="256"/>
            <p14:sldId id="385"/>
            <p14:sldId id="468"/>
            <p14:sldId id="391"/>
            <p14:sldId id="458"/>
            <p14:sldId id="459"/>
            <p14:sldId id="460"/>
            <p14:sldId id="395"/>
            <p14:sldId id="396"/>
            <p14:sldId id="397"/>
            <p14:sldId id="398"/>
            <p14:sldId id="408"/>
            <p14:sldId id="409"/>
            <p14:sldId id="410"/>
            <p14:sldId id="411"/>
            <p14:sldId id="412"/>
            <p14:sldId id="414"/>
            <p14:sldId id="415"/>
            <p14:sldId id="392"/>
            <p14:sldId id="433"/>
            <p14:sldId id="413"/>
            <p14:sldId id="418"/>
            <p14:sldId id="434"/>
            <p14:sldId id="417"/>
            <p14:sldId id="419"/>
            <p14:sldId id="420"/>
            <p14:sldId id="421"/>
            <p14:sldId id="422"/>
            <p14:sldId id="423"/>
            <p14:sldId id="424"/>
            <p14:sldId id="394"/>
            <p14:sldId id="425"/>
            <p14:sldId id="416"/>
            <p14:sldId id="426"/>
            <p14:sldId id="427"/>
            <p14:sldId id="428"/>
            <p14:sldId id="430"/>
            <p14:sldId id="431"/>
            <p14:sldId id="432"/>
            <p14:sldId id="473"/>
            <p14:sldId id="488"/>
            <p14:sldId id="474"/>
            <p14:sldId id="475"/>
            <p14:sldId id="487"/>
            <p14:sldId id="492"/>
            <p14:sldId id="493"/>
            <p14:sldId id="494"/>
            <p14:sldId id="495"/>
            <p14:sldId id="496"/>
            <p14:sldId id="476"/>
            <p14:sldId id="477"/>
            <p14:sldId id="478"/>
            <p14:sldId id="479"/>
            <p14:sldId id="480"/>
            <p14:sldId id="481"/>
            <p14:sldId id="482"/>
            <p14:sldId id="483"/>
            <p14:sldId id="484"/>
            <p14:sldId id="485"/>
            <p14:sldId id="486"/>
            <p14:sldId id="489"/>
            <p14:sldId id="469"/>
            <p14:sldId id="472"/>
            <p14:sldId id="470"/>
            <p14:sldId id="471"/>
            <p14:sldId id="457"/>
            <p14:sldId id="490"/>
            <p14:sldId id="4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EFA511"/>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77203" autoAdjust="0"/>
  </p:normalViewPr>
  <p:slideViewPr>
    <p:cSldViewPr>
      <p:cViewPr varScale="1">
        <p:scale>
          <a:sx n="51" d="100"/>
          <a:sy n="51" d="100"/>
        </p:scale>
        <p:origin x="1101"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dirty="0"/>
              <a:t>Technical Writing and Presentation</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dirty="0"/>
              <a:t>Technical Writing and Presentation</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a:t>2016</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dirty="0"/>
              <a:t>Technical Writing and Presentation</a:t>
            </a:r>
          </a:p>
        </p:txBody>
      </p:sp>
    </p:spTree>
    <p:extLst>
      <p:ext uri="{BB962C8B-B14F-4D97-AF65-F5344CB8AC3E}">
        <p14:creationId xmlns:p14="http://schemas.microsoft.com/office/powerpoint/2010/main" val="2325333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39</a:t>
            </a:fld>
            <a:endParaRPr lang="en-US"/>
          </a:p>
        </p:txBody>
      </p:sp>
    </p:spTree>
    <p:extLst>
      <p:ext uri="{BB962C8B-B14F-4D97-AF65-F5344CB8AC3E}">
        <p14:creationId xmlns:p14="http://schemas.microsoft.com/office/powerpoint/2010/main" val="32705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42</a:t>
            </a:fld>
            <a:endParaRPr lang="en-US"/>
          </a:p>
        </p:txBody>
      </p:sp>
    </p:spTree>
    <p:extLst>
      <p:ext uri="{BB962C8B-B14F-4D97-AF65-F5344CB8AC3E}">
        <p14:creationId xmlns:p14="http://schemas.microsoft.com/office/powerpoint/2010/main" val="674636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a wide view of the existing research on the topic, but your time to search and read literature is limited!</a:t>
            </a:r>
            <a:br>
              <a:rPr lang="en-US" dirty="0"/>
            </a:br>
            <a:r>
              <a:rPr lang="en-US" dirty="0"/>
              <a:t>! In some</a:t>
            </a:r>
            <a:br>
              <a:rPr lang="en-US" dirty="0"/>
            </a:br>
            <a:r>
              <a:rPr lang="en-US" dirty="0"/>
              <a:t>point you have to stop collecting new material and begin to write.</a:t>
            </a:r>
            <a:br>
              <a:rPr lang="en-US" dirty="0"/>
            </a:br>
            <a:r>
              <a:rPr lang="en-US" i="1" dirty="0"/>
              <a:t>→ </a:t>
            </a:r>
            <a:r>
              <a:rPr lang="en-US" dirty="0"/>
              <a:t>Suggestion: In the end of Aug, your it-project is finished and you</a:t>
            </a:r>
            <a:br>
              <a:rPr lang="en-US" dirty="0"/>
            </a:br>
            <a:r>
              <a:rPr lang="en-US" dirty="0"/>
              <a:t>have collected and </a:t>
            </a:r>
            <a:r>
              <a:rPr lang="en-US" b="1" dirty="0"/>
              <a:t>selected relevant material </a:t>
            </a:r>
            <a:r>
              <a:rPr lang="en-US" dirty="0"/>
              <a:t>for your thesis </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51</a:t>
            </a:fld>
            <a:endParaRPr lang="en-US"/>
          </a:p>
        </p:txBody>
      </p:sp>
    </p:spTree>
    <p:extLst>
      <p:ext uri="{BB962C8B-B14F-4D97-AF65-F5344CB8AC3E}">
        <p14:creationId xmlns:p14="http://schemas.microsoft.com/office/powerpoint/2010/main" val="583048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planned is </a:t>
            </a:r>
            <a:r>
              <a:rPr lang="en-US" dirty="0" err="1"/>
              <a:t>halfly</a:t>
            </a:r>
            <a:r>
              <a:rPr lang="en-US" dirty="0"/>
              <a:t> done!</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52</a:t>
            </a:fld>
            <a:endParaRPr lang="en-US"/>
          </a:p>
        </p:txBody>
      </p:sp>
    </p:spTree>
    <p:extLst>
      <p:ext uri="{BB962C8B-B14F-4D97-AF65-F5344CB8AC3E}">
        <p14:creationId xmlns:p14="http://schemas.microsoft.com/office/powerpoint/2010/main" val="94667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never waste of time – at least</a:t>
            </a:r>
            <a:br>
              <a:rPr lang="en-US" dirty="0"/>
            </a:br>
            <a:r>
              <a:rPr lang="en-US" dirty="0"/>
              <a:t>you learn!</a:t>
            </a:r>
            <a:br>
              <a:rPr lang="en-US" dirty="0"/>
            </a:br>
            <a:r>
              <a:rPr lang="en-US" dirty="0"/>
              <a:t>. </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53</a:t>
            </a:fld>
            <a:endParaRPr lang="en-US"/>
          </a:p>
        </p:txBody>
      </p:sp>
    </p:spTree>
    <p:extLst>
      <p:ext uri="{BB962C8B-B14F-4D97-AF65-F5344CB8AC3E}">
        <p14:creationId xmlns:p14="http://schemas.microsoft.com/office/powerpoint/2010/main" val="3226941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2/E.g. your</a:t>
            </a:r>
            <a:br>
              <a:rPr lang="en-US" dirty="0"/>
            </a:br>
            <a:r>
              <a:rPr lang="en-US" dirty="0"/>
              <a:t>supervisor and one of student colleagues.</a:t>
            </a:r>
            <a:br>
              <a:rPr lang="en-US" dirty="0"/>
            </a:br>
            <a:r>
              <a:rPr lang="en-US" dirty="0"/>
              <a:t>You can write and revise your work for ever, but in some point you</a:t>
            </a:r>
            <a:br>
              <a:rPr lang="en-US" dirty="0"/>
            </a:br>
            <a:r>
              <a:rPr lang="en-US" dirty="0"/>
              <a:t>have to stop! One trick is that you don’t allow yourself to gather any</a:t>
            </a:r>
            <a:br>
              <a:rPr lang="en-US" dirty="0"/>
            </a:br>
            <a:r>
              <a:rPr lang="en-US" dirty="0"/>
              <a:t>more new literature.</a:t>
            </a:r>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56</a:t>
            </a:fld>
            <a:endParaRPr lang="en-US"/>
          </a:p>
        </p:txBody>
      </p:sp>
    </p:spTree>
    <p:extLst>
      <p:ext uri="{BB962C8B-B14F-4D97-AF65-F5344CB8AC3E}">
        <p14:creationId xmlns:p14="http://schemas.microsoft.com/office/powerpoint/2010/main" val="1335787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2/E.g. if the </a:t>
            </a:r>
            <a:r>
              <a:rPr lang="en-US" i="1" dirty="0" err="1"/>
              <a:t>i</a:t>
            </a:r>
            <a:r>
              <a:rPr lang="en-US" i="1" dirty="0"/>
              <a:t> </a:t>
            </a:r>
            <a:r>
              <a:rPr lang="en-US" dirty="0"/>
              <a:t>= 1</a:t>
            </a:r>
            <a:r>
              <a:rPr lang="en-US" i="1" dirty="0"/>
              <a:t>, ..., n</a:t>
            </a:r>
            <a:br>
              <a:rPr lang="en-US" i="1" dirty="0"/>
            </a:br>
            <a:r>
              <a:rPr lang="en-US" dirty="0"/>
              <a:t>is the number of rows and </a:t>
            </a:r>
            <a:r>
              <a:rPr lang="en-US" i="1" dirty="0"/>
              <a:t>j </a:t>
            </a:r>
            <a:r>
              <a:rPr lang="en-US" dirty="0"/>
              <a:t>= 1</a:t>
            </a:r>
            <a:r>
              <a:rPr lang="en-US" i="1" dirty="0"/>
              <a:t>, ..., k </a:t>
            </a:r>
            <a:r>
              <a:rPr lang="en-US" dirty="0"/>
              <a:t>the number of attributes in one</a:t>
            </a:r>
            <a:br>
              <a:rPr lang="en-US" dirty="0"/>
            </a:br>
            <a:r>
              <a:rPr lang="en-US" dirty="0"/>
              <a:t>place, don’t change them in another place.</a:t>
            </a:r>
          </a:p>
          <a:p>
            <a:r>
              <a:rPr lang="en-US" dirty="0"/>
              <a:t>4/ . (Fix one</a:t>
            </a:r>
            <a:br>
              <a:rPr lang="en-US" dirty="0"/>
            </a:br>
            <a:r>
              <a:rPr lang="en-US" dirty="0"/>
              <a:t>notation and translate all notations to your own ”language”.)</a:t>
            </a:r>
          </a:p>
          <a:p>
            <a:r>
              <a:rPr lang="en-US" dirty="0"/>
              <a:t>5/e.g. with values of variables</a:t>
            </a:r>
            <a:br>
              <a:rPr lang="en-US" dirty="0"/>
            </a:br>
            <a:br>
              <a:rPr lang="en-US" dirty="0"/>
            </a:br>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59</a:t>
            </a:fld>
            <a:endParaRPr lang="en-US"/>
          </a:p>
        </p:txBody>
      </p:sp>
    </p:spTree>
    <p:extLst>
      <p:ext uri="{BB962C8B-B14F-4D97-AF65-F5344CB8AC3E}">
        <p14:creationId xmlns:p14="http://schemas.microsoft.com/office/powerpoint/2010/main" val="2028227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Introductory paragraphs can be very brief. They just give an overview</a:t>
            </a:r>
            <a:br>
              <a:rPr lang="en-US" dirty="0"/>
            </a:br>
            <a:r>
              <a:rPr lang="en-US" dirty="0"/>
              <a:t>what will be covered in that chapter or section</a:t>
            </a:r>
          </a:p>
          <a:p>
            <a:r>
              <a:rPr lang="en-US" dirty="0"/>
              <a:t>Notice that it is possible to skip them</a:t>
            </a:r>
            <a:br>
              <a:rPr lang="en-US" dirty="0"/>
            </a:br>
            <a:r>
              <a:rPr lang="en-US" dirty="0"/>
              <a:t>totally, but be systematic! </a:t>
            </a:r>
            <a:br>
              <a:rPr lang="en-US" dirty="0"/>
            </a:br>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64</a:t>
            </a:fld>
            <a:endParaRPr lang="en-US"/>
          </a:p>
        </p:txBody>
      </p:sp>
    </p:spTree>
    <p:extLst>
      <p:ext uri="{BB962C8B-B14F-4D97-AF65-F5344CB8AC3E}">
        <p14:creationId xmlns:p14="http://schemas.microsoft.com/office/powerpoint/2010/main" val="345552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67</a:t>
            </a:fld>
            <a:endParaRPr lang="en-US"/>
          </a:p>
        </p:txBody>
      </p:sp>
    </p:spTree>
    <p:extLst>
      <p:ext uri="{BB962C8B-B14F-4D97-AF65-F5344CB8AC3E}">
        <p14:creationId xmlns:p14="http://schemas.microsoft.com/office/powerpoint/2010/main" val="298811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Technical Writing and Presentation</a:t>
            </a:r>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2</a:t>
            </a:fld>
            <a:endParaRPr lang="en-US"/>
          </a:p>
        </p:txBody>
      </p:sp>
    </p:spTree>
    <p:extLst>
      <p:ext uri="{BB962C8B-B14F-4D97-AF65-F5344CB8AC3E}">
        <p14:creationId xmlns:p14="http://schemas.microsoft.com/office/powerpoint/2010/main" val="126220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Inclination: </a:t>
            </a:r>
            <a:r>
              <a:rPr lang="en-US" dirty="0" err="1"/>
              <a:t>thiên</a:t>
            </a:r>
            <a:r>
              <a:rPr lang="en-US" dirty="0"/>
              <a:t> h</a:t>
            </a:r>
            <a:r>
              <a:rPr lang="vi-VN" dirty="0"/>
              <a:t>ư</a:t>
            </a:r>
            <a:r>
              <a:rPr lang="en-US" dirty="0" err="1"/>
              <a:t>ớng</a:t>
            </a: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3</a:t>
            </a:fld>
            <a:endParaRPr lang="en-US"/>
          </a:p>
        </p:txBody>
      </p:sp>
    </p:spTree>
    <p:extLst>
      <p:ext uri="{BB962C8B-B14F-4D97-AF65-F5344CB8AC3E}">
        <p14:creationId xmlns:p14="http://schemas.microsoft.com/office/powerpoint/2010/main" val="3264801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4</a:t>
            </a:fld>
            <a:endParaRPr lang="en-US"/>
          </a:p>
        </p:txBody>
      </p:sp>
    </p:spTree>
    <p:extLst>
      <p:ext uri="{BB962C8B-B14F-4D97-AF65-F5344CB8AC3E}">
        <p14:creationId xmlns:p14="http://schemas.microsoft.com/office/powerpoint/2010/main" val="45603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coursework assignments, the readers might be fellow students and/or faculty markers. In professional contexts, the readers might be managers, clients, project team members.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Follow your outline in terms of headings and subheadings. Let the ideas flow; do not worry at this stage about style, spelling or word processing. If you get stuck, go back to your outline plan and make more detailed preparatory notes to get the writing flowing again.</a:t>
            </a:r>
          </a:p>
          <a:p>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10</a:t>
            </a:fld>
            <a:endParaRPr lang="en-US"/>
          </a:p>
        </p:txBody>
      </p:sp>
    </p:spTree>
    <p:extLst>
      <p:ext uri="{BB962C8B-B14F-4D97-AF65-F5344CB8AC3E}">
        <p14:creationId xmlns:p14="http://schemas.microsoft.com/office/powerpoint/2010/main" val="263117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one and preferably several processes of proofreading</a:t>
            </a:r>
          </a:p>
          <a:p>
            <a:r>
              <a:rPr lang="en-US" dirty="0"/>
              <a:t>In addition, it is not possible for you, as the author of a long piece of writing, to proofread accurately yourself; you are too familiar with what you have written and will not spot all the mistakes</a:t>
            </a:r>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14</a:t>
            </a:fld>
            <a:endParaRPr lang="en-US"/>
          </a:p>
        </p:txBody>
      </p:sp>
    </p:spTree>
    <p:extLst>
      <p:ext uri="{BB962C8B-B14F-4D97-AF65-F5344CB8AC3E}">
        <p14:creationId xmlns:p14="http://schemas.microsoft.com/office/powerpoint/2010/main" val="2854613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Penultimate: </a:t>
            </a:r>
            <a:r>
              <a:rPr lang="en-US" dirty="0" err="1"/>
              <a:t>áp</a:t>
            </a:r>
            <a:r>
              <a:rPr lang="en-US" dirty="0"/>
              <a:t> </a:t>
            </a:r>
            <a:r>
              <a:rPr lang="en-US" dirty="0" err="1"/>
              <a:t>chót</a:t>
            </a:r>
            <a:endParaRPr lang="en-US" dirty="0"/>
          </a:p>
        </p:txBody>
      </p:sp>
      <p:sp>
        <p:nvSpPr>
          <p:cNvPr id="4" name="Header Placeholder 3"/>
          <p:cNvSpPr>
            <a:spLocks noGrp="1"/>
          </p:cNvSpPr>
          <p:nvPr>
            <p:ph type="hdr" sz="quarter"/>
          </p:nvPr>
        </p:nvSpPr>
        <p:spPr/>
        <p:txBody>
          <a:bodyPr/>
          <a:lstStyle/>
          <a:p>
            <a:r>
              <a:rPr lang="en-US"/>
              <a:t>Technical Writing and Presentation</a:t>
            </a:r>
            <a:endParaRPr lang="en-US" dirty="0"/>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16</a:t>
            </a:fld>
            <a:endParaRPr lang="en-US"/>
          </a:p>
        </p:txBody>
      </p:sp>
    </p:spTree>
    <p:extLst>
      <p:ext uri="{BB962C8B-B14F-4D97-AF65-F5344CB8AC3E}">
        <p14:creationId xmlns:p14="http://schemas.microsoft.com/office/powerpoint/2010/main" val="315186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Meaningles</a:t>
            </a:r>
            <a:r>
              <a:rPr lang="en-US" dirty="0"/>
              <a:t> expression such as “A Theoretical and Experimental Study of…”</a:t>
            </a:r>
          </a:p>
          <a:p>
            <a:r>
              <a:rPr lang="en-US" dirty="0"/>
              <a:t>longwinded descriptions, such as “Concise Practical Guide for the Writing of Technical</a:t>
            </a:r>
            <a:br>
              <a:rPr lang="en-US" dirty="0"/>
            </a:br>
            <a:r>
              <a:rPr lang="en-US" dirty="0"/>
              <a:t>Reports and Papers”</a:t>
            </a:r>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20</a:t>
            </a:fld>
            <a:endParaRPr lang="en-US"/>
          </a:p>
        </p:txBody>
      </p:sp>
    </p:spTree>
    <p:extLst>
      <p:ext uri="{BB962C8B-B14F-4D97-AF65-F5344CB8AC3E}">
        <p14:creationId xmlns:p14="http://schemas.microsoft.com/office/powerpoint/2010/main" val="403704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information to a minimum, for example, do not say things such as “In this</a:t>
            </a:r>
            <a:br>
              <a:rPr lang="en-US" dirty="0"/>
            </a:br>
            <a:r>
              <a:rPr lang="en-US" dirty="0"/>
              <a:t>report, the failings of a compost turner are investigated”, but rather say “The</a:t>
            </a:r>
            <a:br>
              <a:rPr lang="en-US" dirty="0"/>
            </a:br>
            <a:r>
              <a:rPr lang="en-US" dirty="0"/>
              <a:t>failings of a compost turner are investigated”.</a:t>
            </a:r>
            <a:br>
              <a:rPr lang="en-US" dirty="0"/>
            </a:br>
            <a:endParaRPr lang="en-US" dirty="0"/>
          </a:p>
        </p:txBody>
      </p:sp>
      <p:sp>
        <p:nvSpPr>
          <p:cNvPr id="4" name="Header Placeholder 3"/>
          <p:cNvSpPr>
            <a:spLocks noGrp="1"/>
          </p:cNvSpPr>
          <p:nvPr>
            <p:ph type="hdr" sz="quarter"/>
          </p:nvPr>
        </p:nvSpPr>
        <p:spPr/>
        <p:txBody>
          <a:bodyPr/>
          <a:lstStyle/>
          <a:p>
            <a:r>
              <a:rPr lang="en-US" dirty="0"/>
              <a:t>Technical Writing and Presentation</a:t>
            </a:r>
          </a:p>
        </p:txBody>
      </p:sp>
      <p:sp>
        <p:nvSpPr>
          <p:cNvPr id="5" name="Date Placeholder 4"/>
          <p:cNvSpPr>
            <a:spLocks noGrp="1"/>
          </p:cNvSpPr>
          <p:nvPr>
            <p:ph type="dt" idx="1"/>
          </p:nvPr>
        </p:nvSpPr>
        <p:spPr/>
        <p:txBody>
          <a:bodyPr/>
          <a:lstStyle/>
          <a:p>
            <a:r>
              <a:rPr lang="en-US"/>
              <a:t>2016</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FEAD6D3-E3A6-4306-A906-2CB27FEAA95E}" type="slidenum">
              <a:rPr lang="en-US" smtClean="0"/>
              <a:pPr/>
              <a:t>23</a:t>
            </a:fld>
            <a:endParaRPr lang="en-US"/>
          </a:p>
        </p:txBody>
      </p:sp>
    </p:spTree>
    <p:extLst>
      <p:ext uri="{BB962C8B-B14F-4D97-AF65-F5344CB8AC3E}">
        <p14:creationId xmlns:p14="http://schemas.microsoft.com/office/powerpoint/2010/main" val="9096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609600"/>
          </a:xfrm>
        </p:spPr>
        <p:txBody>
          <a:bodyPr>
            <a:normAutofit/>
          </a:bodyPr>
          <a:lstStyle>
            <a:lvl1pPr>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33400" y="1143000"/>
            <a:ext cx="8153400" cy="4983163"/>
          </a:xfrm>
        </p:spPr>
        <p:txBody>
          <a:bodyPr/>
          <a:lstStyle>
            <a:lvl1pPr marL="342900" indent="-342900">
              <a:buClr>
                <a:srgbClr val="3366FF"/>
              </a:buClr>
              <a:buSzPct val="100000"/>
              <a:buFont typeface="Wingdings" charset="2"/>
              <a:buChar char="§"/>
              <a:defRPr b="0">
                <a:latin typeface="Arial" panose="020B0604020202020204" pitchFamily="34" charset="0"/>
                <a:cs typeface="Arial" panose="020B0604020202020204" pitchFamily="34" charset="0"/>
              </a:defRPr>
            </a:lvl1pPr>
            <a:lvl2pPr marL="742950" indent="-285750">
              <a:buClr>
                <a:srgbClr val="FF0000"/>
              </a:buClr>
              <a:buFont typeface="Wingdings" charset="2"/>
              <a:buChar char="§"/>
              <a:defRPr b="0" i="0">
                <a:latin typeface="Arial" panose="020B0604020202020204" pitchFamily="34" charset="0"/>
                <a:cs typeface="Arial" panose="020B0604020202020204" pitchFamily="34" charset="0"/>
              </a:defRPr>
            </a:lvl2pPr>
            <a:lvl3pPr marL="1143000" indent="-228600">
              <a:buClr>
                <a:srgbClr val="0000FF"/>
              </a:buClr>
              <a:buFont typeface="Arial"/>
              <a:buChar char="•"/>
              <a:defRPr i="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28600" y="6492875"/>
            <a:ext cx="2133600" cy="365125"/>
          </a:xfrm>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a:xfrm>
            <a:off x="3124200" y="6492875"/>
            <a:ext cx="2895600" cy="365125"/>
          </a:xfrm>
        </p:spPr>
        <p:txBody>
          <a:bodyPr/>
          <a:lstStyle/>
          <a:p>
            <a:r>
              <a:rPr lang="en-US" dirty="0"/>
              <a:t>Technical Writing and Presentation</a:t>
            </a:r>
          </a:p>
        </p:txBody>
      </p:sp>
      <p:sp>
        <p:nvSpPr>
          <p:cNvPr id="6" name="Slide Number Placeholder 5"/>
          <p:cNvSpPr>
            <a:spLocks noGrp="1"/>
          </p:cNvSpPr>
          <p:nvPr>
            <p:ph type="sldNum" sz="quarter" idx="12"/>
          </p:nvPr>
        </p:nvSpPr>
        <p:spPr>
          <a:xfrm>
            <a:off x="6781800" y="6492875"/>
            <a:ext cx="2133600" cy="365125"/>
          </a:xfrm>
        </p:spPr>
        <p:txBody>
          <a:bodyPr/>
          <a:lstStyle/>
          <a:p>
            <a:fld id="{8C13379D-D487-4446-85FC-E9ED5B8B80F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 </a:t>
            </a:r>
            <a:r>
              <a:rPr lang="en-US" dirty="0" err="1"/>
              <a:t>SoICT</a:t>
            </a:r>
            <a:r>
              <a:rPr lang="en-US" dirty="0"/>
              <a:t> 2020</a:t>
            </a:r>
          </a:p>
        </p:txBody>
      </p:sp>
      <p:sp>
        <p:nvSpPr>
          <p:cNvPr id="6" name="Footer Placeholder 5"/>
          <p:cNvSpPr>
            <a:spLocks noGrp="1"/>
          </p:cNvSpPr>
          <p:nvPr>
            <p:ph type="ftr" sz="quarter" idx="11"/>
          </p:nvPr>
        </p:nvSpPr>
        <p:spPr/>
        <p:txBody>
          <a:bodyPr/>
          <a:lstStyle/>
          <a:p>
            <a:r>
              <a:rPr lang="en-US" dirty="0"/>
              <a:t>Technical Writing and Presentation</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 </a:t>
            </a:r>
            <a:r>
              <a:rPr lang="en-US" dirty="0" err="1"/>
              <a:t>SoICT</a:t>
            </a:r>
            <a:r>
              <a:rPr lang="en-US" dirty="0"/>
              <a:t> 2020</a:t>
            </a:r>
          </a:p>
        </p:txBody>
      </p:sp>
      <p:sp>
        <p:nvSpPr>
          <p:cNvPr id="8" name="Footer Placeholder 7"/>
          <p:cNvSpPr>
            <a:spLocks noGrp="1"/>
          </p:cNvSpPr>
          <p:nvPr>
            <p:ph type="ftr" sz="quarter" idx="11"/>
          </p:nvPr>
        </p:nvSpPr>
        <p:spPr/>
        <p:txBody>
          <a:bodyPr/>
          <a:lstStyle/>
          <a:p>
            <a:r>
              <a:rPr lang="en-US" dirty="0"/>
              <a:t>Technical Writing and Presentation</a:t>
            </a:r>
          </a:p>
        </p:txBody>
      </p:sp>
      <p:sp>
        <p:nvSpPr>
          <p:cNvPr id="9" name="Slide Number Placeholder 8"/>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 </a:t>
            </a:r>
            <a:r>
              <a:rPr lang="en-US" dirty="0" err="1"/>
              <a:t>SoICT</a:t>
            </a:r>
            <a:r>
              <a:rPr lang="en-US" dirty="0"/>
              <a:t> 2020</a:t>
            </a:r>
          </a:p>
        </p:txBody>
      </p:sp>
      <p:sp>
        <p:nvSpPr>
          <p:cNvPr id="4" name="Footer Placeholder 3"/>
          <p:cNvSpPr>
            <a:spLocks noGrp="1"/>
          </p:cNvSpPr>
          <p:nvPr>
            <p:ph type="ftr" sz="quarter" idx="11"/>
          </p:nvPr>
        </p:nvSpPr>
        <p:spPr/>
        <p:txBody>
          <a:bodyPr/>
          <a:lstStyle/>
          <a:p>
            <a:r>
              <a:rPr lang="en-US" dirty="0"/>
              <a:t>Technical Writing and Presentation</a:t>
            </a:r>
          </a:p>
        </p:txBody>
      </p:sp>
      <p:sp>
        <p:nvSpPr>
          <p:cNvPr id="5" name="Slide Number Placeholder 4"/>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 </a:t>
            </a:r>
            <a:r>
              <a:rPr lang="en-US" dirty="0" err="1"/>
              <a:t>SoICT</a:t>
            </a:r>
            <a:r>
              <a:rPr lang="en-US" dirty="0"/>
              <a:t> 2020</a:t>
            </a:r>
          </a:p>
        </p:txBody>
      </p:sp>
      <p:sp>
        <p:nvSpPr>
          <p:cNvPr id="3" name="Footer Placeholder 2"/>
          <p:cNvSpPr>
            <a:spLocks noGrp="1"/>
          </p:cNvSpPr>
          <p:nvPr>
            <p:ph type="ftr" sz="quarter" idx="11"/>
          </p:nvPr>
        </p:nvSpPr>
        <p:spPr/>
        <p:txBody>
          <a:bodyPr/>
          <a:lstStyle/>
          <a:p>
            <a:r>
              <a:rPr lang="en-US" dirty="0"/>
              <a:t>Technical Writing and Presentation</a:t>
            </a:r>
          </a:p>
        </p:txBody>
      </p:sp>
      <p:sp>
        <p:nvSpPr>
          <p:cNvPr id="4" name="Slide Number Placeholder 3"/>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287" y="-19050"/>
            <a:ext cx="2855913" cy="781050"/>
          </a:xfrm>
        </p:spPr>
        <p:txBody>
          <a:bodyPr anchor="b"/>
          <a:lstStyle>
            <a:lvl1pPr algn="l">
              <a:defRPr sz="2000" b="1">
                <a:solidFill>
                  <a:srgbClr val="FFFFFF"/>
                </a:solidFill>
              </a:defRPr>
            </a:lvl1pPr>
          </a:lstStyle>
          <a:p>
            <a:r>
              <a:rPr lang="en-US"/>
              <a:t>Click to edit Master title style</a:t>
            </a:r>
          </a:p>
        </p:txBody>
      </p:sp>
      <p:sp>
        <p:nvSpPr>
          <p:cNvPr id="3" name="Content Placeholder 2"/>
          <p:cNvSpPr>
            <a:spLocks noGrp="1"/>
          </p:cNvSpPr>
          <p:nvPr>
            <p:ph idx="1"/>
          </p:nvPr>
        </p:nvSpPr>
        <p:spPr>
          <a:xfrm>
            <a:off x="4032250" y="1143000"/>
            <a:ext cx="4883150" cy="5014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 </a:t>
            </a:r>
            <a:r>
              <a:rPr lang="en-US" dirty="0" err="1"/>
              <a:t>SoICT</a:t>
            </a:r>
            <a:r>
              <a:rPr lang="en-US" dirty="0"/>
              <a:t> 2020</a:t>
            </a:r>
          </a:p>
        </p:txBody>
      </p:sp>
      <p:sp>
        <p:nvSpPr>
          <p:cNvPr id="6" name="Footer Placeholder 5"/>
          <p:cNvSpPr>
            <a:spLocks noGrp="1"/>
          </p:cNvSpPr>
          <p:nvPr>
            <p:ph type="ftr" sz="quarter" idx="11"/>
          </p:nvPr>
        </p:nvSpPr>
        <p:spPr/>
        <p:txBody>
          <a:bodyPr/>
          <a:lstStyle/>
          <a:p>
            <a:r>
              <a:rPr lang="en-US" dirty="0"/>
              <a:t>Technical Writing and Presentation</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 </a:t>
            </a:r>
            <a:r>
              <a:rPr lang="en-US" dirty="0" err="1"/>
              <a:t>SoICT</a:t>
            </a:r>
            <a:r>
              <a:rPr lang="en-US" dirty="0"/>
              <a:t> 2020</a:t>
            </a:r>
          </a:p>
        </p:txBody>
      </p:sp>
      <p:sp>
        <p:nvSpPr>
          <p:cNvPr id="6" name="Footer Placeholder 5"/>
          <p:cNvSpPr>
            <a:spLocks noGrp="1"/>
          </p:cNvSpPr>
          <p:nvPr>
            <p:ph type="ftr" sz="quarter" idx="11"/>
          </p:nvPr>
        </p:nvSpPr>
        <p:spPr/>
        <p:txBody>
          <a:bodyPr/>
          <a:lstStyle/>
          <a:p>
            <a:r>
              <a:rPr lang="en-US" dirty="0"/>
              <a:t>Technical Writing and Presentation</a:t>
            </a:r>
          </a:p>
        </p:txBody>
      </p:sp>
      <p:sp>
        <p:nvSpPr>
          <p:cNvPr id="7" name="Slide Number Placeholder 6"/>
          <p:cNvSpPr>
            <a:spLocks noGrp="1"/>
          </p:cNvSpPr>
          <p:nvPr>
            <p:ph type="sldNum" sz="quarter" idx="12"/>
          </p:nvPr>
        </p:nvSpPr>
        <p:spPr/>
        <p:txBody>
          <a:bodyPr/>
          <a:lstStyle/>
          <a:p>
            <a:fld id="{8C13379D-D487-4446-85FC-E9ED5B8B80F6}"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a:t>
            </a:r>
            <a:r>
              <a:rPr lang="en-US" dirty="0" err="1"/>
              <a:t>SoICT</a:t>
            </a:r>
            <a:r>
              <a:rPr lang="en-US" dirty="0"/>
              <a:t>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Technical Writing and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13"/>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dissolve/>
  </p:transition>
  <p:hf hdr="0"/>
  <p:txStyles>
    <p:titleStyle>
      <a:lvl1pPr algn="ctr" defTabSz="914400" rtl="0" eaLnBrk="1" latinLnBrk="0" hangingPunct="1">
        <a:spcBef>
          <a:spcPct val="0"/>
        </a:spcBef>
        <a:buNone/>
        <a:defRPr sz="4400" kern="1200">
          <a:solidFill>
            <a:schemeClr val="tx1"/>
          </a:solidFill>
          <a:latin typeface="Myriad Pro"/>
          <a:ea typeface="+mj-ea"/>
          <a:cs typeface="Myriad Pro"/>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743200"/>
          </a:xfrm>
          <a:prstGeom prst="rect">
            <a:avLst/>
          </a:prstGeom>
        </p:spPr>
      </p:pic>
      <p:sp>
        <p:nvSpPr>
          <p:cNvPr id="2" name="Title 1"/>
          <p:cNvSpPr>
            <a:spLocks noGrp="1"/>
          </p:cNvSpPr>
          <p:nvPr>
            <p:ph type="ctrTitle"/>
          </p:nvPr>
        </p:nvSpPr>
        <p:spPr>
          <a:xfrm>
            <a:off x="0" y="1924512"/>
            <a:ext cx="9144000" cy="1961688"/>
          </a:xfrm>
        </p:spPr>
        <p:txBody>
          <a:bodyPr>
            <a:noAutofit/>
          </a:bodyPr>
          <a:lstStyle/>
          <a:p>
            <a:pPr>
              <a:spcBef>
                <a:spcPts val="600"/>
              </a:spcBef>
            </a:pPr>
            <a:r>
              <a:rPr lang="en-US" sz="2800" b="1" dirty="0">
                <a:solidFill>
                  <a:srgbClr val="C00000"/>
                </a:solidFill>
              </a:rPr>
              <a:t>Technical Writing and Presentation</a:t>
            </a:r>
            <a:br>
              <a:rPr lang="en-US" sz="2800" b="1" dirty="0">
                <a:solidFill>
                  <a:srgbClr val="C00000"/>
                </a:solidFill>
              </a:rPr>
            </a:br>
            <a:r>
              <a:rPr lang="en-US" sz="2800" b="1" dirty="0">
                <a:solidFill>
                  <a:srgbClr val="C00000"/>
                </a:solidFill>
              </a:rPr>
              <a:t>Writing Technical Reports/Theses</a:t>
            </a:r>
            <a:br>
              <a:rPr lang="en-US" sz="2800" b="1" dirty="0">
                <a:solidFill>
                  <a:srgbClr val="C00000"/>
                </a:solidFill>
              </a:rPr>
            </a:br>
            <a:endParaRPr lang="en-US" sz="2800" b="1" dirty="0">
              <a:solidFill>
                <a:srgbClr val="C00000"/>
              </a:solidFill>
            </a:endParaRPr>
          </a:p>
        </p:txBody>
      </p:sp>
      <p:sp>
        <p:nvSpPr>
          <p:cNvPr id="3" name="Subtitle 2"/>
          <p:cNvSpPr>
            <a:spLocks noGrp="1"/>
          </p:cNvSpPr>
          <p:nvPr>
            <p:ph type="subTitle" idx="1"/>
          </p:nvPr>
        </p:nvSpPr>
        <p:spPr>
          <a:xfrm>
            <a:off x="381000" y="5029200"/>
            <a:ext cx="8513618" cy="990600"/>
          </a:xfrm>
        </p:spPr>
        <p:txBody>
          <a:bodyPr>
            <a:normAutofit/>
          </a:bodyPr>
          <a:lstStyle/>
          <a:p>
            <a:r>
              <a:rPr lang="en-US" sz="2000" dirty="0" err="1">
                <a:solidFill>
                  <a:schemeClr val="bg2"/>
                </a:solidFill>
              </a:rPr>
              <a:t>SOICT</a:t>
            </a:r>
            <a:r>
              <a:rPr lang="en-US" sz="2000" dirty="0">
                <a:solidFill>
                  <a:schemeClr val="bg2"/>
                </a:solidFill>
              </a:rPr>
              <a:t> - 2020</a:t>
            </a:r>
          </a:p>
          <a:p>
            <a:endParaRPr lang="en-US" sz="2000" dirty="0">
              <a:solidFill>
                <a:schemeClr val="bg2"/>
              </a:solidFill>
            </a:endParaRPr>
          </a:p>
          <a:p>
            <a:endParaRPr lang="en-US" sz="1600" dirty="0">
              <a:solidFill>
                <a:schemeClr val="bg2"/>
              </a:solidFill>
            </a:endParaRPr>
          </a:p>
        </p:txBody>
      </p:sp>
      <p:sp>
        <p:nvSpPr>
          <p:cNvPr id="8" name="Title 1"/>
          <p:cNvSpPr txBox="1">
            <a:spLocks/>
          </p:cNvSpPr>
          <p:nvPr/>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endParaRPr lang="en-US" sz="105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cstate="print"/>
          <a:stretch>
            <a:fillRect/>
          </a:stretch>
        </p:blipFill>
        <p:spPr>
          <a:xfrm>
            <a:off x="304800" y="327984"/>
            <a:ext cx="990600" cy="9710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2421-0E96-47B5-BE85-63EF73D11C43}"/>
              </a:ext>
            </a:extLst>
          </p:cNvPr>
          <p:cNvSpPr>
            <a:spLocks noGrp="1"/>
          </p:cNvSpPr>
          <p:nvPr>
            <p:ph type="title"/>
          </p:nvPr>
        </p:nvSpPr>
        <p:spPr/>
        <p:txBody>
          <a:bodyPr>
            <a:normAutofit/>
          </a:bodyPr>
          <a:lstStyle/>
          <a:p>
            <a:r>
              <a:rPr lang="en-US" b="0" dirty="0"/>
              <a:t>Writing the first draft</a:t>
            </a:r>
            <a:endParaRPr lang="en-US" dirty="0"/>
          </a:p>
        </p:txBody>
      </p:sp>
      <p:sp>
        <p:nvSpPr>
          <p:cNvPr id="3" name="Content Placeholder 2">
            <a:extLst>
              <a:ext uri="{FF2B5EF4-FFF2-40B4-BE49-F238E27FC236}">
                <a16:creationId xmlns:a16="http://schemas.microsoft.com/office/drawing/2014/main" id="{09CB360C-A862-46B3-AB04-FF4CD87FFED5}"/>
              </a:ext>
            </a:extLst>
          </p:cNvPr>
          <p:cNvSpPr>
            <a:spLocks noGrp="1"/>
          </p:cNvSpPr>
          <p:nvPr>
            <p:ph idx="1"/>
          </p:nvPr>
        </p:nvSpPr>
        <p:spPr>
          <a:xfrm>
            <a:off x="533400" y="1143000"/>
            <a:ext cx="8153400" cy="4983163"/>
          </a:xfrm>
        </p:spPr>
        <p:txBody>
          <a:bodyPr>
            <a:normAutofit fontScale="85000" lnSpcReduction="20000"/>
          </a:bodyPr>
          <a:lstStyle/>
          <a:p>
            <a:r>
              <a:rPr lang="en-US" dirty="0"/>
              <a:t>Who is going to read the report? The answer will affect the content and technical level, and is a major consideration in the level of detail required in the introduction.</a:t>
            </a:r>
          </a:p>
          <a:p>
            <a:r>
              <a:rPr lang="en-US" dirty="0"/>
              <a:t>Begin writing with the main text, not the introduction</a:t>
            </a:r>
          </a:p>
          <a:p>
            <a:r>
              <a:rPr lang="en-US" dirty="0"/>
              <a:t>Make rough sketches of diagrams or graphs. </a:t>
            </a:r>
          </a:p>
          <a:p>
            <a:r>
              <a:rPr lang="en-US" dirty="0"/>
              <a:t>Keep a numbered list of references as they are included in your writing and put any quoted material inside quotation marks</a:t>
            </a:r>
          </a:p>
          <a:p>
            <a:r>
              <a:rPr lang="en-US" dirty="0"/>
              <a:t>Write the Conclusion next, followed by the Introduction. Do not write the Summary at this stage.</a:t>
            </a:r>
          </a:p>
          <a:p>
            <a:endParaRPr lang="en-US" dirty="0"/>
          </a:p>
        </p:txBody>
      </p:sp>
      <p:sp>
        <p:nvSpPr>
          <p:cNvPr id="4" name="Date Placeholder 3">
            <a:extLst>
              <a:ext uri="{FF2B5EF4-FFF2-40B4-BE49-F238E27FC236}">
                <a16:creationId xmlns:a16="http://schemas.microsoft.com/office/drawing/2014/main" id="{DFA544A9-E508-4489-AA0D-CD3316906C7A}"/>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935ABE34-0FE5-4707-A409-3AB8886E871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83611120-D5E2-477C-AD8A-694AB27ADEAD}"/>
              </a:ext>
            </a:extLst>
          </p:cNvPr>
          <p:cNvSpPr>
            <a:spLocks noGrp="1"/>
          </p:cNvSpPr>
          <p:nvPr>
            <p:ph type="sldNum" sz="quarter" idx="12"/>
          </p:nvPr>
        </p:nvSpPr>
        <p:spPr/>
        <p:txBody>
          <a:bodyPr/>
          <a:lstStyle/>
          <a:p>
            <a:fld id="{8C13379D-D487-4446-85FC-E9ED5B8B80F6}" type="slidenum">
              <a:rPr lang="en-US" smtClean="0"/>
              <a:pPr/>
              <a:t>10</a:t>
            </a:fld>
            <a:endParaRPr lang="en-US"/>
          </a:p>
        </p:txBody>
      </p:sp>
    </p:spTree>
    <p:extLst>
      <p:ext uri="{BB962C8B-B14F-4D97-AF65-F5344CB8AC3E}">
        <p14:creationId xmlns:p14="http://schemas.microsoft.com/office/powerpoint/2010/main" val="423862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7663-3D25-40E2-87D8-3681C469D2F8}"/>
              </a:ext>
            </a:extLst>
          </p:cNvPr>
          <p:cNvSpPr>
            <a:spLocks noGrp="1"/>
          </p:cNvSpPr>
          <p:nvPr>
            <p:ph type="title"/>
          </p:nvPr>
        </p:nvSpPr>
        <p:spPr/>
        <p:txBody>
          <a:bodyPr>
            <a:normAutofit/>
          </a:bodyPr>
          <a:lstStyle/>
          <a:p>
            <a:r>
              <a:rPr lang="en-US" b="0" dirty="0"/>
              <a:t>Revising the first draft</a:t>
            </a:r>
            <a:endParaRPr lang="en-US" dirty="0"/>
          </a:p>
        </p:txBody>
      </p:sp>
      <p:sp>
        <p:nvSpPr>
          <p:cNvPr id="3" name="Content Placeholder 2">
            <a:extLst>
              <a:ext uri="{FF2B5EF4-FFF2-40B4-BE49-F238E27FC236}">
                <a16:creationId xmlns:a16="http://schemas.microsoft.com/office/drawing/2014/main" id="{6BE8579B-2AFF-4B34-8885-CFB7BD675E95}"/>
              </a:ext>
            </a:extLst>
          </p:cNvPr>
          <p:cNvSpPr>
            <a:spLocks noGrp="1"/>
          </p:cNvSpPr>
          <p:nvPr>
            <p:ph idx="1"/>
          </p:nvPr>
        </p:nvSpPr>
        <p:spPr/>
        <p:txBody>
          <a:bodyPr>
            <a:normAutofit fontScale="92500" lnSpcReduction="10000"/>
          </a:bodyPr>
          <a:lstStyle/>
          <a:p>
            <a:r>
              <a:rPr lang="en-US" dirty="0"/>
              <a:t>The essence of a successful technical report lies in how accurately and concisely it conveys the intended information to the intended readership</a:t>
            </a:r>
          </a:p>
          <a:p>
            <a:r>
              <a:rPr lang="en-US" dirty="0"/>
              <a:t>Ask yourself these questions;</a:t>
            </a:r>
          </a:p>
          <a:p>
            <a:pPr lvl="1"/>
            <a:r>
              <a:rPr lang="en-US" dirty="0"/>
              <a:t>Does that sentence/paragraph/section say what I want and mean it to say?</a:t>
            </a:r>
            <a:br>
              <a:rPr lang="en-US" dirty="0"/>
            </a:br>
            <a:r>
              <a:rPr lang="en-US" dirty="0"/>
              <a:t>If not, write it in a different way.</a:t>
            </a:r>
          </a:p>
          <a:p>
            <a:pPr lvl="1"/>
            <a:r>
              <a:rPr lang="en-US" dirty="0"/>
              <a:t>Are there any words/sentences/paragraphs which could be removed without affecting the information which I am trying to convey?</a:t>
            </a:r>
            <a:br>
              <a:rPr lang="en-US" dirty="0"/>
            </a:br>
            <a:r>
              <a:rPr lang="en-US" dirty="0"/>
              <a:t>If so, remove them.</a:t>
            </a:r>
          </a:p>
          <a:p>
            <a:endParaRPr lang="en-US" dirty="0"/>
          </a:p>
          <a:p>
            <a:endParaRPr lang="en-US" dirty="0"/>
          </a:p>
        </p:txBody>
      </p:sp>
      <p:sp>
        <p:nvSpPr>
          <p:cNvPr id="4" name="Date Placeholder 3">
            <a:extLst>
              <a:ext uri="{FF2B5EF4-FFF2-40B4-BE49-F238E27FC236}">
                <a16:creationId xmlns:a16="http://schemas.microsoft.com/office/drawing/2014/main" id="{E4061F93-7CE8-4132-A7DF-EAA77A03579F}"/>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7D1BE341-82D0-4B49-99B1-FFBB67AEA67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3B60D655-DF75-4777-8A04-F84BEB0C1A0A}"/>
              </a:ext>
            </a:extLst>
          </p:cNvPr>
          <p:cNvSpPr>
            <a:spLocks noGrp="1"/>
          </p:cNvSpPr>
          <p:nvPr>
            <p:ph type="sldNum" sz="quarter" idx="12"/>
          </p:nvPr>
        </p:nvSpPr>
        <p:spPr/>
        <p:txBody>
          <a:bodyPr/>
          <a:lstStyle/>
          <a:p>
            <a:fld id="{8C13379D-D487-4446-85FC-E9ED5B8B80F6}" type="slidenum">
              <a:rPr lang="en-US" smtClean="0"/>
              <a:pPr/>
              <a:t>11</a:t>
            </a:fld>
            <a:endParaRPr lang="en-US"/>
          </a:p>
        </p:txBody>
      </p:sp>
    </p:spTree>
    <p:extLst>
      <p:ext uri="{BB962C8B-B14F-4D97-AF65-F5344CB8AC3E}">
        <p14:creationId xmlns:p14="http://schemas.microsoft.com/office/powerpoint/2010/main" val="276996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B28-5A7F-4812-A755-8C8BBEEE4904}"/>
              </a:ext>
            </a:extLst>
          </p:cNvPr>
          <p:cNvSpPr>
            <a:spLocks noGrp="1"/>
          </p:cNvSpPr>
          <p:nvPr>
            <p:ph type="title"/>
          </p:nvPr>
        </p:nvSpPr>
        <p:spPr/>
        <p:txBody>
          <a:bodyPr/>
          <a:lstStyle/>
          <a:p>
            <a:r>
              <a:rPr lang="en-US" dirty="0"/>
              <a:t>Finalizing the report and proofreading</a:t>
            </a:r>
          </a:p>
        </p:txBody>
      </p:sp>
      <p:sp>
        <p:nvSpPr>
          <p:cNvPr id="3" name="Content Placeholder 2">
            <a:extLst>
              <a:ext uri="{FF2B5EF4-FFF2-40B4-BE49-F238E27FC236}">
                <a16:creationId xmlns:a16="http://schemas.microsoft.com/office/drawing/2014/main" id="{771FC0EA-32F4-4254-AB9C-F5E00BCB327C}"/>
              </a:ext>
            </a:extLst>
          </p:cNvPr>
          <p:cNvSpPr>
            <a:spLocks noGrp="1"/>
          </p:cNvSpPr>
          <p:nvPr>
            <p:ph idx="1"/>
          </p:nvPr>
        </p:nvSpPr>
        <p:spPr/>
        <p:txBody>
          <a:bodyPr>
            <a:normAutofit/>
          </a:bodyPr>
          <a:lstStyle/>
          <a:p>
            <a:r>
              <a:rPr lang="en-US" dirty="0"/>
              <a:t> Your report should now be nearly complete </a:t>
            </a:r>
          </a:p>
          <a:p>
            <a:r>
              <a:rPr lang="en-US" dirty="0"/>
              <a:t>an introduction, main text in sections, conclusions, properly formatted references and bibliography and any appendixes are completed.</a:t>
            </a:r>
          </a:p>
          <a:p>
            <a:r>
              <a:rPr lang="en-US" dirty="0"/>
              <a:t>It is the time to add the page numbers, contents and title pages and write the summary.</a:t>
            </a:r>
          </a:p>
          <a:p>
            <a:endParaRPr lang="en-US" dirty="0"/>
          </a:p>
        </p:txBody>
      </p:sp>
      <p:sp>
        <p:nvSpPr>
          <p:cNvPr id="4" name="Date Placeholder 3">
            <a:extLst>
              <a:ext uri="{FF2B5EF4-FFF2-40B4-BE49-F238E27FC236}">
                <a16:creationId xmlns:a16="http://schemas.microsoft.com/office/drawing/2014/main" id="{C67A684F-AA38-459F-871A-A79EC09A8DA1}"/>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A9201231-EB20-42B1-9785-4F12385C0CB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907B0423-9DA7-4B04-8933-A0F6795BE8BB}"/>
              </a:ext>
            </a:extLst>
          </p:cNvPr>
          <p:cNvSpPr>
            <a:spLocks noGrp="1"/>
          </p:cNvSpPr>
          <p:nvPr>
            <p:ph type="sldNum" sz="quarter" idx="12"/>
          </p:nvPr>
        </p:nvSpPr>
        <p:spPr/>
        <p:txBody>
          <a:bodyPr/>
          <a:lstStyle/>
          <a:p>
            <a:fld id="{8C13379D-D487-4446-85FC-E9ED5B8B80F6}" type="slidenum">
              <a:rPr lang="en-US" smtClean="0"/>
              <a:pPr/>
              <a:t>12</a:t>
            </a:fld>
            <a:endParaRPr lang="en-US"/>
          </a:p>
        </p:txBody>
      </p:sp>
    </p:spTree>
    <p:extLst>
      <p:ext uri="{BB962C8B-B14F-4D97-AF65-F5344CB8AC3E}">
        <p14:creationId xmlns:p14="http://schemas.microsoft.com/office/powerpoint/2010/main" val="4050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5491-48C0-43AD-BCD5-9E4D3B9D6CBD}"/>
              </a:ext>
            </a:extLst>
          </p:cNvPr>
          <p:cNvSpPr>
            <a:spLocks noGrp="1"/>
          </p:cNvSpPr>
          <p:nvPr>
            <p:ph type="title"/>
          </p:nvPr>
        </p:nvSpPr>
        <p:spPr/>
        <p:txBody>
          <a:bodyPr/>
          <a:lstStyle/>
          <a:p>
            <a:r>
              <a:rPr lang="en-US"/>
              <a:t>The Summary</a:t>
            </a:r>
            <a:endParaRPr lang="en-US" dirty="0"/>
          </a:p>
        </p:txBody>
      </p:sp>
      <p:sp>
        <p:nvSpPr>
          <p:cNvPr id="3" name="Content Placeholder 2">
            <a:extLst>
              <a:ext uri="{FF2B5EF4-FFF2-40B4-BE49-F238E27FC236}">
                <a16:creationId xmlns:a16="http://schemas.microsoft.com/office/drawing/2014/main" id="{1F8CCFED-614F-443C-BD52-E8705962C7B8}"/>
              </a:ext>
            </a:extLst>
          </p:cNvPr>
          <p:cNvSpPr>
            <a:spLocks noGrp="1"/>
          </p:cNvSpPr>
          <p:nvPr>
            <p:ph idx="1"/>
          </p:nvPr>
        </p:nvSpPr>
        <p:spPr/>
        <p:txBody>
          <a:bodyPr>
            <a:normAutofit fontScale="92500" lnSpcReduction="10000"/>
          </a:bodyPr>
          <a:lstStyle/>
          <a:p>
            <a:r>
              <a:rPr lang="en-US" dirty="0"/>
              <a:t>The summary, with the title, </a:t>
            </a:r>
          </a:p>
          <a:p>
            <a:pPr lvl="1"/>
            <a:r>
              <a:rPr lang="en-US" dirty="0"/>
              <a:t>indicate the scope of the report and give the main results and conclusions. </a:t>
            </a:r>
          </a:p>
          <a:p>
            <a:pPr lvl="1"/>
            <a:r>
              <a:rPr lang="en-US" dirty="0"/>
              <a:t>must be intelligible without the rest of the report, because many people may read, and refer to, a report summary but only a few read the full report</a:t>
            </a:r>
          </a:p>
          <a:p>
            <a:r>
              <a:rPr lang="en-US" dirty="0"/>
              <a:t>Purpose - a short version of the report and a guide to the report.</a:t>
            </a:r>
          </a:p>
          <a:p>
            <a:pPr lvl="1"/>
            <a:r>
              <a:rPr lang="en-US" dirty="0"/>
              <a:t>Length - short, typically not more than 100-300 words</a:t>
            </a:r>
          </a:p>
          <a:p>
            <a:pPr lvl="1"/>
            <a:r>
              <a:rPr lang="en-US" dirty="0"/>
              <a:t>Content - provide information, not just a description of the report.</a:t>
            </a:r>
          </a:p>
          <a:p>
            <a:endParaRPr lang="en-US" dirty="0"/>
          </a:p>
        </p:txBody>
      </p:sp>
      <p:sp>
        <p:nvSpPr>
          <p:cNvPr id="4" name="Date Placeholder 3">
            <a:extLst>
              <a:ext uri="{FF2B5EF4-FFF2-40B4-BE49-F238E27FC236}">
                <a16:creationId xmlns:a16="http://schemas.microsoft.com/office/drawing/2014/main" id="{EF38C3F7-FFC1-4F8A-9A27-07D4699E692C}"/>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522C2EDC-80B6-4F17-9903-344FA545DF5B}"/>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C1F3FF91-FFBD-4D5D-B29D-41DA21931EB2}"/>
              </a:ext>
            </a:extLst>
          </p:cNvPr>
          <p:cNvSpPr>
            <a:spLocks noGrp="1"/>
          </p:cNvSpPr>
          <p:nvPr>
            <p:ph type="sldNum" sz="quarter" idx="12"/>
          </p:nvPr>
        </p:nvSpPr>
        <p:spPr/>
        <p:txBody>
          <a:bodyPr/>
          <a:lstStyle/>
          <a:p>
            <a:fld id="{8C13379D-D487-4446-85FC-E9ED5B8B80F6}" type="slidenum">
              <a:rPr lang="en-US" smtClean="0"/>
              <a:pPr/>
              <a:t>13</a:t>
            </a:fld>
            <a:endParaRPr lang="en-US"/>
          </a:p>
        </p:txBody>
      </p:sp>
    </p:spTree>
    <p:extLst>
      <p:ext uri="{BB962C8B-B14F-4D97-AF65-F5344CB8AC3E}">
        <p14:creationId xmlns:p14="http://schemas.microsoft.com/office/powerpoint/2010/main" val="3794977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1683-7B60-4DCB-BC7B-AD6ABAD1D930}"/>
              </a:ext>
            </a:extLst>
          </p:cNvPr>
          <p:cNvSpPr>
            <a:spLocks noGrp="1"/>
          </p:cNvSpPr>
          <p:nvPr>
            <p:ph type="title"/>
          </p:nvPr>
        </p:nvSpPr>
        <p:spPr/>
        <p:txBody>
          <a:bodyPr>
            <a:normAutofit/>
          </a:bodyPr>
          <a:lstStyle/>
          <a:p>
            <a:r>
              <a:rPr lang="en-US" dirty="0"/>
              <a:t>Proofreading</a:t>
            </a:r>
          </a:p>
        </p:txBody>
      </p:sp>
      <p:sp>
        <p:nvSpPr>
          <p:cNvPr id="3" name="Content Placeholder 2">
            <a:extLst>
              <a:ext uri="{FF2B5EF4-FFF2-40B4-BE49-F238E27FC236}">
                <a16:creationId xmlns:a16="http://schemas.microsoft.com/office/drawing/2014/main" id="{92DF6FF0-63E3-459E-BF0C-21AC356DCDBD}"/>
              </a:ext>
            </a:extLst>
          </p:cNvPr>
          <p:cNvSpPr>
            <a:spLocks noGrp="1"/>
          </p:cNvSpPr>
          <p:nvPr>
            <p:ph idx="1"/>
          </p:nvPr>
        </p:nvSpPr>
        <p:spPr>
          <a:xfrm>
            <a:off x="533400" y="1143000"/>
            <a:ext cx="8458200" cy="4983163"/>
          </a:xfrm>
        </p:spPr>
        <p:txBody>
          <a:bodyPr>
            <a:normAutofit fontScale="92500" lnSpcReduction="20000"/>
          </a:bodyPr>
          <a:lstStyle/>
          <a:p>
            <a:r>
              <a:rPr lang="en-US" dirty="0"/>
              <a:t>Check every aspect of a piece of written work from the content to the layout </a:t>
            </a:r>
          </a:p>
          <a:p>
            <a:r>
              <a:rPr lang="en-US" dirty="0"/>
              <a:t>Never send or submit any piece of written work, from email to course work, without proofreading. </a:t>
            </a:r>
          </a:p>
          <a:p>
            <a:r>
              <a:rPr lang="en-US" dirty="0"/>
              <a:t>Before stapling your report, you must check it very carefully yourself. </a:t>
            </a:r>
          </a:p>
          <a:p>
            <a:r>
              <a:rPr lang="en-US" dirty="0"/>
              <a:t>Give your report to someone else to read carefully and check for any errors in content, style, structure and layout. </a:t>
            </a:r>
          </a:p>
          <a:p>
            <a:r>
              <a:rPr lang="en-US" dirty="0"/>
              <a:t>Do not forget to record the name of the proofreader in your acknowledgements.</a:t>
            </a:r>
          </a:p>
          <a:p>
            <a:endParaRPr lang="en-US" dirty="0"/>
          </a:p>
        </p:txBody>
      </p:sp>
      <p:sp>
        <p:nvSpPr>
          <p:cNvPr id="4" name="Date Placeholder 3">
            <a:extLst>
              <a:ext uri="{FF2B5EF4-FFF2-40B4-BE49-F238E27FC236}">
                <a16:creationId xmlns:a16="http://schemas.microsoft.com/office/drawing/2014/main" id="{2FF389BF-F18B-4D47-AD66-A4D37F42AC90}"/>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516BAA3C-1C70-4C60-A520-DD63F5D9F563}"/>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21155929-4703-4540-BE53-71B72540C3AA}"/>
              </a:ext>
            </a:extLst>
          </p:cNvPr>
          <p:cNvSpPr>
            <a:spLocks noGrp="1"/>
          </p:cNvSpPr>
          <p:nvPr>
            <p:ph type="sldNum" sz="quarter" idx="12"/>
          </p:nvPr>
        </p:nvSpPr>
        <p:spPr/>
        <p:txBody>
          <a:bodyPr/>
          <a:lstStyle/>
          <a:p>
            <a:fld id="{8C13379D-D487-4446-85FC-E9ED5B8B80F6}" type="slidenum">
              <a:rPr lang="en-US" smtClean="0"/>
              <a:pPr/>
              <a:t>14</a:t>
            </a:fld>
            <a:endParaRPr lang="en-US"/>
          </a:p>
        </p:txBody>
      </p:sp>
    </p:spTree>
    <p:extLst>
      <p:ext uri="{BB962C8B-B14F-4D97-AF65-F5344CB8AC3E}">
        <p14:creationId xmlns:p14="http://schemas.microsoft.com/office/powerpoint/2010/main" val="266125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3B84-BBC1-4781-98AD-8AE95CC8942B}"/>
              </a:ext>
            </a:extLst>
          </p:cNvPr>
          <p:cNvSpPr>
            <a:spLocks noGrp="1"/>
          </p:cNvSpPr>
          <p:nvPr>
            <p:ph type="title"/>
          </p:nvPr>
        </p:nvSpPr>
        <p:spPr/>
        <p:txBody>
          <a:bodyPr>
            <a:normAutofit/>
          </a:bodyPr>
          <a:lstStyle/>
          <a:p>
            <a:r>
              <a:rPr lang="en-US" b="0" dirty="0"/>
              <a:t>Word processing / desktop publishing</a:t>
            </a:r>
            <a:endParaRPr lang="en-US" dirty="0"/>
          </a:p>
        </p:txBody>
      </p:sp>
      <p:sp>
        <p:nvSpPr>
          <p:cNvPr id="4" name="Date Placeholder 3">
            <a:extLst>
              <a:ext uri="{FF2B5EF4-FFF2-40B4-BE49-F238E27FC236}">
                <a16:creationId xmlns:a16="http://schemas.microsoft.com/office/drawing/2014/main" id="{531AA0C8-4346-4CAA-91D6-ECF3100BF60A}"/>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FF3E5DEA-6FF8-4B29-AAF9-1F140C7C35E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EB1B5351-D61C-4FD5-872F-3D8C2DBEB7FA}"/>
              </a:ext>
            </a:extLst>
          </p:cNvPr>
          <p:cNvSpPr>
            <a:spLocks noGrp="1"/>
          </p:cNvSpPr>
          <p:nvPr>
            <p:ph type="sldNum" sz="quarter" idx="12"/>
          </p:nvPr>
        </p:nvSpPr>
        <p:spPr>
          <a:xfrm>
            <a:off x="6781800" y="6416675"/>
            <a:ext cx="2133600" cy="365125"/>
          </a:xfrm>
        </p:spPr>
        <p:txBody>
          <a:bodyPr/>
          <a:lstStyle/>
          <a:p>
            <a:fld id="{8C13379D-D487-4446-85FC-E9ED5B8B80F6}" type="slidenum">
              <a:rPr lang="en-US" smtClean="0"/>
              <a:pPr/>
              <a:t>15</a:t>
            </a:fld>
            <a:endParaRPr lang="en-US"/>
          </a:p>
        </p:txBody>
      </p:sp>
      <p:graphicFrame>
        <p:nvGraphicFramePr>
          <p:cNvPr id="7" name="Table 6">
            <a:extLst>
              <a:ext uri="{FF2B5EF4-FFF2-40B4-BE49-F238E27FC236}">
                <a16:creationId xmlns:a16="http://schemas.microsoft.com/office/drawing/2014/main" id="{3747B8B8-9FD1-4B6D-913A-4670109CDA99}"/>
              </a:ext>
            </a:extLst>
          </p:cNvPr>
          <p:cNvGraphicFramePr>
            <a:graphicFrameLocks noGrp="1"/>
          </p:cNvGraphicFramePr>
          <p:nvPr>
            <p:extLst>
              <p:ext uri="{D42A27DB-BD31-4B8C-83A1-F6EECF244321}">
                <p14:modId xmlns:p14="http://schemas.microsoft.com/office/powerpoint/2010/main" val="1764975069"/>
              </p:ext>
            </p:extLst>
          </p:nvPr>
        </p:nvGraphicFramePr>
        <p:xfrm>
          <a:off x="457200" y="1317170"/>
          <a:ext cx="8229600" cy="4223660"/>
        </p:xfrm>
        <a:graphic>
          <a:graphicData uri="http://schemas.openxmlformats.org/drawingml/2006/table">
            <a:tbl>
              <a:tblPr/>
              <a:tblGrid>
                <a:gridCol w="4114800">
                  <a:extLst>
                    <a:ext uri="{9D8B030D-6E8A-4147-A177-3AD203B41FA5}">
                      <a16:colId xmlns:a16="http://schemas.microsoft.com/office/drawing/2014/main" val="1265747263"/>
                    </a:ext>
                  </a:extLst>
                </a:gridCol>
                <a:gridCol w="4114800">
                  <a:extLst>
                    <a:ext uri="{9D8B030D-6E8A-4147-A177-3AD203B41FA5}">
                      <a16:colId xmlns:a16="http://schemas.microsoft.com/office/drawing/2014/main" val="2008372404"/>
                    </a:ext>
                  </a:extLst>
                </a:gridCol>
              </a:tblGrid>
              <a:tr h="0">
                <a:tc>
                  <a:txBody>
                    <a:bodyPr/>
                    <a:lstStyle/>
                    <a:p>
                      <a:r>
                        <a:rPr lang="en-US" b="1"/>
                        <a:t>Advantages</a:t>
                      </a:r>
                      <a:endParaRPr lang="en-US"/>
                    </a:p>
                  </a:txBody>
                  <a:tcPr marL="10886" marR="10886" marT="10886" marB="10886" anchor="ctr">
                    <a:lnL>
                      <a:noFill/>
                    </a:lnL>
                    <a:lnR>
                      <a:noFill/>
                    </a:lnR>
                    <a:lnT>
                      <a:noFill/>
                    </a:lnT>
                    <a:lnB>
                      <a:noFill/>
                    </a:lnB>
                    <a:solidFill>
                      <a:srgbClr val="FFFFFF"/>
                    </a:solidFill>
                  </a:tcPr>
                </a:tc>
                <a:tc>
                  <a:txBody>
                    <a:bodyPr/>
                    <a:lstStyle/>
                    <a:p>
                      <a:r>
                        <a:rPr lang="en-US" b="1"/>
                        <a:t>Disadvantages</a:t>
                      </a:r>
                      <a:endParaRPr lang="en-US"/>
                    </a:p>
                  </a:txBody>
                  <a:tcPr marL="10886" marR="10886" marT="10886" marB="10886" anchor="ctr">
                    <a:lnL>
                      <a:noFill/>
                    </a:lnL>
                    <a:lnR>
                      <a:noFill/>
                    </a:lnR>
                    <a:lnT>
                      <a:noFill/>
                    </a:lnT>
                    <a:lnB>
                      <a:noFill/>
                    </a:lnB>
                    <a:solidFill>
                      <a:srgbClr val="FFFFFF"/>
                    </a:solidFill>
                  </a:tcPr>
                </a:tc>
                <a:extLst>
                  <a:ext uri="{0D108BD9-81ED-4DB2-BD59-A6C34878D82A}">
                    <a16:rowId xmlns:a16="http://schemas.microsoft.com/office/drawing/2014/main" val="1802293268"/>
                  </a:ext>
                </a:extLst>
              </a:tr>
              <a:tr h="0">
                <a:tc>
                  <a:txBody>
                    <a:bodyPr/>
                    <a:lstStyle/>
                    <a:p>
                      <a:r>
                        <a:rPr lang="en-US"/>
                        <a:t>Word processing and desktop publishing packages offer great scope for endless revision of a document. This includes words, word order, style and layout.</a:t>
                      </a:r>
                    </a:p>
                  </a:txBody>
                  <a:tcPr marL="10886" marR="10886" marT="10886" marB="10886" anchor="ctr">
                    <a:lnL>
                      <a:noFill/>
                    </a:lnL>
                    <a:lnR>
                      <a:noFill/>
                    </a:lnR>
                    <a:lnT>
                      <a:noFill/>
                    </a:lnT>
                    <a:lnB>
                      <a:noFill/>
                    </a:lnB>
                    <a:solidFill>
                      <a:srgbClr val="FFFFFF"/>
                    </a:solidFill>
                  </a:tcPr>
                </a:tc>
                <a:tc>
                  <a:txBody>
                    <a:bodyPr/>
                    <a:lstStyle/>
                    <a:p>
                      <a:r>
                        <a:rPr lang="en-US"/>
                        <a:t>Word processing and desktop publishing packages never make up for poor or inaccurate content</a:t>
                      </a:r>
                    </a:p>
                  </a:txBody>
                  <a:tcPr marL="10886" marR="10886" marT="10886" marB="10886" anchor="ctr">
                    <a:lnL>
                      <a:noFill/>
                    </a:lnL>
                    <a:lnR>
                      <a:noFill/>
                    </a:lnR>
                    <a:lnT>
                      <a:noFill/>
                    </a:lnT>
                    <a:lnB>
                      <a:noFill/>
                    </a:lnB>
                    <a:solidFill>
                      <a:srgbClr val="FFFFFF"/>
                    </a:solidFill>
                  </a:tcPr>
                </a:tc>
                <a:extLst>
                  <a:ext uri="{0D108BD9-81ED-4DB2-BD59-A6C34878D82A}">
                    <a16:rowId xmlns:a16="http://schemas.microsoft.com/office/drawing/2014/main" val="348360685"/>
                  </a:ext>
                </a:extLst>
              </a:tr>
              <a:tr h="0">
                <a:tc>
                  <a:txBody>
                    <a:bodyPr/>
                    <a:lstStyle/>
                    <a:p>
                      <a:r>
                        <a:rPr lang="en-US"/>
                        <a:t>They allow for the incremental production of a long document in portions which are stored and combined later</a:t>
                      </a:r>
                    </a:p>
                  </a:txBody>
                  <a:tcPr marL="10886" marR="10886" marT="10886" marB="10886" anchor="ctr">
                    <a:lnL>
                      <a:noFill/>
                    </a:lnL>
                    <a:lnR>
                      <a:noFill/>
                    </a:lnR>
                    <a:lnT>
                      <a:noFill/>
                    </a:lnT>
                    <a:lnB>
                      <a:noFill/>
                    </a:lnB>
                    <a:solidFill>
                      <a:srgbClr val="FFFFFF"/>
                    </a:solidFill>
                  </a:tcPr>
                </a:tc>
                <a:tc>
                  <a:txBody>
                    <a:bodyPr/>
                    <a:lstStyle/>
                    <a:p>
                      <a:r>
                        <a:rPr lang="en-US"/>
                        <a:t>They can waste a lot of time by slowing down writing and distracting the writer with the mechanics of text and graphics manipulation.</a:t>
                      </a:r>
                    </a:p>
                  </a:txBody>
                  <a:tcPr marL="10886" marR="10886" marT="10886" marB="10886" anchor="ctr">
                    <a:lnL>
                      <a:noFill/>
                    </a:lnL>
                    <a:lnR>
                      <a:noFill/>
                    </a:lnR>
                    <a:lnT>
                      <a:noFill/>
                    </a:lnT>
                    <a:lnB>
                      <a:noFill/>
                    </a:lnB>
                    <a:solidFill>
                      <a:srgbClr val="FFFFFF"/>
                    </a:solidFill>
                  </a:tcPr>
                </a:tc>
                <a:extLst>
                  <a:ext uri="{0D108BD9-81ED-4DB2-BD59-A6C34878D82A}">
                    <a16:rowId xmlns:a16="http://schemas.microsoft.com/office/drawing/2014/main" val="687827352"/>
                  </a:ext>
                </a:extLst>
              </a:tr>
              <a:tr h="0">
                <a:tc>
                  <a:txBody>
                    <a:bodyPr/>
                    <a:lstStyle/>
                    <a:p>
                      <a:r>
                        <a:rPr lang="en-US"/>
                        <a:t>They can be used to make a document look stylish and professional.</a:t>
                      </a:r>
                    </a:p>
                  </a:txBody>
                  <a:tcPr marL="10886" marR="10886" marT="10886" marB="10886" anchor="ctr">
                    <a:lnL>
                      <a:noFill/>
                    </a:lnL>
                    <a:lnR>
                      <a:noFill/>
                    </a:lnR>
                    <a:lnT>
                      <a:noFill/>
                    </a:lnT>
                    <a:lnB>
                      <a:noFill/>
                    </a:lnB>
                    <a:solidFill>
                      <a:srgbClr val="FFFFFF"/>
                    </a:solidFill>
                  </a:tcPr>
                </a:tc>
                <a:tc>
                  <a:txBody>
                    <a:bodyPr/>
                    <a:lstStyle/>
                    <a:p>
                      <a:r>
                        <a:rPr lang="en-US"/>
                        <a:t>Excessive use of 'cut and paste' leads to tedious repetition and sloppy writing.</a:t>
                      </a:r>
                    </a:p>
                  </a:txBody>
                  <a:tcPr marL="10886" marR="10886" marT="10886" marB="10886" anchor="ctr">
                    <a:lnL>
                      <a:noFill/>
                    </a:lnL>
                    <a:lnR>
                      <a:noFill/>
                    </a:lnR>
                    <a:lnT>
                      <a:noFill/>
                    </a:lnT>
                    <a:lnB>
                      <a:noFill/>
                    </a:lnB>
                    <a:solidFill>
                      <a:srgbClr val="FFFFFF"/>
                    </a:solidFill>
                  </a:tcPr>
                </a:tc>
                <a:extLst>
                  <a:ext uri="{0D108BD9-81ED-4DB2-BD59-A6C34878D82A}">
                    <a16:rowId xmlns:a16="http://schemas.microsoft.com/office/drawing/2014/main" val="1258083149"/>
                  </a:ext>
                </a:extLst>
              </a:tr>
              <a:tr h="0">
                <a:tc>
                  <a:txBody>
                    <a:bodyPr/>
                    <a:lstStyle/>
                    <a:p>
                      <a:r>
                        <a:rPr lang="en-US"/>
                        <a:t>They make the process of proofreading and revision extremely straightforward</a:t>
                      </a:r>
                    </a:p>
                  </a:txBody>
                  <a:tcPr marL="10886" marR="10886" marT="10886" marB="10886" anchor="ctr">
                    <a:lnL>
                      <a:noFill/>
                    </a:lnL>
                    <a:lnR>
                      <a:noFill/>
                    </a:lnR>
                    <a:lnT>
                      <a:noFill/>
                    </a:lnT>
                    <a:lnB>
                      <a:noFill/>
                    </a:lnB>
                    <a:solidFill>
                      <a:srgbClr val="FFFFFF"/>
                    </a:solidFill>
                  </a:tcPr>
                </a:tc>
                <a:tc>
                  <a:txBody>
                    <a:bodyPr/>
                    <a:lstStyle/>
                    <a:p>
                      <a:r>
                        <a:rPr lang="en-US" b="1" dirty="0"/>
                        <a:t>If the first draft is word processed, it can look so stylish that the writer is fooled into thinking that it does not need proofreading and revision!</a:t>
                      </a:r>
                      <a:endParaRPr lang="en-US" dirty="0"/>
                    </a:p>
                  </a:txBody>
                  <a:tcPr marL="10886" marR="10886" marT="10886" marB="10886" anchor="ctr">
                    <a:lnL>
                      <a:noFill/>
                    </a:lnL>
                    <a:lnR>
                      <a:noFill/>
                    </a:lnR>
                    <a:lnT>
                      <a:noFill/>
                    </a:lnT>
                    <a:lnB>
                      <a:noFill/>
                    </a:lnB>
                    <a:solidFill>
                      <a:srgbClr val="FFFFFF"/>
                    </a:solidFill>
                  </a:tcPr>
                </a:tc>
                <a:extLst>
                  <a:ext uri="{0D108BD9-81ED-4DB2-BD59-A6C34878D82A}">
                    <a16:rowId xmlns:a16="http://schemas.microsoft.com/office/drawing/2014/main" val="198279121"/>
                  </a:ext>
                </a:extLst>
              </a:tr>
            </a:tbl>
          </a:graphicData>
        </a:graphic>
      </p:graphicFrame>
    </p:spTree>
    <p:extLst>
      <p:ext uri="{BB962C8B-B14F-4D97-AF65-F5344CB8AC3E}">
        <p14:creationId xmlns:p14="http://schemas.microsoft.com/office/powerpoint/2010/main" val="1361119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FB76-A97E-41DD-97D6-A2965BE67E05}"/>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23213296-B960-4EEC-BCF6-336DF59A4EC0}"/>
              </a:ext>
            </a:extLst>
          </p:cNvPr>
          <p:cNvSpPr>
            <a:spLocks noGrp="1"/>
          </p:cNvSpPr>
          <p:nvPr>
            <p:ph idx="1"/>
          </p:nvPr>
        </p:nvSpPr>
        <p:spPr/>
        <p:txBody>
          <a:bodyPr/>
          <a:lstStyle/>
          <a:p>
            <a:r>
              <a:rPr lang="en-US" dirty="0"/>
              <a:t>Do not bother with style and formatting of a document until the penultimate or final draft.</a:t>
            </a:r>
          </a:p>
          <a:p>
            <a:r>
              <a:rPr lang="en-US" dirty="0"/>
              <a:t>Do not try to get graphics </a:t>
            </a:r>
            <a:r>
              <a:rPr lang="en-US" dirty="0" err="1"/>
              <a:t>finalised</a:t>
            </a:r>
            <a:r>
              <a:rPr lang="en-US" dirty="0"/>
              <a:t> until the text content is complete.</a:t>
            </a:r>
          </a:p>
          <a:p>
            <a:endParaRPr lang="en-US" dirty="0"/>
          </a:p>
        </p:txBody>
      </p:sp>
      <p:sp>
        <p:nvSpPr>
          <p:cNvPr id="4" name="Date Placeholder 3">
            <a:extLst>
              <a:ext uri="{FF2B5EF4-FFF2-40B4-BE49-F238E27FC236}">
                <a16:creationId xmlns:a16="http://schemas.microsoft.com/office/drawing/2014/main" id="{9C992C6C-3E9B-4E43-B2F9-3521C310EA3B}"/>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2B71EDF7-71E9-4AD5-8FBF-2ACE57E4605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9A790C17-F658-4E7C-8DC6-510B78A1050B}"/>
              </a:ext>
            </a:extLst>
          </p:cNvPr>
          <p:cNvSpPr>
            <a:spLocks noGrp="1"/>
          </p:cNvSpPr>
          <p:nvPr>
            <p:ph type="sldNum" sz="quarter" idx="12"/>
          </p:nvPr>
        </p:nvSpPr>
        <p:spPr/>
        <p:txBody>
          <a:bodyPr/>
          <a:lstStyle/>
          <a:p>
            <a:fld id="{8C13379D-D487-4446-85FC-E9ED5B8B80F6}" type="slidenum">
              <a:rPr lang="en-US" smtClean="0"/>
              <a:pPr/>
              <a:t>16</a:t>
            </a:fld>
            <a:endParaRPr lang="en-US"/>
          </a:p>
        </p:txBody>
      </p:sp>
    </p:spTree>
    <p:extLst>
      <p:ext uri="{BB962C8B-B14F-4D97-AF65-F5344CB8AC3E}">
        <p14:creationId xmlns:p14="http://schemas.microsoft.com/office/powerpoint/2010/main" val="64186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4961-1DE5-4300-A18B-A2FFAD60C8CF}"/>
              </a:ext>
            </a:extLst>
          </p:cNvPr>
          <p:cNvSpPr>
            <a:spLocks noGrp="1"/>
          </p:cNvSpPr>
          <p:nvPr>
            <p:ph type="title"/>
          </p:nvPr>
        </p:nvSpPr>
        <p:spPr/>
        <p:txBody>
          <a:bodyPr/>
          <a:lstStyle/>
          <a:p>
            <a:r>
              <a:rPr lang="en-US" dirty="0"/>
              <a:t>Front Matter</a:t>
            </a:r>
          </a:p>
        </p:txBody>
      </p:sp>
      <p:sp>
        <p:nvSpPr>
          <p:cNvPr id="3" name="Content Placeholder 2">
            <a:extLst>
              <a:ext uri="{FF2B5EF4-FFF2-40B4-BE49-F238E27FC236}">
                <a16:creationId xmlns:a16="http://schemas.microsoft.com/office/drawing/2014/main" id="{47CD46BC-937C-4A6D-B5EE-6F2416C9197F}"/>
              </a:ext>
            </a:extLst>
          </p:cNvPr>
          <p:cNvSpPr>
            <a:spLocks noGrp="1"/>
          </p:cNvSpPr>
          <p:nvPr>
            <p:ph idx="1"/>
          </p:nvPr>
        </p:nvSpPr>
        <p:spPr/>
        <p:txBody>
          <a:bodyPr>
            <a:normAutofit lnSpcReduction="10000"/>
          </a:bodyPr>
          <a:lstStyle/>
          <a:p>
            <a:r>
              <a:rPr lang="en-US" dirty="0"/>
              <a:t>Cover*</a:t>
            </a:r>
          </a:p>
          <a:p>
            <a:r>
              <a:rPr lang="en-US" dirty="0"/>
              <a:t>Label*</a:t>
            </a:r>
          </a:p>
          <a:p>
            <a:r>
              <a:rPr lang="en-US" dirty="0"/>
              <a:t>Title Page</a:t>
            </a:r>
          </a:p>
          <a:p>
            <a:r>
              <a:rPr lang="en-US" dirty="0"/>
              <a:t>Abstract</a:t>
            </a:r>
          </a:p>
          <a:p>
            <a:r>
              <a:rPr lang="en-US" dirty="0"/>
              <a:t>Table of Contents</a:t>
            </a:r>
          </a:p>
          <a:p>
            <a:r>
              <a:rPr lang="en-US" dirty="0"/>
              <a:t>List of Figures and Tables</a:t>
            </a:r>
          </a:p>
          <a:p>
            <a:endParaRPr lang="en-US" dirty="0"/>
          </a:p>
          <a:p>
            <a:endParaRPr lang="en-US" dirty="0"/>
          </a:p>
          <a:p>
            <a:pPr marL="0" indent="0">
              <a:buNone/>
            </a:pPr>
            <a:r>
              <a:rPr lang="en-US" sz="2800" i="1" dirty="0"/>
              <a:t>* May be an optional element</a:t>
            </a:r>
          </a:p>
        </p:txBody>
      </p:sp>
      <p:sp>
        <p:nvSpPr>
          <p:cNvPr id="4" name="Date Placeholder 3">
            <a:extLst>
              <a:ext uri="{FF2B5EF4-FFF2-40B4-BE49-F238E27FC236}">
                <a16:creationId xmlns:a16="http://schemas.microsoft.com/office/drawing/2014/main" id="{55CF533D-0AA4-4119-AFC2-DBED0725FD5C}"/>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5D78444-EB53-489D-9204-9F8D3C54C64F}"/>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7346E3B9-EE12-4882-B5EF-3B2F3359F0C2}"/>
              </a:ext>
            </a:extLst>
          </p:cNvPr>
          <p:cNvSpPr>
            <a:spLocks noGrp="1"/>
          </p:cNvSpPr>
          <p:nvPr>
            <p:ph type="sldNum" sz="quarter" idx="12"/>
          </p:nvPr>
        </p:nvSpPr>
        <p:spPr/>
        <p:txBody>
          <a:bodyPr/>
          <a:lstStyle/>
          <a:p>
            <a:fld id="{8C13379D-D487-4446-85FC-E9ED5B8B80F6}" type="slidenum">
              <a:rPr lang="en-US" smtClean="0"/>
              <a:pPr/>
              <a:t>17</a:t>
            </a:fld>
            <a:endParaRPr lang="en-US"/>
          </a:p>
        </p:txBody>
      </p:sp>
    </p:spTree>
    <p:extLst>
      <p:ext uri="{BB962C8B-B14F-4D97-AF65-F5344CB8AC3E}">
        <p14:creationId xmlns:p14="http://schemas.microsoft.com/office/powerpoint/2010/main" val="66967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195B-74C7-46ED-91F4-D6D4F984E1D7}"/>
              </a:ext>
            </a:extLst>
          </p:cNvPr>
          <p:cNvSpPr>
            <a:spLocks noGrp="1"/>
          </p:cNvSpPr>
          <p:nvPr>
            <p:ph type="title"/>
          </p:nvPr>
        </p:nvSpPr>
        <p:spPr/>
        <p:txBody>
          <a:bodyPr/>
          <a:lstStyle/>
          <a:p>
            <a:r>
              <a:rPr lang="en-US" dirty="0"/>
              <a:t>Cover and Label</a:t>
            </a:r>
          </a:p>
        </p:txBody>
      </p:sp>
      <p:sp>
        <p:nvSpPr>
          <p:cNvPr id="3" name="Content Placeholder 2">
            <a:extLst>
              <a:ext uri="{FF2B5EF4-FFF2-40B4-BE49-F238E27FC236}">
                <a16:creationId xmlns:a16="http://schemas.microsoft.com/office/drawing/2014/main" id="{5A1DADD2-8124-4701-B15F-15C8DD383806}"/>
              </a:ext>
            </a:extLst>
          </p:cNvPr>
          <p:cNvSpPr>
            <a:spLocks noGrp="1"/>
          </p:cNvSpPr>
          <p:nvPr>
            <p:ph idx="1"/>
          </p:nvPr>
        </p:nvSpPr>
        <p:spPr/>
        <p:txBody>
          <a:bodyPr/>
          <a:lstStyle/>
          <a:p>
            <a:r>
              <a:rPr lang="en-US" dirty="0"/>
              <a:t>A cover is used if the report is over 10 pages long</a:t>
            </a:r>
          </a:p>
          <a:p>
            <a:r>
              <a:rPr lang="en-US" dirty="0"/>
              <a:t>A label is placed on the cover to identify</a:t>
            </a:r>
          </a:p>
          <a:p>
            <a:r>
              <a:rPr lang="en-US" dirty="0"/>
              <a:t>Report </a:t>
            </a:r>
            <a:r>
              <a:rPr lang="en-US" dirty="0" err="1"/>
              <a:t>tittlr</a:t>
            </a:r>
            <a:r>
              <a:rPr lang="en-US" dirty="0"/>
              <a:t> and subtitle (if a subtitle is appropriate)</a:t>
            </a:r>
          </a:p>
          <a:p>
            <a:r>
              <a:rPr lang="en-US" dirty="0"/>
              <a:t>Author’s name</a:t>
            </a:r>
          </a:p>
          <a:p>
            <a:r>
              <a:rPr lang="en-US" dirty="0"/>
              <a:t>Publisher</a:t>
            </a:r>
          </a:p>
          <a:p>
            <a:r>
              <a:rPr lang="en-US" dirty="0"/>
              <a:t>Date of publication</a:t>
            </a:r>
          </a:p>
        </p:txBody>
      </p:sp>
      <p:sp>
        <p:nvSpPr>
          <p:cNvPr id="4" name="Date Placeholder 3">
            <a:extLst>
              <a:ext uri="{FF2B5EF4-FFF2-40B4-BE49-F238E27FC236}">
                <a16:creationId xmlns:a16="http://schemas.microsoft.com/office/drawing/2014/main" id="{DB1DC0D0-8912-49F3-8F04-855912E41D75}"/>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AA4B7DD-11CE-4B18-8C10-97A4397E82E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A31A593F-5716-4182-BBF9-46132B8BADE1}"/>
              </a:ext>
            </a:extLst>
          </p:cNvPr>
          <p:cNvSpPr>
            <a:spLocks noGrp="1"/>
          </p:cNvSpPr>
          <p:nvPr>
            <p:ph type="sldNum" sz="quarter" idx="12"/>
          </p:nvPr>
        </p:nvSpPr>
        <p:spPr/>
        <p:txBody>
          <a:bodyPr/>
          <a:lstStyle/>
          <a:p>
            <a:fld id="{8C13379D-D487-4446-85FC-E9ED5B8B80F6}" type="slidenum">
              <a:rPr lang="en-US" smtClean="0"/>
              <a:pPr/>
              <a:t>18</a:t>
            </a:fld>
            <a:endParaRPr lang="en-US"/>
          </a:p>
        </p:txBody>
      </p:sp>
    </p:spTree>
    <p:extLst>
      <p:ext uri="{BB962C8B-B14F-4D97-AF65-F5344CB8AC3E}">
        <p14:creationId xmlns:p14="http://schemas.microsoft.com/office/powerpoint/2010/main" val="32987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Title page</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p:txBody>
          <a:bodyPr>
            <a:normAutofit/>
          </a:bodyPr>
          <a:lstStyle/>
          <a:p>
            <a:r>
              <a:rPr lang="en-US" dirty="0"/>
              <a:t>The title page duplicates the information found on the front cover ( if the cover is used)</a:t>
            </a:r>
          </a:p>
          <a:p>
            <a:r>
              <a:rPr lang="en-US" dirty="0"/>
              <a:t>The title page also provides descriptive information that is used by organizations that provide access to information resources.</a:t>
            </a:r>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19</a:t>
            </a:fld>
            <a:endParaRPr lang="en-US"/>
          </a:p>
        </p:txBody>
      </p:sp>
    </p:spTree>
    <p:extLst>
      <p:ext uri="{BB962C8B-B14F-4D97-AF65-F5344CB8AC3E}">
        <p14:creationId xmlns:p14="http://schemas.microsoft.com/office/powerpoint/2010/main" val="100613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Differences between a Report and a Thesis </a:t>
            </a:r>
          </a:p>
          <a:p>
            <a:r>
              <a:rPr lang="en-US" dirty="0"/>
              <a:t>Writing a technical report</a:t>
            </a:r>
          </a:p>
          <a:p>
            <a:r>
              <a:rPr lang="en-US" dirty="0"/>
              <a:t>Writing a thesis</a:t>
            </a:r>
          </a:p>
          <a:p>
            <a:r>
              <a:rPr lang="en-US" dirty="0" err="1"/>
              <a:t>Maping</a:t>
            </a:r>
            <a:r>
              <a:rPr lang="en-US" dirty="0"/>
              <a:t> your ideas to text</a:t>
            </a:r>
          </a:p>
          <a:p>
            <a:r>
              <a:rPr lang="en-US" dirty="0"/>
              <a:t>Paragraphs </a:t>
            </a:r>
          </a:p>
        </p:txBody>
      </p:sp>
      <p:sp>
        <p:nvSpPr>
          <p:cNvPr id="4" name="Date Placeholder 3"/>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p:cNvSpPr>
            <a:spLocks noGrp="1"/>
          </p:cNvSpPr>
          <p:nvPr>
            <p:ph type="ftr" sz="quarter" idx="11"/>
          </p:nvPr>
        </p:nvSpPr>
        <p:spPr/>
        <p:txBody>
          <a:bodyPr/>
          <a:lstStyle/>
          <a:p>
            <a:r>
              <a:rPr lang="en-US" dirty="0"/>
              <a:t>Technical Writing and Presentation</a:t>
            </a:r>
          </a:p>
        </p:txBody>
      </p:sp>
      <p:sp>
        <p:nvSpPr>
          <p:cNvPr id="6" name="Slide Number Placeholder 5"/>
          <p:cNvSpPr>
            <a:spLocks noGrp="1"/>
          </p:cNvSpPr>
          <p:nvPr>
            <p:ph type="sldNum" sz="quarter" idx="12"/>
          </p:nvPr>
        </p:nvSpPr>
        <p:spPr/>
        <p:txBody>
          <a:bodyPr/>
          <a:lstStyle/>
          <a:p>
            <a:fld id="{8C13379D-D487-4446-85FC-E9ED5B8B80F6}" type="slidenum">
              <a:rPr lang="en-US" smtClean="0"/>
              <a:pPr/>
              <a:t>2</a:t>
            </a:fld>
            <a:endParaRPr lang="en-US"/>
          </a:p>
        </p:txBody>
      </p:sp>
    </p:spTree>
    <p:extLst>
      <p:ext uri="{BB962C8B-B14F-4D97-AF65-F5344CB8AC3E}">
        <p14:creationId xmlns:p14="http://schemas.microsoft.com/office/powerpoint/2010/main" val="427484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DEE2-896A-4693-A9C4-BAF79EAC3D79}"/>
              </a:ext>
            </a:extLst>
          </p:cNvPr>
          <p:cNvSpPr>
            <a:spLocks noGrp="1"/>
          </p:cNvSpPr>
          <p:nvPr>
            <p:ph type="title"/>
          </p:nvPr>
        </p:nvSpPr>
        <p:spPr/>
        <p:txBody>
          <a:bodyPr/>
          <a:lstStyle/>
          <a:p>
            <a:r>
              <a:rPr lang="en-US" dirty="0"/>
              <a:t>Select a title</a:t>
            </a:r>
          </a:p>
        </p:txBody>
      </p:sp>
      <p:sp>
        <p:nvSpPr>
          <p:cNvPr id="3" name="Content Placeholder 2">
            <a:extLst>
              <a:ext uri="{FF2B5EF4-FFF2-40B4-BE49-F238E27FC236}">
                <a16:creationId xmlns:a16="http://schemas.microsoft.com/office/drawing/2014/main" id="{3A3E4894-FC35-4F46-B039-49132D47C833}"/>
              </a:ext>
            </a:extLst>
          </p:cNvPr>
          <p:cNvSpPr>
            <a:spLocks noGrp="1"/>
          </p:cNvSpPr>
          <p:nvPr>
            <p:ph idx="1"/>
          </p:nvPr>
        </p:nvSpPr>
        <p:spPr/>
        <p:txBody>
          <a:bodyPr>
            <a:normAutofit/>
          </a:bodyPr>
          <a:lstStyle/>
          <a:p>
            <a:r>
              <a:rPr lang="en-US" dirty="0"/>
              <a:t>Think about the reader’s first impression.</a:t>
            </a:r>
          </a:p>
          <a:p>
            <a:r>
              <a:rPr lang="en-US" dirty="0"/>
              <a:t>Include important and distinguishing key words, for example the words that</a:t>
            </a:r>
            <a:br>
              <a:rPr lang="en-US" dirty="0"/>
            </a:br>
            <a:r>
              <a:rPr lang="en-US" dirty="0"/>
              <a:t>somebody will use in a literature search.</a:t>
            </a:r>
          </a:p>
          <a:p>
            <a:r>
              <a:rPr lang="en-US" dirty="0"/>
              <a:t>Leave out any words that are not essential. Avoid meaningless expressions or longwinded descriptions. Every word must count. </a:t>
            </a:r>
            <a:br>
              <a:rPr lang="en-US" dirty="0"/>
            </a:br>
            <a:endParaRPr lang="en-US" dirty="0"/>
          </a:p>
        </p:txBody>
      </p:sp>
      <p:sp>
        <p:nvSpPr>
          <p:cNvPr id="4" name="Date Placeholder 3">
            <a:extLst>
              <a:ext uri="{FF2B5EF4-FFF2-40B4-BE49-F238E27FC236}">
                <a16:creationId xmlns:a16="http://schemas.microsoft.com/office/drawing/2014/main" id="{C34EBDB6-C851-499F-A446-7EC6B7B20D1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00D2EA39-E3D8-439C-8C7F-A7E6E2ABB5EE}"/>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328AB032-2DA5-4CC9-9E83-420FB7D55F0F}"/>
              </a:ext>
            </a:extLst>
          </p:cNvPr>
          <p:cNvSpPr>
            <a:spLocks noGrp="1"/>
          </p:cNvSpPr>
          <p:nvPr>
            <p:ph type="sldNum" sz="quarter" idx="12"/>
          </p:nvPr>
        </p:nvSpPr>
        <p:spPr/>
        <p:txBody>
          <a:bodyPr/>
          <a:lstStyle/>
          <a:p>
            <a:fld id="{8C13379D-D487-4446-85FC-E9ED5B8B80F6}" type="slidenum">
              <a:rPr lang="en-US" smtClean="0"/>
              <a:pPr/>
              <a:t>20</a:t>
            </a:fld>
            <a:endParaRPr lang="en-US"/>
          </a:p>
        </p:txBody>
      </p:sp>
    </p:spTree>
    <p:extLst>
      <p:ext uri="{BB962C8B-B14F-4D97-AF65-F5344CB8AC3E}">
        <p14:creationId xmlns:p14="http://schemas.microsoft.com/office/powerpoint/2010/main" val="1547569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Abstract</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p:txBody>
          <a:bodyPr>
            <a:normAutofit lnSpcReduction="10000"/>
          </a:bodyPr>
          <a:lstStyle/>
          <a:p>
            <a:r>
              <a:rPr lang="en-US" dirty="0"/>
              <a:t>An abstract is a short summary that provides an overview of the purpose, scope and findings contained in the report. </a:t>
            </a:r>
          </a:p>
          <a:p>
            <a:r>
              <a:rPr lang="en-US" dirty="0"/>
              <a:t>Purpose: identifies the issue, need or reason for the investigation</a:t>
            </a:r>
          </a:p>
          <a:p>
            <a:r>
              <a:rPr lang="en-US" dirty="0"/>
              <a:t>Scope: review the main points, extent and limits of the investigation</a:t>
            </a:r>
          </a:p>
          <a:p>
            <a:r>
              <a:rPr lang="en-US" dirty="0"/>
              <a:t>Findings: includes condensed conclusions and recommendations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21</a:t>
            </a:fld>
            <a:endParaRPr lang="en-US"/>
          </a:p>
        </p:txBody>
      </p:sp>
    </p:spTree>
    <p:extLst>
      <p:ext uri="{BB962C8B-B14F-4D97-AF65-F5344CB8AC3E}">
        <p14:creationId xmlns:p14="http://schemas.microsoft.com/office/powerpoint/2010/main" val="301930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Abstract</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p:txBody>
          <a:bodyPr>
            <a:normAutofit/>
          </a:bodyPr>
          <a:lstStyle/>
          <a:p>
            <a:r>
              <a:rPr lang="en-US" dirty="0"/>
              <a:t>no more than 200 words</a:t>
            </a:r>
          </a:p>
          <a:p>
            <a:r>
              <a:rPr lang="en-US" dirty="0"/>
              <a:t>provides an “in a nutshell” description without providing underlying details</a:t>
            </a:r>
          </a:p>
          <a:p>
            <a:r>
              <a:rPr lang="en-US" dirty="0"/>
              <a:t>contains no undefined symbol, abbreviations, acronyms</a:t>
            </a:r>
          </a:p>
          <a:p>
            <a:r>
              <a:rPr lang="en-US" dirty="0"/>
              <a:t>makes no reference by number to any references or illustrative material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22</a:t>
            </a:fld>
            <a:endParaRPr lang="en-US"/>
          </a:p>
        </p:txBody>
      </p:sp>
    </p:spTree>
    <p:extLst>
      <p:ext uri="{BB962C8B-B14F-4D97-AF65-F5344CB8AC3E}">
        <p14:creationId xmlns:p14="http://schemas.microsoft.com/office/powerpoint/2010/main" val="191001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Abstract</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533400" y="1143000"/>
            <a:ext cx="8153400" cy="5638800"/>
          </a:xfrm>
        </p:spPr>
        <p:txBody>
          <a:bodyPr>
            <a:normAutofit/>
          </a:bodyPr>
          <a:lstStyle/>
          <a:p>
            <a:r>
              <a:rPr lang="en-US" dirty="0"/>
              <a:t>Provides no background information.</a:t>
            </a:r>
          </a:p>
          <a:p>
            <a:r>
              <a:rPr lang="en-US" dirty="0"/>
              <a:t>Every word is important. Limit the use of words that do not convey important information to a minimum</a:t>
            </a:r>
          </a:p>
          <a:p>
            <a:r>
              <a:rPr lang="en-US" dirty="0"/>
              <a:t>The abstract is usually the last part of the report to be written.</a:t>
            </a:r>
          </a:p>
          <a:p>
            <a:r>
              <a:rPr lang="en-US" dirty="0"/>
              <a:t>Include in the abstract the keywords that someone may use to search for the</a:t>
            </a:r>
            <a:br>
              <a:rPr lang="en-US" dirty="0"/>
            </a:br>
            <a:r>
              <a:rPr lang="en-US" dirty="0"/>
              <a:t>report in a literature database. </a:t>
            </a: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23</a:t>
            </a:fld>
            <a:endParaRPr lang="en-US"/>
          </a:p>
        </p:txBody>
      </p:sp>
    </p:spTree>
    <p:extLst>
      <p:ext uri="{BB962C8B-B14F-4D97-AF65-F5344CB8AC3E}">
        <p14:creationId xmlns:p14="http://schemas.microsoft.com/office/powerpoint/2010/main" val="126072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Table of Contents</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p:txBody>
          <a:bodyPr>
            <a:normAutofit/>
          </a:bodyPr>
          <a:lstStyle/>
          <a:p>
            <a:r>
              <a:rPr lang="en-US" dirty="0"/>
              <a:t>numbers and lists all section and subsection headings with page numbers</a:t>
            </a:r>
          </a:p>
          <a:p>
            <a:r>
              <a:rPr lang="en-US" dirty="0"/>
              <a:t>list the title and the beginning page number of each major section within the report (excluding the title page and the table of contents)</a:t>
            </a:r>
          </a:p>
          <a:p>
            <a:endParaRPr lang="en-US" dirty="0"/>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24</a:t>
            </a:fld>
            <a:endParaRPr lang="en-US"/>
          </a:p>
        </p:txBody>
      </p:sp>
    </p:spTree>
    <p:extLst>
      <p:ext uri="{BB962C8B-B14F-4D97-AF65-F5344CB8AC3E}">
        <p14:creationId xmlns:p14="http://schemas.microsoft.com/office/powerpoint/2010/main" val="2411230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249B-CA83-433B-97AD-ADAF9B695D77}"/>
              </a:ext>
            </a:extLst>
          </p:cNvPr>
          <p:cNvSpPr>
            <a:spLocks noGrp="1"/>
          </p:cNvSpPr>
          <p:nvPr>
            <p:ph type="title"/>
          </p:nvPr>
        </p:nvSpPr>
        <p:spPr/>
        <p:txBody>
          <a:bodyPr/>
          <a:lstStyle/>
          <a:p>
            <a:r>
              <a:rPr lang="en-US" dirty="0"/>
              <a:t>List of Tables and Figures*</a:t>
            </a:r>
          </a:p>
        </p:txBody>
      </p:sp>
      <p:sp>
        <p:nvSpPr>
          <p:cNvPr id="3" name="Content Placeholder 2">
            <a:extLst>
              <a:ext uri="{FF2B5EF4-FFF2-40B4-BE49-F238E27FC236}">
                <a16:creationId xmlns:a16="http://schemas.microsoft.com/office/drawing/2014/main" id="{53CD2643-8B08-4EB8-9E9D-9A9D0E49BBBC}"/>
              </a:ext>
            </a:extLst>
          </p:cNvPr>
          <p:cNvSpPr>
            <a:spLocks noGrp="1"/>
          </p:cNvSpPr>
          <p:nvPr>
            <p:ph idx="1"/>
          </p:nvPr>
        </p:nvSpPr>
        <p:spPr>
          <a:xfrm>
            <a:off x="685800" y="1295400"/>
            <a:ext cx="8001000" cy="4983163"/>
          </a:xfrm>
        </p:spPr>
        <p:txBody>
          <a:bodyPr>
            <a:normAutofit fontScale="70000" lnSpcReduction="20000"/>
          </a:bodyPr>
          <a:lstStyle/>
          <a:p>
            <a:r>
              <a:rPr lang="en-US" sz="3900" dirty="0"/>
              <a:t>A list of </a:t>
            </a:r>
            <a:r>
              <a:rPr lang="en-US" sz="3900" b="1" i="1" dirty="0">
                <a:solidFill>
                  <a:srgbClr val="FF0000"/>
                </a:solidFill>
              </a:rPr>
              <a:t>figures</a:t>
            </a:r>
            <a:r>
              <a:rPr lang="en-US" sz="3900" dirty="0"/>
              <a:t> and </a:t>
            </a:r>
            <a:r>
              <a:rPr lang="en-US" sz="3900" b="1" i="1" dirty="0">
                <a:solidFill>
                  <a:srgbClr val="FF0000"/>
                </a:solidFill>
              </a:rPr>
              <a:t>tables</a:t>
            </a:r>
            <a:r>
              <a:rPr lang="en-US" sz="3900" dirty="0"/>
              <a:t> helps the reader to locate illustrations, drawings, photographs, graphs, charts, and tables of information contained in the report.</a:t>
            </a:r>
          </a:p>
          <a:p>
            <a:r>
              <a:rPr lang="en-US" sz="3900" dirty="0"/>
              <a:t>A </a:t>
            </a:r>
            <a:r>
              <a:rPr lang="en-US" sz="3900" b="1" i="1" dirty="0">
                <a:solidFill>
                  <a:srgbClr val="FF0000"/>
                </a:solidFill>
              </a:rPr>
              <a:t>figure</a:t>
            </a:r>
            <a:r>
              <a:rPr lang="en-US" sz="3900" dirty="0"/>
              <a:t> is any drawing, photograph or chart is used to explain and </a:t>
            </a:r>
            <a:r>
              <a:rPr lang="en-US" sz="3900" dirty="0" err="1"/>
              <a:t>supportthe</a:t>
            </a:r>
            <a:r>
              <a:rPr lang="en-US" sz="3900" dirty="0"/>
              <a:t> technical information in the text</a:t>
            </a:r>
          </a:p>
          <a:p>
            <a:r>
              <a:rPr lang="en-US" sz="3900" dirty="0"/>
              <a:t>The figure number and title will appear below the image</a:t>
            </a:r>
          </a:p>
          <a:p>
            <a:r>
              <a:rPr lang="en-US" sz="3900" dirty="0"/>
              <a:t>Refer to a figure or table within the text and place the image close to the reference</a:t>
            </a:r>
          </a:p>
          <a:p>
            <a:endParaRPr lang="en-US" sz="3900" dirty="0"/>
          </a:p>
          <a:p>
            <a:pPr marL="0" indent="0">
              <a:buNone/>
            </a:pPr>
            <a:r>
              <a:rPr lang="en-US" sz="3900" i="1" dirty="0"/>
              <a:t>*May be an optional element</a:t>
            </a:r>
          </a:p>
          <a:p>
            <a:endParaRPr lang="en-US" sz="39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5F419EA-A052-40D1-A2BF-1C9478D2399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C4A50E1-46D5-4C65-B450-BA0E2E2B6CB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B2D4EB27-09AD-40D2-9FED-166244247F00}"/>
              </a:ext>
            </a:extLst>
          </p:cNvPr>
          <p:cNvSpPr>
            <a:spLocks noGrp="1"/>
          </p:cNvSpPr>
          <p:nvPr>
            <p:ph type="sldNum" sz="quarter" idx="12"/>
          </p:nvPr>
        </p:nvSpPr>
        <p:spPr/>
        <p:txBody>
          <a:bodyPr/>
          <a:lstStyle/>
          <a:p>
            <a:fld id="{8C13379D-D487-4446-85FC-E9ED5B8B80F6}" type="slidenum">
              <a:rPr lang="en-US" smtClean="0"/>
              <a:pPr/>
              <a:t>25</a:t>
            </a:fld>
            <a:endParaRPr lang="en-US"/>
          </a:p>
        </p:txBody>
      </p:sp>
    </p:spTree>
    <p:extLst>
      <p:ext uri="{BB962C8B-B14F-4D97-AF65-F5344CB8AC3E}">
        <p14:creationId xmlns:p14="http://schemas.microsoft.com/office/powerpoint/2010/main" val="51327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249B-CA83-433B-97AD-ADAF9B695D77}"/>
              </a:ext>
            </a:extLst>
          </p:cNvPr>
          <p:cNvSpPr>
            <a:spLocks noGrp="1"/>
          </p:cNvSpPr>
          <p:nvPr>
            <p:ph type="title"/>
          </p:nvPr>
        </p:nvSpPr>
        <p:spPr/>
        <p:txBody>
          <a:bodyPr/>
          <a:lstStyle/>
          <a:p>
            <a:r>
              <a:rPr lang="en-US" dirty="0"/>
              <a:t>List of Tables and Figures*</a:t>
            </a:r>
          </a:p>
        </p:txBody>
      </p:sp>
      <p:sp>
        <p:nvSpPr>
          <p:cNvPr id="3" name="Content Placeholder 2">
            <a:extLst>
              <a:ext uri="{FF2B5EF4-FFF2-40B4-BE49-F238E27FC236}">
                <a16:creationId xmlns:a16="http://schemas.microsoft.com/office/drawing/2014/main" id="{53CD2643-8B08-4EB8-9E9D-9A9D0E49BBBC}"/>
              </a:ext>
            </a:extLst>
          </p:cNvPr>
          <p:cNvSpPr>
            <a:spLocks noGrp="1"/>
          </p:cNvSpPr>
          <p:nvPr>
            <p:ph idx="1"/>
          </p:nvPr>
        </p:nvSpPr>
        <p:spPr>
          <a:xfrm>
            <a:off x="533400" y="1143000"/>
            <a:ext cx="8001000" cy="4983163"/>
          </a:xfrm>
        </p:spPr>
        <p:txBody>
          <a:bodyPr>
            <a:normAutofit lnSpcReduction="10000"/>
          </a:bodyPr>
          <a:lstStyle/>
          <a:p>
            <a:r>
              <a:rPr lang="en-US" sz="3900" dirty="0"/>
              <a:t>A </a:t>
            </a:r>
            <a:r>
              <a:rPr lang="en-US" sz="3900" i="1" dirty="0">
                <a:solidFill>
                  <a:srgbClr val="FF0000"/>
                </a:solidFill>
              </a:rPr>
              <a:t>table</a:t>
            </a:r>
            <a:r>
              <a:rPr lang="en-US" sz="3900" dirty="0"/>
              <a:t> is an arrangement of detailed facts or statistics that are arranged in a row and column format</a:t>
            </a:r>
          </a:p>
          <a:p>
            <a:r>
              <a:rPr lang="en-US" sz="3900" dirty="0"/>
              <a:t>The table number and tittle appear above the table</a:t>
            </a:r>
          </a:p>
          <a:p>
            <a:endParaRPr lang="en-US" sz="3900" dirty="0"/>
          </a:p>
          <a:p>
            <a:pPr marL="0" indent="0">
              <a:buNone/>
            </a:pPr>
            <a:r>
              <a:rPr lang="en-US" sz="3900" i="1" dirty="0"/>
              <a:t>*</a:t>
            </a:r>
            <a:r>
              <a:rPr lang="en-US" i="1" dirty="0"/>
              <a:t>May be an optional element</a:t>
            </a:r>
            <a:endParaRPr lang="en-US" sz="3900" i="1" dirty="0"/>
          </a:p>
          <a:p>
            <a:endParaRPr lang="en-US" sz="39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5F419EA-A052-40D1-A2BF-1C9478D2399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C4A50E1-46D5-4C65-B450-BA0E2E2B6CB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B2D4EB27-09AD-40D2-9FED-166244247F00}"/>
              </a:ext>
            </a:extLst>
          </p:cNvPr>
          <p:cNvSpPr>
            <a:spLocks noGrp="1"/>
          </p:cNvSpPr>
          <p:nvPr>
            <p:ph type="sldNum" sz="quarter" idx="12"/>
          </p:nvPr>
        </p:nvSpPr>
        <p:spPr/>
        <p:txBody>
          <a:bodyPr/>
          <a:lstStyle/>
          <a:p>
            <a:fld id="{8C13379D-D487-4446-85FC-E9ED5B8B80F6}" type="slidenum">
              <a:rPr lang="en-US" smtClean="0"/>
              <a:pPr/>
              <a:t>26</a:t>
            </a:fld>
            <a:endParaRPr lang="en-US"/>
          </a:p>
        </p:txBody>
      </p:sp>
    </p:spTree>
    <p:extLst>
      <p:ext uri="{BB962C8B-B14F-4D97-AF65-F5344CB8AC3E}">
        <p14:creationId xmlns:p14="http://schemas.microsoft.com/office/powerpoint/2010/main" val="204215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A43C-442A-4B71-9DB0-44B233BDEA70}"/>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F6D30FD3-8C91-4B05-A8D9-A193F930D329}"/>
              </a:ext>
            </a:extLst>
          </p:cNvPr>
          <p:cNvSpPr>
            <a:spLocks noGrp="1"/>
          </p:cNvSpPr>
          <p:nvPr>
            <p:ph idx="1"/>
          </p:nvPr>
        </p:nvSpPr>
        <p:spPr/>
        <p:txBody>
          <a:bodyPr/>
          <a:lstStyle/>
          <a:p>
            <a:r>
              <a:rPr lang="en-US" dirty="0"/>
              <a:t>The text is the part of technical report in which the author </a:t>
            </a:r>
          </a:p>
          <a:p>
            <a:pPr lvl="1"/>
            <a:r>
              <a:rPr lang="en-US" dirty="0"/>
              <a:t>describes the methods, assumptions, and procedures</a:t>
            </a:r>
          </a:p>
          <a:p>
            <a:pPr lvl="1"/>
            <a:r>
              <a:rPr lang="en-US" dirty="0"/>
              <a:t>present and discusses the results</a:t>
            </a:r>
          </a:p>
          <a:p>
            <a:pPr lvl="1"/>
            <a:r>
              <a:rPr lang="en-US" dirty="0"/>
              <a:t>draws conclusions</a:t>
            </a:r>
          </a:p>
          <a:p>
            <a:pPr lvl="1"/>
            <a:r>
              <a:rPr lang="en-US" dirty="0"/>
              <a:t>recommend actions based on the results</a:t>
            </a:r>
          </a:p>
        </p:txBody>
      </p:sp>
      <p:sp>
        <p:nvSpPr>
          <p:cNvPr id="4" name="Date Placeholder 3">
            <a:extLst>
              <a:ext uri="{FF2B5EF4-FFF2-40B4-BE49-F238E27FC236}">
                <a16:creationId xmlns:a16="http://schemas.microsoft.com/office/drawing/2014/main" id="{D857FCC2-0F5B-46DC-AACA-618150878D5F}"/>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ACA61F26-4C81-43D8-A6BF-3C3560B3EB98}"/>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83D456CA-30AC-4C9D-9F84-62049417AC9E}"/>
              </a:ext>
            </a:extLst>
          </p:cNvPr>
          <p:cNvSpPr>
            <a:spLocks noGrp="1"/>
          </p:cNvSpPr>
          <p:nvPr>
            <p:ph type="sldNum" sz="quarter" idx="12"/>
          </p:nvPr>
        </p:nvSpPr>
        <p:spPr/>
        <p:txBody>
          <a:bodyPr/>
          <a:lstStyle/>
          <a:p>
            <a:fld id="{8C13379D-D487-4446-85FC-E9ED5B8B80F6}" type="slidenum">
              <a:rPr lang="en-US" smtClean="0"/>
              <a:pPr/>
              <a:t>27</a:t>
            </a:fld>
            <a:endParaRPr lang="en-US"/>
          </a:p>
        </p:txBody>
      </p:sp>
    </p:spTree>
    <p:extLst>
      <p:ext uri="{BB962C8B-B14F-4D97-AF65-F5344CB8AC3E}">
        <p14:creationId xmlns:p14="http://schemas.microsoft.com/office/powerpoint/2010/main" val="2650597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6B94-88DD-4610-8478-39840F558809}"/>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BE117582-F003-4D28-BBD6-9F29E604D231}"/>
              </a:ext>
            </a:extLst>
          </p:cNvPr>
          <p:cNvSpPr>
            <a:spLocks noGrp="1"/>
          </p:cNvSpPr>
          <p:nvPr>
            <p:ph idx="1"/>
          </p:nvPr>
        </p:nvSpPr>
        <p:spPr/>
        <p:txBody>
          <a:bodyPr/>
          <a:lstStyle/>
          <a:p>
            <a:r>
              <a:rPr lang="en-US" dirty="0"/>
              <a:t>Summary</a:t>
            </a:r>
          </a:p>
          <a:p>
            <a:r>
              <a:rPr lang="en-US" dirty="0"/>
              <a:t>Introduction</a:t>
            </a:r>
          </a:p>
          <a:p>
            <a:r>
              <a:rPr lang="en-US" dirty="0"/>
              <a:t>Methods, assumption and procedures</a:t>
            </a:r>
          </a:p>
          <a:p>
            <a:r>
              <a:rPr lang="en-US" dirty="0"/>
              <a:t>Results and discussion</a:t>
            </a:r>
          </a:p>
          <a:p>
            <a:r>
              <a:rPr lang="en-US" dirty="0"/>
              <a:t>Conclusion</a:t>
            </a:r>
          </a:p>
          <a:p>
            <a:r>
              <a:rPr lang="en-US" dirty="0"/>
              <a:t>Recommendation</a:t>
            </a:r>
          </a:p>
          <a:p>
            <a:r>
              <a:rPr lang="en-US" dirty="0"/>
              <a:t>References</a:t>
            </a:r>
          </a:p>
          <a:p>
            <a:endParaRPr lang="en-US" dirty="0"/>
          </a:p>
        </p:txBody>
      </p:sp>
      <p:sp>
        <p:nvSpPr>
          <p:cNvPr id="4" name="Date Placeholder 3">
            <a:extLst>
              <a:ext uri="{FF2B5EF4-FFF2-40B4-BE49-F238E27FC236}">
                <a16:creationId xmlns:a16="http://schemas.microsoft.com/office/drawing/2014/main" id="{1FAE285F-F2C8-4458-812A-F76E66BB2F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C75FC0FD-E4B0-474E-A57C-09F68A388B82}"/>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5698739D-AAF5-4A21-B483-09335BABD76A}"/>
              </a:ext>
            </a:extLst>
          </p:cNvPr>
          <p:cNvSpPr>
            <a:spLocks noGrp="1"/>
          </p:cNvSpPr>
          <p:nvPr>
            <p:ph type="sldNum" sz="quarter" idx="12"/>
          </p:nvPr>
        </p:nvSpPr>
        <p:spPr/>
        <p:txBody>
          <a:bodyPr/>
          <a:lstStyle/>
          <a:p>
            <a:fld id="{8C13379D-D487-4446-85FC-E9ED5B8B80F6}" type="slidenum">
              <a:rPr lang="en-US" smtClean="0"/>
              <a:pPr/>
              <a:t>28</a:t>
            </a:fld>
            <a:endParaRPr lang="en-US"/>
          </a:p>
        </p:txBody>
      </p:sp>
    </p:spTree>
    <p:extLst>
      <p:ext uri="{BB962C8B-B14F-4D97-AF65-F5344CB8AC3E}">
        <p14:creationId xmlns:p14="http://schemas.microsoft.com/office/powerpoint/2010/main" val="39269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0BC6-DD83-40CB-84EB-13F6AA2BDE7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5C6476D-A32F-4C71-94EB-A45137BB1F5F}"/>
              </a:ext>
            </a:extLst>
          </p:cNvPr>
          <p:cNvSpPr>
            <a:spLocks noGrp="1"/>
          </p:cNvSpPr>
          <p:nvPr>
            <p:ph idx="1"/>
          </p:nvPr>
        </p:nvSpPr>
        <p:spPr>
          <a:xfrm>
            <a:off x="381000" y="1219200"/>
            <a:ext cx="8382000" cy="4983163"/>
          </a:xfrm>
        </p:spPr>
        <p:txBody>
          <a:bodyPr/>
          <a:lstStyle/>
          <a:p>
            <a:r>
              <a:rPr lang="en-US" dirty="0"/>
              <a:t>Includes important features of the report</a:t>
            </a:r>
          </a:p>
          <a:p>
            <a:r>
              <a:rPr lang="en-US" dirty="0"/>
              <a:t>States the problem, method of investigation conclusions, and recommendations </a:t>
            </a:r>
          </a:p>
          <a:p>
            <a:r>
              <a:rPr lang="en-US" dirty="0"/>
              <a:t>Contains no new info that is not contained in the report</a:t>
            </a:r>
          </a:p>
          <a:p>
            <a:r>
              <a:rPr lang="en-US" dirty="0"/>
              <a:t>Does not contain references</a:t>
            </a:r>
          </a:p>
        </p:txBody>
      </p:sp>
      <p:sp>
        <p:nvSpPr>
          <p:cNvPr id="4" name="Date Placeholder 3">
            <a:extLst>
              <a:ext uri="{FF2B5EF4-FFF2-40B4-BE49-F238E27FC236}">
                <a16:creationId xmlns:a16="http://schemas.microsoft.com/office/drawing/2014/main" id="{1F5147E7-445D-4243-B60B-C5BCBA8F099B}"/>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D54CE81E-C87A-4C9F-B26A-60D129DB2964}"/>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D313E5CA-F342-46DD-8C42-A5CF27F21737}"/>
              </a:ext>
            </a:extLst>
          </p:cNvPr>
          <p:cNvSpPr>
            <a:spLocks noGrp="1"/>
          </p:cNvSpPr>
          <p:nvPr>
            <p:ph type="sldNum" sz="quarter" idx="12"/>
          </p:nvPr>
        </p:nvSpPr>
        <p:spPr/>
        <p:txBody>
          <a:bodyPr/>
          <a:lstStyle/>
          <a:p>
            <a:fld id="{8C13379D-D487-4446-85FC-E9ED5B8B80F6}" type="slidenum">
              <a:rPr lang="en-US" smtClean="0"/>
              <a:pPr/>
              <a:t>29</a:t>
            </a:fld>
            <a:endParaRPr lang="en-US"/>
          </a:p>
        </p:txBody>
      </p:sp>
    </p:spTree>
    <p:extLst>
      <p:ext uri="{BB962C8B-B14F-4D97-AF65-F5344CB8AC3E}">
        <p14:creationId xmlns:p14="http://schemas.microsoft.com/office/powerpoint/2010/main" val="585164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1500-B6FC-455A-8BAE-9AB0BB3447C0}"/>
              </a:ext>
            </a:extLst>
          </p:cNvPr>
          <p:cNvSpPr>
            <a:spLocks noGrp="1"/>
          </p:cNvSpPr>
          <p:nvPr>
            <p:ph type="title"/>
          </p:nvPr>
        </p:nvSpPr>
        <p:spPr/>
        <p:txBody>
          <a:bodyPr>
            <a:normAutofit/>
          </a:bodyPr>
          <a:lstStyle/>
          <a:p>
            <a:r>
              <a:rPr lang="en-US" dirty="0"/>
              <a:t>Differences between a Report and a Thesis </a:t>
            </a:r>
          </a:p>
        </p:txBody>
      </p:sp>
      <p:sp>
        <p:nvSpPr>
          <p:cNvPr id="3" name="Content Placeholder 2">
            <a:extLst>
              <a:ext uri="{FF2B5EF4-FFF2-40B4-BE49-F238E27FC236}">
                <a16:creationId xmlns:a16="http://schemas.microsoft.com/office/drawing/2014/main" id="{CCFD92F6-07FC-49BC-A5A6-1F39F73638B5}"/>
              </a:ext>
            </a:extLst>
          </p:cNvPr>
          <p:cNvSpPr>
            <a:spLocks noGrp="1"/>
          </p:cNvSpPr>
          <p:nvPr>
            <p:ph idx="1"/>
          </p:nvPr>
        </p:nvSpPr>
        <p:spPr>
          <a:xfrm>
            <a:off x="22412" y="1143000"/>
            <a:ext cx="4038600" cy="5105400"/>
          </a:xfrm>
        </p:spPr>
        <p:txBody>
          <a:bodyPr>
            <a:normAutofit/>
          </a:bodyPr>
          <a:lstStyle/>
          <a:p>
            <a:r>
              <a:rPr lang="en-US" sz="2400" dirty="0"/>
              <a:t>Reports describe a simple format used to present data and analyses, and then to come to some conclusion about that data, including recommendations if appropriate </a:t>
            </a:r>
          </a:p>
          <a:p>
            <a:r>
              <a:rPr lang="en-US" sz="2400" dirty="0"/>
              <a:t>A report is written for several people who know the topic very well</a:t>
            </a:r>
          </a:p>
        </p:txBody>
      </p:sp>
      <p:sp>
        <p:nvSpPr>
          <p:cNvPr id="4" name="Date Placeholder 3">
            <a:extLst>
              <a:ext uri="{FF2B5EF4-FFF2-40B4-BE49-F238E27FC236}">
                <a16:creationId xmlns:a16="http://schemas.microsoft.com/office/drawing/2014/main" id="{A39B9CDA-78EE-4714-93DD-D0D797D9DC08}"/>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6A2ECA56-C567-469E-BEDB-FA30AB4A0BC4}"/>
              </a:ext>
            </a:extLst>
          </p:cNvPr>
          <p:cNvSpPr>
            <a:spLocks noGrp="1"/>
          </p:cNvSpPr>
          <p:nvPr>
            <p:ph type="ftr" sz="quarter" idx="11"/>
          </p:nvPr>
        </p:nvSpPr>
        <p:spPr>
          <a:xfrm>
            <a:off x="3124200" y="6535906"/>
            <a:ext cx="2895600" cy="365125"/>
          </a:xfrm>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EA7DB3C-FAFB-4706-9070-F7F69693DA18}"/>
              </a:ext>
            </a:extLst>
          </p:cNvPr>
          <p:cNvSpPr>
            <a:spLocks noGrp="1"/>
          </p:cNvSpPr>
          <p:nvPr>
            <p:ph type="sldNum" sz="quarter" idx="12"/>
          </p:nvPr>
        </p:nvSpPr>
        <p:spPr/>
        <p:txBody>
          <a:bodyPr/>
          <a:lstStyle/>
          <a:p>
            <a:fld id="{8C13379D-D487-4446-85FC-E9ED5B8B80F6}" type="slidenum">
              <a:rPr lang="en-US" smtClean="0"/>
              <a:pPr/>
              <a:t>3</a:t>
            </a:fld>
            <a:endParaRPr lang="en-US"/>
          </a:p>
        </p:txBody>
      </p:sp>
      <p:sp>
        <p:nvSpPr>
          <p:cNvPr id="7" name="Content Placeholder 2">
            <a:extLst>
              <a:ext uri="{FF2B5EF4-FFF2-40B4-BE49-F238E27FC236}">
                <a16:creationId xmlns:a16="http://schemas.microsoft.com/office/drawing/2014/main" id="{9F96F7A6-CFAC-4743-8A92-B9C9B206AB33}"/>
              </a:ext>
            </a:extLst>
          </p:cNvPr>
          <p:cNvSpPr txBox="1">
            <a:spLocks/>
          </p:cNvSpPr>
          <p:nvPr/>
        </p:nvSpPr>
        <p:spPr>
          <a:xfrm>
            <a:off x="4061012" y="905753"/>
            <a:ext cx="4953000" cy="548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3366FF"/>
              </a:buClr>
              <a:buSzPct val="100000"/>
              <a:buFont typeface="Wingdings" charset="2"/>
              <a:buChar char="§"/>
              <a:defRPr sz="3200" b="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FF0000"/>
              </a:buClr>
              <a:buFont typeface="Wingdings" charset="2"/>
              <a:buChar char="§"/>
              <a:defRPr sz="2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0000FF"/>
              </a:buClr>
              <a:buFont typeface="Arial"/>
              <a:buChar char="•"/>
              <a:defRPr sz="240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A thesis is often produced in order to obtain a higher academic degree.</a:t>
            </a:r>
          </a:p>
          <a:p>
            <a:r>
              <a:rPr lang="en-US" sz="2200" dirty="0"/>
              <a:t>A thesis is  evidence of the candidate’s capacity to carry out independent research, to analyze and communicate the significant results of the work. </a:t>
            </a:r>
          </a:p>
          <a:p>
            <a:r>
              <a:rPr lang="en-US" sz="2200" dirty="0"/>
              <a:t>A thesis is a public document that may be read by many people </a:t>
            </a:r>
          </a:p>
          <a:p>
            <a:r>
              <a:rPr lang="en-US" sz="2200" dirty="0"/>
              <a:t>Generally the thesis represents a work of greater depth and academic inclination</a:t>
            </a:r>
          </a:p>
          <a:p>
            <a:r>
              <a:rPr lang="en-US" sz="2200" dirty="0"/>
              <a:t>Length of 60-120 pages is typical of a thesis, while a report is roughly half as many pages.</a:t>
            </a:r>
          </a:p>
        </p:txBody>
      </p:sp>
    </p:spTree>
    <p:extLst>
      <p:ext uri="{BB962C8B-B14F-4D97-AF65-F5344CB8AC3E}">
        <p14:creationId xmlns:p14="http://schemas.microsoft.com/office/powerpoint/2010/main" val="417888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455340" y="1219200"/>
            <a:ext cx="8383859" cy="4983163"/>
          </a:xfrm>
        </p:spPr>
        <p:txBody>
          <a:bodyPr>
            <a:normAutofit fontScale="92500" lnSpcReduction="20000"/>
          </a:bodyPr>
          <a:lstStyle/>
          <a:p>
            <a:r>
              <a:rPr lang="en-US" dirty="0"/>
              <a:t>The Introduction prepares the reader to read the main body of the report.</a:t>
            </a:r>
          </a:p>
          <a:p>
            <a:r>
              <a:rPr lang="en-US" dirty="0"/>
              <a:t>This page focuses on the </a:t>
            </a:r>
            <a:r>
              <a:rPr lang="en-US" b="1" i="1" dirty="0"/>
              <a:t>subject</a:t>
            </a:r>
            <a:r>
              <a:rPr lang="en-US" i="1" dirty="0"/>
              <a:t>,</a:t>
            </a:r>
            <a:r>
              <a:rPr lang="en-US" b="1" i="1" dirty="0"/>
              <a:t> purpose</a:t>
            </a:r>
            <a:r>
              <a:rPr lang="en-US" dirty="0"/>
              <a:t>, and </a:t>
            </a:r>
            <a:r>
              <a:rPr lang="en-US" b="1" i="1" dirty="0"/>
              <a:t>scope</a:t>
            </a:r>
            <a:r>
              <a:rPr lang="en-US" dirty="0"/>
              <a:t> of the report</a:t>
            </a:r>
          </a:p>
          <a:p>
            <a:r>
              <a:rPr lang="en-US" b="1" i="1" dirty="0"/>
              <a:t>Subject</a:t>
            </a:r>
            <a:r>
              <a:rPr lang="en-US" dirty="0"/>
              <a:t>: defines the topic and associated terminology; may include theory, historical background, and its significance</a:t>
            </a:r>
          </a:p>
          <a:p>
            <a:r>
              <a:rPr lang="en-US" b="1" i="1" dirty="0"/>
              <a:t>Purpose</a:t>
            </a:r>
            <a:r>
              <a:rPr lang="en-US" dirty="0"/>
              <a:t>: indicates the reason for the investigation </a:t>
            </a:r>
          </a:p>
          <a:p>
            <a:r>
              <a:rPr lang="en-US" b="1" i="1" dirty="0"/>
              <a:t>Scope</a:t>
            </a:r>
            <a:r>
              <a:rPr lang="en-US" dirty="0"/>
              <a:t>: indicates the extent and limits of the investigation</a:t>
            </a:r>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30</a:t>
            </a:fld>
            <a:endParaRPr lang="en-US"/>
          </a:p>
        </p:txBody>
      </p:sp>
    </p:spTree>
    <p:extLst>
      <p:ext uri="{BB962C8B-B14F-4D97-AF65-F5344CB8AC3E}">
        <p14:creationId xmlns:p14="http://schemas.microsoft.com/office/powerpoint/2010/main" val="137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Methods, Assumptions, Procedures</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455340" y="1219200"/>
            <a:ext cx="8383859" cy="4983163"/>
          </a:xfrm>
        </p:spPr>
        <p:txBody>
          <a:bodyPr>
            <a:normAutofit fontScale="92500" lnSpcReduction="20000"/>
          </a:bodyPr>
          <a:lstStyle/>
          <a:p>
            <a:r>
              <a:rPr lang="en-US" dirty="0"/>
              <a:t>The methods, assumptions, and procedures used in the investigation are described so the reader could duplicate the procedures of the investigation. Information in this section includes: </a:t>
            </a:r>
          </a:p>
          <a:p>
            <a:pPr lvl="1"/>
            <a:r>
              <a:rPr lang="en-US" dirty="0"/>
              <a:t>System of measurement </a:t>
            </a:r>
          </a:p>
          <a:p>
            <a:pPr lvl="1"/>
            <a:r>
              <a:rPr lang="en-US" dirty="0"/>
              <a:t>Types of equipment used and accuracy </a:t>
            </a:r>
          </a:p>
          <a:p>
            <a:pPr lvl="1"/>
            <a:r>
              <a:rPr lang="en-US" dirty="0"/>
              <a:t>Test methods used </a:t>
            </a:r>
          </a:p>
          <a:p>
            <a:r>
              <a:rPr lang="en-US" dirty="0"/>
              <a:t>The sections which make up the body of the report: </a:t>
            </a:r>
          </a:p>
          <a:p>
            <a:pPr lvl="1"/>
            <a:r>
              <a:rPr lang="en-US" dirty="0"/>
              <a:t>Divided into numbered and headed sections. </a:t>
            </a:r>
          </a:p>
          <a:p>
            <a:pPr lvl="1"/>
            <a:r>
              <a:rPr lang="en-US" dirty="0"/>
              <a:t>Separate the different main ideas in a logical order</a:t>
            </a:r>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31</a:t>
            </a:fld>
            <a:endParaRPr lang="en-US"/>
          </a:p>
        </p:txBody>
      </p:sp>
    </p:spTree>
    <p:extLst>
      <p:ext uri="{BB962C8B-B14F-4D97-AF65-F5344CB8AC3E}">
        <p14:creationId xmlns:p14="http://schemas.microsoft.com/office/powerpoint/2010/main" val="339868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Methods, Assumptions, Procedures</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455340" y="1219200"/>
            <a:ext cx="8383859" cy="4983163"/>
          </a:xfrm>
        </p:spPr>
        <p:txBody>
          <a:bodyPr>
            <a:normAutofit/>
          </a:bodyPr>
          <a:lstStyle/>
          <a:p>
            <a:r>
              <a:rPr lang="en-US" b="1" i="1" dirty="0"/>
              <a:t>Methods</a:t>
            </a:r>
            <a:r>
              <a:rPr lang="en-US" dirty="0"/>
              <a:t>: How did you discover the problem? What measuring tools were used? What measurement system was used? </a:t>
            </a:r>
          </a:p>
          <a:p>
            <a:r>
              <a:rPr lang="en-US" b="1" i="1" dirty="0"/>
              <a:t>Assumptions</a:t>
            </a:r>
            <a:r>
              <a:rPr lang="en-US" dirty="0"/>
              <a:t>: What do you think, but cannot substantiate as fact? </a:t>
            </a:r>
          </a:p>
          <a:p>
            <a:r>
              <a:rPr lang="en-US" b="1" i="1" dirty="0"/>
              <a:t>Procedures</a:t>
            </a:r>
            <a:r>
              <a:rPr lang="en-US" dirty="0"/>
              <a:t>: How did you gain a better understanding of the problem?</a:t>
            </a:r>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32</a:t>
            </a:fld>
            <a:endParaRPr lang="en-US"/>
          </a:p>
        </p:txBody>
      </p:sp>
    </p:spTree>
    <p:extLst>
      <p:ext uri="{BB962C8B-B14F-4D97-AF65-F5344CB8AC3E}">
        <p14:creationId xmlns:p14="http://schemas.microsoft.com/office/powerpoint/2010/main" val="3050339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dirty="0"/>
              <a:t>Results and Discussion</a:t>
            </a:r>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455340" y="1219200"/>
            <a:ext cx="8458199" cy="4983163"/>
          </a:xfrm>
        </p:spPr>
        <p:txBody>
          <a:bodyPr>
            <a:normAutofit fontScale="92500" lnSpcReduction="10000"/>
          </a:bodyPr>
          <a:lstStyle/>
          <a:p>
            <a:r>
              <a:rPr lang="en-US" dirty="0"/>
              <a:t>The </a:t>
            </a:r>
            <a:r>
              <a:rPr lang="en-US" b="1" i="1" dirty="0"/>
              <a:t>results and discussion </a:t>
            </a:r>
            <a:r>
              <a:rPr lang="en-US" dirty="0"/>
              <a:t>section describes what you learned about the problem as a result of your research, identifies the degree of accuracy related to your findings, and gives the reader your view of the significance of your findings.</a:t>
            </a:r>
          </a:p>
          <a:p>
            <a:r>
              <a:rPr lang="en-US" dirty="0"/>
              <a:t>Results What did you learn about the problem through your research? </a:t>
            </a:r>
          </a:p>
          <a:p>
            <a:r>
              <a:rPr lang="en-US" dirty="0"/>
              <a:t>Discussion How accurate are your findings? What is the significance of the results of the research?</a:t>
            </a:r>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33</a:t>
            </a:fld>
            <a:endParaRPr lang="en-US"/>
          </a:p>
        </p:txBody>
      </p:sp>
    </p:spTree>
    <p:extLst>
      <p:ext uri="{BB962C8B-B14F-4D97-AF65-F5344CB8AC3E}">
        <p14:creationId xmlns:p14="http://schemas.microsoft.com/office/powerpoint/2010/main" val="1164209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965F-2E99-45AB-883D-2B7066E8E06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FACBCF6-AB66-46C0-8A4A-A7A27D98E629}"/>
              </a:ext>
            </a:extLst>
          </p:cNvPr>
          <p:cNvSpPr>
            <a:spLocks noGrp="1"/>
          </p:cNvSpPr>
          <p:nvPr>
            <p:ph idx="1"/>
          </p:nvPr>
        </p:nvSpPr>
        <p:spPr/>
        <p:txBody>
          <a:bodyPr>
            <a:normAutofit lnSpcReduction="10000"/>
          </a:bodyPr>
          <a:lstStyle/>
          <a:p>
            <a:r>
              <a:rPr lang="en-US" dirty="0"/>
              <a:t>A short, logical summing up of the theme(s) developed in the main text</a:t>
            </a:r>
          </a:p>
          <a:p>
            <a:r>
              <a:rPr lang="en-US" b="1" i="1" dirty="0"/>
              <a:t>Restatement of Results </a:t>
            </a:r>
          </a:p>
          <a:p>
            <a:pPr lvl="1"/>
            <a:r>
              <a:rPr lang="en-US" dirty="0"/>
              <a:t>What are the factual findings that resulted from your research? </a:t>
            </a:r>
          </a:p>
          <a:p>
            <a:pPr lvl="1"/>
            <a:r>
              <a:rPr lang="en-US" dirty="0"/>
              <a:t>What are you implying as a result of these findings? </a:t>
            </a:r>
          </a:p>
          <a:p>
            <a:r>
              <a:rPr lang="en-US" b="1" i="1" dirty="0"/>
              <a:t>Concluding Remarks </a:t>
            </a:r>
          </a:p>
          <a:p>
            <a:pPr lvl="1"/>
            <a:r>
              <a:rPr lang="en-US" dirty="0"/>
              <a:t>What are your opinions based on the findings and results?</a:t>
            </a:r>
          </a:p>
        </p:txBody>
      </p:sp>
      <p:sp>
        <p:nvSpPr>
          <p:cNvPr id="4" name="Date Placeholder 3">
            <a:extLst>
              <a:ext uri="{FF2B5EF4-FFF2-40B4-BE49-F238E27FC236}">
                <a16:creationId xmlns:a16="http://schemas.microsoft.com/office/drawing/2014/main" id="{FA719821-510D-4841-BF59-3B524AC19B05}"/>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BD874418-84F2-42AC-AE44-1720F14CD260}"/>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038B9EB0-72FD-4076-B03A-9522BACB046B}"/>
              </a:ext>
            </a:extLst>
          </p:cNvPr>
          <p:cNvSpPr>
            <a:spLocks noGrp="1"/>
          </p:cNvSpPr>
          <p:nvPr>
            <p:ph type="sldNum" sz="quarter" idx="12"/>
          </p:nvPr>
        </p:nvSpPr>
        <p:spPr/>
        <p:txBody>
          <a:bodyPr/>
          <a:lstStyle/>
          <a:p>
            <a:fld id="{8C13379D-D487-4446-85FC-E9ED5B8B80F6}" type="slidenum">
              <a:rPr lang="en-US" smtClean="0"/>
              <a:pPr/>
              <a:t>34</a:t>
            </a:fld>
            <a:endParaRPr lang="en-US"/>
          </a:p>
        </p:txBody>
      </p:sp>
    </p:spTree>
    <p:extLst>
      <p:ext uri="{BB962C8B-B14F-4D97-AF65-F5344CB8AC3E}">
        <p14:creationId xmlns:p14="http://schemas.microsoft.com/office/powerpoint/2010/main" val="1001111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A82-8FE6-44E4-8F94-50F51B4C967A}"/>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951A609-C387-431D-9F0C-61409F0A073D}"/>
              </a:ext>
            </a:extLst>
          </p:cNvPr>
          <p:cNvSpPr>
            <a:spLocks noGrp="1"/>
          </p:cNvSpPr>
          <p:nvPr>
            <p:ph idx="1"/>
          </p:nvPr>
        </p:nvSpPr>
        <p:spPr/>
        <p:txBody>
          <a:bodyPr>
            <a:normAutofit fontScale="85000" lnSpcReduction="20000"/>
          </a:bodyPr>
          <a:lstStyle/>
          <a:p>
            <a:r>
              <a:rPr lang="en-US" dirty="0"/>
              <a:t>A section called </a:t>
            </a:r>
            <a:r>
              <a:rPr lang="en-US" b="1" i="1" dirty="0"/>
              <a:t>recommendations</a:t>
            </a:r>
            <a:r>
              <a:rPr lang="en-US" dirty="0"/>
              <a:t> is often included in reports that are the result of tests and experiments, field trials, specific design problems, and feasibility studies. </a:t>
            </a:r>
          </a:p>
          <a:p>
            <a:r>
              <a:rPr lang="en-US" dirty="0"/>
              <a:t>The author may recommend additional areas of study and suggest a course of action, such as pursuing an alternate design approach </a:t>
            </a:r>
          </a:p>
          <a:p>
            <a:r>
              <a:rPr lang="en-US" b="1" i="1" dirty="0"/>
              <a:t>Additional Studies </a:t>
            </a:r>
            <a:r>
              <a:rPr lang="en-US" dirty="0"/>
              <a:t>Is there information that still needs to be learned? </a:t>
            </a:r>
          </a:p>
          <a:p>
            <a:r>
              <a:rPr lang="en-US" b="1" i="1" dirty="0"/>
              <a:t>Suggested Actions </a:t>
            </a:r>
            <a:r>
              <a:rPr lang="en-US" dirty="0"/>
              <a:t>What does the author want the reader to do with the information?</a:t>
            </a:r>
          </a:p>
          <a:p>
            <a:pPr marL="0" indent="0">
              <a:buNone/>
            </a:pPr>
            <a:endParaRPr lang="en-US" i="1" dirty="0"/>
          </a:p>
          <a:p>
            <a:pPr marL="0" indent="0">
              <a:buNone/>
            </a:pPr>
            <a:r>
              <a:rPr lang="en-US" i="1" dirty="0"/>
              <a:t>*May be an optional element</a:t>
            </a:r>
            <a:endParaRPr lang="en-US" dirty="0"/>
          </a:p>
        </p:txBody>
      </p:sp>
      <p:sp>
        <p:nvSpPr>
          <p:cNvPr id="4" name="Date Placeholder 3">
            <a:extLst>
              <a:ext uri="{FF2B5EF4-FFF2-40B4-BE49-F238E27FC236}">
                <a16:creationId xmlns:a16="http://schemas.microsoft.com/office/drawing/2014/main" id="{BB475794-FA49-49A8-BEB4-9D7C81CE9608}"/>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F1CAC7B6-207A-4B50-AAE6-EBB854DD4234}"/>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8F25A83C-FD04-4933-A67B-CAA94FB5FE0A}"/>
              </a:ext>
            </a:extLst>
          </p:cNvPr>
          <p:cNvSpPr>
            <a:spLocks noGrp="1"/>
          </p:cNvSpPr>
          <p:nvPr>
            <p:ph type="sldNum" sz="quarter" idx="12"/>
          </p:nvPr>
        </p:nvSpPr>
        <p:spPr/>
        <p:txBody>
          <a:bodyPr/>
          <a:lstStyle/>
          <a:p>
            <a:fld id="{8C13379D-D487-4446-85FC-E9ED5B8B80F6}" type="slidenum">
              <a:rPr lang="en-US" smtClean="0"/>
              <a:pPr/>
              <a:t>35</a:t>
            </a:fld>
            <a:endParaRPr lang="en-US"/>
          </a:p>
        </p:txBody>
      </p:sp>
    </p:spTree>
    <p:extLst>
      <p:ext uri="{BB962C8B-B14F-4D97-AF65-F5344CB8AC3E}">
        <p14:creationId xmlns:p14="http://schemas.microsoft.com/office/powerpoint/2010/main" val="3899871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C5AB-A37C-4AAB-A242-2C1B686C1A3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54C1B8E-ECA4-420E-8F3F-37AA4B1DDB0C}"/>
              </a:ext>
            </a:extLst>
          </p:cNvPr>
          <p:cNvSpPr>
            <a:spLocks noGrp="1"/>
          </p:cNvSpPr>
          <p:nvPr>
            <p:ph idx="1"/>
          </p:nvPr>
        </p:nvSpPr>
        <p:spPr/>
        <p:txBody>
          <a:bodyPr/>
          <a:lstStyle/>
          <a:p>
            <a:r>
              <a:rPr lang="en-US" dirty="0"/>
              <a:t>The references section is the place where the author cites all of the secondary research sources* that were used to... </a:t>
            </a:r>
          </a:p>
          <a:p>
            <a:pPr lvl="1"/>
            <a:r>
              <a:rPr lang="en-US" dirty="0"/>
              <a:t>develop an understanding of the problem </a:t>
            </a:r>
          </a:p>
          <a:p>
            <a:pPr lvl="1"/>
            <a:r>
              <a:rPr lang="en-US" dirty="0"/>
              <a:t>support the information contained in the report</a:t>
            </a:r>
          </a:p>
        </p:txBody>
      </p:sp>
      <p:sp>
        <p:nvSpPr>
          <p:cNvPr id="4" name="Date Placeholder 3">
            <a:extLst>
              <a:ext uri="{FF2B5EF4-FFF2-40B4-BE49-F238E27FC236}">
                <a16:creationId xmlns:a16="http://schemas.microsoft.com/office/drawing/2014/main" id="{9899BB0E-21D6-4B66-89E2-094B8B9284E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95A799BE-565C-4E98-84AD-34F2C88720A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2A26D255-4239-4A23-A046-A48EC1148A99}"/>
              </a:ext>
            </a:extLst>
          </p:cNvPr>
          <p:cNvSpPr>
            <a:spLocks noGrp="1"/>
          </p:cNvSpPr>
          <p:nvPr>
            <p:ph type="sldNum" sz="quarter" idx="12"/>
          </p:nvPr>
        </p:nvSpPr>
        <p:spPr/>
        <p:txBody>
          <a:bodyPr/>
          <a:lstStyle/>
          <a:p>
            <a:fld id="{8C13379D-D487-4446-85FC-E9ED5B8B80F6}" type="slidenum">
              <a:rPr lang="en-US" smtClean="0"/>
              <a:pPr/>
              <a:t>36</a:t>
            </a:fld>
            <a:endParaRPr lang="en-US"/>
          </a:p>
        </p:txBody>
      </p:sp>
    </p:spTree>
    <p:extLst>
      <p:ext uri="{BB962C8B-B14F-4D97-AF65-F5344CB8AC3E}">
        <p14:creationId xmlns:p14="http://schemas.microsoft.com/office/powerpoint/2010/main" val="2990847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2F26-3751-4DE3-85F5-43F8590B92AF}"/>
              </a:ext>
            </a:extLst>
          </p:cNvPr>
          <p:cNvSpPr>
            <a:spLocks noGrp="1"/>
          </p:cNvSpPr>
          <p:nvPr>
            <p:ph type="title"/>
          </p:nvPr>
        </p:nvSpPr>
        <p:spPr/>
        <p:txBody>
          <a:bodyPr/>
          <a:lstStyle/>
          <a:p>
            <a:r>
              <a:rPr lang="en-US" dirty="0"/>
              <a:t>Back Matter</a:t>
            </a:r>
          </a:p>
        </p:txBody>
      </p:sp>
      <p:sp>
        <p:nvSpPr>
          <p:cNvPr id="3" name="Content Placeholder 2">
            <a:extLst>
              <a:ext uri="{FF2B5EF4-FFF2-40B4-BE49-F238E27FC236}">
                <a16:creationId xmlns:a16="http://schemas.microsoft.com/office/drawing/2014/main" id="{E6F1B2AD-ECBE-46C5-8B06-138A4097078D}"/>
              </a:ext>
            </a:extLst>
          </p:cNvPr>
          <p:cNvSpPr>
            <a:spLocks noGrp="1"/>
          </p:cNvSpPr>
          <p:nvPr>
            <p:ph idx="1"/>
          </p:nvPr>
        </p:nvSpPr>
        <p:spPr/>
        <p:txBody>
          <a:bodyPr>
            <a:normAutofit fontScale="92500" lnSpcReduction="10000"/>
          </a:bodyPr>
          <a:lstStyle/>
          <a:p>
            <a:r>
              <a:rPr lang="en-US" dirty="0"/>
              <a:t>The back matter supplements and clarifies the body of the report, makes the body easier to understand, and shows where additional information can be found.</a:t>
            </a:r>
          </a:p>
          <a:p>
            <a:r>
              <a:rPr lang="en-US" dirty="0"/>
              <a:t>The back matter may includes</a:t>
            </a:r>
          </a:p>
          <a:p>
            <a:pPr lvl="1"/>
            <a:r>
              <a:rPr lang="en-US" dirty="0"/>
              <a:t>Appendixes* </a:t>
            </a:r>
          </a:p>
          <a:p>
            <a:pPr lvl="1"/>
            <a:r>
              <a:rPr lang="en-US" dirty="0"/>
              <a:t>Bibliography* </a:t>
            </a:r>
          </a:p>
          <a:p>
            <a:pPr lvl="1"/>
            <a:r>
              <a:rPr lang="en-US" dirty="0"/>
              <a:t>List of Symbols, Abbreviations, and Acronyms Glossary* </a:t>
            </a:r>
          </a:p>
          <a:p>
            <a:pPr lvl="1"/>
            <a:r>
              <a:rPr lang="en-US" dirty="0"/>
              <a:t>Index* </a:t>
            </a:r>
          </a:p>
          <a:p>
            <a:pPr lvl="1"/>
            <a:r>
              <a:rPr lang="en-US" dirty="0"/>
              <a:t>Distribution List*</a:t>
            </a:r>
          </a:p>
        </p:txBody>
      </p:sp>
      <p:sp>
        <p:nvSpPr>
          <p:cNvPr id="4" name="Date Placeholder 3">
            <a:extLst>
              <a:ext uri="{FF2B5EF4-FFF2-40B4-BE49-F238E27FC236}">
                <a16:creationId xmlns:a16="http://schemas.microsoft.com/office/drawing/2014/main" id="{CB0CE72E-2561-47D8-9828-D1EFD7E1E41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4AD29DA-4AE7-44E6-9484-B5DA2F0636B9}"/>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8B951A29-A30B-4F00-8650-D9A69E7A3EDF}"/>
              </a:ext>
            </a:extLst>
          </p:cNvPr>
          <p:cNvSpPr>
            <a:spLocks noGrp="1"/>
          </p:cNvSpPr>
          <p:nvPr>
            <p:ph type="sldNum" sz="quarter" idx="12"/>
          </p:nvPr>
        </p:nvSpPr>
        <p:spPr/>
        <p:txBody>
          <a:bodyPr/>
          <a:lstStyle/>
          <a:p>
            <a:fld id="{8C13379D-D487-4446-85FC-E9ED5B8B80F6}" type="slidenum">
              <a:rPr lang="en-US" smtClean="0"/>
              <a:pPr/>
              <a:t>37</a:t>
            </a:fld>
            <a:endParaRPr lang="en-US"/>
          </a:p>
        </p:txBody>
      </p:sp>
    </p:spTree>
    <p:extLst>
      <p:ext uri="{BB962C8B-B14F-4D97-AF65-F5344CB8AC3E}">
        <p14:creationId xmlns:p14="http://schemas.microsoft.com/office/powerpoint/2010/main" val="346743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9463-4CD3-4B25-8461-E1C8D00F3364}"/>
              </a:ext>
            </a:extLst>
          </p:cNvPr>
          <p:cNvSpPr>
            <a:spLocks noGrp="1"/>
          </p:cNvSpPr>
          <p:nvPr>
            <p:ph type="title"/>
          </p:nvPr>
        </p:nvSpPr>
        <p:spPr/>
        <p:txBody>
          <a:bodyPr/>
          <a:lstStyle/>
          <a:p>
            <a:r>
              <a:rPr lang="en-US" dirty="0"/>
              <a:t>Appendixes*</a:t>
            </a:r>
          </a:p>
        </p:txBody>
      </p:sp>
      <p:sp>
        <p:nvSpPr>
          <p:cNvPr id="3" name="Content Placeholder 2">
            <a:extLst>
              <a:ext uri="{FF2B5EF4-FFF2-40B4-BE49-F238E27FC236}">
                <a16:creationId xmlns:a16="http://schemas.microsoft.com/office/drawing/2014/main" id="{94D0F3D6-F047-47EA-84D2-02C880DC75CE}"/>
              </a:ext>
            </a:extLst>
          </p:cNvPr>
          <p:cNvSpPr>
            <a:spLocks noGrp="1"/>
          </p:cNvSpPr>
          <p:nvPr>
            <p:ph idx="1"/>
          </p:nvPr>
        </p:nvSpPr>
        <p:spPr/>
        <p:txBody>
          <a:bodyPr>
            <a:normAutofit fontScale="85000" lnSpcReduction="10000"/>
          </a:bodyPr>
          <a:lstStyle/>
          <a:p>
            <a:r>
              <a:rPr lang="en-US" dirty="0"/>
              <a:t>Anything that cannot be left out of a report, but is too large for the main part of the report and would serve to distract or interrupt the flow belongs in the appendixes .For example: </a:t>
            </a:r>
          </a:p>
          <a:p>
            <a:pPr lvl="1"/>
            <a:r>
              <a:rPr lang="en-US" dirty="0"/>
              <a:t>Large tables of data Flowcharts</a:t>
            </a:r>
          </a:p>
          <a:p>
            <a:pPr lvl="1"/>
            <a:r>
              <a:rPr lang="en-US" dirty="0"/>
              <a:t>Mathematical analysis </a:t>
            </a:r>
          </a:p>
          <a:p>
            <a:pPr lvl="1"/>
            <a:r>
              <a:rPr lang="en-US" dirty="0"/>
              <a:t>Large illustrations </a:t>
            </a:r>
          </a:p>
          <a:p>
            <a:pPr lvl="1"/>
            <a:r>
              <a:rPr lang="en-US" dirty="0"/>
              <a:t>Detailed explanations and descriptions of test techniques and apparatus </a:t>
            </a:r>
          </a:p>
          <a:p>
            <a:pPr lvl="1"/>
            <a:r>
              <a:rPr lang="en-US" dirty="0"/>
              <a:t>Technical drawings</a:t>
            </a:r>
          </a:p>
          <a:p>
            <a:endParaRPr lang="en-US" dirty="0"/>
          </a:p>
          <a:p>
            <a:pPr marL="0" indent="0">
              <a:buNone/>
            </a:pPr>
            <a:r>
              <a:rPr lang="en-US" sz="3000" i="1" dirty="0"/>
              <a:t>*Mav be an optional element</a:t>
            </a:r>
          </a:p>
        </p:txBody>
      </p:sp>
      <p:sp>
        <p:nvSpPr>
          <p:cNvPr id="4" name="Date Placeholder 3">
            <a:extLst>
              <a:ext uri="{FF2B5EF4-FFF2-40B4-BE49-F238E27FC236}">
                <a16:creationId xmlns:a16="http://schemas.microsoft.com/office/drawing/2014/main" id="{EC1510DB-D3B4-4B32-9FFB-1A5AFE3F69A9}"/>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EC701C8F-FAD1-4590-98E2-6338D891913E}"/>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AFA94B96-7B6E-4A48-8F8E-818B421B38E5}"/>
              </a:ext>
            </a:extLst>
          </p:cNvPr>
          <p:cNvSpPr>
            <a:spLocks noGrp="1"/>
          </p:cNvSpPr>
          <p:nvPr>
            <p:ph type="sldNum" sz="quarter" idx="12"/>
          </p:nvPr>
        </p:nvSpPr>
        <p:spPr/>
        <p:txBody>
          <a:bodyPr/>
          <a:lstStyle/>
          <a:p>
            <a:fld id="{8C13379D-D487-4446-85FC-E9ED5B8B80F6}" type="slidenum">
              <a:rPr lang="en-US" smtClean="0"/>
              <a:pPr/>
              <a:t>38</a:t>
            </a:fld>
            <a:endParaRPr lang="en-US"/>
          </a:p>
        </p:txBody>
      </p:sp>
    </p:spTree>
    <p:extLst>
      <p:ext uri="{BB962C8B-B14F-4D97-AF65-F5344CB8AC3E}">
        <p14:creationId xmlns:p14="http://schemas.microsoft.com/office/powerpoint/2010/main" val="4175658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7E1C-E739-49E8-9ECC-7E74C4CE21F5}"/>
              </a:ext>
            </a:extLst>
          </p:cNvPr>
          <p:cNvSpPr>
            <a:spLocks noGrp="1"/>
          </p:cNvSpPr>
          <p:nvPr>
            <p:ph type="title"/>
          </p:nvPr>
        </p:nvSpPr>
        <p:spPr>
          <a:xfrm>
            <a:off x="76200" y="45244"/>
            <a:ext cx="8991600" cy="609600"/>
          </a:xfrm>
        </p:spPr>
        <p:txBody>
          <a:bodyPr>
            <a:normAutofit fontScale="90000"/>
          </a:bodyPr>
          <a:lstStyle/>
          <a:p>
            <a:r>
              <a:rPr lang="en-US" dirty="0"/>
              <a:t>List of Symbols, Abbreviations, and Acronyms*</a:t>
            </a:r>
          </a:p>
        </p:txBody>
      </p:sp>
      <p:sp>
        <p:nvSpPr>
          <p:cNvPr id="3" name="Content Placeholder 2">
            <a:extLst>
              <a:ext uri="{FF2B5EF4-FFF2-40B4-BE49-F238E27FC236}">
                <a16:creationId xmlns:a16="http://schemas.microsoft.com/office/drawing/2014/main" id="{4CA0E3B0-00DF-48CF-BB08-84E8F8648FEF}"/>
              </a:ext>
            </a:extLst>
          </p:cNvPr>
          <p:cNvSpPr>
            <a:spLocks noGrp="1"/>
          </p:cNvSpPr>
          <p:nvPr>
            <p:ph idx="1"/>
          </p:nvPr>
        </p:nvSpPr>
        <p:spPr>
          <a:xfrm>
            <a:off x="152400" y="1082278"/>
            <a:ext cx="8839200" cy="4983163"/>
          </a:xfrm>
        </p:spPr>
        <p:txBody>
          <a:bodyPr/>
          <a:lstStyle/>
          <a:p>
            <a:r>
              <a:rPr lang="en-US" dirty="0"/>
              <a:t>If more than five </a:t>
            </a:r>
            <a:r>
              <a:rPr lang="en-US" b="1" i="1" dirty="0">
                <a:solidFill>
                  <a:srgbClr val="FF0000"/>
                </a:solidFill>
              </a:rPr>
              <a:t>symbols</a:t>
            </a:r>
            <a:r>
              <a:rPr lang="en-US" dirty="0"/>
              <a:t> , </a:t>
            </a:r>
            <a:r>
              <a:rPr lang="en-US" b="1" i="1" dirty="0">
                <a:solidFill>
                  <a:srgbClr val="FF0000"/>
                </a:solidFill>
              </a:rPr>
              <a:t>abbreviations</a:t>
            </a:r>
            <a:r>
              <a:rPr lang="en-US" dirty="0"/>
              <a:t> , or </a:t>
            </a:r>
            <a:r>
              <a:rPr lang="en-US" b="1" i="1" dirty="0">
                <a:solidFill>
                  <a:srgbClr val="FF0000"/>
                </a:solidFill>
              </a:rPr>
              <a:t>acronyms</a:t>
            </a:r>
            <a:r>
              <a:rPr lang="en-US" dirty="0"/>
              <a:t> are used in the report, they are to be listed with their explanation.</a:t>
            </a:r>
          </a:p>
          <a:p>
            <a:pPr marL="0" indent="0">
              <a:buNone/>
            </a:pPr>
            <a:r>
              <a:rPr lang="en-US" sz="2800" i="1" dirty="0"/>
              <a:t>*Mav be an optional element</a:t>
            </a:r>
          </a:p>
          <a:p>
            <a:endParaRPr lang="en-US" dirty="0"/>
          </a:p>
        </p:txBody>
      </p:sp>
      <p:sp>
        <p:nvSpPr>
          <p:cNvPr id="4" name="Date Placeholder 3">
            <a:extLst>
              <a:ext uri="{FF2B5EF4-FFF2-40B4-BE49-F238E27FC236}">
                <a16:creationId xmlns:a16="http://schemas.microsoft.com/office/drawing/2014/main" id="{B0DC8821-3B18-475A-A813-7F63A243565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ADD8066-CB14-4A1E-862C-D5416827DF13}"/>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8861DED0-6D47-459B-B52E-7795CCF40DD4}"/>
              </a:ext>
            </a:extLst>
          </p:cNvPr>
          <p:cNvSpPr>
            <a:spLocks noGrp="1"/>
          </p:cNvSpPr>
          <p:nvPr>
            <p:ph type="sldNum" sz="quarter" idx="12"/>
          </p:nvPr>
        </p:nvSpPr>
        <p:spPr/>
        <p:txBody>
          <a:bodyPr/>
          <a:lstStyle/>
          <a:p>
            <a:fld id="{8C13379D-D487-4446-85FC-E9ED5B8B80F6}" type="slidenum">
              <a:rPr lang="en-US" smtClean="0"/>
              <a:pPr/>
              <a:t>39</a:t>
            </a:fld>
            <a:endParaRPr lang="en-US"/>
          </a:p>
        </p:txBody>
      </p:sp>
    </p:spTree>
    <p:extLst>
      <p:ext uri="{BB962C8B-B14F-4D97-AF65-F5344CB8AC3E}">
        <p14:creationId xmlns:p14="http://schemas.microsoft.com/office/powerpoint/2010/main" val="3168033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5987-58EC-459F-AFE7-565A0BD4E2E6}"/>
              </a:ext>
            </a:extLst>
          </p:cNvPr>
          <p:cNvSpPr>
            <a:spLocks noGrp="1"/>
          </p:cNvSpPr>
          <p:nvPr>
            <p:ph type="title"/>
          </p:nvPr>
        </p:nvSpPr>
        <p:spPr/>
        <p:txBody>
          <a:bodyPr/>
          <a:lstStyle/>
          <a:p>
            <a:r>
              <a:rPr lang="en-US" dirty="0"/>
              <a:t>Genre (style) of Technical Report</a:t>
            </a:r>
          </a:p>
        </p:txBody>
      </p:sp>
      <p:sp>
        <p:nvSpPr>
          <p:cNvPr id="3" name="Content Placeholder 2">
            <a:extLst>
              <a:ext uri="{FF2B5EF4-FFF2-40B4-BE49-F238E27FC236}">
                <a16:creationId xmlns:a16="http://schemas.microsoft.com/office/drawing/2014/main" id="{C201AB1C-340A-4701-B1BA-2305A1F38D50}"/>
              </a:ext>
            </a:extLst>
          </p:cNvPr>
          <p:cNvSpPr>
            <a:spLocks noGrp="1"/>
          </p:cNvSpPr>
          <p:nvPr>
            <p:ph idx="1"/>
          </p:nvPr>
        </p:nvSpPr>
        <p:spPr/>
        <p:txBody>
          <a:bodyPr>
            <a:normAutofit/>
          </a:bodyPr>
          <a:lstStyle/>
          <a:p>
            <a:r>
              <a:rPr lang="en-US" dirty="0"/>
              <a:t>A technical report is a formal report designed to convey technical information in a clear and easily accessible format</a:t>
            </a:r>
          </a:p>
          <a:p>
            <a:r>
              <a:rPr lang="en-US" dirty="0"/>
              <a:t>It is divided into sections which allow different readers to access different levels of information.</a:t>
            </a:r>
          </a:p>
        </p:txBody>
      </p:sp>
      <p:sp>
        <p:nvSpPr>
          <p:cNvPr id="4" name="Date Placeholder 3">
            <a:extLst>
              <a:ext uri="{FF2B5EF4-FFF2-40B4-BE49-F238E27FC236}">
                <a16:creationId xmlns:a16="http://schemas.microsoft.com/office/drawing/2014/main" id="{AA99EF66-9136-4C9F-9B21-D6A564396CA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6C7BF85D-A079-4CB3-8297-6C28E2115828}"/>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2FC20E46-5FF3-42F6-9583-9CBB68DBCC4A}"/>
              </a:ext>
            </a:extLst>
          </p:cNvPr>
          <p:cNvSpPr>
            <a:spLocks noGrp="1"/>
          </p:cNvSpPr>
          <p:nvPr>
            <p:ph type="sldNum" sz="quarter" idx="12"/>
          </p:nvPr>
        </p:nvSpPr>
        <p:spPr/>
        <p:txBody>
          <a:bodyPr/>
          <a:lstStyle/>
          <a:p>
            <a:fld id="{8C13379D-D487-4446-85FC-E9ED5B8B80F6}" type="slidenum">
              <a:rPr lang="en-US" smtClean="0"/>
              <a:pPr/>
              <a:t>4</a:t>
            </a:fld>
            <a:endParaRPr lang="en-US"/>
          </a:p>
        </p:txBody>
      </p:sp>
    </p:spTree>
    <p:extLst>
      <p:ext uri="{BB962C8B-B14F-4D97-AF65-F5344CB8AC3E}">
        <p14:creationId xmlns:p14="http://schemas.microsoft.com/office/powerpoint/2010/main" val="950051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4485-5E31-40CF-9525-40ECEE1405E7}"/>
              </a:ext>
            </a:extLst>
          </p:cNvPr>
          <p:cNvSpPr>
            <a:spLocks noGrp="1"/>
          </p:cNvSpPr>
          <p:nvPr>
            <p:ph type="title"/>
          </p:nvPr>
        </p:nvSpPr>
        <p:spPr/>
        <p:txBody>
          <a:bodyPr>
            <a:normAutofit/>
          </a:bodyPr>
          <a:lstStyle/>
          <a:p>
            <a:r>
              <a:rPr lang="en-US" dirty="0"/>
              <a:t>Parts of a thesis </a:t>
            </a:r>
          </a:p>
        </p:txBody>
      </p:sp>
      <p:sp>
        <p:nvSpPr>
          <p:cNvPr id="3" name="Content Placeholder 2">
            <a:extLst>
              <a:ext uri="{FF2B5EF4-FFF2-40B4-BE49-F238E27FC236}">
                <a16:creationId xmlns:a16="http://schemas.microsoft.com/office/drawing/2014/main" id="{04AA5DA2-DC33-4B26-936D-DC7BF95CF407}"/>
              </a:ext>
            </a:extLst>
          </p:cNvPr>
          <p:cNvSpPr>
            <a:spLocks noGrp="1"/>
          </p:cNvSpPr>
          <p:nvPr>
            <p:ph idx="1"/>
          </p:nvPr>
        </p:nvSpPr>
        <p:spPr/>
        <p:txBody>
          <a:bodyPr/>
          <a:lstStyle/>
          <a:p>
            <a:r>
              <a:rPr lang="en-US" dirty="0"/>
              <a:t>Abstract </a:t>
            </a:r>
          </a:p>
          <a:p>
            <a:r>
              <a:rPr lang="en-US" dirty="0"/>
              <a:t>Introduction </a:t>
            </a:r>
          </a:p>
          <a:p>
            <a:r>
              <a:rPr lang="en-US" dirty="0"/>
              <a:t>Main chapters </a:t>
            </a:r>
          </a:p>
          <a:p>
            <a:r>
              <a:rPr lang="en-US" dirty="0"/>
              <a:t>Conclusions </a:t>
            </a:r>
          </a:p>
          <a:p>
            <a:r>
              <a:rPr lang="en-US" dirty="0"/>
              <a:t>References</a:t>
            </a:r>
          </a:p>
          <a:p>
            <a:r>
              <a:rPr lang="en-US" dirty="0"/>
              <a:t>Appendixes</a:t>
            </a:r>
          </a:p>
          <a:p>
            <a:pPr marL="0" indent="0">
              <a:buNone/>
            </a:pPr>
            <a:br>
              <a:rPr lang="en-US" dirty="0"/>
            </a:br>
            <a:endParaRPr lang="en-US" dirty="0"/>
          </a:p>
        </p:txBody>
      </p:sp>
      <p:sp>
        <p:nvSpPr>
          <p:cNvPr id="4" name="Date Placeholder 3">
            <a:extLst>
              <a:ext uri="{FF2B5EF4-FFF2-40B4-BE49-F238E27FC236}">
                <a16:creationId xmlns:a16="http://schemas.microsoft.com/office/drawing/2014/main" id="{1890CE5D-6C75-44CB-9FCD-EC81B1EF694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5C87BC72-2613-49CB-B163-1F92CEA45057}"/>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E3D483E7-7847-4336-B1B1-0A52302B685C}"/>
              </a:ext>
            </a:extLst>
          </p:cNvPr>
          <p:cNvSpPr>
            <a:spLocks noGrp="1"/>
          </p:cNvSpPr>
          <p:nvPr>
            <p:ph type="sldNum" sz="quarter" idx="12"/>
          </p:nvPr>
        </p:nvSpPr>
        <p:spPr>
          <a:xfrm>
            <a:off x="6781800" y="6534439"/>
            <a:ext cx="2133600" cy="365125"/>
          </a:xfrm>
        </p:spPr>
        <p:txBody>
          <a:bodyPr/>
          <a:lstStyle/>
          <a:p>
            <a:fld id="{8C13379D-D487-4446-85FC-E9ED5B8B80F6}" type="slidenum">
              <a:rPr lang="en-US" smtClean="0"/>
              <a:pPr/>
              <a:t>40</a:t>
            </a:fld>
            <a:endParaRPr lang="en-US"/>
          </a:p>
        </p:txBody>
      </p:sp>
    </p:spTree>
    <p:extLst>
      <p:ext uri="{BB962C8B-B14F-4D97-AF65-F5344CB8AC3E}">
        <p14:creationId xmlns:p14="http://schemas.microsoft.com/office/powerpoint/2010/main" val="1546787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D271-109A-46D3-8A2E-8092D29BB02D}"/>
              </a:ext>
            </a:extLst>
          </p:cNvPr>
          <p:cNvSpPr>
            <a:spLocks noGrp="1"/>
          </p:cNvSpPr>
          <p:nvPr>
            <p:ph type="title"/>
          </p:nvPr>
        </p:nvSpPr>
        <p:spPr/>
        <p:txBody>
          <a:bodyPr/>
          <a:lstStyle/>
          <a:p>
            <a:r>
              <a:rPr lang="en-US" dirty="0"/>
              <a:t>Examples of theses</a:t>
            </a:r>
          </a:p>
        </p:txBody>
      </p:sp>
      <p:sp>
        <p:nvSpPr>
          <p:cNvPr id="3" name="Content Placeholder 2">
            <a:extLst>
              <a:ext uri="{FF2B5EF4-FFF2-40B4-BE49-F238E27FC236}">
                <a16:creationId xmlns:a16="http://schemas.microsoft.com/office/drawing/2014/main" id="{06B94A7E-BB4E-4CD4-A12F-441B226E9D43}"/>
              </a:ext>
            </a:extLst>
          </p:cNvPr>
          <p:cNvSpPr>
            <a:spLocks noGrp="1"/>
          </p:cNvSpPr>
          <p:nvPr>
            <p:ph idx="1"/>
          </p:nvPr>
        </p:nvSpPr>
        <p:spPr/>
        <p:txBody>
          <a:bodyPr/>
          <a:lstStyle/>
          <a:p>
            <a:r>
              <a:rPr lang="en-US" dirty="0"/>
              <a:t>A new application or method</a:t>
            </a:r>
          </a:p>
          <a:p>
            <a:r>
              <a:rPr lang="en-US" dirty="0"/>
              <a:t>Literature review</a:t>
            </a:r>
          </a:p>
          <a:p>
            <a:r>
              <a:rPr lang="en-US" dirty="0" err="1"/>
              <a:t>Suitablity</a:t>
            </a:r>
            <a:r>
              <a:rPr lang="en-US" dirty="0"/>
              <a:t> of existing approaches to a new problem</a:t>
            </a:r>
          </a:p>
        </p:txBody>
      </p:sp>
      <p:sp>
        <p:nvSpPr>
          <p:cNvPr id="4" name="Date Placeholder 3">
            <a:extLst>
              <a:ext uri="{FF2B5EF4-FFF2-40B4-BE49-F238E27FC236}">
                <a16:creationId xmlns:a16="http://schemas.microsoft.com/office/drawing/2014/main" id="{27AE1903-7AD9-4C76-9EBF-415FA2B68394}"/>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55F0E587-37E2-492A-AC67-276158357F2A}"/>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73773B58-C520-4F09-87C3-338A1DD4AB4D}"/>
              </a:ext>
            </a:extLst>
          </p:cNvPr>
          <p:cNvSpPr>
            <a:spLocks noGrp="1"/>
          </p:cNvSpPr>
          <p:nvPr>
            <p:ph type="sldNum" sz="quarter" idx="12"/>
          </p:nvPr>
        </p:nvSpPr>
        <p:spPr/>
        <p:txBody>
          <a:bodyPr/>
          <a:lstStyle/>
          <a:p>
            <a:fld id="{8C13379D-D487-4446-85FC-E9ED5B8B80F6}" type="slidenum">
              <a:rPr lang="en-US" smtClean="0"/>
              <a:pPr/>
              <a:t>41</a:t>
            </a:fld>
            <a:endParaRPr lang="en-US"/>
          </a:p>
        </p:txBody>
      </p:sp>
    </p:spTree>
    <p:extLst>
      <p:ext uri="{BB962C8B-B14F-4D97-AF65-F5344CB8AC3E}">
        <p14:creationId xmlns:p14="http://schemas.microsoft.com/office/powerpoint/2010/main" val="140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DD87-3EA9-4BD3-939C-70C447572FCA}"/>
              </a:ext>
            </a:extLst>
          </p:cNvPr>
          <p:cNvSpPr>
            <a:spLocks noGrp="1"/>
          </p:cNvSpPr>
          <p:nvPr>
            <p:ph type="title"/>
          </p:nvPr>
        </p:nvSpPr>
        <p:spPr/>
        <p:txBody>
          <a:bodyPr>
            <a:normAutofit/>
          </a:bodyPr>
          <a:lstStyle/>
          <a:p>
            <a:r>
              <a:rPr lang="en-US" dirty="0"/>
              <a:t>Example1: a new application or method</a:t>
            </a:r>
          </a:p>
        </p:txBody>
      </p:sp>
      <p:sp>
        <p:nvSpPr>
          <p:cNvPr id="3" name="Content Placeholder 2">
            <a:extLst>
              <a:ext uri="{FF2B5EF4-FFF2-40B4-BE49-F238E27FC236}">
                <a16:creationId xmlns:a16="http://schemas.microsoft.com/office/drawing/2014/main" id="{7BA4B647-FCD6-49C8-B0E2-53091421DEBB}"/>
              </a:ext>
            </a:extLst>
          </p:cNvPr>
          <p:cNvSpPr>
            <a:spLocks noGrp="1"/>
          </p:cNvSpPr>
          <p:nvPr>
            <p:ph idx="1"/>
          </p:nvPr>
        </p:nvSpPr>
        <p:spPr>
          <a:xfrm>
            <a:off x="533400" y="1143000"/>
            <a:ext cx="8458200" cy="4983163"/>
          </a:xfrm>
        </p:spPr>
        <p:txBody>
          <a:bodyPr>
            <a:normAutofit fontScale="92500" lnSpcReduction="20000"/>
          </a:bodyPr>
          <a:lstStyle/>
          <a:p>
            <a:r>
              <a:rPr lang="en-US" dirty="0"/>
              <a:t>The new application (a program) is in central role. </a:t>
            </a:r>
          </a:p>
          <a:p>
            <a:r>
              <a:rPr lang="en-US" dirty="0"/>
              <a:t>It has to be related to the existing research and evaluated.</a:t>
            </a:r>
          </a:p>
          <a:p>
            <a:pPr lvl="1"/>
            <a:r>
              <a:rPr lang="en-US" dirty="0"/>
              <a:t>Introduction: the problem</a:t>
            </a:r>
          </a:p>
          <a:p>
            <a:pPr lvl="1"/>
            <a:r>
              <a:rPr lang="en-US" dirty="0"/>
              <a:t>Background theory and main concepts</a:t>
            </a:r>
          </a:p>
          <a:p>
            <a:pPr lvl="1"/>
            <a:r>
              <a:rPr lang="en-US" dirty="0"/>
              <a:t>Related research (other existing solutions to the same or similar problems)</a:t>
            </a:r>
          </a:p>
          <a:p>
            <a:pPr lvl="1"/>
            <a:r>
              <a:rPr lang="en-US" dirty="0"/>
              <a:t>Your own application</a:t>
            </a:r>
          </a:p>
          <a:p>
            <a:pPr lvl="1"/>
            <a:r>
              <a:rPr lang="en-US" dirty="0"/>
              <a:t>Evaluation: comparison to other methods, empirical tests, or theoretical analysis</a:t>
            </a:r>
          </a:p>
          <a:p>
            <a:pPr lvl="1"/>
            <a:r>
              <a:rPr lang="en-US" dirty="0"/>
              <a:t>Conclusions </a:t>
            </a:r>
            <a:br>
              <a:rPr lang="en-US" dirty="0"/>
            </a:br>
            <a:endParaRPr lang="en-US" dirty="0"/>
          </a:p>
        </p:txBody>
      </p:sp>
      <p:sp>
        <p:nvSpPr>
          <p:cNvPr id="4" name="Date Placeholder 3">
            <a:extLst>
              <a:ext uri="{FF2B5EF4-FFF2-40B4-BE49-F238E27FC236}">
                <a16:creationId xmlns:a16="http://schemas.microsoft.com/office/drawing/2014/main" id="{C44C0C53-2C3B-4028-B84F-B15D88249F48}"/>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00F25042-E02A-4F6B-87B5-59A1AF72ADDB}"/>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C89F3173-AFFC-4931-9F99-5C28CEAF1D69}"/>
              </a:ext>
            </a:extLst>
          </p:cNvPr>
          <p:cNvSpPr>
            <a:spLocks noGrp="1"/>
          </p:cNvSpPr>
          <p:nvPr>
            <p:ph type="sldNum" sz="quarter" idx="12"/>
          </p:nvPr>
        </p:nvSpPr>
        <p:spPr/>
        <p:txBody>
          <a:bodyPr/>
          <a:lstStyle/>
          <a:p>
            <a:fld id="{8C13379D-D487-4446-85FC-E9ED5B8B80F6}" type="slidenum">
              <a:rPr lang="en-US" smtClean="0"/>
              <a:pPr/>
              <a:t>42</a:t>
            </a:fld>
            <a:endParaRPr lang="en-US"/>
          </a:p>
        </p:txBody>
      </p:sp>
    </p:spTree>
    <p:extLst>
      <p:ext uri="{BB962C8B-B14F-4D97-AF65-F5344CB8AC3E}">
        <p14:creationId xmlns:p14="http://schemas.microsoft.com/office/powerpoint/2010/main" val="242206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57E1-F626-434F-A813-03B493A490A7}"/>
              </a:ext>
            </a:extLst>
          </p:cNvPr>
          <p:cNvSpPr>
            <a:spLocks noGrp="1"/>
          </p:cNvSpPr>
          <p:nvPr>
            <p:ph type="title"/>
          </p:nvPr>
        </p:nvSpPr>
        <p:spPr/>
        <p:txBody>
          <a:bodyPr>
            <a:normAutofit/>
          </a:bodyPr>
          <a:lstStyle/>
          <a:p>
            <a:r>
              <a:rPr lang="en-US" dirty="0"/>
              <a:t>Example 2: Literature review </a:t>
            </a:r>
          </a:p>
        </p:txBody>
      </p:sp>
      <p:sp>
        <p:nvSpPr>
          <p:cNvPr id="3" name="Content Placeholder 2">
            <a:extLst>
              <a:ext uri="{FF2B5EF4-FFF2-40B4-BE49-F238E27FC236}">
                <a16:creationId xmlns:a16="http://schemas.microsoft.com/office/drawing/2014/main" id="{5C662A1F-BF02-4E23-9E18-39C285B22029}"/>
              </a:ext>
            </a:extLst>
          </p:cNvPr>
          <p:cNvSpPr>
            <a:spLocks noGrp="1"/>
          </p:cNvSpPr>
          <p:nvPr>
            <p:ph idx="1"/>
          </p:nvPr>
        </p:nvSpPr>
        <p:spPr/>
        <p:txBody>
          <a:bodyPr/>
          <a:lstStyle/>
          <a:p>
            <a:r>
              <a:rPr lang="en-US" dirty="0"/>
              <a:t>Introduction</a:t>
            </a:r>
          </a:p>
          <a:p>
            <a:r>
              <a:rPr lang="en-US" dirty="0"/>
              <a:t>Main concepts</a:t>
            </a:r>
          </a:p>
          <a:p>
            <a:r>
              <a:rPr lang="en-US" dirty="0"/>
              <a:t>Approaches + their analysis (2-3 chapters)</a:t>
            </a:r>
          </a:p>
          <a:p>
            <a:r>
              <a:rPr lang="en-US" dirty="0"/>
              <a:t>Or a chapter for comparison and analysis of all approaches</a:t>
            </a:r>
          </a:p>
          <a:p>
            <a:r>
              <a:rPr lang="en-US" dirty="0"/>
              <a:t>Conclusions </a:t>
            </a:r>
            <a:br>
              <a:rPr lang="en-US" dirty="0"/>
            </a:br>
            <a:endParaRPr lang="en-US" dirty="0"/>
          </a:p>
        </p:txBody>
      </p:sp>
      <p:sp>
        <p:nvSpPr>
          <p:cNvPr id="4" name="Date Placeholder 3">
            <a:extLst>
              <a:ext uri="{FF2B5EF4-FFF2-40B4-BE49-F238E27FC236}">
                <a16:creationId xmlns:a16="http://schemas.microsoft.com/office/drawing/2014/main" id="{43EA0A7A-32A7-4258-8295-CECE0A63C0E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FEA011B4-1C62-45E4-B813-CC1848AF6AB4}"/>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3BD39598-23CC-47FB-9030-372EE4D91BFF}"/>
              </a:ext>
            </a:extLst>
          </p:cNvPr>
          <p:cNvSpPr>
            <a:spLocks noGrp="1"/>
          </p:cNvSpPr>
          <p:nvPr>
            <p:ph type="sldNum" sz="quarter" idx="12"/>
          </p:nvPr>
        </p:nvSpPr>
        <p:spPr/>
        <p:txBody>
          <a:bodyPr/>
          <a:lstStyle/>
          <a:p>
            <a:fld id="{8C13379D-D487-4446-85FC-E9ED5B8B80F6}" type="slidenum">
              <a:rPr lang="en-US" smtClean="0"/>
              <a:pPr/>
              <a:t>43</a:t>
            </a:fld>
            <a:endParaRPr lang="en-US"/>
          </a:p>
        </p:txBody>
      </p:sp>
    </p:spTree>
    <p:extLst>
      <p:ext uri="{BB962C8B-B14F-4D97-AF65-F5344CB8AC3E}">
        <p14:creationId xmlns:p14="http://schemas.microsoft.com/office/powerpoint/2010/main" val="984108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AB82-CBB4-4558-91BC-F839A54D22E5}"/>
              </a:ext>
            </a:extLst>
          </p:cNvPr>
          <p:cNvSpPr>
            <a:spLocks noGrp="1"/>
          </p:cNvSpPr>
          <p:nvPr>
            <p:ph type="title"/>
          </p:nvPr>
        </p:nvSpPr>
        <p:spPr>
          <a:xfrm>
            <a:off x="-228600" y="350044"/>
            <a:ext cx="9677400" cy="609600"/>
          </a:xfrm>
        </p:spPr>
        <p:txBody>
          <a:bodyPr>
            <a:normAutofit fontScale="90000"/>
          </a:bodyPr>
          <a:lstStyle/>
          <a:p>
            <a:r>
              <a:rPr lang="en-US" b="0" dirty="0"/>
              <a:t>Ex3: </a:t>
            </a:r>
            <a:r>
              <a:rPr lang="en-US" b="0" dirty="0" err="1"/>
              <a:t>Suitablity</a:t>
            </a:r>
            <a:r>
              <a:rPr lang="en-US" b="0" dirty="0"/>
              <a:t> of existing approaches to a new problem </a:t>
            </a:r>
            <a:br>
              <a:rPr lang="en-US" b="0" dirty="0"/>
            </a:br>
            <a:endParaRPr lang="en-US" b="0" dirty="0"/>
          </a:p>
        </p:txBody>
      </p:sp>
      <p:sp>
        <p:nvSpPr>
          <p:cNvPr id="3" name="Content Placeholder 2">
            <a:extLst>
              <a:ext uri="{FF2B5EF4-FFF2-40B4-BE49-F238E27FC236}">
                <a16:creationId xmlns:a16="http://schemas.microsoft.com/office/drawing/2014/main" id="{D9ECF1DC-8D56-4077-830D-89A2BC643606}"/>
              </a:ext>
            </a:extLst>
          </p:cNvPr>
          <p:cNvSpPr>
            <a:spLocks noGrp="1"/>
          </p:cNvSpPr>
          <p:nvPr>
            <p:ph idx="1"/>
          </p:nvPr>
        </p:nvSpPr>
        <p:spPr/>
        <p:txBody>
          <a:bodyPr/>
          <a:lstStyle/>
          <a:p>
            <a:r>
              <a:rPr lang="en-US" dirty="0"/>
              <a:t>Introduction</a:t>
            </a:r>
          </a:p>
          <a:p>
            <a:r>
              <a:rPr lang="en-US" dirty="0"/>
              <a:t>The new problem + criteria for an ideal solution method</a:t>
            </a:r>
          </a:p>
          <a:p>
            <a:r>
              <a:rPr lang="en-US" dirty="0"/>
              <a:t>Potential solution methods + analysis of their suitability (2-3 chapters)</a:t>
            </a:r>
          </a:p>
          <a:p>
            <a:r>
              <a:rPr lang="en-US" dirty="0"/>
              <a:t>Possibly discussion (comparison, new solution ideas)</a:t>
            </a:r>
          </a:p>
          <a:p>
            <a:r>
              <a:rPr lang="en-US" dirty="0"/>
              <a:t>Conclusions </a:t>
            </a:r>
            <a:br>
              <a:rPr lang="en-US" dirty="0"/>
            </a:br>
            <a:endParaRPr lang="en-US" dirty="0"/>
          </a:p>
        </p:txBody>
      </p:sp>
      <p:sp>
        <p:nvSpPr>
          <p:cNvPr id="4" name="Date Placeholder 3">
            <a:extLst>
              <a:ext uri="{FF2B5EF4-FFF2-40B4-BE49-F238E27FC236}">
                <a16:creationId xmlns:a16="http://schemas.microsoft.com/office/drawing/2014/main" id="{97CA86E8-8FAD-462C-97C3-5575D438540F}"/>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B5F29744-94DA-4E23-A69A-2DAFEB62AC05}"/>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2AC8F7BF-17FE-48EF-A2DC-F37F5264BA57}"/>
              </a:ext>
            </a:extLst>
          </p:cNvPr>
          <p:cNvSpPr>
            <a:spLocks noGrp="1"/>
          </p:cNvSpPr>
          <p:nvPr>
            <p:ph type="sldNum" sz="quarter" idx="12"/>
          </p:nvPr>
        </p:nvSpPr>
        <p:spPr/>
        <p:txBody>
          <a:bodyPr/>
          <a:lstStyle/>
          <a:p>
            <a:fld id="{8C13379D-D487-4446-85FC-E9ED5B8B80F6}" type="slidenum">
              <a:rPr lang="en-US" smtClean="0"/>
              <a:pPr/>
              <a:t>44</a:t>
            </a:fld>
            <a:endParaRPr lang="en-US"/>
          </a:p>
        </p:txBody>
      </p:sp>
    </p:spTree>
    <p:extLst>
      <p:ext uri="{BB962C8B-B14F-4D97-AF65-F5344CB8AC3E}">
        <p14:creationId xmlns:p14="http://schemas.microsoft.com/office/powerpoint/2010/main" val="1277391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8353-65F2-4F4E-ABC6-42774155196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7ECBED1-706E-4E77-BF20-FB2F08EF9594}"/>
              </a:ext>
            </a:extLst>
          </p:cNvPr>
          <p:cNvSpPr>
            <a:spLocks noGrp="1"/>
          </p:cNvSpPr>
          <p:nvPr>
            <p:ph idx="1"/>
          </p:nvPr>
        </p:nvSpPr>
        <p:spPr/>
        <p:txBody>
          <a:bodyPr/>
          <a:lstStyle/>
          <a:p>
            <a:r>
              <a:rPr lang="en-US" dirty="0"/>
              <a:t>Tells compactly the research problem, methods and results.</a:t>
            </a:r>
          </a:p>
          <a:p>
            <a:r>
              <a:rPr lang="en-US" dirty="0"/>
              <a:t>At most 1 page, no literature references.</a:t>
            </a:r>
          </a:p>
          <a:p>
            <a:r>
              <a:rPr lang="en-US" dirty="0"/>
              <a:t>Key words. </a:t>
            </a:r>
            <a:br>
              <a:rPr lang="en-US" dirty="0"/>
            </a:br>
            <a:endParaRPr lang="en-US" dirty="0"/>
          </a:p>
        </p:txBody>
      </p:sp>
      <p:sp>
        <p:nvSpPr>
          <p:cNvPr id="4" name="Date Placeholder 3">
            <a:extLst>
              <a:ext uri="{FF2B5EF4-FFF2-40B4-BE49-F238E27FC236}">
                <a16:creationId xmlns:a16="http://schemas.microsoft.com/office/drawing/2014/main" id="{340B2B3E-A1BB-4D41-B305-588E61898803}"/>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2E45F90C-AD88-43FA-9F47-85FF68E68C32}"/>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B38CC277-C3F0-49E0-9D27-85D8F80D87DC}"/>
              </a:ext>
            </a:extLst>
          </p:cNvPr>
          <p:cNvSpPr>
            <a:spLocks noGrp="1"/>
          </p:cNvSpPr>
          <p:nvPr>
            <p:ph type="sldNum" sz="quarter" idx="12"/>
          </p:nvPr>
        </p:nvSpPr>
        <p:spPr/>
        <p:txBody>
          <a:bodyPr/>
          <a:lstStyle/>
          <a:p>
            <a:fld id="{8C13379D-D487-4446-85FC-E9ED5B8B80F6}" type="slidenum">
              <a:rPr lang="en-US" smtClean="0"/>
              <a:pPr/>
              <a:t>45</a:t>
            </a:fld>
            <a:endParaRPr lang="en-US"/>
          </a:p>
        </p:txBody>
      </p:sp>
    </p:spTree>
    <p:extLst>
      <p:ext uri="{BB962C8B-B14F-4D97-AF65-F5344CB8AC3E}">
        <p14:creationId xmlns:p14="http://schemas.microsoft.com/office/powerpoint/2010/main" val="3765527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449B-6B26-4DEE-BDD0-E606DB98EA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CD15B3A-A62D-4670-A1FF-0C75E34629BF}"/>
              </a:ext>
            </a:extLst>
          </p:cNvPr>
          <p:cNvSpPr>
            <a:spLocks noGrp="1"/>
          </p:cNvSpPr>
          <p:nvPr>
            <p:ph idx="1"/>
          </p:nvPr>
        </p:nvSpPr>
        <p:spPr/>
        <p:txBody>
          <a:bodyPr>
            <a:normAutofit/>
          </a:bodyPr>
          <a:lstStyle/>
          <a:p>
            <a:r>
              <a:rPr lang="en-US" dirty="0"/>
              <a:t>Define the problem clearly </a:t>
            </a:r>
          </a:p>
          <a:p>
            <a:r>
              <a:rPr lang="en-US" dirty="0"/>
              <a:t>Give </a:t>
            </a:r>
            <a:r>
              <a:rPr lang="en-US" dirty="0" err="1"/>
              <a:t>suffiecient</a:t>
            </a:r>
            <a:r>
              <a:rPr lang="en-US" dirty="0"/>
              <a:t> background information for the following chapters. </a:t>
            </a:r>
          </a:p>
          <a:p>
            <a:pPr lvl="1"/>
            <a:r>
              <a:rPr lang="en-US" dirty="0"/>
              <a:t>What is the purpose of the research? Main research questions?</a:t>
            </a:r>
          </a:p>
          <a:p>
            <a:pPr lvl="1"/>
            <a:r>
              <a:rPr lang="en-US" dirty="0"/>
              <a:t>What is the scope? Indicate explicitly all limitations and restricting assumptions!</a:t>
            </a:r>
          </a:p>
          <a:p>
            <a:pPr marL="914400" lvl="2" indent="0">
              <a:buNone/>
            </a:pPr>
            <a:r>
              <a:rPr lang="en-US" i="1" dirty="0"/>
              <a:t>• </a:t>
            </a:r>
            <a:r>
              <a:rPr lang="en-US" dirty="0"/>
              <a:t>Why the topic is important or interesting?</a:t>
            </a:r>
            <a:br>
              <a:rPr lang="en-US" dirty="0"/>
            </a:br>
            <a:r>
              <a:rPr lang="en-US" i="1" dirty="0"/>
              <a:t>• </a:t>
            </a:r>
            <a:r>
              <a:rPr lang="en-US" dirty="0"/>
              <a:t>What methods are used? </a:t>
            </a:r>
          </a:p>
        </p:txBody>
      </p:sp>
      <p:sp>
        <p:nvSpPr>
          <p:cNvPr id="4" name="Date Placeholder 3">
            <a:extLst>
              <a:ext uri="{FF2B5EF4-FFF2-40B4-BE49-F238E27FC236}">
                <a16:creationId xmlns:a16="http://schemas.microsoft.com/office/drawing/2014/main" id="{B05F2EC3-9B84-41B0-A001-6ACC42F60344}"/>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CF8D2484-9C33-458E-B3C2-2FF1ACA9F526}"/>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1B4A5A20-8360-40F7-BE7C-6502D3698CF0}"/>
              </a:ext>
            </a:extLst>
          </p:cNvPr>
          <p:cNvSpPr>
            <a:spLocks noGrp="1"/>
          </p:cNvSpPr>
          <p:nvPr>
            <p:ph type="sldNum" sz="quarter" idx="12"/>
          </p:nvPr>
        </p:nvSpPr>
        <p:spPr/>
        <p:txBody>
          <a:bodyPr/>
          <a:lstStyle/>
          <a:p>
            <a:fld id="{8C13379D-D487-4446-85FC-E9ED5B8B80F6}" type="slidenum">
              <a:rPr lang="en-US" smtClean="0"/>
              <a:pPr/>
              <a:t>46</a:t>
            </a:fld>
            <a:endParaRPr lang="en-US"/>
          </a:p>
        </p:txBody>
      </p:sp>
    </p:spTree>
    <p:extLst>
      <p:ext uri="{BB962C8B-B14F-4D97-AF65-F5344CB8AC3E}">
        <p14:creationId xmlns:p14="http://schemas.microsoft.com/office/powerpoint/2010/main" val="673746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449B-6B26-4DEE-BDD0-E606DB98EA32}"/>
              </a:ext>
            </a:extLst>
          </p:cNvPr>
          <p:cNvSpPr>
            <a:spLocks noGrp="1"/>
          </p:cNvSpPr>
          <p:nvPr>
            <p:ph type="title"/>
          </p:nvPr>
        </p:nvSpPr>
        <p:spPr/>
        <p:txBody>
          <a:bodyPr/>
          <a:lstStyle/>
          <a:p>
            <a:r>
              <a:rPr lang="en-US" dirty="0"/>
              <a:t>Introduction (continued)</a:t>
            </a:r>
          </a:p>
        </p:txBody>
      </p:sp>
      <p:sp>
        <p:nvSpPr>
          <p:cNvPr id="3" name="Content Placeholder 2">
            <a:extLst>
              <a:ext uri="{FF2B5EF4-FFF2-40B4-BE49-F238E27FC236}">
                <a16:creationId xmlns:a16="http://schemas.microsoft.com/office/drawing/2014/main" id="{0CD15B3A-A62D-4670-A1FF-0C75E34629BF}"/>
              </a:ext>
            </a:extLst>
          </p:cNvPr>
          <p:cNvSpPr>
            <a:spLocks noGrp="1"/>
          </p:cNvSpPr>
          <p:nvPr>
            <p:ph idx="1"/>
          </p:nvPr>
        </p:nvSpPr>
        <p:spPr/>
        <p:txBody>
          <a:bodyPr>
            <a:normAutofit/>
          </a:bodyPr>
          <a:lstStyle/>
          <a:p>
            <a:r>
              <a:rPr lang="en-US" dirty="0"/>
              <a:t>Briefly references to related research (just the main references – more</a:t>
            </a:r>
            <a:br>
              <a:rPr lang="en-US" dirty="0"/>
            </a:br>
            <a:r>
              <a:rPr lang="en-US" dirty="0"/>
              <a:t>references in chapter ”Related research” or throughout the thesis)</a:t>
            </a:r>
          </a:p>
          <a:p>
            <a:r>
              <a:rPr lang="en-US" dirty="0"/>
              <a:t>Emphasize your own contribution: what is original or new? </a:t>
            </a:r>
            <a:br>
              <a:rPr lang="en-US" dirty="0"/>
            </a:br>
            <a:br>
              <a:rPr lang="en-US" dirty="0"/>
            </a:br>
            <a:br>
              <a:rPr lang="en-US" dirty="0"/>
            </a:br>
            <a:endParaRPr lang="en-US" dirty="0"/>
          </a:p>
        </p:txBody>
      </p:sp>
      <p:sp>
        <p:nvSpPr>
          <p:cNvPr id="4" name="Date Placeholder 3">
            <a:extLst>
              <a:ext uri="{FF2B5EF4-FFF2-40B4-BE49-F238E27FC236}">
                <a16:creationId xmlns:a16="http://schemas.microsoft.com/office/drawing/2014/main" id="{B05F2EC3-9B84-41B0-A001-6ACC42F60344}"/>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CF8D2484-9C33-458E-B3C2-2FF1ACA9F526}"/>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1B4A5A20-8360-40F7-BE7C-6502D3698CF0}"/>
              </a:ext>
            </a:extLst>
          </p:cNvPr>
          <p:cNvSpPr>
            <a:spLocks noGrp="1"/>
          </p:cNvSpPr>
          <p:nvPr>
            <p:ph type="sldNum" sz="quarter" idx="12"/>
          </p:nvPr>
        </p:nvSpPr>
        <p:spPr/>
        <p:txBody>
          <a:bodyPr/>
          <a:lstStyle/>
          <a:p>
            <a:fld id="{8C13379D-D487-4446-85FC-E9ED5B8B80F6}" type="slidenum">
              <a:rPr lang="en-US" smtClean="0"/>
              <a:pPr/>
              <a:t>47</a:t>
            </a:fld>
            <a:endParaRPr lang="en-US"/>
          </a:p>
        </p:txBody>
      </p:sp>
    </p:spTree>
    <p:extLst>
      <p:ext uri="{BB962C8B-B14F-4D97-AF65-F5344CB8AC3E}">
        <p14:creationId xmlns:p14="http://schemas.microsoft.com/office/powerpoint/2010/main" val="423369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DE2F-6F88-4739-8369-569EF6ED44B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6DA94A0-E19F-461B-9299-0ADEC54C2F45}"/>
              </a:ext>
            </a:extLst>
          </p:cNvPr>
          <p:cNvSpPr>
            <a:spLocks noGrp="1"/>
          </p:cNvSpPr>
          <p:nvPr>
            <p:ph idx="1"/>
          </p:nvPr>
        </p:nvSpPr>
        <p:spPr/>
        <p:txBody>
          <a:bodyPr>
            <a:normAutofit fontScale="92500" lnSpcReduction="20000"/>
          </a:bodyPr>
          <a:lstStyle/>
          <a:p>
            <a:r>
              <a:rPr lang="en-US" dirty="0"/>
              <a:t>Just 1-2 pages!</a:t>
            </a:r>
            <a:br>
              <a:rPr lang="en-US" dirty="0"/>
            </a:br>
            <a:r>
              <a:rPr lang="en-US" i="1" dirty="0"/>
              <a:t>• </a:t>
            </a:r>
            <a:r>
              <a:rPr lang="en-US" dirty="0"/>
              <a:t>Summarize the main results in a general level.</a:t>
            </a:r>
            <a:br>
              <a:rPr lang="en-US" dirty="0"/>
            </a:br>
            <a:r>
              <a:rPr lang="en-US" i="1" dirty="0"/>
              <a:t>• </a:t>
            </a:r>
            <a:r>
              <a:rPr lang="en-US" dirty="0"/>
              <a:t>Tell what was your own </a:t>
            </a:r>
            <a:r>
              <a:rPr lang="en-US" dirty="0" err="1"/>
              <a:t>conctribution</a:t>
            </a:r>
            <a:r>
              <a:rPr lang="en-US" dirty="0"/>
              <a:t> and what was based on other</a:t>
            </a:r>
            <a:br>
              <a:rPr lang="en-US" dirty="0"/>
            </a:br>
            <a:r>
              <a:rPr lang="en-US" dirty="0"/>
              <a:t>sources.</a:t>
            </a:r>
            <a:br>
              <a:rPr lang="en-US" dirty="0"/>
            </a:br>
            <a:r>
              <a:rPr lang="en-US" i="1" dirty="0"/>
              <a:t>• </a:t>
            </a:r>
            <a:r>
              <a:rPr lang="en-US" dirty="0"/>
              <a:t>Possibly also critics (e.g. limitations), alternative approaches, topics for</a:t>
            </a:r>
            <a:br>
              <a:rPr lang="en-US" dirty="0"/>
            </a:br>
            <a:r>
              <a:rPr lang="en-US" dirty="0"/>
              <a:t>future research.</a:t>
            </a:r>
            <a:br>
              <a:rPr lang="en-US" dirty="0"/>
            </a:br>
            <a:r>
              <a:rPr lang="en-US" i="1" dirty="0"/>
              <a:t>• </a:t>
            </a:r>
            <a:r>
              <a:rPr lang="en-US" dirty="0"/>
              <a:t>No more new results and seldomly any references (at most for </a:t>
            </a:r>
            <a:r>
              <a:rPr lang="en-US" dirty="0" err="1"/>
              <a:t>alterantive</a:t>
            </a:r>
            <a:r>
              <a:rPr lang="en-US" dirty="0"/>
              <a:t>, unmentioned approaches) </a:t>
            </a:r>
            <a:br>
              <a:rPr lang="en-US" dirty="0"/>
            </a:br>
            <a:endParaRPr lang="en-US" dirty="0"/>
          </a:p>
        </p:txBody>
      </p:sp>
      <p:sp>
        <p:nvSpPr>
          <p:cNvPr id="4" name="Date Placeholder 3">
            <a:extLst>
              <a:ext uri="{FF2B5EF4-FFF2-40B4-BE49-F238E27FC236}">
                <a16:creationId xmlns:a16="http://schemas.microsoft.com/office/drawing/2014/main" id="{806FBB10-3B82-4737-978C-308453BD997F}"/>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3BC6B36F-9CF8-44AA-A55F-250AC6548065}"/>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6107841B-B626-4153-8A5B-EA134239B948}"/>
              </a:ext>
            </a:extLst>
          </p:cNvPr>
          <p:cNvSpPr>
            <a:spLocks noGrp="1"/>
          </p:cNvSpPr>
          <p:nvPr>
            <p:ph type="sldNum" sz="quarter" idx="12"/>
          </p:nvPr>
        </p:nvSpPr>
        <p:spPr/>
        <p:txBody>
          <a:bodyPr/>
          <a:lstStyle/>
          <a:p>
            <a:fld id="{8C13379D-D487-4446-85FC-E9ED5B8B80F6}" type="slidenum">
              <a:rPr lang="en-US" smtClean="0"/>
              <a:pPr/>
              <a:t>48</a:t>
            </a:fld>
            <a:endParaRPr lang="en-US"/>
          </a:p>
        </p:txBody>
      </p:sp>
    </p:spTree>
    <p:extLst>
      <p:ext uri="{BB962C8B-B14F-4D97-AF65-F5344CB8AC3E}">
        <p14:creationId xmlns:p14="http://schemas.microsoft.com/office/powerpoint/2010/main" val="787770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0FE8-F3BD-4DC0-8AC1-DC2660A9D6FD}"/>
              </a:ext>
            </a:extLst>
          </p:cNvPr>
          <p:cNvSpPr>
            <a:spLocks noGrp="1"/>
          </p:cNvSpPr>
          <p:nvPr>
            <p:ph type="title"/>
          </p:nvPr>
        </p:nvSpPr>
        <p:spPr/>
        <p:txBody>
          <a:bodyPr/>
          <a:lstStyle/>
          <a:p>
            <a:r>
              <a:rPr lang="en-US" dirty="0"/>
              <a:t>Appendixes</a:t>
            </a:r>
          </a:p>
        </p:txBody>
      </p:sp>
      <p:sp>
        <p:nvSpPr>
          <p:cNvPr id="3" name="Content Placeholder 2">
            <a:extLst>
              <a:ext uri="{FF2B5EF4-FFF2-40B4-BE49-F238E27FC236}">
                <a16:creationId xmlns:a16="http://schemas.microsoft.com/office/drawing/2014/main" id="{22AEDAEB-E92F-49E8-8C66-09C149DB2E6A}"/>
              </a:ext>
            </a:extLst>
          </p:cNvPr>
          <p:cNvSpPr>
            <a:spLocks noGrp="1"/>
          </p:cNvSpPr>
          <p:nvPr>
            <p:ph idx="1"/>
          </p:nvPr>
        </p:nvSpPr>
        <p:spPr/>
        <p:txBody>
          <a:bodyPr>
            <a:normAutofit/>
          </a:bodyPr>
          <a:lstStyle/>
          <a:p>
            <a:r>
              <a:rPr lang="en-US" dirty="0"/>
              <a:t>Additional material which is relevant to the research and is referred in the text. </a:t>
            </a:r>
          </a:p>
          <a:p>
            <a:r>
              <a:rPr lang="en-US" dirty="0"/>
              <a:t>No chapter numbers, but enumerate the appendixes (Appendix A, Appendix B,...).</a:t>
            </a:r>
          </a:p>
          <a:p>
            <a:r>
              <a:rPr lang="en-US" dirty="0"/>
              <a:t>If you have only one appendix, then just “Appendix”. </a:t>
            </a:r>
            <a:br>
              <a:rPr lang="en-US" dirty="0"/>
            </a:br>
            <a:endParaRPr lang="en-US" dirty="0"/>
          </a:p>
        </p:txBody>
      </p:sp>
      <p:sp>
        <p:nvSpPr>
          <p:cNvPr id="4" name="Date Placeholder 3">
            <a:extLst>
              <a:ext uri="{FF2B5EF4-FFF2-40B4-BE49-F238E27FC236}">
                <a16:creationId xmlns:a16="http://schemas.microsoft.com/office/drawing/2014/main" id="{0EF451F6-9736-4E52-B80C-EF569268FC0E}"/>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0FF52781-2EC0-461F-BE55-F67ED088F530}"/>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18E91CE6-CF64-4B94-B8A7-50CD65313305}"/>
              </a:ext>
            </a:extLst>
          </p:cNvPr>
          <p:cNvSpPr>
            <a:spLocks noGrp="1"/>
          </p:cNvSpPr>
          <p:nvPr>
            <p:ph type="sldNum" sz="quarter" idx="12"/>
          </p:nvPr>
        </p:nvSpPr>
        <p:spPr/>
        <p:txBody>
          <a:bodyPr/>
          <a:lstStyle/>
          <a:p>
            <a:fld id="{8C13379D-D487-4446-85FC-E9ED5B8B80F6}" type="slidenum">
              <a:rPr lang="en-US" smtClean="0"/>
              <a:pPr/>
              <a:t>49</a:t>
            </a:fld>
            <a:endParaRPr lang="en-US"/>
          </a:p>
        </p:txBody>
      </p:sp>
    </p:spTree>
    <p:extLst>
      <p:ext uri="{BB962C8B-B14F-4D97-AF65-F5344CB8AC3E}">
        <p14:creationId xmlns:p14="http://schemas.microsoft.com/office/powerpoint/2010/main" val="301084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b="0" dirty="0"/>
              <a:t>Structure of a technical report </a:t>
            </a:r>
            <a:endParaRPr lang="en-US" dirty="0"/>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p:txBody>
          <a:bodyPr>
            <a:normAutofit fontScale="92500" lnSpcReduction="20000"/>
          </a:bodyPr>
          <a:lstStyle/>
          <a:p>
            <a:r>
              <a:rPr lang="en-US" dirty="0"/>
              <a:t>Title page </a:t>
            </a:r>
          </a:p>
          <a:p>
            <a:r>
              <a:rPr lang="en-US" dirty="0"/>
              <a:t>Summary</a:t>
            </a:r>
          </a:p>
          <a:p>
            <a:r>
              <a:rPr lang="en-US" dirty="0"/>
              <a:t>Contents</a:t>
            </a:r>
          </a:p>
          <a:p>
            <a:r>
              <a:rPr lang="en-US" dirty="0"/>
              <a:t>Introduction </a:t>
            </a:r>
          </a:p>
          <a:p>
            <a:r>
              <a:rPr lang="en-US" dirty="0"/>
              <a:t>Body of the report	</a:t>
            </a:r>
          </a:p>
          <a:p>
            <a:r>
              <a:rPr lang="en-US" dirty="0"/>
              <a:t>Conclusions	</a:t>
            </a:r>
          </a:p>
          <a:p>
            <a:r>
              <a:rPr lang="en-US" dirty="0"/>
              <a:t>References	</a:t>
            </a:r>
          </a:p>
          <a:p>
            <a:r>
              <a:rPr lang="en-US" dirty="0"/>
              <a:t>Bibliography	</a:t>
            </a:r>
          </a:p>
          <a:p>
            <a:r>
              <a:rPr lang="en-US" dirty="0"/>
              <a:t>Acknowledgements	</a:t>
            </a:r>
          </a:p>
          <a:p>
            <a:r>
              <a:rPr lang="en-US" dirty="0"/>
              <a:t>Appendixes (if appropriate)	</a:t>
            </a:r>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5</a:t>
            </a:fld>
            <a:endParaRPr lang="en-US"/>
          </a:p>
        </p:txBody>
      </p:sp>
    </p:spTree>
    <p:extLst>
      <p:ext uri="{BB962C8B-B14F-4D97-AF65-F5344CB8AC3E}">
        <p14:creationId xmlns:p14="http://schemas.microsoft.com/office/powerpoint/2010/main" val="2707491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9F14-AAB6-4503-803E-A38E28C9ECAA}"/>
              </a:ext>
            </a:extLst>
          </p:cNvPr>
          <p:cNvSpPr>
            <a:spLocks noGrp="1"/>
          </p:cNvSpPr>
          <p:nvPr>
            <p:ph type="title"/>
          </p:nvPr>
        </p:nvSpPr>
        <p:spPr/>
        <p:txBody>
          <a:bodyPr/>
          <a:lstStyle/>
          <a:p>
            <a:r>
              <a:rPr lang="en-US" dirty="0"/>
              <a:t>Process of thesis writing</a:t>
            </a:r>
          </a:p>
        </p:txBody>
      </p:sp>
      <p:sp>
        <p:nvSpPr>
          <p:cNvPr id="3" name="Content Placeholder 2">
            <a:extLst>
              <a:ext uri="{FF2B5EF4-FFF2-40B4-BE49-F238E27FC236}">
                <a16:creationId xmlns:a16="http://schemas.microsoft.com/office/drawing/2014/main" id="{410C4CD9-4AA6-42C1-952E-A82D2BAE9341}"/>
              </a:ext>
            </a:extLst>
          </p:cNvPr>
          <p:cNvSpPr>
            <a:spLocks noGrp="1"/>
          </p:cNvSpPr>
          <p:nvPr>
            <p:ph idx="1"/>
          </p:nvPr>
        </p:nvSpPr>
        <p:spPr/>
        <p:txBody>
          <a:bodyPr/>
          <a:lstStyle/>
          <a:p>
            <a:r>
              <a:rPr lang="en-US" dirty="0"/>
              <a:t>Reading literature</a:t>
            </a:r>
          </a:p>
          <a:p>
            <a:r>
              <a:rPr lang="en-US" dirty="0"/>
              <a:t>Planning </a:t>
            </a:r>
          </a:p>
          <a:p>
            <a:r>
              <a:rPr lang="en-US" dirty="0"/>
              <a:t>To get started </a:t>
            </a:r>
          </a:p>
        </p:txBody>
      </p:sp>
      <p:sp>
        <p:nvSpPr>
          <p:cNvPr id="4" name="Date Placeholder 3">
            <a:extLst>
              <a:ext uri="{FF2B5EF4-FFF2-40B4-BE49-F238E27FC236}">
                <a16:creationId xmlns:a16="http://schemas.microsoft.com/office/drawing/2014/main" id="{F60658FD-FD3F-438D-8FE5-C1A26FCB2EA1}"/>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CC1A0283-A229-44C1-92ED-C86C1BB565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1001B909-8D07-4183-A59D-418E7D2BD29E}"/>
              </a:ext>
            </a:extLst>
          </p:cNvPr>
          <p:cNvSpPr>
            <a:spLocks noGrp="1"/>
          </p:cNvSpPr>
          <p:nvPr>
            <p:ph type="sldNum" sz="quarter" idx="12"/>
          </p:nvPr>
        </p:nvSpPr>
        <p:spPr/>
        <p:txBody>
          <a:bodyPr/>
          <a:lstStyle/>
          <a:p>
            <a:fld id="{8C13379D-D487-4446-85FC-E9ED5B8B80F6}" type="slidenum">
              <a:rPr lang="en-US" smtClean="0"/>
              <a:pPr/>
              <a:t>50</a:t>
            </a:fld>
            <a:endParaRPr lang="en-US"/>
          </a:p>
        </p:txBody>
      </p:sp>
    </p:spTree>
    <p:extLst>
      <p:ext uri="{BB962C8B-B14F-4D97-AF65-F5344CB8AC3E}">
        <p14:creationId xmlns:p14="http://schemas.microsoft.com/office/powerpoint/2010/main" val="2764206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6C7D-B91D-47CF-9BE7-B2DEE84F3A83}"/>
              </a:ext>
            </a:extLst>
          </p:cNvPr>
          <p:cNvSpPr>
            <a:spLocks noGrp="1"/>
          </p:cNvSpPr>
          <p:nvPr>
            <p:ph type="title"/>
          </p:nvPr>
        </p:nvSpPr>
        <p:spPr/>
        <p:txBody>
          <a:bodyPr>
            <a:normAutofit/>
          </a:bodyPr>
          <a:lstStyle/>
          <a:p>
            <a:r>
              <a:rPr lang="en-US" dirty="0"/>
              <a:t>Reading literature </a:t>
            </a:r>
          </a:p>
        </p:txBody>
      </p:sp>
      <p:sp>
        <p:nvSpPr>
          <p:cNvPr id="3" name="Content Placeholder 2">
            <a:extLst>
              <a:ext uri="{FF2B5EF4-FFF2-40B4-BE49-F238E27FC236}">
                <a16:creationId xmlns:a16="http://schemas.microsoft.com/office/drawing/2014/main" id="{67311E67-2078-47B9-A10B-FFD2E38CB267}"/>
              </a:ext>
            </a:extLst>
          </p:cNvPr>
          <p:cNvSpPr>
            <a:spLocks noGrp="1"/>
          </p:cNvSpPr>
          <p:nvPr>
            <p:ph idx="1"/>
          </p:nvPr>
        </p:nvSpPr>
        <p:spPr/>
        <p:txBody>
          <a:bodyPr>
            <a:normAutofit fontScale="85000" lnSpcReduction="10000"/>
          </a:bodyPr>
          <a:lstStyle/>
          <a:p>
            <a:r>
              <a:rPr lang="en-US" dirty="0"/>
              <a:t>Try to find the most relevant articles.</a:t>
            </a:r>
          </a:p>
          <a:p>
            <a:r>
              <a:rPr lang="en-US" dirty="0"/>
              <a:t>To get a wider perspective, search papers by different authors/research groups. </a:t>
            </a:r>
          </a:p>
          <a:p>
            <a:r>
              <a:rPr lang="en-US" dirty="0"/>
              <a:t>If there are several approaches to solve or study the </a:t>
            </a:r>
            <a:r>
              <a:rPr lang="en-US" dirty="0" err="1"/>
              <a:t>problem,try</a:t>
            </a:r>
            <a:r>
              <a:rPr lang="en-US" dirty="0"/>
              <a:t> to study something from all of them.</a:t>
            </a:r>
          </a:p>
          <a:p>
            <a:r>
              <a:rPr lang="en-US" dirty="0"/>
              <a:t>Use several digital libraries or bibliographies for searching – one collection may be biased.</a:t>
            </a:r>
          </a:p>
          <a:p>
            <a:r>
              <a:rPr lang="en-US" dirty="0"/>
              <a:t>Plan how much time you can spend for studying literature! In some point you have to stop collecting new material and begin to write.</a:t>
            </a:r>
            <a:br>
              <a:rPr lang="en-US" dirty="0"/>
            </a:br>
            <a:endParaRPr lang="en-US" dirty="0"/>
          </a:p>
        </p:txBody>
      </p:sp>
      <p:sp>
        <p:nvSpPr>
          <p:cNvPr id="4" name="Date Placeholder 3">
            <a:extLst>
              <a:ext uri="{FF2B5EF4-FFF2-40B4-BE49-F238E27FC236}">
                <a16:creationId xmlns:a16="http://schemas.microsoft.com/office/drawing/2014/main" id="{5FDD4562-E933-4116-A5F3-79DAA636E0C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8C19E648-9E51-4915-9F47-3B4B297647C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AEDCEAF8-7120-4110-BFB3-28EC38AE0D84}"/>
              </a:ext>
            </a:extLst>
          </p:cNvPr>
          <p:cNvSpPr>
            <a:spLocks noGrp="1"/>
          </p:cNvSpPr>
          <p:nvPr>
            <p:ph type="sldNum" sz="quarter" idx="12"/>
          </p:nvPr>
        </p:nvSpPr>
        <p:spPr/>
        <p:txBody>
          <a:bodyPr/>
          <a:lstStyle/>
          <a:p>
            <a:fld id="{8C13379D-D487-4446-85FC-E9ED5B8B80F6}" type="slidenum">
              <a:rPr lang="en-US" smtClean="0"/>
              <a:pPr/>
              <a:t>51</a:t>
            </a:fld>
            <a:endParaRPr lang="en-US"/>
          </a:p>
        </p:txBody>
      </p:sp>
    </p:spTree>
    <p:extLst>
      <p:ext uri="{BB962C8B-B14F-4D97-AF65-F5344CB8AC3E}">
        <p14:creationId xmlns:p14="http://schemas.microsoft.com/office/powerpoint/2010/main" val="2600868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9D6C-14D2-423E-BC2F-AA261F8B29BF}"/>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8C563B10-5B09-4BAF-BE97-E5C84314ADF3}"/>
              </a:ext>
            </a:extLst>
          </p:cNvPr>
          <p:cNvSpPr>
            <a:spLocks noGrp="1"/>
          </p:cNvSpPr>
          <p:nvPr>
            <p:ph idx="1"/>
          </p:nvPr>
        </p:nvSpPr>
        <p:spPr/>
        <p:txBody>
          <a:bodyPr>
            <a:normAutofit fontScale="85000" lnSpcReduction="10000"/>
          </a:bodyPr>
          <a:lstStyle/>
          <a:p>
            <a:r>
              <a:rPr lang="en-US" dirty="0"/>
              <a:t>Begin by brainstorming. Draw concept maps. Discuss with your friends or supervisors.</a:t>
            </a:r>
          </a:p>
          <a:p>
            <a:r>
              <a:rPr lang="en-US" dirty="0"/>
              <a:t>Write down all ideas which come into your mind.</a:t>
            </a:r>
          </a:p>
          <a:p>
            <a:r>
              <a:rPr lang="en-US" dirty="0"/>
              <a:t>Collect literature and scan through it. Select the most important sources.</a:t>
            </a:r>
          </a:p>
          <a:p>
            <a:r>
              <a:rPr lang="en-US" dirty="0"/>
              <a:t>Try to write the disposition as early as possible. Process it with your supervisor until it looks good (logical structure and order).</a:t>
            </a:r>
          </a:p>
          <a:p>
            <a:r>
              <a:rPr lang="en-US" dirty="0"/>
              <a:t>List the main research problems (in the form of questions) and write the introductory paragraphs for the chapters </a:t>
            </a:r>
            <a:br>
              <a:rPr lang="en-US" dirty="0"/>
            </a:br>
            <a:endParaRPr lang="en-US" dirty="0"/>
          </a:p>
        </p:txBody>
      </p:sp>
      <p:sp>
        <p:nvSpPr>
          <p:cNvPr id="4" name="Date Placeholder 3">
            <a:extLst>
              <a:ext uri="{FF2B5EF4-FFF2-40B4-BE49-F238E27FC236}">
                <a16:creationId xmlns:a16="http://schemas.microsoft.com/office/drawing/2014/main" id="{58A3759E-F59D-41C1-B98A-DBCB370FBAF7}"/>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1D1A1951-4AA1-4E49-B19F-2333A2B4F699}"/>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34A9A4DC-2979-42BB-9B08-102FEDB09490}"/>
              </a:ext>
            </a:extLst>
          </p:cNvPr>
          <p:cNvSpPr>
            <a:spLocks noGrp="1"/>
          </p:cNvSpPr>
          <p:nvPr>
            <p:ph type="sldNum" sz="quarter" idx="12"/>
          </p:nvPr>
        </p:nvSpPr>
        <p:spPr/>
        <p:txBody>
          <a:bodyPr/>
          <a:lstStyle/>
          <a:p>
            <a:fld id="{8C13379D-D487-4446-85FC-E9ED5B8B80F6}" type="slidenum">
              <a:rPr lang="en-US" smtClean="0"/>
              <a:pPr/>
              <a:t>52</a:t>
            </a:fld>
            <a:endParaRPr lang="en-US"/>
          </a:p>
        </p:txBody>
      </p:sp>
    </p:spTree>
    <p:extLst>
      <p:ext uri="{BB962C8B-B14F-4D97-AF65-F5344CB8AC3E}">
        <p14:creationId xmlns:p14="http://schemas.microsoft.com/office/powerpoint/2010/main" val="3699924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163A-2E21-4C4D-ACAF-26E4F7021309}"/>
              </a:ext>
            </a:extLst>
          </p:cNvPr>
          <p:cNvSpPr>
            <a:spLocks noGrp="1"/>
          </p:cNvSpPr>
          <p:nvPr>
            <p:ph type="title"/>
          </p:nvPr>
        </p:nvSpPr>
        <p:spPr/>
        <p:txBody>
          <a:bodyPr>
            <a:normAutofit/>
          </a:bodyPr>
          <a:lstStyle/>
          <a:p>
            <a:r>
              <a:rPr lang="en-US" dirty="0"/>
              <a:t>To get started </a:t>
            </a:r>
          </a:p>
        </p:txBody>
      </p:sp>
      <p:sp>
        <p:nvSpPr>
          <p:cNvPr id="3" name="Content Placeholder 2">
            <a:extLst>
              <a:ext uri="{FF2B5EF4-FFF2-40B4-BE49-F238E27FC236}">
                <a16:creationId xmlns:a16="http://schemas.microsoft.com/office/drawing/2014/main" id="{ED345873-9C7F-4A9E-BA29-BBB167023E55}"/>
              </a:ext>
            </a:extLst>
          </p:cNvPr>
          <p:cNvSpPr>
            <a:spLocks noGrp="1"/>
          </p:cNvSpPr>
          <p:nvPr>
            <p:ph idx="1"/>
          </p:nvPr>
        </p:nvSpPr>
        <p:spPr/>
        <p:txBody>
          <a:bodyPr>
            <a:normAutofit fontScale="92500" lnSpcReduction="20000"/>
          </a:bodyPr>
          <a:lstStyle/>
          <a:p>
            <a:r>
              <a:rPr lang="en-US" dirty="0"/>
              <a:t>Arrange a comfortable working place. Reserve time for writing every day. Try to make writing a routine for you!</a:t>
            </a:r>
          </a:p>
          <a:p>
            <a:r>
              <a:rPr lang="en-US" dirty="0"/>
              <a:t>Set deadlines. Preferably fix them with your supervisor – it is always more effective.</a:t>
            </a:r>
          </a:p>
          <a:p>
            <a:r>
              <a:rPr lang="en-US" i="1" dirty="0"/>
              <a:t> </a:t>
            </a:r>
            <a:r>
              <a:rPr lang="en-US" dirty="0"/>
              <a:t>Work together with your friends. You can set the deadlines, discuss your topics, and read each other’s texts. After good work you can reward yourself by doing something fun.</a:t>
            </a:r>
          </a:p>
          <a:p>
            <a:r>
              <a:rPr lang="en-US" dirty="0"/>
              <a:t>Imagine that you are writing to your friend about your research topic!</a:t>
            </a:r>
          </a:p>
          <a:p>
            <a:r>
              <a:rPr lang="en-US" dirty="0"/>
              <a:t>Summarize articles you have read. </a:t>
            </a:r>
          </a:p>
        </p:txBody>
      </p:sp>
      <p:sp>
        <p:nvSpPr>
          <p:cNvPr id="4" name="Date Placeholder 3">
            <a:extLst>
              <a:ext uri="{FF2B5EF4-FFF2-40B4-BE49-F238E27FC236}">
                <a16:creationId xmlns:a16="http://schemas.microsoft.com/office/drawing/2014/main" id="{1AAEB4E2-3768-4162-89D4-D0D89A5EB089}"/>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A219C4F3-FD4C-49AB-B485-26EEAC006891}"/>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D47E0F46-CF12-4C49-8904-99EFD1BAF659}"/>
              </a:ext>
            </a:extLst>
          </p:cNvPr>
          <p:cNvSpPr>
            <a:spLocks noGrp="1"/>
          </p:cNvSpPr>
          <p:nvPr>
            <p:ph type="sldNum" sz="quarter" idx="12"/>
          </p:nvPr>
        </p:nvSpPr>
        <p:spPr/>
        <p:txBody>
          <a:bodyPr/>
          <a:lstStyle/>
          <a:p>
            <a:fld id="{8C13379D-D487-4446-85FC-E9ED5B8B80F6}" type="slidenum">
              <a:rPr lang="en-US" smtClean="0"/>
              <a:pPr/>
              <a:t>53</a:t>
            </a:fld>
            <a:endParaRPr lang="en-US"/>
          </a:p>
        </p:txBody>
      </p:sp>
    </p:spTree>
    <p:extLst>
      <p:ext uri="{BB962C8B-B14F-4D97-AF65-F5344CB8AC3E}">
        <p14:creationId xmlns:p14="http://schemas.microsoft.com/office/powerpoint/2010/main" val="2189019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163A-2E21-4C4D-ACAF-26E4F7021309}"/>
              </a:ext>
            </a:extLst>
          </p:cNvPr>
          <p:cNvSpPr>
            <a:spLocks noGrp="1"/>
          </p:cNvSpPr>
          <p:nvPr>
            <p:ph type="title"/>
          </p:nvPr>
        </p:nvSpPr>
        <p:spPr/>
        <p:txBody>
          <a:bodyPr>
            <a:normAutofit/>
          </a:bodyPr>
          <a:lstStyle/>
          <a:p>
            <a:r>
              <a:rPr lang="en-US" dirty="0"/>
              <a:t>To get started </a:t>
            </a:r>
          </a:p>
        </p:txBody>
      </p:sp>
      <p:sp>
        <p:nvSpPr>
          <p:cNvPr id="3" name="Content Placeholder 2">
            <a:extLst>
              <a:ext uri="{FF2B5EF4-FFF2-40B4-BE49-F238E27FC236}">
                <a16:creationId xmlns:a16="http://schemas.microsoft.com/office/drawing/2014/main" id="{ED345873-9C7F-4A9E-BA29-BBB167023E55}"/>
              </a:ext>
            </a:extLst>
          </p:cNvPr>
          <p:cNvSpPr>
            <a:spLocks noGrp="1"/>
          </p:cNvSpPr>
          <p:nvPr>
            <p:ph idx="1"/>
          </p:nvPr>
        </p:nvSpPr>
        <p:spPr>
          <a:xfrm>
            <a:off x="533400" y="1143000"/>
            <a:ext cx="8153400" cy="5867400"/>
          </a:xfrm>
        </p:spPr>
        <p:txBody>
          <a:bodyPr>
            <a:normAutofit fontScale="77500" lnSpcReduction="20000"/>
          </a:bodyPr>
          <a:lstStyle/>
          <a:p>
            <a:r>
              <a:rPr lang="en-US" dirty="0"/>
              <a:t>Begin to write immediately, when your disposition is finished.</a:t>
            </a:r>
          </a:p>
          <a:p>
            <a:r>
              <a:rPr lang="en-US" dirty="0"/>
              <a:t>Write down ideas when they come – even in the middle of night</a:t>
            </a:r>
          </a:p>
          <a:p>
            <a:r>
              <a:rPr lang="en-US" dirty="0"/>
              <a:t>Invent good examples and write them down</a:t>
            </a:r>
          </a:p>
          <a:p>
            <a:r>
              <a:rPr lang="en-US" dirty="0"/>
              <a:t>If some part is difficult to write, </a:t>
            </a:r>
            <a:r>
              <a:rPr lang="en-US" dirty="0" err="1"/>
              <a:t>beging</a:t>
            </a:r>
            <a:r>
              <a:rPr lang="en-US" dirty="0"/>
              <a:t> from an easier one.</a:t>
            </a:r>
          </a:p>
          <a:p>
            <a:r>
              <a:rPr lang="en-US" dirty="0"/>
              <a:t>Write the difficult parts, when you are in a good working mood.</a:t>
            </a:r>
          </a:p>
          <a:p>
            <a:r>
              <a:rPr lang="en-US" dirty="0"/>
              <a:t>Draw figures which describe the some method or model and write a description.</a:t>
            </a:r>
          </a:p>
          <a:p>
            <a:r>
              <a:rPr lang="en-US" dirty="0"/>
              <a:t>Try to divide the problem or phenomenon into subproblems or parts and describe them separately.</a:t>
            </a:r>
          </a:p>
          <a:p>
            <a:r>
              <a:rPr lang="en-US" dirty="0"/>
              <a:t>Collect main concepts and write definitions for them. Fix the notations. </a:t>
            </a:r>
            <a:br>
              <a:rPr lang="en-US" dirty="0"/>
            </a:br>
            <a:endParaRPr lang="en-US" dirty="0"/>
          </a:p>
        </p:txBody>
      </p:sp>
      <p:sp>
        <p:nvSpPr>
          <p:cNvPr id="4" name="Date Placeholder 3">
            <a:extLst>
              <a:ext uri="{FF2B5EF4-FFF2-40B4-BE49-F238E27FC236}">
                <a16:creationId xmlns:a16="http://schemas.microsoft.com/office/drawing/2014/main" id="{1AAEB4E2-3768-4162-89D4-D0D89A5EB089}"/>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A219C4F3-FD4C-49AB-B485-26EEAC006891}"/>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D47E0F46-CF12-4C49-8904-99EFD1BAF659}"/>
              </a:ext>
            </a:extLst>
          </p:cNvPr>
          <p:cNvSpPr>
            <a:spLocks noGrp="1"/>
          </p:cNvSpPr>
          <p:nvPr>
            <p:ph type="sldNum" sz="quarter" idx="12"/>
          </p:nvPr>
        </p:nvSpPr>
        <p:spPr/>
        <p:txBody>
          <a:bodyPr/>
          <a:lstStyle/>
          <a:p>
            <a:fld id="{8C13379D-D487-4446-85FC-E9ED5B8B80F6}" type="slidenum">
              <a:rPr lang="en-US" smtClean="0"/>
              <a:pPr/>
              <a:t>54</a:t>
            </a:fld>
            <a:endParaRPr lang="en-US"/>
          </a:p>
        </p:txBody>
      </p:sp>
    </p:spTree>
    <p:extLst>
      <p:ext uri="{BB962C8B-B14F-4D97-AF65-F5344CB8AC3E}">
        <p14:creationId xmlns:p14="http://schemas.microsoft.com/office/powerpoint/2010/main" val="540156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28A4-E65F-4768-88AF-691DCC587DC7}"/>
              </a:ext>
            </a:extLst>
          </p:cNvPr>
          <p:cNvSpPr>
            <a:spLocks noGrp="1"/>
          </p:cNvSpPr>
          <p:nvPr>
            <p:ph type="title"/>
          </p:nvPr>
        </p:nvSpPr>
        <p:spPr/>
        <p:txBody>
          <a:bodyPr>
            <a:normAutofit/>
          </a:bodyPr>
          <a:lstStyle/>
          <a:p>
            <a:r>
              <a:rPr lang="en-US" dirty="0"/>
              <a:t>How to write the beginning of chapters?</a:t>
            </a:r>
          </a:p>
        </p:txBody>
      </p:sp>
      <p:sp>
        <p:nvSpPr>
          <p:cNvPr id="3" name="Content Placeholder 2">
            <a:extLst>
              <a:ext uri="{FF2B5EF4-FFF2-40B4-BE49-F238E27FC236}">
                <a16:creationId xmlns:a16="http://schemas.microsoft.com/office/drawing/2014/main" id="{BD5E2EA4-1157-444E-8D05-4B071C648674}"/>
              </a:ext>
            </a:extLst>
          </p:cNvPr>
          <p:cNvSpPr>
            <a:spLocks noGrp="1"/>
          </p:cNvSpPr>
          <p:nvPr>
            <p:ph idx="1"/>
          </p:nvPr>
        </p:nvSpPr>
        <p:spPr>
          <a:xfrm>
            <a:off x="533400" y="1143000"/>
            <a:ext cx="8153400" cy="5715000"/>
          </a:xfrm>
        </p:spPr>
        <p:txBody>
          <a:bodyPr>
            <a:normAutofit fontScale="77500" lnSpcReduction="20000"/>
          </a:bodyPr>
          <a:lstStyle/>
          <a:p>
            <a:r>
              <a:rPr lang="en-US" dirty="0"/>
              <a:t>Look at the opening sentences of similar compositions by other people</a:t>
            </a:r>
          </a:p>
          <a:p>
            <a:r>
              <a:rPr lang="en-US" dirty="0"/>
              <a:t>Possibly beginnings are </a:t>
            </a:r>
          </a:p>
          <a:p>
            <a:pPr lvl="1"/>
            <a:r>
              <a:rPr lang="en-US" dirty="0"/>
              <a:t>a summary, </a:t>
            </a:r>
          </a:p>
          <a:p>
            <a:pPr lvl="1"/>
            <a:r>
              <a:rPr lang="en-US" dirty="0"/>
              <a:t>a statement of the problem, </a:t>
            </a:r>
          </a:p>
          <a:p>
            <a:pPr lvl="1"/>
            <a:r>
              <a:rPr lang="en-US" dirty="0"/>
              <a:t>a hypothesis, </a:t>
            </a:r>
          </a:p>
          <a:p>
            <a:pPr lvl="1"/>
            <a:r>
              <a:rPr lang="en-US" dirty="0"/>
              <a:t>necessary and interesting background information, </a:t>
            </a:r>
          </a:p>
          <a:p>
            <a:pPr lvl="1"/>
            <a:r>
              <a:rPr lang="en-US" dirty="0"/>
              <a:t>a new idea, </a:t>
            </a:r>
          </a:p>
          <a:p>
            <a:pPr lvl="1"/>
            <a:r>
              <a:rPr lang="en-US" dirty="0"/>
              <a:t>an accepted procedure (then explain advantages of another procedure), ...</a:t>
            </a:r>
          </a:p>
          <a:p>
            <a:r>
              <a:rPr lang="en-US" dirty="0"/>
              <a:t>Don’t spend too much time trying to find an effective beginning – you can always modify it afterwards.</a:t>
            </a:r>
          </a:p>
          <a:p>
            <a:r>
              <a:rPr lang="en-US" b="1" dirty="0"/>
              <a:t>Go straight to the point </a:t>
            </a:r>
            <a:r>
              <a:rPr lang="en-US" dirty="0"/>
              <a:t>and, if possible, refer to things that you expect your readers to know (vs. </a:t>
            </a:r>
            <a:r>
              <a:rPr lang="en-US" dirty="0" err="1"/>
              <a:t>contructivism</a:t>
            </a:r>
            <a:r>
              <a:rPr lang="en-US" dirty="0"/>
              <a:t>) </a:t>
            </a:r>
            <a:br>
              <a:rPr lang="en-US" dirty="0"/>
            </a:br>
            <a:endParaRPr lang="en-US" dirty="0"/>
          </a:p>
        </p:txBody>
      </p:sp>
      <p:sp>
        <p:nvSpPr>
          <p:cNvPr id="4" name="Date Placeholder 3">
            <a:extLst>
              <a:ext uri="{FF2B5EF4-FFF2-40B4-BE49-F238E27FC236}">
                <a16:creationId xmlns:a16="http://schemas.microsoft.com/office/drawing/2014/main" id="{1805909F-3060-468D-B994-F4EB6DC6C0CB}"/>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E3257878-6560-4EA6-A285-344238EC7CE3}"/>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04C1337E-C611-4719-BE57-1EEA5AB22D9A}"/>
              </a:ext>
            </a:extLst>
          </p:cNvPr>
          <p:cNvSpPr>
            <a:spLocks noGrp="1"/>
          </p:cNvSpPr>
          <p:nvPr>
            <p:ph type="sldNum" sz="quarter" idx="12"/>
          </p:nvPr>
        </p:nvSpPr>
        <p:spPr/>
        <p:txBody>
          <a:bodyPr/>
          <a:lstStyle/>
          <a:p>
            <a:fld id="{8C13379D-D487-4446-85FC-E9ED5B8B80F6}" type="slidenum">
              <a:rPr lang="en-US" smtClean="0"/>
              <a:pPr/>
              <a:t>55</a:t>
            </a:fld>
            <a:endParaRPr lang="en-US"/>
          </a:p>
        </p:txBody>
      </p:sp>
    </p:spTree>
    <p:extLst>
      <p:ext uri="{BB962C8B-B14F-4D97-AF65-F5344CB8AC3E}">
        <p14:creationId xmlns:p14="http://schemas.microsoft.com/office/powerpoint/2010/main" val="2465842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8C0B-6144-4437-9AF3-A3106FCB36A3}"/>
              </a:ext>
            </a:extLst>
          </p:cNvPr>
          <p:cNvSpPr>
            <a:spLocks noGrp="1"/>
          </p:cNvSpPr>
          <p:nvPr>
            <p:ph type="title"/>
          </p:nvPr>
        </p:nvSpPr>
        <p:spPr/>
        <p:txBody>
          <a:bodyPr/>
          <a:lstStyle/>
          <a:p>
            <a:r>
              <a:rPr lang="en-US" dirty="0"/>
              <a:t>Revising</a:t>
            </a:r>
          </a:p>
        </p:txBody>
      </p:sp>
      <p:sp>
        <p:nvSpPr>
          <p:cNvPr id="3" name="Content Placeholder 2">
            <a:extLst>
              <a:ext uri="{FF2B5EF4-FFF2-40B4-BE49-F238E27FC236}">
                <a16:creationId xmlns:a16="http://schemas.microsoft.com/office/drawing/2014/main" id="{A6F3CFD3-447A-4B79-8C11-0913B5AFE6F8}"/>
              </a:ext>
            </a:extLst>
          </p:cNvPr>
          <p:cNvSpPr>
            <a:spLocks noGrp="1"/>
          </p:cNvSpPr>
          <p:nvPr>
            <p:ph idx="1"/>
          </p:nvPr>
        </p:nvSpPr>
        <p:spPr>
          <a:xfrm>
            <a:off x="533400" y="1143000"/>
            <a:ext cx="8153400" cy="6019800"/>
          </a:xfrm>
        </p:spPr>
        <p:txBody>
          <a:bodyPr>
            <a:normAutofit/>
          </a:bodyPr>
          <a:lstStyle/>
          <a:p>
            <a:r>
              <a:rPr lang="en-US" dirty="0"/>
              <a:t>First of all, admit that the first draft(s) is not perfect! Ask </a:t>
            </a:r>
            <a:r>
              <a:rPr lang="en-US" dirty="0" err="1"/>
              <a:t>criticts</a:t>
            </a:r>
            <a:r>
              <a:rPr lang="en-US" dirty="0"/>
              <a:t> and respect it. </a:t>
            </a:r>
          </a:p>
          <a:p>
            <a:r>
              <a:rPr lang="en-US" dirty="0"/>
              <a:t>If possible, ask at least two people to read your thesis. Preferably one who is an expert on the subject, and one who is not. </a:t>
            </a:r>
          </a:p>
          <a:p>
            <a:r>
              <a:rPr lang="en-US" dirty="0"/>
              <a:t>Have a break when your work is finished. At least, sleep one night before revising the text yourself </a:t>
            </a:r>
            <a:br>
              <a:rPr lang="en-US" dirty="0"/>
            </a:br>
            <a:endParaRPr lang="en-US" dirty="0"/>
          </a:p>
        </p:txBody>
      </p:sp>
      <p:sp>
        <p:nvSpPr>
          <p:cNvPr id="4" name="Date Placeholder 3">
            <a:extLst>
              <a:ext uri="{FF2B5EF4-FFF2-40B4-BE49-F238E27FC236}">
                <a16:creationId xmlns:a16="http://schemas.microsoft.com/office/drawing/2014/main" id="{96D9CD44-8D1A-4203-AA7C-D10F0D7ABECE}"/>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964D0BB-DFE2-445D-9804-ADA1BE9A5493}"/>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B7CA8324-A4FE-4B83-872D-FB253336E755}"/>
              </a:ext>
            </a:extLst>
          </p:cNvPr>
          <p:cNvSpPr>
            <a:spLocks noGrp="1"/>
          </p:cNvSpPr>
          <p:nvPr>
            <p:ph type="sldNum" sz="quarter" idx="12"/>
          </p:nvPr>
        </p:nvSpPr>
        <p:spPr/>
        <p:txBody>
          <a:bodyPr/>
          <a:lstStyle/>
          <a:p>
            <a:fld id="{8C13379D-D487-4446-85FC-E9ED5B8B80F6}" type="slidenum">
              <a:rPr lang="en-US" smtClean="0"/>
              <a:pPr/>
              <a:t>56</a:t>
            </a:fld>
            <a:endParaRPr lang="en-US"/>
          </a:p>
        </p:txBody>
      </p:sp>
    </p:spTree>
    <p:extLst>
      <p:ext uri="{BB962C8B-B14F-4D97-AF65-F5344CB8AC3E}">
        <p14:creationId xmlns:p14="http://schemas.microsoft.com/office/powerpoint/2010/main" val="841578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9E34-5C67-4A7A-8E98-0E1081A35478}"/>
              </a:ext>
            </a:extLst>
          </p:cNvPr>
          <p:cNvSpPr>
            <a:spLocks noGrp="1"/>
          </p:cNvSpPr>
          <p:nvPr>
            <p:ph type="title"/>
          </p:nvPr>
        </p:nvSpPr>
        <p:spPr/>
        <p:txBody>
          <a:bodyPr>
            <a:normAutofit/>
          </a:bodyPr>
          <a:lstStyle/>
          <a:p>
            <a:r>
              <a:rPr lang="en-US" dirty="0"/>
              <a:t>Technical hints</a:t>
            </a:r>
          </a:p>
        </p:txBody>
      </p:sp>
      <p:sp>
        <p:nvSpPr>
          <p:cNvPr id="3" name="Content Placeholder 2">
            <a:extLst>
              <a:ext uri="{FF2B5EF4-FFF2-40B4-BE49-F238E27FC236}">
                <a16:creationId xmlns:a16="http://schemas.microsoft.com/office/drawing/2014/main" id="{E539BCF4-7DD8-46DE-BB3C-92CF71BFB827}"/>
              </a:ext>
            </a:extLst>
          </p:cNvPr>
          <p:cNvSpPr>
            <a:spLocks noGrp="1"/>
          </p:cNvSpPr>
          <p:nvPr>
            <p:ph idx="1"/>
          </p:nvPr>
        </p:nvSpPr>
        <p:spPr/>
        <p:txBody>
          <a:bodyPr/>
          <a:lstStyle/>
          <a:p>
            <a:r>
              <a:rPr lang="en-US" dirty="0"/>
              <a:t>Read text aloud and check if it sounds well</a:t>
            </a:r>
          </a:p>
          <a:p>
            <a:r>
              <a:rPr lang="en-US" dirty="0"/>
              <a:t>Check all references. Especially, are names correctly spelled?</a:t>
            </a:r>
          </a:p>
          <a:p>
            <a:r>
              <a:rPr lang="en-US" dirty="0"/>
              <a:t>Save old versions, you may need them afterwards </a:t>
            </a:r>
            <a:br>
              <a:rPr lang="en-US" dirty="0"/>
            </a:br>
            <a:endParaRPr lang="en-US" dirty="0"/>
          </a:p>
        </p:txBody>
      </p:sp>
      <p:sp>
        <p:nvSpPr>
          <p:cNvPr id="4" name="Date Placeholder 3">
            <a:extLst>
              <a:ext uri="{FF2B5EF4-FFF2-40B4-BE49-F238E27FC236}">
                <a16:creationId xmlns:a16="http://schemas.microsoft.com/office/drawing/2014/main" id="{CA0E1AC0-22C3-449F-9A66-59745E335B36}"/>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C3C4772-8BC9-4917-B427-87674C992047}"/>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F1A43DCC-4C09-44F1-B323-CB89DE181E14}"/>
              </a:ext>
            </a:extLst>
          </p:cNvPr>
          <p:cNvSpPr>
            <a:spLocks noGrp="1"/>
          </p:cNvSpPr>
          <p:nvPr>
            <p:ph type="sldNum" sz="quarter" idx="12"/>
          </p:nvPr>
        </p:nvSpPr>
        <p:spPr/>
        <p:txBody>
          <a:bodyPr/>
          <a:lstStyle/>
          <a:p>
            <a:fld id="{8C13379D-D487-4446-85FC-E9ED5B8B80F6}" type="slidenum">
              <a:rPr lang="en-US" smtClean="0"/>
              <a:pPr/>
              <a:t>57</a:t>
            </a:fld>
            <a:endParaRPr lang="en-US"/>
          </a:p>
        </p:txBody>
      </p:sp>
    </p:spTree>
    <p:extLst>
      <p:ext uri="{BB962C8B-B14F-4D97-AF65-F5344CB8AC3E}">
        <p14:creationId xmlns:p14="http://schemas.microsoft.com/office/powerpoint/2010/main" val="242732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6512-C7E9-4885-9466-442B9983027F}"/>
              </a:ext>
            </a:extLst>
          </p:cNvPr>
          <p:cNvSpPr>
            <a:spLocks noGrp="1"/>
          </p:cNvSpPr>
          <p:nvPr>
            <p:ph type="title"/>
          </p:nvPr>
        </p:nvSpPr>
        <p:spPr/>
        <p:txBody>
          <a:bodyPr/>
          <a:lstStyle/>
          <a:p>
            <a:r>
              <a:rPr lang="en-US" dirty="0"/>
              <a:t>Technical terms</a:t>
            </a:r>
          </a:p>
        </p:txBody>
      </p:sp>
      <p:sp>
        <p:nvSpPr>
          <p:cNvPr id="3" name="Content Placeholder 2">
            <a:extLst>
              <a:ext uri="{FF2B5EF4-FFF2-40B4-BE49-F238E27FC236}">
                <a16:creationId xmlns:a16="http://schemas.microsoft.com/office/drawing/2014/main" id="{5AEC2468-EE40-4019-A74E-61DB6EA61C3C}"/>
              </a:ext>
            </a:extLst>
          </p:cNvPr>
          <p:cNvSpPr>
            <a:spLocks noGrp="1"/>
          </p:cNvSpPr>
          <p:nvPr>
            <p:ph idx="1"/>
          </p:nvPr>
        </p:nvSpPr>
        <p:spPr/>
        <p:txBody>
          <a:bodyPr>
            <a:normAutofit/>
          </a:bodyPr>
          <a:lstStyle/>
          <a:p>
            <a:r>
              <a:rPr lang="en-US" dirty="0"/>
              <a:t>If there is no widely accepted definition then</a:t>
            </a:r>
          </a:p>
          <a:p>
            <a:pPr marL="400050" lvl="1" indent="0">
              <a:buNone/>
            </a:pPr>
            <a:r>
              <a:rPr lang="en-US" dirty="0"/>
              <a:t>1. Tell whose definition you follow and give this definition with reference,</a:t>
            </a:r>
            <a:br>
              <a:rPr lang="en-US" dirty="0"/>
            </a:br>
            <a:r>
              <a:rPr lang="en-US" dirty="0"/>
              <a:t>or</a:t>
            </a:r>
          </a:p>
          <a:p>
            <a:pPr marL="400050" lvl="1" indent="0">
              <a:buNone/>
            </a:pPr>
            <a:r>
              <a:rPr lang="en-US" dirty="0"/>
              <a:t>2. Give a definition yourself and tell that in this work the term is defined as given.</a:t>
            </a:r>
          </a:p>
          <a:p>
            <a:r>
              <a:rPr lang="en-US" dirty="0"/>
              <a:t>Technical terms must be defined clearly and then used with accuracy and precision</a:t>
            </a:r>
          </a:p>
        </p:txBody>
      </p:sp>
      <p:sp>
        <p:nvSpPr>
          <p:cNvPr id="4" name="Date Placeholder 3">
            <a:extLst>
              <a:ext uri="{FF2B5EF4-FFF2-40B4-BE49-F238E27FC236}">
                <a16:creationId xmlns:a16="http://schemas.microsoft.com/office/drawing/2014/main" id="{A407548C-4F12-463D-BBC8-205972C0BCAD}"/>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63E1DC56-5C85-45D0-B443-F74D0409D193}"/>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D56A7CCD-5B39-4A2E-8DED-87F257599796}"/>
              </a:ext>
            </a:extLst>
          </p:cNvPr>
          <p:cNvSpPr>
            <a:spLocks noGrp="1"/>
          </p:cNvSpPr>
          <p:nvPr>
            <p:ph type="sldNum" sz="quarter" idx="12"/>
          </p:nvPr>
        </p:nvSpPr>
        <p:spPr/>
        <p:txBody>
          <a:bodyPr/>
          <a:lstStyle/>
          <a:p>
            <a:fld id="{8C13379D-D487-4446-85FC-E9ED5B8B80F6}" type="slidenum">
              <a:rPr lang="en-US" smtClean="0"/>
              <a:pPr/>
              <a:t>58</a:t>
            </a:fld>
            <a:endParaRPr lang="en-US"/>
          </a:p>
        </p:txBody>
      </p:sp>
    </p:spTree>
    <p:extLst>
      <p:ext uri="{BB962C8B-B14F-4D97-AF65-F5344CB8AC3E}">
        <p14:creationId xmlns:p14="http://schemas.microsoft.com/office/powerpoint/2010/main" val="3994471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27BC-0E9A-45D8-9B6C-7C4777289E2C}"/>
              </a:ext>
            </a:extLst>
          </p:cNvPr>
          <p:cNvSpPr>
            <a:spLocks noGrp="1"/>
          </p:cNvSpPr>
          <p:nvPr>
            <p:ph type="title"/>
          </p:nvPr>
        </p:nvSpPr>
        <p:spPr/>
        <p:txBody>
          <a:bodyPr/>
          <a:lstStyle/>
          <a:p>
            <a:r>
              <a:rPr lang="en-US" dirty="0"/>
              <a:t>Symbols</a:t>
            </a:r>
          </a:p>
        </p:txBody>
      </p:sp>
      <p:sp>
        <p:nvSpPr>
          <p:cNvPr id="3" name="Content Placeholder 2">
            <a:extLst>
              <a:ext uri="{FF2B5EF4-FFF2-40B4-BE49-F238E27FC236}">
                <a16:creationId xmlns:a16="http://schemas.microsoft.com/office/drawing/2014/main" id="{C54C5FF4-FB58-4847-B71C-C4BE4F9BA9C8}"/>
              </a:ext>
            </a:extLst>
          </p:cNvPr>
          <p:cNvSpPr>
            <a:spLocks noGrp="1"/>
          </p:cNvSpPr>
          <p:nvPr>
            <p:ph idx="1"/>
          </p:nvPr>
        </p:nvSpPr>
        <p:spPr>
          <a:xfrm>
            <a:off x="533400" y="1143000"/>
            <a:ext cx="8458200" cy="4983163"/>
          </a:xfrm>
        </p:spPr>
        <p:txBody>
          <a:bodyPr>
            <a:normAutofit fontScale="92500" lnSpcReduction="10000"/>
          </a:bodyPr>
          <a:lstStyle/>
          <a:p>
            <a:r>
              <a:rPr lang="en-US" dirty="0"/>
              <a:t>Don’t use the same symbol for different things!</a:t>
            </a:r>
          </a:p>
          <a:p>
            <a:r>
              <a:rPr lang="en-US" dirty="0"/>
              <a:t>Use indexes in a uniform manner. </a:t>
            </a:r>
            <a:endParaRPr lang="en-US" i="1" dirty="0"/>
          </a:p>
          <a:p>
            <a:r>
              <a:rPr lang="en-US" dirty="0"/>
              <a:t>If some special notation is widely used in literature, follow it.</a:t>
            </a:r>
          </a:p>
          <a:p>
            <a:r>
              <a:rPr lang="en-US" dirty="0"/>
              <a:t>If different sources use different notations, harmonize them</a:t>
            </a:r>
            <a:endParaRPr lang="en-US" i="1" dirty="0"/>
          </a:p>
          <a:p>
            <a:r>
              <a:rPr lang="en-US" dirty="0"/>
              <a:t>Do not use Greek letters if there is no reason. If there is a danger of confusion, then Greek letters are justified. </a:t>
            </a:r>
            <a:br>
              <a:rPr lang="en-US" dirty="0"/>
            </a:br>
            <a:endParaRPr lang="en-US" dirty="0"/>
          </a:p>
        </p:txBody>
      </p:sp>
      <p:sp>
        <p:nvSpPr>
          <p:cNvPr id="4" name="Date Placeholder 3">
            <a:extLst>
              <a:ext uri="{FF2B5EF4-FFF2-40B4-BE49-F238E27FC236}">
                <a16:creationId xmlns:a16="http://schemas.microsoft.com/office/drawing/2014/main" id="{2CD92E99-889C-42F2-B0AE-6EBAD6916B99}"/>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250AE324-3E39-4E49-9367-3B0EF2F6964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1929E857-8507-4332-8C28-43BBD1E6C7A6}"/>
              </a:ext>
            </a:extLst>
          </p:cNvPr>
          <p:cNvSpPr>
            <a:spLocks noGrp="1"/>
          </p:cNvSpPr>
          <p:nvPr>
            <p:ph type="sldNum" sz="quarter" idx="12"/>
          </p:nvPr>
        </p:nvSpPr>
        <p:spPr/>
        <p:txBody>
          <a:bodyPr/>
          <a:lstStyle/>
          <a:p>
            <a:fld id="{8C13379D-D487-4446-85FC-E9ED5B8B80F6}" type="slidenum">
              <a:rPr lang="en-US" smtClean="0"/>
              <a:pPr/>
              <a:t>59</a:t>
            </a:fld>
            <a:endParaRPr lang="en-US"/>
          </a:p>
        </p:txBody>
      </p:sp>
    </p:spTree>
    <p:extLst>
      <p:ext uri="{BB962C8B-B14F-4D97-AF65-F5344CB8AC3E}">
        <p14:creationId xmlns:p14="http://schemas.microsoft.com/office/powerpoint/2010/main" val="114549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b="0" dirty="0"/>
              <a:t>Details of components</a:t>
            </a:r>
            <a:endParaRPr lang="en-US" dirty="0"/>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p:txBody>
          <a:bodyPr>
            <a:normAutofit/>
          </a:bodyPr>
          <a:lstStyle/>
          <a:p>
            <a:r>
              <a:rPr lang="en-US" dirty="0"/>
              <a:t>Title page: The page includes the title of the report. </a:t>
            </a:r>
          </a:p>
          <a:p>
            <a:r>
              <a:rPr lang="en-US" dirty="0"/>
              <a:t>Summary: includes important features, results and conclusions</a:t>
            </a:r>
          </a:p>
          <a:p>
            <a:r>
              <a:rPr lang="en-US" dirty="0"/>
              <a:t>Contents: Numbers and lists all section and subsection headings with page numbers</a:t>
            </a:r>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6</a:t>
            </a:fld>
            <a:endParaRPr lang="en-US"/>
          </a:p>
        </p:txBody>
      </p:sp>
    </p:spTree>
    <p:extLst>
      <p:ext uri="{BB962C8B-B14F-4D97-AF65-F5344CB8AC3E}">
        <p14:creationId xmlns:p14="http://schemas.microsoft.com/office/powerpoint/2010/main" val="1259460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F23E-168C-43FB-9D63-F247644B75B1}"/>
              </a:ext>
            </a:extLst>
          </p:cNvPr>
          <p:cNvSpPr>
            <a:spLocks noGrp="1"/>
          </p:cNvSpPr>
          <p:nvPr>
            <p:ph type="title"/>
          </p:nvPr>
        </p:nvSpPr>
        <p:spPr/>
        <p:txBody>
          <a:bodyPr/>
          <a:lstStyle/>
          <a:p>
            <a:r>
              <a:rPr lang="en-US" dirty="0"/>
              <a:t>Equations</a:t>
            </a:r>
          </a:p>
        </p:txBody>
      </p:sp>
      <p:sp>
        <p:nvSpPr>
          <p:cNvPr id="3" name="Content Placeholder 2">
            <a:extLst>
              <a:ext uri="{FF2B5EF4-FFF2-40B4-BE49-F238E27FC236}">
                <a16:creationId xmlns:a16="http://schemas.microsoft.com/office/drawing/2014/main" id="{CE5287B9-0386-4C84-B57F-94ACA0ED3285}"/>
              </a:ext>
            </a:extLst>
          </p:cNvPr>
          <p:cNvSpPr>
            <a:spLocks noGrp="1"/>
          </p:cNvSpPr>
          <p:nvPr>
            <p:ph idx="1"/>
          </p:nvPr>
        </p:nvSpPr>
        <p:spPr/>
        <p:txBody>
          <a:bodyPr/>
          <a:lstStyle/>
          <a:p>
            <a:r>
              <a:rPr lang="en-US" dirty="0"/>
              <a:t>Avoid listing mathematical equations! </a:t>
            </a:r>
          </a:p>
          <a:p>
            <a:r>
              <a:rPr lang="en-US" dirty="0"/>
              <a:t>Try to integrate equations into sentences so that the results is readable.</a:t>
            </a:r>
          </a:p>
          <a:p>
            <a:r>
              <a:rPr lang="en-US" dirty="0"/>
              <a:t>Do not replace words by mathematical symbols (e.g. </a:t>
            </a:r>
            <a:r>
              <a:rPr lang="en-US" i="1" dirty="0"/>
              <a:t>∀</a:t>
            </a:r>
            <a:r>
              <a:rPr lang="en-US" dirty="0"/>
              <a:t>) in the text </a:t>
            </a:r>
            <a:br>
              <a:rPr lang="en-US" dirty="0"/>
            </a:br>
            <a:endParaRPr lang="en-US" dirty="0"/>
          </a:p>
        </p:txBody>
      </p:sp>
      <p:sp>
        <p:nvSpPr>
          <p:cNvPr id="4" name="Date Placeholder 3">
            <a:extLst>
              <a:ext uri="{FF2B5EF4-FFF2-40B4-BE49-F238E27FC236}">
                <a16:creationId xmlns:a16="http://schemas.microsoft.com/office/drawing/2014/main" id="{E184AD76-3767-432C-92F4-1851E81C032A}"/>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F57E24E8-02D8-4197-96BF-21202DAE7E56}"/>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E7DD40A0-25CD-4DD3-A34E-8A0B31B78A6F}"/>
              </a:ext>
            </a:extLst>
          </p:cNvPr>
          <p:cNvSpPr>
            <a:spLocks noGrp="1"/>
          </p:cNvSpPr>
          <p:nvPr>
            <p:ph type="sldNum" sz="quarter" idx="12"/>
          </p:nvPr>
        </p:nvSpPr>
        <p:spPr/>
        <p:txBody>
          <a:bodyPr/>
          <a:lstStyle/>
          <a:p>
            <a:fld id="{8C13379D-D487-4446-85FC-E9ED5B8B80F6}" type="slidenum">
              <a:rPr lang="en-US" smtClean="0"/>
              <a:pPr/>
              <a:t>60</a:t>
            </a:fld>
            <a:endParaRPr lang="en-US"/>
          </a:p>
        </p:txBody>
      </p:sp>
    </p:spTree>
    <p:extLst>
      <p:ext uri="{BB962C8B-B14F-4D97-AF65-F5344CB8AC3E}">
        <p14:creationId xmlns:p14="http://schemas.microsoft.com/office/powerpoint/2010/main" val="2820556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7FDE-F3C8-4F02-B19D-137360C12A27}"/>
              </a:ext>
            </a:extLst>
          </p:cNvPr>
          <p:cNvSpPr>
            <a:spLocks noGrp="1"/>
          </p:cNvSpPr>
          <p:nvPr>
            <p:ph type="title"/>
          </p:nvPr>
        </p:nvSpPr>
        <p:spPr/>
        <p:txBody>
          <a:bodyPr/>
          <a:lstStyle/>
          <a:p>
            <a:r>
              <a:rPr lang="en-US" dirty="0"/>
              <a:t>Map your ideas to text</a:t>
            </a:r>
          </a:p>
        </p:txBody>
      </p:sp>
      <p:sp>
        <p:nvSpPr>
          <p:cNvPr id="3" name="Content Placeholder 2">
            <a:extLst>
              <a:ext uri="{FF2B5EF4-FFF2-40B4-BE49-F238E27FC236}">
                <a16:creationId xmlns:a16="http://schemas.microsoft.com/office/drawing/2014/main" id="{94FABA9D-4B02-4BF8-BED5-034311BF1AEA}"/>
              </a:ext>
            </a:extLst>
          </p:cNvPr>
          <p:cNvSpPr>
            <a:spLocks noGrp="1"/>
          </p:cNvSpPr>
          <p:nvPr>
            <p:ph idx="1"/>
          </p:nvPr>
        </p:nvSpPr>
        <p:spPr/>
        <p:txBody>
          <a:bodyPr/>
          <a:lstStyle/>
          <a:p>
            <a:r>
              <a:rPr lang="en-US" dirty="0"/>
              <a:t>Writing </a:t>
            </a:r>
            <a:r>
              <a:rPr lang="en-US" i="1" dirty="0"/>
              <a:t>w </a:t>
            </a:r>
            <a:r>
              <a:rPr lang="en-US" dirty="0"/>
              <a:t>is a mapping from a set of ideas </a:t>
            </a:r>
            <a:r>
              <a:rPr lang="en-US" i="1" dirty="0"/>
              <a:t>I </a:t>
            </a:r>
            <a:r>
              <a:rPr lang="en-US" dirty="0"/>
              <a:t>to a set of scientific texts </a:t>
            </a:r>
            <a:r>
              <a:rPr lang="en-US" i="1" dirty="0"/>
              <a:t>S</a:t>
            </a:r>
            <a:r>
              <a:rPr lang="en-US" dirty="0"/>
              <a:t>, </a:t>
            </a:r>
            <a:r>
              <a:rPr lang="en-US" i="1" dirty="0"/>
              <a:t>w </a:t>
            </a:r>
            <a:r>
              <a:rPr lang="en-US" dirty="0"/>
              <a:t>: </a:t>
            </a:r>
            <a:r>
              <a:rPr lang="en-US" i="1" dirty="0"/>
              <a:t>I → S</a:t>
            </a:r>
            <a:r>
              <a:rPr lang="en-US" dirty="0"/>
              <a:t>.</a:t>
            </a:r>
            <a:br>
              <a:rPr lang="en-US" dirty="0"/>
            </a:br>
            <a:endParaRPr lang="en-US" dirty="0"/>
          </a:p>
          <a:p>
            <a:r>
              <a:rPr lang="en-US" dirty="0"/>
              <a:t>Problem: Given a set of ideas </a:t>
            </a:r>
            <a:r>
              <a:rPr lang="en-US" i="1" dirty="0" err="1"/>
              <a:t>i</a:t>
            </a:r>
            <a:r>
              <a:rPr lang="en-US" i="1" dirty="0"/>
              <a:t> ∈ I</a:t>
            </a:r>
            <a:r>
              <a:rPr lang="en-US" dirty="0"/>
              <a:t>, produce </a:t>
            </a:r>
            <a:r>
              <a:rPr lang="en-US" i="1" dirty="0"/>
              <a:t>f</a:t>
            </a:r>
            <a:r>
              <a:rPr lang="en-US" dirty="0"/>
              <a:t>(</a:t>
            </a:r>
            <a:r>
              <a:rPr lang="en-US" i="1" dirty="0" err="1"/>
              <a:t>i</a:t>
            </a:r>
            <a:r>
              <a:rPr lang="en-US" dirty="0"/>
              <a:t>) </a:t>
            </a:r>
            <a:r>
              <a:rPr lang="en-US" i="1" dirty="0"/>
              <a:t>∈ S</a:t>
            </a:r>
            <a:r>
              <a:rPr lang="en-US" dirty="0"/>
              <a:t> </a:t>
            </a:r>
            <a:br>
              <a:rPr lang="en-US" dirty="0"/>
            </a:br>
            <a:endParaRPr lang="en-US" dirty="0"/>
          </a:p>
        </p:txBody>
      </p:sp>
      <p:sp>
        <p:nvSpPr>
          <p:cNvPr id="4" name="Date Placeholder 3">
            <a:extLst>
              <a:ext uri="{FF2B5EF4-FFF2-40B4-BE49-F238E27FC236}">
                <a16:creationId xmlns:a16="http://schemas.microsoft.com/office/drawing/2014/main" id="{B0E2E5A1-6B52-4061-B05C-EFC68CEAC503}"/>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7845BCA9-9E7A-400D-9467-A544CE1AAA63}"/>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CCEC73A6-794A-4CDB-9E3C-305A34E69C61}"/>
              </a:ext>
            </a:extLst>
          </p:cNvPr>
          <p:cNvSpPr>
            <a:spLocks noGrp="1"/>
          </p:cNvSpPr>
          <p:nvPr>
            <p:ph type="sldNum" sz="quarter" idx="12"/>
          </p:nvPr>
        </p:nvSpPr>
        <p:spPr/>
        <p:txBody>
          <a:bodyPr/>
          <a:lstStyle/>
          <a:p>
            <a:fld id="{8C13379D-D487-4446-85FC-E9ED5B8B80F6}" type="slidenum">
              <a:rPr lang="en-US" smtClean="0"/>
              <a:pPr/>
              <a:t>61</a:t>
            </a:fld>
            <a:endParaRPr lang="en-US"/>
          </a:p>
        </p:txBody>
      </p:sp>
    </p:spTree>
    <p:extLst>
      <p:ext uri="{BB962C8B-B14F-4D97-AF65-F5344CB8AC3E}">
        <p14:creationId xmlns:p14="http://schemas.microsoft.com/office/powerpoint/2010/main" val="204376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F245-2C81-49D4-B761-4B7D8EE3AFF3}"/>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7CE380A9-BB72-49E6-BEE2-D8B619705B9E}"/>
              </a:ext>
            </a:extLst>
          </p:cNvPr>
          <p:cNvSpPr>
            <a:spLocks noGrp="1"/>
          </p:cNvSpPr>
          <p:nvPr>
            <p:ph idx="1"/>
          </p:nvPr>
        </p:nvSpPr>
        <p:spPr/>
        <p:txBody>
          <a:bodyPr>
            <a:normAutofit fontScale="77500" lnSpcReduction="20000"/>
          </a:bodyPr>
          <a:lstStyle/>
          <a:p>
            <a:pPr marL="0" indent="0">
              <a:buNone/>
            </a:pPr>
            <a:r>
              <a:rPr lang="en-US" dirty="0"/>
              <a:t>1. Organize your ideas in a hierarchical manner, as a tree of ideas </a:t>
            </a:r>
            <a:r>
              <a:rPr lang="en-US" i="1" dirty="0"/>
              <a:t>t </a:t>
            </a:r>
            <a:r>
              <a:rPr lang="en-US" dirty="0"/>
              <a:t>(”minimal spanning tree” of idea graph)</a:t>
            </a:r>
            <a:br>
              <a:rPr lang="en-US" dirty="0"/>
            </a:br>
            <a:endParaRPr lang="en-US" dirty="0"/>
          </a:p>
          <a:p>
            <a:pPr marL="0" indent="0">
              <a:buNone/>
            </a:pPr>
            <a:r>
              <a:rPr lang="en-US" dirty="0"/>
              <a:t>2. Write the tree </a:t>
            </a:r>
            <a:r>
              <a:rPr lang="en-US" i="1" dirty="0"/>
              <a:t>t </a:t>
            </a:r>
            <a:r>
              <a:rPr lang="en-US" dirty="0"/>
              <a:t>as text such that</a:t>
            </a:r>
            <a:br>
              <a:rPr lang="en-US" dirty="0"/>
            </a:br>
            <a:endParaRPr lang="en-US" dirty="0"/>
          </a:p>
          <a:p>
            <a:pPr lvl="1"/>
            <a:r>
              <a:rPr lang="en-US" dirty="0"/>
              <a:t>The root node of </a:t>
            </a:r>
            <a:r>
              <a:rPr lang="en-US" i="1" dirty="0"/>
              <a:t>t </a:t>
            </a:r>
            <a:r>
              <a:rPr lang="en-US" dirty="0"/>
              <a:t>corresponds to your topic (title)</a:t>
            </a:r>
            <a:br>
              <a:rPr lang="en-US" dirty="0"/>
            </a:br>
            <a:endParaRPr lang="en-US" dirty="0"/>
          </a:p>
          <a:p>
            <a:pPr lvl="1"/>
            <a:r>
              <a:rPr lang="en-US" dirty="0"/>
              <a:t>Its children correspond to chapters</a:t>
            </a:r>
            <a:br>
              <a:rPr lang="en-US" dirty="0"/>
            </a:br>
            <a:endParaRPr lang="en-US" dirty="0"/>
          </a:p>
          <a:p>
            <a:pPr lvl="1"/>
            <a:r>
              <a:rPr lang="en-US" dirty="0"/>
              <a:t>Their children and grand-children correspond to sections and subsections</a:t>
            </a:r>
            <a:br>
              <a:rPr lang="en-US" dirty="0"/>
            </a:br>
            <a:endParaRPr lang="en-US" dirty="0"/>
          </a:p>
          <a:p>
            <a:pPr lvl="1"/>
            <a:r>
              <a:rPr lang="en-US" i="1" dirty="0"/>
              <a:t> </a:t>
            </a:r>
            <a:r>
              <a:rPr lang="en-US" dirty="0"/>
              <a:t>Leaf nodes correspond to paragraphs (actual text) </a:t>
            </a:r>
            <a:br>
              <a:rPr lang="en-US" dirty="0"/>
            </a:br>
            <a:endParaRPr lang="en-US" dirty="0"/>
          </a:p>
        </p:txBody>
      </p:sp>
      <p:sp>
        <p:nvSpPr>
          <p:cNvPr id="4" name="Date Placeholder 3">
            <a:extLst>
              <a:ext uri="{FF2B5EF4-FFF2-40B4-BE49-F238E27FC236}">
                <a16:creationId xmlns:a16="http://schemas.microsoft.com/office/drawing/2014/main" id="{895D7A2E-9029-49DB-AEC1-976043B725AC}"/>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0B2608F-E43A-400C-B76D-17EB0B548008}"/>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A42835BA-660A-49B8-8CB3-E784ECF24D09}"/>
              </a:ext>
            </a:extLst>
          </p:cNvPr>
          <p:cNvSpPr>
            <a:spLocks noGrp="1"/>
          </p:cNvSpPr>
          <p:nvPr>
            <p:ph type="sldNum" sz="quarter" idx="12"/>
          </p:nvPr>
        </p:nvSpPr>
        <p:spPr/>
        <p:txBody>
          <a:bodyPr/>
          <a:lstStyle/>
          <a:p>
            <a:fld id="{8C13379D-D487-4446-85FC-E9ED5B8B80F6}" type="slidenum">
              <a:rPr lang="en-US" smtClean="0"/>
              <a:pPr/>
              <a:t>62</a:t>
            </a:fld>
            <a:endParaRPr lang="en-US"/>
          </a:p>
        </p:txBody>
      </p:sp>
    </p:spTree>
    <p:extLst>
      <p:ext uri="{BB962C8B-B14F-4D97-AF65-F5344CB8AC3E}">
        <p14:creationId xmlns:p14="http://schemas.microsoft.com/office/powerpoint/2010/main" val="1282433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4CE3-F823-43F4-9279-E7C4B872AE2F}"/>
              </a:ext>
            </a:extLst>
          </p:cNvPr>
          <p:cNvSpPr>
            <a:spLocks noGrp="1"/>
          </p:cNvSpPr>
          <p:nvPr>
            <p:ph type="title"/>
          </p:nvPr>
        </p:nvSpPr>
        <p:spPr/>
        <p:txBody>
          <a:bodyPr>
            <a:normAutofit/>
          </a:bodyPr>
          <a:lstStyle/>
          <a:p>
            <a:r>
              <a:rPr lang="en-US" dirty="0"/>
              <a:t>Writing tree </a:t>
            </a:r>
            <a:r>
              <a:rPr lang="en-US" b="0" i="1" dirty="0"/>
              <a:t>t</a:t>
            </a:r>
            <a:r>
              <a:rPr lang="en-US" dirty="0"/>
              <a:t> </a:t>
            </a:r>
          </a:p>
        </p:txBody>
      </p:sp>
      <p:sp>
        <p:nvSpPr>
          <p:cNvPr id="3" name="Content Placeholder 2">
            <a:extLst>
              <a:ext uri="{FF2B5EF4-FFF2-40B4-BE49-F238E27FC236}">
                <a16:creationId xmlns:a16="http://schemas.microsoft.com/office/drawing/2014/main" id="{D13834F2-79F9-4991-BD37-4517A415D014}"/>
              </a:ext>
            </a:extLst>
          </p:cNvPr>
          <p:cNvSpPr>
            <a:spLocks noGrp="1"/>
          </p:cNvSpPr>
          <p:nvPr>
            <p:ph idx="1"/>
          </p:nvPr>
        </p:nvSpPr>
        <p:spPr>
          <a:xfrm>
            <a:off x="76200" y="1143000"/>
            <a:ext cx="8610600" cy="4983163"/>
          </a:xfrm>
        </p:spPr>
        <p:txBody>
          <a:bodyPr>
            <a:normAutofit/>
          </a:bodyPr>
          <a:lstStyle/>
          <a:p>
            <a:r>
              <a:rPr lang="en-US" dirty="0"/>
              <a:t>Each node </a:t>
            </a:r>
            <a:r>
              <a:rPr lang="en-US" i="1" dirty="0"/>
              <a:t>n ∈ t </a:t>
            </a:r>
            <a:r>
              <a:rPr lang="en-US" dirty="0"/>
              <a:t>contains three fields:</a:t>
            </a:r>
          </a:p>
          <a:p>
            <a:pPr lvl="1"/>
            <a:r>
              <a:rPr lang="en-US" i="1" dirty="0"/>
              <a:t>title</a:t>
            </a:r>
            <a:r>
              <a:rPr lang="en-US" dirty="0"/>
              <a:t>(</a:t>
            </a:r>
            <a:r>
              <a:rPr lang="en-US" i="1" dirty="0"/>
              <a:t>n</a:t>
            </a:r>
            <a:r>
              <a:rPr lang="en-US" dirty="0"/>
              <a:t>): the main title or the name of the chapter, section or subsection. In leaf nodes (paragraphs) </a:t>
            </a:r>
            <a:r>
              <a:rPr lang="en-US" i="1" dirty="0"/>
              <a:t>NULL</a:t>
            </a:r>
          </a:p>
          <a:p>
            <a:pPr lvl="1"/>
            <a:r>
              <a:rPr lang="en-US" i="1" dirty="0"/>
              <a:t>children</a:t>
            </a:r>
            <a:r>
              <a:rPr lang="en-US" dirty="0"/>
              <a:t>(</a:t>
            </a:r>
            <a:r>
              <a:rPr lang="en-US" i="1" dirty="0"/>
              <a:t>n</a:t>
            </a:r>
            <a:r>
              <a:rPr lang="en-US" dirty="0"/>
              <a:t>): </a:t>
            </a:r>
            <a:r>
              <a:rPr lang="en-US" i="1" dirty="0"/>
              <a:t>n</a:t>
            </a:r>
            <a:r>
              <a:rPr lang="en-US" dirty="0"/>
              <a:t>’s children (chapters, sections or subsections). In leaf</a:t>
            </a:r>
            <a:br>
              <a:rPr lang="en-US" dirty="0"/>
            </a:br>
            <a:r>
              <a:rPr lang="en-US" dirty="0"/>
              <a:t>node </a:t>
            </a:r>
            <a:r>
              <a:rPr lang="en-US" i="1" dirty="0"/>
              <a:t>NULL</a:t>
            </a:r>
            <a:r>
              <a:rPr lang="en-US" dirty="0"/>
              <a:t>.</a:t>
            </a:r>
          </a:p>
          <a:p>
            <a:pPr lvl="1"/>
            <a:r>
              <a:rPr lang="en-US" i="1" dirty="0"/>
              <a:t>content</a:t>
            </a:r>
            <a:r>
              <a:rPr lang="en-US" dirty="0"/>
              <a:t>(</a:t>
            </a:r>
            <a:r>
              <a:rPr lang="en-US" i="1" dirty="0"/>
              <a:t>n</a:t>
            </a:r>
            <a:r>
              <a:rPr lang="en-US" dirty="0"/>
              <a:t>): description of the idea in </a:t>
            </a:r>
            <a:r>
              <a:rPr lang="en-US" i="1" dirty="0"/>
              <a:t>n</a:t>
            </a:r>
            <a:r>
              <a:rPr lang="en-US" dirty="0"/>
              <a:t>. In non-leaf nodes very brief, in leaf nodes longer. </a:t>
            </a:r>
            <a:br>
              <a:rPr lang="en-US" dirty="0"/>
            </a:br>
            <a:endParaRPr lang="en-US" dirty="0"/>
          </a:p>
        </p:txBody>
      </p:sp>
      <p:sp>
        <p:nvSpPr>
          <p:cNvPr id="4" name="Date Placeholder 3">
            <a:extLst>
              <a:ext uri="{FF2B5EF4-FFF2-40B4-BE49-F238E27FC236}">
                <a16:creationId xmlns:a16="http://schemas.microsoft.com/office/drawing/2014/main" id="{CE013E89-55AF-428C-8D48-DF750D822FDB}"/>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87E6EF9A-1D83-44D8-9293-5C188D0CEAC9}"/>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82B0A665-40AA-4EA1-B2A7-D9A39A0D305C}"/>
              </a:ext>
            </a:extLst>
          </p:cNvPr>
          <p:cNvSpPr>
            <a:spLocks noGrp="1"/>
          </p:cNvSpPr>
          <p:nvPr>
            <p:ph type="sldNum" sz="quarter" idx="12"/>
          </p:nvPr>
        </p:nvSpPr>
        <p:spPr/>
        <p:txBody>
          <a:bodyPr/>
          <a:lstStyle/>
          <a:p>
            <a:fld id="{8C13379D-D487-4446-85FC-E9ED5B8B80F6}" type="slidenum">
              <a:rPr lang="en-US" smtClean="0"/>
              <a:pPr/>
              <a:t>63</a:t>
            </a:fld>
            <a:endParaRPr lang="en-US"/>
          </a:p>
        </p:txBody>
      </p:sp>
    </p:spTree>
    <p:extLst>
      <p:ext uri="{BB962C8B-B14F-4D97-AF65-F5344CB8AC3E}">
        <p14:creationId xmlns:p14="http://schemas.microsoft.com/office/powerpoint/2010/main" val="161583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8E96-9260-4427-876F-ED55FA3AD88F}"/>
              </a:ext>
            </a:extLst>
          </p:cNvPr>
          <p:cNvSpPr>
            <a:spLocks noGrp="1"/>
          </p:cNvSpPr>
          <p:nvPr>
            <p:ph type="title"/>
          </p:nvPr>
        </p:nvSpPr>
        <p:spPr/>
        <p:txBody>
          <a:bodyPr>
            <a:normAutofit/>
          </a:bodyPr>
          <a:lstStyle/>
          <a:p>
            <a:r>
              <a:rPr lang="en-US" dirty="0"/>
              <a:t>Properties of a good tree </a:t>
            </a:r>
            <a:r>
              <a:rPr lang="en-US" b="0" i="1" dirty="0"/>
              <a:t>t</a:t>
            </a:r>
            <a:r>
              <a:rPr lang="en-US" dirty="0"/>
              <a:t> </a:t>
            </a:r>
          </a:p>
        </p:txBody>
      </p:sp>
      <p:sp>
        <p:nvSpPr>
          <p:cNvPr id="3" name="Content Placeholder 2">
            <a:extLst>
              <a:ext uri="{FF2B5EF4-FFF2-40B4-BE49-F238E27FC236}">
                <a16:creationId xmlns:a16="http://schemas.microsoft.com/office/drawing/2014/main" id="{C5F37CA8-4178-45B9-B1F8-EBFE3D60E4F8}"/>
              </a:ext>
            </a:extLst>
          </p:cNvPr>
          <p:cNvSpPr>
            <a:spLocks noGrp="1"/>
          </p:cNvSpPr>
          <p:nvPr>
            <p:ph idx="1"/>
          </p:nvPr>
        </p:nvSpPr>
        <p:spPr/>
        <p:txBody>
          <a:bodyPr>
            <a:normAutofit fontScale="77500" lnSpcReduction="20000"/>
          </a:bodyPr>
          <a:lstStyle/>
          <a:p>
            <a:r>
              <a:rPr lang="en-US" i="1" dirty="0"/>
              <a:t>t </a:t>
            </a:r>
            <a:r>
              <a:rPr lang="en-US" dirty="0"/>
              <a:t>is balanced: all paths from the root to a leaf are approximately of</a:t>
            </a:r>
            <a:br>
              <a:rPr lang="en-US" dirty="0"/>
            </a:br>
            <a:r>
              <a:rPr lang="en-US" dirty="0"/>
              <a:t>equal length, usually </a:t>
            </a:r>
            <a:r>
              <a:rPr lang="en-US" i="1" dirty="0"/>
              <a:t>≤ </a:t>
            </a:r>
            <a:r>
              <a:rPr lang="en-US" dirty="0"/>
              <a:t>4 or at most </a:t>
            </a:r>
            <a:r>
              <a:rPr lang="en-US" i="1" dirty="0"/>
              <a:t>≤ </a:t>
            </a:r>
            <a:r>
              <a:rPr lang="en-US" dirty="0"/>
              <a:t>5</a:t>
            </a:r>
          </a:p>
          <a:p>
            <a:r>
              <a:rPr lang="en-US" dirty="0"/>
              <a:t>Each node in </a:t>
            </a:r>
            <a:r>
              <a:rPr lang="en-US" i="1" dirty="0"/>
              <a:t>t </a:t>
            </a:r>
            <a:r>
              <a:rPr lang="en-US" dirty="0"/>
              <a:t>has a reasonable number of children </a:t>
            </a:r>
            <a:r>
              <a:rPr lang="en-US" i="1" dirty="0"/>
              <a:t>k</a:t>
            </a:r>
            <a:r>
              <a:rPr lang="en-US" dirty="0"/>
              <a:t>: </a:t>
            </a:r>
            <a:r>
              <a:rPr lang="en-US" i="1" dirty="0"/>
              <a:t>k ≤ </a:t>
            </a:r>
            <a:r>
              <a:rPr lang="en-US" dirty="0"/>
              <a:t>2 and</a:t>
            </a:r>
            <a:br>
              <a:rPr lang="en-US" dirty="0"/>
            </a:br>
            <a:r>
              <a:rPr lang="en-US" dirty="0"/>
              <a:t>typically </a:t>
            </a:r>
            <a:r>
              <a:rPr lang="en-US" i="1" dirty="0"/>
              <a:t>k ≤ </a:t>
            </a:r>
            <a:r>
              <a:rPr lang="en-US" dirty="0"/>
              <a:t>7 (in maximum </a:t>
            </a:r>
            <a:r>
              <a:rPr lang="en-US" i="1" dirty="0"/>
              <a:t>k </a:t>
            </a:r>
            <a:r>
              <a:rPr lang="en-US" dirty="0"/>
              <a:t>= 10)</a:t>
            </a:r>
          </a:p>
          <a:p>
            <a:r>
              <a:rPr lang="en-US" dirty="0"/>
              <a:t>For all leaf nodes </a:t>
            </a:r>
            <a:r>
              <a:rPr lang="en-US" i="1" dirty="0"/>
              <a:t>n</a:t>
            </a:r>
            <a:r>
              <a:rPr lang="en-US" dirty="0"/>
              <a:t>, the sizes of </a:t>
            </a:r>
            <a:r>
              <a:rPr lang="en-US" i="1" dirty="0"/>
              <a:t>content</a:t>
            </a:r>
            <a:r>
              <a:rPr lang="en-US" dirty="0"/>
              <a:t>(</a:t>
            </a:r>
            <a:r>
              <a:rPr lang="en-US" i="1" dirty="0"/>
              <a:t>n</a:t>
            </a:r>
            <a:r>
              <a:rPr lang="en-US" dirty="0"/>
              <a:t>) are balanced: each paragraph contains at least two sentences, but is not too long (e.g. </a:t>
            </a:r>
            <a:r>
              <a:rPr lang="en-US" i="1" dirty="0"/>
              <a:t>≤ </a:t>
            </a:r>
            <a:r>
              <a:rPr lang="en-US" dirty="0"/>
              <a:t>7 or </a:t>
            </a:r>
            <a:r>
              <a:rPr lang="en-US" i="1" dirty="0"/>
              <a:t>≤ </a:t>
            </a:r>
            <a:r>
              <a:rPr lang="en-US" dirty="0"/>
              <a:t>10 sentences)</a:t>
            </a:r>
          </a:p>
          <a:p>
            <a:r>
              <a:rPr lang="en-US" dirty="0"/>
              <a:t>For all non-leaf nodes </a:t>
            </a:r>
            <a:r>
              <a:rPr lang="en-US" i="1" dirty="0"/>
              <a:t>m</a:t>
            </a:r>
            <a:r>
              <a:rPr lang="en-US" dirty="0"/>
              <a:t>, the sizes of </a:t>
            </a:r>
            <a:r>
              <a:rPr lang="en-US" i="1" dirty="0"/>
              <a:t>content</a:t>
            </a:r>
            <a:r>
              <a:rPr lang="en-US" dirty="0"/>
              <a:t>(</a:t>
            </a:r>
            <a:r>
              <a:rPr lang="en-US" i="1" dirty="0"/>
              <a:t>m</a:t>
            </a:r>
            <a:r>
              <a:rPr lang="en-US" dirty="0"/>
              <a:t>) are balanced. </a:t>
            </a:r>
          </a:p>
          <a:p>
            <a:r>
              <a:rPr lang="en-US" dirty="0"/>
              <a:t>Exceptionally, in introduction, you can use more than one paragraph. </a:t>
            </a:r>
          </a:p>
        </p:txBody>
      </p:sp>
      <p:sp>
        <p:nvSpPr>
          <p:cNvPr id="4" name="Date Placeholder 3">
            <a:extLst>
              <a:ext uri="{FF2B5EF4-FFF2-40B4-BE49-F238E27FC236}">
                <a16:creationId xmlns:a16="http://schemas.microsoft.com/office/drawing/2014/main" id="{1E03AA5E-6740-480A-A9FE-9BE23A08549B}"/>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648C3EA0-48CC-45FB-8A32-6B27A1654A2D}"/>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E62FE7AF-F612-4996-8A94-652A89C507F8}"/>
              </a:ext>
            </a:extLst>
          </p:cNvPr>
          <p:cNvSpPr>
            <a:spLocks noGrp="1"/>
          </p:cNvSpPr>
          <p:nvPr>
            <p:ph type="sldNum" sz="quarter" idx="12"/>
          </p:nvPr>
        </p:nvSpPr>
        <p:spPr/>
        <p:txBody>
          <a:bodyPr/>
          <a:lstStyle/>
          <a:p>
            <a:fld id="{8C13379D-D487-4446-85FC-E9ED5B8B80F6}" type="slidenum">
              <a:rPr lang="en-US" smtClean="0"/>
              <a:pPr/>
              <a:t>64</a:t>
            </a:fld>
            <a:endParaRPr lang="en-US"/>
          </a:p>
        </p:txBody>
      </p:sp>
    </p:spTree>
    <p:extLst>
      <p:ext uri="{BB962C8B-B14F-4D97-AF65-F5344CB8AC3E}">
        <p14:creationId xmlns:p14="http://schemas.microsoft.com/office/powerpoint/2010/main" val="1788393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AF83-57CE-4657-9C65-4640A69EB75C}"/>
              </a:ext>
            </a:extLst>
          </p:cNvPr>
          <p:cNvSpPr>
            <a:spLocks noGrp="1"/>
          </p:cNvSpPr>
          <p:nvPr>
            <p:ph type="title"/>
          </p:nvPr>
        </p:nvSpPr>
        <p:spPr/>
        <p:txBody>
          <a:bodyPr>
            <a:normAutofit/>
          </a:bodyPr>
          <a:lstStyle/>
          <a:p>
            <a:r>
              <a:rPr lang="en-US" dirty="0"/>
              <a:t>Alg. 1 </a:t>
            </a:r>
            <a:r>
              <a:rPr lang="en-US" dirty="0" err="1"/>
              <a:t>WriteTree</a:t>
            </a:r>
            <a:r>
              <a:rPr lang="en-US" b="0" dirty="0"/>
              <a:t>(</a:t>
            </a:r>
            <a:r>
              <a:rPr lang="en-US" b="0" i="1" dirty="0"/>
              <a:t>t</a:t>
            </a:r>
            <a:r>
              <a:rPr lang="en-US" b="0" dirty="0"/>
              <a:t>)</a:t>
            </a:r>
            <a:r>
              <a:rPr lang="en-US" dirty="0"/>
              <a:t> </a:t>
            </a:r>
          </a:p>
        </p:txBody>
      </p:sp>
      <p:sp>
        <p:nvSpPr>
          <p:cNvPr id="4" name="Date Placeholder 3">
            <a:extLst>
              <a:ext uri="{FF2B5EF4-FFF2-40B4-BE49-F238E27FC236}">
                <a16:creationId xmlns:a16="http://schemas.microsoft.com/office/drawing/2014/main" id="{D8D7449B-F952-4DD7-95D3-513BD9AA3166}"/>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40181711-3129-48B3-8163-63033CBC15FE}"/>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584DC9A7-6497-4D7D-93A7-840E2B93F612}"/>
              </a:ext>
            </a:extLst>
          </p:cNvPr>
          <p:cNvSpPr>
            <a:spLocks noGrp="1"/>
          </p:cNvSpPr>
          <p:nvPr>
            <p:ph type="sldNum" sz="quarter" idx="12"/>
          </p:nvPr>
        </p:nvSpPr>
        <p:spPr/>
        <p:txBody>
          <a:bodyPr/>
          <a:lstStyle/>
          <a:p>
            <a:fld id="{8C13379D-D487-4446-85FC-E9ED5B8B80F6}" type="slidenum">
              <a:rPr lang="en-US" smtClean="0"/>
              <a:pPr/>
              <a:t>65</a:t>
            </a:fld>
            <a:endParaRPr lang="en-US"/>
          </a:p>
        </p:txBody>
      </p:sp>
      <p:sp>
        <p:nvSpPr>
          <p:cNvPr id="9" name="Content Placeholder 8">
            <a:extLst>
              <a:ext uri="{FF2B5EF4-FFF2-40B4-BE49-F238E27FC236}">
                <a16:creationId xmlns:a16="http://schemas.microsoft.com/office/drawing/2014/main" id="{B59525D4-F750-4E13-BEE2-2C12CBBD3429}"/>
              </a:ext>
            </a:extLst>
          </p:cNvPr>
          <p:cNvSpPr>
            <a:spLocks noGrp="1"/>
          </p:cNvSpPr>
          <p:nvPr>
            <p:ph idx="1"/>
          </p:nvPr>
        </p:nvSpPr>
        <p:spPr/>
        <p:txBody>
          <a:bodyPr>
            <a:normAutofit fontScale="70000" lnSpcReduction="20000"/>
          </a:bodyPr>
          <a:lstStyle/>
          <a:p>
            <a:pPr marL="0" indent="0">
              <a:buNone/>
            </a:pPr>
            <a:r>
              <a:rPr lang="en-US" b="1" dirty="0"/>
              <a:t>Input: </a:t>
            </a:r>
            <a:r>
              <a:rPr lang="en-US" dirty="0"/>
              <a:t>tree of ideas </a:t>
            </a:r>
            <a:r>
              <a:rPr lang="en-US" i="1" dirty="0"/>
              <a:t>t</a:t>
            </a:r>
            <a:br>
              <a:rPr lang="en-US" i="1" dirty="0"/>
            </a:br>
            <a:r>
              <a:rPr lang="en-US" b="1" dirty="0"/>
              <a:t>Output: </a:t>
            </a:r>
            <a:r>
              <a:rPr lang="en-US" dirty="0"/>
              <a:t>scientific text </a:t>
            </a:r>
            <a:r>
              <a:rPr lang="en-US" i="1" dirty="0"/>
              <a:t>s</a:t>
            </a:r>
            <a:br>
              <a:rPr lang="en-US" i="1" dirty="0"/>
            </a:br>
            <a:r>
              <a:rPr lang="en-US" dirty="0"/>
              <a:t>1 </a:t>
            </a:r>
            <a:r>
              <a:rPr lang="en-US" b="1" dirty="0"/>
              <a:t>begin</a:t>
            </a:r>
            <a:br>
              <a:rPr lang="en-US" b="1" dirty="0"/>
            </a:br>
            <a:r>
              <a:rPr lang="en-US" dirty="0"/>
              <a:t>2 	Write </a:t>
            </a:r>
            <a:r>
              <a:rPr lang="en-US" i="1" dirty="0"/>
              <a:t>title</a:t>
            </a:r>
            <a:r>
              <a:rPr lang="en-US" dirty="0"/>
              <a:t>(</a:t>
            </a:r>
            <a:r>
              <a:rPr lang="en-US" i="1" dirty="0"/>
              <a:t>n</a:t>
            </a:r>
            <a:r>
              <a:rPr lang="en-US" dirty="0"/>
              <a:t>)</a:t>
            </a:r>
            <a:br>
              <a:rPr lang="en-US" dirty="0"/>
            </a:br>
            <a:r>
              <a:rPr lang="en-US" dirty="0"/>
              <a:t>3 	</a:t>
            </a:r>
            <a:r>
              <a:rPr lang="en-US" b="1" dirty="0"/>
              <a:t>if </a:t>
            </a:r>
            <a:r>
              <a:rPr lang="en-US" dirty="0"/>
              <a:t>(</a:t>
            </a:r>
            <a:r>
              <a:rPr lang="en-US" i="1" dirty="0"/>
              <a:t>n </a:t>
            </a:r>
            <a:r>
              <a:rPr lang="en-US" dirty="0"/>
              <a:t>is not leaf node)</a:t>
            </a:r>
          </a:p>
          <a:p>
            <a:pPr marL="0" indent="0">
              <a:buNone/>
            </a:pPr>
            <a:r>
              <a:rPr lang="en-US" dirty="0"/>
              <a:t>4 	</a:t>
            </a:r>
            <a:r>
              <a:rPr lang="en-US" b="1" dirty="0"/>
              <a:t>begin</a:t>
            </a:r>
            <a:br>
              <a:rPr lang="en-US" b="1" dirty="0"/>
            </a:br>
            <a:r>
              <a:rPr lang="en-US" dirty="0"/>
              <a:t>Writing an introductory paragraph:</a:t>
            </a:r>
          </a:p>
          <a:p>
            <a:pPr marL="0" indent="0">
              <a:buNone/>
            </a:pPr>
            <a:r>
              <a:rPr lang="en-US" dirty="0"/>
              <a:t>5 			Write </a:t>
            </a:r>
            <a:r>
              <a:rPr lang="en-US" i="1" dirty="0"/>
              <a:t>content</a:t>
            </a:r>
            <a:r>
              <a:rPr lang="en-US" dirty="0"/>
              <a:t>(</a:t>
            </a:r>
            <a:r>
              <a:rPr lang="en-US" i="1" dirty="0"/>
              <a:t>n</a:t>
            </a:r>
            <a:r>
              <a:rPr lang="en-US" dirty="0"/>
              <a:t>)</a:t>
            </a:r>
            <a:br>
              <a:rPr lang="en-US" dirty="0"/>
            </a:br>
            <a:r>
              <a:rPr lang="en-US" dirty="0"/>
              <a:t>6 			</a:t>
            </a:r>
            <a:r>
              <a:rPr lang="en-US" b="1" dirty="0"/>
              <a:t>for </a:t>
            </a:r>
            <a:r>
              <a:rPr lang="en-US" dirty="0"/>
              <a:t>all </a:t>
            </a:r>
            <a:r>
              <a:rPr lang="en-US" i="1" dirty="0"/>
              <a:t>u </a:t>
            </a:r>
            <a:r>
              <a:rPr lang="en-US" dirty="0"/>
              <a:t>= </a:t>
            </a:r>
            <a:r>
              <a:rPr lang="en-US" i="1" dirty="0"/>
              <a:t>child</a:t>
            </a:r>
            <a:r>
              <a:rPr lang="en-US" dirty="0"/>
              <a:t>(</a:t>
            </a:r>
            <a:r>
              <a:rPr lang="en-US" i="1" dirty="0"/>
              <a:t>n</a:t>
            </a:r>
            <a:r>
              <a:rPr lang="en-US" dirty="0"/>
              <a:t>)</a:t>
            </a:r>
            <a:br>
              <a:rPr lang="en-US" dirty="0"/>
            </a:br>
            <a:r>
              <a:rPr lang="en-US" dirty="0"/>
              <a:t>7 				Write </a:t>
            </a:r>
            <a:r>
              <a:rPr lang="en-US" i="1" dirty="0"/>
              <a:t>title</a:t>
            </a:r>
            <a:r>
              <a:rPr lang="en-US" dirty="0"/>
              <a:t>(</a:t>
            </a:r>
            <a:r>
              <a:rPr lang="en-US" i="1" dirty="0"/>
              <a:t>u</a:t>
            </a:r>
            <a:r>
              <a:rPr lang="en-US" dirty="0"/>
              <a:t>)</a:t>
            </a:r>
            <a:br>
              <a:rPr lang="en-US" dirty="0"/>
            </a:br>
            <a:r>
              <a:rPr lang="en-US" dirty="0"/>
              <a:t>8 			</a:t>
            </a:r>
            <a:r>
              <a:rPr lang="en-US" b="1" dirty="0"/>
              <a:t>for </a:t>
            </a:r>
            <a:r>
              <a:rPr lang="en-US" dirty="0"/>
              <a:t>all </a:t>
            </a:r>
            <a:r>
              <a:rPr lang="en-US" i="1" dirty="0"/>
              <a:t>u </a:t>
            </a:r>
            <a:r>
              <a:rPr lang="en-US" dirty="0"/>
              <a:t>= </a:t>
            </a:r>
            <a:r>
              <a:rPr lang="en-US" i="1" dirty="0"/>
              <a:t>child</a:t>
            </a:r>
            <a:r>
              <a:rPr lang="en-US" dirty="0"/>
              <a:t>(</a:t>
            </a:r>
            <a:r>
              <a:rPr lang="en-US" i="1" dirty="0"/>
              <a:t>n</a:t>
            </a:r>
            <a:r>
              <a:rPr lang="en-US" dirty="0"/>
              <a:t>)</a:t>
            </a:r>
            <a:br>
              <a:rPr lang="en-US" dirty="0"/>
            </a:br>
            <a:r>
              <a:rPr lang="en-US" dirty="0"/>
              <a:t>9 				</a:t>
            </a:r>
            <a:r>
              <a:rPr lang="en-US" b="1" dirty="0" err="1"/>
              <a:t>WriteTree</a:t>
            </a:r>
            <a:r>
              <a:rPr lang="en-US" b="1" dirty="0"/>
              <a:t>(</a:t>
            </a:r>
            <a:r>
              <a:rPr lang="en-US" i="1" dirty="0"/>
              <a:t>u</a:t>
            </a:r>
            <a:r>
              <a:rPr lang="en-US" b="1" dirty="0"/>
              <a:t>)</a:t>
            </a:r>
            <a:br>
              <a:rPr lang="en-US" b="1" dirty="0"/>
            </a:br>
            <a:r>
              <a:rPr lang="en-US" dirty="0"/>
              <a:t>10		 </a:t>
            </a:r>
            <a:r>
              <a:rPr lang="en-US" b="1" dirty="0"/>
              <a:t>end</a:t>
            </a:r>
            <a:br>
              <a:rPr lang="en-US" b="1" dirty="0"/>
            </a:br>
            <a:r>
              <a:rPr lang="en-US" dirty="0"/>
              <a:t>11 	</a:t>
            </a:r>
            <a:r>
              <a:rPr lang="en-US" b="1" dirty="0"/>
              <a:t>else</a:t>
            </a:r>
            <a:endParaRPr lang="en-US" dirty="0"/>
          </a:p>
          <a:p>
            <a:pPr marL="0" indent="0">
              <a:buNone/>
            </a:pPr>
            <a:r>
              <a:rPr lang="en-US" dirty="0"/>
              <a:t>Writing a main paragraph:</a:t>
            </a:r>
          </a:p>
          <a:p>
            <a:pPr marL="0" indent="0">
              <a:buNone/>
            </a:pPr>
            <a:r>
              <a:rPr lang="en-US" dirty="0"/>
              <a:t>12		Write </a:t>
            </a:r>
            <a:r>
              <a:rPr lang="en-US" i="1" dirty="0"/>
              <a:t>content</a:t>
            </a:r>
            <a:r>
              <a:rPr lang="en-US" dirty="0"/>
              <a:t>(</a:t>
            </a:r>
            <a:r>
              <a:rPr lang="en-US" i="1" dirty="0"/>
              <a:t>n</a:t>
            </a:r>
            <a:r>
              <a:rPr lang="en-US" dirty="0"/>
              <a:t>)</a:t>
            </a:r>
            <a:br>
              <a:rPr lang="en-US" dirty="0"/>
            </a:br>
            <a:r>
              <a:rPr lang="en-US" dirty="0"/>
              <a:t>13 </a:t>
            </a:r>
            <a:r>
              <a:rPr lang="en-US" b="1" dirty="0"/>
              <a:t>end</a:t>
            </a:r>
            <a:r>
              <a:rPr lang="en-US" dirty="0"/>
              <a:t> </a:t>
            </a:r>
          </a:p>
          <a:p>
            <a:endParaRPr lang="en-US" dirty="0"/>
          </a:p>
        </p:txBody>
      </p:sp>
    </p:spTree>
    <p:extLst>
      <p:ext uri="{BB962C8B-B14F-4D97-AF65-F5344CB8AC3E}">
        <p14:creationId xmlns:p14="http://schemas.microsoft.com/office/powerpoint/2010/main" val="4049807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998C-5F77-4DA6-8A34-5F329C8892CE}"/>
              </a:ext>
            </a:extLst>
          </p:cNvPr>
          <p:cNvSpPr>
            <a:spLocks noGrp="1"/>
          </p:cNvSpPr>
          <p:nvPr>
            <p:ph type="title"/>
          </p:nvPr>
        </p:nvSpPr>
        <p:spPr/>
        <p:txBody>
          <a:bodyPr/>
          <a:lstStyle/>
          <a:p>
            <a:r>
              <a:rPr lang="en-US" dirty="0"/>
              <a:t>Paragraphs</a:t>
            </a:r>
          </a:p>
        </p:txBody>
      </p:sp>
      <p:sp>
        <p:nvSpPr>
          <p:cNvPr id="3" name="Content Placeholder 2">
            <a:extLst>
              <a:ext uri="{FF2B5EF4-FFF2-40B4-BE49-F238E27FC236}">
                <a16:creationId xmlns:a16="http://schemas.microsoft.com/office/drawing/2014/main" id="{E09FCB35-D8CA-4CD1-BC33-B668FBDE5179}"/>
              </a:ext>
            </a:extLst>
          </p:cNvPr>
          <p:cNvSpPr>
            <a:spLocks noGrp="1"/>
          </p:cNvSpPr>
          <p:nvPr>
            <p:ph idx="1"/>
          </p:nvPr>
        </p:nvSpPr>
        <p:spPr/>
        <p:txBody>
          <a:bodyPr>
            <a:normAutofit lnSpcReduction="10000"/>
          </a:bodyPr>
          <a:lstStyle/>
          <a:p>
            <a:r>
              <a:rPr lang="en-US" dirty="0"/>
              <a:t>Helps the reader: tells what the paragraph is about. </a:t>
            </a:r>
          </a:p>
          <a:p>
            <a:r>
              <a:rPr lang="en-US" dirty="0"/>
              <a:t>Helps the writer: forces you to organize the material logically. </a:t>
            </a:r>
          </a:p>
          <a:p>
            <a:r>
              <a:rPr lang="en-US" dirty="0"/>
              <a:t>In an ideal case, you get a summary of the whole section by reading the topic sentences. </a:t>
            </a:r>
          </a:p>
          <a:p>
            <a:r>
              <a:rPr lang="en-US" dirty="0"/>
              <a:t>If you cannot write a clear topic sentence, ask yourself whether the paragraph is needed at all!</a:t>
            </a:r>
          </a:p>
        </p:txBody>
      </p:sp>
      <p:sp>
        <p:nvSpPr>
          <p:cNvPr id="4" name="Date Placeholder 3">
            <a:extLst>
              <a:ext uri="{FF2B5EF4-FFF2-40B4-BE49-F238E27FC236}">
                <a16:creationId xmlns:a16="http://schemas.microsoft.com/office/drawing/2014/main" id="{B7356AA1-7625-4B51-88A6-BEE7550A2007}"/>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C6B538A9-774E-4393-8ED1-9EFEB8619670}"/>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573BB697-8421-475F-81E3-06A71C8A5DA4}"/>
              </a:ext>
            </a:extLst>
          </p:cNvPr>
          <p:cNvSpPr>
            <a:spLocks noGrp="1"/>
          </p:cNvSpPr>
          <p:nvPr>
            <p:ph type="sldNum" sz="quarter" idx="12"/>
          </p:nvPr>
        </p:nvSpPr>
        <p:spPr/>
        <p:txBody>
          <a:bodyPr/>
          <a:lstStyle/>
          <a:p>
            <a:fld id="{8C13379D-D487-4446-85FC-E9ED5B8B80F6}" type="slidenum">
              <a:rPr lang="en-US" smtClean="0"/>
              <a:pPr/>
              <a:t>66</a:t>
            </a:fld>
            <a:endParaRPr lang="en-US"/>
          </a:p>
        </p:txBody>
      </p:sp>
    </p:spTree>
    <p:extLst>
      <p:ext uri="{BB962C8B-B14F-4D97-AF65-F5344CB8AC3E}">
        <p14:creationId xmlns:p14="http://schemas.microsoft.com/office/powerpoint/2010/main" val="69737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0806-2A42-48EB-8845-D92752366E38}"/>
              </a:ext>
            </a:extLst>
          </p:cNvPr>
          <p:cNvSpPr>
            <a:spLocks noGrp="1"/>
          </p:cNvSpPr>
          <p:nvPr>
            <p:ph type="title"/>
          </p:nvPr>
        </p:nvSpPr>
        <p:spPr/>
        <p:txBody>
          <a:bodyPr/>
          <a:lstStyle/>
          <a:p>
            <a:r>
              <a:rPr lang="en-US" dirty="0"/>
              <a:t>Combining sentences in a paragraph</a:t>
            </a:r>
          </a:p>
        </p:txBody>
      </p:sp>
      <p:sp>
        <p:nvSpPr>
          <p:cNvPr id="3" name="Content Placeholder 2">
            <a:extLst>
              <a:ext uri="{FF2B5EF4-FFF2-40B4-BE49-F238E27FC236}">
                <a16:creationId xmlns:a16="http://schemas.microsoft.com/office/drawing/2014/main" id="{ED6038D3-A069-45AC-8B36-A068A98E5CC5}"/>
              </a:ext>
            </a:extLst>
          </p:cNvPr>
          <p:cNvSpPr>
            <a:spLocks noGrp="1"/>
          </p:cNvSpPr>
          <p:nvPr>
            <p:ph idx="1"/>
          </p:nvPr>
        </p:nvSpPr>
        <p:spPr>
          <a:xfrm>
            <a:off x="244736" y="1089818"/>
            <a:ext cx="8915400" cy="5691982"/>
          </a:xfrm>
        </p:spPr>
        <p:txBody>
          <a:bodyPr>
            <a:normAutofit fontScale="77500" lnSpcReduction="20000"/>
          </a:bodyPr>
          <a:lstStyle/>
          <a:p>
            <a:pPr marL="514350" indent="-514350">
              <a:buAutoNum type="arabicPeriod"/>
            </a:pPr>
            <a:r>
              <a:rPr lang="en-US" dirty="0"/>
              <a:t>Use (but do not overuse!) conjunctions or transitional words:</a:t>
            </a:r>
          </a:p>
          <a:p>
            <a:pPr marL="800100" lvl="2" indent="0">
              <a:buNone/>
            </a:pPr>
            <a:r>
              <a:rPr lang="en-US" i="1" dirty="0"/>
              <a:t>• </a:t>
            </a:r>
            <a:r>
              <a:rPr lang="en-US" dirty="0"/>
              <a:t>Time links, when you describe a process: then, next, first-</a:t>
            </a:r>
            <a:r>
              <a:rPr lang="en-US" dirty="0" err="1"/>
              <a:t>secondthird</a:t>
            </a:r>
            <a:r>
              <a:rPr lang="en-US" dirty="0"/>
              <a:t>, while, ...</a:t>
            </a:r>
          </a:p>
          <a:p>
            <a:pPr marL="800100" lvl="2" indent="0">
              <a:buNone/>
            </a:pPr>
            <a:r>
              <a:rPr lang="en-US" i="1" dirty="0"/>
              <a:t>• </a:t>
            </a:r>
            <a:r>
              <a:rPr lang="en-US" dirty="0"/>
              <a:t>Cause-effect links, when you describe reasons or results: therefore,</a:t>
            </a:r>
            <a:br>
              <a:rPr lang="en-US" dirty="0"/>
            </a:br>
            <a:r>
              <a:rPr lang="en-US" dirty="0"/>
              <a:t>as a result, thus, ...</a:t>
            </a:r>
            <a:r>
              <a:rPr lang="en-US" i="1" dirty="0"/>
              <a:t>•</a:t>
            </a:r>
          </a:p>
          <a:p>
            <a:pPr marL="800100" lvl="2" indent="0">
              <a:buNone/>
            </a:pPr>
            <a:r>
              <a:rPr lang="en-US" i="1" dirty="0"/>
              <a:t> </a:t>
            </a:r>
            <a:r>
              <a:rPr lang="en-US" dirty="0"/>
              <a:t>Addition links, when you add points: in addition, moreover, similarly, ...</a:t>
            </a:r>
          </a:p>
          <a:p>
            <a:pPr marL="800100" lvl="2" indent="0">
              <a:buNone/>
            </a:pPr>
            <a:r>
              <a:rPr lang="en-US" i="1" dirty="0"/>
              <a:t>• </a:t>
            </a:r>
            <a:r>
              <a:rPr lang="en-US" dirty="0"/>
              <a:t>Contrast links, when you describe two sides of one thing: however,</a:t>
            </a:r>
            <a:br>
              <a:rPr lang="en-US" dirty="0"/>
            </a:br>
            <a:r>
              <a:rPr lang="en-US" dirty="0"/>
              <a:t>despite (=</a:t>
            </a:r>
            <a:r>
              <a:rPr lang="en-US" dirty="0" err="1"/>
              <a:t>inspite</a:t>
            </a:r>
            <a:r>
              <a:rPr lang="en-US" dirty="0"/>
              <a:t> of sg), ... </a:t>
            </a:r>
          </a:p>
          <a:p>
            <a:pPr marL="800100" lvl="2" indent="0">
              <a:buNone/>
            </a:pPr>
            <a:r>
              <a:rPr lang="en-US" dirty="0"/>
              <a:t>Other: For example,... </a:t>
            </a:r>
          </a:p>
          <a:p>
            <a:pPr marL="514350" indent="-514350">
              <a:buAutoNum type="arabicPeriod"/>
            </a:pPr>
            <a:r>
              <a:rPr lang="en-US" dirty="0"/>
              <a:t>Link the beginning of a sentence to the end of the previous sentence.</a:t>
            </a:r>
          </a:p>
          <a:p>
            <a:pPr marL="800100" lvl="2" indent="0">
              <a:buNone/>
            </a:pPr>
            <a:r>
              <a:rPr lang="en-US" dirty="0"/>
              <a:t>E.g. the subject of sentence 2 is the object of sentence 1.</a:t>
            </a:r>
            <a:br>
              <a:rPr lang="en-US" dirty="0"/>
            </a:br>
            <a:r>
              <a:rPr lang="en-US" dirty="0"/>
              <a:t>”A model consists of a model structure and model parameters. The</a:t>
            </a:r>
            <a:br>
              <a:rPr lang="en-US" dirty="0"/>
            </a:br>
            <a:r>
              <a:rPr lang="en-US" dirty="0"/>
              <a:t>model structure defines...”</a:t>
            </a:r>
          </a:p>
          <a:p>
            <a:pPr marL="514350" indent="-514350">
              <a:buAutoNum type="arabicPeriod"/>
            </a:pPr>
            <a:r>
              <a:rPr lang="en-US" dirty="0"/>
              <a:t>Repeat the key terms </a:t>
            </a:r>
            <a:r>
              <a:rPr lang="en-US" dirty="0" err="1"/>
              <a:t>througout</a:t>
            </a:r>
            <a:r>
              <a:rPr lang="en-US" dirty="0"/>
              <a:t> the paragraph. However, do not repeat the same word twice in one sentence. </a:t>
            </a:r>
            <a:br>
              <a:rPr lang="en-US" dirty="0"/>
            </a:br>
            <a:br>
              <a:rPr lang="en-US" dirty="0"/>
            </a:br>
            <a:endParaRPr lang="en-US" dirty="0"/>
          </a:p>
        </p:txBody>
      </p:sp>
      <p:sp>
        <p:nvSpPr>
          <p:cNvPr id="4" name="Date Placeholder 3">
            <a:extLst>
              <a:ext uri="{FF2B5EF4-FFF2-40B4-BE49-F238E27FC236}">
                <a16:creationId xmlns:a16="http://schemas.microsoft.com/office/drawing/2014/main" id="{BD42CAAF-67EC-4FB3-8186-F50863610186}"/>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FDE338A1-6234-41EC-B1C7-A26168763186}"/>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C8AC0BB2-DC75-4D67-96FE-C21FF126A52B}"/>
              </a:ext>
            </a:extLst>
          </p:cNvPr>
          <p:cNvSpPr>
            <a:spLocks noGrp="1"/>
          </p:cNvSpPr>
          <p:nvPr>
            <p:ph type="sldNum" sz="quarter" idx="12"/>
          </p:nvPr>
        </p:nvSpPr>
        <p:spPr/>
        <p:txBody>
          <a:bodyPr/>
          <a:lstStyle/>
          <a:p>
            <a:fld id="{8C13379D-D487-4446-85FC-E9ED5B8B80F6}" type="slidenum">
              <a:rPr lang="en-US" smtClean="0"/>
              <a:pPr/>
              <a:t>67</a:t>
            </a:fld>
            <a:endParaRPr lang="en-US"/>
          </a:p>
        </p:txBody>
      </p:sp>
    </p:spTree>
    <p:extLst>
      <p:ext uri="{BB962C8B-B14F-4D97-AF65-F5344CB8AC3E}">
        <p14:creationId xmlns:p14="http://schemas.microsoft.com/office/powerpoint/2010/main" val="221761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EC82-DAB7-46A6-BD08-8B48A31FCDBF}"/>
              </a:ext>
            </a:extLst>
          </p:cNvPr>
          <p:cNvSpPr>
            <a:spLocks noGrp="1"/>
          </p:cNvSpPr>
          <p:nvPr>
            <p:ph type="title"/>
          </p:nvPr>
        </p:nvSpPr>
        <p:spPr/>
        <p:txBody>
          <a:bodyPr>
            <a:normAutofit/>
          </a:bodyPr>
          <a:lstStyle/>
          <a:p>
            <a:r>
              <a:rPr lang="en-US" dirty="0"/>
              <a:t>Dividing a section into paragraphs</a:t>
            </a:r>
          </a:p>
        </p:txBody>
      </p:sp>
      <p:sp>
        <p:nvSpPr>
          <p:cNvPr id="3" name="Content Placeholder 2">
            <a:extLst>
              <a:ext uri="{FF2B5EF4-FFF2-40B4-BE49-F238E27FC236}">
                <a16:creationId xmlns:a16="http://schemas.microsoft.com/office/drawing/2014/main" id="{E0C2B543-BBE8-4C12-BA35-0F3FC0EBEED7}"/>
              </a:ext>
            </a:extLst>
          </p:cNvPr>
          <p:cNvSpPr>
            <a:spLocks noGrp="1"/>
          </p:cNvSpPr>
          <p:nvPr>
            <p:ph idx="1"/>
          </p:nvPr>
        </p:nvSpPr>
        <p:spPr/>
        <p:txBody>
          <a:bodyPr>
            <a:normAutofit fontScale="77500" lnSpcReduction="20000"/>
          </a:bodyPr>
          <a:lstStyle/>
          <a:p>
            <a:r>
              <a:rPr lang="en-US" dirty="0"/>
              <a:t>Logically structured disposition (topic outline) is the most important thing in writing </a:t>
            </a:r>
            <a:br>
              <a:rPr lang="en-US" dirty="0"/>
            </a:br>
            <a:endParaRPr lang="en-US" dirty="0"/>
          </a:p>
          <a:p>
            <a:r>
              <a:rPr lang="en-US" dirty="0"/>
              <a:t>An iterative process:</a:t>
            </a:r>
          </a:p>
          <a:p>
            <a:pPr marL="514350" indent="-514350">
              <a:buFont typeface="+mj-lt"/>
              <a:buAutoNum type="arabicPeriod"/>
            </a:pPr>
            <a:r>
              <a:rPr lang="en-US" dirty="0"/>
              <a:t>The main structure of the whole thesis: the main chapters and their contents in a couple of sentences or key words. The order of chapters.</a:t>
            </a:r>
          </a:p>
          <a:p>
            <a:pPr marL="514350" indent="-514350">
              <a:buFont typeface="+mj-lt"/>
              <a:buAutoNum type="arabicPeriod"/>
            </a:pPr>
            <a:r>
              <a:rPr lang="en-US" dirty="0"/>
              <a:t>For each chapter (or an article), the main sections + key words, introductory sentences or phrases. The order of sections.</a:t>
            </a:r>
          </a:p>
          <a:p>
            <a:pPr marL="514350" indent="-514350">
              <a:buFont typeface="+mj-lt"/>
              <a:buAutoNum type="arabicPeriod"/>
            </a:pPr>
            <a:r>
              <a:rPr lang="en-US" dirty="0"/>
              <a:t>In each section, the subsections or paragraphs. The introductory sentences, key words, and the order of paragraphs. List the related tables and figures. </a:t>
            </a:r>
            <a:br>
              <a:rPr lang="en-US" dirty="0"/>
            </a:br>
            <a:endParaRPr lang="en-US" dirty="0"/>
          </a:p>
        </p:txBody>
      </p:sp>
      <p:sp>
        <p:nvSpPr>
          <p:cNvPr id="4" name="Date Placeholder 3">
            <a:extLst>
              <a:ext uri="{FF2B5EF4-FFF2-40B4-BE49-F238E27FC236}">
                <a16:creationId xmlns:a16="http://schemas.microsoft.com/office/drawing/2014/main" id="{8C16D032-76AD-4EB1-9098-AD20C5990B1E}"/>
              </a:ext>
            </a:extLst>
          </p:cNvPr>
          <p:cNvSpPr>
            <a:spLocks noGrp="1"/>
          </p:cNvSpPr>
          <p:nvPr>
            <p:ph type="dt" sz="half" idx="10"/>
          </p:nvPr>
        </p:nvSpPr>
        <p:spPr/>
        <p:txBody>
          <a:bodyPr/>
          <a:lstStyle/>
          <a:p>
            <a:r>
              <a:rPr lang="en-US"/>
              <a:t>© SoICT 2020</a:t>
            </a:r>
            <a:endParaRPr lang="en-US" dirty="0"/>
          </a:p>
        </p:txBody>
      </p:sp>
      <p:sp>
        <p:nvSpPr>
          <p:cNvPr id="5" name="Footer Placeholder 4">
            <a:extLst>
              <a:ext uri="{FF2B5EF4-FFF2-40B4-BE49-F238E27FC236}">
                <a16:creationId xmlns:a16="http://schemas.microsoft.com/office/drawing/2014/main" id="{AE747CB3-5B2E-4A61-B035-109A5711C5F3}"/>
              </a:ext>
            </a:extLst>
          </p:cNvPr>
          <p:cNvSpPr>
            <a:spLocks noGrp="1"/>
          </p:cNvSpPr>
          <p:nvPr>
            <p:ph type="ftr" sz="quarter" idx="11"/>
          </p:nvPr>
        </p:nvSpPr>
        <p:spPr/>
        <p:txBody>
          <a:bodyPr/>
          <a:lstStyle/>
          <a:p>
            <a:r>
              <a:rPr lang="en-US"/>
              <a:t>Technical Writing and Presentation</a:t>
            </a:r>
            <a:endParaRPr lang="en-US" dirty="0"/>
          </a:p>
        </p:txBody>
      </p:sp>
      <p:sp>
        <p:nvSpPr>
          <p:cNvPr id="6" name="Slide Number Placeholder 5">
            <a:extLst>
              <a:ext uri="{FF2B5EF4-FFF2-40B4-BE49-F238E27FC236}">
                <a16:creationId xmlns:a16="http://schemas.microsoft.com/office/drawing/2014/main" id="{A975D8B7-E1E4-4EE7-B3BF-8FFBC2FAD968}"/>
              </a:ext>
            </a:extLst>
          </p:cNvPr>
          <p:cNvSpPr>
            <a:spLocks noGrp="1"/>
          </p:cNvSpPr>
          <p:nvPr>
            <p:ph type="sldNum" sz="quarter" idx="12"/>
          </p:nvPr>
        </p:nvSpPr>
        <p:spPr/>
        <p:txBody>
          <a:bodyPr/>
          <a:lstStyle/>
          <a:p>
            <a:fld id="{8C13379D-D487-4446-85FC-E9ED5B8B80F6}" type="slidenum">
              <a:rPr lang="en-US" smtClean="0"/>
              <a:pPr/>
              <a:t>68</a:t>
            </a:fld>
            <a:endParaRPr lang="en-US"/>
          </a:p>
        </p:txBody>
      </p:sp>
    </p:spTree>
    <p:extLst>
      <p:ext uri="{BB962C8B-B14F-4D97-AF65-F5344CB8AC3E}">
        <p14:creationId xmlns:p14="http://schemas.microsoft.com/office/powerpoint/2010/main" val="3435039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b="0" dirty="0"/>
              <a:t>Details of components</a:t>
            </a:r>
            <a:endParaRPr lang="en-US" dirty="0"/>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455341" y="1219200"/>
            <a:ext cx="8153400" cy="4983163"/>
          </a:xfrm>
        </p:spPr>
        <p:txBody>
          <a:bodyPr>
            <a:normAutofit lnSpcReduction="10000"/>
          </a:bodyPr>
          <a:lstStyle/>
          <a:p>
            <a:r>
              <a:rPr lang="en-US" dirty="0"/>
              <a:t>Introduction : The objectives of the report and comments on the way the topic of the report is to be treated. </a:t>
            </a:r>
          </a:p>
          <a:p>
            <a:r>
              <a:rPr lang="en-US" dirty="0"/>
              <a:t>The sections which make up the body of the report: </a:t>
            </a:r>
          </a:p>
          <a:p>
            <a:pPr lvl="1"/>
            <a:r>
              <a:rPr lang="en-US" dirty="0"/>
              <a:t>Divided into numbered and headed sections. </a:t>
            </a:r>
          </a:p>
          <a:p>
            <a:pPr lvl="1"/>
            <a:r>
              <a:rPr lang="en-US" dirty="0"/>
              <a:t>Separate the different main ideas in a logical order</a:t>
            </a:r>
          </a:p>
          <a:p>
            <a:r>
              <a:rPr lang="en-US" dirty="0"/>
              <a:t>Conclusions: A short, logical summing up of the theme(s) developed in the main text</a:t>
            </a:r>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7</a:t>
            </a:fld>
            <a:endParaRPr lang="en-US"/>
          </a:p>
        </p:txBody>
      </p:sp>
    </p:spTree>
    <p:extLst>
      <p:ext uri="{BB962C8B-B14F-4D97-AF65-F5344CB8AC3E}">
        <p14:creationId xmlns:p14="http://schemas.microsoft.com/office/powerpoint/2010/main" val="4123017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C1B5-E770-4A76-936E-F2D6D73DF229}"/>
              </a:ext>
            </a:extLst>
          </p:cNvPr>
          <p:cNvSpPr>
            <a:spLocks noGrp="1"/>
          </p:cNvSpPr>
          <p:nvPr>
            <p:ph type="title"/>
          </p:nvPr>
        </p:nvSpPr>
        <p:spPr/>
        <p:txBody>
          <a:bodyPr>
            <a:normAutofit/>
          </a:bodyPr>
          <a:lstStyle/>
          <a:p>
            <a:r>
              <a:rPr lang="en-US" b="0" dirty="0"/>
              <a:t>Details of components</a:t>
            </a:r>
            <a:endParaRPr lang="en-US" dirty="0"/>
          </a:p>
        </p:txBody>
      </p:sp>
      <p:sp>
        <p:nvSpPr>
          <p:cNvPr id="3" name="Content Placeholder 2">
            <a:extLst>
              <a:ext uri="{FF2B5EF4-FFF2-40B4-BE49-F238E27FC236}">
                <a16:creationId xmlns:a16="http://schemas.microsoft.com/office/drawing/2014/main" id="{86BC20DA-D87A-4AE4-8B66-12F22752DE08}"/>
              </a:ext>
            </a:extLst>
          </p:cNvPr>
          <p:cNvSpPr>
            <a:spLocks noGrp="1"/>
          </p:cNvSpPr>
          <p:nvPr>
            <p:ph idx="1"/>
          </p:nvPr>
        </p:nvSpPr>
        <p:spPr>
          <a:xfrm>
            <a:off x="533400" y="1142999"/>
            <a:ext cx="8153400" cy="5349875"/>
          </a:xfrm>
        </p:spPr>
        <p:txBody>
          <a:bodyPr>
            <a:normAutofit fontScale="85000" lnSpcReduction="10000"/>
          </a:bodyPr>
          <a:lstStyle/>
          <a:p>
            <a:r>
              <a:rPr lang="en-US" dirty="0"/>
              <a:t>References: Details of published sources of material referred to or quoted in the text </a:t>
            </a:r>
          </a:p>
          <a:p>
            <a:r>
              <a:rPr lang="en-US" dirty="0"/>
              <a:t>Bibliography: Other published sources of material, not referred to in the text but useful for background or further reading.</a:t>
            </a:r>
          </a:p>
          <a:p>
            <a:r>
              <a:rPr lang="en-US" dirty="0"/>
              <a:t>Acknowledgements: List of people who helped you research or prepare the report, </a:t>
            </a:r>
          </a:p>
          <a:p>
            <a:r>
              <a:rPr lang="en-US" dirty="0"/>
              <a:t>Appendices: further materials which are essential for full understanding of your report (e.g. large scale diagrams, computer code, raw data, specifications) but not required by a casual reader. Only comprehensive technical reports, such as some theses, have a bibliography. </a:t>
            </a:r>
          </a:p>
          <a:p>
            <a:endParaRPr lang="en-US" dirty="0"/>
          </a:p>
        </p:txBody>
      </p:sp>
      <p:sp>
        <p:nvSpPr>
          <p:cNvPr id="4" name="Date Placeholder 3">
            <a:extLst>
              <a:ext uri="{FF2B5EF4-FFF2-40B4-BE49-F238E27FC236}">
                <a16:creationId xmlns:a16="http://schemas.microsoft.com/office/drawing/2014/main" id="{0A61711E-F264-4412-899D-9ED81D9AED23}"/>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3357BF6F-9FDF-41D3-AF8D-E588C2597A85}"/>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41686A3B-A1AD-4F60-B41B-3CEA65A31A21}"/>
              </a:ext>
            </a:extLst>
          </p:cNvPr>
          <p:cNvSpPr>
            <a:spLocks noGrp="1"/>
          </p:cNvSpPr>
          <p:nvPr>
            <p:ph type="sldNum" sz="quarter" idx="12"/>
          </p:nvPr>
        </p:nvSpPr>
        <p:spPr/>
        <p:txBody>
          <a:bodyPr/>
          <a:lstStyle/>
          <a:p>
            <a:fld id="{8C13379D-D487-4446-85FC-E9ED5B8B80F6}" type="slidenum">
              <a:rPr lang="en-US" smtClean="0"/>
              <a:pPr/>
              <a:t>8</a:t>
            </a:fld>
            <a:endParaRPr lang="en-US"/>
          </a:p>
        </p:txBody>
      </p:sp>
    </p:spTree>
    <p:extLst>
      <p:ext uri="{BB962C8B-B14F-4D97-AF65-F5344CB8AC3E}">
        <p14:creationId xmlns:p14="http://schemas.microsoft.com/office/powerpoint/2010/main" val="2022182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5777-A7E5-4FB8-8891-1C2B1CE13E40}"/>
              </a:ext>
            </a:extLst>
          </p:cNvPr>
          <p:cNvSpPr>
            <a:spLocks noGrp="1"/>
          </p:cNvSpPr>
          <p:nvPr>
            <p:ph type="title"/>
          </p:nvPr>
        </p:nvSpPr>
        <p:spPr/>
        <p:txBody>
          <a:bodyPr>
            <a:normAutofit/>
          </a:bodyPr>
          <a:lstStyle/>
          <a:p>
            <a:r>
              <a:rPr lang="en-US" b="0" dirty="0"/>
              <a:t>Planning the report</a:t>
            </a:r>
            <a:endParaRPr lang="en-US" dirty="0"/>
          </a:p>
        </p:txBody>
      </p:sp>
      <p:sp>
        <p:nvSpPr>
          <p:cNvPr id="3" name="Content Placeholder 2">
            <a:extLst>
              <a:ext uri="{FF2B5EF4-FFF2-40B4-BE49-F238E27FC236}">
                <a16:creationId xmlns:a16="http://schemas.microsoft.com/office/drawing/2014/main" id="{C2FFDE7C-4629-48FF-9812-B33980FBD7EB}"/>
              </a:ext>
            </a:extLst>
          </p:cNvPr>
          <p:cNvSpPr>
            <a:spLocks noGrp="1"/>
          </p:cNvSpPr>
          <p:nvPr>
            <p:ph idx="1"/>
          </p:nvPr>
        </p:nvSpPr>
        <p:spPr>
          <a:xfrm>
            <a:off x="533400" y="1143000"/>
            <a:ext cx="8382000" cy="5257800"/>
          </a:xfrm>
        </p:spPr>
        <p:txBody>
          <a:bodyPr>
            <a:normAutofit fontScale="85000" lnSpcReduction="10000"/>
          </a:bodyPr>
          <a:lstStyle/>
          <a:p>
            <a:r>
              <a:rPr lang="en-US" dirty="0"/>
              <a:t>Collect your information: laboratory handouts, lecture notes, the reference books and journals</a:t>
            </a:r>
          </a:p>
          <a:p>
            <a:r>
              <a:rPr lang="en-US" dirty="0"/>
              <a:t>Creative phase of planning. </a:t>
            </a:r>
          </a:p>
          <a:p>
            <a:pPr lvl="1"/>
            <a:r>
              <a:rPr lang="en-US" dirty="0"/>
              <a:t>Write down topics and ideas from your researched material in random order.</a:t>
            </a:r>
          </a:p>
          <a:p>
            <a:pPr lvl="1"/>
            <a:r>
              <a:rPr lang="en-US" dirty="0"/>
              <a:t>Arrange them into logical groups. </a:t>
            </a:r>
          </a:p>
          <a:p>
            <a:pPr lvl="1"/>
            <a:r>
              <a:rPr lang="en-US" dirty="0"/>
              <a:t>Keep note of topics that do not fit into groups in case they come in useful later. </a:t>
            </a:r>
          </a:p>
          <a:p>
            <a:pPr lvl="1"/>
            <a:r>
              <a:rPr lang="en-US" dirty="0"/>
              <a:t>Put the groups into a logical sequence which covers the topic of your report.</a:t>
            </a:r>
          </a:p>
          <a:p>
            <a:r>
              <a:rPr lang="en-US" dirty="0"/>
              <a:t>Structuring the report: Using your logical sequence of grouped ideas, write out a rough outline of the report with headings and subheadings.</a:t>
            </a:r>
          </a:p>
        </p:txBody>
      </p:sp>
      <p:sp>
        <p:nvSpPr>
          <p:cNvPr id="4" name="Date Placeholder 3">
            <a:extLst>
              <a:ext uri="{FF2B5EF4-FFF2-40B4-BE49-F238E27FC236}">
                <a16:creationId xmlns:a16="http://schemas.microsoft.com/office/drawing/2014/main" id="{A675EA8A-88D3-4F19-B1F1-5ABFDCD2B302}"/>
              </a:ext>
            </a:extLst>
          </p:cNvPr>
          <p:cNvSpPr>
            <a:spLocks noGrp="1"/>
          </p:cNvSpPr>
          <p:nvPr>
            <p:ph type="dt" sz="half" idx="10"/>
          </p:nvPr>
        </p:nvSpPr>
        <p:spPr/>
        <p:txBody>
          <a:bodyPr/>
          <a:lstStyle/>
          <a:p>
            <a:r>
              <a:rPr lang="en-US" dirty="0"/>
              <a:t>© </a:t>
            </a:r>
            <a:r>
              <a:rPr lang="en-US" dirty="0" err="1"/>
              <a:t>SoICT</a:t>
            </a:r>
            <a:r>
              <a:rPr lang="en-US" dirty="0"/>
              <a:t> 2020</a:t>
            </a:r>
          </a:p>
        </p:txBody>
      </p:sp>
      <p:sp>
        <p:nvSpPr>
          <p:cNvPr id="5" name="Footer Placeholder 4">
            <a:extLst>
              <a:ext uri="{FF2B5EF4-FFF2-40B4-BE49-F238E27FC236}">
                <a16:creationId xmlns:a16="http://schemas.microsoft.com/office/drawing/2014/main" id="{18769F62-1B3F-405F-8419-733E9A729D5F}"/>
              </a:ext>
            </a:extLst>
          </p:cNvPr>
          <p:cNvSpPr>
            <a:spLocks noGrp="1"/>
          </p:cNvSpPr>
          <p:nvPr>
            <p:ph type="ftr" sz="quarter" idx="11"/>
          </p:nvPr>
        </p:nvSpPr>
        <p:spPr/>
        <p:txBody>
          <a:bodyPr/>
          <a:lstStyle/>
          <a:p>
            <a:r>
              <a:rPr lang="en-US" dirty="0"/>
              <a:t>Technical Writing and Presentation</a:t>
            </a:r>
          </a:p>
        </p:txBody>
      </p:sp>
      <p:sp>
        <p:nvSpPr>
          <p:cNvPr id="6" name="Slide Number Placeholder 5">
            <a:extLst>
              <a:ext uri="{FF2B5EF4-FFF2-40B4-BE49-F238E27FC236}">
                <a16:creationId xmlns:a16="http://schemas.microsoft.com/office/drawing/2014/main" id="{EFE7A896-2FEC-4CCE-B714-4089B7462145}"/>
              </a:ext>
            </a:extLst>
          </p:cNvPr>
          <p:cNvSpPr>
            <a:spLocks noGrp="1"/>
          </p:cNvSpPr>
          <p:nvPr>
            <p:ph type="sldNum" sz="quarter" idx="12"/>
          </p:nvPr>
        </p:nvSpPr>
        <p:spPr/>
        <p:txBody>
          <a:bodyPr/>
          <a:lstStyle/>
          <a:p>
            <a:fld id="{8C13379D-D487-4446-85FC-E9ED5B8B80F6}" type="slidenum">
              <a:rPr lang="en-US" smtClean="0"/>
              <a:pPr/>
              <a:t>9</a:t>
            </a:fld>
            <a:endParaRPr lang="en-US"/>
          </a:p>
        </p:txBody>
      </p:sp>
    </p:spTree>
    <p:extLst>
      <p:ext uri="{BB962C8B-B14F-4D97-AF65-F5344CB8AC3E}">
        <p14:creationId xmlns:p14="http://schemas.microsoft.com/office/powerpoint/2010/main" val="292737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7872</TotalTime>
  <Words>4359</Words>
  <Application>Microsoft Office PowerPoint</Application>
  <PresentationFormat>On-screen Show (4:3)</PresentationFormat>
  <Paragraphs>713</Paragraphs>
  <Slides>68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Myriad Pro</vt:lpstr>
      <vt:lpstr>Wingdings</vt:lpstr>
      <vt:lpstr>Office Theme</vt:lpstr>
      <vt:lpstr>Technical Writing and Presentation Writing Technical Reports/Theses </vt:lpstr>
      <vt:lpstr>Contents</vt:lpstr>
      <vt:lpstr>Differences between a Report and a Thesis </vt:lpstr>
      <vt:lpstr>Genre (style) of Technical Report</vt:lpstr>
      <vt:lpstr>Structure of a technical report </vt:lpstr>
      <vt:lpstr>Details of components</vt:lpstr>
      <vt:lpstr>Details of components</vt:lpstr>
      <vt:lpstr>Details of components</vt:lpstr>
      <vt:lpstr>Planning the report</vt:lpstr>
      <vt:lpstr>Writing the first draft</vt:lpstr>
      <vt:lpstr>Revising the first draft</vt:lpstr>
      <vt:lpstr>Finalizing the report and proofreading</vt:lpstr>
      <vt:lpstr>The Summary</vt:lpstr>
      <vt:lpstr>Proofreading</vt:lpstr>
      <vt:lpstr>Word processing / desktop publishing</vt:lpstr>
      <vt:lpstr>Tips</vt:lpstr>
      <vt:lpstr>Front Matter</vt:lpstr>
      <vt:lpstr>Cover and Label</vt:lpstr>
      <vt:lpstr>Title page</vt:lpstr>
      <vt:lpstr>Select a title</vt:lpstr>
      <vt:lpstr>Abstract</vt:lpstr>
      <vt:lpstr>Abstract</vt:lpstr>
      <vt:lpstr>Abstract</vt:lpstr>
      <vt:lpstr>Table of Contents</vt:lpstr>
      <vt:lpstr>List of Tables and Figures*</vt:lpstr>
      <vt:lpstr>List of Tables and Figures*</vt:lpstr>
      <vt:lpstr>Text</vt:lpstr>
      <vt:lpstr>Text</vt:lpstr>
      <vt:lpstr>Summary</vt:lpstr>
      <vt:lpstr>Introduction</vt:lpstr>
      <vt:lpstr>Methods, Assumptions, Procedures</vt:lpstr>
      <vt:lpstr>Methods, Assumptions, Procedures</vt:lpstr>
      <vt:lpstr>Results and Discussion</vt:lpstr>
      <vt:lpstr>Conclusions</vt:lpstr>
      <vt:lpstr>Recommendations*</vt:lpstr>
      <vt:lpstr>References</vt:lpstr>
      <vt:lpstr>Back Matter</vt:lpstr>
      <vt:lpstr>Appendixes*</vt:lpstr>
      <vt:lpstr>List of Symbols, Abbreviations, and Acronyms*</vt:lpstr>
      <vt:lpstr>Parts of a thesis </vt:lpstr>
      <vt:lpstr>Examples of theses</vt:lpstr>
      <vt:lpstr>Example1: a new application or method</vt:lpstr>
      <vt:lpstr>Example 2: Literature review </vt:lpstr>
      <vt:lpstr>Ex3: Suitablity of existing approaches to a new problem  </vt:lpstr>
      <vt:lpstr>Abstract</vt:lpstr>
      <vt:lpstr>Introduction</vt:lpstr>
      <vt:lpstr>Introduction (continued)</vt:lpstr>
      <vt:lpstr>Conclusions</vt:lpstr>
      <vt:lpstr>Appendixes</vt:lpstr>
      <vt:lpstr>Process of thesis writing</vt:lpstr>
      <vt:lpstr>Reading literature </vt:lpstr>
      <vt:lpstr>Planning</vt:lpstr>
      <vt:lpstr>To get started </vt:lpstr>
      <vt:lpstr>To get started </vt:lpstr>
      <vt:lpstr>How to write the beginning of chapters?</vt:lpstr>
      <vt:lpstr>Revising</vt:lpstr>
      <vt:lpstr>Technical hints</vt:lpstr>
      <vt:lpstr>Technical terms</vt:lpstr>
      <vt:lpstr>Symbols</vt:lpstr>
      <vt:lpstr>Equations</vt:lpstr>
      <vt:lpstr>Map your ideas to text</vt:lpstr>
      <vt:lpstr>Instructions</vt:lpstr>
      <vt:lpstr>Writing tree t </vt:lpstr>
      <vt:lpstr>Properties of a good tree t </vt:lpstr>
      <vt:lpstr>Alg. 1 WriteTree(t) </vt:lpstr>
      <vt:lpstr>Paragraphs</vt:lpstr>
      <vt:lpstr>Combining sentences in a paragraph</vt:lpstr>
      <vt:lpstr>Dividing a section into paragraphs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Bich hang</dc:creator>
  <cp:lastModifiedBy>Nguyen Thi Thu Huong</cp:lastModifiedBy>
  <cp:revision>377</cp:revision>
  <cp:lastPrinted>2020-06-01T07:28:24Z</cp:lastPrinted>
  <dcterms:created xsi:type="dcterms:W3CDTF">2013-02-19T03:52:16Z</dcterms:created>
  <dcterms:modified xsi:type="dcterms:W3CDTF">2020-06-02T00:16:26Z</dcterms:modified>
</cp:coreProperties>
</file>