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400" r:id="rId3"/>
    <p:sldId id="430" r:id="rId4"/>
    <p:sldId id="429" r:id="rId5"/>
    <p:sldId id="402" r:id="rId6"/>
    <p:sldId id="405" r:id="rId7"/>
    <p:sldId id="406" r:id="rId8"/>
    <p:sldId id="407" r:id="rId9"/>
    <p:sldId id="408" r:id="rId10"/>
    <p:sldId id="409" r:id="rId11"/>
    <p:sldId id="410" r:id="rId12"/>
    <p:sldId id="411" r:id="rId13"/>
    <p:sldId id="413" r:id="rId14"/>
    <p:sldId id="415" r:id="rId15"/>
    <p:sldId id="417" r:id="rId16"/>
    <p:sldId id="418" r:id="rId17"/>
    <p:sldId id="419" r:id="rId18"/>
    <p:sldId id="420" r:id="rId19"/>
    <p:sldId id="421" r:id="rId20"/>
    <p:sldId id="422" r:id="rId21"/>
    <p:sldId id="423" r:id="rId22"/>
    <p:sldId id="428" r:id="rId23"/>
    <p:sldId id="431" r:id="rId24"/>
    <p:sldId id="433" r:id="rId25"/>
    <p:sldId id="434" r:id="rId26"/>
    <p:sldId id="456" r:id="rId27"/>
    <p:sldId id="437" r:id="rId28"/>
    <p:sldId id="438" r:id="rId29"/>
    <p:sldId id="457" r:id="rId30"/>
    <p:sldId id="458" r:id="rId31"/>
    <p:sldId id="460" r:id="rId32"/>
    <p:sldId id="462" r:id="rId33"/>
    <p:sldId id="464" r:id="rId34"/>
    <p:sldId id="466" r:id="rId35"/>
    <p:sldId id="468" r:id="rId36"/>
    <p:sldId id="470" r:id="rId37"/>
    <p:sldId id="472" r:id="rId38"/>
    <p:sldId id="474"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9FA2C8DC-C5EE-4A09-BCF9-B33ECFDDD378}">
          <p14:sldIdLst>
            <p14:sldId id="256"/>
            <p14:sldId id="385"/>
            <p14:sldId id="290"/>
            <p14:sldId id="320"/>
            <p14:sldId id="383"/>
            <p14:sldId id="382"/>
            <p14:sldId id="322"/>
          </p14:sldIdLst>
        </p14:section>
        <p14:section name="1. Các khái niệm cơ bản" id="{A80A56F4-9638-44CE-9717-FD460C5F7631}">
          <p14:sldIdLst>
            <p14:sldId id="323"/>
            <p14:sldId id="324"/>
            <p14:sldId id="386"/>
            <p14:sldId id="326"/>
            <p14:sldId id="327"/>
            <p14:sldId id="328"/>
            <p14:sldId id="329"/>
            <p14:sldId id="387"/>
            <p14:sldId id="388"/>
            <p14:sldId id="389"/>
          </p14:sldIdLst>
        </p14:section>
        <p14:section name="2. Hệ thống thông tin" id="{90C76344-BD1F-4D50-8647-7E9DACB509CD}">
          <p14:sldIdLst>
            <p14:sldId id="390"/>
            <p14:sldId id="391"/>
            <p14:sldId id="392"/>
            <p14:sldId id="393"/>
            <p14:sldId id="394"/>
            <p14:sldId id="395"/>
            <p14:sldId id="396"/>
            <p14:sldId id="397"/>
            <p14:sldId id="398"/>
            <p14:sldId id="399"/>
            <p14:sldId id="400"/>
            <p14:sldId id="25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CC0000"/>
    <a:srgbClr val="EFA511"/>
    <a:srgbClr val="96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smtClean="0"/>
              <a:t>Nhập môn CNTT&amp;TT</a:t>
            </a:r>
            <a:endParaRPr lang="en-US"/>
          </a:p>
        </p:txBody>
      </p:sp>
    </p:spTree>
    <p:extLst>
      <p:ext uri="{BB962C8B-B14F-4D97-AF65-F5344CB8AC3E}">
        <p14:creationId xmlns="" xmlns:p14="http://schemas.microsoft.com/office/powerpoint/2010/main" val="23253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492875"/>
            <a:ext cx="2133600" cy="365125"/>
          </a:xfrm>
        </p:spPr>
        <p:txBody>
          <a:bodyPr/>
          <a:lstStyle/>
          <a:p>
            <a:r>
              <a:rPr lang="en-US" smtClean="0"/>
              <a:t>© SoICT 2017</a:t>
            </a:r>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n-US"/>
              <a:t>Nhập môn CNTT&amp;TT</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 SoICT 2017</a:t>
            </a:r>
            <a:endParaRPr lang="en-US"/>
          </a:p>
        </p:txBody>
      </p:sp>
      <p:sp>
        <p:nvSpPr>
          <p:cNvPr id="8" name="Footer Placeholder 7"/>
          <p:cNvSpPr>
            <a:spLocks noGrp="1"/>
          </p:cNvSpPr>
          <p:nvPr>
            <p:ph type="ftr" sz="quarter" idx="11"/>
          </p:nvPr>
        </p:nvSpPr>
        <p:spPr/>
        <p:txBody>
          <a:bodyPr/>
          <a:lstStyle/>
          <a:p>
            <a:r>
              <a:rPr lang="en-US"/>
              <a:t>Nhập môn CNTT&amp;TT</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SoICT 2017</a:t>
            </a:r>
            <a:endParaRPr lang="en-US"/>
          </a:p>
        </p:txBody>
      </p:sp>
      <p:sp>
        <p:nvSpPr>
          <p:cNvPr id="4" name="Footer Placeholder 3"/>
          <p:cNvSpPr>
            <a:spLocks noGrp="1"/>
          </p:cNvSpPr>
          <p:nvPr>
            <p:ph type="ftr" sz="quarter" idx="11"/>
          </p:nvPr>
        </p:nvSpPr>
        <p:spPr/>
        <p:txBody>
          <a:bodyPr/>
          <a:lstStyle/>
          <a:p>
            <a:r>
              <a:rPr lang="en-US"/>
              <a:t>Nhập môn CNTT&amp;TT</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SoICT 2017</a:t>
            </a:r>
            <a:endParaRPr lang="en-US"/>
          </a:p>
        </p:txBody>
      </p:sp>
      <p:sp>
        <p:nvSpPr>
          <p:cNvPr id="3" name="Footer Placeholder 2"/>
          <p:cNvSpPr>
            <a:spLocks noGrp="1"/>
          </p:cNvSpPr>
          <p:nvPr>
            <p:ph type="ftr" sz="quarter" idx="11"/>
          </p:nvPr>
        </p:nvSpPr>
        <p:spPr/>
        <p:txBody>
          <a:bodyPr/>
          <a:lstStyle/>
          <a:p>
            <a:r>
              <a:rPr lang="en-US"/>
              <a:t>Nhập môn CNTT&amp;TT</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smtClean="0"/>
              <a:t>Click to edit Master title style</a:t>
            </a:r>
            <a:endParaRPr lang="en-US"/>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SoICT 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Nhập môn CNTT&amp;TT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4"/>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dissolve/>
  </p:transition>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2800" b="1" dirty="0" smtClean="0">
                <a:solidFill>
                  <a:srgbClr val="C00000"/>
                </a:solidFill>
              </a:rPr>
              <a:t>Voice techniques and Body language</a:t>
            </a:r>
            <a:br>
              <a:rPr lang="en-US" sz="2800" b="1" dirty="0" smtClean="0">
                <a:solidFill>
                  <a:srgbClr val="C00000"/>
                </a:solidFill>
              </a:rPr>
            </a:br>
            <a:endParaRPr lang="en-US" sz="2400" dirty="0">
              <a:solidFill>
                <a:srgbClr val="000090"/>
              </a:solidFill>
            </a:endParaRP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smtClean="0">
                <a:solidFill>
                  <a:schemeClr val="bg2"/>
                </a:solidFill>
              </a:rPr>
              <a:t>SOICT</a:t>
            </a:r>
            <a:r>
              <a:rPr lang="en-US" sz="2000" dirty="0" smtClean="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smtClean="0">
                <a:solidFill>
                  <a:srgbClr val="C00000"/>
                </a:solidFill>
                <a:latin typeface="Arial" panose="020B0604020202020204" pitchFamily="34" charset="0"/>
                <a:cs typeface="Arial" panose="020B0604020202020204" pitchFamily="34" charset="0"/>
              </a:rPr>
              <a:t>         </a:t>
            </a:r>
            <a:r>
              <a:rPr lang="en-US" sz="1400" b="1" smtClean="0">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b="1" smtClean="0">
                <a:solidFill>
                  <a:srgbClr val="C00000"/>
                </a:solidFill>
                <a:latin typeface="Arial" panose="020B0604020202020204" pitchFamily="34" charset="0"/>
                <a:cs typeface="Arial" panose="020B0604020202020204" pitchFamily="34" charset="0"/>
              </a:rPr>
              <a:t>              </a:t>
            </a:r>
            <a:r>
              <a:rPr lang="en-US" sz="1050" smtClean="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905000"/>
            <a:ext cx="7924800" cy="2707017"/>
          </a:xfrm>
          <a:prstGeom prst="rect">
            <a:avLst/>
          </a:prstGeom>
          <a:noFill/>
        </p:spPr>
        <p:txBody>
          <a:bodyPr lIns="0" tIns="0" rIns="0" bIns="0">
            <a:noAutofit/>
          </a:bodyPr>
          <a:lstStyle/>
          <a:p>
            <a:pPr>
              <a:spcAft>
                <a:spcPts val="733"/>
              </a:spcAft>
            </a:pPr>
            <a:r>
              <a:rPr lang="en-US" sz="2800" b="1" spc="-35" dirty="0">
                <a:latin typeface="Segoe UI"/>
              </a:rPr>
              <a:t>Sentence length and style</a:t>
            </a:r>
          </a:p>
          <a:p>
            <a:pPr algn="just">
              <a:lnSpc>
                <a:spcPts val="2361"/>
              </a:lnSpc>
            </a:pPr>
            <a:r>
              <a:rPr lang="en-US" sz="2400" spc="-35" dirty="0">
                <a:latin typeface="Segoe UI"/>
              </a:rPr>
              <a:t>It’s hard to aurally comprehend complex sentences and difficult words. Avoid reading your text — this should keep the sentences fairly short. Plus, it will sound natural, and you should always sound natural.</a:t>
            </a:r>
          </a:p>
        </p:txBody>
      </p:sp>
      <p:sp>
        <p:nvSpPr>
          <p:cNvPr id="4" name="Rectangle 3"/>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295400"/>
            <a:ext cx="8001000" cy="4267199"/>
          </a:xfrm>
          <a:prstGeom prst="rect">
            <a:avLst/>
          </a:prstGeom>
          <a:noFill/>
        </p:spPr>
        <p:txBody>
          <a:bodyPr lIns="0" tIns="0" rIns="0" bIns="0">
            <a:noAutofit/>
          </a:bodyPr>
          <a:lstStyle/>
          <a:p>
            <a:pPr>
              <a:spcAft>
                <a:spcPts val="733"/>
              </a:spcAft>
            </a:pPr>
            <a:r>
              <a:rPr lang="en-US" sz="2800" b="1" spc="-35" dirty="0">
                <a:latin typeface="Segoe UI"/>
              </a:rPr>
              <a:t>Language mistakes and accent</a:t>
            </a:r>
          </a:p>
          <a:p>
            <a:pPr>
              <a:lnSpc>
                <a:spcPts val="2361"/>
              </a:lnSpc>
            </a:pPr>
            <a:r>
              <a:rPr lang="en-US" sz="2400" spc="-35" dirty="0">
                <a:latin typeface="Segoe UI"/>
              </a:rPr>
              <a:t>Before presenting, check thoroughly all the problematic words: are you reading them correctly? If you make one mistake in the presentation, this will not disturb anyone, but if you pronounce the same word in a wrong way over and over again, that would be very bad</a:t>
            </a:r>
            <a:r>
              <a:rPr lang="en-US" sz="2400" spc="-35" dirty="0" smtClean="0">
                <a:latin typeface="Segoe UI"/>
              </a:rPr>
              <a:t>.</a:t>
            </a:r>
          </a:p>
          <a:p>
            <a:pPr>
              <a:lnSpc>
                <a:spcPts val="2361"/>
              </a:lnSpc>
            </a:pPr>
            <a:endParaRPr lang="en-US" sz="2400" spc="-35" dirty="0">
              <a:latin typeface="Segoe UI"/>
            </a:endParaRPr>
          </a:p>
          <a:p>
            <a:pPr marR="496275">
              <a:lnSpc>
                <a:spcPts val="2361"/>
              </a:lnSpc>
            </a:pPr>
            <a:r>
              <a:rPr lang="en-US" sz="2400" spc="-35" dirty="0">
                <a:latin typeface="Segoe UI"/>
              </a:rPr>
              <a:t>Still, our mother tongue being not English, we are naturally allowed to have foreign accent. Practicing and trying to sound as close to native speaker as possible is good, but do not overemphasize the impact of a minor foreign accent.</a:t>
            </a:r>
          </a:p>
        </p:txBody>
      </p:sp>
      <p:sp>
        <p:nvSpPr>
          <p:cNvPr id="4" name="Rectangle 3"/>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0"/>
            <a:ext cx="5721546" cy="2286000"/>
          </a:xfrm>
          <a:prstGeom prst="rect">
            <a:avLst/>
          </a:prstGeom>
          <a:noFill/>
        </p:spPr>
        <p:txBody>
          <a:bodyPr lIns="0" tIns="0" rIns="0" bIns="0">
            <a:noAutofit/>
          </a:bodyPr>
          <a:lstStyle/>
          <a:p>
            <a:pPr marL="457200" indent="-457200">
              <a:lnSpc>
                <a:spcPts val="3349"/>
              </a:lnSpc>
              <a:buFont typeface="+mj-lt"/>
              <a:buAutoNum type="arabicPeriod"/>
            </a:pPr>
            <a:r>
              <a:rPr lang="en-US" sz="2400" spc="-70" dirty="0" smtClean="0">
                <a:latin typeface="Arial" pitchFamily="34" charset="0"/>
                <a:cs typeface="Arial" pitchFamily="34" charset="0"/>
              </a:rPr>
              <a:t>Stress</a:t>
            </a:r>
          </a:p>
          <a:p>
            <a:pPr marL="457200" indent="-457200">
              <a:lnSpc>
                <a:spcPts val="3349"/>
              </a:lnSpc>
              <a:buFont typeface="+mj-lt"/>
              <a:buAutoNum type="arabicPeriod"/>
            </a:pPr>
            <a:r>
              <a:rPr lang="en-US" sz="2400" spc="-70" dirty="0" smtClean="0">
                <a:latin typeface="Arial" pitchFamily="34" charset="0"/>
                <a:cs typeface="Arial" pitchFamily="34" charset="0"/>
              </a:rPr>
              <a:t>Pacing</a:t>
            </a:r>
          </a:p>
          <a:p>
            <a:pPr marL="457200" indent="-457200">
              <a:lnSpc>
                <a:spcPts val="3349"/>
              </a:lnSpc>
              <a:buFont typeface="+mj-lt"/>
              <a:buAutoNum type="arabicPeriod"/>
            </a:pPr>
            <a:r>
              <a:rPr lang="en-US" sz="2400" spc="-70" dirty="0" smtClean="0">
                <a:latin typeface="Arial" pitchFamily="34" charset="0"/>
                <a:cs typeface="Arial" pitchFamily="34" charset="0"/>
              </a:rPr>
              <a:t>Emphasizing</a:t>
            </a:r>
          </a:p>
          <a:p>
            <a:pPr marL="457200" indent="-457200">
              <a:lnSpc>
                <a:spcPts val="3349"/>
              </a:lnSpc>
            </a:pPr>
            <a:endParaRPr lang="en-US" sz="2400" spc="-70" dirty="0" smtClean="0">
              <a:latin typeface="Arial" pitchFamily="34" charset="0"/>
              <a:cs typeface="Arial" pitchFamily="34" charset="0"/>
            </a:endParaRPr>
          </a:p>
          <a:p>
            <a:pPr marL="457200" indent="-457200">
              <a:lnSpc>
                <a:spcPts val="3349"/>
              </a:lnSpc>
              <a:buFont typeface="+mj-lt"/>
              <a:buAutoNum type="arabicPeriod"/>
            </a:pPr>
            <a:endParaRPr lang="en-US" sz="2400" spc="-70" dirty="0">
              <a:latin typeface="Arial" pitchFamily="34" charset="0"/>
              <a:cs typeface="Arial" pitchFamily="34" charset="0"/>
            </a:endParaRPr>
          </a:p>
        </p:txBody>
      </p:sp>
      <p:sp>
        <p:nvSpPr>
          <p:cNvPr id="3" name="Rectangle 2"/>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Important Voice </a:t>
            </a:r>
            <a:r>
              <a:rPr lang="en-US" sz="2800" b="1" spc="-70" dirty="0" smtClean="0">
                <a:solidFill>
                  <a:schemeClr val="bg1"/>
                </a:solidFill>
                <a:latin typeface="Segoe UI"/>
              </a:rPr>
              <a:t>techniques</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587298"/>
            <a:ext cx="8077200" cy="3594302"/>
          </a:xfrm>
          <a:prstGeom prst="rect">
            <a:avLst/>
          </a:prstGeom>
          <a:noFill/>
        </p:spPr>
        <p:txBody>
          <a:bodyPr lIns="0" tIns="0" rIns="0" bIns="0">
            <a:noAutofit/>
          </a:bodyPr>
          <a:lstStyle/>
          <a:p>
            <a:pPr>
              <a:lnSpc>
                <a:spcPts val="2361"/>
              </a:lnSpc>
              <a:spcBef>
                <a:spcPts val="4543"/>
              </a:spcBef>
              <a:spcAft>
                <a:spcPts val="1612"/>
              </a:spcAft>
            </a:pPr>
            <a:r>
              <a:rPr lang="en-US" sz="2400" spc="-35" dirty="0">
                <a:latin typeface="Segoe UI"/>
              </a:rPr>
              <a:t>By stressing particular words (or parts of words) in a sentence you can subtly change the its meaning. Try reading out each of the following examples with different stress.</a:t>
            </a:r>
          </a:p>
          <a:p>
            <a:pPr marL="914400" lvl="1" indent="-457200">
              <a:lnSpc>
                <a:spcPts val="2412"/>
              </a:lnSpc>
              <a:buFont typeface="Wingdings" pitchFamily="2" charset="2"/>
              <a:buChar char="§"/>
            </a:pPr>
            <a:r>
              <a:rPr lang="en-US" sz="2000" i="1" dirty="0" smtClean="0">
                <a:latin typeface="Segoe UI"/>
              </a:rPr>
              <a:t>We </a:t>
            </a:r>
            <a:r>
              <a:rPr lang="en-US" sz="2000" i="1" dirty="0">
                <a:latin typeface="Segoe UI"/>
              </a:rPr>
              <a:t>all know that this is an extremely difficult market.</a:t>
            </a:r>
            <a:r>
              <a:rPr lang="en-US" sz="2400" spc="-35" dirty="0">
                <a:latin typeface="Segoe UI"/>
              </a:rPr>
              <a:t> (it’s more than just difficult) </a:t>
            </a:r>
            <a:endParaRPr lang="en-US" sz="2400" spc="-35" dirty="0" smtClean="0">
              <a:latin typeface="Segoe UI"/>
            </a:endParaRPr>
          </a:p>
          <a:p>
            <a:pPr marL="914400" lvl="1" indent="-457200">
              <a:lnSpc>
                <a:spcPts val="2412"/>
              </a:lnSpc>
              <a:buFont typeface="Wingdings" pitchFamily="2" charset="2"/>
              <a:buChar char="§"/>
            </a:pPr>
            <a:r>
              <a:rPr lang="en-US" sz="2000" i="1" dirty="0" smtClean="0">
                <a:latin typeface="Segoe UI"/>
              </a:rPr>
              <a:t>We </a:t>
            </a:r>
            <a:r>
              <a:rPr lang="en-US" sz="2000" i="1" dirty="0">
                <a:latin typeface="Segoe UI"/>
              </a:rPr>
              <a:t>all know that this is an extremely difficult market.</a:t>
            </a:r>
            <a:r>
              <a:rPr lang="en-US" sz="2400" spc="-35" dirty="0">
                <a:latin typeface="Segoe UI"/>
              </a:rPr>
              <a:t> (you and I agree on </a:t>
            </a:r>
            <a:r>
              <a:rPr lang="en-US" sz="2400" spc="-35" dirty="0" smtClean="0">
                <a:latin typeface="Segoe UI"/>
              </a:rPr>
              <a:t>this)</a:t>
            </a:r>
          </a:p>
          <a:p>
            <a:pPr marL="914400" lvl="1" indent="-457200">
              <a:lnSpc>
                <a:spcPts val="2412"/>
              </a:lnSpc>
              <a:buFont typeface="Wingdings" pitchFamily="2" charset="2"/>
              <a:buChar char="§"/>
            </a:pPr>
            <a:r>
              <a:rPr lang="en-US" sz="2000" i="1" dirty="0" smtClean="0">
                <a:latin typeface="Segoe UI"/>
              </a:rPr>
              <a:t>We </a:t>
            </a:r>
            <a:r>
              <a:rPr lang="en-US" sz="2000" i="1" dirty="0">
                <a:latin typeface="Segoe UI"/>
              </a:rPr>
              <a:t>all know that this is an extremely difficult market.</a:t>
            </a:r>
            <a:r>
              <a:rPr lang="en-US" sz="2400" spc="-35" dirty="0">
                <a:latin typeface="Segoe UI"/>
              </a:rPr>
              <a:t> (but they don’t</a:t>
            </a:r>
            <a:r>
              <a:rPr lang="en-US" sz="2400" spc="-35" dirty="0" smtClean="0">
                <a:latin typeface="Segoe UI"/>
              </a:rPr>
              <a:t>)</a:t>
            </a:r>
          </a:p>
          <a:p>
            <a:pPr marL="914400" lvl="1" indent="-457200">
              <a:lnSpc>
                <a:spcPts val="2412"/>
              </a:lnSpc>
              <a:buFont typeface="Wingdings" pitchFamily="2" charset="2"/>
              <a:buChar char="§"/>
            </a:pPr>
            <a:r>
              <a:rPr lang="en-US" sz="2000" i="1" dirty="0" smtClean="0">
                <a:latin typeface="Segoe UI"/>
              </a:rPr>
              <a:t>We </a:t>
            </a:r>
            <a:r>
              <a:rPr lang="en-US" sz="2000" i="1" dirty="0">
                <a:latin typeface="Segoe UI"/>
              </a:rPr>
              <a:t>all know that this is an extremely difficult market.</a:t>
            </a:r>
            <a:r>
              <a:rPr lang="en-US" sz="2400" spc="-35" dirty="0">
                <a:latin typeface="Segoe UI"/>
              </a:rPr>
              <a:t> (but we do little about it)</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Stress</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43000"/>
            <a:ext cx="7924799" cy="4953000"/>
          </a:xfrm>
          <a:prstGeom prst="rect">
            <a:avLst/>
          </a:prstGeom>
          <a:noFill/>
        </p:spPr>
        <p:txBody>
          <a:bodyPr lIns="0" tIns="0" rIns="0" bIns="0">
            <a:noAutofit/>
          </a:bodyPr>
          <a:lstStyle/>
          <a:p>
            <a:pPr>
              <a:lnSpc>
                <a:spcPts val="2361"/>
              </a:lnSpc>
              <a:spcBef>
                <a:spcPts val="4689"/>
              </a:spcBef>
              <a:spcAft>
                <a:spcPts val="1612"/>
              </a:spcAft>
            </a:pPr>
            <a:r>
              <a:rPr lang="en-US" sz="2400" spc="-35" dirty="0">
                <a:latin typeface="Segoe UI"/>
              </a:rPr>
              <a:t>You can use pauses to slow your pace down and make your sentences easier to understand and more effective sounding. Group words into phrases according to their meaning and make pauses between the phrases.</a:t>
            </a:r>
          </a:p>
          <a:p>
            <a:pPr lvl="1">
              <a:spcAft>
                <a:spcPts val="586"/>
              </a:spcAft>
              <a:buFont typeface="Wingdings" pitchFamily="2" charset="2"/>
              <a:buChar char="§"/>
            </a:pPr>
            <a:r>
              <a:rPr lang="en-US" sz="2000" i="1" dirty="0" smtClean="0">
                <a:latin typeface="Segoe UI"/>
              </a:rPr>
              <a:t> In </a:t>
            </a:r>
            <a:r>
              <a:rPr lang="en-US" sz="2000" i="1" dirty="0">
                <a:latin typeface="Segoe UI"/>
              </a:rPr>
              <a:t>my opinion we should go into other </a:t>
            </a:r>
            <a:r>
              <a:rPr lang="en-US" sz="2000" i="1" dirty="0" smtClean="0">
                <a:latin typeface="Segoe UI"/>
              </a:rPr>
              <a:t>markets.</a:t>
            </a:r>
          </a:p>
          <a:p>
            <a:pPr lvl="1">
              <a:spcAft>
                <a:spcPts val="586"/>
              </a:spcAft>
            </a:pPr>
            <a:r>
              <a:rPr lang="en-US" sz="2000" i="1" dirty="0" smtClean="0">
                <a:latin typeface="Segoe UI"/>
              </a:rPr>
              <a:t>	In </a:t>
            </a:r>
            <a:r>
              <a:rPr lang="en-US" sz="2000" i="1" dirty="0">
                <a:latin typeface="Segoe UI"/>
              </a:rPr>
              <a:t>my opinion // we should go // into other markets.</a:t>
            </a:r>
          </a:p>
          <a:p>
            <a:pPr lvl="1">
              <a:spcAft>
                <a:spcPts val="586"/>
              </a:spcAft>
              <a:buFont typeface="Wingdings" pitchFamily="2" charset="2"/>
              <a:buChar char="§"/>
            </a:pPr>
            <a:r>
              <a:rPr lang="en-US" sz="2000" i="1" dirty="0" smtClean="0">
                <a:latin typeface="Segoe UI"/>
              </a:rPr>
              <a:t> </a:t>
            </a:r>
            <a:r>
              <a:rPr lang="en-US" sz="2000" i="1" dirty="0">
                <a:latin typeface="Segoe UI"/>
              </a:rPr>
              <a:t>On the other hand, the figures prove that we are on the right track.</a:t>
            </a:r>
          </a:p>
          <a:p>
            <a:pPr marL="802820" lvl="1">
              <a:spcAft>
                <a:spcPts val="2198"/>
              </a:spcAft>
            </a:pPr>
            <a:r>
              <a:rPr lang="en-US" sz="2000" i="1" dirty="0" smtClean="0">
                <a:latin typeface="Segoe UI"/>
              </a:rPr>
              <a:t>	On </a:t>
            </a:r>
            <a:r>
              <a:rPr lang="en-US" sz="2000" i="1" dirty="0">
                <a:latin typeface="Segoe UI"/>
              </a:rPr>
              <a:t>the other hand, // the figures prove // that we are on the right track.</a:t>
            </a:r>
          </a:p>
          <a:p>
            <a:pPr>
              <a:spcAft>
                <a:spcPts val="586"/>
              </a:spcAft>
            </a:pPr>
            <a:r>
              <a:rPr lang="en-US" sz="2400" spc="-35" dirty="0">
                <a:latin typeface="Segoe UI"/>
              </a:rPr>
              <a:t>In general, you should slow down to make your most important pints.</a:t>
            </a:r>
          </a:p>
          <a:p>
            <a:r>
              <a:rPr lang="en-US" sz="2400" spc="-35" dirty="0">
                <a:latin typeface="Segoe UI"/>
              </a:rPr>
              <a:t>This gives your message time to </a:t>
            </a:r>
            <a:r>
              <a:rPr lang="en-US" sz="2000" i="1" dirty="0">
                <a:latin typeface="Segoe UI"/>
              </a:rPr>
              <a:t>sink in.</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Pacing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617007"/>
            <a:ext cx="7924800" cy="2060517"/>
          </a:xfrm>
          <a:prstGeom prst="rect">
            <a:avLst/>
          </a:prstGeom>
          <a:noFill/>
        </p:spPr>
        <p:txBody>
          <a:bodyPr lIns="0" tIns="0" rIns="0" bIns="0">
            <a:noAutofit/>
          </a:bodyPr>
          <a:lstStyle/>
          <a:p>
            <a:pPr>
              <a:lnSpc>
                <a:spcPts val="3333"/>
              </a:lnSpc>
            </a:pPr>
            <a:r>
              <a:rPr lang="en-US" sz="2400" spc="-70" dirty="0">
                <a:latin typeface="Segoe UI"/>
              </a:rPr>
              <a:t>IT is always a good idea to exaggerate a little — it helps to get your message across persuasively and to dramatically change the significance of what you say. There are various ways to emphasize some ideas in a speech.</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8534399" cy="1752600"/>
          </a:xfrm>
          <a:prstGeom prst="rect">
            <a:avLst/>
          </a:prstGeom>
          <a:noFill/>
        </p:spPr>
        <p:txBody>
          <a:bodyPr lIns="0" tIns="0" rIns="0" bIns="0">
            <a:noAutofit/>
          </a:bodyPr>
          <a:lstStyle/>
          <a:p>
            <a:pPr>
              <a:lnSpc>
                <a:spcPts val="2361"/>
              </a:lnSpc>
            </a:pPr>
            <a:r>
              <a:rPr lang="en-US" sz="2400" b="1" dirty="0">
                <a:latin typeface="Segoe UI"/>
              </a:rPr>
              <a:t>First</a:t>
            </a:r>
            <a:r>
              <a:rPr lang="en-US" sz="2400" spc="-35" dirty="0">
                <a:latin typeface="Segoe UI"/>
              </a:rPr>
              <a:t>, you can stress words which are normally unstressed or contracted. These are mainly auxiliary verbs (be, have, can, etc.) and negatives.</a:t>
            </a:r>
          </a:p>
          <a:p>
            <a:pPr>
              <a:lnSpc>
                <a:spcPts val="2361"/>
              </a:lnSpc>
            </a:pPr>
            <a:r>
              <a:rPr lang="en-US" sz="2400" spc="-35" dirty="0">
                <a:latin typeface="Segoe UI"/>
              </a:rPr>
              <a:t>For example, read out the following sentences, stressing the </a:t>
            </a:r>
            <a:r>
              <a:rPr lang="en-US" sz="2400" u="sng" spc="-35" dirty="0">
                <a:latin typeface="Segoe UI"/>
              </a:rPr>
              <a:t>underlined</a:t>
            </a:r>
            <a:r>
              <a:rPr lang="en-US" sz="2400" spc="-35" dirty="0">
                <a:latin typeface="Segoe UI"/>
              </a:rPr>
              <a:t> words:</a:t>
            </a:r>
          </a:p>
        </p:txBody>
      </p:sp>
      <p:sp>
        <p:nvSpPr>
          <p:cNvPr id="4" name="Rectangle 3"/>
          <p:cNvSpPr/>
          <p:nvPr/>
        </p:nvSpPr>
        <p:spPr>
          <a:xfrm>
            <a:off x="200305" y="2895600"/>
            <a:ext cx="4371695" cy="3733800"/>
          </a:xfrm>
          <a:prstGeom prst="rect">
            <a:avLst/>
          </a:prstGeom>
          <a:noFill/>
        </p:spPr>
        <p:txBody>
          <a:bodyPr lIns="0" tIns="0" rIns="0" bIns="0">
            <a:noAutofit/>
          </a:bodyPr>
          <a:lstStyle/>
          <a:p>
            <a:pPr marL="434241" algn="ctr">
              <a:lnSpc>
                <a:spcPts val="2361"/>
              </a:lnSpc>
            </a:pPr>
            <a:r>
              <a:rPr lang="en-US" sz="2000" u="sng" spc="-35" dirty="0">
                <a:latin typeface="Segoe UI"/>
              </a:rPr>
              <a:t>Neutral Remark</a:t>
            </a:r>
          </a:p>
          <a:p>
            <a:pPr>
              <a:lnSpc>
                <a:spcPts val="2361"/>
              </a:lnSpc>
              <a:buFont typeface="Wingdings" pitchFamily="2" charset="2"/>
              <a:buChar char="ü"/>
            </a:pPr>
            <a:r>
              <a:rPr lang="en-US" sz="2000" spc="-35" dirty="0" smtClean="0">
                <a:latin typeface="Segoe UI"/>
              </a:rPr>
              <a:t> </a:t>
            </a:r>
            <a:r>
              <a:rPr lang="en-US" sz="2000" i="1" dirty="0">
                <a:latin typeface="Segoe UI"/>
              </a:rPr>
              <a:t>It’s our best chance of success.</a:t>
            </a:r>
          </a:p>
          <a:p>
            <a:pPr>
              <a:lnSpc>
                <a:spcPts val="2361"/>
              </a:lnSpc>
              <a:buFont typeface="Wingdings" pitchFamily="2" charset="2"/>
              <a:buChar char="ü"/>
            </a:pPr>
            <a:r>
              <a:rPr lang="en-US" sz="2000" i="1" dirty="0" smtClean="0">
                <a:latin typeface="Segoe UI"/>
              </a:rPr>
              <a:t> </a:t>
            </a:r>
            <a:r>
              <a:rPr lang="en-US" sz="2000" i="1" dirty="0">
                <a:latin typeface="Segoe UI"/>
              </a:rPr>
              <a:t>We were hoping for a better deal.</a:t>
            </a:r>
          </a:p>
          <a:p>
            <a:pPr>
              <a:lnSpc>
                <a:spcPts val="2361"/>
              </a:lnSpc>
              <a:buFont typeface="Wingdings" pitchFamily="2" charset="2"/>
              <a:buChar char="ü"/>
            </a:pPr>
            <a:r>
              <a:rPr lang="en-US" sz="2000" i="1" dirty="0" smtClean="0">
                <a:latin typeface="Segoe UI"/>
              </a:rPr>
              <a:t> </a:t>
            </a:r>
            <a:r>
              <a:rPr lang="en-US" sz="2000" i="1" dirty="0">
                <a:latin typeface="Segoe UI"/>
              </a:rPr>
              <a:t>We </a:t>
            </a:r>
            <a:r>
              <a:rPr lang="en-US" sz="2000" i="1" dirty="0" smtClean="0">
                <a:latin typeface="Segoe UI"/>
              </a:rPr>
              <a:t>are </a:t>
            </a:r>
            <a:r>
              <a:rPr lang="en-US" sz="2000" i="1" dirty="0">
                <a:latin typeface="Segoe UI"/>
              </a:rPr>
              <a:t>doing the best we can.</a:t>
            </a:r>
          </a:p>
          <a:p>
            <a:pPr>
              <a:lnSpc>
                <a:spcPts val="2361"/>
              </a:lnSpc>
              <a:buFont typeface="Wingdings" pitchFamily="2" charset="2"/>
              <a:buChar char="ü"/>
            </a:pPr>
            <a:r>
              <a:rPr lang="en-US" sz="2000" i="1" dirty="0" smtClean="0">
                <a:latin typeface="Segoe UI"/>
              </a:rPr>
              <a:t> </a:t>
            </a:r>
            <a:r>
              <a:rPr lang="en-US" sz="2000" i="1" dirty="0">
                <a:latin typeface="Segoe UI"/>
              </a:rPr>
              <a:t>We </a:t>
            </a:r>
            <a:r>
              <a:rPr lang="en-US" sz="2000" i="1" dirty="0" smtClean="0">
                <a:latin typeface="Segoe UI"/>
              </a:rPr>
              <a:t>have </a:t>
            </a:r>
            <a:r>
              <a:rPr lang="en-US" sz="2000" i="1" dirty="0">
                <a:latin typeface="Segoe UI"/>
              </a:rPr>
              <a:t>tried to limit the damage.</a:t>
            </a:r>
          </a:p>
          <a:p>
            <a:pPr>
              <a:lnSpc>
                <a:spcPts val="2361"/>
              </a:lnSpc>
              <a:buFont typeface="Wingdings" pitchFamily="2" charset="2"/>
              <a:buChar char="ü"/>
            </a:pPr>
            <a:r>
              <a:rPr lang="en-US" sz="2000" i="1" dirty="0" smtClean="0">
                <a:latin typeface="Segoe UI"/>
              </a:rPr>
              <a:t> </a:t>
            </a:r>
            <a:r>
              <a:rPr lang="en-US" sz="2000" i="1" dirty="0">
                <a:latin typeface="Segoe UI"/>
              </a:rPr>
              <a:t>We can’t go ahead with this.</a:t>
            </a:r>
          </a:p>
          <a:p>
            <a:pPr>
              <a:lnSpc>
                <a:spcPts val="2361"/>
              </a:lnSpc>
              <a:buFont typeface="Wingdings" pitchFamily="2" charset="2"/>
              <a:buChar char="ü"/>
            </a:pPr>
            <a:r>
              <a:rPr lang="en-US" sz="2000" i="1" dirty="0" smtClean="0">
                <a:latin typeface="Segoe UI"/>
              </a:rPr>
              <a:t> </a:t>
            </a:r>
            <a:r>
              <a:rPr lang="en-US" sz="2000" i="1" dirty="0">
                <a:latin typeface="Segoe UI"/>
              </a:rPr>
              <a:t>I see what you mean.</a:t>
            </a:r>
          </a:p>
          <a:p>
            <a:pPr>
              <a:lnSpc>
                <a:spcPts val="2361"/>
              </a:lnSpc>
              <a:buFont typeface="Wingdings" pitchFamily="2" charset="2"/>
              <a:buChar char="ü"/>
            </a:pPr>
            <a:r>
              <a:rPr lang="en-US" sz="2000" i="1" dirty="0" smtClean="0">
                <a:latin typeface="Segoe UI"/>
              </a:rPr>
              <a:t> </a:t>
            </a:r>
            <a:r>
              <a:rPr lang="en-US" sz="2000" i="1" dirty="0">
                <a:latin typeface="Segoe UI"/>
              </a:rPr>
              <a:t>They promised completion by June.</a:t>
            </a:r>
          </a:p>
          <a:p>
            <a:pPr>
              <a:lnSpc>
                <a:spcPts val="2361"/>
              </a:lnSpc>
              <a:buFont typeface="Wingdings" pitchFamily="2" charset="2"/>
              <a:buChar char="ü"/>
            </a:pPr>
            <a:r>
              <a:rPr lang="en-US" sz="2000" i="1" dirty="0" smtClean="0">
                <a:latin typeface="Segoe UI"/>
              </a:rPr>
              <a:t> </a:t>
            </a:r>
            <a:r>
              <a:rPr lang="en-US" sz="2000" i="1" dirty="0">
                <a:latin typeface="Segoe UI"/>
              </a:rPr>
              <a:t>It isn’t cost-effective.</a:t>
            </a:r>
          </a:p>
          <a:p>
            <a:pPr>
              <a:lnSpc>
                <a:spcPts val="2361"/>
              </a:lnSpc>
              <a:buFont typeface="Wingdings" pitchFamily="2" charset="2"/>
              <a:buChar char="ü"/>
            </a:pPr>
            <a:r>
              <a:rPr lang="en-US" sz="2000" i="1" dirty="0" smtClean="0">
                <a:latin typeface="Segoe UI"/>
              </a:rPr>
              <a:t> </a:t>
            </a:r>
            <a:r>
              <a:rPr lang="en-US" sz="2000" i="1" dirty="0">
                <a:latin typeface="Segoe UI"/>
              </a:rPr>
              <a:t>Do we or don’t we believe in service?</a:t>
            </a:r>
          </a:p>
        </p:txBody>
      </p:sp>
      <p:sp>
        <p:nvSpPr>
          <p:cNvPr id="5" name="Rectangle 4"/>
          <p:cNvSpPr/>
          <p:nvPr/>
        </p:nvSpPr>
        <p:spPr>
          <a:xfrm>
            <a:off x="4587908" y="2895600"/>
            <a:ext cx="4479892" cy="3429000"/>
          </a:xfrm>
          <a:prstGeom prst="rect">
            <a:avLst/>
          </a:prstGeom>
          <a:noFill/>
        </p:spPr>
        <p:txBody>
          <a:bodyPr lIns="0" tIns="0" rIns="0" bIns="0">
            <a:noAutofit/>
          </a:bodyPr>
          <a:lstStyle/>
          <a:p>
            <a:pPr marL="434241">
              <a:lnSpc>
                <a:spcPts val="2361"/>
              </a:lnSpc>
            </a:pPr>
            <a:r>
              <a:rPr lang="en-US" sz="2000" u="sng" spc="-35" dirty="0">
                <a:latin typeface="Segoe UI"/>
              </a:rPr>
              <a:t>Emphatic Remark</a:t>
            </a:r>
          </a:p>
          <a:p>
            <a:pPr algn="just">
              <a:lnSpc>
                <a:spcPts val="2361"/>
              </a:lnSpc>
              <a:buFont typeface="Wingdings" pitchFamily="2" charset="2"/>
              <a:buChar char="ü"/>
            </a:pPr>
            <a:r>
              <a:rPr lang="en-US" sz="2000" spc="-35" dirty="0" smtClean="0">
                <a:latin typeface="Segoe UI"/>
              </a:rPr>
              <a:t> </a:t>
            </a:r>
            <a:r>
              <a:rPr lang="en-US" sz="2000" i="1" dirty="0">
                <a:latin typeface="Segoe UI"/>
              </a:rPr>
              <a:t>It is our best chance of success.</a:t>
            </a:r>
          </a:p>
          <a:p>
            <a:pPr algn="just">
              <a:lnSpc>
                <a:spcPts val="2361"/>
              </a:lnSpc>
              <a:buFont typeface="Wingdings" pitchFamily="2" charset="2"/>
              <a:buChar char="ü"/>
            </a:pPr>
            <a:r>
              <a:rPr lang="en-US" sz="2000" i="1" dirty="0" smtClean="0">
                <a:latin typeface="Segoe UI"/>
              </a:rPr>
              <a:t> </a:t>
            </a:r>
            <a:r>
              <a:rPr lang="en-US" sz="2000" i="1" dirty="0">
                <a:latin typeface="Segoe UI"/>
              </a:rPr>
              <a:t>We </a:t>
            </a:r>
            <a:r>
              <a:rPr lang="en-US" sz="2000" i="1" u="sng" dirty="0">
                <a:latin typeface="Segoe UI"/>
              </a:rPr>
              <a:t>were</a:t>
            </a:r>
            <a:r>
              <a:rPr lang="en-US" sz="2000" i="1" dirty="0">
                <a:latin typeface="Segoe UI"/>
              </a:rPr>
              <a:t> hoping for a better deal.</a:t>
            </a:r>
          </a:p>
          <a:p>
            <a:pPr algn="just">
              <a:lnSpc>
                <a:spcPts val="2361"/>
              </a:lnSpc>
              <a:buFont typeface="Wingdings" pitchFamily="2" charset="2"/>
              <a:buChar char="ü"/>
            </a:pPr>
            <a:r>
              <a:rPr lang="en-US" sz="2000" i="1" dirty="0" smtClean="0">
                <a:latin typeface="Segoe UI"/>
              </a:rPr>
              <a:t> </a:t>
            </a:r>
            <a:r>
              <a:rPr lang="en-US" sz="2000" i="1" dirty="0">
                <a:latin typeface="Segoe UI"/>
              </a:rPr>
              <a:t>We are doing the best we can.</a:t>
            </a:r>
          </a:p>
          <a:p>
            <a:pPr algn="just">
              <a:lnSpc>
                <a:spcPts val="2361"/>
              </a:lnSpc>
              <a:buFont typeface="Wingdings" pitchFamily="2" charset="2"/>
              <a:buChar char="ü"/>
            </a:pPr>
            <a:r>
              <a:rPr lang="en-US" sz="2000" i="1" dirty="0" smtClean="0">
                <a:latin typeface="Segoe UI"/>
              </a:rPr>
              <a:t> </a:t>
            </a:r>
            <a:r>
              <a:rPr lang="en-US" sz="2000" i="1" dirty="0">
                <a:latin typeface="Segoe UI"/>
              </a:rPr>
              <a:t>We </a:t>
            </a:r>
            <a:r>
              <a:rPr lang="en-US" sz="2000" i="1" u="sng" dirty="0">
                <a:latin typeface="Segoe UI"/>
              </a:rPr>
              <a:t>have</a:t>
            </a:r>
            <a:r>
              <a:rPr lang="en-US" sz="2000" i="1" dirty="0">
                <a:latin typeface="Segoe UI"/>
              </a:rPr>
              <a:t> tried to limit the damage.</a:t>
            </a:r>
          </a:p>
          <a:p>
            <a:pPr algn="just">
              <a:lnSpc>
                <a:spcPts val="2361"/>
              </a:lnSpc>
              <a:buFont typeface="Wingdings" pitchFamily="2" charset="2"/>
              <a:buChar char="ü"/>
            </a:pPr>
            <a:r>
              <a:rPr lang="en-US" sz="2000" i="1" dirty="0" smtClean="0">
                <a:latin typeface="Segoe UI"/>
              </a:rPr>
              <a:t> </a:t>
            </a:r>
            <a:r>
              <a:rPr lang="en-US" sz="2000" i="1" dirty="0">
                <a:latin typeface="Segoe UI"/>
              </a:rPr>
              <a:t>We </a:t>
            </a:r>
            <a:r>
              <a:rPr lang="en-US" sz="2000" i="1" u="sng" dirty="0">
                <a:latin typeface="Segoe UI"/>
              </a:rPr>
              <a:t>cannot</a:t>
            </a:r>
            <a:r>
              <a:rPr lang="en-US" sz="2000" i="1" dirty="0">
                <a:latin typeface="Segoe UI"/>
              </a:rPr>
              <a:t> go ahead with this.</a:t>
            </a:r>
          </a:p>
          <a:p>
            <a:pPr algn="just">
              <a:lnSpc>
                <a:spcPts val="2361"/>
              </a:lnSpc>
              <a:buFont typeface="Wingdings" pitchFamily="2" charset="2"/>
              <a:buChar char="ü"/>
            </a:pPr>
            <a:r>
              <a:rPr lang="en-US" sz="2000" i="1" dirty="0" smtClean="0">
                <a:latin typeface="Segoe UI"/>
              </a:rPr>
              <a:t> </a:t>
            </a:r>
            <a:r>
              <a:rPr lang="en-US" sz="2000" i="1" dirty="0">
                <a:latin typeface="Segoe UI"/>
              </a:rPr>
              <a:t>I do see what you mean.</a:t>
            </a:r>
          </a:p>
          <a:p>
            <a:pPr algn="just">
              <a:lnSpc>
                <a:spcPts val="2361"/>
              </a:lnSpc>
              <a:buFont typeface="Wingdings" pitchFamily="2" charset="2"/>
              <a:buChar char="ü"/>
            </a:pPr>
            <a:r>
              <a:rPr lang="en-US" sz="2000" i="1" dirty="0" smtClean="0">
                <a:latin typeface="Segoe UI"/>
              </a:rPr>
              <a:t> </a:t>
            </a:r>
            <a:r>
              <a:rPr lang="en-US" sz="2000" i="1" dirty="0">
                <a:latin typeface="Segoe UI"/>
              </a:rPr>
              <a:t>They did promise completion by June.</a:t>
            </a:r>
          </a:p>
          <a:p>
            <a:pPr algn="just">
              <a:lnSpc>
                <a:spcPts val="2361"/>
              </a:lnSpc>
              <a:buFont typeface="Wingdings" pitchFamily="2" charset="2"/>
              <a:buChar char="ü"/>
            </a:pPr>
            <a:r>
              <a:rPr lang="en-US" sz="2000" i="1" dirty="0" smtClean="0">
                <a:latin typeface="Segoe UI"/>
              </a:rPr>
              <a:t> </a:t>
            </a:r>
            <a:r>
              <a:rPr lang="en-US" sz="2000" i="1" dirty="0">
                <a:latin typeface="Segoe UI"/>
              </a:rPr>
              <a:t>It’s not cost-effective.</a:t>
            </a:r>
          </a:p>
          <a:p>
            <a:pPr algn="just">
              <a:lnSpc>
                <a:spcPts val="2361"/>
              </a:lnSpc>
              <a:buFont typeface="Wingdings" pitchFamily="2" charset="2"/>
              <a:buChar char="ü"/>
            </a:pPr>
            <a:r>
              <a:rPr lang="en-US" sz="2000" i="1" dirty="0" smtClean="0">
                <a:latin typeface="Segoe UI"/>
              </a:rPr>
              <a:t> </a:t>
            </a:r>
            <a:r>
              <a:rPr lang="en-US" sz="2000" i="1" dirty="0">
                <a:latin typeface="Segoe UI"/>
              </a:rPr>
              <a:t>Do we or do we not believe in </a:t>
            </a:r>
            <a:r>
              <a:rPr lang="en-US" sz="2000" i="1" dirty="0" smtClean="0">
                <a:latin typeface="Segoe UI"/>
              </a:rPr>
              <a:t>service</a:t>
            </a:r>
            <a:r>
              <a:rPr lang="en-US" sz="1700" i="1" dirty="0" smtClean="0">
                <a:latin typeface="Segoe UI"/>
              </a:rPr>
              <a:t>?</a:t>
            </a:r>
            <a:endParaRPr lang="en-US" sz="1700" i="1" dirty="0">
              <a:latin typeface="Segoe UI"/>
            </a:endParaRPr>
          </a:p>
        </p:txBody>
      </p:sp>
      <p:sp>
        <p:nvSpPr>
          <p:cNvPr id="6" name="Rectangle 5"/>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600030"/>
            <a:ext cx="7772400" cy="2819570"/>
          </a:xfrm>
          <a:prstGeom prst="rect">
            <a:avLst/>
          </a:prstGeom>
          <a:noFill/>
        </p:spPr>
        <p:txBody>
          <a:bodyPr lIns="0" tIns="0" rIns="0" bIns="0">
            <a:noAutofit/>
          </a:bodyPr>
          <a:lstStyle/>
          <a:p>
            <a:pPr>
              <a:lnSpc>
                <a:spcPts val="2361"/>
              </a:lnSpc>
              <a:spcAft>
                <a:spcPts val="1465"/>
              </a:spcAft>
            </a:pPr>
            <a:r>
              <a:rPr lang="en-US" sz="2400" b="1" dirty="0">
                <a:latin typeface="Segoe UI"/>
              </a:rPr>
              <a:t>Second</a:t>
            </a:r>
            <a:r>
              <a:rPr lang="en-US" sz="2400" spc="-35" dirty="0">
                <a:latin typeface="Segoe UI"/>
              </a:rPr>
              <a:t>, you can place emphasis on particular words and phrases. Look at the following and notice how the effect is changed by a </a:t>
            </a:r>
            <a:r>
              <a:rPr lang="en-US" sz="2400" spc="-35" dirty="0" smtClean="0">
                <a:latin typeface="Segoe UI"/>
              </a:rPr>
              <a:t>change </a:t>
            </a:r>
            <a:r>
              <a:rPr lang="en-US" sz="2400" spc="-35" dirty="0">
                <a:latin typeface="Segoe UI"/>
              </a:rPr>
              <a:t>of emphasis:</a:t>
            </a:r>
          </a:p>
          <a:p>
            <a:pPr>
              <a:lnSpc>
                <a:spcPts val="2378"/>
              </a:lnSpc>
              <a:buFont typeface="Wingdings" pitchFamily="2" charset="2"/>
              <a:buChar char="ü"/>
            </a:pPr>
            <a:r>
              <a:rPr lang="en-US" sz="2000" i="1" dirty="0" smtClean="0">
                <a:latin typeface="Segoe UI"/>
              </a:rPr>
              <a:t> This </a:t>
            </a:r>
            <a:r>
              <a:rPr lang="en-US" sz="2000" i="1" dirty="0">
                <a:latin typeface="Segoe UI"/>
              </a:rPr>
              <a:t>was successful.</a:t>
            </a:r>
          </a:p>
          <a:p>
            <a:pPr>
              <a:lnSpc>
                <a:spcPts val="2378"/>
              </a:lnSpc>
              <a:buFont typeface="Wingdings" pitchFamily="2" charset="2"/>
              <a:buChar char="ü"/>
            </a:pPr>
            <a:r>
              <a:rPr lang="en-US" sz="2000" i="1" dirty="0" smtClean="0">
                <a:latin typeface="Segoe UI"/>
              </a:rPr>
              <a:t> </a:t>
            </a:r>
            <a:r>
              <a:rPr lang="en-US" sz="2000" i="1" dirty="0">
                <a:latin typeface="Segoe UI"/>
              </a:rPr>
              <a:t>This was very </a:t>
            </a:r>
            <a:r>
              <a:rPr lang="en-US" sz="2000" i="1" dirty="0" err="1">
                <a:latin typeface="Segoe UI"/>
              </a:rPr>
              <a:t>sucCESSful</a:t>
            </a:r>
            <a:r>
              <a:rPr lang="en-US" sz="2000" i="1" dirty="0">
                <a:latin typeface="Segoe UI"/>
              </a:rPr>
              <a:t>.</a:t>
            </a:r>
          </a:p>
          <a:p>
            <a:pPr>
              <a:lnSpc>
                <a:spcPts val="2378"/>
              </a:lnSpc>
              <a:buFont typeface="Wingdings" pitchFamily="2" charset="2"/>
              <a:buChar char="ü"/>
            </a:pPr>
            <a:r>
              <a:rPr lang="en-US" sz="2000" i="1" dirty="0" smtClean="0">
                <a:latin typeface="Segoe UI"/>
              </a:rPr>
              <a:t> </a:t>
            </a:r>
            <a:r>
              <a:rPr lang="en-US" sz="2000" i="1" dirty="0">
                <a:latin typeface="Segoe UI"/>
              </a:rPr>
              <a:t>This was </a:t>
            </a:r>
            <a:r>
              <a:rPr lang="en-US" sz="2000" i="1" dirty="0" err="1">
                <a:latin typeface="Segoe UI"/>
              </a:rPr>
              <a:t>VEry</a:t>
            </a:r>
            <a:r>
              <a:rPr lang="en-US" sz="2000" i="1" dirty="0">
                <a:latin typeface="Segoe UI"/>
              </a:rPr>
              <a:t> successful.</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447800"/>
            <a:ext cx="8305799" cy="3962400"/>
          </a:xfrm>
          <a:prstGeom prst="rect">
            <a:avLst/>
          </a:prstGeom>
          <a:noFill/>
        </p:spPr>
        <p:txBody>
          <a:bodyPr lIns="0" tIns="0" rIns="0" bIns="0">
            <a:noAutofit/>
          </a:bodyPr>
          <a:lstStyle/>
          <a:p>
            <a:pPr algn="just">
              <a:spcAft>
                <a:spcPts val="2198"/>
              </a:spcAft>
            </a:pPr>
            <a:r>
              <a:rPr lang="en-US" sz="2400" b="1" dirty="0">
                <a:latin typeface="Segoe UI"/>
              </a:rPr>
              <a:t>Third</a:t>
            </a:r>
            <a:r>
              <a:rPr lang="en-US" sz="2400" spc="-35" dirty="0">
                <a:latin typeface="Segoe UI"/>
              </a:rPr>
              <a:t>, you can use so-called </a:t>
            </a:r>
            <a:r>
              <a:rPr lang="en-US" sz="2000" i="1" dirty="0">
                <a:latin typeface="Segoe UI"/>
              </a:rPr>
              <a:t>intensifiers</a:t>
            </a:r>
            <a:r>
              <a:rPr lang="en-US" sz="2400" spc="-35" dirty="0">
                <a:latin typeface="Segoe UI"/>
              </a:rPr>
              <a:t> to emphasize your points.</a:t>
            </a:r>
          </a:p>
          <a:p>
            <a:pPr algn="just">
              <a:lnSpc>
                <a:spcPts val="2378"/>
              </a:lnSpc>
              <a:buFont typeface="Wingdings" pitchFamily="2" charset="2"/>
              <a:buChar char="ü"/>
            </a:pPr>
            <a:r>
              <a:rPr lang="en-US" sz="2400" spc="-35" dirty="0" smtClean="0">
                <a:latin typeface="Segoe UI"/>
              </a:rPr>
              <a:t>  </a:t>
            </a:r>
            <a:r>
              <a:rPr lang="en-US" sz="2000" i="1" dirty="0">
                <a:latin typeface="Segoe UI"/>
              </a:rPr>
              <a:t>I’m afraid it </a:t>
            </a:r>
            <a:r>
              <a:rPr lang="en-US" sz="2000" i="1" u="sng" dirty="0">
                <a:latin typeface="Segoe UI"/>
              </a:rPr>
              <a:t>just</a:t>
            </a:r>
            <a:r>
              <a:rPr lang="en-US" sz="2000" i="1" dirty="0">
                <a:latin typeface="Segoe UI"/>
              </a:rPr>
              <a:t> isn’t good enough</a:t>
            </a:r>
            <a:r>
              <a:rPr lang="en-US" sz="2400" spc="-35" dirty="0">
                <a:latin typeface="Segoe UI"/>
              </a:rPr>
              <a:t> — </a:t>
            </a:r>
            <a:r>
              <a:rPr lang="en-US" sz="2000" i="1" dirty="0">
                <a:latin typeface="Segoe UI"/>
              </a:rPr>
              <a:t>the </a:t>
            </a:r>
            <a:r>
              <a:rPr lang="en-US" sz="2000" i="1" u="sng" dirty="0">
                <a:latin typeface="Segoe UI"/>
              </a:rPr>
              <a:t>entire</a:t>
            </a:r>
            <a:r>
              <a:rPr lang="en-US" sz="2000" i="1" dirty="0">
                <a:latin typeface="Segoe UI"/>
              </a:rPr>
              <a:t> system needs updating.</a:t>
            </a:r>
          </a:p>
          <a:p>
            <a:pPr algn="just">
              <a:lnSpc>
                <a:spcPts val="2378"/>
              </a:lnSpc>
              <a:buFont typeface="Wingdings" pitchFamily="2" charset="2"/>
              <a:buChar char="ü"/>
            </a:pPr>
            <a:r>
              <a:rPr lang="en-US" sz="2000" i="1" dirty="0" smtClean="0">
                <a:latin typeface="Segoe UI"/>
              </a:rPr>
              <a:t>   </a:t>
            </a:r>
            <a:r>
              <a:rPr lang="en-US" sz="2000" i="1" dirty="0">
                <a:latin typeface="Segoe UI"/>
              </a:rPr>
              <a:t>We </a:t>
            </a:r>
            <a:r>
              <a:rPr lang="en-US" sz="2000" i="1" u="sng" dirty="0">
                <a:latin typeface="Segoe UI"/>
              </a:rPr>
              <a:t>really</a:t>
            </a:r>
            <a:r>
              <a:rPr lang="en-US" sz="2000" i="1" dirty="0">
                <a:latin typeface="Segoe UI"/>
              </a:rPr>
              <a:t> need to rethink our </a:t>
            </a:r>
            <a:r>
              <a:rPr lang="en-US" sz="2000" i="1" u="sng" dirty="0">
                <a:latin typeface="Segoe UI"/>
              </a:rPr>
              <a:t>whole</a:t>
            </a:r>
            <a:r>
              <a:rPr lang="en-US" sz="2000" i="1" dirty="0">
                <a:latin typeface="Segoe UI"/>
              </a:rPr>
              <a:t> recruitment procedure.</a:t>
            </a:r>
          </a:p>
          <a:p>
            <a:pPr algn="just">
              <a:lnSpc>
                <a:spcPts val="2378"/>
              </a:lnSpc>
              <a:buFont typeface="Wingdings" pitchFamily="2" charset="2"/>
              <a:buChar char="ü"/>
            </a:pPr>
            <a:r>
              <a:rPr lang="en-US" sz="2000" i="1" dirty="0" smtClean="0">
                <a:latin typeface="Segoe UI"/>
              </a:rPr>
              <a:t>   </a:t>
            </a:r>
            <a:r>
              <a:rPr lang="en-US" sz="2000" i="1" dirty="0">
                <a:latin typeface="Segoe UI"/>
              </a:rPr>
              <a:t>Paying off </a:t>
            </a:r>
            <a:r>
              <a:rPr lang="en-US" sz="2000" i="1" u="sng" dirty="0">
                <a:latin typeface="Segoe UI"/>
              </a:rPr>
              <a:t>such</a:t>
            </a:r>
            <a:r>
              <a:rPr lang="en-US" sz="2000" i="1" dirty="0">
                <a:latin typeface="Segoe UI"/>
              </a:rPr>
              <a:t> a substantial loan is going to be </a:t>
            </a:r>
            <a:r>
              <a:rPr lang="en-US" sz="2000" i="1" u="sng" dirty="0">
                <a:latin typeface="Segoe UI"/>
              </a:rPr>
              <a:t>extremely</a:t>
            </a:r>
            <a:r>
              <a:rPr lang="en-US" sz="2000" i="1" dirty="0">
                <a:latin typeface="Segoe UI"/>
              </a:rPr>
              <a:t> difficult.</a:t>
            </a:r>
          </a:p>
          <a:p>
            <a:pPr algn="just">
              <a:lnSpc>
                <a:spcPts val="2378"/>
              </a:lnSpc>
              <a:buFont typeface="Wingdings" pitchFamily="2" charset="2"/>
              <a:buChar char="ü"/>
            </a:pPr>
            <a:r>
              <a:rPr lang="en-US" sz="2000" i="1" dirty="0" smtClean="0">
                <a:latin typeface="Segoe UI"/>
              </a:rPr>
              <a:t>   </a:t>
            </a:r>
            <a:r>
              <a:rPr lang="en-US" sz="2000" i="1" dirty="0">
                <a:latin typeface="Segoe UI"/>
              </a:rPr>
              <a:t>We </a:t>
            </a:r>
            <a:r>
              <a:rPr lang="en-US" sz="2000" i="1" dirty="0" smtClean="0">
                <a:latin typeface="Segoe UI"/>
              </a:rPr>
              <a:t>have </a:t>
            </a:r>
            <a:r>
              <a:rPr lang="en-US" sz="2000" i="1" dirty="0">
                <a:latin typeface="Segoe UI"/>
              </a:rPr>
              <a:t>done </a:t>
            </a:r>
            <a:r>
              <a:rPr lang="en-US" sz="2000" i="1" u="sng" dirty="0">
                <a:latin typeface="Segoe UI"/>
              </a:rPr>
              <a:t>much</a:t>
            </a:r>
            <a:r>
              <a:rPr lang="en-US" sz="2000" i="1" dirty="0">
                <a:latin typeface="Segoe UI"/>
              </a:rPr>
              <a:t> better than we expected</a:t>
            </a:r>
            <a:r>
              <a:rPr lang="en-US" sz="2400" spc="-35" dirty="0">
                <a:latin typeface="Segoe UI"/>
              </a:rPr>
              <a:t> — </a:t>
            </a:r>
            <a:r>
              <a:rPr lang="en-US" sz="2000" i="1" u="sng" dirty="0">
                <a:latin typeface="Segoe UI"/>
              </a:rPr>
              <a:t>even</a:t>
            </a:r>
            <a:r>
              <a:rPr lang="en-US" sz="2000" i="1" dirty="0">
                <a:latin typeface="Segoe UI"/>
              </a:rPr>
              <a:t> better than we did last year.</a:t>
            </a:r>
          </a:p>
          <a:p>
            <a:pPr algn="just">
              <a:lnSpc>
                <a:spcPts val="2378"/>
              </a:lnSpc>
              <a:buFont typeface="Wingdings" pitchFamily="2" charset="2"/>
              <a:buChar char="ü"/>
            </a:pPr>
            <a:r>
              <a:rPr lang="en-US" sz="2000" i="1" dirty="0" smtClean="0">
                <a:latin typeface="Segoe UI"/>
              </a:rPr>
              <a:t>   </a:t>
            </a:r>
            <a:r>
              <a:rPr lang="en-US" sz="2000" i="1" dirty="0">
                <a:latin typeface="Segoe UI"/>
              </a:rPr>
              <a:t>That’s </a:t>
            </a:r>
            <a:r>
              <a:rPr lang="en-US" sz="2000" i="1" u="sng" dirty="0">
                <a:latin typeface="Segoe UI"/>
              </a:rPr>
              <a:t>absolutely</a:t>
            </a:r>
            <a:r>
              <a:rPr lang="en-US" sz="2000" i="1" dirty="0">
                <a:latin typeface="Segoe UI"/>
              </a:rPr>
              <a:t> no chance </a:t>
            </a:r>
            <a:r>
              <a:rPr lang="en-US" sz="2000" i="1" u="sng" dirty="0">
                <a:latin typeface="Segoe UI"/>
              </a:rPr>
              <a:t>at all</a:t>
            </a:r>
            <a:r>
              <a:rPr lang="en-US" sz="2000" i="1" dirty="0">
                <a:latin typeface="Segoe UI"/>
              </a:rPr>
              <a:t> of us going into profit in the first two years.</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95400"/>
            <a:ext cx="8077200" cy="762000"/>
          </a:xfrm>
          <a:prstGeom prst="rect">
            <a:avLst/>
          </a:prstGeom>
          <a:noFill/>
        </p:spPr>
        <p:txBody>
          <a:bodyPr lIns="0" tIns="0" rIns="0" bIns="0">
            <a:noAutofit/>
          </a:bodyPr>
          <a:lstStyle/>
          <a:p>
            <a:pPr>
              <a:lnSpc>
                <a:spcPts val="2345"/>
              </a:lnSpc>
            </a:pPr>
            <a:r>
              <a:rPr lang="en-US" sz="2400" spc="-35" dirty="0">
                <a:latin typeface="Segoe UI"/>
              </a:rPr>
              <a:t>Adverbs are especially often used as intensifiers. Intensifier adverbs can be total, very strong, or moderate.</a:t>
            </a:r>
          </a:p>
        </p:txBody>
      </p:sp>
      <p:sp>
        <p:nvSpPr>
          <p:cNvPr id="4" name="Rectangle 3"/>
          <p:cNvSpPr/>
          <p:nvPr/>
        </p:nvSpPr>
        <p:spPr>
          <a:xfrm>
            <a:off x="707396" y="2286000"/>
            <a:ext cx="2416804" cy="1981200"/>
          </a:xfrm>
          <a:prstGeom prst="rect">
            <a:avLst/>
          </a:prstGeom>
          <a:noFill/>
        </p:spPr>
        <p:txBody>
          <a:bodyPr lIns="0" tIns="0" rIns="0" bIns="0">
            <a:noAutofit/>
          </a:bodyPr>
          <a:lstStyle/>
          <a:p>
            <a:pPr>
              <a:lnSpc>
                <a:spcPts val="2361"/>
              </a:lnSpc>
            </a:pPr>
            <a:r>
              <a:rPr lang="en-US" sz="2400" u="sng" spc="-35" dirty="0">
                <a:latin typeface="Segoe UI"/>
              </a:rPr>
              <a:t>Total</a:t>
            </a:r>
          </a:p>
          <a:p>
            <a:pPr>
              <a:lnSpc>
                <a:spcPts val="2361"/>
              </a:lnSpc>
            </a:pPr>
            <a:r>
              <a:rPr lang="en-US" sz="2000" i="1" dirty="0">
                <a:latin typeface="Segoe UI"/>
              </a:rPr>
              <a:t>absolutely (fantastic) completely (awful) entirely (depressing)</a:t>
            </a:r>
          </a:p>
        </p:txBody>
      </p:sp>
      <p:sp>
        <p:nvSpPr>
          <p:cNvPr id="5" name="Rectangle 4"/>
          <p:cNvSpPr/>
          <p:nvPr/>
        </p:nvSpPr>
        <p:spPr>
          <a:xfrm>
            <a:off x="3567062" y="2286000"/>
            <a:ext cx="1919337" cy="1905000"/>
          </a:xfrm>
          <a:prstGeom prst="rect">
            <a:avLst/>
          </a:prstGeom>
          <a:noFill/>
        </p:spPr>
        <p:txBody>
          <a:bodyPr lIns="0" tIns="0" rIns="0" bIns="0">
            <a:noAutofit/>
          </a:bodyPr>
          <a:lstStyle/>
          <a:p>
            <a:pPr>
              <a:lnSpc>
                <a:spcPts val="2361"/>
              </a:lnSpc>
            </a:pPr>
            <a:r>
              <a:rPr lang="en-US" sz="2400" u="sng" spc="-35" dirty="0">
                <a:latin typeface="Segoe UI"/>
              </a:rPr>
              <a:t>Very strong </a:t>
            </a:r>
            <a:r>
              <a:rPr lang="en-US" sz="2000" i="1" dirty="0">
                <a:latin typeface="Segoe UI"/>
              </a:rPr>
              <a:t>extremely (good) very (bad)</a:t>
            </a:r>
          </a:p>
        </p:txBody>
      </p:sp>
      <p:sp>
        <p:nvSpPr>
          <p:cNvPr id="6" name="Rectangle 5"/>
          <p:cNvSpPr/>
          <p:nvPr/>
        </p:nvSpPr>
        <p:spPr>
          <a:xfrm>
            <a:off x="5977239" y="2286000"/>
            <a:ext cx="2480961" cy="1905000"/>
          </a:xfrm>
          <a:prstGeom prst="rect">
            <a:avLst/>
          </a:prstGeom>
          <a:noFill/>
        </p:spPr>
        <p:txBody>
          <a:bodyPr lIns="0" tIns="0" rIns="0" bIns="0">
            <a:noAutofit/>
          </a:bodyPr>
          <a:lstStyle/>
          <a:p>
            <a:pPr marR="1187516">
              <a:lnSpc>
                <a:spcPts val="2361"/>
              </a:lnSpc>
            </a:pPr>
            <a:r>
              <a:rPr lang="en-US" sz="2400" u="sng" spc="-35" dirty="0">
                <a:latin typeface="Segoe UI"/>
              </a:rPr>
              <a:t>Moderate </a:t>
            </a:r>
            <a:r>
              <a:rPr lang="en-US" sz="2000" i="1" dirty="0">
                <a:latin typeface="Segoe UI"/>
              </a:rPr>
              <a:t>fairly (safe)</a:t>
            </a:r>
          </a:p>
          <a:p>
            <a:pPr algn="just">
              <a:lnSpc>
                <a:spcPts val="2361"/>
              </a:lnSpc>
            </a:pPr>
            <a:r>
              <a:rPr lang="en-US" sz="2000" i="1" dirty="0">
                <a:latin typeface="Segoe UI"/>
              </a:rPr>
              <a:t>reasonably (expensive) quite (cheap)</a:t>
            </a:r>
          </a:p>
        </p:txBody>
      </p:sp>
      <p:sp>
        <p:nvSpPr>
          <p:cNvPr id="7" name="Rectangle 6"/>
          <p:cNvSpPr/>
          <p:nvPr/>
        </p:nvSpPr>
        <p:spPr>
          <a:xfrm>
            <a:off x="457201" y="3810001"/>
            <a:ext cx="8305800" cy="1143000"/>
          </a:xfrm>
          <a:prstGeom prst="rect">
            <a:avLst/>
          </a:prstGeom>
          <a:noFill/>
        </p:spPr>
        <p:txBody>
          <a:bodyPr lIns="0" tIns="0" rIns="0" bIns="0">
            <a:noAutofit/>
          </a:bodyPr>
          <a:lstStyle/>
          <a:p>
            <a:pPr algn="just">
              <a:lnSpc>
                <a:spcPts val="2378"/>
              </a:lnSpc>
              <a:spcAft>
                <a:spcPts val="1612"/>
              </a:spcAft>
            </a:pPr>
            <a:r>
              <a:rPr lang="en-US" sz="2400" spc="-35" dirty="0">
                <a:latin typeface="Segoe UI"/>
              </a:rPr>
              <a:t>In more formal speech some verbs and intensifier adverbs form fixed expressions. Your English will greatly benefit from learning such expressions. A typical pattern is:</a:t>
            </a:r>
          </a:p>
        </p:txBody>
      </p:sp>
      <p:sp>
        <p:nvSpPr>
          <p:cNvPr id="8" name="Rectangle 7"/>
          <p:cNvSpPr/>
          <p:nvPr/>
        </p:nvSpPr>
        <p:spPr>
          <a:xfrm>
            <a:off x="228600" y="5029200"/>
            <a:ext cx="8915400" cy="1219200"/>
          </a:xfrm>
          <a:prstGeom prst="rect">
            <a:avLst/>
          </a:prstGeom>
          <a:noFill/>
        </p:spPr>
        <p:txBody>
          <a:bodyPr lIns="0" tIns="0" rIns="0" bIns="0">
            <a:noAutofit/>
          </a:bodyPr>
          <a:lstStyle/>
          <a:p>
            <a:pPr marL="241048" algn="just">
              <a:lnSpc>
                <a:spcPts val="2361"/>
              </a:lnSpc>
              <a:spcBef>
                <a:spcPts val="1612"/>
              </a:spcBef>
            </a:pPr>
            <a:r>
              <a:rPr lang="en-US" sz="2400" u="sng" spc="-35" dirty="0" smtClean="0">
                <a:latin typeface="Segoe UI"/>
              </a:rPr>
              <a:t>Subject</a:t>
            </a:r>
            <a:r>
              <a:rPr lang="en-US" sz="2400" spc="-35" dirty="0" smtClean="0">
                <a:latin typeface="Segoe UI"/>
              </a:rPr>
              <a:t>	</a:t>
            </a:r>
            <a:r>
              <a:rPr lang="en-US" sz="2400" u="sng" spc="-35" dirty="0" smtClean="0">
                <a:latin typeface="Segoe UI"/>
              </a:rPr>
              <a:t>Intensifier</a:t>
            </a:r>
            <a:r>
              <a:rPr lang="en-US" sz="2400" spc="-35" dirty="0" smtClean="0">
                <a:latin typeface="Segoe UI"/>
              </a:rPr>
              <a:t>	</a:t>
            </a:r>
            <a:r>
              <a:rPr lang="en-US" sz="2400" u="sng" spc="-35" dirty="0" smtClean="0">
                <a:latin typeface="Segoe UI"/>
              </a:rPr>
              <a:t>Main Verb</a:t>
            </a:r>
            <a:r>
              <a:rPr lang="en-US" sz="2400" spc="-35" dirty="0" smtClean="0">
                <a:latin typeface="Segoe UI"/>
              </a:rPr>
              <a:t>	</a:t>
            </a:r>
            <a:r>
              <a:rPr lang="en-US" sz="2400" u="sng" spc="-35" dirty="0" smtClean="0">
                <a:latin typeface="Segoe UI"/>
              </a:rPr>
              <a:t>Complement</a:t>
            </a:r>
            <a:endParaRPr lang="en-US" sz="2400" u="sng" spc="-35" dirty="0">
              <a:latin typeface="Segoe UI"/>
            </a:endParaRPr>
          </a:p>
          <a:p>
            <a:pPr algn="just">
              <a:lnSpc>
                <a:spcPts val="2361"/>
              </a:lnSpc>
            </a:pPr>
            <a:r>
              <a:rPr lang="en-US" sz="2000" i="1" dirty="0" smtClean="0">
                <a:latin typeface="Segoe UI"/>
              </a:rPr>
              <a:t>          I    	completely            agree          </a:t>
            </a:r>
            <a:r>
              <a:rPr lang="en-US" sz="2000" i="1" dirty="0">
                <a:latin typeface="Segoe UI"/>
              </a:rPr>
              <a:t>with everything you’ve said so far.</a:t>
            </a:r>
          </a:p>
          <a:p>
            <a:pPr algn="just">
              <a:lnSpc>
                <a:spcPts val="2361"/>
              </a:lnSpc>
            </a:pPr>
            <a:r>
              <a:rPr lang="en-US" sz="2000" i="1" dirty="0" smtClean="0">
                <a:latin typeface="Segoe UI"/>
              </a:rPr>
              <a:t>        We    	firmly        	  oppose         any </a:t>
            </a:r>
            <a:r>
              <a:rPr lang="en-US" sz="2000" i="1" dirty="0">
                <a:latin typeface="Segoe UI"/>
              </a:rPr>
              <a:t>suggestion that the company </a:t>
            </a:r>
            <a:endParaRPr lang="en-US" sz="2000" i="1" dirty="0" smtClean="0">
              <a:latin typeface="Segoe UI"/>
            </a:endParaRPr>
          </a:p>
          <a:p>
            <a:pPr algn="just">
              <a:lnSpc>
                <a:spcPts val="2361"/>
              </a:lnSpc>
            </a:pPr>
            <a:r>
              <a:rPr lang="en-US" sz="2000" i="1" dirty="0" smtClean="0">
                <a:latin typeface="Segoe UI"/>
              </a:rPr>
              <a:t>					         be    </a:t>
            </a:r>
            <a:r>
              <a:rPr lang="en-US" sz="2000" i="1" dirty="0">
                <a:latin typeface="Segoe UI"/>
              </a:rPr>
              <a:t>sold.</a:t>
            </a:r>
          </a:p>
        </p:txBody>
      </p:sp>
      <p:sp>
        <p:nvSpPr>
          <p:cNvPr id="9" name="Rectangle 8"/>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7068030" cy="4034417"/>
          </a:xfrm>
          <a:prstGeom prst="rect">
            <a:avLst/>
          </a:prstGeom>
          <a:noFill/>
        </p:spPr>
        <p:txBody>
          <a:bodyPr lIns="0" tIns="0" rIns="0" bIns="0">
            <a:noAutofit/>
          </a:bodyPr>
          <a:lstStyle/>
          <a:p>
            <a:pPr marL="514350" marR="557601" indent="-514350">
              <a:lnSpc>
                <a:spcPts val="3349"/>
              </a:lnSpc>
              <a:buAutoNum type="romanUcPeriod"/>
            </a:pPr>
            <a:r>
              <a:rPr lang="en-US" sz="2400" b="1" spc="-70" dirty="0" smtClean="0">
                <a:latin typeface="Arial" pitchFamily="34" charset="0"/>
                <a:cs typeface="Arial" pitchFamily="34" charset="0"/>
              </a:rPr>
              <a:t>Voice </a:t>
            </a:r>
            <a:r>
              <a:rPr lang="en-US" sz="2400" b="1" spc="-70" dirty="0" smtClean="0">
                <a:latin typeface="Arial" pitchFamily="34" charset="0"/>
                <a:cs typeface="Arial" pitchFamily="34" charset="0"/>
              </a:rPr>
              <a:t>technique</a:t>
            </a:r>
            <a:endParaRPr lang="en-US" sz="2400" b="1" spc="-70" dirty="0" smtClean="0">
              <a:latin typeface="Arial" pitchFamily="34" charset="0"/>
              <a:cs typeface="Arial" pitchFamily="34" charset="0"/>
            </a:endParaRPr>
          </a:p>
          <a:p>
            <a:pPr marL="514350" marR="557601" indent="-514350">
              <a:lnSpc>
                <a:spcPts val="3349"/>
              </a:lnSpc>
              <a:buAutoNum type="romanUcPeriod"/>
            </a:pPr>
            <a:r>
              <a:rPr lang="en-US" sz="2400" b="1" spc="-70" dirty="0" smtClean="0">
                <a:latin typeface="Arial" pitchFamily="34" charset="0"/>
                <a:cs typeface="Arial" pitchFamily="34" charset="0"/>
              </a:rPr>
              <a:t>Body language</a:t>
            </a:r>
            <a:endParaRPr lang="en-US" sz="2400" b="1" spc="-70" dirty="0">
              <a:latin typeface="Arial" pitchFamily="34" charset="0"/>
              <a:cs typeface="Arial" pitchFamily="34" charset="0"/>
            </a:endParaRP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Content</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371600"/>
            <a:ext cx="8229600" cy="3733799"/>
          </a:xfrm>
          <a:prstGeom prst="rect">
            <a:avLst/>
          </a:prstGeom>
          <a:noFill/>
        </p:spPr>
        <p:txBody>
          <a:bodyPr lIns="0" tIns="0" rIns="0" bIns="0">
            <a:noAutofit/>
          </a:bodyPr>
          <a:lstStyle/>
          <a:p>
            <a:pPr>
              <a:lnSpc>
                <a:spcPts val="2361"/>
              </a:lnSpc>
              <a:spcAft>
                <a:spcPts val="1465"/>
              </a:spcAft>
            </a:pPr>
            <a:r>
              <a:rPr lang="en-US" sz="2400" b="1" spc="-35" dirty="0">
                <a:latin typeface="Segoe UI"/>
              </a:rPr>
              <a:t>Fourth,</a:t>
            </a:r>
            <a:r>
              <a:rPr lang="en-US" sz="2400" spc="-35" dirty="0">
                <a:latin typeface="Segoe UI"/>
              </a:rPr>
              <a:t> another way of emphasizing your thought is the '</a:t>
            </a:r>
            <a:r>
              <a:rPr lang="en-US" sz="2000" i="1" dirty="0">
                <a:latin typeface="Segoe UI"/>
              </a:rPr>
              <a:t>what... is ...’</a:t>
            </a:r>
            <a:r>
              <a:rPr lang="en-US" sz="2400" spc="-35" dirty="0">
                <a:latin typeface="Segoe UI"/>
              </a:rPr>
              <a:t> pattern. Using it, you can focus key points so that everyone knows you want them to listen to what you have to say next.</a:t>
            </a:r>
          </a:p>
          <a:p>
            <a:pPr>
              <a:lnSpc>
                <a:spcPts val="2378"/>
              </a:lnSpc>
            </a:pPr>
            <a:r>
              <a:rPr lang="en-US" sz="2400" spc="-35" dirty="0">
                <a:latin typeface="Segoe UI"/>
              </a:rPr>
              <a:t>Compare:</a:t>
            </a:r>
          </a:p>
          <a:p>
            <a:pPr algn="just">
              <a:lnSpc>
                <a:spcPts val="2378"/>
              </a:lnSpc>
              <a:buFont typeface="Wingdings" pitchFamily="2" charset="2"/>
              <a:buChar char="ü"/>
            </a:pPr>
            <a:r>
              <a:rPr lang="en-US" sz="2400" spc="-35" dirty="0" smtClean="0">
                <a:latin typeface="Segoe UI"/>
              </a:rPr>
              <a:t> </a:t>
            </a:r>
            <a:r>
              <a:rPr lang="en-US" sz="2400" spc="-35" dirty="0">
                <a:latin typeface="Segoe UI"/>
              </a:rPr>
              <a:t>We </a:t>
            </a:r>
            <a:r>
              <a:rPr lang="en-US" sz="2000" i="1" dirty="0">
                <a:latin typeface="Segoe UI"/>
              </a:rPr>
              <a:t>can’t expect too much.</a:t>
            </a:r>
          </a:p>
          <a:p>
            <a:pPr marL="263735">
              <a:lnSpc>
                <a:spcPts val="2378"/>
              </a:lnSpc>
              <a:spcAft>
                <a:spcPts val="1465"/>
              </a:spcAft>
            </a:pPr>
            <a:r>
              <a:rPr lang="en-US" sz="2400" i="1" dirty="0">
                <a:latin typeface="Segoe UI"/>
              </a:rPr>
              <a:t>What we can’t do is </a:t>
            </a:r>
            <a:r>
              <a:rPr lang="en-US" sz="2000" i="1" dirty="0">
                <a:latin typeface="Segoe UI"/>
              </a:rPr>
              <a:t>expect too much too soon.</a:t>
            </a:r>
          </a:p>
          <a:p>
            <a:pPr algn="just">
              <a:spcAft>
                <a:spcPts val="586"/>
              </a:spcAft>
              <a:buFont typeface="Wingdings" pitchFamily="2" charset="2"/>
              <a:buChar char="ü"/>
            </a:pPr>
            <a:r>
              <a:rPr lang="en-US" sz="2000" i="1" dirty="0" smtClean="0">
                <a:latin typeface="Segoe UI"/>
              </a:rPr>
              <a:t> I’d </a:t>
            </a:r>
            <a:r>
              <a:rPr lang="en-US" sz="2000" i="1" dirty="0">
                <a:latin typeface="Segoe UI"/>
              </a:rPr>
              <a:t>like to approach this question from two different angles.</a:t>
            </a:r>
          </a:p>
          <a:p>
            <a:pPr marL="263735"/>
            <a:r>
              <a:rPr lang="en-US" sz="2400" i="1" dirty="0">
                <a:latin typeface="Segoe UI"/>
              </a:rPr>
              <a:t>What I’d like to do is </a:t>
            </a:r>
            <a:r>
              <a:rPr lang="en-US" sz="2000" i="1" dirty="0">
                <a:latin typeface="Segoe UI"/>
              </a:rPr>
              <a:t>approach this question from two different angles.</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7848600" cy="3276599"/>
          </a:xfrm>
          <a:prstGeom prst="rect">
            <a:avLst/>
          </a:prstGeom>
          <a:noFill/>
        </p:spPr>
        <p:txBody>
          <a:bodyPr lIns="0" tIns="0" rIns="0" bIns="0">
            <a:noAutofit/>
          </a:bodyPr>
          <a:lstStyle/>
          <a:p>
            <a:pPr>
              <a:spcAft>
                <a:spcPts val="2198"/>
              </a:spcAft>
            </a:pPr>
            <a:r>
              <a:rPr lang="en-US" sz="2400" b="1" dirty="0">
                <a:latin typeface="Segoe UI"/>
              </a:rPr>
              <a:t>And finally</a:t>
            </a:r>
            <a:r>
              <a:rPr lang="en-US" sz="2400" spc="-35" dirty="0">
                <a:latin typeface="Segoe UI"/>
              </a:rPr>
              <a:t>, you can actually use the verbs </a:t>
            </a:r>
            <a:r>
              <a:rPr lang="en-US" sz="2000" i="1" dirty="0">
                <a:latin typeface="Segoe UI"/>
              </a:rPr>
              <a:t>to stress, emphasize,</a:t>
            </a:r>
            <a:r>
              <a:rPr lang="en-US" sz="2400" spc="-35" dirty="0">
                <a:latin typeface="Segoe UI"/>
              </a:rPr>
              <a:t> etc.</a:t>
            </a:r>
          </a:p>
          <a:p>
            <a:pPr>
              <a:spcAft>
                <a:spcPts val="586"/>
              </a:spcAft>
              <a:buFont typeface="Wingdings" pitchFamily="2" charset="2"/>
              <a:buChar char="ü"/>
            </a:pPr>
            <a:r>
              <a:rPr lang="en-US" sz="2000" i="1" dirty="0" smtClean="0">
                <a:latin typeface="Segoe UI"/>
              </a:rPr>
              <a:t> </a:t>
            </a:r>
            <a:r>
              <a:rPr lang="en-US" sz="2000" i="1" dirty="0">
                <a:latin typeface="Segoe UI"/>
              </a:rPr>
              <a:t>I’d like to </a:t>
            </a:r>
            <a:r>
              <a:rPr lang="en-US" sz="2400" i="1" dirty="0">
                <a:latin typeface="Segoe UI"/>
              </a:rPr>
              <a:t>stress </a:t>
            </a:r>
            <a:r>
              <a:rPr lang="en-US" sz="2000" i="1" dirty="0">
                <a:latin typeface="Segoe UI"/>
              </a:rPr>
              <a:t>the following point.</a:t>
            </a:r>
          </a:p>
          <a:p>
            <a:pPr>
              <a:spcAft>
                <a:spcPts val="586"/>
              </a:spcAft>
              <a:buFont typeface="Wingdings" pitchFamily="2" charset="2"/>
              <a:buChar char="ü"/>
            </a:pPr>
            <a:r>
              <a:rPr lang="en-US" sz="2000" i="1" dirty="0" smtClean="0">
                <a:latin typeface="Segoe UI"/>
              </a:rPr>
              <a:t> </a:t>
            </a:r>
            <a:r>
              <a:rPr lang="en-US" sz="2000" i="1" dirty="0">
                <a:latin typeface="Segoe UI"/>
              </a:rPr>
              <a:t>I’d like to </a:t>
            </a:r>
            <a:r>
              <a:rPr lang="en-US" sz="2400" i="1" dirty="0">
                <a:latin typeface="Segoe UI"/>
              </a:rPr>
              <a:t>draw your attention </a:t>
            </a:r>
            <a:r>
              <a:rPr lang="en-US" sz="2000" i="1" dirty="0">
                <a:latin typeface="Segoe UI"/>
              </a:rPr>
              <a:t>to the latest figures.</a:t>
            </a:r>
          </a:p>
          <a:p>
            <a:pPr>
              <a:buFont typeface="Wingdings" pitchFamily="2" charset="2"/>
              <a:buChar char="ü"/>
            </a:pPr>
            <a:r>
              <a:rPr lang="en-US" sz="2000" i="1" dirty="0" smtClean="0">
                <a:latin typeface="Segoe UI"/>
              </a:rPr>
              <a:t> </a:t>
            </a:r>
            <a:r>
              <a:rPr lang="en-US" sz="2000" i="1" dirty="0">
                <a:latin typeface="Segoe UI"/>
              </a:rPr>
              <a:t>I’d like to </a:t>
            </a:r>
            <a:r>
              <a:rPr lang="en-US" sz="2400" i="1" dirty="0">
                <a:latin typeface="Segoe UI"/>
              </a:rPr>
              <a:t>emphasize </a:t>
            </a:r>
            <a:r>
              <a:rPr lang="en-US" sz="2000" i="1" dirty="0">
                <a:latin typeface="Segoe UI"/>
              </a:rPr>
              <a:t>that our market position is excellent.</a:t>
            </a: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Emphasizing</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229600" cy="4881712"/>
          </a:xfrm>
          <a:prstGeom prst="rect">
            <a:avLst/>
          </a:prstGeom>
          <a:noFill/>
        </p:spPr>
        <p:txBody>
          <a:bodyPr lIns="0" tIns="0" rIns="0" bIns="0">
            <a:noAutofit/>
          </a:bodyPr>
          <a:lstStyle/>
          <a:p>
            <a:pPr>
              <a:spcAft>
                <a:spcPts val="1319"/>
              </a:spcAft>
            </a:pPr>
            <a:r>
              <a:rPr lang="en-US" sz="2400" b="1" spc="-35" dirty="0">
                <a:latin typeface="Segoe UI"/>
              </a:rPr>
              <a:t>General </a:t>
            </a:r>
            <a:r>
              <a:rPr lang="en-US" sz="2400" b="1" spc="-35" dirty="0" smtClean="0">
                <a:latin typeface="Segoe UI"/>
              </a:rPr>
              <a:t>advice:</a:t>
            </a:r>
          </a:p>
          <a:p>
            <a:pPr marL="914400" lvl="1" indent="-457200">
              <a:spcAft>
                <a:spcPts val="1319"/>
              </a:spcAft>
              <a:buAutoNum type="arabicPeriod"/>
            </a:pPr>
            <a:r>
              <a:rPr lang="en-US" sz="2400" spc="-35" dirty="0" smtClean="0">
                <a:latin typeface="Segoe UI"/>
              </a:rPr>
              <a:t>Articulate.</a:t>
            </a:r>
          </a:p>
          <a:p>
            <a:pPr marL="914400" lvl="1" indent="-457200">
              <a:spcAft>
                <a:spcPts val="1319"/>
              </a:spcAft>
              <a:buAutoNum type="arabicPeriod"/>
            </a:pPr>
            <a:r>
              <a:rPr lang="en-US" sz="2400" spc="-35" dirty="0" smtClean="0">
                <a:latin typeface="Segoe UI"/>
              </a:rPr>
              <a:t>Keep </a:t>
            </a:r>
            <a:r>
              <a:rPr lang="en-US" sz="2400" spc="-35" dirty="0">
                <a:latin typeface="Segoe UI"/>
              </a:rPr>
              <a:t>your sentences short</a:t>
            </a:r>
            <a:r>
              <a:rPr lang="en-US" sz="2400" spc="-35" dirty="0" smtClean="0">
                <a:latin typeface="Segoe UI"/>
              </a:rPr>
              <a:t>.</a:t>
            </a:r>
          </a:p>
          <a:p>
            <a:pPr marL="914400" lvl="1" indent="-457200">
              <a:spcAft>
                <a:spcPts val="1319"/>
              </a:spcAft>
              <a:buAutoNum type="arabicPeriod"/>
            </a:pPr>
            <a:r>
              <a:rPr lang="en-US" sz="2400" spc="-35" dirty="0" smtClean="0">
                <a:latin typeface="Segoe UI"/>
              </a:rPr>
              <a:t>Check </a:t>
            </a:r>
            <a:r>
              <a:rPr lang="en-US" sz="2400" spc="-35" dirty="0">
                <a:latin typeface="Segoe UI"/>
              </a:rPr>
              <a:t>the spelling of difficult words.</a:t>
            </a:r>
          </a:p>
          <a:p>
            <a:pPr>
              <a:spcAft>
                <a:spcPts val="1319"/>
              </a:spcAft>
            </a:pPr>
            <a:r>
              <a:rPr lang="en-US" sz="2400" b="1" spc="-35" dirty="0">
                <a:latin typeface="Segoe UI"/>
              </a:rPr>
              <a:t>To create rich delivery:</a:t>
            </a:r>
          </a:p>
          <a:p>
            <a:pPr marL="914400" lvl="1" indent="-457200">
              <a:spcAft>
                <a:spcPts val="733"/>
              </a:spcAft>
              <a:buFont typeface="+mj-lt"/>
              <a:buAutoNum type="arabicPeriod"/>
            </a:pPr>
            <a:r>
              <a:rPr lang="en-US" sz="2400" spc="-35" dirty="0" smtClean="0">
                <a:latin typeface="Segoe UI"/>
              </a:rPr>
              <a:t>Vary </a:t>
            </a:r>
            <a:r>
              <a:rPr lang="en-US" sz="2400" spc="-35" dirty="0">
                <a:latin typeface="Segoe UI"/>
              </a:rPr>
              <a:t>the speed, volume intonation.</a:t>
            </a:r>
          </a:p>
          <a:p>
            <a:pPr marL="914400" lvl="1" indent="-457200">
              <a:buFont typeface="+mj-lt"/>
              <a:buAutoNum type="arabicPeriod"/>
            </a:pPr>
            <a:r>
              <a:rPr lang="en-US" sz="2400" spc="-35" dirty="0" smtClean="0">
                <a:latin typeface="Segoe UI"/>
              </a:rPr>
              <a:t>Use </a:t>
            </a:r>
            <a:r>
              <a:rPr lang="en-US" sz="2400" spc="-35" dirty="0">
                <a:latin typeface="Segoe UI"/>
              </a:rPr>
              <a:t>various Stress, Pacing and Emphasis </a:t>
            </a:r>
            <a:r>
              <a:rPr lang="en-US" sz="2400" spc="-35" dirty="0" smtClean="0">
                <a:latin typeface="Segoe UI"/>
              </a:rPr>
              <a:t>techniques.</a:t>
            </a:r>
          </a:p>
          <a:p>
            <a:pPr marL="914400" lvl="1" indent="-457200"/>
            <a:endParaRPr lang="en-US" sz="2400" spc="-35" dirty="0" smtClean="0">
              <a:latin typeface="Segoe UI"/>
            </a:endParaRPr>
          </a:p>
          <a:p>
            <a:pPr marL="457200" indent="-457200"/>
            <a:r>
              <a:rPr lang="en-US" sz="2400" b="1" spc="-35" dirty="0" smtClean="0">
                <a:latin typeface="Segoe UI"/>
              </a:rPr>
              <a:t>Sound natural. Be eloquent and vivid</a:t>
            </a:r>
          </a:p>
          <a:p>
            <a:pPr marL="914400" lvl="1" indent="-457200">
              <a:buFont typeface="+mj-lt"/>
              <a:buAutoNum type="arabicPeriod"/>
            </a:pPr>
            <a:endParaRPr lang="en-US" sz="2400" spc="-35" dirty="0" smtClean="0">
              <a:latin typeface="Segoe UI"/>
            </a:endParaRPr>
          </a:p>
        </p:txBody>
      </p:sp>
      <p:sp>
        <p:nvSpPr>
          <p:cNvPr id="4" name="Rectangle 3"/>
          <p:cNvSpPr/>
          <p:nvPr/>
        </p:nvSpPr>
        <p:spPr>
          <a:xfrm>
            <a:off x="1981200" y="152400"/>
            <a:ext cx="5069409" cy="428655"/>
          </a:xfrm>
          <a:prstGeom prst="rect">
            <a:avLst/>
          </a:prstGeom>
          <a:noFill/>
        </p:spPr>
        <p:txBody>
          <a:bodyPr wrap="none" lIns="0" tIns="0" rIns="0" bIns="0">
            <a:noAutofit/>
          </a:bodyPr>
          <a:lstStyle/>
          <a:p>
            <a:pPr algn="ctr"/>
            <a:r>
              <a:rPr lang="en-US" sz="2800" b="1" spc="-70" dirty="0" smtClean="0">
                <a:solidFill>
                  <a:schemeClr val="bg1"/>
                </a:solidFill>
                <a:latin typeface="Segoe UI"/>
              </a:rPr>
              <a:t>Key points of voice technique</a:t>
            </a:r>
            <a:endParaRPr lang="en-US" sz="2800" b="1" spc="-70" dirty="0">
              <a:solidFill>
                <a:schemeClr val="bg1"/>
              </a:solidFill>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7068030" cy="4034417"/>
          </a:xfrm>
          <a:prstGeom prst="rect">
            <a:avLst/>
          </a:prstGeom>
          <a:noFill/>
        </p:spPr>
        <p:txBody>
          <a:bodyPr lIns="0" tIns="0" rIns="0" bIns="0">
            <a:noAutofit/>
          </a:bodyPr>
          <a:lstStyle/>
          <a:p>
            <a:pPr marL="514350" marR="557601" indent="-514350">
              <a:lnSpc>
                <a:spcPts val="3349"/>
              </a:lnSpc>
              <a:buAutoNum type="romanUcPeriod"/>
            </a:pPr>
            <a:r>
              <a:rPr lang="en-US" sz="2400" b="1" spc="-70" dirty="0" smtClean="0">
                <a:latin typeface="Arial" pitchFamily="34" charset="0"/>
                <a:cs typeface="Arial" pitchFamily="34" charset="0"/>
              </a:rPr>
              <a:t>Voice </a:t>
            </a:r>
            <a:r>
              <a:rPr lang="en-US" sz="2400" b="1" spc="-70" dirty="0" smtClean="0">
                <a:latin typeface="Arial" pitchFamily="34" charset="0"/>
                <a:cs typeface="Arial" pitchFamily="34" charset="0"/>
              </a:rPr>
              <a:t>technique</a:t>
            </a:r>
            <a:endParaRPr lang="en-US" sz="2400" b="1" spc="-70" dirty="0" smtClean="0">
              <a:latin typeface="Arial" pitchFamily="34" charset="0"/>
              <a:cs typeface="Arial" pitchFamily="34" charset="0"/>
            </a:endParaRPr>
          </a:p>
          <a:p>
            <a:pPr marL="514350" marR="557601" indent="-514350">
              <a:lnSpc>
                <a:spcPts val="3349"/>
              </a:lnSpc>
              <a:buAutoNum type="romanUcPeriod"/>
            </a:pPr>
            <a:r>
              <a:rPr lang="en-US" sz="2400" b="1" spc="-70" dirty="0" smtClean="0">
                <a:solidFill>
                  <a:srgbClr val="C00000"/>
                </a:solidFill>
                <a:latin typeface="Arial" pitchFamily="34" charset="0"/>
                <a:cs typeface="Arial" pitchFamily="34" charset="0"/>
              </a:rPr>
              <a:t>Body language</a:t>
            </a:r>
            <a:endParaRPr lang="en-US" sz="2400" b="1" spc="-70" dirty="0">
              <a:solidFill>
                <a:srgbClr val="C00000"/>
              </a:solidFill>
              <a:latin typeface="Arial" pitchFamily="34" charset="0"/>
              <a:cs typeface="Arial" pitchFamily="34" charset="0"/>
            </a:endParaRP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Content</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5113" y="1295400"/>
            <a:ext cx="4916043" cy="4773168"/>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What is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055" y="987298"/>
            <a:ext cx="3182779" cy="1367682"/>
          </a:xfrm>
          <a:prstGeom prst="rect">
            <a:avLst/>
          </a:prstGeom>
        </p:spPr>
        <p:txBody>
          <a:bodyPr vert="horz" wrap="square" lIns="0" tIns="13335" rIns="0" bIns="0" rtlCol="0">
            <a:spAutoFit/>
          </a:bodyPr>
          <a:lstStyle/>
          <a:p>
            <a:pPr marL="12700">
              <a:lnSpc>
                <a:spcPct val="100000"/>
              </a:lnSpc>
              <a:spcBef>
                <a:spcPts val="105"/>
              </a:spcBef>
            </a:pPr>
            <a:r>
              <a:rPr sz="4400" spc="-155" dirty="0">
                <a:latin typeface="Arial"/>
                <a:cs typeface="Arial"/>
              </a:rPr>
              <a:t>Body </a:t>
            </a:r>
            <a:r>
              <a:rPr sz="4400" spc="-190" dirty="0">
                <a:latin typeface="Arial"/>
                <a:cs typeface="Arial"/>
              </a:rPr>
              <a:t>Language</a:t>
            </a:r>
            <a:r>
              <a:rPr sz="4400" spc="-645" dirty="0">
                <a:latin typeface="Arial"/>
                <a:cs typeface="Arial"/>
              </a:rPr>
              <a:t> </a:t>
            </a:r>
            <a:r>
              <a:rPr sz="4400" spc="-145" dirty="0">
                <a:latin typeface="Arial"/>
                <a:cs typeface="Arial"/>
              </a:rPr>
              <a:t>is:</a:t>
            </a:r>
            <a:endParaRPr sz="4400">
              <a:latin typeface="Arial"/>
              <a:cs typeface="Arial"/>
            </a:endParaRPr>
          </a:p>
        </p:txBody>
      </p:sp>
      <p:sp>
        <p:nvSpPr>
          <p:cNvPr id="3" name="object 3"/>
          <p:cNvSpPr txBox="1"/>
          <p:nvPr/>
        </p:nvSpPr>
        <p:spPr>
          <a:xfrm>
            <a:off x="304800" y="1066800"/>
            <a:ext cx="3429000" cy="4936608"/>
          </a:xfrm>
          <a:prstGeom prst="rect">
            <a:avLst/>
          </a:prstGeom>
        </p:spPr>
        <p:txBody>
          <a:bodyPr vert="horz" wrap="square" lIns="0" tIns="12065" rIns="0" bIns="0" rtlCol="0">
            <a:spAutoFit/>
          </a:bodyPr>
          <a:lstStyle/>
          <a:p>
            <a:pPr marL="299085" marR="561340" indent="-287020">
              <a:lnSpc>
                <a:spcPct val="100000"/>
              </a:lnSpc>
              <a:spcBef>
                <a:spcPts val="95"/>
              </a:spcBef>
              <a:buFont typeface="Wingdings" pitchFamily="2" charset="2"/>
              <a:buChar char="ü"/>
              <a:tabLst>
                <a:tab pos="299720" algn="l"/>
              </a:tabLst>
            </a:pPr>
            <a:r>
              <a:rPr sz="2000" spc="-80" dirty="0">
                <a:latin typeface="Arial" pitchFamily="34" charset="0"/>
                <a:cs typeface="Arial" pitchFamily="34" charset="0"/>
              </a:rPr>
              <a:t>Body </a:t>
            </a:r>
            <a:r>
              <a:rPr sz="2000" spc="-85" dirty="0">
                <a:latin typeface="Arial" pitchFamily="34" charset="0"/>
                <a:cs typeface="Arial" pitchFamily="34" charset="0"/>
              </a:rPr>
              <a:t>language </a:t>
            </a:r>
            <a:r>
              <a:rPr sz="2000" spc="-100" dirty="0">
                <a:latin typeface="Arial" pitchFamily="34" charset="0"/>
                <a:cs typeface="Arial" pitchFamily="34" charset="0"/>
              </a:rPr>
              <a:t>is </a:t>
            </a:r>
            <a:r>
              <a:rPr sz="2000" spc="-15" dirty="0">
                <a:latin typeface="Arial" pitchFamily="34" charset="0"/>
                <a:cs typeface="Arial" pitchFamily="34" charset="0"/>
              </a:rPr>
              <a:t>the</a:t>
            </a:r>
            <a:r>
              <a:rPr sz="2000" spc="-480" dirty="0">
                <a:latin typeface="Arial" pitchFamily="34" charset="0"/>
                <a:cs typeface="Arial" pitchFamily="34" charset="0"/>
              </a:rPr>
              <a:t> </a:t>
            </a:r>
            <a:r>
              <a:rPr sz="2000" spc="-60" dirty="0">
                <a:latin typeface="Arial" pitchFamily="34" charset="0"/>
                <a:cs typeface="Arial" pitchFamily="34" charset="0"/>
              </a:rPr>
              <a:t>non-verbal  </a:t>
            </a:r>
            <a:r>
              <a:rPr sz="2000" spc="-45" dirty="0">
                <a:latin typeface="Arial" pitchFamily="34" charset="0"/>
                <a:cs typeface="Arial" pitchFamily="34" charset="0"/>
              </a:rPr>
              <a:t>communication </a:t>
            </a:r>
            <a:r>
              <a:rPr sz="2000" spc="20" dirty="0">
                <a:latin typeface="Arial" pitchFamily="34" charset="0"/>
                <a:cs typeface="Arial" pitchFamily="34" charset="0"/>
              </a:rPr>
              <a:t>that </a:t>
            </a:r>
            <a:r>
              <a:rPr sz="2000" spc="-75" dirty="0">
                <a:latin typeface="Arial" pitchFamily="34" charset="0"/>
                <a:cs typeface="Arial" pitchFamily="34" charset="0"/>
              </a:rPr>
              <a:t>involves  </a:t>
            </a:r>
            <a:r>
              <a:rPr sz="2000" spc="-50" dirty="0">
                <a:latin typeface="Arial" pitchFamily="34" charset="0"/>
                <a:cs typeface="Arial" pitchFamily="34" charset="0"/>
              </a:rPr>
              <a:t>body</a:t>
            </a:r>
            <a:r>
              <a:rPr sz="2000" spc="-185" dirty="0">
                <a:latin typeface="Arial" pitchFamily="34" charset="0"/>
                <a:cs typeface="Arial" pitchFamily="34" charset="0"/>
              </a:rPr>
              <a:t> </a:t>
            </a:r>
            <a:r>
              <a:rPr sz="2000" spc="-40" dirty="0">
                <a:latin typeface="Arial" pitchFamily="34" charset="0"/>
                <a:cs typeface="Arial" pitchFamily="34" charset="0"/>
              </a:rPr>
              <a:t>movement.</a:t>
            </a:r>
            <a:endParaRPr sz="2000">
              <a:latin typeface="Arial" pitchFamily="34" charset="0"/>
              <a:cs typeface="Arial" pitchFamily="34" charset="0"/>
            </a:endParaRPr>
          </a:p>
          <a:p>
            <a:pPr marL="299085" marR="772160" indent="-287020">
              <a:lnSpc>
                <a:spcPct val="100000"/>
              </a:lnSpc>
              <a:buFont typeface="Wingdings" pitchFamily="2" charset="2"/>
              <a:buChar char="ü"/>
              <a:tabLst>
                <a:tab pos="299720" algn="l"/>
              </a:tabLst>
            </a:pPr>
            <a:r>
              <a:rPr sz="2000" spc="-65" smtClean="0">
                <a:latin typeface="Arial" pitchFamily="34" charset="0"/>
                <a:cs typeface="Arial" pitchFamily="34" charset="0"/>
              </a:rPr>
              <a:t>Gesturing </a:t>
            </a:r>
            <a:r>
              <a:rPr sz="2000" spc="-125" dirty="0">
                <a:latin typeface="Arial" pitchFamily="34" charset="0"/>
                <a:cs typeface="Arial" pitchFamily="34" charset="0"/>
              </a:rPr>
              <a:t>can </a:t>
            </a:r>
            <a:r>
              <a:rPr sz="2000" spc="-100" dirty="0">
                <a:latin typeface="Arial" pitchFamily="34" charset="0"/>
                <a:cs typeface="Arial" pitchFamily="34" charset="0"/>
              </a:rPr>
              <a:t>also </a:t>
            </a:r>
            <a:r>
              <a:rPr sz="2000" spc="-95" dirty="0">
                <a:latin typeface="Arial" pitchFamily="34" charset="0"/>
                <a:cs typeface="Arial" pitchFamily="34" charset="0"/>
              </a:rPr>
              <a:t>be</a:t>
            </a:r>
            <a:r>
              <a:rPr sz="2000" spc="-409" dirty="0">
                <a:latin typeface="Arial" pitchFamily="34" charset="0"/>
                <a:cs typeface="Arial" pitchFamily="34" charset="0"/>
              </a:rPr>
              <a:t> </a:t>
            </a:r>
            <a:r>
              <a:rPr sz="2000" spc="-30">
                <a:latin typeface="Arial" pitchFamily="34" charset="0"/>
                <a:cs typeface="Arial" pitchFamily="34" charset="0"/>
              </a:rPr>
              <a:t>termed </a:t>
            </a:r>
            <a:r>
              <a:rPr sz="2000" spc="-185" smtClean="0">
                <a:latin typeface="Arial" pitchFamily="34" charset="0"/>
                <a:cs typeface="Arial" pitchFamily="34" charset="0"/>
              </a:rPr>
              <a:t>as </a:t>
            </a:r>
            <a:r>
              <a:rPr sz="2000" spc="-50" dirty="0">
                <a:latin typeface="Arial" pitchFamily="34" charset="0"/>
                <a:cs typeface="Arial" pitchFamily="34" charset="0"/>
              </a:rPr>
              <a:t>body </a:t>
            </a:r>
            <a:r>
              <a:rPr sz="2000" spc="-85" dirty="0">
                <a:latin typeface="Arial" pitchFamily="34" charset="0"/>
                <a:cs typeface="Arial" pitchFamily="34" charset="0"/>
              </a:rPr>
              <a:t>language </a:t>
            </a:r>
            <a:r>
              <a:rPr sz="2000" spc="-60" dirty="0">
                <a:latin typeface="Arial" pitchFamily="34" charset="0"/>
                <a:cs typeface="Arial" pitchFamily="34" charset="0"/>
              </a:rPr>
              <a:t>which </a:t>
            </a:r>
            <a:r>
              <a:rPr sz="2000" spc="-100" dirty="0">
                <a:latin typeface="Arial" pitchFamily="34" charset="0"/>
                <a:cs typeface="Arial" pitchFamily="34" charset="0"/>
              </a:rPr>
              <a:t>is </a:t>
            </a:r>
            <a:r>
              <a:rPr sz="2000" spc="-110" dirty="0">
                <a:latin typeface="Arial" pitchFamily="34" charset="0"/>
                <a:cs typeface="Arial" pitchFamily="34" charset="0"/>
              </a:rPr>
              <a:t>an  </a:t>
            </a:r>
            <a:r>
              <a:rPr sz="2000" spc="-55" dirty="0">
                <a:latin typeface="Arial" pitchFamily="34" charset="0"/>
                <a:cs typeface="Arial" pitchFamily="34" charset="0"/>
              </a:rPr>
              <a:t>absolutely </a:t>
            </a:r>
            <a:r>
              <a:rPr sz="2000" spc="-60" dirty="0">
                <a:latin typeface="Arial" pitchFamily="34" charset="0"/>
                <a:cs typeface="Arial" pitchFamily="34" charset="0"/>
              </a:rPr>
              <a:t>non-verbal </a:t>
            </a:r>
            <a:r>
              <a:rPr sz="2000" spc="-90" dirty="0">
                <a:latin typeface="Arial" pitchFamily="34" charset="0"/>
                <a:cs typeface="Arial" pitchFamily="34" charset="0"/>
              </a:rPr>
              <a:t>mean  </a:t>
            </a:r>
            <a:r>
              <a:rPr sz="2000" spc="10">
                <a:latin typeface="Arial" pitchFamily="34" charset="0"/>
                <a:cs typeface="Arial" pitchFamily="34" charset="0"/>
              </a:rPr>
              <a:t>of</a:t>
            </a:r>
            <a:r>
              <a:rPr sz="2000" spc="-175">
                <a:latin typeface="Arial" pitchFamily="34" charset="0"/>
                <a:cs typeface="Arial" pitchFamily="34" charset="0"/>
              </a:rPr>
              <a:t> </a:t>
            </a:r>
            <a:r>
              <a:rPr lang="en-US" sz="2000" spc="-175" dirty="0" smtClean="0">
                <a:latin typeface="Arial" pitchFamily="34" charset="0"/>
                <a:cs typeface="Arial" pitchFamily="34" charset="0"/>
              </a:rPr>
              <a:t>c</a:t>
            </a:r>
            <a:r>
              <a:rPr sz="2000" spc="-45" smtClean="0">
                <a:latin typeface="Arial" pitchFamily="34" charset="0"/>
                <a:cs typeface="Arial" pitchFamily="34" charset="0"/>
              </a:rPr>
              <a:t>ommunication</a:t>
            </a:r>
            <a:r>
              <a:rPr sz="2000" spc="-45" dirty="0">
                <a:latin typeface="Arial" pitchFamily="34" charset="0"/>
                <a:cs typeface="Arial" pitchFamily="34" charset="0"/>
              </a:rPr>
              <a:t>.</a:t>
            </a:r>
            <a:endParaRPr sz="2000">
              <a:latin typeface="Arial" pitchFamily="34" charset="0"/>
              <a:cs typeface="Arial" pitchFamily="34" charset="0"/>
            </a:endParaRPr>
          </a:p>
          <a:p>
            <a:pPr marL="299085" marR="313055" indent="-287020">
              <a:lnSpc>
                <a:spcPct val="100000"/>
              </a:lnSpc>
              <a:buFont typeface="Wingdings" pitchFamily="2" charset="2"/>
              <a:buChar char="ü"/>
              <a:tabLst>
                <a:tab pos="299720" algn="l"/>
              </a:tabLst>
            </a:pPr>
            <a:r>
              <a:rPr sz="2000" spc="-114" smtClean="0">
                <a:latin typeface="Arial" pitchFamily="34" charset="0"/>
                <a:cs typeface="Arial" pitchFamily="34" charset="0"/>
              </a:rPr>
              <a:t>People </a:t>
            </a:r>
            <a:r>
              <a:rPr sz="2000" spc="-25" dirty="0">
                <a:latin typeface="Arial" pitchFamily="34" charset="0"/>
                <a:cs typeface="Arial" pitchFamily="34" charset="0"/>
              </a:rPr>
              <a:t>in </a:t>
            </a:r>
            <a:r>
              <a:rPr sz="2000" spc="-15" dirty="0">
                <a:latin typeface="Arial" pitchFamily="34" charset="0"/>
                <a:cs typeface="Arial" pitchFamily="34" charset="0"/>
              </a:rPr>
              <a:t>the </a:t>
            </a:r>
            <a:r>
              <a:rPr sz="2000" spc="-65" dirty="0">
                <a:latin typeface="Arial" pitchFamily="34" charset="0"/>
                <a:cs typeface="Arial" pitchFamily="34" charset="0"/>
              </a:rPr>
              <a:t>workplace </a:t>
            </a:r>
            <a:r>
              <a:rPr sz="2000" spc="-125" dirty="0">
                <a:latin typeface="Arial" pitchFamily="34" charset="0"/>
                <a:cs typeface="Arial" pitchFamily="34" charset="0"/>
              </a:rPr>
              <a:t>can  </a:t>
            </a:r>
            <a:r>
              <a:rPr sz="2000" spc="-90" dirty="0">
                <a:latin typeface="Arial" pitchFamily="34" charset="0"/>
                <a:cs typeface="Arial" pitchFamily="34" charset="0"/>
              </a:rPr>
              <a:t>convey</a:t>
            </a:r>
            <a:r>
              <a:rPr sz="2000" spc="-185" dirty="0">
                <a:latin typeface="Arial" pitchFamily="34" charset="0"/>
                <a:cs typeface="Arial" pitchFamily="34" charset="0"/>
              </a:rPr>
              <a:t> </a:t>
            </a:r>
            <a:r>
              <a:rPr sz="2000" spc="-150" dirty="0">
                <a:latin typeface="Arial" pitchFamily="34" charset="0"/>
                <a:cs typeface="Arial" pitchFamily="34" charset="0"/>
              </a:rPr>
              <a:t>a</a:t>
            </a:r>
            <a:r>
              <a:rPr sz="2000" spc="-190" dirty="0">
                <a:latin typeface="Arial" pitchFamily="34" charset="0"/>
                <a:cs typeface="Arial" pitchFamily="34" charset="0"/>
              </a:rPr>
              <a:t> </a:t>
            </a:r>
            <a:r>
              <a:rPr sz="2000" spc="-40" dirty="0">
                <a:latin typeface="Arial" pitchFamily="34" charset="0"/>
                <a:cs typeface="Arial" pitchFamily="34" charset="0"/>
              </a:rPr>
              <a:t>great</a:t>
            </a:r>
            <a:r>
              <a:rPr sz="2000" spc="-180" dirty="0">
                <a:latin typeface="Arial" pitchFamily="34" charset="0"/>
                <a:cs typeface="Arial" pitchFamily="34" charset="0"/>
              </a:rPr>
              <a:t> </a:t>
            </a:r>
            <a:r>
              <a:rPr sz="2000" spc="-80" dirty="0">
                <a:latin typeface="Arial" pitchFamily="34" charset="0"/>
                <a:cs typeface="Arial" pitchFamily="34" charset="0"/>
              </a:rPr>
              <a:t>deal</a:t>
            </a:r>
            <a:r>
              <a:rPr sz="2000" spc="-185" dirty="0">
                <a:latin typeface="Arial" pitchFamily="34" charset="0"/>
                <a:cs typeface="Arial" pitchFamily="34" charset="0"/>
              </a:rPr>
              <a:t> </a:t>
            </a:r>
            <a:r>
              <a:rPr sz="2000" spc="15">
                <a:latin typeface="Arial" pitchFamily="34" charset="0"/>
                <a:cs typeface="Arial" pitchFamily="34" charset="0"/>
              </a:rPr>
              <a:t>of</a:t>
            </a:r>
            <a:r>
              <a:rPr sz="2000" spc="-185">
                <a:latin typeface="Arial" pitchFamily="34" charset="0"/>
                <a:cs typeface="Arial" pitchFamily="34" charset="0"/>
              </a:rPr>
              <a:t> </a:t>
            </a:r>
            <a:r>
              <a:rPr sz="2000" spc="-10" smtClean="0">
                <a:latin typeface="Arial" pitchFamily="34" charset="0"/>
                <a:cs typeface="Arial" pitchFamily="34" charset="0"/>
              </a:rPr>
              <a:t>information</a:t>
            </a:r>
            <a:r>
              <a:rPr lang="en-US" sz="2000" spc="-10" dirty="0" smtClean="0">
                <a:latin typeface="Arial" pitchFamily="34" charset="0"/>
                <a:cs typeface="Arial" pitchFamily="34" charset="0"/>
              </a:rPr>
              <a:t> </a:t>
            </a:r>
            <a:r>
              <a:rPr sz="2000" spc="10" smtClean="0">
                <a:latin typeface="Arial" pitchFamily="34" charset="0"/>
                <a:cs typeface="Arial" pitchFamily="34" charset="0"/>
              </a:rPr>
              <a:t>without</a:t>
            </a:r>
            <a:r>
              <a:rPr sz="2000" spc="-180" smtClean="0">
                <a:latin typeface="Arial" pitchFamily="34" charset="0"/>
                <a:cs typeface="Arial" pitchFamily="34" charset="0"/>
              </a:rPr>
              <a:t> </a:t>
            </a:r>
            <a:r>
              <a:rPr sz="2000" spc="-105" dirty="0">
                <a:latin typeface="Arial" pitchFamily="34" charset="0"/>
                <a:cs typeface="Arial" pitchFamily="34" charset="0"/>
              </a:rPr>
              <a:t>even</a:t>
            </a:r>
            <a:r>
              <a:rPr sz="2000" spc="-185" dirty="0">
                <a:latin typeface="Arial" pitchFamily="34" charset="0"/>
                <a:cs typeface="Arial" pitchFamily="34" charset="0"/>
              </a:rPr>
              <a:t> </a:t>
            </a:r>
            <a:r>
              <a:rPr sz="2000" spc="-85" dirty="0">
                <a:latin typeface="Arial" pitchFamily="34" charset="0"/>
                <a:cs typeface="Arial" pitchFamily="34" charset="0"/>
              </a:rPr>
              <a:t>speaking;</a:t>
            </a:r>
            <a:r>
              <a:rPr sz="2000" spc="-170" dirty="0">
                <a:latin typeface="Arial" pitchFamily="34" charset="0"/>
                <a:cs typeface="Arial" pitchFamily="34" charset="0"/>
              </a:rPr>
              <a:t> </a:t>
            </a:r>
            <a:r>
              <a:rPr sz="2000" spc="-25">
                <a:latin typeface="Arial" pitchFamily="34" charset="0"/>
                <a:cs typeface="Arial" pitchFamily="34" charset="0"/>
              </a:rPr>
              <a:t>through</a:t>
            </a:r>
            <a:r>
              <a:rPr sz="2000" spc="-185">
                <a:latin typeface="Arial" pitchFamily="34" charset="0"/>
                <a:cs typeface="Arial" pitchFamily="34" charset="0"/>
              </a:rPr>
              <a:t> </a:t>
            </a:r>
            <a:r>
              <a:rPr sz="2000" spc="-40" smtClean="0">
                <a:latin typeface="Arial" pitchFamily="34" charset="0"/>
                <a:cs typeface="Arial" pitchFamily="34" charset="0"/>
              </a:rPr>
              <a:t>non</a:t>
            </a:r>
            <a:r>
              <a:rPr sz="2000" spc="-65" smtClean="0">
                <a:latin typeface="Arial" pitchFamily="34" charset="0"/>
                <a:cs typeface="Arial" pitchFamily="34" charset="0"/>
              </a:rPr>
              <a:t>verbal</a:t>
            </a:r>
            <a:r>
              <a:rPr sz="2000" spc="-180" smtClean="0">
                <a:latin typeface="Arial" pitchFamily="34" charset="0"/>
                <a:cs typeface="Arial" pitchFamily="34" charset="0"/>
              </a:rPr>
              <a:t> </a:t>
            </a:r>
            <a:r>
              <a:rPr sz="2000" spc="-45" dirty="0">
                <a:latin typeface="Arial" pitchFamily="34" charset="0"/>
                <a:cs typeface="Arial" pitchFamily="34" charset="0"/>
              </a:rPr>
              <a:t>communication.</a:t>
            </a:r>
            <a:endParaRPr sz="2000">
              <a:latin typeface="Arial" pitchFamily="34" charset="0"/>
              <a:cs typeface="Arial" pitchFamily="34" charset="0"/>
            </a:endParaRPr>
          </a:p>
        </p:txBody>
      </p:sp>
      <p:sp>
        <p:nvSpPr>
          <p:cNvPr id="4" name="object 4"/>
          <p:cNvSpPr/>
          <p:nvPr/>
        </p:nvSpPr>
        <p:spPr>
          <a:xfrm>
            <a:off x="3657600" y="1101853"/>
            <a:ext cx="5238368" cy="5298947"/>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What is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055" y="987298"/>
            <a:ext cx="3182779" cy="1367682"/>
          </a:xfrm>
          <a:prstGeom prst="rect">
            <a:avLst/>
          </a:prstGeom>
        </p:spPr>
        <p:txBody>
          <a:bodyPr vert="horz" wrap="square" lIns="0" tIns="13335" rIns="0" bIns="0" rtlCol="0">
            <a:spAutoFit/>
          </a:bodyPr>
          <a:lstStyle/>
          <a:p>
            <a:pPr marL="12700">
              <a:lnSpc>
                <a:spcPct val="100000"/>
              </a:lnSpc>
              <a:spcBef>
                <a:spcPts val="105"/>
              </a:spcBef>
            </a:pPr>
            <a:r>
              <a:rPr sz="4400" spc="-155" dirty="0">
                <a:latin typeface="Arial"/>
                <a:cs typeface="Arial"/>
              </a:rPr>
              <a:t>Body </a:t>
            </a:r>
            <a:r>
              <a:rPr sz="4400" spc="-190" dirty="0">
                <a:latin typeface="Arial"/>
                <a:cs typeface="Arial"/>
              </a:rPr>
              <a:t>Language</a:t>
            </a:r>
            <a:r>
              <a:rPr sz="4400" spc="-645" dirty="0">
                <a:latin typeface="Arial"/>
                <a:cs typeface="Arial"/>
              </a:rPr>
              <a:t> </a:t>
            </a:r>
            <a:r>
              <a:rPr sz="4400" spc="-145" dirty="0">
                <a:latin typeface="Arial"/>
                <a:cs typeface="Arial"/>
              </a:rPr>
              <a:t>is:</a:t>
            </a:r>
            <a:endParaRPr sz="4400">
              <a:latin typeface="Arial"/>
              <a:cs typeface="Arial"/>
            </a:endParaRPr>
          </a:p>
        </p:txBody>
      </p:sp>
      <p:sp>
        <p:nvSpPr>
          <p:cNvPr id="3" name="object 3"/>
          <p:cNvSpPr txBox="1"/>
          <p:nvPr/>
        </p:nvSpPr>
        <p:spPr>
          <a:xfrm>
            <a:off x="609600" y="1524000"/>
            <a:ext cx="7239000" cy="1920398"/>
          </a:xfrm>
          <a:prstGeom prst="rect">
            <a:avLst/>
          </a:prstGeom>
        </p:spPr>
        <p:txBody>
          <a:bodyPr vert="horz" wrap="square" lIns="0" tIns="12065" rIns="0" bIns="0" rtlCol="0">
            <a:spAutoFit/>
          </a:bodyPr>
          <a:lstStyle/>
          <a:p>
            <a:pPr marL="299085" marR="5080" indent="-287020">
              <a:lnSpc>
                <a:spcPct val="100000"/>
              </a:lnSpc>
              <a:spcBef>
                <a:spcPts val="105"/>
              </a:spcBef>
              <a:buSzPct val="96875"/>
              <a:buFont typeface="Wingdings"/>
              <a:buChar char=""/>
              <a:tabLst>
                <a:tab pos="333375" algn="l"/>
              </a:tabLst>
            </a:pPr>
            <a:r>
              <a:rPr lang="en-US" sz="2400" spc="-95" dirty="0" smtClean="0">
                <a:latin typeface="Arial"/>
                <a:cs typeface="Arial"/>
              </a:rPr>
              <a:t>Like </a:t>
            </a:r>
            <a:r>
              <a:rPr lang="en-US" sz="2400" spc="-125" dirty="0" smtClean="0">
                <a:latin typeface="Arial"/>
                <a:cs typeface="Arial"/>
              </a:rPr>
              <a:t>any </a:t>
            </a:r>
            <a:r>
              <a:rPr lang="en-US" sz="2400" spc="-145" dirty="0" smtClean="0">
                <a:latin typeface="Arial"/>
                <a:cs typeface="Arial"/>
              </a:rPr>
              <a:t>spoken </a:t>
            </a:r>
            <a:r>
              <a:rPr lang="en-US" sz="2400" spc="-110" dirty="0" smtClean="0">
                <a:latin typeface="Arial"/>
                <a:cs typeface="Arial"/>
              </a:rPr>
              <a:t>language, </a:t>
            </a:r>
            <a:r>
              <a:rPr lang="en-US" sz="2400" spc="-70" dirty="0" smtClean="0">
                <a:latin typeface="Arial"/>
                <a:cs typeface="Arial"/>
              </a:rPr>
              <a:t>body </a:t>
            </a:r>
            <a:r>
              <a:rPr lang="en-US" sz="2400" spc="-120" dirty="0" smtClean="0">
                <a:latin typeface="Arial"/>
                <a:cs typeface="Arial"/>
              </a:rPr>
              <a:t>language </a:t>
            </a:r>
            <a:r>
              <a:rPr lang="en-US" sz="2400" spc="-200" dirty="0" smtClean="0">
                <a:latin typeface="Arial"/>
                <a:cs typeface="Arial"/>
              </a:rPr>
              <a:t>has </a:t>
            </a:r>
            <a:r>
              <a:rPr lang="en-US" sz="2400" spc="-90" dirty="0" smtClean="0">
                <a:latin typeface="Arial"/>
                <a:cs typeface="Arial"/>
              </a:rPr>
              <a:t>words,  </a:t>
            </a:r>
            <a:r>
              <a:rPr lang="en-US" sz="2400" spc="-150" dirty="0" smtClean="0">
                <a:latin typeface="Arial"/>
                <a:cs typeface="Arial"/>
              </a:rPr>
              <a:t>sentences </a:t>
            </a:r>
            <a:r>
              <a:rPr lang="en-US" sz="2400" spc="-125" dirty="0" smtClean="0">
                <a:latin typeface="Arial"/>
                <a:cs typeface="Arial"/>
              </a:rPr>
              <a:t>and</a:t>
            </a:r>
            <a:r>
              <a:rPr lang="en-US" sz="2400" spc="-459" dirty="0" smtClean="0">
                <a:latin typeface="Arial"/>
                <a:cs typeface="Arial"/>
              </a:rPr>
              <a:t> </a:t>
            </a:r>
            <a:r>
              <a:rPr lang="en-US" sz="2400" spc="-45" dirty="0" smtClean="0">
                <a:latin typeface="Arial"/>
                <a:cs typeface="Arial"/>
              </a:rPr>
              <a:t>punctuation.</a:t>
            </a:r>
            <a:endParaRPr lang="en-US" sz="2400" dirty="0" smtClean="0">
              <a:latin typeface="Arial"/>
              <a:cs typeface="Arial"/>
            </a:endParaRPr>
          </a:p>
          <a:p>
            <a:pPr>
              <a:lnSpc>
                <a:spcPct val="100000"/>
              </a:lnSpc>
              <a:spcBef>
                <a:spcPts val="45"/>
              </a:spcBef>
              <a:buClr>
                <a:srgbClr val="FFFF00"/>
              </a:buClr>
              <a:buFont typeface="Wingdings"/>
              <a:buChar char=""/>
            </a:pPr>
            <a:endParaRPr lang="en-US" sz="2800" dirty="0" smtClean="0">
              <a:latin typeface="Arial"/>
              <a:cs typeface="Arial"/>
            </a:endParaRPr>
          </a:p>
          <a:p>
            <a:pPr marL="299085" marR="78740" indent="-287020">
              <a:lnSpc>
                <a:spcPct val="100000"/>
              </a:lnSpc>
              <a:buSzPct val="96875"/>
              <a:buFont typeface="Wingdings"/>
              <a:buChar char=""/>
              <a:tabLst>
                <a:tab pos="333375" algn="l"/>
              </a:tabLst>
            </a:pPr>
            <a:r>
              <a:rPr lang="en-US" sz="2400" spc="-220" dirty="0" smtClean="0">
                <a:latin typeface="Arial"/>
                <a:cs typeface="Arial"/>
              </a:rPr>
              <a:t>Each </a:t>
            </a:r>
            <a:r>
              <a:rPr lang="en-US" sz="2400" spc="-95" dirty="0" smtClean="0">
                <a:latin typeface="Arial"/>
                <a:cs typeface="Arial"/>
              </a:rPr>
              <a:t>gesture </a:t>
            </a:r>
            <a:r>
              <a:rPr lang="en-US" sz="2400" spc="-140" dirty="0" smtClean="0">
                <a:latin typeface="Arial"/>
                <a:cs typeface="Arial"/>
              </a:rPr>
              <a:t>is </a:t>
            </a:r>
            <a:r>
              <a:rPr lang="en-US" sz="2400" spc="-60" dirty="0" smtClean="0">
                <a:latin typeface="Arial"/>
                <a:cs typeface="Arial"/>
              </a:rPr>
              <a:t>like</a:t>
            </a:r>
            <a:r>
              <a:rPr lang="en-US" sz="2400" spc="-675" dirty="0" smtClean="0">
                <a:latin typeface="Arial"/>
                <a:cs typeface="Arial"/>
              </a:rPr>
              <a:t> </a:t>
            </a:r>
            <a:r>
              <a:rPr lang="en-US" sz="2400" spc="-215" dirty="0" smtClean="0">
                <a:latin typeface="Arial"/>
                <a:cs typeface="Arial"/>
              </a:rPr>
              <a:t>a </a:t>
            </a:r>
            <a:r>
              <a:rPr lang="en-US" sz="2400" spc="-105" dirty="0" smtClean="0">
                <a:latin typeface="Arial"/>
                <a:cs typeface="Arial"/>
              </a:rPr>
              <a:t>single </a:t>
            </a:r>
            <a:r>
              <a:rPr lang="en-US" sz="2400" spc="-45" dirty="0" smtClean="0">
                <a:latin typeface="Arial"/>
                <a:cs typeface="Arial"/>
              </a:rPr>
              <a:t>word </a:t>
            </a:r>
            <a:r>
              <a:rPr lang="en-US" sz="2400" spc="-120" dirty="0" smtClean="0">
                <a:latin typeface="Arial"/>
                <a:cs typeface="Arial"/>
              </a:rPr>
              <a:t>and one </a:t>
            </a:r>
            <a:r>
              <a:rPr lang="en-US" sz="2400" spc="-45" dirty="0" smtClean="0">
                <a:latin typeface="Arial"/>
                <a:cs typeface="Arial"/>
              </a:rPr>
              <a:t>word </a:t>
            </a:r>
            <a:r>
              <a:rPr lang="en-US" sz="2400" spc="-95" dirty="0" smtClean="0">
                <a:latin typeface="Arial"/>
                <a:cs typeface="Arial"/>
              </a:rPr>
              <a:t>may  </a:t>
            </a:r>
            <a:r>
              <a:rPr lang="en-US" sz="2400" spc="-155" dirty="0" smtClean="0">
                <a:latin typeface="Arial"/>
                <a:cs typeface="Arial"/>
              </a:rPr>
              <a:t>have </a:t>
            </a:r>
            <a:r>
              <a:rPr lang="en-US" sz="2400" spc="-145" dirty="0" smtClean="0">
                <a:latin typeface="Arial"/>
                <a:cs typeface="Arial"/>
              </a:rPr>
              <a:t>several </a:t>
            </a:r>
            <a:r>
              <a:rPr lang="en-US" sz="2400" dirty="0" smtClean="0">
                <a:latin typeface="Arial"/>
                <a:cs typeface="Arial"/>
              </a:rPr>
              <a:t>different </a:t>
            </a:r>
            <a:r>
              <a:rPr lang="en-US" sz="2400" spc="-110" dirty="0" smtClean="0">
                <a:latin typeface="Arial"/>
                <a:cs typeface="Arial"/>
              </a:rPr>
              <a:t>meanings.</a:t>
            </a:r>
            <a:endParaRPr lang="en-US" sz="2400" dirty="0">
              <a:latin typeface="Arial"/>
              <a:cs typeface="Arial"/>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How does body language talk?</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7159" y="6478577"/>
            <a:ext cx="110490" cy="282129"/>
          </a:xfrm>
          <a:prstGeom prst="rect">
            <a:avLst/>
          </a:prstGeom>
        </p:spPr>
        <p:txBody>
          <a:bodyPr vert="horz" wrap="square" lIns="0" tIns="0" rIns="0" bIns="0" rtlCol="0">
            <a:spAutoFit/>
          </a:bodyPr>
          <a:lstStyle/>
          <a:p>
            <a:pPr>
              <a:lnSpc>
                <a:spcPts val="1130"/>
              </a:lnSpc>
            </a:pPr>
            <a:r>
              <a:rPr sz="1200" spc="-95" dirty="0">
                <a:solidFill>
                  <a:srgbClr val="8B8B8B"/>
                </a:solidFill>
                <a:latin typeface="Arial"/>
                <a:cs typeface="Arial"/>
              </a:rPr>
              <a:t>10</a:t>
            </a:r>
            <a:endParaRPr sz="1200">
              <a:latin typeface="Arial"/>
              <a:cs typeface="Arial"/>
            </a:endParaRPr>
          </a:p>
        </p:txBody>
      </p:sp>
      <p:sp>
        <p:nvSpPr>
          <p:cNvPr id="5" name="object 5"/>
          <p:cNvSpPr txBox="1"/>
          <p:nvPr/>
        </p:nvSpPr>
        <p:spPr>
          <a:xfrm>
            <a:off x="533400" y="1143000"/>
            <a:ext cx="8229599" cy="752129"/>
          </a:xfrm>
          <a:prstGeom prst="rect">
            <a:avLst/>
          </a:prstGeom>
        </p:spPr>
        <p:txBody>
          <a:bodyPr vert="horz" wrap="square" lIns="0" tIns="13335" rIns="0" bIns="0" rtlCol="0">
            <a:spAutoFit/>
          </a:bodyPr>
          <a:lstStyle/>
          <a:p>
            <a:pPr marL="12700" marR="5080">
              <a:lnSpc>
                <a:spcPct val="100000"/>
              </a:lnSpc>
              <a:spcBef>
                <a:spcPts val="105"/>
              </a:spcBef>
            </a:pPr>
            <a:r>
              <a:rPr sz="2400" spc="-114" dirty="0">
                <a:latin typeface="Arial"/>
                <a:cs typeface="Arial"/>
              </a:rPr>
              <a:t>Body</a:t>
            </a:r>
            <a:r>
              <a:rPr sz="2400" spc="-260" dirty="0">
                <a:latin typeface="Arial"/>
                <a:cs typeface="Arial"/>
              </a:rPr>
              <a:t> </a:t>
            </a:r>
            <a:r>
              <a:rPr sz="2400" spc="-125" dirty="0">
                <a:latin typeface="Arial"/>
                <a:cs typeface="Arial"/>
              </a:rPr>
              <a:t>language</a:t>
            </a:r>
            <a:r>
              <a:rPr sz="2400" spc="-280" dirty="0">
                <a:latin typeface="Arial"/>
                <a:cs typeface="Arial"/>
              </a:rPr>
              <a:t> </a:t>
            </a:r>
            <a:r>
              <a:rPr sz="2400" spc="-130" dirty="0">
                <a:latin typeface="Arial"/>
                <a:cs typeface="Arial"/>
              </a:rPr>
              <a:t>plays</a:t>
            </a:r>
            <a:r>
              <a:rPr sz="2400" spc="-254" dirty="0">
                <a:latin typeface="Arial"/>
                <a:cs typeface="Arial"/>
              </a:rPr>
              <a:t> </a:t>
            </a:r>
            <a:r>
              <a:rPr sz="2400" spc="-215" dirty="0">
                <a:latin typeface="Arial"/>
                <a:cs typeface="Arial"/>
              </a:rPr>
              <a:t>a</a:t>
            </a:r>
            <a:r>
              <a:rPr sz="2400" spc="-260" dirty="0">
                <a:latin typeface="Arial"/>
                <a:cs typeface="Arial"/>
              </a:rPr>
              <a:t> </a:t>
            </a:r>
            <a:r>
              <a:rPr sz="2400" spc="-40" dirty="0">
                <a:latin typeface="Arial"/>
                <a:cs typeface="Arial"/>
              </a:rPr>
              <a:t>big</a:t>
            </a:r>
            <a:r>
              <a:rPr sz="2400" spc="-260" dirty="0">
                <a:latin typeface="Arial"/>
                <a:cs typeface="Arial"/>
              </a:rPr>
              <a:t> </a:t>
            </a:r>
            <a:r>
              <a:rPr sz="2400" spc="-55" dirty="0">
                <a:latin typeface="Arial"/>
                <a:cs typeface="Arial"/>
              </a:rPr>
              <a:t>role</a:t>
            </a:r>
            <a:r>
              <a:rPr sz="2400" spc="-260" dirty="0">
                <a:latin typeface="Arial"/>
                <a:cs typeface="Arial"/>
              </a:rPr>
              <a:t> </a:t>
            </a:r>
            <a:r>
              <a:rPr sz="2400" spc="-30" dirty="0">
                <a:latin typeface="Arial"/>
                <a:cs typeface="Arial"/>
              </a:rPr>
              <a:t>in</a:t>
            </a:r>
            <a:r>
              <a:rPr sz="2400" spc="-260" dirty="0">
                <a:latin typeface="Arial"/>
                <a:cs typeface="Arial"/>
              </a:rPr>
              <a:t> </a:t>
            </a:r>
            <a:r>
              <a:rPr sz="2400" spc="15" dirty="0">
                <a:latin typeface="Arial"/>
                <a:cs typeface="Arial"/>
              </a:rPr>
              <a:t>intuition</a:t>
            </a:r>
            <a:r>
              <a:rPr sz="2400" spc="-265" dirty="0">
                <a:latin typeface="Arial"/>
                <a:cs typeface="Arial"/>
              </a:rPr>
              <a:t> </a:t>
            </a:r>
            <a:r>
              <a:rPr sz="2400" spc="-260" dirty="0">
                <a:latin typeface="Arial"/>
                <a:cs typeface="Arial"/>
              </a:rPr>
              <a:t>as</a:t>
            </a:r>
            <a:r>
              <a:rPr sz="2400" spc="-254" dirty="0">
                <a:latin typeface="Arial"/>
                <a:cs typeface="Arial"/>
              </a:rPr>
              <a:t> </a:t>
            </a:r>
            <a:r>
              <a:rPr sz="2400" spc="125" dirty="0">
                <a:latin typeface="Arial"/>
                <a:cs typeface="Arial"/>
              </a:rPr>
              <a:t>it</a:t>
            </a:r>
            <a:r>
              <a:rPr sz="2400" spc="-245" dirty="0">
                <a:latin typeface="Arial"/>
                <a:cs typeface="Arial"/>
              </a:rPr>
              <a:t> </a:t>
            </a:r>
            <a:r>
              <a:rPr sz="2400" spc="-135" dirty="0">
                <a:latin typeface="Arial"/>
                <a:cs typeface="Arial"/>
              </a:rPr>
              <a:t>gives</a:t>
            </a:r>
            <a:r>
              <a:rPr sz="2400" spc="-265" dirty="0">
                <a:latin typeface="Arial"/>
                <a:cs typeface="Arial"/>
              </a:rPr>
              <a:t> </a:t>
            </a:r>
            <a:r>
              <a:rPr sz="2400" spc="-215" dirty="0">
                <a:latin typeface="Arial"/>
                <a:cs typeface="Arial"/>
              </a:rPr>
              <a:t>us  </a:t>
            </a:r>
            <a:r>
              <a:rPr sz="2400" spc="-200" dirty="0">
                <a:latin typeface="Arial"/>
                <a:cs typeface="Arial"/>
              </a:rPr>
              <a:t>messages</a:t>
            </a:r>
            <a:r>
              <a:rPr sz="2400" spc="-270" dirty="0">
                <a:latin typeface="Arial"/>
                <a:cs typeface="Arial"/>
              </a:rPr>
              <a:t> </a:t>
            </a:r>
            <a:r>
              <a:rPr sz="2400" spc="-50" dirty="0">
                <a:latin typeface="Arial"/>
                <a:cs typeface="Arial"/>
              </a:rPr>
              <a:t>about</a:t>
            </a:r>
            <a:r>
              <a:rPr sz="2400" spc="-250" dirty="0">
                <a:latin typeface="Arial"/>
                <a:cs typeface="Arial"/>
              </a:rPr>
              <a:t> </a:t>
            </a:r>
            <a:r>
              <a:rPr sz="2400" spc="-20" dirty="0">
                <a:latin typeface="Arial"/>
                <a:cs typeface="Arial"/>
              </a:rPr>
              <a:t>the</a:t>
            </a:r>
            <a:r>
              <a:rPr sz="2400" spc="-270" dirty="0">
                <a:latin typeface="Arial"/>
                <a:cs typeface="Arial"/>
              </a:rPr>
              <a:t> </a:t>
            </a:r>
            <a:r>
              <a:rPr sz="2400" spc="-25" dirty="0">
                <a:latin typeface="Arial"/>
                <a:cs typeface="Arial"/>
              </a:rPr>
              <a:t>other</a:t>
            </a:r>
            <a:r>
              <a:rPr sz="2400" spc="-260" dirty="0">
                <a:latin typeface="Arial"/>
                <a:cs typeface="Arial"/>
              </a:rPr>
              <a:t> </a:t>
            </a:r>
            <a:r>
              <a:rPr sz="2400" spc="-110" dirty="0">
                <a:latin typeface="Arial"/>
                <a:cs typeface="Arial"/>
              </a:rPr>
              <a:t>person,</a:t>
            </a:r>
            <a:r>
              <a:rPr sz="2400" spc="-250" dirty="0">
                <a:latin typeface="Arial"/>
                <a:cs typeface="Arial"/>
              </a:rPr>
              <a:t> </a:t>
            </a:r>
            <a:r>
              <a:rPr sz="2400" spc="35" dirty="0">
                <a:latin typeface="Arial"/>
                <a:cs typeface="Arial"/>
              </a:rPr>
              <a:t>that</a:t>
            </a:r>
            <a:r>
              <a:rPr sz="2400" spc="-260" dirty="0">
                <a:latin typeface="Arial"/>
                <a:cs typeface="Arial"/>
              </a:rPr>
              <a:t> </a:t>
            </a:r>
            <a:r>
              <a:rPr sz="2400" spc="-110" dirty="0">
                <a:latin typeface="Arial"/>
                <a:cs typeface="Arial"/>
              </a:rPr>
              <a:t>we</a:t>
            </a:r>
            <a:r>
              <a:rPr sz="2400" spc="-270" dirty="0">
                <a:latin typeface="Arial"/>
                <a:cs typeface="Arial"/>
              </a:rPr>
              <a:t> </a:t>
            </a:r>
            <a:r>
              <a:rPr sz="2400" spc="-170" dirty="0">
                <a:latin typeface="Arial"/>
                <a:cs typeface="Arial"/>
              </a:rPr>
              <a:t>can</a:t>
            </a:r>
            <a:r>
              <a:rPr sz="2400" spc="-265" dirty="0">
                <a:latin typeface="Arial"/>
                <a:cs typeface="Arial"/>
              </a:rPr>
              <a:t> </a:t>
            </a:r>
            <a:r>
              <a:rPr sz="2400" spc="-10" dirty="0">
                <a:latin typeface="Arial"/>
                <a:cs typeface="Arial"/>
              </a:rPr>
              <a:t>interpret  </a:t>
            </a:r>
            <a:r>
              <a:rPr sz="2400" spc="5" dirty="0">
                <a:latin typeface="Arial"/>
                <a:cs typeface="Arial"/>
              </a:rPr>
              <a:t>at </a:t>
            </a:r>
            <a:r>
              <a:rPr sz="2400" spc="-150" dirty="0">
                <a:latin typeface="Arial"/>
                <a:cs typeface="Arial"/>
              </a:rPr>
              <a:t>an </a:t>
            </a:r>
            <a:r>
              <a:rPr sz="2400" dirty="0">
                <a:latin typeface="Arial"/>
                <a:cs typeface="Arial"/>
              </a:rPr>
              <a:t>intuitive</a:t>
            </a:r>
            <a:r>
              <a:rPr sz="2400" spc="-670" dirty="0">
                <a:latin typeface="Arial"/>
                <a:cs typeface="Arial"/>
              </a:rPr>
              <a:t> </a:t>
            </a:r>
            <a:r>
              <a:rPr sz="2400" spc="-80">
                <a:latin typeface="Arial"/>
                <a:cs typeface="Arial"/>
              </a:rPr>
              <a:t>level</a:t>
            </a:r>
            <a:r>
              <a:rPr sz="2400" spc="-80" smtClean="0">
                <a:latin typeface="Arial"/>
                <a:cs typeface="Arial"/>
              </a:rPr>
              <a:t>.</a:t>
            </a:r>
            <a:endParaRPr sz="2000">
              <a:latin typeface="Trebuchet MS"/>
              <a:cs typeface="Trebuchet MS"/>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Importance of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2286000" y="2590800"/>
            <a:ext cx="4276725" cy="3295650"/>
          </a:xfrm>
          <a:prstGeom prst="rect">
            <a:avLst/>
          </a:prstGeom>
          <a:noFill/>
          <a:ln w="9525">
            <a:noFill/>
            <a:miter lim="800000"/>
            <a:headEnd/>
            <a:tailEnd/>
          </a:ln>
          <a:effectLst/>
        </p:spPr>
      </p:pic>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4491" y="6426810"/>
            <a:ext cx="121920" cy="382156"/>
          </a:xfrm>
          <a:prstGeom prst="rect">
            <a:avLst/>
          </a:prstGeom>
        </p:spPr>
        <p:txBody>
          <a:bodyPr vert="horz" wrap="square" lIns="0" tIns="12700" rIns="0" bIns="0" rtlCol="0">
            <a:spAutoFit/>
          </a:bodyPr>
          <a:lstStyle/>
          <a:p>
            <a:pPr marL="12700">
              <a:lnSpc>
                <a:spcPct val="100000"/>
              </a:lnSpc>
              <a:spcBef>
                <a:spcPts val="100"/>
              </a:spcBef>
            </a:pPr>
            <a:r>
              <a:rPr sz="1200" spc="-130" dirty="0">
                <a:solidFill>
                  <a:srgbClr val="8B8B8B"/>
                </a:solidFill>
                <a:latin typeface="Arial"/>
                <a:cs typeface="Arial"/>
              </a:rPr>
              <a:t>11</a:t>
            </a:r>
            <a:endParaRPr sz="1200">
              <a:latin typeface="Arial"/>
              <a:cs typeface="Arial"/>
            </a:endParaRPr>
          </a:p>
        </p:txBody>
      </p:sp>
      <p:sp>
        <p:nvSpPr>
          <p:cNvPr id="3" name="object 3"/>
          <p:cNvSpPr/>
          <p:nvPr/>
        </p:nvSpPr>
        <p:spPr>
          <a:xfrm>
            <a:off x="1295400" y="990600"/>
            <a:ext cx="6478144" cy="5562600"/>
          </a:xfrm>
          <a:prstGeom prst="rect">
            <a:avLst/>
          </a:prstGeom>
          <a:blipFill>
            <a:blip r:embed="rId2" cstate="print"/>
            <a:stretch>
              <a:fillRect/>
            </a:stretch>
          </a:blipFill>
        </p:spPr>
        <p:txBody>
          <a:bodyPr wrap="square" lIns="0" tIns="0" rIns="0" bIns="0" rtlCol="0"/>
          <a:lstStyle/>
          <a:p>
            <a:endParaRP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Nonverbal communication/body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SoICT 2017</a:t>
            </a:r>
            <a:endParaRPr lang="en-US"/>
          </a:p>
        </p:txBody>
      </p:sp>
      <p:sp>
        <p:nvSpPr>
          <p:cNvPr id="3" name="Footer Placeholder 2"/>
          <p:cNvSpPr>
            <a:spLocks noGrp="1"/>
          </p:cNvSpPr>
          <p:nvPr>
            <p:ph type="ftr" sz="quarter" idx="11"/>
          </p:nvPr>
        </p:nvSpPr>
        <p:spPr/>
        <p:txBody>
          <a:bodyPr/>
          <a:lstStyle/>
          <a:p>
            <a:r>
              <a:rPr lang="en-US" smtClean="0"/>
              <a:t>Nhập môn CNTT&amp;TT</a:t>
            </a:r>
            <a:endParaRPr lang="en-US"/>
          </a:p>
        </p:txBody>
      </p:sp>
      <p:sp>
        <p:nvSpPr>
          <p:cNvPr id="4" name="Slide Number Placeholder 3"/>
          <p:cNvSpPr>
            <a:spLocks noGrp="1"/>
          </p:cNvSpPr>
          <p:nvPr>
            <p:ph type="sldNum" sz="quarter" idx="12"/>
          </p:nvPr>
        </p:nvSpPr>
        <p:spPr/>
        <p:txBody>
          <a:bodyPr/>
          <a:lstStyle/>
          <a:p>
            <a:fld id="{8C13379D-D487-4446-85FC-E9ED5B8B80F6}" type="slidenum">
              <a:rPr lang="en-US" smtClean="0"/>
              <a:pPr/>
              <a:t>29</a:t>
            </a:fld>
            <a:endParaRPr lang="en-US"/>
          </a:p>
        </p:txBody>
      </p:sp>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Basic body languages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6" name="object 3"/>
          <p:cNvSpPr txBox="1"/>
          <p:nvPr/>
        </p:nvSpPr>
        <p:spPr>
          <a:xfrm>
            <a:off x="609600" y="1524000"/>
            <a:ext cx="7239000" cy="1897314"/>
          </a:xfrm>
          <a:prstGeom prst="rect">
            <a:avLst/>
          </a:prstGeom>
        </p:spPr>
        <p:txBody>
          <a:bodyPr vert="horz" wrap="square" lIns="0" tIns="12065" rIns="0" bIns="0" rtlCol="0">
            <a:spAutoFit/>
          </a:bodyPr>
          <a:lstStyle/>
          <a:p>
            <a:pPr marL="299085" marR="5080" indent="-287020">
              <a:lnSpc>
                <a:spcPct val="100000"/>
              </a:lnSpc>
              <a:spcBef>
                <a:spcPts val="105"/>
              </a:spcBef>
              <a:buSzPct val="96875"/>
              <a:buFont typeface="Wingdings"/>
              <a:buChar char=""/>
              <a:tabLst>
                <a:tab pos="333375" algn="l"/>
              </a:tabLst>
            </a:pPr>
            <a:r>
              <a:rPr lang="en-US" sz="2400" spc="-95" dirty="0" smtClean="0">
                <a:latin typeface="Arial"/>
                <a:cs typeface="Arial"/>
              </a:rPr>
              <a:t>Eyes</a:t>
            </a:r>
          </a:p>
          <a:p>
            <a:pPr marL="299085" marR="5080" indent="-287020">
              <a:lnSpc>
                <a:spcPct val="100000"/>
              </a:lnSpc>
              <a:spcBef>
                <a:spcPts val="105"/>
              </a:spcBef>
              <a:buSzPct val="96875"/>
              <a:buFont typeface="Wingdings"/>
              <a:buChar char=""/>
              <a:tabLst>
                <a:tab pos="333375" algn="l"/>
              </a:tabLst>
            </a:pPr>
            <a:r>
              <a:rPr lang="en-US" sz="2400" spc="-95" dirty="0" smtClean="0">
                <a:latin typeface="Arial"/>
                <a:cs typeface="Arial"/>
              </a:rPr>
              <a:t>Blocking</a:t>
            </a:r>
          </a:p>
          <a:p>
            <a:pPr marL="299085" marR="5080" indent="-287020">
              <a:lnSpc>
                <a:spcPct val="100000"/>
              </a:lnSpc>
              <a:spcBef>
                <a:spcPts val="105"/>
              </a:spcBef>
              <a:buSzPct val="96875"/>
              <a:buFont typeface="Wingdings"/>
              <a:buChar char=""/>
              <a:tabLst>
                <a:tab pos="333375" algn="l"/>
              </a:tabLst>
            </a:pPr>
            <a:r>
              <a:rPr lang="en-US" sz="2400" spc="-95" dirty="0" smtClean="0">
                <a:latin typeface="Arial"/>
                <a:cs typeface="Arial"/>
              </a:rPr>
              <a:t>Hands</a:t>
            </a:r>
          </a:p>
          <a:p>
            <a:pPr marL="299085" marR="5080" indent="-287020">
              <a:lnSpc>
                <a:spcPct val="100000"/>
              </a:lnSpc>
              <a:spcBef>
                <a:spcPts val="105"/>
              </a:spcBef>
              <a:buSzPct val="96875"/>
              <a:buFont typeface="Wingdings"/>
              <a:buChar char=""/>
              <a:tabLst>
                <a:tab pos="333375" algn="l"/>
              </a:tabLst>
            </a:pPr>
            <a:r>
              <a:rPr lang="en-US" sz="2400" spc="-95" dirty="0" smtClean="0">
                <a:latin typeface="Arial"/>
                <a:cs typeface="Arial"/>
              </a:rPr>
              <a:t>Animations</a:t>
            </a:r>
            <a:endParaRPr lang="en-US" sz="2800" dirty="0" smtClean="0">
              <a:latin typeface="Arial"/>
              <a:cs typeface="Arial"/>
            </a:endParaRPr>
          </a:p>
          <a:p>
            <a:pPr marL="299085" marR="78740" indent="-287020">
              <a:lnSpc>
                <a:spcPct val="100000"/>
              </a:lnSpc>
              <a:buSzPct val="96875"/>
              <a:buFont typeface="Wingdings"/>
              <a:buChar char=""/>
              <a:tabLst>
                <a:tab pos="333375" algn="l"/>
              </a:tabLst>
            </a:pPr>
            <a:r>
              <a:rPr lang="en-US" sz="2400" spc="-220" dirty="0" smtClean="0">
                <a:latin typeface="Arial"/>
                <a:cs typeface="Arial"/>
              </a:rPr>
              <a:t>Smile</a:t>
            </a:r>
            <a:endParaRPr lang="en-US" sz="2400" dirty="0">
              <a:latin typeface="Arial"/>
              <a:cs typeface="Arial"/>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7068030" cy="4034417"/>
          </a:xfrm>
          <a:prstGeom prst="rect">
            <a:avLst/>
          </a:prstGeom>
          <a:noFill/>
        </p:spPr>
        <p:txBody>
          <a:bodyPr lIns="0" tIns="0" rIns="0" bIns="0">
            <a:noAutofit/>
          </a:bodyPr>
          <a:lstStyle/>
          <a:p>
            <a:pPr marL="514350" marR="557601" indent="-514350">
              <a:lnSpc>
                <a:spcPts val="3349"/>
              </a:lnSpc>
              <a:buAutoNum type="romanUcPeriod"/>
            </a:pPr>
            <a:r>
              <a:rPr lang="en-US" sz="2400" b="1" spc="-70" dirty="0" smtClean="0">
                <a:solidFill>
                  <a:srgbClr val="C00000"/>
                </a:solidFill>
                <a:latin typeface="Arial" pitchFamily="34" charset="0"/>
                <a:cs typeface="Arial" pitchFamily="34" charset="0"/>
              </a:rPr>
              <a:t>Voice </a:t>
            </a:r>
            <a:r>
              <a:rPr lang="en-US" sz="2400" b="1" spc="-70" dirty="0" smtClean="0">
                <a:solidFill>
                  <a:srgbClr val="C00000"/>
                </a:solidFill>
                <a:latin typeface="Arial" pitchFamily="34" charset="0"/>
                <a:cs typeface="Arial" pitchFamily="34" charset="0"/>
              </a:rPr>
              <a:t>technique</a:t>
            </a:r>
            <a:endParaRPr lang="en-US" sz="2400" b="1" spc="-70" dirty="0" smtClean="0">
              <a:solidFill>
                <a:srgbClr val="C00000"/>
              </a:solidFill>
              <a:latin typeface="Arial" pitchFamily="34" charset="0"/>
              <a:cs typeface="Arial" pitchFamily="34" charset="0"/>
            </a:endParaRPr>
          </a:p>
          <a:p>
            <a:pPr marL="514350" marR="557601" indent="-514350">
              <a:lnSpc>
                <a:spcPts val="3349"/>
              </a:lnSpc>
              <a:buAutoNum type="romanUcPeriod"/>
            </a:pPr>
            <a:r>
              <a:rPr lang="en-US" sz="2400" b="1" spc="-70" dirty="0" smtClean="0">
                <a:latin typeface="Arial" pitchFamily="34" charset="0"/>
                <a:cs typeface="Arial" pitchFamily="34" charset="0"/>
              </a:rPr>
              <a:t>Body language</a:t>
            </a:r>
            <a:endParaRPr lang="en-US" sz="2400" b="1" spc="-70" dirty="0">
              <a:latin typeface="Arial" pitchFamily="34" charset="0"/>
              <a:cs typeface="Arial" pitchFamily="34" charset="0"/>
            </a:endParaRP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4" name="Title 1"/>
          <p:cNvSpPr txBox="1">
            <a:spLocks/>
          </p:cNvSpPr>
          <p:nvPr/>
        </p:nvSpPr>
        <p:spPr>
          <a:xfrm>
            <a:off x="609600" y="2286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Content</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22684"/>
            <a:ext cx="4114800" cy="4949516"/>
          </a:xfrm>
          <a:prstGeom prst="rect">
            <a:avLst/>
          </a:prstGeom>
        </p:spPr>
        <p:txBody>
          <a:bodyPr lIns="0" tIns="0" rIns="0" bIns="0">
            <a:noAutofit/>
          </a:bodyPr>
          <a:lstStyle/>
          <a:p>
            <a:pPr>
              <a:lnSpc>
                <a:spcPts val="2400"/>
              </a:lnSpc>
              <a:spcBef>
                <a:spcPts val="1470"/>
              </a:spcBef>
              <a:spcAft>
                <a:spcPts val="1470"/>
              </a:spcAft>
            </a:pPr>
            <a:r>
              <a:rPr lang="en-US" sz="2400" u="sng" dirty="0" smtClean="0">
                <a:latin typeface="Sylfaen"/>
              </a:rPr>
              <a:t>Common mistake: Taking your eyes off of listeners.</a:t>
            </a:r>
            <a:endParaRPr lang="en-US" sz="2400" dirty="0" smtClean="0">
              <a:latin typeface="Sylfaen"/>
            </a:endParaRPr>
          </a:p>
          <a:p>
            <a:pPr indent="0">
              <a:lnSpc>
                <a:spcPts val="2400"/>
              </a:lnSpc>
              <a:spcBef>
                <a:spcPts val="1470"/>
              </a:spcBef>
              <a:spcAft>
                <a:spcPts val="1470"/>
              </a:spcAft>
            </a:pPr>
            <a:r>
              <a:rPr lang="en-US" sz="2400" dirty="0" smtClean="0">
                <a:latin typeface="Sylfaen"/>
              </a:rPr>
              <a:t>Do </a:t>
            </a:r>
            <a:r>
              <a:rPr lang="en-US" sz="2400" dirty="0">
                <a:latin typeface="Sylfaen"/>
              </a:rPr>
              <a:t>you read directly from a PowerPoint presentation instead of addressing the audience?</a:t>
            </a:r>
          </a:p>
          <a:p>
            <a:pPr indent="0" algn="just">
              <a:lnSpc>
                <a:spcPts val="2400"/>
              </a:lnSpc>
              <a:spcAft>
                <a:spcPts val="1470"/>
              </a:spcAft>
            </a:pPr>
            <a:r>
              <a:rPr lang="en-US" sz="2400" dirty="0">
                <a:latin typeface="Sylfaen"/>
              </a:rPr>
              <a:t>In a one-on-one conversation, do you glance to the side, down at your feet, or at the desk?</a:t>
            </a:r>
          </a:p>
          <a:p>
            <a:pPr indent="0">
              <a:lnSpc>
                <a:spcPts val="2400"/>
              </a:lnSpc>
            </a:pPr>
            <a:r>
              <a:rPr lang="en-US" sz="2400" dirty="0">
                <a:latin typeface="Sylfaen"/>
              </a:rPr>
              <a:t>Ever catch yourself looking over the shoulder of the person you’re talking to?</a:t>
            </a:r>
          </a:p>
        </p:txBody>
      </p:sp>
      <p:pic>
        <p:nvPicPr>
          <p:cNvPr id="4" name="Picture 3"/>
          <p:cNvPicPr>
            <a:picLocks noChangeAspect="1"/>
          </p:cNvPicPr>
          <p:nvPr/>
        </p:nvPicPr>
        <p:blipFill>
          <a:blip r:embed="rId2"/>
          <a:stretch>
            <a:fillRect/>
          </a:stretch>
        </p:blipFill>
        <p:spPr>
          <a:xfrm>
            <a:off x="4800600" y="1219200"/>
            <a:ext cx="4030927" cy="5017026"/>
          </a:xfrm>
          <a:prstGeom prst="rect">
            <a:avLst/>
          </a:prstGeom>
        </p:spPr>
      </p:pic>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Eyes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19200"/>
            <a:ext cx="4724400" cy="4876800"/>
          </a:xfrm>
          <a:prstGeom prst="rect">
            <a:avLst/>
          </a:prstGeom>
        </p:spPr>
        <p:txBody>
          <a:bodyPr lIns="0" tIns="0" rIns="0" bIns="0">
            <a:noAutofit/>
          </a:bodyPr>
          <a:lstStyle/>
          <a:p>
            <a:pPr>
              <a:lnSpc>
                <a:spcPts val="2400"/>
              </a:lnSpc>
              <a:spcBef>
                <a:spcPts val="1470"/>
              </a:spcBef>
            </a:pPr>
            <a:r>
              <a:rPr lang="en-US" sz="2400" u="sng" dirty="0" smtClean="0">
                <a:latin typeface="Sylfaen"/>
              </a:rPr>
              <a:t>The winning technique: Keeping your eyes on your audience.</a:t>
            </a:r>
          </a:p>
          <a:p>
            <a:pPr indent="0">
              <a:lnSpc>
                <a:spcPts val="2400"/>
              </a:lnSpc>
              <a:spcBef>
                <a:spcPts val="1470"/>
              </a:spcBef>
            </a:pPr>
            <a:endParaRPr lang="en-US" sz="2400" dirty="0" smtClean="0">
              <a:latin typeface="Sylfaen"/>
            </a:endParaRPr>
          </a:p>
          <a:p>
            <a:pPr indent="0">
              <a:lnSpc>
                <a:spcPts val="2400"/>
              </a:lnSpc>
              <a:spcBef>
                <a:spcPts val="1470"/>
              </a:spcBef>
            </a:pPr>
            <a:r>
              <a:rPr lang="en-US" sz="2400" dirty="0" smtClean="0">
                <a:latin typeface="Sylfaen"/>
              </a:rPr>
              <a:t>If </a:t>
            </a:r>
            <a:r>
              <a:rPr lang="en-US" sz="2400" dirty="0">
                <a:latin typeface="Sylfaen"/>
              </a:rPr>
              <a:t>you’re giving a presentation, commit your material to memory so you can connect instead of read. In small groups or meetings, maintain eye contact equally with everyone in the room. During one-on-one conversations, keep your eyes on the person you are speaking to 80% to 90% of the time.</a:t>
            </a:r>
          </a:p>
        </p:txBody>
      </p:sp>
      <p:pic>
        <p:nvPicPr>
          <p:cNvPr id="4" name="Picture 3"/>
          <p:cNvPicPr>
            <a:picLocks noChangeAspect="1"/>
          </p:cNvPicPr>
          <p:nvPr/>
        </p:nvPicPr>
        <p:blipFill>
          <a:blip r:embed="rId2"/>
          <a:stretch>
            <a:fillRect/>
          </a:stretch>
        </p:blipFill>
        <p:spPr>
          <a:xfrm>
            <a:off x="5791200" y="1055762"/>
            <a:ext cx="2005584" cy="5802238"/>
          </a:xfrm>
          <a:prstGeom prst="rect">
            <a:avLst/>
          </a:prstGeom>
        </p:spPr>
      </p:pic>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Eyes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3962400" cy="4267200"/>
          </a:xfrm>
          <a:prstGeom prst="rect">
            <a:avLst/>
          </a:prstGeom>
        </p:spPr>
        <p:txBody>
          <a:bodyPr lIns="0" tIns="0" rIns="0" bIns="0">
            <a:noAutofit/>
          </a:bodyPr>
          <a:lstStyle/>
          <a:p>
            <a:pPr indent="0">
              <a:lnSpc>
                <a:spcPts val="2400"/>
              </a:lnSpc>
              <a:spcAft>
                <a:spcPts val="1470"/>
              </a:spcAft>
            </a:pPr>
            <a:r>
              <a:rPr lang="en-US" sz="2400" u="sng" dirty="0" smtClean="0">
                <a:latin typeface="Sylfaen"/>
              </a:rPr>
              <a:t>Common mistake: Putting something between you and your listener </a:t>
            </a:r>
            <a:r>
              <a:rPr lang="en-US" sz="2400" u="sng" dirty="0">
                <a:latin typeface="Sylfaen"/>
              </a:rPr>
              <a:t>(s).</a:t>
            </a:r>
          </a:p>
          <a:p>
            <a:pPr indent="0">
              <a:lnSpc>
                <a:spcPts val="2400"/>
              </a:lnSpc>
            </a:pPr>
            <a:r>
              <a:rPr lang="en-US" sz="2400" dirty="0">
                <a:latin typeface="Sylfaen"/>
              </a:rPr>
              <a:t>Crossing your arms, standing behind a podium, standing behind a chair, and talking to someone </a:t>
            </a:r>
            <a:r>
              <a:rPr lang="en-US" sz="2400" dirty="0" smtClean="0">
                <a:latin typeface="Sylfaen"/>
              </a:rPr>
              <a:t>from </a:t>
            </a:r>
            <a:r>
              <a:rPr lang="en-US" sz="2400" dirty="0">
                <a:latin typeface="Sylfaen"/>
              </a:rPr>
              <a:t>behind a computer monitor are all examples of blocking.</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Blocking</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4" name="Picture 3"/>
          <p:cNvPicPr>
            <a:picLocks noChangeAspect="1"/>
          </p:cNvPicPr>
          <p:nvPr/>
        </p:nvPicPr>
        <p:blipFill>
          <a:blip r:embed="rId2"/>
          <a:stretch>
            <a:fillRect/>
          </a:stretch>
        </p:blipFill>
        <p:spPr>
          <a:xfrm>
            <a:off x="4343400" y="1066800"/>
            <a:ext cx="4572000" cy="53709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3276600" cy="4267200"/>
          </a:xfrm>
          <a:prstGeom prst="rect">
            <a:avLst/>
          </a:prstGeom>
        </p:spPr>
        <p:txBody>
          <a:bodyPr lIns="0" tIns="0" rIns="0" bIns="0">
            <a:noAutofit/>
          </a:bodyPr>
          <a:lstStyle/>
          <a:p>
            <a:pPr indent="0">
              <a:lnSpc>
                <a:spcPts val="2424"/>
              </a:lnSpc>
              <a:spcAft>
                <a:spcPts val="1470"/>
              </a:spcAft>
            </a:pPr>
            <a:r>
              <a:rPr lang="en-US" sz="2400" u="sng" dirty="0" smtClean="0">
                <a:latin typeface="Sylfaen"/>
              </a:rPr>
              <a:t>The </a:t>
            </a:r>
            <a:r>
              <a:rPr lang="en-US" sz="2400" u="sng" dirty="0">
                <a:latin typeface="Sylfaen"/>
              </a:rPr>
              <a:t>winning technique: Staying </a:t>
            </a:r>
            <a:r>
              <a:rPr lang="en-US" sz="2400" i="1" u="sng" dirty="0">
                <a:latin typeface="Sylfaen"/>
              </a:rPr>
              <a:t>"open"</a:t>
            </a:r>
          </a:p>
          <a:p>
            <a:pPr indent="0">
              <a:lnSpc>
                <a:spcPts val="2400"/>
              </a:lnSpc>
            </a:pPr>
            <a:r>
              <a:rPr lang="en-US" sz="2400" dirty="0">
                <a:latin typeface="Sylfaen"/>
              </a:rPr>
              <a:t>Keep your hands apart and your palms up, pointed toward the ceiling. Remove physical barriers between you and your listeners.</a:t>
            </a:r>
          </a:p>
        </p:txBody>
      </p:sp>
      <p:pic>
        <p:nvPicPr>
          <p:cNvPr id="3" name="Picture 2"/>
          <p:cNvPicPr>
            <a:picLocks noChangeAspect="1"/>
          </p:cNvPicPr>
          <p:nvPr/>
        </p:nvPicPr>
        <p:blipFill>
          <a:blip r:embed="rId2"/>
          <a:stretch>
            <a:fillRect/>
          </a:stretch>
        </p:blipFill>
        <p:spPr>
          <a:xfrm>
            <a:off x="4038600" y="1371600"/>
            <a:ext cx="4267200" cy="5026764"/>
          </a:xfrm>
          <a:prstGeom prst="rect">
            <a:avLst/>
          </a:prstGeom>
        </p:spPr>
      </p:pic>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Blocking</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3657600" cy="3962400"/>
          </a:xfrm>
          <a:prstGeom prst="rect">
            <a:avLst/>
          </a:prstGeom>
        </p:spPr>
        <p:txBody>
          <a:bodyPr lIns="0" tIns="0" rIns="0" bIns="0">
            <a:noAutofit/>
          </a:bodyPr>
          <a:lstStyle/>
          <a:p>
            <a:pPr indent="0">
              <a:lnSpc>
                <a:spcPts val="2400"/>
              </a:lnSpc>
              <a:spcBef>
                <a:spcPts val="1470"/>
              </a:spcBef>
            </a:pPr>
            <a:r>
              <a:rPr lang="en-US" sz="2400" u="sng" dirty="0" smtClean="0">
                <a:latin typeface="Sylfaen"/>
              </a:rPr>
              <a:t>Common mistake: Not using them.</a:t>
            </a:r>
          </a:p>
          <a:p>
            <a:pPr indent="0">
              <a:lnSpc>
                <a:spcPts val="2400"/>
              </a:lnSpc>
              <a:spcBef>
                <a:spcPts val="1470"/>
              </a:spcBef>
            </a:pPr>
            <a:endParaRPr lang="en-US" sz="2400" dirty="0" smtClean="0">
              <a:latin typeface="Sylfaen"/>
            </a:endParaRPr>
          </a:p>
          <a:p>
            <a:pPr indent="0">
              <a:lnSpc>
                <a:spcPts val="2400"/>
              </a:lnSpc>
              <a:spcBef>
                <a:spcPts val="1470"/>
              </a:spcBef>
            </a:pPr>
            <a:r>
              <a:rPr lang="en-US" sz="2400" dirty="0" smtClean="0">
                <a:latin typeface="Sylfaen"/>
              </a:rPr>
              <a:t>Keeping </a:t>
            </a:r>
            <a:r>
              <a:rPr lang="en-US" sz="2400" dirty="0">
                <a:latin typeface="Sylfaen"/>
              </a:rPr>
              <a:t>your hands in your pockets or clasped together makes you seem stiff, stilted, and formal. It conveys insecurity, whether or not you’re insecure.</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Hands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 name="Picture 4"/>
          <p:cNvPicPr>
            <a:picLocks noChangeAspect="1"/>
          </p:cNvPicPr>
          <p:nvPr/>
        </p:nvPicPr>
        <p:blipFill>
          <a:blip r:embed="rId2"/>
          <a:stretch>
            <a:fillRect/>
          </a:stretch>
        </p:blipFill>
        <p:spPr>
          <a:xfrm>
            <a:off x="4343400" y="1219200"/>
            <a:ext cx="4334249" cy="537884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371600"/>
            <a:ext cx="4038600" cy="4191000"/>
          </a:xfrm>
          <a:prstGeom prst="rect">
            <a:avLst/>
          </a:prstGeom>
        </p:spPr>
        <p:txBody>
          <a:bodyPr lIns="0" tIns="0" rIns="0" bIns="0">
            <a:noAutofit/>
          </a:bodyPr>
          <a:lstStyle/>
          <a:p>
            <a:pPr indent="0">
              <a:lnSpc>
                <a:spcPts val="2400"/>
              </a:lnSpc>
              <a:spcBef>
                <a:spcPts val="1470"/>
              </a:spcBef>
            </a:pPr>
            <a:r>
              <a:rPr lang="en-US" sz="2400" u="sng" dirty="0" smtClean="0">
                <a:latin typeface="Sylfaen"/>
              </a:rPr>
              <a:t>The winning technique: Using complex hand gestures.</a:t>
            </a:r>
            <a:endParaRPr lang="en-US" sz="2400" dirty="0" smtClean="0">
              <a:latin typeface="Sylfaen"/>
            </a:endParaRPr>
          </a:p>
          <a:p>
            <a:pPr indent="0">
              <a:lnSpc>
                <a:spcPts val="2400"/>
              </a:lnSpc>
              <a:spcBef>
                <a:spcPts val="1470"/>
              </a:spcBef>
            </a:pPr>
            <a:r>
              <a:rPr lang="en-US" sz="2400" dirty="0" smtClean="0">
                <a:latin typeface="Sylfaen"/>
              </a:rPr>
              <a:t>Engaging </a:t>
            </a:r>
            <a:r>
              <a:rPr lang="en-US" sz="2400" dirty="0">
                <a:latin typeface="Sylfaen"/>
              </a:rPr>
              <a:t>both hands above the waist is an example of a complex hand gesture that reflects complex thinking and gives the listener confidence in the speaker. Just watch such charismatic speakers as Bill Clinton, Colin Powell, </a:t>
            </a:r>
            <a:r>
              <a:rPr lang="en-US" sz="2400" dirty="0" err="1">
                <a:latin typeface="Sylfaen"/>
              </a:rPr>
              <a:t>Barack</a:t>
            </a:r>
            <a:r>
              <a:rPr lang="en-US" sz="2400" dirty="0">
                <a:latin typeface="Sylfaen"/>
              </a:rPr>
              <a:t> </a:t>
            </a:r>
            <a:r>
              <a:rPr lang="en-US" sz="2400" dirty="0" err="1">
                <a:latin typeface="Sylfaen"/>
              </a:rPr>
              <a:t>Obama</a:t>
            </a:r>
            <a:r>
              <a:rPr lang="en-US" sz="2400" dirty="0">
                <a:latin typeface="Sylfaen"/>
              </a:rPr>
              <a:t>, or Tony Blair.</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Hands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5334000" y="1143000"/>
            <a:ext cx="3276600" cy="454628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3810000" cy="4038600"/>
          </a:xfrm>
          <a:prstGeom prst="rect">
            <a:avLst/>
          </a:prstGeom>
        </p:spPr>
        <p:txBody>
          <a:bodyPr lIns="0" tIns="0" rIns="0" bIns="0">
            <a:noAutofit/>
          </a:bodyPr>
          <a:lstStyle/>
          <a:p>
            <a:pPr indent="0">
              <a:lnSpc>
                <a:spcPts val="2400"/>
              </a:lnSpc>
              <a:spcBef>
                <a:spcPts val="1470"/>
              </a:spcBef>
            </a:pPr>
            <a:r>
              <a:rPr lang="en-US" sz="2400" u="sng" dirty="0" smtClean="0">
                <a:latin typeface="Sylfaen"/>
              </a:rPr>
              <a:t>Common mistake: Standing or sitting perfectly still.</a:t>
            </a:r>
            <a:endParaRPr lang="en-US" sz="2400" dirty="0" smtClean="0">
              <a:latin typeface="Sylfaen"/>
            </a:endParaRPr>
          </a:p>
          <a:p>
            <a:pPr indent="0">
              <a:lnSpc>
                <a:spcPts val="2400"/>
              </a:lnSpc>
              <a:spcBef>
                <a:spcPts val="1470"/>
              </a:spcBef>
            </a:pPr>
            <a:r>
              <a:rPr lang="en-US" sz="2400" dirty="0" smtClean="0">
                <a:latin typeface="Sylfaen"/>
              </a:rPr>
              <a:t>Ineffective </a:t>
            </a:r>
            <a:r>
              <a:rPr lang="en-US" sz="2400" dirty="0">
                <a:latin typeface="Sylfaen"/>
              </a:rPr>
              <a:t>speakers barely move, staying in one spot during a presentation.</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Animation</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 name="Picture 4"/>
          <p:cNvPicPr>
            <a:picLocks noChangeAspect="1"/>
          </p:cNvPicPr>
          <p:nvPr/>
        </p:nvPicPr>
        <p:blipFill>
          <a:blip r:embed="rId2"/>
          <a:stretch>
            <a:fillRect/>
          </a:stretch>
        </p:blipFill>
        <p:spPr>
          <a:xfrm>
            <a:off x="4572000" y="1219200"/>
            <a:ext cx="3678114" cy="498271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3733800" cy="4572000"/>
          </a:xfrm>
          <a:prstGeom prst="rect">
            <a:avLst/>
          </a:prstGeom>
        </p:spPr>
        <p:txBody>
          <a:bodyPr lIns="0" tIns="0" rIns="0" bIns="0">
            <a:noAutofit/>
          </a:bodyPr>
          <a:lstStyle/>
          <a:p>
            <a:pPr indent="0">
              <a:lnSpc>
                <a:spcPts val="2424"/>
              </a:lnSpc>
              <a:spcAft>
                <a:spcPts val="1470"/>
              </a:spcAft>
            </a:pPr>
            <a:r>
              <a:rPr lang="en-US" sz="2400" u="sng" dirty="0" smtClean="0">
                <a:latin typeface="Sylfaen"/>
              </a:rPr>
              <a:t>The </a:t>
            </a:r>
            <a:r>
              <a:rPr lang="en-US" sz="2400" u="sng" dirty="0">
                <a:latin typeface="Sylfaen"/>
              </a:rPr>
              <a:t>winning technique: Animate your body, not your slides.</a:t>
            </a:r>
          </a:p>
          <a:p>
            <a:pPr indent="0">
              <a:lnSpc>
                <a:spcPts val="2400"/>
              </a:lnSpc>
            </a:pPr>
            <a:r>
              <a:rPr lang="en-US" sz="2400" dirty="0">
                <a:latin typeface="Sylfaen"/>
              </a:rPr>
              <a:t>Great speakers get up and move, and when </a:t>
            </a:r>
            <a:r>
              <a:rPr lang="en-US" sz="2400" dirty="0" smtClean="0">
                <a:latin typeface="Sylfaen"/>
              </a:rPr>
              <a:t>appropriate</a:t>
            </a:r>
            <a:r>
              <a:rPr lang="en-US" sz="2400" dirty="0">
                <a:latin typeface="Sylfaen"/>
              </a:rPr>
              <a:t>, mingle with the audience, like Cisco Chief Executive John Chambers, who often walks into the audience as he speaks.</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Animation</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5334000" y="1066799"/>
            <a:ext cx="3571875" cy="549705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2600"/>
            <a:ext cx="2971800" cy="3657600"/>
          </a:xfrm>
          <a:prstGeom prst="rect">
            <a:avLst/>
          </a:prstGeom>
        </p:spPr>
        <p:txBody>
          <a:bodyPr lIns="0" tIns="0" rIns="0" bIns="0">
            <a:noAutofit/>
          </a:bodyPr>
          <a:lstStyle/>
          <a:p>
            <a:pPr marL="228600" indent="0">
              <a:lnSpc>
                <a:spcPts val="3840"/>
              </a:lnSpc>
              <a:spcAft>
                <a:spcPts val="1260"/>
              </a:spcAft>
            </a:pPr>
            <a:r>
              <a:rPr lang="en-US" sz="2400" dirty="0" smtClean="0">
                <a:latin typeface="Sylfaen"/>
              </a:rPr>
              <a:t>Mahatma </a:t>
            </a:r>
            <a:r>
              <a:rPr lang="en-US" sz="2400" dirty="0">
                <a:latin typeface="Sylfaen"/>
              </a:rPr>
              <a:t>Gandhi has also mentioned that</a:t>
            </a:r>
            <a:r>
              <a:rPr lang="en-US" sz="2400" dirty="0" smtClean="0">
                <a:latin typeface="Sylfaen"/>
              </a:rPr>
              <a:t>,</a:t>
            </a:r>
          </a:p>
          <a:p>
            <a:pPr marL="228600" indent="0">
              <a:lnSpc>
                <a:spcPts val="3840"/>
              </a:lnSpc>
              <a:spcAft>
                <a:spcPts val="1260"/>
              </a:spcAft>
            </a:pPr>
            <a:r>
              <a:rPr lang="en-US" sz="2400" dirty="0" smtClean="0">
                <a:latin typeface="Sylfaen"/>
              </a:rPr>
              <a:t>"</a:t>
            </a:r>
            <a:r>
              <a:rPr lang="en-US" sz="2400" dirty="0">
                <a:latin typeface="Sylfaen"/>
              </a:rPr>
              <a:t>You are not completely dressed until your face wears a </a:t>
            </a:r>
            <a:r>
              <a:rPr lang="en-US" sz="2400" i="1" spc="-100" dirty="0">
                <a:solidFill>
                  <a:srgbClr val="FD0000"/>
                </a:solidFill>
                <a:latin typeface="Sylfaen"/>
              </a:rPr>
              <a:t>SMILE</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Smile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122" name="Picture 2" descr="Kết quả hình ảnh cho quảng cáo du lịch, nụ cười việt nam"/>
          <p:cNvPicPr>
            <a:picLocks noChangeAspect="1" noChangeArrowheads="1"/>
          </p:cNvPicPr>
          <p:nvPr/>
        </p:nvPicPr>
        <p:blipFill>
          <a:blip r:embed="rId2"/>
          <a:srcRect/>
          <a:stretch>
            <a:fillRect/>
          </a:stretch>
        </p:blipFill>
        <p:spPr bwMode="auto">
          <a:xfrm>
            <a:off x="3962400" y="1600200"/>
            <a:ext cx="5033070" cy="3352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068030" cy="4186817"/>
          </a:xfrm>
          <a:prstGeom prst="rect">
            <a:avLst/>
          </a:prstGeom>
          <a:noFill/>
        </p:spPr>
        <p:txBody>
          <a:bodyPr lIns="0" tIns="0" rIns="0" bIns="0">
            <a:noAutofit/>
          </a:bodyPr>
          <a:lstStyle/>
          <a:p>
            <a:pPr marR="557601">
              <a:lnSpc>
                <a:spcPts val="3349"/>
              </a:lnSpc>
            </a:pPr>
            <a:r>
              <a:rPr lang="en-US" sz="2400" spc="-70" dirty="0">
                <a:latin typeface="Segoe UI"/>
              </a:rPr>
              <a:t>DO you realize that </a:t>
            </a:r>
            <a:r>
              <a:rPr lang="en-US" sz="2400" i="1" dirty="0">
                <a:latin typeface="Segoe UI"/>
              </a:rPr>
              <a:t>what</a:t>
            </a:r>
            <a:r>
              <a:rPr lang="en-US" sz="2400" spc="-70" dirty="0">
                <a:latin typeface="Segoe UI"/>
              </a:rPr>
              <a:t> you say is actually not as important than </a:t>
            </a:r>
            <a:r>
              <a:rPr lang="en-US" sz="2400" i="1" dirty="0">
                <a:latin typeface="Segoe UI"/>
              </a:rPr>
              <a:t>how</a:t>
            </a:r>
            <a:r>
              <a:rPr lang="en-US" sz="2400" spc="-70" dirty="0">
                <a:latin typeface="Segoe UI"/>
              </a:rPr>
              <a:t> you say it?</a:t>
            </a:r>
          </a:p>
          <a:p>
            <a:pPr>
              <a:lnSpc>
                <a:spcPts val="3349"/>
              </a:lnSpc>
            </a:pPr>
            <a:r>
              <a:rPr lang="en-US" sz="2400" spc="-70" dirty="0">
                <a:latin typeface="Segoe UI"/>
              </a:rPr>
              <a:t>And scientists have long proved that:</a:t>
            </a:r>
          </a:p>
          <a:p>
            <a:pPr>
              <a:lnSpc>
                <a:spcPts val="3349"/>
              </a:lnSpc>
            </a:pPr>
            <a:r>
              <a:rPr lang="en-US" sz="2400" spc="-70" dirty="0">
                <a:latin typeface="Segoe UI"/>
              </a:rPr>
              <a:t>only 17 per cent of our impression</a:t>
            </a:r>
          </a:p>
          <a:p>
            <a:pPr>
              <a:lnSpc>
                <a:spcPts val="3349"/>
              </a:lnSpc>
              <a:spcAft>
                <a:spcPts val="2198"/>
              </a:spcAft>
            </a:pPr>
            <a:r>
              <a:rPr lang="en-US" sz="2400" spc="-70" dirty="0">
                <a:latin typeface="Segoe UI"/>
              </a:rPr>
              <a:t>from a communication comes from words said.</a:t>
            </a:r>
          </a:p>
          <a:p>
            <a:pPr>
              <a:lnSpc>
                <a:spcPts val="3349"/>
              </a:lnSpc>
            </a:pPr>
            <a:r>
              <a:rPr lang="en-US" sz="2400" spc="-70" dirty="0">
                <a:latin typeface="Segoe UI"/>
              </a:rPr>
              <a:t>No matter how interesting your speech looks on the paper; if you deliver it in a boring monotone standing dead there in front of </a:t>
            </a:r>
            <a:r>
              <a:rPr lang="en-US" sz="2000" spc="-70" dirty="0">
                <a:latin typeface="Segoe UI"/>
              </a:rPr>
              <a:t>everybody</a:t>
            </a:r>
            <a:r>
              <a:rPr lang="en-US" sz="2400" spc="-70" dirty="0">
                <a:latin typeface="Segoe UI"/>
              </a:rPr>
              <a:t>, value of your presentation comes to nothing.</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Voice </a:t>
            </a: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technique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8153400" cy="4815734"/>
          </a:xfrm>
          <a:prstGeom prst="rect">
            <a:avLst/>
          </a:prstGeom>
          <a:noFill/>
        </p:spPr>
        <p:txBody>
          <a:bodyPr lIns="0" tIns="0" rIns="0" bIns="0">
            <a:noAutofit/>
          </a:bodyPr>
          <a:lstStyle/>
          <a:p>
            <a:pPr>
              <a:lnSpc>
                <a:spcPts val="3349"/>
              </a:lnSpc>
              <a:spcAft>
                <a:spcPts val="2198"/>
              </a:spcAft>
            </a:pPr>
            <a:r>
              <a:rPr lang="en-US" sz="2400" spc="-70" dirty="0">
                <a:latin typeface="Segoe UI"/>
              </a:rPr>
              <a:t>VOICE is a musical instrument. It has endless emotional capacity, and is able to make deepest impressions upon its listeners. And we don’t need to pay for this instrument — it’s always there with you.</a:t>
            </a:r>
          </a:p>
          <a:p>
            <a:pPr>
              <a:lnSpc>
                <a:spcPts val="3349"/>
              </a:lnSpc>
            </a:pPr>
            <a:r>
              <a:rPr lang="en-US" sz="2400" spc="-70" dirty="0">
                <a:latin typeface="Segoe UI"/>
              </a:rPr>
              <a:t>And it’s your main instrument while giving a presentation. Not slides and not curious facts. Even a great story will fall flat if delivered poorly. On the other side, vocal delivery is able to create suspense, enthusiasm, and excitement, to complement the drama of the plot, to make your story much more vivid and easier for listeners to follow.</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bg1"/>
                </a:solidFill>
                <a:latin typeface="Arial" pitchFamily="34" charset="0"/>
                <a:ea typeface="+mj-ea"/>
                <a:cs typeface="Arial" pitchFamily="34" charset="0"/>
              </a:rPr>
              <a:t>What is </a:t>
            </a: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Voice </a:t>
            </a:r>
            <a:r>
              <a:rPr kumimoji="0" lang="en-US" sz="28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technique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
        <p:nvSpPr>
          <p:cNvPr id="3" name="Rectangle 2"/>
          <p:cNvSpPr/>
          <p:nvPr/>
        </p:nvSpPr>
        <p:spPr>
          <a:xfrm>
            <a:off x="609600" y="1619128"/>
            <a:ext cx="7696200" cy="3257671"/>
          </a:xfrm>
          <a:prstGeom prst="rect">
            <a:avLst/>
          </a:prstGeom>
          <a:noFill/>
        </p:spPr>
        <p:txBody>
          <a:bodyPr lIns="0" tIns="0" rIns="0" bIns="0">
            <a:noAutofit/>
          </a:bodyPr>
          <a:lstStyle/>
          <a:p>
            <a:pPr>
              <a:spcAft>
                <a:spcPts val="733"/>
              </a:spcAft>
            </a:pPr>
            <a:r>
              <a:rPr lang="en-US" sz="2800" b="1" spc="-35" dirty="0">
                <a:latin typeface="Segoe UI"/>
              </a:rPr>
              <a:t>Tempo and Chunking</a:t>
            </a:r>
          </a:p>
          <a:p>
            <a:pPr>
              <a:lnSpc>
                <a:spcPts val="2361"/>
              </a:lnSpc>
            </a:pPr>
            <a:r>
              <a:rPr lang="en-US" sz="2400" spc="-35" dirty="0">
                <a:latin typeface="Segoe UI"/>
              </a:rPr>
              <a:t>Never rush. Vary the speed — don’t talk at the same pace all the time</a:t>
            </a:r>
            <a:r>
              <a:rPr lang="en-US" sz="2400" spc="-35" dirty="0" smtClean="0">
                <a:latin typeface="Segoe UI"/>
              </a:rPr>
              <a:t>.</a:t>
            </a:r>
          </a:p>
          <a:p>
            <a:pPr>
              <a:lnSpc>
                <a:spcPts val="2361"/>
              </a:lnSpc>
            </a:pPr>
            <a:endParaRPr lang="en-US" sz="2400" spc="-35" dirty="0">
              <a:latin typeface="Segoe UI"/>
            </a:endParaRPr>
          </a:p>
          <a:p>
            <a:pPr>
              <a:lnSpc>
                <a:spcPts val="2361"/>
              </a:lnSpc>
            </a:pPr>
            <a:r>
              <a:rPr lang="en-US" sz="2400" spc="-35" dirty="0">
                <a:latin typeface="Segoe UI"/>
              </a:rPr>
              <a:t>And pause from time to time — a few seconds of silence are sometimes just as effective as words. Pausing in the wrong place sounds like a hesitation. But nothing is more dramatic than a well-placed pause.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19200"/>
            <a:ext cx="8114896" cy="3886200"/>
          </a:xfrm>
          <a:prstGeom prst="rect">
            <a:avLst/>
          </a:prstGeom>
          <a:noFill/>
        </p:spPr>
        <p:txBody>
          <a:bodyPr lIns="0" tIns="0" rIns="0" bIns="0">
            <a:noAutofit/>
          </a:bodyPr>
          <a:lstStyle/>
          <a:p>
            <a:pPr>
              <a:spcAft>
                <a:spcPts val="733"/>
              </a:spcAft>
            </a:pPr>
            <a:r>
              <a:rPr lang="en-US" sz="2800" b="1" spc="-35" dirty="0">
                <a:latin typeface="Segoe UI"/>
              </a:rPr>
              <a:t>Pitch and Intonation</a:t>
            </a:r>
          </a:p>
          <a:p>
            <a:pPr>
              <a:lnSpc>
                <a:spcPts val="2361"/>
              </a:lnSpc>
            </a:pPr>
            <a:r>
              <a:rPr lang="en-US" sz="2400" spc="-35" dirty="0">
                <a:latin typeface="Segoe UI"/>
              </a:rPr>
              <a:t>Vary the pitch (high pitch = soprano, low pitch = bass). It will let you not only give information but interpret it, show your listeners exactly what it means for you all</a:t>
            </a:r>
            <a:r>
              <a:rPr lang="en-US" sz="2400" spc="-35" dirty="0" smtClean="0">
                <a:latin typeface="Segoe UI"/>
              </a:rPr>
              <a:t>.</a:t>
            </a:r>
          </a:p>
          <a:p>
            <a:pPr>
              <a:lnSpc>
                <a:spcPts val="2361"/>
              </a:lnSpc>
            </a:pPr>
            <a:endParaRPr lang="en-US" sz="2400" spc="-35" dirty="0">
              <a:latin typeface="Segoe UI"/>
            </a:endParaRPr>
          </a:p>
          <a:p>
            <a:pPr>
              <a:lnSpc>
                <a:spcPts val="2361"/>
              </a:lnSpc>
            </a:pPr>
            <a:r>
              <a:rPr lang="en-US" sz="2400" spc="-35" dirty="0">
                <a:latin typeface="Segoe UI"/>
              </a:rPr>
              <a:t>A good way of varying the pitch is to introduce question into your presentation. This should force you to raise the pitch a little. But be very careful with high pitch people subconsciously like high pitch much less than low voice. And don’t vary your pitch too often and too dramatically, </a:t>
            </a:r>
            <a:r>
              <a:rPr lang="en-US" sz="2400" spc="-35" dirty="0" smtClean="0">
                <a:latin typeface="Segoe UI"/>
              </a:rPr>
              <a:t>otherwise </a:t>
            </a:r>
            <a:r>
              <a:rPr lang="en-US" sz="2400" spc="-35" dirty="0">
                <a:latin typeface="Segoe UI"/>
              </a:rPr>
              <a:t>you will sound like a weird opera </a:t>
            </a:r>
            <a:r>
              <a:rPr lang="en-US" sz="2400" spc="-35" dirty="0" smtClean="0">
                <a:latin typeface="Segoe UI"/>
              </a:rPr>
              <a:t>singer.</a:t>
            </a:r>
            <a:endParaRPr lang="en-US" sz="2400" spc="-35" dirty="0">
              <a:latin typeface="Segoe UI"/>
            </a:endParaRPr>
          </a:p>
        </p:txBody>
      </p:sp>
      <p:sp>
        <p:nvSpPr>
          <p:cNvPr id="4" name="Rectangle 3"/>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623372"/>
            <a:ext cx="7924799" cy="2415227"/>
          </a:xfrm>
          <a:prstGeom prst="rect">
            <a:avLst/>
          </a:prstGeom>
          <a:noFill/>
        </p:spPr>
        <p:txBody>
          <a:bodyPr lIns="0" tIns="0" rIns="0" bIns="0">
            <a:noAutofit/>
          </a:bodyPr>
          <a:lstStyle/>
          <a:p>
            <a:pPr>
              <a:spcAft>
                <a:spcPts val="733"/>
              </a:spcAft>
            </a:pPr>
            <a:r>
              <a:rPr lang="en-US" sz="2800" b="1" spc="-35" dirty="0">
                <a:latin typeface="Segoe UI"/>
              </a:rPr>
              <a:t>Volume</a:t>
            </a:r>
          </a:p>
          <a:p>
            <a:pPr>
              <a:lnSpc>
                <a:spcPts val="2361"/>
              </a:lnSpc>
            </a:pPr>
            <a:r>
              <a:rPr lang="en-US" sz="2400" spc="-35" dirty="0">
                <a:latin typeface="Segoe UI"/>
              </a:rPr>
              <a:t>Adjust your voice to the size of your audience, to the room you’re presenting in. There is no need to shout, yet everybody must hear you clearly. Vary the volume. A quieter part can contrast with a louder part and create dramatically different effects.</a:t>
            </a:r>
          </a:p>
        </p:txBody>
      </p:sp>
      <p:sp>
        <p:nvSpPr>
          <p:cNvPr id="4" name="Rectangle 3"/>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209800"/>
            <a:ext cx="8116432" cy="2121317"/>
          </a:xfrm>
          <a:prstGeom prst="rect">
            <a:avLst/>
          </a:prstGeom>
          <a:noFill/>
        </p:spPr>
        <p:txBody>
          <a:bodyPr lIns="0" tIns="0" rIns="0" bIns="0">
            <a:noAutofit/>
          </a:bodyPr>
          <a:lstStyle/>
          <a:p>
            <a:pPr>
              <a:spcAft>
                <a:spcPts val="733"/>
              </a:spcAft>
            </a:pPr>
            <a:r>
              <a:rPr lang="en-US" sz="2800" b="1" spc="-35" dirty="0">
                <a:latin typeface="Segoe UI"/>
              </a:rPr>
              <a:t>Articulation</a:t>
            </a:r>
          </a:p>
          <a:p>
            <a:pPr algn="just">
              <a:lnSpc>
                <a:spcPts val="2361"/>
              </a:lnSpc>
            </a:pPr>
            <a:r>
              <a:rPr lang="en-US" sz="2400" spc="-35" dirty="0">
                <a:latin typeface="Segoe UI"/>
              </a:rPr>
              <a:t>The sounds will be clearer if you don’t rush your words. If you anticipate difficulty in pronouncing certain key words, practice them beforehand. Usually the problem is the syllable stress.</a:t>
            </a:r>
          </a:p>
        </p:txBody>
      </p:sp>
      <p:sp>
        <p:nvSpPr>
          <p:cNvPr id="4" name="Rectangle 3"/>
          <p:cNvSpPr/>
          <p:nvPr/>
        </p:nvSpPr>
        <p:spPr>
          <a:xfrm>
            <a:off x="1981200" y="152400"/>
            <a:ext cx="5069409" cy="428655"/>
          </a:xfrm>
          <a:prstGeom prst="rect">
            <a:avLst/>
          </a:prstGeom>
          <a:noFill/>
        </p:spPr>
        <p:txBody>
          <a:bodyPr wrap="none" lIns="0" tIns="0" rIns="0" bIns="0">
            <a:noAutofit/>
          </a:bodyPr>
          <a:lstStyle/>
          <a:p>
            <a:r>
              <a:rPr lang="en-US" sz="2800" b="1" spc="-70" dirty="0">
                <a:solidFill>
                  <a:schemeClr val="bg1"/>
                </a:solidFill>
                <a:latin typeface="Arial" pitchFamily="34" charset="0"/>
                <a:cs typeface="Arial" pitchFamily="34" charset="0"/>
              </a:rPr>
              <a:t>Vocal delivery: general advice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2519</TotalTime>
  <Words>1993</Words>
  <Application>Microsoft Office PowerPoint</Application>
  <PresentationFormat>On-screen Show (4:3)</PresentationFormat>
  <Paragraphs>194</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Voice techniques and Body language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Body Language is:</vt:lpstr>
      <vt:lpstr>Body Language is: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VuVanThieu</cp:lastModifiedBy>
  <cp:revision>268</cp:revision>
  <cp:lastPrinted>2016-09-06T10:19:58Z</cp:lastPrinted>
  <dcterms:created xsi:type="dcterms:W3CDTF">2013-02-19T03:52:16Z</dcterms:created>
  <dcterms:modified xsi:type="dcterms:W3CDTF">2020-02-14T03:04:20Z</dcterms:modified>
</cp:coreProperties>
</file>