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85" r:id="rId3"/>
    <p:sldId id="386" r:id="rId4"/>
    <p:sldId id="411" r:id="rId5"/>
    <p:sldId id="387" r:id="rId6"/>
    <p:sldId id="388" r:id="rId7"/>
    <p:sldId id="397" r:id="rId8"/>
    <p:sldId id="398" r:id="rId9"/>
    <p:sldId id="400" r:id="rId10"/>
    <p:sldId id="41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85"/>
          </p14:sldIdLst>
        </p14:section>
        <p14:section name="1. Các khái niệm cơ bản" id="{A80A56F4-9638-44CE-9717-FD460C5F7631}">
          <p14:sldIdLst>
            <p14:sldId id="386"/>
            <p14:sldId id="411"/>
            <p14:sldId id="387"/>
            <p14:sldId id="388"/>
          </p14:sldIdLst>
        </p14:section>
        <p14:section name="2. Hệ thống thông tin" id="{90C76344-BD1F-4D50-8647-7E9DACB509CD}">
          <p14:sldIdLst>
            <p14:sldId id="397"/>
            <p14:sldId id="398"/>
            <p14:sldId id="400"/>
            <p14:sldId id="41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3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vuiviet.net/vi/news/Song-dep/Ky-luat-khong-nuoc-mat-2-2-4570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j4qUjUeRJy4&amp;feature=share&amp;list=PLQYPRVJgjEZZd9EAqwml53ziYOqIdQpJ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Visual Aids for Presentation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000090"/>
                </a:solidFill>
              </a:rPr>
              <a:t>Technical Writing and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White/black boards</a:t>
            </a:r>
            <a:endParaRPr lang="en-US" sz="2400" dirty="0"/>
          </a:p>
        </p:txBody>
      </p:sp>
      <p:sp>
        <p:nvSpPr>
          <p:cNvPr id="10246" name="AutoShape 6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AutoShape 10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333399"/>
                </a:solidFill>
              </a:rPr>
              <a:t>Clean the board well before starting and check the condition of marker</a:t>
            </a:r>
          </a:p>
          <a:p>
            <a:r>
              <a:rPr lang="en-US" sz="3000" dirty="0">
                <a:solidFill>
                  <a:srgbClr val="333399"/>
                </a:solidFill>
              </a:rPr>
              <a:t>Write large letters</a:t>
            </a:r>
          </a:p>
          <a:p>
            <a:r>
              <a:rPr lang="en-US" sz="3000" dirty="0">
                <a:solidFill>
                  <a:srgbClr val="333399"/>
                </a:solidFill>
              </a:rPr>
              <a:t>Stand to side as write</a:t>
            </a:r>
          </a:p>
          <a:p>
            <a:r>
              <a:rPr lang="en-US" sz="3000" dirty="0">
                <a:solidFill>
                  <a:srgbClr val="333399"/>
                </a:solidFill>
              </a:rPr>
              <a:t>Don’t face the board while talking to audience</a:t>
            </a:r>
          </a:p>
          <a:p>
            <a:r>
              <a:rPr lang="en-US" sz="3000" dirty="0">
                <a:solidFill>
                  <a:srgbClr val="333399"/>
                </a:solidFill>
              </a:rPr>
              <a:t>Divide the board into column and legibly</a:t>
            </a:r>
          </a:p>
          <a:p>
            <a:r>
              <a:rPr lang="en-US" sz="3000" dirty="0">
                <a:solidFill>
                  <a:srgbClr val="333399"/>
                </a:solidFill>
              </a:rPr>
              <a:t>Keep contents which you may want to refer to again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Slides</a:t>
            </a:r>
            <a:endParaRPr lang="en-US" sz="24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486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33399"/>
                </a:solidFill>
              </a:rPr>
              <a:t>Colorful and professional looking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Suits groups of various sizes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Hard to keep audience attentive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Technical problems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 Lighting issues</a:t>
            </a:r>
          </a:p>
          <a:p>
            <a:r>
              <a:rPr lang="en-US" sz="2400" dirty="0">
                <a:solidFill>
                  <a:srgbClr val="333399"/>
                </a:solidFill>
              </a:rPr>
              <a:t>Check the computer system/equipment before loading</a:t>
            </a:r>
          </a:p>
          <a:p>
            <a:r>
              <a:rPr lang="en-US" sz="2400" dirty="0">
                <a:solidFill>
                  <a:srgbClr val="333399"/>
                </a:solidFill>
              </a:rPr>
              <a:t>Familiarize with the operation of the slides</a:t>
            </a:r>
          </a:p>
          <a:p>
            <a:r>
              <a:rPr lang="en-US" sz="2400" dirty="0">
                <a:solidFill>
                  <a:srgbClr val="333399"/>
                </a:solidFill>
              </a:rPr>
              <a:t>Transfer presentation to hard disk</a:t>
            </a:r>
          </a:p>
          <a:p>
            <a:r>
              <a:rPr lang="en-US" sz="2400" dirty="0">
                <a:solidFill>
                  <a:srgbClr val="333399"/>
                </a:solidFill>
              </a:rPr>
              <a:t>Be familiar with the operation of slide show</a:t>
            </a:r>
          </a:p>
          <a:p>
            <a:r>
              <a:rPr lang="en-US" sz="2400" dirty="0">
                <a:solidFill>
                  <a:srgbClr val="333399"/>
                </a:solidFill>
              </a:rPr>
              <a:t>Rehearse presentation</a:t>
            </a:r>
          </a:p>
          <a:p>
            <a:r>
              <a:rPr lang="en-US" sz="2400" dirty="0">
                <a:solidFill>
                  <a:srgbClr val="333399"/>
                </a:solidFill>
              </a:rPr>
              <a:t>Keep a printed copy of slides in case of computer</a:t>
            </a:r>
            <a:br>
              <a:rPr lang="en-US" sz="2400" dirty="0">
                <a:solidFill>
                  <a:srgbClr val="333399"/>
                </a:solidFill>
              </a:rPr>
            </a:br>
            <a:r>
              <a:rPr lang="en-US" sz="2400" dirty="0">
                <a:solidFill>
                  <a:srgbClr val="333399"/>
                </a:solidFill>
              </a:rPr>
              <a:t>malfunction</a:t>
            </a:r>
          </a:p>
        </p:txBody>
      </p:sp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clip</a:t>
            </a:r>
            <a:endParaRPr lang="en-US" sz="2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200" dirty="0">
                <a:solidFill>
                  <a:srgbClr val="333399"/>
                </a:solidFill>
              </a:rPr>
              <a:t>Can show clips of specific examples discussed</a:t>
            </a:r>
          </a:p>
          <a:p>
            <a:pPr eaLnBrk="1" hangingPunct="1"/>
            <a:r>
              <a:rPr lang="en-US" sz="3200" dirty="0">
                <a:solidFill>
                  <a:srgbClr val="333399"/>
                </a:solidFill>
              </a:rPr>
              <a:t>Add another dimension to presentation</a:t>
            </a:r>
          </a:p>
          <a:p>
            <a:pPr eaLnBrk="1" hangingPunct="1"/>
            <a:r>
              <a:rPr lang="en-US" sz="3200" dirty="0">
                <a:solidFill>
                  <a:srgbClr val="333399"/>
                </a:solidFill>
              </a:rPr>
              <a:t>Possible technical problem</a:t>
            </a:r>
          </a:p>
          <a:p>
            <a:pPr eaLnBrk="1" hangingPunct="1">
              <a:buFontTx/>
              <a:buNone/>
            </a:pPr>
            <a:endParaRPr lang="en-US" sz="3200" dirty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en-US" sz="32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Transparencies</a:t>
            </a:r>
            <a:endParaRPr lang="en-US" sz="2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32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Can be prepared in advance</a:t>
            </a: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Can add or create transparencies while presenting</a:t>
            </a: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Lighting problem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Tips for designing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KEEP IT SIMPLE: Display ONE IDEA on each visual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MINIMISE WORDS – 25 words/slide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KEYWORDS and PHRASES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designing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3399"/>
                </a:solidFill>
              </a:rPr>
              <a:t>COLOUR 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333399"/>
                </a:solidFill>
              </a:rPr>
              <a:t>    - clear &amp; appropriate  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333399"/>
                </a:solidFill>
              </a:rPr>
              <a:t>    - one colour for main idea, two complementary colour for sub points.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333399"/>
                </a:solidFill>
              </a:rPr>
              <a:t>    - avoid red-green and pastels </a:t>
            </a:r>
          </a:p>
          <a:p>
            <a:pPr eaLnBrk="1" hangingPunct="1">
              <a:buFontTx/>
              <a:buNone/>
            </a:pPr>
            <a:endParaRPr lang="en-US">
              <a:solidFill>
                <a:srgbClr val="333399"/>
              </a:solidFill>
            </a:endParaRPr>
          </a:p>
          <a:p>
            <a:pPr eaLnBrk="1" hangingPunct="1"/>
            <a:r>
              <a:rPr lang="en-US">
                <a:solidFill>
                  <a:srgbClr val="333399"/>
                </a:solidFill>
              </a:rPr>
              <a:t>LAYOUT and           SPACE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spd="slow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designing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3200">
              <a:solidFill>
                <a:srgbClr val="333399"/>
              </a:solidFill>
            </a:endParaRPr>
          </a:p>
          <a:p>
            <a:pPr eaLnBrk="1" hangingPunct="1"/>
            <a:r>
              <a:rPr lang="en-US">
                <a:solidFill>
                  <a:srgbClr val="333399"/>
                </a:solidFill>
              </a:rPr>
              <a:t>STYLE - Select one style and use consistently</a:t>
            </a:r>
          </a:p>
          <a:p>
            <a:pPr eaLnBrk="1" hangingPunct="1"/>
            <a:endParaRPr lang="en-US">
              <a:solidFill>
                <a:srgbClr val="333399"/>
              </a:solidFill>
            </a:endParaRPr>
          </a:p>
          <a:p>
            <a:pPr eaLnBrk="1" hangingPunct="1"/>
            <a:r>
              <a:rPr lang="en-US">
                <a:solidFill>
                  <a:srgbClr val="333399"/>
                </a:solidFill>
                <a:latin typeface="Castellar" pitchFamily="18" charset="0"/>
              </a:rPr>
              <a:t>T</a:t>
            </a:r>
            <a:r>
              <a:rPr lang="en-US">
                <a:solidFill>
                  <a:srgbClr val="333399"/>
                </a:solidFill>
              </a:rPr>
              <a:t>e</a:t>
            </a:r>
            <a:r>
              <a:rPr lang="en-US">
                <a:solidFill>
                  <a:srgbClr val="333399"/>
                </a:solidFill>
                <a:latin typeface="Script MT Bold" pitchFamily="66" charset="0"/>
              </a:rPr>
              <a:t>X</a:t>
            </a:r>
            <a:r>
              <a:rPr lang="en-US">
                <a:solidFill>
                  <a:srgbClr val="333399"/>
                </a:solidFill>
                <a:latin typeface="Georgia" pitchFamily="18" charset="0"/>
              </a:rPr>
              <a:t>t</a:t>
            </a:r>
            <a:r>
              <a:rPr lang="en-US">
                <a:solidFill>
                  <a:srgbClr val="333399"/>
                </a:solidFill>
              </a:rPr>
              <a:t> STYLE AND SIZE - Choose carefully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spd="slow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designing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solidFill>
                <a:srgbClr val="333399"/>
              </a:solidFill>
            </a:endParaRPr>
          </a:p>
          <a:p>
            <a:pPr eaLnBrk="1" hangingPunct="1"/>
            <a:r>
              <a:rPr lang="en-US">
                <a:solidFill>
                  <a:srgbClr val="333399"/>
                </a:solidFill>
              </a:rPr>
              <a:t>AVOID GIMMICKS - Computer graphics (background, patterns, clip art etc.) should be used to enhance presentation.</a:t>
            </a:r>
          </a:p>
          <a:p>
            <a:pPr eaLnBrk="1" hangingPunct="1"/>
            <a:endParaRPr lang="en-US">
              <a:solidFill>
                <a:srgbClr val="333399"/>
              </a:solidFill>
            </a:endParaRPr>
          </a:p>
          <a:p>
            <a:pPr eaLnBrk="1" hangingPunct="1"/>
            <a:r>
              <a:rPr lang="en-US">
                <a:solidFill>
                  <a:srgbClr val="333399"/>
                </a:solidFill>
              </a:rPr>
              <a:t>PROOFREAD!   Proofreed!  Profread! Proof read!  ProofreaD!  Proofread!</a:t>
            </a:r>
          </a:p>
          <a:p>
            <a:pPr eaLnBrk="1" hangingPunct="1"/>
            <a:endParaRPr lang="en-US">
              <a:solidFill>
                <a:srgbClr val="333399"/>
              </a:solidFill>
            </a:endParaRPr>
          </a:p>
          <a:p>
            <a:pPr eaLnBrk="1" hangingPunct="1"/>
            <a:r>
              <a:rPr lang="en-US">
                <a:solidFill>
                  <a:srgbClr val="333399"/>
                </a:solidFill>
              </a:rPr>
              <a:t>PLAN AHEAD</a:t>
            </a:r>
          </a:p>
        </p:txBody>
      </p:sp>
    </p:spTree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Tips for using visual aids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rgbClr val="333399"/>
                </a:solidFill>
              </a:rPr>
              <a:t>INTEGRATE visual aids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REHEARSE with your visual aids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Maintain EYE CONTACT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DO NOT READ from your visual aid</a:t>
            </a: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  <a:p>
            <a:pPr eaLnBrk="1" hangingPunct="1"/>
            <a:r>
              <a:rPr lang="en-US" dirty="0">
                <a:solidFill>
                  <a:srgbClr val="333399"/>
                </a:solidFill>
              </a:rPr>
              <a:t>STOP SPEAKING while audience read</a:t>
            </a:r>
          </a:p>
        </p:txBody>
      </p:sp>
    </p:spTree>
  </p:cSld>
  <p:clrMapOvr>
    <a:masterClrMapping/>
  </p:clrMapOvr>
  <p:transition spd="slow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using visual aids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333399"/>
                </a:solidFill>
              </a:rPr>
              <a:t>DO NOT PASS OUT items while presenting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REVEAL AIDS only when NEEDED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USE THEM, don’t just display them!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CHECK ROOM &amp; EQUIPMENT in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99"/>
                </a:solidFill>
              </a:rPr>
              <a:t>    advance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3399"/>
                </a:solidFill>
              </a:rPr>
              <a:t>CHECK visual is VISIBLE to audience</a:t>
            </a: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99"/>
                </a:solidFill>
              </a:rPr>
              <a:t>Aims of visual aids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99"/>
                </a:solidFill>
              </a:rPr>
              <a:t>Types of visual aids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99"/>
                </a:solidFill>
              </a:rPr>
              <a:t>Tips for designing visual aids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99"/>
                </a:solidFill>
              </a:rPr>
              <a:t>Tips for using visual aids </a:t>
            </a:r>
            <a:br>
              <a:rPr lang="en-US" sz="2800" dirty="0"/>
            </a:br>
            <a:endParaRPr lang="en-US" sz="2500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visual aids in presentations?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Makes presentation more interesting and lively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Helps audience understand the presentation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Helps speaker present information more systematically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Reinforce and add impact to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visual aids in presentations?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5"/>
            </a:pPr>
            <a:r>
              <a:rPr lang="en-US" sz="2800" dirty="0">
                <a:solidFill>
                  <a:srgbClr val="333399"/>
                </a:solidFill>
              </a:rPr>
              <a:t>Illustrate a relationship between ideas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5"/>
            </a:pPr>
            <a:r>
              <a:rPr lang="en-US" sz="2800" dirty="0">
                <a:solidFill>
                  <a:srgbClr val="333399"/>
                </a:solidFill>
              </a:rPr>
              <a:t>Show information patterns or pictures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5"/>
            </a:pPr>
            <a:r>
              <a:rPr lang="en-US" sz="2800" dirty="0">
                <a:solidFill>
                  <a:srgbClr val="333399"/>
                </a:solidFill>
              </a:rPr>
              <a:t>Present figures, graphs or charts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5"/>
            </a:pPr>
            <a:r>
              <a:rPr lang="en-US" sz="2800" dirty="0">
                <a:solidFill>
                  <a:srgbClr val="333399"/>
                </a:solidFill>
              </a:rPr>
              <a:t>Summarize key points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5"/>
            </a:pPr>
            <a:r>
              <a:rPr lang="en-US" sz="2800" dirty="0">
                <a:solidFill>
                  <a:srgbClr val="333399"/>
                </a:solidFill>
              </a:rPr>
              <a:t>Help audience follow passages or quotations</a:t>
            </a:r>
          </a:p>
          <a:p>
            <a:endParaRPr lang="en-US" sz="2800" dirty="0">
              <a:solidFill>
                <a:srgbClr val="333399"/>
              </a:solidFill>
            </a:endParaRPr>
          </a:p>
          <a:p>
            <a:endParaRPr lang="en-US" sz="2800" dirty="0">
              <a:solidFill>
                <a:srgbClr val="333399"/>
              </a:solidFill>
            </a:endParaRPr>
          </a:p>
          <a:p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visual aids used in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Handouts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Flipcharts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Posters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White/black boards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PowerPoint Slides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Video clip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sz="2800" dirty="0">
                <a:solidFill>
                  <a:srgbClr val="333399"/>
                </a:solidFill>
              </a:rPr>
              <a:t>Transparencies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33399"/>
                </a:solidFill>
              </a:rPr>
              <a:t>Why use handouts?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Audience can concentrate better (instead of writing)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Provide more detailed information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Summarizing or including the main points of a presentation (take away message)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Useful if your presentation is highly technical or complex</a:t>
            </a:r>
          </a:p>
          <a:p>
            <a:r>
              <a:rPr lang="en-US" sz="2800" dirty="0">
                <a:solidFill>
                  <a:srgbClr val="333399"/>
                </a:solidFill>
              </a:rPr>
              <a:t>When to provide handouts?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Before or after presentation?</a:t>
            </a:r>
          </a:p>
          <a:p>
            <a:r>
              <a:rPr lang="en-US" sz="2800" dirty="0">
                <a:solidFill>
                  <a:srgbClr val="333399"/>
                </a:solidFill>
              </a:rPr>
              <a:t>What to include in your handout?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Expand on bullet points and graphics to allow a more complete explanation. Just don't go overboard</a:t>
            </a:r>
          </a:p>
          <a:p>
            <a:pPr lvl="1"/>
            <a:r>
              <a:rPr lang="en-US" sz="2400" dirty="0">
                <a:solidFill>
                  <a:srgbClr val="333399"/>
                </a:solidFill>
              </a:rPr>
              <a:t>May include related information that further supports or explains what is in your presentation</a:t>
            </a:r>
          </a:p>
          <a:p>
            <a:endParaRPr lang="en-US" sz="2800" dirty="0">
              <a:solidFill>
                <a:srgbClr val="333399"/>
              </a:solidFill>
            </a:endParaRPr>
          </a:p>
          <a:p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Flipcharts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648200" cy="5638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33399"/>
                </a:solidFill>
              </a:rPr>
              <a:t>Economical and easy to use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Suitable for small groups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Can be prepared in advance or spontaneously</a:t>
            </a:r>
          </a:p>
          <a:p>
            <a:pPr eaLnBrk="1" hangingPunct="1"/>
            <a:r>
              <a:rPr lang="en-US" sz="2400" dirty="0">
                <a:solidFill>
                  <a:srgbClr val="333399"/>
                </a:solidFill>
              </a:rPr>
              <a:t>Make drafts and transfer to the flipchart</a:t>
            </a:r>
          </a:p>
          <a:p>
            <a:r>
              <a:rPr lang="en-US" sz="2400" dirty="0">
                <a:solidFill>
                  <a:srgbClr val="333399"/>
                </a:solidFill>
              </a:rPr>
              <a:t>Use different colored markers</a:t>
            </a:r>
          </a:p>
          <a:p>
            <a:r>
              <a:rPr lang="en-US" sz="2400" dirty="0">
                <a:solidFill>
                  <a:srgbClr val="333399"/>
                </a:solidFill>
              </a:rPr>
              <a:t>Keep two pads of paper</a:t>
            </a:r>
          </a:p>
          <a:p>
            <a:r>
              <a:rPr lang="en-US" sz="2400" dirty="0">
                <a:solidFill>
                  <a:srgbClr val="333399"/>
                </a:solidFill>
              </a:rPr>
              <a:t>Write in large letters</a:t>
            </a:r>
          </a:p>
          <a:p>
            <a:r>
              <a:rPr lang="en-US" sz="2400" dirty="0">
                <a:solidFill>
                  <a:srgbClr val="333399"/>
                </a:solidFill>
              </a:rPr>
              <a:t>Use only one side of the chart</a:t>
            </a:r>
          </a:p>
          <a:p>
            <a:r>
              <a:rPr lang="en-US" sz="2400" dirty="0">
                <a:solidFill>
                  <a:srgbClr val="333399"/>
                </a:solidFill>
              </a:rPr>
              <a:t>Wait for the audience to grasp the contents before turning pages </a:t>
            </a:r>
            <a:br>
              <a:rPr lang="en-US" sz="2400" dirty="0">
                <a:solidFill>
                  <a:srgbClr val="333399"/>
                </a:solidFill>
              </a:rPr>
            </a:br>
            <a:endParaRPr lang="en-US" sz="2400" dirty="0">
              <a:solidFill>
                <a:srgbClr val="333399"/>
              </a:solidFill>
            </a:endParaRPr>
          </a:p>
          <a:p>
            <a:pPr eaLnBrk="1" hangingPunct="1"/>
            <a:endParaRPr lang="en-US" sz="2400" dirty="0">
              <a:solidFill>
                <a:srgbClr val="333399"/>
              </a:solidFill>
            </a:endParaRPr>
          </a:p>
        </p:txBody>
      </p:sp>
      <p:pic>
        <p:nvPicPr>
          <p:cNvPr id="13314" name="Picture 2" descr="Kết quả hình ảnh cho trần thị ái liê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438400"/>
            <a:ext cx="4114800" cy="23042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29200" y="49530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tinvuiviet.net</a:t>
            </a:r>
            <a:r>
              <a:rPr lang="en-US" dirty="0">
                <a:hlinkClick r:id="rId3"/>
              </a:rPr>
              <a:t>/vi/news/Song-</a:t>
            </a:r>
            <a:r>
              <a:rPr lang="en-US" dirty="0" err="1">
                <a:hlinkClick r:id="rId3"/>
              </a:rPr>
              <a:t>dep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Ky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luat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khong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nuoc</a:t>
            </a:r>
            <a:r>
              <a:rPr lang="en-US" dirty="0">
                <a:hlinkClick r:id="rId3"/>
              </a:rPr>
              <a:t>-mat-2-2-4570/</a:t>
            </a:r>
            <a:endParaRPr lang="en-US" dirty="0"/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Posters</a:t>
            </a:r>
            <a:endParaRPr lang="en-US" sz="24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3886200" cy="4648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Used at the precise moment to illustrate point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Visible throughout presentation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Consider how it should be displayed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May need a pointer</a:t>
            </a:r>
          </a:p>
          <a:p>
            <a:r>
              <a:rPr lang="en-US" sz="2800" dirty="0">
                <a:hlinkClick r:id="rId2"/>
              </a:rPr>
              <a:t>Introduction to Effective Poster Presentations</a:t>
            </a:r>
            <a:endParaRPr lang="en-US" sz="2800" dirty="0"/>
          </a:p>
          <a:p>
            <a:pPr eaLnBrk="1" hangingPunct="1"/>
            <a:endParaRPr lang="en-US" sz="2800" dirty="0">
              <a:solidFill>
                <a:srgbClr val="333399"/>
              </a:solidFill>
            </a:endParaRPr>
          </a:p>
          <a:p>
            <a:pPr eaLnBrk="1" hangingPunct="1"/>
            <a:endParaRPr lang="en-US" sz="3200" dirty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en-US" sz="3200" dirty="0">
              <a:solidFill>
                <a:srgbClr val="333399"/>
              </a:solidFill>
            </a:endParaRPr>
          </a:p>
          <a:p>
            <a:pPr eaLnBrk="1" hangingPunct="1"/>
            <a:endParaRPr lang="en-US" dirty="0">
              <a:solidFill>
                <a:srgbClr val="333399"/>
              </a:solidFill>
            </a:endParaRPr>
          </a:p>
        </p:txBody>
      </p:sp>
      <p:pic>
        <p:nvPicPr>
          <p:cNvPr id="12290" name="Picture 2" descr="Kết quả hình ảnh cho poster covid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1991" y="1295400"/>
            <a:ext cx="3940233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White/black boards</a:t>
            </a:r>
            <a:endParaRPr lang="en-US" sz="2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2837"/>
            <a:ext cx="4648200" cy="513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333399"/>
                </a:solidFill>
              </a:rPr>
              <a:t>Flexible and interactive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Suits small group 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Writing clearly can be slow </a:t>
            </a:r>
          </a:p>
          <a:p>
            <a:pPr eaLnBrk="1" hangingPunct="1"/>
            <a:r>
              <a:rPr lang="en-US" sz="2800" dirty="0">
                <a:solidFill>
                  <a:srgbClr val="333399"/>
                </a:solidFill>
              </a:rPr>
              <a:t>Back to the audience</a:t>
            </a:r>
          </a:p>
          <a:p>
            <a:r>
              <a:rPr lang="en-US" sz="2800" dirty="0">
                <a:solidFill>
                  <a:srgbClr val="333399"/>
                </a:solidFill>
              </a:rPr>
              <a:t>Can’t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99"/>
                </a:solidFill>
              </a:rPr>
              <a:t>store information</a:t>
            </a:r>
          </a:p>
          <a:p>
            <a:r>
              <a:rPr lang="en-US" sz="2800" dirty="0">
                <a:solidFill>
                  <a:srgbClr val="333399"/>
                </a:solidFill>
              </a:rPr>
              <a:t>Can scratch &amp; squeal</a:t>
            </a:r>
          </a:p>
          <a:p>
            <a:r>
              <a:rPr lang="en-US" sz="2800" dirty="0">
                <a:solidFill>
                  <a:srgbClr val="333399"/>
                </a:solidFill>
              </a:rPr>
              <a:t>Need chalk &amp; duster</a:t>
            </a:r>
          </a:p>
          <a:p>
            <a:r>
              <a:rPr lang="en-US" sz="2800" dirty="0">
                <a:solidFill>
                  <a:srgbClr val="333399"/>
                </a:solidFill>
              </a:rPr>
              <a:t>Easy to use &amp; wipe</a:t>
            </a:r>
          </a:p>
        </p:txBody>
      </p:sp>
      <p:sp>
        <p:nvSpPr>
          <p:cNvPr id="10246" name="AutoShape 6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AutoShape 10" descr="Kết quả hình ảnh cho einstein e=m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2" name="Picture 12" descr="Kết quả hình ảnh cho einstein e=m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00200"/>
            <a:ext cx="4323292" cy="3276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739</Words>
  <Application>Microsoft Office PowerPoint</Application>
  <PresentationFormat>On-screen Show (4:3)</PresentationFormat>
  <Paragraphs>177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Castellar</vt:lpstr>
      <vt:lpstr>Georgia</vt:lpstr>
      <vt:lpstr>Myriad Pro</vt:lpstr>
      <vt:lpstr>Script MT Bold</vt:lpstr>
      <vt:lpstr>Wingdings</vt:lpstr>
      <vt:lpstr>Office Theme</vt:lpstr>
      <vt:lpstr>Visual Aids for Presentation Technical Writing and Presentation</vt:lpstr>
      <vt:lpstr>Contents</vt:lpstr>
      <vt:lpstr>Why use visual aids in presentations?</vt:lpstr>
      <vt:lpstr>Why use visual aids in presentations?</vt:lpstr>
      <vt:lpstr>Types of visual aids used in Presentation</vt:lpstr>
      <vt:lpstr>Handouts</vt:lpstr>
      <vt:lpstr>Flipcharts</vt:lpstr>
      <vt:lpstr>Posters</vt:lpstr>
      <vt:lpstr>White/black boards</vt:lpstr>
      <vt:lpstr>White/black boards</vt:lpstr>
      <vt:lpstr>PowerPoint Slides</vt:lpstr>
      <vt:lpstr>Video clip</vt:lpstr>
      <vt:lpstr>Transparencies</vt:lpstr>
      <vt:lpstr>Tips for designing visual aids</vt:lpstr>
      <vt:lpstr>Tips for designing visual aids</vt:lpstr>
      <vt:lpstr>Tips for designing visual aids</vt:lpstr>
      <vt:lpstr>Tips for designing visual aids</vt:lpstr>
      <vt:lpstr>Tips for using visual aids</vt:lpstr>
      <vt:lpstr>Tips for using visual aids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Vu Van Thieu</cp:lastModifiedBy>
  <cp:revision>290</cp:revision>
  <cp:lastPrinted>2016-09-06T10:19:58Z</cp:lastPrinted>
  <dcterms:created xsi:type="dcterms:W3CDTF">2013-02-19T03:52:16Z</dcterms:created>
  <dcterms:modified xsi:type="dcterms:W3CDTF">2020-03-12T10:25:40Z</dcterms:modified>
</cp:coreProperties>
</file>