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5341" autoAdjust="0"/>
  </p:normalViewPr>
  <p:slideViewPr>
    <p:cSldViewPr>
      <p:cViewPr varScale="1">
        <p:scale>
          <a:sx n="56" d="100"/>
          <a:sy n="56" d="100"/>
        </p:scale>
        <p:origin x="107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1" b="0" i="0">
                <a:solidFill>
                  <a:srgbClr val="FF22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8794" y="1440575"/>
            <a:ext cx="3828581" cy="181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2" b="0" i="0">
                <a:solidFill>
                  <a:srgbClr val="FF22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06-May-20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4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Technical Writing and Presentation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Basic Writing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098" y="1191576"/>
            <a:ext cx="8379204" cy="4106368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spcBef>
                <a:spcPts val="7"/>
              </a:spcBef>
            </a:pPr>
            <a:endParaRPr sz="1433" dirty="0">
              <a:latin typeface="Arial"/>
              <a:cs typeface="Arial"/>
            </a:endParaRPr>
          </a:p>
          <a:p>
            <a:pPr marL="559531" indent="-285750">
              <a:buFont typeface="Arial" panose="020B0604020202020204" pitchFamily="34" charset="0"/>
              <a:buChar char="•"/>
            </a:pPr>
            <a:r>
              <a:rPr sz="2800" spc="-2" dirty="0">
                <a:latin typeface="Arial"/>
                <a:cs typeface="Arial"/>
              </a:rPr>
              <a:t>Select 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topic</a:t>
            </a:r>
            <a:endParaRPr lang="en-US" sz="2800" dirty="0">
              <a:latin typeface="Arial"/>
              <a:cs typeface="Arial"/>
            </a:endParaRPr>
          </a:p>
          <a:p>
            <a:pPr marL="559531" indent="-285750">
              <a:buFont typeface="Arial" panose="020B0604020202020204" pitchFamily="34" charset="0"/>
              <a:buChar char="•"/>
            </a:pPr>
            <a:r>
              <a:rPr sz="2800" spc="-2" dirty="0">
                <a:latin typeface="Arial"/>
                <a:cs typeface="Arial"/>
              </a:rPr>
              <a:t>Search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literature and </a:t>
            </a:r>
            <a:r>
              <a:rPr sz="2800" dirty="0">
                <a:latin typeface="Arial"/>
                <a:cs typeface="Arial"/>
              </a:rPr>
              <a:t>select </a:t>
            </a:r>
            <a:r>
              <a:rPr sz="2800" spc="-2" dirty="0">
                <a:latin typeface="Arial"/>
                <a:cs typeface="Arial"/>
              </a:rPr>
              <a:t>what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read</a:t>
            </a:r>
            <a:endParaRPr lang="en-US" sz="2800" spc="-2" dirty="0">
              <a:latin typeface="Arial"/>
              <a:cs typeface="Arial"/>
            </a:endParaRPr>
          </a:p>
          <a:p>
            <a:pPr marL="559531" indent="-285750">
              <a:buFont typeface="Arial" panose="020B0604020202020204" pitchFamily="34" charset="0"/>
              <a:buChar char="•"/>
            </a:pPr>
            <a:r>
              <a:rPr sz="2800" spc="-2" dirty="0">
                <a:latin typeface="Arial"/>
                <a:cs typeface="Arial"/>
              </a:rPr>
              <a:t>Read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relevant </a:t>
            </a:r>
            <a:r>
              <a:rPr sz="2800" dirty="0">
                <a:latin typeface="Arial"/>
                <a:cs typeface="Arial"/>
              </a:rPr>
              <a:t>texts</a:t>
            </a:r>
          </a:p>
          <a:p>
            <a:pPr marL="559242" indent="-285750">
              <a:buFont typeface="Arial" panose="020B0604020202020204" pitchFamily="34" charset="0"/>
              <a:buChar char="•"/>
            </a:pPr>
            <a:r>
              <a:rPr sz="2800" spc="-2" dirty="0">
                <a:latin typeface="Arial"/>
                <a:cs typeface="Arial"/>
              </a:rPr>
              <a:t>Develop an annotated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bibliography</a:t>
            </a:r>
            <a:endParaRPr sz="2800" dirty="0">
              <a:latin typeface="Arial"/>
              <a:cs typeface="Arial"/>
            </a:endParaRPr>
          </a:p>
          <a:p>
            <a:pPr marL="564440" marR="2310" indent="-285750">
              <a:buFont typeface="Arial" panose="020B0604020202020204" pitchFamily="34" charset="0"/>
              <a:buChar char="•"/>
            </a:pPr>
            <a:r>
              <a:rPr sz="2800" spc="-2" dirty="0">
                <a:latin typeface="Arial"/>
                <a:cs typeface="Arial"/>
              </a:rPr>
              <a:t>Develop your argument </a:t>
            </a:r>
            <a:r>
              <a:rPr sz="2800" dirty="0">
                <a:latin typeface="Arial"/>
                <a:cs typeface="Arial"/>
              </a:rPr>
              <a:t>about the </a:t>
            </a:r>
            <a:r>
              <a:rPr sz="2800" spc="-2" dirty="0">
                <a:latin typeface="Arial"/>
                <a:cs typeface="Arial"/>
              </a:rPr>
              <a:t>literature and relevant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your</a:t>
            </a:r>
            <a:r>
              <a:rPr sz="2800" spc="86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topic/research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question(s) </a:t>
            </a:r>
            <a:r>
              <a:rPr sz="2800" spc="-2" dirty="0">
                <a:latin typeface="Arial"/>
                <a:cs typeface="Arial"/>
              </a:rPr>
              <a:t> </a:t>
            </a:r>
            <a:endParaRPr lang="en-US" sz="2800" spc="-2" dirty="0">
              <a:latin typeface="Arial"/>
              <a:cs typeface="Arial"/>
            </a:endParaRPr>
          </a:p>
          <a:p>
            <a:pPr marL="564440" marR="2310" indent="-285750">
              <a:buFont typeface="Arial" panose="020B0604020202020204" pitchFamily="34" charset="0"/>
              <a:buChar char="•"/>
            </a:pPr>
            <a:r>
              <a:rPr sz="2800" spc="-7" dirty="0">
                <a:latin typeface="Arial"/>
                <a:cs typeface="Arial"/>
              </a:rPr>
              <a:t>Write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review </a:t>
            </a:r>
            <a:r>
              <a:rPr sz="2800" dirty="0">
                <a:latin typeface="Arial"/>
                <a:cs typeface="Arial"/>
              </a:rPr>
              <a:t>synthesising </a:t>
            </a:r>
            <a:r>
              <a:rPr sz="2800" spc="-2" dirty="0">
                <a:latin typeface="Arial"/>
                <a:cs typeface="Arial"/>
              </a:rPr>
              <a:t>and critiquing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literature</a:t>
            </a:r>
            <a:endParaRPr sz="2800" dirty="0">
              <a:latin typeface="Arial"/>
              <a:cs typeface="Arial"/>
            </a:endParaRPr>
          </a:p>
          <a:p>
            <a:pPr marL="559242" indent="-285750">
              <a:buFont typeface="Arial" panose="020B0604020202020204" pitchFamily="34" charset="0"/>
              <a:buChar char="•"/>
            </a:pPr>
            <a:r>
              <a:rPr sz="2800" dirty="0">
                <a:latin typeface="Arial"/>
                <a:cs typeface="Arial"/>
              </a:rPr>
              <a:t>Integrate your own considered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position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307D88-FCAE-4BAC-9017-E6653B94124C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5776">
              <a:spcBef>
                <a:spcPts val="61"/>
              </a:spcBef>
            </a:pPr>
            <a:r>
              <a:rPr lang="en-US" spc="-45" dirty="0"/>
              <a:t>Typical </a:t>
            </a:r>
            <a:r>
              <a:rPr lang="en-US" spc="-5" dirty="0"/>
              <a:t>stages in writing a literature</a:t>
            </a:r>
            <a:r>
              <a:rPr lang="en-US" spc="110" dirty="0"/>
              <a:t> </a:t>
            </a:r>
            <a:r>
              <a:rPr lang="en-US" spc="-5" dirty="0"/>
              <a:t>review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995" y="1167257"/>
            <a:ext cx="7624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spc="-39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066800"/>
            <a:ext cx="8492806" cy="4860661"/>
          </a:xfrm>
          <a:prstGeom prst="rect">
            <a:avLst/>
          </a:prstGeom>
        </p:spPr>
        <p:txBody>
          <a:bodyPr vert="horz" wrap="square" lIns="0" tIns="101953" rIns="0" bIns="0" rtlCol="0">
            <a:spAutoFit/>
          </a:bodyPr>
          <a:lstStyle/>
          <a:p>
            <a:pPr marL="5776">
              <a:spcBef>
                <a:spcPts val="803"/>
              </a:spcBef>
            </a:pPr>
            <a:r>
              <a:rPr sz="2800" spc="-32" dirty="0">
                <a:latin typeface="Arial"/>
                <a:cs typeface="Arial"/>
              </a:rPr>
              <a:t>Your </a:t>
            </a:r>
            <a:r>
              <a:rPr sz="2800" spc="5" dirty="0">
                <a:latin typeface="Arial"/>
                <a:cs typeface="Arial"/>
              </a:rPr>
              <a:t>literature review needs to demonstrate that you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have: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80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understood and critically analysed relevant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literature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established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significance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your</a:t>
            </a:r>
            <a:r>
              <a:rPr sz="2800" dirty="0">
                <a:latin typeface="Arial"/>
                <a:cs typeface="Arial"/>
              </a:rPr>
              <a:t> research</a:t>
            </a: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shown how your work uses and builds on previous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work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shown how your work can be </a:t>
            </a:r>
            <a:r>
              <a:rPr sz="2800" spc="-5" dirty="0">
                <a:latin typeface="Arial"/>
                <a:cs typeface="Arial"/>
              </a:rPr>
              <a:t>differentiated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2" dirty="0">
                <a:latin typeface="Arial"/>
                <a:cs typeface="Arial"/>
              </a:rPr>
              <a:t>previous</a:t>
            </a:r>
            <a:r>
              <a:rPr sz="2800" spc="34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work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literature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identify </a:t>
            </a:r>
            <a:r>
              <a:rPr sz="2800" dirty="0">
                <a:latin typeface="Arial"/>
                <a:cs typeface="Arial"/>
              </a:rPr>
              <a:t>knowledge </a:t>
            </a:r>
            <a:r>
              <a:rPr sz="2800" spc="-2" dirty="0">
                <a:latin typeface="Arial"/>
                <a:cs typeface="Arial"/>
              </a:rPr>
              <a:t>gaps and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refine your </a:t>
            </a:r>
            <a:r>
              <a:rPr sz="2800" dirty="0">
                <a:latin typeface="Arial"/>
                <a:cs typeface="Arial"/>
              </a:rPr>
              <a:t>research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question/s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F26EED-4C36-49A4-B158-B8598A61C4AD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pc="-5" dirty="0"/>
              <a:t>What a literature review</a:t>
            </a:r>
            <a:r>
              <a:rPr lang="en-US" dirty="0"/>
              <a:t> </a:t>
            </a:r>
            <a:r>
              <a:rPr lang="en-US" spc="-5" dirty="0"/>
              <a:t>does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94" y="2352908"/>
            <a:ext cx="8569006" cy="2305298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19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410" dirty="0">
              <a:latin typeface="Arial"/>
              <a:cs typeface="Arial"/>
            </a:endParaRPr>
          </a:p>
          <a:p>
            <a:pPr marL="220064" indent="-214577">
              <a:buChar char="•"/>
              <a:tabLst>
                <a:tab pos="219775" algn="l"/>
                <a:tab pos="220353" algn="l"/>
              </a:tabLst>
            </a:pPr>
            <a:r>
              <a:rPr sz="3600" dirty="0">
                <a:latin typeface="Arial"/>
                <a:cs typeface="Arial"/>
              </a:rPr>
              <a:t>What </a:t>
            </a:r>
            <a:r>
              <a:rPr sz="3600" spc="-2" dirty="0">
                <a:latin typeface="Arial"/>
                <a:cs typeface="Arial"/>
              </a:rPr>
              <a:t>is an annotated</a:t>
            </a:r>
            <a:r>
              <a:rPr sz="3600" spc="11" dirty="0">
                <a:latin typeface="Arial"/>
                <a:cs typeface="Arial"/>
              </a:rPr>
              <a:t> </a:t>
            </a:r>
            <a:r>
              <a:rPr sz="3600" spc="-2" dirty="0">
                <a:latin typeface="Arial"/>
                <a:cs typeface="Arial"/>
              </a:rPr>
              <a:t>bibliography?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000" dirty="0">
              <a:latin typeface="Arial"/>
              <a:cs typeface="Arial"/>
            </a:endParaRPr>
          </a:p>
          <a:p>
            <a:pPr marL="220064" indent="-214577">
              <a:spcBef>
                <a:spcPts val="1214"/>
              </a:spcBef>
              <a:buChar char="•"/>
              <a:tabLst>
                <a:tab pos="219775" algn="l"/>
                <a:tab pos="220353" algn="l"/>
              </a:tabLst>
            </a:pPr>
            <a:r>
              <a:rPr sz="3600" dirty="0">
                <a:latin typeface="Arial"/>
                <a:cs typeface="Arial"/>
              </a:rPr>
              <a:t>What </a:t>
            </a:r>
            <a:r>
              <a:rPr sz="3600" spc="-2" dirty="0">
                <a:latin typeface="Arial"/>
                <a:cs typeface="Arial"/>
              </a:rPr>
              <a:t>are </a:t>
            </a:r>
            <a:r>
              <a:rPr sz="3600" dirty="0">
                <a:latin typeface="Arial"/>
                <a:cs typeface="Arial"/>
              </a:rPr>
              <a:t>its </a:t>
            </a:r>
            <a:r>
              <a:rPr sz="3600" spc="-2" dirty="0">
                <a:latin typeface="Arial"/>
                <a:cs typeface="Arial"/>
              </a:rPr>
              <a:t>main purposes?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816454-B61B-48E4-9A3E-743491A739D7}"/>
              </a:ext>
            </a:extLst>
          </p:cNvPr>
          <p:cNvSpPr txBox="1">
            <a:spLocks/>
          </p:cNvSpPr>
          <p:nvPr/>
        </p:nvSpPr>
        <p:spPr>
          <a:xfrm>
            <a:off x="342900" y="9923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5776">
              <a:spcBef>
                <a:spcPts val="61"/>
              </a:spcBef>
            </a:pPr>
            <a:r>
              <a:rPr lang="en-US" spc="-10" dirty="0"/>
              <a:t>Introducing annotated</a:t>
            </a:r>
            <a:r>
              <a:rPr lang="en-US" spc="40" dirty="0"/>
              <a:t> </a:t>
            </a:r>
            <a:r>
              <a:rPr lang="en-US" spc="-10" dirty="0"/>
              <a:t>bibliographies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794" y="1401291"/>
            <a:ext cx="4553227" cy="990427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An annotated </a:t>
            </a:r>
            <a:r>
              <a:rPr spc="-5" dirty="0"/>
              <a:t>bibliography </a:t>
            </a:r>
            <a:r>
              <a:rPr spc="-2" dirty="0"/>
              <a:t>is</a:t>
            </a:r>
            <a:r>
              <a:rPr spc="-16" dirty="0"/>
              <a:t> </a:t>
            </a:r>
            <a:r>
              <a:rPr spc="-2" dirty="0"/>
              <a:t>………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553" y="1117332"/>
            <a:ext cx="8645206" cy="4890621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19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410" dirty="0">
              <a:latin typeface="Arial"/>
              <a:cs typeface="Arial"/>
            </a:endParaRPr>
          </a:p>
          <a:p>
            <a:pPr marL="5776" marR="2310"/>
            <a:r>
              <a:rPr sz="2800" spc="-2" dirty="0">
                <a:latin typeface="Arial"/>
                <a:cs typeface="Arial"/>
              </a:rPr>
              <a:t>An annotated bibliography is a </a:t>
            </a:r>
            <a:r>
              <a:rPr sz="2800" b="1" dirty="0">
                <a:latin typeface="Arial"/>
                <a:cs typeface="Arial"/>
              </a:rPr>
              <a:t>descriptive </a:t>
            </a:r>
            <a:r>
              <a:rPr sz="2800" spc="-2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evaluative list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citations </a:t>
            </a:r>
            <a:r>
              <a:rPr sz="2800" dirty="0">
                <a:latin typeface="Arial"/>
                <a:cs typeface="Arial"/>
              </a:rPr>
              <a:t>for books, articles, </a:t>
            </a:r>
            <a:r>
              <a:rPr sz="2800" spc="-2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-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documents.</a:t>
            </a: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776" marR="118696">
              <a:spcBef>
                <a:spcPts val="1214"/>
              </a:spcBef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2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citation </a:t>
            </a:r>
            <a:r>
              <a:rPr sz="2800" spc="-2" dirty="0">
                <a:latin typeface="Arial"/>
                <a:cs typeface="Arial"/>
              </a:rPr>
              <a:t>(author details, year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publication, </a:t>
            </a:r>
            <a:r>
              <a:rPr sz="2800" dirty="0">
                <a:latin typeface="Arial"/>
                <a:cs typeface="Arial"/>
              </a:rPr>
              <a:t>title of the work, </a:t>
            </a:r>
            <a:r>
              <a:rPr sz="2800" spc="-2" dirty="0">
                <a:latin typeface="Arial"/>
                <a:cs typeface="Arial"/>
              </a:rPr>
              <a:t>edition </a:t>
            </a:r>
            <a:r>
              <a:rPr sz="2800" dirty="0">
                <a:latin typeface="Arial"/>
                <a:cs typeface="Arial"/>
              </a:rPr>
              <a:t>– if </a:t>
            </a:r>
            <a:r>
              <a:rPr sz="2800" spc="-2" dirty="0">
                <a:latin typeface="Arial"/>
                <a:cs typeface="Arial"/>
              </a:rPr>
              <a:t>relevant,  </a:t>
            </a:r>
            <a:r>
              <a:rPr sz="2800" spc="-9" dirty="0">
                <a:latin typeface="Arial"/>
                <a:cs typeface="Arial"/>
              </a:rPr>
              <a:t>publisher, </a:t>
            </a:r>
            <a:r>
              <a:rPr sz="2800" spc="-2" dirty="0">
                <a:latin typeface="Arial"/>
                <a:cs typeface="Arial"/>
              </a:rPr>
              <a:t>place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publication), followed by a brief paragraph </a:t>
            </a:r>
            <a:r>
              <a:rPr sz="2800" dirty="0">
                <a:latin typeface="Arial"/>
                <a:cs typeface="Arial"/>
              </a:rPr>
              <a:t>(the </a:t>
            </a:r>
            <a:r>
              <a:rPr sz="2800" spc="-2" dirty="0">
                <a:latin typeface="Arial"/>
                <a:cs typeface="Arial"/>
              </a:rPr>
              <a:t>annotation) </a:t>
            </a:r>
            <a:r>
              <a:rPr sz="2800" b="1" dirty="0">
                <a:latin typeface="Arial"/>
                <a:cs typeface="Arial"/>
              </a:rPr>
              <a:t>summarising  </a:t>
            </a:r>
            <a:r>
              <a:rPr sz="2800" spc="-2" dirty="0">
                <a:latin typeface="Arial"/>
                <a:cs typeface="Arial"/>
              </a:rPr>
              <a:t>then </a:t>
            </a:r>
            <a:r>
              <a:rPr sz="2800" b="1" dirty="0">
                <a:latin typeface="Arial"/>
                <a:cs typeface="Arial"/>
              </a:rPr>
              <a:t>evaluating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work in </a:t>
            </a:r>
            <a:r>
              <a:rPr sz="2800" dirty="0">
                <a:latin typeface="Arial"/>
                <a:cs typeface="Arial"/>
              </a:rPr>
              <a:t>terms of the </a:t>
            </a:r>
            <a:r>
              <a:rPr sz="2800" b="1" spc="-14" dirty="0">
                <a:latin typeface="Arial"/>
                <a:cs typeface="Arial"/>
              </a:rPr>
              <a:t>accuracy, </a:t>
            </a:r>
            <a:r>
              <a:rPr sz="2800" b="1" spc="-16" dirty="0">
                <a:latin typeface="Arial"/>
                <a:cs typeface="Arial"/>
              </a:rPr>
              <a:t>quality,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b="1" spc="-2" dirty="0">
                <a:latin typeface="Arial"/>
                <a:cs typeface="Arial"/>
              </a:rPr>
              <a:t>relevance </a:t>
            </a:r>
            <a:r>
              <a:rPr sz="2800" dirty="0">
                <a:latin typeface="Arial"/>
                <a:cs typeface="Arial"/>
              </a:rPr>
              <a:t>of that</a:t>
            </a:r>
            <a:r>
              <a:rPr sz="2800" spc="3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source.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3B79C-BAA6-4F24-837E-0E83E41C37FE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5776">
              <a:spcBef>
                <a:spcPts val="61"/>
              </a:spcBef>
            </a:pPr>
            <a:r>
              <a:rPr lang="en-US" spc="-5" dirty="0"/>
              <a:t>An annotated </a:t>
            </a:r>
            <a:r>
              <a:rPr lang="en-US" spc="-10" dirty="0"/>
              <a:t>bibliography </a:t>
            </a:r>
            <a:r>
              <a:rPr lang="en-US" spc="-5" dirty="0"/>
              <a:t>is</a:t>
            </a:r>
            <a:r>
              <a:rPr lang="en-US" spc="-35" dirty="0"/>
              <a:t> </a:t>
            </a:r>
            <a:r>
              <a:rPr lang="en-US" spc="-5" dirty="0"/>
              <a:t>………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794" y="1401291"/>
            <a:ext cx="3389576" cy="990427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Understanding</a:t>
            </a:r>
            <a:r>
              <a:rPr spc="-11" dirty="0"/>
              <a:t> </a:t>
            </a:r>
            <a:r>
              <a:rPr spc="-7" dirty="0"/>
              <a:t>Differences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418" y="1077824"/>
            <a:ext cx="8068728" cy="5114923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92127" algn="just">
              <a:spcBef>
                <a:spcPts val="45"/>
              </a:spcBef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dirty="0">
                <a:latin typeface="Arial"/>
                <a:cs typeface="Arial"/>
              </a:rPr>
              <a:t>literature </a:t>
            </a:r>
            <a:r>
              <a:rPr sz="2600" b="1" spc="-2" dirty="0">
                <a:latin typeface="Arial"/>
                <a:cs typeface="Arial"/>
              </a:rPr>
              <a:t>review </a:t>
            </a:r>
            <a:r>
              <a:rPr sz="2600" spc="-2" dirty="0">
                <a:latin typeface="Arial"/>
                <a:cs typeface="Arial"/>
              </a:rPr>
              <a:t>is an integrated discussion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2" dirty="0">
                <a:latin typeface="Arial"/>
                <a:cs typeface="Arial"/>
              </a:rPr>
              <a:t>references where you compare and </a:t>
            </a:r>
            <a:r>
              <a:rPr sz="2600" dirty="0">
                <a:latin typeface="Arial"/>
                <a:cs typeface="Arial"/>
              </a:rPr>
              <a:t>contrast  </a:t>
            </a:r>
            <a:r>
              <a:rPr sz="2600" spc="-2" dirty="0">
                <a:latin typeface="Arial"/>
                <a:cs typeface="Arial"/>
              </a:rPr>
              <a:t>ideas, theories, viewpoints, methods </a:t>
            </a:r>
            <a:r>
              <a:rPr sz="2600" dirty="0">
                <a:latin typeface="Arial"/>
                <a:cs typeface="Arial"/>
              </a:rPr>
              <a:t>etc from </a:t>
            </a:r>
            <a:r>
              <a:rPr sz="2600" spc="-2" dirty="0">
                <a:latin typeface="Arial"/>
                <a:cs typeface="Arial"/>
              </a:rPr>
              <a:t>a number </a:t>
            </a:r>
            <a:r>
              <a:rPr sz="2600" dirty="0">
                <a:latin typeface="Arial"/>
                <a:cs typeface="Arial"/>
              </a:rPr>
              <a:t>of sources. </a:t>
            </a:r>
            <a:r>
              <a:rPr sz="2600" spc="-48" dirty="0">
                <a:latin typeface="Arial"/>
                <a:cs typeface="Arial"/>
              </a:rPr>
              <a:t>You </a:t>
            </a:r>
            <a:r>
              <a:rPr sz="2600" dirty="0">
                <a:latin typeface="Arial"/>
                <a:cs typeface="Arial"/>
              </a:rPr>
              <a:t>must comment </a:t>
            </a:r>
            <a:r>
              <a:rPr sz="2600" spc="-2" dirty="0">
                <a:latin typeface="Arial"/>
                <a:cs typeface="Arial"/>
              </a:rPr>
              <a:t>on and  evaluate what you have read in your own academic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2" dirty="0">
                <a:latin typeface="Arial"/>
                <a:cs typeface="Arial"/>
              </a:rPr>
              <a:t>voice.</a:t>
            </a:r>
            <a:endParaRPr sz="2600" dirty="0">
              <a:latin typeface="Arial"/>
              <a:cs typeface="Arial"/>
            </a:endParaRPr>
          </a:p>
          <a:p>
            <a:pPr marL="5776" marR="2310">
              <a:spcBef>
                <a:spcPts val="1212"/>
              </a:spcBef>
            </a:pPr>
            <a:r>
              <a:rPr sz="2600" b="1" dirty="0">
                <a:latin typeface="Arial"/>
                <a:cs typeface="Arial"/>
              </a:rPr>
              <a:t>An </a:t>
            </a:r>
            <a:r>
              <a:rPr sz="2600" b="1" spc="-2" dirty="0">
                <a:latin typeface="Arial"/>
                <a:cs typeface="Arial"/>
              </a:rPr>
              <a:t>annotated bibliography </a:t>
            </a:r>
            <a:r>
              <a:rPr sz="2600" spc="-2" dirty="0">
                <a:latin typeface="Arial"/>
                <a:cs typeface="Arial"/>
              </a:rPr>
              <a:t>is a list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2" dirty="0">
                <a:latin typeface="Arial"/>
                <a:cs typeface="Arial"/>
              </a:rPr>
              <a:t>specific references with some </a:t>
            </a:r>
            <a:r>
              <a:rPr sz="2600" dirty="0">
                <a:latin typeface="Arial"/>
                <a:cs typeface="Arial"/>
              </a:rPr>
              <a:t>evaluative comments. It </a:t>
            </a:r>
            <a:r>
              <a:rPr sz="2600" spc="-2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-2" dirty="0">
                <a:latin typeface="Arial"/>
                <a:cs typeface="Arial"/>
              </a:rPr>
              <a:t>your </a:t>
            </a:r>
            <a:r>
              <a:rPr sz="2600" dirty="0">
                <a:latin typeface="Arial"/>
                <a:cs typeface="Arial"/>
              </a:rPr>
              <a:t>own </a:t>
            </a:r>
            <a:r>
              <a:rPr sz="2600" spc="-2" dirty="0">
                <a:latin typeface="Arial"/>
                <a:cs typeface="Arial"/>
              </a:rPr>
              <a:t>use in carrying </a:t>
            </a:r>
            <a:r>
              <a:rPr sz="2600" dirty="0">
                <a:latin typeface="Arial"/>
                <a:cs typeface="Arial"/>
              </a:rPr>
              <a:t>out </a:t>
            </a:r>
            <a:r>
              <a:rPr sz="2600" spc="-2" dirty="0">
                <a:latin typeface="Arial"/>
                <a:cs typeface="Arial"/>
              </a:rPr>
              <a:t>and writing up your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research.</a:t>
            </a:r>
          </a:p>
          <a:p>
            <a:pPr marL="5776" marR="388433">
              <a:spcBef>
                <a:spcPts val="1212"/>
              </a:spcBef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spc="-2" dirty="0">
                <a:latin typeface="Arial"/>
                <a:cs typeface="Arial"/>
              </a:rPr>
              <a:t>reference </a:t>
            </a:r>
            <a:r>
              <a:rPr sz="2600" b="1" dirty="0">
                <a:latin typeface="Arial"/>
                <a:cs typeface="Arial"/>
              </a:rPr>
              <a:t>list </a:t>
            </a:r>
            <a:r>
              <a:rPr sz="2600" spc="-2" dirty="0">
                <a:latin typeface="Arial"/>
                <a:cs typeface="Arial"/>
              </a:rPr>
              <a:t>is a list </a:t>
            </a:r>
            <a:r>
              <a:rPr sz="2600" dirty="0">
                <a:latin typeface="Arial"/>
                <a:cs typeface="Arial"/>
              </a:rPr>
              <a:t>of the </a:t>
            </a:r>
            <a:r>
              <a:rPr sz="2600" spc="-2" dirty="0">
                <a:latin typeface="Arial"/>
                <a:cs typeface="Arial"/>
              </a:rPr>
              <a:t>sources you have referred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spc="-2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cited </a:t>
            </a:r>
            <a:r>
              <a:rPr sz="2600" spc="-2" dirty="0">
                <a:latin typeface="Arial"/>
                <a:cs typeface="Arial"/>
              </a:rPr>
              <a:t>in your research </a:t>
            </a:r>
            <a:r>
              <a:rPr sz="2600" dirty="0">
                <a:latin typeface="Arial"/>
                <a:cs typeface="Arial"/>
              </a:rPr>
              <a:t>text. It  </a:t>
            </a:r>
            <a:r>
              <a:rPr sz="2600" spc="-2" dirty="0">
                <a:latin typeface="Arial"/>
                <a:cs typeface="Arial"/>
              </a:rPr>
              <a:t>appears </a:t>
            </a:r>
            <a:r>
              <a:rPr sz="2600" dirty="0">
                <a:latin typeface="Arial"/>
                <a:cs typeface="Arial"/>
              </a:rPr>
              <a:t>at the </a:t>
            </a:r>
            <a:r>
              <a:rPr sz="2600" spc="-2" dirty="0">
                <a:latin typeface="Arial"/>
                <a:cs typeface="Arial"/>
              </a:rPr>
              <a:t>end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2" dirty="0">
                <a:latin typeface="Arial"/>
                <a:cs typeface="Arial"/>
              </a:rPr>
              <a:t>your </a:t>
            </a:r>
            <a:r>
              <a:rPr sz="2600" dirty="0">
                <a:latin typeface="Arial"/>
                <a:cs typeface="Arial"/>
              </a:rPr>
              <a:t>research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text.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1A658-B0D3-4734-B43B-0F2D371CEC7E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pc="-10" dirty="0"/>
              <a:t>Understanding</a:t>
            </a:r>
            <a:r>
              <a:rPr lang="en-US" spc="-25" dirty="0"/>
              <a:t> </a:t>
            </a:r>
            <a:r>
              <a:rPr lang="en-US" spc="-15" dirty="0"/>
              <a:t>Differences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794" y="1401291"/>
            <a:ext cx="4728829" cy="990427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Purposes </a:t>
            </a:r>
            <a:r>
              <a:rPr spc="-2" dirty="0"/>
              <a:t>of </a:t>
            </a:r>
            <a:r>
              <a:rPr spc="-5" dirty="0"/>
              <a:t>annotated</a:t>
            </a:r>
            <a:r>
              <a:rPr spc="14" dirty="0"/>
              <a:t> </a:t>
            </a:r>
            <a:r>
              <a:rPr spc="-5" dirty="0"/>
              <a:t>bibliographies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154657"/>
            <a:ext cx="10668000" cy="5045063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348676" marR="2163386" indent="-342900">
              <a:lnSpc>
                <a:spcPct val="137500"/>
              </a:lnSpc>
              <a:spcBef>
                <a:spcPts val="43"/>
              </a:spcBef>
              <a:buFont typeface="Arial" panose="020B0604020202020204" pitchFamily="34" charset="0"/>
              <a:buChar char="•"/>
            </a:pPr>
            <a:r>
              <a:rPr sz="2400" spc="-84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familiarise yourself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material</a:t>
            </a:r>
            <a:r>
              <a:rPr lang="en-US" sz="2400" spc="-2" dirty="0">
                <a:latin typeface="Arial"/>
                <a:cs typeface="Arial"/>
              </a:rPr>
              <a:t> av</a:t>
            </a:r>
            <a:r>
              <a:rPr sz="2400" dirty="0">
                <a:latin typeface="Arial"/>
                <a:cs typeface="Arial"/>
              </a:rPr>
              <a:t>ailable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on a particular </a:t>
            </a:r>
            <a:r>
              <a:rPr sz="2400" dirty="0">
                <a:latin typeface="Arial"/>
                <a:cs typeface="Arial"/>
              </a:rPr>
              <a:t>topic.  </a:t>
            </a:r>
            <a:endParaRPr lang="en-US" sz="2400" dirty="0">
              <a:latin typeface="Arial"/>
              <a:cs typeface="Arial"/>
            </a:endParaRPr>
          </a:p>
          <a:p>
            <a:pPr marL="348676" marR="2163386" indent="-342900">
              <a:lnSpc>
                <a:spcPct val="137500"/>
              </a:lnSpc>
              <a:spcBef>
                <a:spcPts val="43"/>
              </a:spcBef>
              <a:buFont typeface="Arial" panose="020B0604020202020204" pitchFamily="34" charset="0"/>
              <a:buChar char="•"/>
            </a:pPr>
            <a:r>
              <a:rPr sz="2400" spc="-84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demonstrate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quality and depth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reading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2" dirty="0">
                <a:latin typeface="Arial"/>
                <a:cs typeface="Arial"/>
              </a:rPr>
              <a:t>you have</a:t>
            </a:r>
            <a:r>
              <a:rPr sz="2400" spc="141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done.</a:t>
            </a:r>
            <a:endParaRPr lang="en-US" sz="2400" dirty="0">
              <a:latin typeface="Arial"/>
              <a:cs typeface="Arial"/>
            </a:endParaRPr>
          </a:p>
          <a:p>
            <a:pPr marL="348676" marR="2163386" indent="-342900">
              <a:lnSpc>
                <a:spcPct val="137500"/>
              </a:lnSpc>
              <a:spcBef>
                <a:spcPts val="43"/>
              </a:spcBef>
              <a:buFont typeface="Arial" panose="020B0604020202020204" pitchFamily="34" charset="0"/>
              <a:buChar char="•"/>
            </a:pPr>
            <a:r>
              <a:rPr sz="2400" spc="-84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exemplify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scope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sources available—such as journals, </a:t>
            </a:r>
            <a:r>
              <a:rPr sz="2400" dirty="0">
                <a:latin typeface="Arial"/>
                <a:cs typeface="Arial"/>
              </a:rPr>
              <a:t>books, </a:t>
            </a:r>
            <a:r>
              <a:rPr sz="2400" spc="-2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sites</a:t>
            </a:r>
            <a:r>
              <a:rPr sz="2400" spc="171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and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magazine  articles.</a:t>
            </a:r>
            <a:endParaRPr lang="en-US" sz="2400" dirty="0">
              <a:latin typeface="Arial"/>
              <a:cs typeface="Arial"/>
            </a:endParaRPr>
          </a:p>
          <a:p>
            <a:pPr marL="348676" marR="2163386" indent="-342900">
              <a:lnSpc>
                <a:spcPct val="137500"/>
              </a:lnSpc>
              <a:spcBef>
                <a:spcPts val="43"/>
              </a:spcBef>
              <a:buFont typeface="Arial" panose="020B0604020202020204" pitchFamily="34" charset="0"/>
              <a:buChar char="•"/>
            </a:pPr>
            <a:r>
              <a:rPr sz="2400" spc="-84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highlight sources </a:t>
            </a:r>
            <a:r>
              <a:rPr sz="2400" dirty="0">
                <a:latin typeface="Arial"/>
                <a:cs typeface="Arial"/>
              </a:rPr>
              <a:t>that may </a:t>
            </a:r>
            <a:r>
              <a:rPr sz="2400" spc="-2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of interest to </a:t>
            </a:r>
            <a:r>
              <a:rPr sz="2400" spc="-2" dirty="0">
                <a:latin typeface="Arial"/>
                <a:cs typeface="Arial"/>
              </a:rPr>
              <a:t>other readers and</a:t>
            </a:r>
            <a:r>
              <a:rPr sz="2400" spc="10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researchers.</a:t>
            </a:r>
            <a:endParaRPr lang="en-US" sz="2400" dirty="0">
              <a:latin typeface="Arial"/>
              <a:cs typeface="Arial"/>
            </a:endParaRPr>
          </a:p>
          <a:p>
            <a:pPr marL="348676" marR="2163386" indent="-342900">
              <a:lnSpc>
                <a:spcPct val="137500"/>
              </a:lnSpc>
              <a:spcBef>
                <a:spcPts val="43"/>
              </a:spcBef>
              <a:buFont typeface="Arial" panose="020B0604020202020204" pitchFamily="34" charset="0"/>
              <a:buChar char="•"/>
            </a:pPr>
            <a:r>
              <a:rPr sz="2400" spc="-84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explore and organise sources </a:t>
            </a:r>
            <a:r>
              <a:rPr sz="2400" dirty="0">
                <a:latin typeface="Arial"/>
                <a:cs typeface="Arial"/>
              </a:rPr>
              <a:t>for further </a:t>
            </a:r>
            <a:r>
              <a:rPr sz="2400" spc="-2" dirty="0">
                <a:latin typeface="Arial"/>
                <a:cs typeface="Arial"/>
              </a:rPr>
              <a:t>research, </a:t>
            </a:r>
            <a:r>
              <a:rPr sz="2400" dirty="0">
                <a:latin typeface="Arial"/>
                <a:cs typeface="Arial"/>
              </a:rPr>
              <a:t>e.g. </a:t>
            </a:r>
            <a:r>
              <a:rPr sz="2400" spc="-2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first step </a:t>
            </a:r>
            <a:r>
              <a:rPr sz="2400" spc="-2" dirty="0">
                <a:latin typeface="Arial"/>
                <a:cs typeface="Arial"/>
              </a:rPr>
              <a:t>toward a literature  </a:t>
            </a:r>
            <a:r>
              <a:rPr sz="2400" spc="-14" dirty="0">
                <a:latin typeface="Arial"/>
                <a:cs typeface="Arial"/>
              </a:rPr>
              <a:t>review.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48E6AE-5ECF-4160-876D-CE51F388C7B3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pc="-10" dirty="0"/>
              <a:t>Purposes </a:t>
            </a:r>
            <a:r>
              <a:rPr lang="en-US" spc="-5" dirty="0"/>
              <a:t>of </a:t>
            </a:r>
            <a:r>
              <a:rPr lang="en-US" spc="-10" dirty="0"/>
              <a:t>annotated</a:t>
            </a:r>
            <a:r>
              <a:rPr lang="en-US" spc="30" dirty="0"/>
              <a:t> </a:t>
            </a:r>
            <a:r>
              <a:rPr lang="en-US" spc="-10" dirty="0"/>
              <a:t>bibliographies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76200"/>
            <a:ext cx="5612999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What is</a:t>
            </a:r>
            <a:r>
              <a:rPr spc="-25" dirty="0"/>
              <a:t> </a:t>
            </a:r>
            <a:r>
              <a:rPr spc="-2" dirty="0"/>
              <a:t>included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288" y="1600200"/>
            <a:ext cx="8050821" cy="449937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48676" indent="-3429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Arial"/>
                <a:cs typeface="Arial"/>
              </a:rPr>
              <a:t>Full </a:t>
            </a:r>
            <a:r>
              <a:rPr sz="2400" b="1" spc="-2" dirty="0">
                <a:latin typeface="Arial"/>
                <a:cs typeface="Arial"/>
              </a:rPr>
              <a:t>bibliographical details </a:t>
            </a:r>
            <a:r>
              <a:rPr sz="2400" dirty="0">
                <a:latin typeface="Arial"/>
                <a:cs typeface="Arial"/>
              </a:rPr>
              <a:t>of the text according to a particular referencing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348676" marR="360998" indent="-342900">
              <a:spcBef>
                <a:spcPts val="1214"/>
              </a:spcBef>
              <a:buFont typeface="Arial" panose="020B0604020202020204" pitchFamily="34" charset="0"/>
              <a:buChar char="•"/>
            </a:pPr>
            <a:r>
              <a:rPr sz="2400" b="1" spc="-2" dirty="0">
                <a:latin typeface="Arial"/>
                <a:cs typeface="Arial"/>
              </a:rPr>
              <a:t>Summary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2" dirty="0">
                <a:latin typeface="Arial"/>
                <a:cs typeface="Arial"/>
              </a:rPr>
              <a:t>main </a:t>
            </a:r>
            <a:r>
              <a:rPr sz="2400" dirty="0">
                <a:latin typeface="Arial"/>
                <a:cs typeface="Arial"/>
              </a:rPr>
              <a:t>points, </a:t>
            </a:r>
            <a:r>
              <a:rPr sz="2400" spc="-2" dirty="0">
                <a:latin typeface="Arial"/>
                <a:cs typeface="Arial"/>
              </a:rPr>
              <a:t>identifying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particular theoretical or political </a:t>
            </a:r>
            <a:r>
              <a:rPr sz="2400" dirty="0">
                <a:latin typeface="Arial"/>
                <a:cs typeface="Arial"/>
              </a:rPr>
              <a:t>perspective </a:t>
            </a:r>
            <a:r>
              <a:rPr sz="2400" spc="-2" dirty="0">
                <a:latin typeface="Arial"/>
                <a:cs typeface="Arial"/>
              </a:rPr>
              <a:t>on  which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is based. Include a </a:t>
            </a:r>
            <a:r>
              <a:rPr sz="2400" dirty="0">
                <a:latin typeface="Arial"/>
                <a:cs typeface="Arial"/>
              </a:rPr>
              <a:t>comment </a:t>
            </a:r>
            <a:r>
              <a:rPr sz="2400" spc="-2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methods. Be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concise.</a:t>
            </a:r>
            <a:endParaRPr sz="24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348676" marR="2310" indent="-342900">
              <a:spcBef>
                <a:spcPts val="1214"/>
              </a:spcBef>
              <a:buFont typeface="Arial" panose="020B0604020202020204" pitchFamily="34" charset="0"/>
              <a:buChar char="•"/>
            </a:pPr>
            <a:r>
              <a:rPr sz="2400" b="1" spc="-2" dirty="0">
                <a:latin typeface="Arial"/>
                <a:cs typeface="Arial"/>
              </a:rPr>
              <a:t>Critique </a:t>
            </a:r>
            <a:r>
              <a:rPr sz="2400" dirty="0">
                <a:latin typeface="Arial"/>
                <a:cs typeface="Arial"/>
              </a:rPr>
              <a:t>involving a brief evaluation that includes: Who is the intended audience? On what  </a:t>
            </a:r>
            <a:r>
              <a:rPr sz="2400" spc="-2" dirty="0">
                <a:latin typeface="Arial"/>
                <a:cs typeface="Arial"/>
              </a:rPr>
              <a:t>assumptions is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based? </a:t>
            </a:r>
            <a:r>
              <a:rPr sz="2400" dirty="0">
                <a:latin typeface="Arial"/>
                <a:cs typeface="Arial"/>
              </a:rPr>
              <a:t>What </a:t>
            </a:r>
            <a:r>
              <a:rPr sz="2400" spc="-2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limitations? Does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have a particular </a:t>
            </a:r>
            <a:r>
              <a:rPr sz="2400" dirty="0">
                <a:latin typeface="Arial"/>
                <a:cs typeface="Arial"/>
              </a:rPr>
              <a:t>bias? Is it </a:t>
            </a:r>
            <a:r>
              <a:rPr sz="2400" spc="-2" dirty="0">
                <a:latin typeface="Arial"/>
                <a:cs typeface="Arial"/>
              </a:rPr>
              <a:t>useful for  me? How?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68580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An</a:t>
            </a:r>
            <a:r>
              <a:rPr spc="-30" dirty="0"/>
              <a:t> </a:t>
            </a:r>
            <a:r>
              <a:rPr spc="-2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295400"/>
            <a:ext cx="8102231" cy="4849871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5776">
              <a:spcBef>
                <a:spcPts val="719"/>
              </a:spcBef>
            </a:pPr>
            <a:r>
              <a:rPr sz="2000" b="1" dirty="0">
                <a:latin typeface="Arial"/>
                <a:cs typeface="Arial"/>
              </a:rPr>
              <a:t>Citation</a:t>
            </a:r>
            <a:endParaRPr sz="2000" dirty="0">
              <a:latin typeface="Arial"/>
              <a:cs typeface="Arial"/>
            </a:endParaRPr>
          </a:p>
          <a:p>
            <a:pPr marL="5776">
              <a:spcBef>
                <a:spcPts val="673"/>
              </a:spcBef>
            </a:pPr>
            <a:r>
              <a:rPr sz="2000" spc="-2" dirty="0">
                <a:latin typeface="Arial"/>
                <a:cs typeface="Arial"/>
              </a:rPr>
              <a:t>Bloggs, </a:t>
            </a:r>
            <a:r>
              <a:rPr sz="2000" dirty="0">
                <a:latin typeface="Arial"/>
                <a:cs typeface="Arial"/>
              </a:rPr>
              <a:t>J.(1995). </a:t>
            </a:r>
            <a:r>
              <a:rPr sz="2000" i="1" spc="-2" dirty="0">
                <a:latin typeface="Arial"/>
                <a:cs typeface="Arial"/>
              </a:rPr>
              <a:t>Understanding </a:t>
            </a:r>
            <a:r>
              <a:rPr sz="2000" i="1" dirty="0">
                <a:latin typeface="Arial"/>
                <a:cs typeface="Arial"/>
              </a:rPr>
              <a:t>the </a:t>
            </a:r>
            <a:r>
              <a:rPr sz="2000" i="1" spc="-2" dirty="0">
                <a:latin typeface="Arial"/>
                <a:cs typeface="Arial"/>
              </a:rPr>
              <a:t>Reading </a:t>
            </a:r>
            <a:r>
              <a:rPr sz="2000" i="1" dirty="0">
                <a:latin typeface="Arial"/>
                <a:cs typeface="Arial"/>
              </a:rPr>
              <a:t>Process. </a:t>
            </a:r>
            <a:r>
              <a:rPr sz="2000" spc="-2" dirty="0">
                <a:latin typeface="Arial"/>
                <a:cs typeface="Arial"/>
              </a:rPr>
              <a:t>Saints Publishing,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Sydney.</a:t>
            </a:r>
            <a:endParaRPr sz="2000" dirty="0">
              <a:latin typeface="Arial"/>
              <a:cs typeface="Arial"/>
            </a:endParaRPr>
          </a:p>
          <a:p>
            <a:pPr marL="5776">
              <a:spcBef>
                <a:spcPts val="675"/>
              </a:spcBef>
            </a:pPr>
            <a:r>
              <a:rPr sz="2000" b="1" dirty="0">
                <a:latin typeface="Arial"/>
                <a:cs typeface="Arial"/>
              </a:rPr>
              <a:t>Summary</a:t>
            </a:r>
            <a:endParaRPr sz="2000" dirty="0">
              <a:latin typeface="Arial"/>
              <a:cs typeface="Arial"/>
            </a:endParaRPr>
          </a:p>
          <a:p>
            <a:pPr marL="5776" marR="30613">
              <a:spcBef>
                <a:spcPts val="675"/>
              </a:spcBef>
            </a:pPr>
            <a:r>
              <a:rPr sz="2000" spc="-2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text takes </a:t>
            </a:r>
            <a:r>
              <a:rPr sz="2000" spc="-2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psycholinguistic </a:t>
            </a:r>
            <a:r>
              <a:rPr sz="2000" spc="-2" dirty="0">
                <a:latin typeface="Arial"/>
                <a:cs typeface="Arial"/>
              </a:rPr>
              <a:t>view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spc="-2" dirty="0">
                <a:latin typeface="Arial"/>
                <a:cs typeface="Arial"/>
              </a:rPr>
              <a:t>reading </a:t>
            </a:r>
            <a:r>
              <a:rPr sz="2000" dirty="0">
                <a:latin typeface="Arial"/>
                <a:cs typeface="Arial"/>
              </a:rPr>
              <a:t>process, </a:t>
            </a:r>
            <a:r>
              <a:rPr sz="2000" spc="-2" dirty="0">
                <a:latin typeface="Arial"/>
                <a:cs typeface="Arial"/>
              </a:rPr>
              <a:t>describing the </a:t>
            </a:r>
            <a:r>
              <a:rPr sz="2000" dirty="0">
                <a:latin typeface="Arial"/>
                <a:cs typeface="Arial"/>
              </a:rPr>
              <a:t>stages </a:t>
            </a:r>
            <a:r>
              <a:rPr sz="2000" spc="-2" dirty="0">
                <a:latin typeface="Arial"/>
                <a:cs typeface="Arial"/>
              </a:rPr>
              <a:t>through  which an individual moves in gaining control and independence in reading. Evidence </a:t>
            </a:r>
            <a:r>
              <a:rPr sz="2000" dirty="0">
                <a:latin typeface="Arial"/>
                <a:cs typeface="Arial"/>
              </a:rPr>
              <a:t>from  </a:t>
            </a:r>
            <a:r>
              <a:rPr sz="2000" spc="-2" dirty="0">
                <a:latin typeface="Arial"/>
                <a:cs typeface="Arial"/>
              </a:rPr>
              <a:t>extensive research with children and adults learning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read is presented in anecdotal examples  which </a:t>
            </a:r>
            <a:r>
              <a:rPr sz="2000" b="1" dirty="0">
                <a:latin typeface="Arial"/>
                <a:cs typeface="Arial"/>
              </a:rPr>
              <a:t>add interest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2" dirty="0">
                <a:latin typeface="Arial"/>
                <a:cs typeface="Arial"/>
              </a:rPr>
              <a:t>theoretical</a:t>
            </a:r>
            <a:r>
              <a:rPr sz="2000" spc="-7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explanations.</a:t>
            </a:r>
            <a:endParaRPr sz="2000" dirty="0">
              <a:latin typeface="Arial"/>
              <a:cs typeface="Arial"/>
            </a:endParaRPr>
          </a:p>
          <a:p>
            <a:pPr marL="5776">
              <a:spcBef>
                <a:spcPts val="671"/>
              </a:spcBef>
            </a:pPr>
            <a:r>
              <a:rPr sz="2000" b="1" dirty="0">
                <a:latin typeface="Arial"/>
                <a:cs typeface="Arial"/>
              </a:rPr>
              <a:t>Critique</a:t>
            </a:r>
            <a:endParaRPr sz="2000" dirty="0">
              <a:latin typeface="Arial"/>
              <a:cs typeface="Arial"/>
            </a:endParaRPr>
          </a:p>
          <a:p>
            <a:pPr marL="5776" marR="72488">
              <a:spcBef>
                <a:spcPts val="673"/>
              </a:spcBef>
            </a:pPr>
            <a:r>
              <a:rPr sz="2000" dirty="0">
                <a:latin typeface="Arial"/>
                <a:cs typeface="Arial"/>
              </a:rPr>
              <a:t>This is an </a:t>
            </a:r>
            <a:r>
              <a:rPr sz="2000" b="1" spc="-2" dirty="0">
                <a:latin typeface="Arial"/>
                <a:cs typeface="Arial"/>
              </a:rPr>
              <a:t>easy-to-read </a:t>
            </a:r>
            <a:r>
              <a:rPr sz="2000" dirty="0">
                <a:latin typeface="Arial"/>
                <a:cs typeface="Arial"/>
              </a:rPr>
              <a:t>text describing the reading process which is </a:t>
            </a:r>
            <a:r>
              <a:rPr sz="2000" b="1" dirty="0">
                <a:latin typeface="Arial"/>
                <a:cs typeface="Arial"/>
              </a:rPr>
              <a:t>clearly </a:t>
            </a:r>
            <a:r>
              <a:rPr sz="2000" dirty="0">
                <a:latin typeface="Arial"/>
                <a:cs typeface="Arial"/>
              </a:rPr>
              <a:t>formatted for the  </a:t>
            </a:r>
            <a:r>
              <a:rPr sz="2000" spc="-2" dirty="0">
                <a:latin typeface="Arial"/>
                <a:cs typeface="Arial"/>
              </a:rPr>
              <a:t>new </a:t>
            </a:r>
            <a:r>
              <a:rPr sz="2000" spc="-11" dirty="0">
                <a:latin typeface="Arial"/>
                <a:cs typeface="Arial"/>
              </a:rPr>
              <a:t>teacher. </a:t>
            </a:r>
            <a:r>
              <a:rPr sz="2000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However</a:t>
            </a:r>
            <a:r>
              <a:rPr sz="2000" spc="-11" dirty="0">
                <a:latin typeface="Arial"/>
                <a:cs typeface="Arial"/>
              </a:rPr>
              <a:t>, </a:t>
            </a:r>
            <a:r>
              <a:rPr sz="2000" spc="-2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not </a:t>
            </a:r>
            <a:r>
              <a:rPr sz="2000" spc="-2" dirty="0">
                <a:latin typeface="Arial"/>
                <a:cs typeface="Arial"/>
              </a:rPr>
              <a:t>including more recent theories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reading </a:t>
            </a:r>
            <a:r>
              <a:rPr sz="2000" dirty="0">
                <a:latin typeface="Arial"/>
                <a:cs typeface="Arial"/>
              </a:rPr>
              <a:t>that contest </a:t>
            </a:r>
            <a:r>
              <a:rPr sz="2000" spc="-2" dirty="0">
                <a:latin typeface="Arial"/>
                <a:cs typeface="Arial"/>
              </a:rPr>
              <a:t>many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its  claims, </a:t>
            </a:r>
            <a:r>
              <a:rPr sz="2000" dirty="0">
                <a:latin typeface="Arial"/>
                <a:cs typeface="Arial"/>
              </a:rPr>
              <a:t>it </a:t>
            </a:r>
            <a:r>
              <a:rPr sz="2000" spc="-7" dirty="0">
                <a:latin typeface="Arial"/>
                <a:cs typeface="Arial"/>
              </a:rPr>
              <a:t>offers </a:t>
            </a:r>
            <a:r>
              <a:rPr sz="2000" spc="-2" dirty="0">
                <a:latin typeface="Arial"/>
                <a:cs typeface="Arial"/>
              </a:rPr>
              <a:t>a </a:t>
            </a:r>
            <a:r>
              <a:rPr sz="2000" b="1" dirty="0">
                <a:latin typeface="Arial"/>
                <a:cs typeface="Arial"/>
              </a:rPr>
              <a:t>limited view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spc="-2" dirty="0">
                <a:latin typeface="Arial"/>
                <a:cs typeface="Arial"/>
              </a:rPr>
              <a:t>reading</a:t>
            </a:r>
            <a:r>
              <a:rPr sz="2000" spc="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</a:p>
        </p:txBody>
      </p:sp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101278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Adding more</a:t>
            </a:r>
            <a:r>
              <a:rPr spc="-18" dirty="0"/>
              <a:t> </a:t>
            </a:r>
            <a:r>
              <a:rPr spc="-2" dirty="0"/>
              <a:t>depth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974" y="1321386"/>
            <a:ext cx="7969226" cy="4013745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5776">
              <a:spcBef>
                <a:spcPts val="719"/>
              </a:spcBef>
              <a:tabLst>
                <a:tab pos="1465939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2" dirty="0">
                <a:latin typeface="Arial"/>
                <a:cs typeface="Arial"/>
              </a:rPr>
              <a:t>describing</a:t>
            </a:r>
            <a:r>
              <a:rPr sz="2000" spc="-2" dirty="0">
                <a:latin typeface="Arial"/>
                <a:cs typeface="Arial"/>
              </a:rPr>
              <a:t>:	annotations usually</a:t>
            </a:r>
            <a:endParaRPr sz="2000" dirty="0">
              <a:latin typeface="Arial"/>
              <a:cs typeface="Arial"/>
            </a:endParaRPr>
          </a:p>
          <a:p>
            <a:pPr marL="374860" indent="-369373">
              <a:spcBef>
                <a:spcPts val="673"/>
              </a:spcBef>
              <a:buFont typeface="Arial"/>
              <a:buChar char="•"/>
              <a:tabLst>
                <a:tab pos="374860" algn="l"/>
                <a:tab pos="375149" algn="l"/>
              </a:tabLst>
            </a:pPr>
            <a:r>
              <a:rPr sz="2000" b="1" spc="-2" dirty="0">
                <a:latin typeface="Arial"/>
                <a:cs typeface="Arial"/>
              </a:rPr>
              <a:t>summarise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subject </a:t>
            </a:r>
            <a:r>
              <a:rPr sz="2000" dirty="0">
                <a:latin typeface="Arial"/>
                <a:cs typeface="Arial"/>
              </a:rPr>
              <a:t>of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source</a:t>
            </a:r>
            <a:endParaRPr sz="2000" dirty="0">
              <a:latin typeface="Arial"/>
              <a:cs typeface="Arial"/>
            </a:endParaRPr>
          </a:p>
          <a:p>
            <a:pPr marL="374860" indent="-369373">
              <a:spcBef>
                <a:spcPts val="675"/>
              </a:spcBef>
              <a:buFont typeface="Arial"/>
              <a:buChar char="•"/>
              <a:tabLst>
                <a:tab pos="374860" algn="l"/>
                <a:tab pos="375149" algn="l"/>
              </a:tabLst>
            </a:pPr>
            <a:r>
              <a:rPr sz="2000" b="1" spc="-2" dirty="0">
                <a:latin typeface="Arial"/>
                <a:cs typeface="Arial"/>
              </a:rPr>
              <a:t>outline </a:t>
            </a:r>
            <a:r>
              <a:rPr sz="2000" dirty="0">
                <a:latin typeface="Arial"/>
                <a:cs typeface="Arial"/>
              </a:rPr>
              <a:t>the author’s </a:t>
            </a:r>
            <a:r>
              <a:rPr sz="2000" b="1" spc="-2" dirty="0">
                <a:latin typeface="Arial"/>
                <a:cs typeface="Arial"/>
              </a:rPr>
              <a:t>argument</a:t>
            </a:r>
            <a:r>
              <a:rPr sz="2000" spc="-2" dirty="0">
                <a:latin typeface="Arial"/>
                <a:cs typeface="Arial"/>
              </a:rPr>
              <a:t>, </a:t>
            </a:r>
            <a:r>
              <a:rPr sz="2000" b="1" spc="-2" dirty="0">
                <a:latin typeface="Arial"/>
                <a:cs typeface="Arial"/>
              </a:rPr>
              <a:t>methodology </a:t>
            </a:r>
            <a:r>
              <a:rPr sz="2000" spc="-2" dirty="0">
                <a:latin typeface="Arial"/>
                <a:cs typeface="Arial"/>
              </a:rPr>
              <a:t>and</a:t>
            </a:r>
            <a:r>
              <a:rPr sz="2000" spc="36" dirty="0">
                <a:latin typeface="Arial"/>
                <a:cs typeface="Arial"/>
              </a:rPr>
              <a:t> </a:t>
            </a:r>
            <a:r>
              <a:rPr sz="2000" b="1" spc="-2" dirty="0">
                <a:latin typeface="Arial"/>
                <a:cs typeface="Arial"/>
              </a:rPr>
              <a:t>conclusions</a:t>
            </a:r>
            <a:r>
              <a:rPr sz="2000" spc="-2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5776">
              <a:spcBef>
                <a:spcPts val="1214"/>
              </a:spcBef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b="1" spc="-2" dirty="0">
                <a:latin typeface="Arial"/>
                <a:cs typeface="Arial"/>
              </a:rPr>
              <a:t>critiquing</a:t>
            </a:r>
            <a:r>
              <a:rPr sz="2000" spc="-2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annotations may focus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</a:p>
          <a:p>
            <a:pPr marL="374860" indent="-369373">
              <a:spcBef>
                <a:spcPts val="673"/>
              </a:spcBef>
              <a:buChar char="•"/>
              <a:tabLst>
                <a:tab pos="374860" algn="l"/>
                <a:tab pos="375149" algn="l"/>
              </a:tabLst>
            </a:pPr>
            <a:r>
              <a:rPr sz="2000" dirty="0">
                <a:latin typeface="Arial"/>
                <a:cs typeface="Arial"/>
              </a:rPr>
              <a:t>the author’s </a:t>
            </a:r>
            <a:r>
              <a:rPr sz="2000" b="1" dirty="0">
                <a:latin typeface="Arial"/>
                <a:cs typeface="Arial"/>
              </a:rPr>
              <a:t>argument </a:t>
            </a:r>
            <a:r>
              <a:rPr sz="2000" spc="-2" dirty="0">
                <a:latin typeface="Arial"/>
                <a:cs typeface="Arial"/>
              </a:rPr>
              <a:t>(persuasive?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didactic?)</a:t>
            </a:r>
            <a:endParaRPr sz="2000" dirty="0">
              <a:latin typeface="Arial"/>
              <a:cs typeface="Arial"/>
            </a:endParaRPr>
          </a:p>
          <a:p>
            <a:pPr marL="374860" indent="-369373">
              <a:spcBef>
                <a:spcPts val="675"/>
              </a:spcBef>
              <a:buChar char="•"/>
              <a:tabLst>
                <a:tab pos="374860" algn="l"/>
                <a:tab pos="375149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reliability </a:t>
            </a:r>
            <a:r>
              <a:rPr sz="2000" dirty="0">
                <a:latin typeface="Arial"/>
                <a:cs typeface="Arial"/>
              </a:rPr>
              <a:t>of 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evidence</a:t>
            </a:r>
            <a:endParaRPr sz="2000" dirty="0">
              <a:latin typeface="Arial"/>
              <a:cs typeface="Arial"/>
            </a:endParaRPr>
          </a:p>
          <a:p>
            <a:pPr marL="374860" indent="-369373">
              <a:spcBef>
                <a:spcPts val="673"/>
              </a:spcBef>
              <a:buChar char="•"/>
              <a:tabLst>
                <a:tab pos="374860" algn="l"/>
                <a:tab pos="375149" algn="l"/>
              </a:tabLst>
            </a:pPr>
            <a:r>
              <a:rPr sz="2000" dirty="0">
                <a:latin typeface="Arial"/>
                <a:cs typeface="Arial"/>
              </a:rPr>
              <a:t>its </a:t>
            </a:r>
            <a:r>
              <a:rPr sz="2000" b="1" spc="-2" dirty="0">
                <a:latin typeface="Arial"/>
                <a:cs typeface="Arial"/>
              </a:rPr>
              <a:t>relationship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other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critics</a:t>
            </a:r>
          </a:p>
          <a:p>
            <a:pPr marL="374860" indent="-369373">
              <a:spcBef>
                <a:spcPts val="675"/>
              </a:spcBef>
              <a:buChar char="•"/>
              <a:tabLst>
                <a:tab pos="374860" algn="l"/>
                <a:tab pos="375149" algn="l"/>
              </a:tabLst>
            </a:pPr>
            <a:r>
              <a:rPr sz="2000" dirty="0">
                <a:latin typeface="Arial"/>
                <a:cs typeface="Arial"/>
              </a:rPr>
              <a:t>its </a:t>
            </a:r>
            <a:r>
              <a:rPr sz="2000" b="1" spc="-2" dirty="0">
                <a:latin typeface="Arial"/>
                <a:cs typeface="Arial"/>
              </a:rPr>
              <a:t>contribution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2" dirty="0">
                <a:latin typeface="Arial"/>
                <a:cs typeface="Arial"/>
              </a:rPr>
              <a:t>field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research</a:t>
            </a:r>
            <a:endParaRPr sz="2000" dirty="0">
              <a:latin typeface="Arial"/>
              <a:cs typeface="Arial"/>
            </a:endParaRPr>
          </a:p>
          <a:p>
            <a:pPr marL="374860" indent="-369373">
              <a:spcBef>
                <a:spcPts val="673"/>
              </a:spcBef>
              <a:buChar char="•"/>
              <a:tabLst>
                <a:tab pos="374860" algn="l"/>
                <a:tab pos="375149" algn="l"/>
              </a:tabLst>
            </a:pPr>
            <a:r>
              <a:rPr sz="2000" dirty="0">
                <a:latin typeface="Arial"/>
                <a:cs typeface="Arial"/>
              </a:rPr>
              <a:t>its </a:t>
            </a:r>
            <a:r>
              <a:rPr sz="2000" b="1" spc="-2" dirty="0">
                <a:latin typeface="Arial"/>
                <a:cs typeface="Arial"/>
              </a:rPr>
              <a:t>relationship </a:t>
            </a:r>
            <a:r>
              <a:rPr sz="2000" spc="-2" dirty="0">
                <a:latin typeface="Arial"/>
                <a:cs typeface="Arial"/>
              </a:rPr>
              <a:t>or </a:t>
            </a:r>
            <a:r>
              <a:rPr sz="2000" b="1" spc="-2" dirty="0">
                <a:latin typeface="Arial"/>
                <a:cs typeface="Arial"/>
              </a:rPr>
              <a:t>connection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2" dirty="0">
                <a:latin typeface="Arial"/>
                <a:cs typeface="Arial"/>
              </a:rPr>
              <a:t>research area or</a:t>
            </a:r>
            <a:r>
              <a:rPr sz="2000" spc="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question</a:t>
            </a:r>
          </a:p>
        </p:txBody>
      </p:sp>
    </p:spTree>
  </p:cSld>
  <p:clrMapOvr>
    <a:masterClrMapping/>
  </p:clrMapOvr>
  <p:transition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794" y="809101"/>
            <a:ext cx="2171917" cy="1482869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  <a:tabLst>
                <a:tab pos="1085592" algn="l"/>
              </a:tabLst>
            </a:pPr>
            <a:r>
              <a:rPr spc="-2" dirty="0"/>
              <a:t>Another	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126" y="1807567"/>
            <a:ext cx="8040274" cy="4406258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/>
            <a:r>
              <a:rPr sz="2400" spc="7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the annotated bibliography example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1a.</a:t>
            </a:r>
            <a:endParaRPr sz="2400" dirty="0">
              <a:latin typeface="Arial"/>
              <a:cs typeface="Arial"/>
            </a:endParaRPr>
          </a:p>
          <a:p>
            <a:pPr marL="5776" marR="2310">
              <a:lnSpc>
                <a:spcPct val="100800"/>
              </a:lnSpc>
              <a:spcBef>
                <a:spcPts val="675"/>
              </a:spcBef>
            </a:pPr>
            <a:r>
              <a:rPr sz="2400" spc="5" dirty="0">
                <a:latin typeface="Arial"/>
                <a:cs typeface="Arial"/>
              </a:rPr>
              <a:t>The text </a:t>
            </a:r>
            <a:r>
              <a:rPr sz="2400" spc="7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be broken </a:t>
            </a:r>
            <a:r>
              <a:rPr sz="2400" spc="7" dirty="0">
                <a:latin typeface="Arial"/>
                <a:cs typeface="Arial"/>
              </a:rPr>
              <a:t>up </a:t>
            </a:r>
            <a:r>
              <a:rPr sz="2400" spc="5" dirty="0">
                <a:latin typeface="Arial"/>
                <a:cs typeface="Arial"/>
              </a:rPr>
              <a:t>into 8 sections. Insert </a:t>
            </a:r>
            <a:r>
              <a:rPr sz="2400" spc="7" dirty="0">
                <a:latin typeface="Arial"/>
                <a:cs typeface="Arial"/>
              </a:rPr>
              <a:t>numbers </a:t>
            </a:r>
            <a:r>
              <a:rPr sz="2400" spc="9" dirty="0">
                <a:latin typeface="Arial"/>
                <a:cs typeface="Arial"/>
              </a:rPr>
              <a:t>1-8 </a:t>
            </a:r>
            <a:r>
              <a:rPr sz="2400" spc="5" dirty="0">
                <a:latin typeface="Arial"/>
                <a:cs typeface="Arial"/>
              </a:rPr>
              <a:t>into the text where  appropriate.</a:t>
            </a:r>
            <a:endParaRPr sz="2400" dirty="0">
              <a:latin typeface="Arial"/>
              <a:cs typeface="Arial"/>
            </a:endParaRPr>
          </a:p>
          <a:p>
            <a:pPr marL="177033" indent="-171546">
              <a:spcBef>
                <a:spcPts val="703"/>
              </a:spcBef>
              <a:buAutoNum type="arabicPeriod"/>
              <a:tabLst>
                <a:tab pos="177322" algn="l"/>
              </a:tabLst>
            </a:pPr>
            <a:r>
              <a:rPr sz="1600" spc="2" dirty="0">
                <a:latin typeface="Arial"/>
                <a:cs typeface="Arial"/>
              </a:rPr>
              <a:t>Citation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7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Introduction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9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Aims and Research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Methods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7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Scope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9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Usefulness </a:t>
            </a:r>
            <a:r>
              <a:rPr sz="1600" spc="2" dirty="0">
                <a:latin typeface="Arial"/>
                <a:cs typeface="Arial"/>
              </a:rPr>
              <a:t>(to </a:t>
            </a:r>
            <a:r>
              <a:rPr sz="1600" spc="5" dirty="0">
                <a:latin typeface="Arial"/>
                <a:cs typeface="Arial"/>
              </a:rPr>
              <a:t>your research/to a </a:t>
            </a:r>
            <a:r>
              <a:rPr sz="1600" spc="2" dirty="0">
                <a:latin typeface="Arial"/>
                <a:cs typeface="Arial"/>
              </a:rPr>
              <a:t>particular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2" dirty="0">
                <a:latin typeface="Arial"/>
                <a:cs typeface="Arial"/>
              </a:rPr>
              <a:t>topic)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7"/>
              </a:spcBef>
              <a:buAutoNum type="arabicPeriod"/>
              <a:tabLst>
                <a:tab pos="177322" algn="l"/>
              </a:tabLst>
            </a:pPr>
            <a:r>
              <a:rPr sz="1600" spc="2" dirty="0">
                <a:latin typeface="Arial"/>
                <a:cs typeface="Arial"/>
              </a:rPr>
              <a:t>Limitations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9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Conclusions</a:t>
            </a:r>
            <a:endParaRPr sz="1600" dirty="0">
              <a:latin typeface="Arial"/>
              <a:cs typeface="Arial"/>
            </a:endParaRPr>
          </a:p>
          <a:p>
            <a:pPr marL="177033" indent="-171546">
              <a:spcBef>
                <a:spcPts val="689"/>
              </a:spcBef>
              <a:buAutoNum type="arabicPeriod"/>
              <a:tabLst>
                <a:tab pos="177322" algn="l"/>
              </a:tabLst>
            </a:pPr>
            <a:r>
              <a:rPr sz="1600" spc="5" dirty="0">
                <a:latin typeface="Arial"/>
                <a:cs typeface="Arial"/>
              </a:rPr>
              <a:t>Reflections (explain how </a:t>
            </a:r>
            <a:r>
              <a:rPr sz="1600" spc="2" dirty="0">
                <a:latin typeface="Arial"/>
                <a:cs typeface="Arial"/>
              </a:rPr>
              <a:t>this </a:t>
            </a:r>
            <a:r>
              <a:rPr sz="1600" spc="5" dirty="0">
                <a:latin typeface="Arial"/>
                <a:cs typeface="Arial"/>
              </a:rPr>
              <a:t>work </a:t>
            </a:r>
            <a:r>
              <a:rPr sz="1600" spc="2" dirty="0">
                <a:latin typeface="Arial"/>
                <a:cs typeface="Arial"/>
              </a:rPr>
              <a:t>illuminates </a:t>
            </a:r>
            <a:r>
              <a:rPr sz="1600" spc="5" dirty="0">
                <a:latin typeface="Arial"/>
                <a:cs typeface="Arial"/>
              </a:rPr>
              <a:t>your </a:t>
            </a:r>
            <a:r>
              <a:rPr sz="1600" spc="2" dirty="0">
                <a:latin typeface="Arial"/>
                <a:cs typeface="Arial"/>
              </a:rPr>
              <a:t>topic </a:t>
            </a:r>
            <a:r>
              <a:rPr sz="1600" spc="5" dirty="0">
                <a:latin typeface="Arial"/>
                <a:cs typeface="Arial"/>
              </a:rPr>
              <a:t>or how </a:t>
            </a:r>
            <a:r>
              <a:rPr sz="1600" spc="2" dirty="0">
                <a:latin typeface="Arial"/>
                <a:cs typeface="Arial"/>
              </a:rPr>
              <a:t>it will fit in </a:t>
            </a:r>
            <a:r>
              <a:rPr sz="1600" spc="5" dirty="0">
                <a:latin typeface="Arial"/>
                <a:cs typeface="Arial"/>
              </a:rPr>
              <a:t>with your</a:t>
            </a:r>
            <a:r>
              <a:rPr sz="1600" spc="-59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research)</a:t>
            </a:r>
            <a:endParaRPr sz="1600" dirty="0">
              <a:latin typeface="Arial"/>
              <a:cs typeface="Arial"/>
            </a:endParaRPr>
          </a:p>
          <a:p>
            <a:pPr marL="5776">
              <a:spcBef>
                <a:spcPts val="682"/>
              </a:spcBef>
            </a:pPr>
            <a:r>
              <a:rPr sz="1200" spc="2" dirty="0">
                <a:latin typeface="Arial"/>
                <a:cs typeface="Arial"/>
              </a:rPr>
              <a:t>From web search </a:t>
            </a:r>
            <a:r>
              <a:rPr sz="1200" dirty="0">
                <a:latin typeface="Arial"/>
                <a:cs typeface="Arial"/>
              </a:rPr>
              <a:t>annotated </a:t>
            </a:r>
            <a:r>
              <a:rPr sz="1200" spc="-5" dirty="0">
                <a:latin typeface="Arial"/>
                <a:cs typeface="Arial"/>
              </a:rPr>
              <a:t>bibliography, </a:t>
            </a:r>
            <a:r>
              <a:rPr sz="1200" dirty="0">
                <a:latin typeface="Arial"/>
                <a:cs typeface="Arial"/>
              </a:rPr>
              <a:t>then,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" dirty="0">
                <a:latin typeface="Arial"/>
                <a:cs typeface="Arial"/>
              </a:rPr>
              <a:t>student.unsw.edu.au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886771-88D2-4E47-B25A-C1A5E5AAA378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439" y="152400"/>
            <a:ext cx="37338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Intro</a:t>
            </a:r>
            <a:r>
              <a:rPr lang="en-US" spc="-10" dirty="0"/>
              <a:t>duction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06600" y="1134831"/>
            <a:ext cx="8129091" cy="5342313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348676" indent="-342900">
              <a:spcBef>
                <a:spcPts val="719"/>
              </a:spcBef>
              <a:buFont typeface="Arial" panose="020B0604020202020204" pitchFamily="34" charset="0"/>
              <a:buChar char="•"/>
            </a:pPr>
            <a:r>
              <a:rPr sz="2400" spc="-2" dirty="0">
                <a:latin typeface="Arial"/>
                <a:cs typeface="Arial"/>
              </a:rPr>
              <a:t>The aim </a:t>
            </a:r>
            <a:r>
              <a:rPr sz="2400" dirty="0">
                <a:latin typeface="Arial"/>
                <a:cs typeface="Arial"/>
              </a:rPr>
              <a:t>of this </a:t>
            </a:r>
            <a:r>
              <a:rPr sz="2400" spc="-2" dirty="0">
                <a:latin typeface="Arial"/>
                <a:cs typeface="Arial"/>
              </a:rPr>
              <a:t>module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to:</a:t>
            </a:r>
          </a:p>
          <a:p>
            <a:pPr marL="677264" lvl="1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develop knowledge about literature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reviews</a:t>
            </a:r>
          </a:p>
          <a:p>
            <a:pPr marL="677264" marR="2310" lvl="1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develop language skills needed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produce a literature review in English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2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research </a:t>
            </a:r>
            <a:r>
              <a:rPr sz="2400" spc="-2" dirty="0">
                <a:latin typeface="Arial"/>
                <a:cs typeface="Arial"/>
              </a:rPr>
              <a:t>project  and/or journal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article.</a:t>
            </a:r>
            <a:endParaRPr sz="2400" dirty="0">
              <a:latin typeface="Arial"/>
              <a:cs typeface="Arial"/>
            </a:endParaRPr>
          </a:p>
          <a:p>
            <a:pPr marL="348676" marR="470163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begins with a </a:t>
            </a:r>
            <a:r>
              <a:rPr sz="2400" dirty="0">
                <a:latin typeface="Arial"/>
                <a:cs typeface="Arial"/>
              </a:rPr>
              <a:t>focus </a:t>
            </a:r>
            <a:r>
              <a:rPr sz="2400" spc="-2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purposes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a literature </a:t>
            </a:r>
            <a:r>
              <a:rPr sz="2400" spc="-14" dirty="0">
                <a:latin typeface="Arial"/>
                <a:cs typeface="Arial"/>
              </a:rPr>
              <a:t>review.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then looks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-2" dirty="0">
                <a:latin typeface="Arial"/>
                <a:cs typeface="Arial"/>
              </a:rPr>
              <a:t>relationship  between annotated bibliographies and literature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reviews.</a:t>
            </a:r>
          </a:p>
          <a:p>
            <a:pPr marL="348676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400" spc="-2" dirty="0">
                <a:latin typeface="Arial"/>
                <a:cs typeface="Arial"/>
              </a:rPr>
              <a:t>The main </a:t>
            </a:r>
            <a:r>
              <a:rPr sz="2400" dirty="0">
                <a:latin typeface="Arial"/>
                <a:cs typeface="Arial"/>
              </a:rPr>
              <a:t>focus </a:t>
            </a:r>
            <a:r>
              <a:rPr sz="2400" spc="-2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explore ways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reading and writing about </a:t>
            </a:r>
            <a:r>
              <a:rPr sz="2400" dirty="0">
                <a:latin typeface="Arial"/>
                <a:cs typeface="Arial"/>
              </a:rPr>
              <a:t>academic</a:t>
            </a:r>
            <a:r>
              <a:rPr sz="2400" spc="36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literature.</a:t>
            </a:r>
            <a:endParaRPr sz="2400" dirty="0">
              <a:latin typeface="Arial"/>
              <a:cs typeface="Arial"/>
            </a:endParaRPr>
          </a:p>
          <a:p>
            <a:pPr marL="348676" marR="407782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2" dirty="0">
                <a:latin typeface="Arial"/>
                <a:cs typeface="Arial"/>
              </a:rPr>
              <a:t>will develop skills for drawing on </a:t>
            </a:r>
            <a:r>
              <a:rPr sz="2400" dirty="0">
                <a:latin typeface="Arial"/>
                <a:cs typeface="Arial"/>
              </a:rPr>
              <a:t>current </a:t>
            </a:r>
            <a:r>
              <a:rPr sz="2400" spc="-2" dirty="0">
                <a:latin typeface="Arial"/>
                <a:cs typeface="Arial"/>
              </a:rPr>
              <a:t>research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write your own critical </a:t>
            </a:r>
            <a:r>
              <a:rPr sz="2400" dirty="0">
                <a:latin typeface="Arial"/>
                <a:cs typeface="Arial"/>
              </a:rPr>
              <a:t>commentary of  </a:t>
            </a:r>
            <a:r>
              <a:rPr sz="2400" spc="-2" dirty="0">
                <a:latin typeface="Arial"/>
                <a:cs typeface="Arial"/>
              </a:rPr>
              <a:t>relevant literature.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988337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7" dirty="0"/>
              <a:t>Writing </a:t>
            </a:r>
            <a:r>
              <a:rPr spc="-2" dirty="0"/>
              <a:t>your annotated</a:t>
            </a:r>
            <a:r>
              <a:rPr spc="5" dirty="0"/>
              <a:t> </a:t>
            </a:r>
            <a:r>
              <a:rPr spc="-2" dirty="0"/>
              <a:t>bibliography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896" y="2133600"/>
            <a:ext cx="8721406" cy="2102314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L="220064" marR="2310" indent="-214577">
              <a:spcBef>
                <a:spcPts val="666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Using an article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2" dirty="0">
                <a:latin typeface="Arial"/>
                <a:cs typeface="Arial"/>
              </a:rPr>
              <a:t>your </a:t>
            </a:r>
            <a:r>
              <a:rPr sz="2400" dirty="0">
                <a:latin typeface="Arial"/>
                <a:cs typeface="Arial"/>
              </a:rPr>
              <a:t>discipline </a:t>
            </a:r>
            <a:r>
              <a:rPr sz="2400" spc="-2" dirty="0">
                <a:latin typeface="Arial"/>
                <a:cs typeface="Arial"/>
              </a:rPr>
              <a:t>or field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2" dirty="0">
                <a:latin typeface="Arial"/>
                <a:cs typeface="Arial"/>
              </a:rPr>
              <a:t>you have brought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lang="en-US" sz="2400" spc="-2" dirty="0">
                <a:latin typeface="Arial"/>
                <a:cs typeface="Arial"/>
              </a:rPr>
              <a:t>class</a:t>
            </a:r>
            <a:r>
              <a:rPr sz="2400" spc="-2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draft </a:t>
            </a:r>
            <a:r>
              <a:rPr sz="2400" spc="-2" dirty="0">
                <a:latin typeface="Arial"/>
                <a:cs typeface="Arial"/>
              </a:rPr>
              <a:t>an  annotated bibliography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entry.</a:t>
            </a:r>
            <a:endParaRPr lang="en-US" sz="2400" dirty="0">
              <a:latin typeface="Arial"/>
              <a:cs typeface="Arial"/>
            </a:endParaRPr>
          </a:p>
          <a:p>
            <a:pPr marL="220064" marR="2310" indent="-214577">
              <a:spcBef>
                <a:spcPts val="666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Refer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2" dirty="0">
                <a:latin typeface="Arial"/>
                <a:cs typeface="Arial"/>
              </a:rPr>
              <a:t>examples we have looked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2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" dirty="0">
                <a:latin typeface="Arial"/>
                <a:cs typeface="Arial"/>
              </a:rPr>
              <a:t>class</a:t>
            </a:r>
            <a:r>
              <a:rPr sz="2400" spc="-2" dirty="0">
                <a:latin typeface="Arial"/>
                <a:cs typeface="Arial"/>
              </a:rPr>
              <a:t> so </a:t>
            </a:r>
            <a:r>
              <a:rPr sz="2400" dirty="0">
                <a:latin typeface="Arial"/>
                <a:cs typeface="Arial"/>
              </a:rPr>
              <a:t>far </a:t>
            </a:r>
            <a:r>
              <a:rPr sz="2400" spc="-2" dirty="0">
                <a:latin typeface="Arial"/>
                <a:cs typeface="Arial"/>
              </a:rPr>
              <a:t>as a guide.  </a:t>
            </a:r>
            <a:endParaRPr lang="en-US" sz="2400" spc="-2" dirty="0">
              <a:latin typeface="Arial"/>
              <a:cs typeface="Arial"/>
            </a:endParaRPr>
          </a:p>
          <a:p>
            <a:pPr marL="220064" marR="2310" indent="-214577">
              <a:spcBef>
                <a:spcPts val="666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2" dirty="0">
                <a:latin typeface="Arial"/>
                <a:cs typeface="Arial"/>
              </a:rPr>
              <a:t>worry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2" dirty="0">
                <a:latin typeface="Arial"/>
                <a:cs typeface="Arial"/>
              </a:rPr>
              <a:t>much about </a:t>
            </a:r>
            <a:r>
              <a:rPr sz="2400" dirty="0">
                <a:latin typeface="Arial"/>
                <a:cs typeface="Arial"/>
              </a:rPr>
              <a:t>grammar at this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point.</a:t>
            </a:r>
          </a:p>
        </p:txBody>
      </p:sp>
    </p:spTree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57200" y="228600"/>
            <a:ext cx="10058400" cy="436429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z="2800" spc="-2" dirty="0"/>
              <a:t>From Annotated Bibliography to Literature</a:t>
            </a:r>
            <a:r>
              <a:rPr sz="2800" spc="-96" dirty="0"/>
              <a:t> </a:t>
            </a:r>
            <a:r>
              <a:rPr sz="2800" spc="-2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53561"/>
            <a:ext cx="8492806" cy="4678907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2310">
              <a:spcBef>
                <a:spcPts val="45"/>
              </a:spcBef>
            </a:pPr>
            <a:r>
              <a:rPr sz="2400" spc="-2" dirty="0">
                <a:latin typeface="Arial"/>
                <a:cs typeface="Arial"/>
              </a:rPr>
              <a:t>An annotated bibliography examines one reference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2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2" dirty="0">
                <a:latin typeface="Arial"/>
                <a:cs typeface="Arial"/>
              </a:rPr>
              <a:t>and moves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2" dirty="0">
                <a:latin typeface="Arial"/>
                <a:cs typeface="Arial"/>
              </a:rPr>
              <a:t>description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2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analysis </a:t>
            </a:r>
            <a:r>
              <a:rPr sz="2400" spc="-2" dirty="0">
                <a:latin typeface="Arial"/>
                <a:cs typeface="Arial"/>
              </a:rPr>
              <a:t>and critique, whereas a literature review examines a range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references  foregrounding </a:t>
            </a:r>
            <a:r>
              <a:rPr sz="2400" dirty="0">
                <a:latin typeface="Arial"/>
                <a:cs typeface="Arial"/>
              </a:rPr>
              <a:t>synthesis </a:t>
            </a:r>
            <a:r>
              <a:rPr sz="2400" spc="-2" dirty="0">
                <a:latin typeface="Arial"/>
                <a:cs typeface="Arial"/>
              </a:rPr>
              <a:t>and critique.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2" dirty="0">
                <a:latin typeface="Arial"/>
                <a:cs typeface="Arial"/>
              </a:rPr>
              <a:t>literature </a:t>
            </a:r>
            <a:r>
              <a:rPr sz="2400" dirty="0">
                <a:latin typeface="Arial"/>
                <a:cs typeface="Arial"/>
              </a:rPr>
              <a:t>review</a:t>
            </a:r>
            <a:r>
              <a:rPr sz="2400" spc="-15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should: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1212"/>
              </a:spcBef>
              <a:buFont typeface="Arial"/>
              <a:buChar char="•"/>
              <a:tabLst>
                <a:tab pos="219775" algn="l"/>
                <a:tab pos="220353" algn="l"/>
              </a:tabLst>
            </a:pPr>
            <a:r>
              <a:rPr sz="2400" b="1" spc="-2" dirty="0">
                <a:latin typeface="Arial"/>
                <a:cs typeface="Arial"/>
              </a:rPr>
              <a:t>Analyse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Font typeface="Arial"/>
              <a:buChar char="•"/>
              <a:tabLst>
                <a:tab pos="219775" algn="l"/>
                <a:tab pos="220353" algn="l"/>
              </a:tabLst>
            </a:pPr>
            <a:r>
              <a:rPr sz="2400" b="1" dirty="0">
                <a:latin typeface="Arial"/>
                <a:cs typeface="Arial"/>
              </a:rPr>
              <a:t>Synthesise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Font typeface="Arial"/>
              <a:buChar char="•"/>
              <a:tabLst>
                <a:tab pos="219775" algn="l"/>
                <a:tab pos="220353" algn="l"/>
              </a:tabLst>
            </a:pPr>
            <a:r>
              <a:rPr sz="2400" b="1" dirty="0">
                <a:latin typeface="Arial"/>
                <a:cs typeface="Arial"/>
              </a:rPr>
              <a:t>Critique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776">
              <a:spcBef>
                <a:spcPts val="1214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2" dirty="0">
                <a:latin typeface="Arial"/>
                <a:cs typeface="Arial"/>
              </a:rPr>
              <a:t>do you understand by each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these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terms?</a:t>
            </a:r>
          </a:p>
        </p:txBody>
      </p:sp>
    </p:spTree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48768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A </a:t>
            </a:r>
            <a:r>
              <a:rPr spc="-5" dirty="0"/>
              <a:t>common</a:t>
            </a:r>
            <a:r>
              <a:rPr spc="-146" dirty="0"/>
              <a:t>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794" y="2276132"/>
            <a:ext cx="7943669" cy="2502152"/>
          </a:xfrm>
          <a:prstGeom prst="rect">
            <a:avLst/>
          </a:prstGeom>
        </p:spPr>
        <p:txBody>
          <a:bodyPr vert="horz" wrap="square" lIns="0" tIns="5199" rIns="0" bIns="0" rtlCol="0">
            <a:spAutoFit/>
          </a:bodyPr>
          <a:lstStyle/>
          <a:p>
            <a:pPr marL="5776" marR="444460">
              <a:lnSpc>
                <a:spcPct val="100800"/>
              </a:lnSpc>
              <a:spcBef>
                <a:spcPts val="41"/>
              </a:spcBef>
            </a:pPr>
            <a:r>
              <a:rPr sz="1637" spc="7" dirty="0">
                <a:latin typeface="Arial"/>
                <a:cs typeface="Arial"/>
              </a:rPr>
              <a:t>A common </a:t>
            </a:r>
            <a:r>
              <a:rPr sz="1637" spc="5" dirty="0">
                <a:latin typeface="Arial"/>
                <a:cs typeface="Arial"/>
              </a:rPr>
              <a:t>problem with literature reviews </a:t>
            </a:r>
            <a:r>
              <a:rPr sz="1637" spc="2" dirty="0">
                <a:latin typeface="Arial"/>
                <a:cs typeface="Arial"/>
              </a:rPr>
              <a:t>is </a:t>
            </a:r>
            <a:r>
              <a:rPr sz="1637" spc="5" dirty="0">
                <a:latin typeface="Arial"/>
                <a:cs typeface="Arial"/>
              </a:rPr>
              <a:t>that there </a:t>
            </a:r>
            <a:r>
              <a:rPr sz="1637" spc="2" dirty="0">
                <a:latin typeface="Arial"/>
                <a:cs typeface="Arial"/>
              </a:rPr>
              <a:t>is </a:t>
            </a:r>
            <a:r>
              <a:rPr sz="1637" spc="5" dirty="0">
                <a:latin typeface="Arial"/>
                <a:cs typeface="Arial"/>
              </a:rPr>
              <a:t>too </a:t>
            </a:r>
            <a:r>
              <a:rPr sz="1637" spc="7" dirty="0">
                <a:latin typeface="Arial"/>
                <a:cs typeface="Arial"/>
              </a:rPr>
              <a:t>much summary</a:t>
            </a:r>
            <a:r>
              <a:rPr sz="1637" spc="-86" dirty="0">
                <a:latin typeface="Arial"/>
                <a:cs typeface="Arial"/>
              </a:rPr>
              <a:t> </a:t>
            </a:r>
            <a:r>
              <a:rPr sz="1637" spc="5" dirty="0">
                <a:latin typeface="Arial"/>
                <a:cs typeface="Arial"/>
              </a:rPr>
              <a:t>and  description </a:t>
            </a:r>
            <a:r>
              <a:rPr sz="1637" spc="7" dirty="0">
                <a:latin typeface="Arial"/>
                <a:cs typeface="Arial"/>
              </a:rPr>
              <a:t>and </a:t>
            </a:r>
            <a:r>
              <a:rPr sz="1637" spc="5" dirty="0">
                <a:latin typeface="Arial"/>
                <a:cs typeface="Arial"/>
              </a:rPr>
              <a:t>not </a:t>
            </a:r>
            <a:r>
              <a:rPr sz="1637" spc="7" dirty="0">
                <a:latin typeface="Arial"/>
                <a:cs typeface="Arial"/>
              </a:rPr>
              <a:t>enough </a:t>
            </a:r>
            <a:r>
              <a:rPr sz="1637" b="1" spc="5" dirty="0">
                <a:solidFill>
                  <a:srgbClr val="0000FF"/>
                </a:solidFill>
                <a:latin typeface="Arial"/>
                <a:cs typeface="Arial"/>
              </a:rPr>
              <a:t>synthesis </a:t>
            </a:r>
            <a:r>
              <a:rPr sz="1637" b="1" spc="7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37" b="1" spc="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7" b="1" spc="5" dirty="0">
                <a:solidFill>
                  <a:srgbClr val="0000FF"/>
                </a:solidFill>
                <a:latin typeface="Arial"/>
                <a:cs typeface="Arial"/>
              </a:rPr>
              <a:t>critique.</a:t>
            </a:r>
            <a:endParaRPr sz="1637" dirty="0">
              <a:latin typeface="Arial"/>
              <a:cs typeface="Arial"/>
            </a:endParaRPr>
          </a:p>
          <a:p>
            <a:pPr marL="5776">
              <a:spcBef>
                <a:spcPts val="691"/>
              </a:spcBef>
            </a:pPr>
            <a:r>
              <a:rPr sz="1637" spc="5" dirty="0">
                <a:latin typeface="Arial"/>
                <a:cs typeface="Arial"/>
              </a:rPr>
              <a:t>For</a:t>
            </a:r>
            <a:r>
              <a:rPr sz="1637" dirty="0">
                <a:latin typeface="Arial"/>
                <a:cs typeface="Arial"/>
              </a:rPr>
              <a:t> </a:t>
            </a:r>
            <a:r>
              <a:rPr sz="1637" spc="5" dirty="0">
                <a:latin typeface="Arial"/>
                <a:cs typeface="Arial"/>
              </a:rPr>
              <a:t>example:</a:t>
            </a:r>
            <a:endParaRPr sz="1637" dirty="0">
              <a:latin typeface="Arial"/>
              <a:cs typeface="Arial"/>
            </a:endParaRPr>
          </a:p>
          <a:p>
            <a:pPr marL="5776" marR="2310">
              <a:lnSpc>
                <a:spcPct val="137400"/>
              </a:lnSpc>
              <a:spcBef>
                <a:spcPts val="7"/>
              </a:spcBef>
              <a:tabLst>
                <a:tab pos="3262262" algn="l"/>
                <a:tab pos="5161975" algn="l"/>
              </a:tabLst>
            </a:pPr>
            <a:r>
              <a:rPr sz="1501" spc="-2" dirty="0">
                <a:latin typeface="Arial"/>
                <a:cs typeface="Arial"/>
              </a:rPr>
              <a:t>Brown and </a:t>
            </a:r>
            <a:r>
              <a:rPr sz="1501" spc="-43" dirty="0">
                <a:latin typeface="Arial"/>
                <a:cs typeface="Arial"/>
              </a:rPr>
              <a:t>Tang </a:t>
            </a:r>
            <a:r>
              <a:rPr sz="1501" spc="-2" dirty="0">
                <a:latin typeface="Arial"/>
                <a:cs typeface="Arial"/>
              </a:rPr>
              <a:t>(2016) argue</a:t>
            </a:r>
            <a:r>
              <a:rPr sz="1501" spc="48" dirty="0">
                <a:latin typeface="Arial"/>
                <a:cs typeface="Arial"/>
              </a:rPr>
              <a:t> </a:t>
            </a:r>
            <a:r>
              <a:rPr sz="1501" dirty="0">
                <a:latin typeface="Arial"/>
                <a:cs typeface="Arial"/>
              </a:rPr>
              <a:t>that</a:t>
            </a:r>
            <a:r>
              <a:rPr sz="1501" spc="7" dirty="0">
                <a:latin typeface="Arial"/>
                <a:cs typeface="Arial"/>
              </a:rPr>
              <a:t> </a:t>
            </a:r>
            <a:r>
              <a:rPr sz="1501" dirty="0">
                <a:latin typeface="Arial"/>
                <a:cs typeface="Arial"/>
              </a:rPr>
              <a:t>....	</a:t>
            </a:r>
            <a:r>
              <a:rPr sz="1501" spc="-48" dirty="0">
                <a:latin typeface="Arial"/>
                <a:cs typeface="Arial"/>
              </a:rPr>
              <a:t>Yeo </a:t>
            </a:r>
            <a:r>
              <a:rPr sz="1501" spc="-2" dirty="0">
                <a:latin typeface="Arial"/>
                <a:cs typeface="Arial"/>
              </a:rPr>
              <a:t>and</a:t>
            </a:r>
            <a:r>
              <a:rPr sz="1501" spc="57" dirty="0">
                <a:latin typeface="Arial"/>
                <a:cs typeface="Arial"/>
              </a:rPr>
              <a:t> </a:t>
            </a:r>
            <a:r>
              <a:rPr sz="1501" spc="-2" dirty="0">
                <a:latin typeface="Arial"/>
                <a:cs typeface="Arial"/>
              </a:rPr>
              <a:t>Pope</a:t>
            </a:r>
            <a:r>
              <a:rPr sz="1501" spc="7" dirty="0">
                <a:latin typeface="Arial"/>
                <a:cs typeface="Arial"/>
              </a:rPr>
              <a:t> </a:t>
            </a:r>
            <a:r>
              <a:rPr sz="1501" spc="-2" dirty="0">
                <a:latin typeface="Arial"/>
                <a:cs typeface="Arial"/>
              </a:rPr>
              <a:t>(2017)	examine ... </a:t>
            </a:r>
            <a:r>
              <a:rPr sz="1501" b="1" spc="-2" dirty="0">
                <a:latin typeface="Arial"/>
                <a:cs typeface="Arial"/>
              </a:rPr>
              <a:t>(</a:t>
            </a:r>
            <a:r>
              <a:rPr sz="1501" b="1" spc="-2" dirty="0">
                <a:solidFill>
                  <a:srgbClr val="0000FF"/>
                </a:solidFill>
                <a:latin typeface="Arial"/>
                <a:cs typeface="Arial"/>
              </a:rPr>
              <a:t>summary</a:t>
            </a:r>
            <a:r>
              <a:rPr sz="1501" b="1" spc="-2" dirty="0">
                <a:latin typeface="Arial"/>
                <a:cs typeface="Arial"/>
              </a:rPr>
              <a:t>)  </a:t>
            </a:r>
            <a:r>
              <a:rPr sz="1501" b="1" dirty="0">
                <a:latin typeface="Arial"/>
                <a:cs typeface="Arial"/>
              </a:rPr>
              <a:t>Whereas </a:t>
            </a:r>
            <a:r>
              <a:rPr sz="1501" spc="-2" dirty="0">
                <a:latin typeface="Arial"/>
                <a:cs typeface="Arial"/>
              </a:rPr>
              <a:t>Brown and </a:t>
            </a:r>
            <a:r>
              <a:rPr sz="1501" spc="-43" dirty="0">
                <a:latin typeface="Arial"/>
                <a:cs typeface="Arial"/>
              </a:rPr>
              <a:t>Tang </a:t>
            </a:r>
            <a:r>
              <a:rPr sz="1501" spc="-2" dirty="0">
                <a:latin typeface="Arial"/>
                <a:cs typeface="Arial"/>
              </a:rPr>
              <a:t>(2016) argue ....... </a:t>
            </a:r>
            <a:r>
              <a:rPr sz="1501" spc="-48" dirty="0">
                <a:latin typeface="Arial"/>
                <a:cs typeface="Arial"/>
              </a:rPr>
              <a:t>Yeo </a:t>
            </a:r>
            <a:r>
              <a:rPr sz="1501" spc="-2" dirty="0">
                <a:latin typeface="Arial"/>
                <a:cs typeface="Arial"/>
              </a:rPr>
              <a:t>and Pope (2017) </a:t>
            </a:r>
            <a:r>
              <a:rPr sz="1501" b="1" dirty="0">
                <a:latin typeface="Arial"/>
                <a:cs typeface="Arial"/>
              </a:rPr>
              <a:t>disagree </a:t>
            </a:r>
            <a:r>
              <a:rPr sz="1501" spc="-2" dirty="0">
                <a:latin typeface="Arial"/>
                <a:cs typeface="Arial"/>
              </a:rPr>
              <a:t>and suggest</a:t>
            </a:r>
            <a:r>
              <a:rPr sz="1501" spc="91" dirty="0">
                <a:latin typeface="Arial"/>
                <a:cs typeface="Arial"/>
              </a:rPr>
              <a:t> </a:t>
            </a:r>
            <a:r>
              <a:rPr sz="1501" dirty="0">
                <a:latin typeface="Arial"/>
                <a:cs typeface="Arial"/>
              </a:rPr>
              <a:t>that</a:t>
            </a:r>
          </a:p>
          <a:p>
            <a:pPr marL="5776">
              <a:lnSpc>
                <a:spcPts val="1801"/>
              </a:lnSpc>
            </a:pPr>
            <a:r>
              <a:rPr sz="1501" spc="-2" dirty="0">
                <a:latin typeface="Arial"/>
                <a:cs typeface="Arial"/>
              </a:rPr>
              <a:t>.....</a:t>
            </a:r>
            <a:r>
              <a:rPr sz="1501" spc="2" dirty="0">
                <a:latin typeface="Arial"/>
                <a:cs typeface="Arial"/>
              </a:rPr>
              <a:t> </a:t>
            </a:r>
            <a:r>
              <a:rPr sz="1501" b="1" spc="-2" dirty="0">
                <a:latin typeface="Arial"/>
                <a:cs typeface="Arial"/>
              </a:rPr>
              <a:t>(</a:t>
            </a:r>
            <a:r>
              <a:rPr sz="1501" b="1" spc="-2" dirty="0">
                <a:solidFill>
                  <a:srgbClr val="0000FF"/>
                </a:solidFill>
                <a:latin typeface="Arial"/>
                <a:cs typeface="Arial"/>
              </a:rPr>
              <a:t>synthesis</a:t>
            </a:r>
            <a:r>
              <a:rPr sz="1501" b="1" spc="-2" dirty="0">
                <a:latin typeface="Arial"/>
                <a:cs typeface="Arial"/>
              </a:rPr>
              <a:t>)</a:t>
            </a:r>
            <a:endParaRPr sz="1501" dirty="0">
              <a:latin typeface="Arial"/>
              <a:cs typeface="Arial"/>
            </a:endParaRPr>
          </a:p>
          <a:p>
            <a:pPr marL="5776" marR="147287">
              <a:spcBef>
                <a:spcPts val="673"/>
              </a:spcBef>
            </a:pPr>
            <a:r>
              <a:rPr sz="1501" dirty="0">
                <a:latin typeface="Arial"/>
                <a:cs typeface="Arial"/>
              </a:rPr>
              <a:t>I </a:t>
            </a:r>
            <a:r>
              <a:rPr sz="1501" b="1" spc="-2" dirty="0">
                <a:latin typeface="Arial"/>
                <a:cs typeface="Arial"/>
              </a:rPr>
              <a:t>agree </a:t>
            </a:r>
            <a:r>
              <a:rPr sz="1501" spc="-2" dirty="0">
                <a:latin typeface="Arial"/>
                <a:cs typeface="Arial"/>
              </a:rPr>
              <a:t>with </a:t>
            </a:r>
            <a:r>
              <a:rPr sz="1501" spc="-48" dirty="0">
                <a:latin typeface="Arial"/>
                <a:cs typeface="Arial"/>
              </a:rPr>
              <a:t>Yeo </a:t>
            </a:r>
            <a:r>
              <a:rPr sz="1501" spc="-2" dirty="0">
                <a:latin typeface="Arial"/>
                <a:cs typeface="Arial"/>
              </a:rPr>
              <a:t>and Pope (2017) </a:t>
            </a:r>
            <a:r>
              <a:rPr sz="1501" dirty="0">
                <a:latin typeface="Arial"/>
                <a:cs typeface="Arial"/>
              </a:rPr>
              <a:t>when they </a:t>
            </a:r>
            <a:r>
              <a:rPr sz="1501" spc="-2" dirty="0">
                <a:latin typeface="Arial"/>
                <a:cs typeface="Arial"/>
              </a:rPr>
              <a:t>argue </a:t>
            </a:r>
            <a:r>
              <a:rPr sz="1501" dirty="0">
                <a:latin typeface="Arial"/>
                <a:cs typeface="Arial"/>
              </a:rPr>
              <a:t>..... The </a:t>
            </a:r>
            <a:r>
              <a:rPr sz="1501" b="1" spc="-2" dirty="0">
                <a:latin typeface="Arial"/>
                <a:cs typeface="Arial"/>
              </a:rPr>
              <a:t>limitations </a:t>
            </a:r>
            <a:r>
              <a:rPr sz="1501" dirty="0">
                <a:latin typeface="Arial"/>
                <a:cs typeface="Arial"/>
              </a:rPr>
              <a:t>of Brown </a:t>
            </a:r>
            <a:r>
              <a:rPr sz="1501" spc="-2" dirty="0">
                <a:latin typeface="Arial"/>
                <a:cs typeface="Arial"/>
              </a:rPr>
              <a:t>and </a:t>
            </a:r>
            <a:r>
              <a:rPr sz="1501" spc="-34" dirty="0">
                <a:latin typeface="Arial"/>
                <a:cs typeface="Arial"/>
              </a:rPr>
              <a:t>Tang’s  </a:t>
            </a:r>
            <a:r>
              <a:rPr sz="1501" spc="-2" dirty="0">
                <a:latin typeface="Arial"/>
                <a:cs typeface="Arial"/>
              </a:rPr>
              <a:t>(2016) </a:t>
            </a:r>
            <a:r>
              <a:rPr sz="1501" dirty="0">
                <a:latin typeface="Arial"/>
                <a:cs typeface="Arial"/>
              </a:rPr>
              <a:t>methodology </a:t>
            </a:r>
            <a:r>
              <a:rPr sz="1501" spc="-2" dirty="0">
                <a:latin typeface="Arial"/>
                <a:cs typeface="Arial"/>
              </a:rPr>
              <a:t>can be seen in..... their </a:t>
            </a:r>
            <a:r>
              <a:rPr sz="1501" dirty="0">
                <a:latin typeface="Arial"/>
                <a:cs typeface="Arial"/>
              </a:rPr>
              <a:t>choice of </a:t>
            </a:r>
            <a:r>
              <a:rPr sz="1501" b="1" spc="-2" dirty="0">
                <a:latin typeface="Arial"/>
                <a:cs typeface="Arial"/>
              </a:rPr>
              <a:t>only </a:t>
            </a:r>
            <a:r>
              <a:rPr sz="1501" dirty="0">
                <a:latin typeface="Arial"/>
                <a:cs typeface="Arial"/>
              </a:rPr>
              <a:t>five </a:t>
            </a:r>
            <a:r>
              <a:rPr sz="1501" spc="-2" dirty="0">
                <a:latin typeface="Arial"/>
                <a:cs typeface="Arial"/>
              </a:rPr>
              <a:t>participants </a:t>
            </a:r>
            <a:r>
              <a:rPr sz="1501" dirty="0">
                <a:latin typeface="Arial"/>
                <a:cs typeface="Arial"/>
              </a:rPr>
              <a:t>to </a:t>
            </a:r>
            <a:r>
              <a:rPr sz="1501" spc="-9" dirty="0">
                <a:latin typeface="Arial"/>
                <a:cs typeface="Arial"/>
              </a:rPr>
              <a:t>interview.  </a:t>
            </a:r>
            <a:r>
              <a:rPr sz="1501" b="1" spc="-2" dirty="0">
                <a:latin typeface="Arial"/>
                <a:cs typeface="Arial"/>
              </a:rPr>
              <a:t>(</a:t>
            </a:r>
            <a:r>
              <a:rPr sz="1501" b="1" spc="-2" dirty="0">
                <a:solidFill>
                  <a:srgbClr val="0000FF"/>
                </a:solidFill>
                <a:latin typeface="Arial"/>
                <a:cs typeface="Arial"/>
              </a:rPr>
              <a:t>critique</a:t>
            </a:r>
            <a:r>
              <a:rPr sz="1501" b="1" spc="-2" dirty="0">
                <a:latin typeface="Arial"/>
                <a:cs typeface="Arial"/>
              </a:rPr>
              <a:t>)</a:t>
            </a:r>
            <a:endParaRPr sz="1501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152400"/>
            <a:ext cx="28956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Synthesising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965" y="1371600"/>
            <a:ext cx="8034070" cy="4343953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L="5776" marR="2310">
              <a:spcBef>
                <a:spcPts val="666"/>
              </a:spcBef>
            </a:pPr>
            <a:r>
              <a:rPr sz="2000" spc="-36" dirty="0">
                <a:latin typeface="Arial"/>
                <a:cs typeface="Arial"/>
              </a:rPr>
              <a:t>Your </a:t>
            </a:r>
            <a:r>
              <a:rPr sz="2000" spc="-2" dirty="0">
                <a:latin typeface="Arial"/>
                <a:cs typeface="Arial"/>
              </a:rPr>
              <a:t>literature review will contain considerable analysis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what you have read.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2" dirty="0">
                <a:latin typeface="Arial"/>
                <a:cs typeface="Arial"/>
              </a:rPr>
              <a:t>writing up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2" dirty="0">
                <a:latin typeface="Arial"/>
                <a:cs typeface="Arial"/>
              </a:rPr>
              <a:t>analysis </a:t>
            </a:r>
            <a:r>
              <a:rPr sz="2000" dirty="0">
                <a:latin typeface="Arial"/>
                <a:cs typeface="Arial"/>
              </a:rPr>
              <a:t>you </a:t>
            </a:r>
            <a:r>
              <a:rPr sz="2000" spc="-2" dirty="0">
                <a:latin typeface="Arial"/>
                <a:cs typeface="Arial"/>
              </a:rPr>
              <a:t>bring </a:t>
            </a:r>
            <a:r>
              <a:rPr sz="2000" dirty="0">
                <a:latin typeface="Arial"/>
                <a:cs typeface="Arial"/>
              </a:rPr>
              <a:t>together </a:t>
            </a:r>
            <a:r>
              <a:rPr sz="2000" spc="-2" dirty="0">
                <a:latin typeface="Arial"/>
                <a:cs typeface="Arial"/>
              </a:rPr>
              <a:t>other researchers’ work making relationships between and among  their ideas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produce new</a:t>
            </a:r>
            <a:r>
              <a:rPr sz="2000" spc="7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ideas.</a:t>
            </a:r>
            <a:endParaRPr sz="2000" dirty="0">
              <a:latin typeface="Arial"/>
              <a:cs typeface="Arial"/>
            </a:endParaRPr>
          </a:p>
          <a:p>
            <a:pPr marL="5776" marR="661925">
              <a:spcBef>
                <a:spcPts val="673"/>
              </a:spcBef>
            </a:pPr>
            <a:r>
              <a:rPr sz="2000" spc="-2" dirty="0">
                <a:latin typeface="Arial"/>
                <a:cs typeface="Arial"/>
              </a:rPr>
              <a:t>Language that </a:t>
            </a:r>
            <a:r>
              <a:rPr sz="2000" dirty="0">
                <a:latin typeface="Arial"/>
                <a:cs typeface="Arial"/>
              </a:rPr>
              <a:t>demonstrates </a:t>
            </a:r>
            <a:r>
              <a:rPr sz="2000" spc="-2" dirty="0">
                <a:latin typeface="Arial"/>
                <a:cs typeface="Arial"/>
              </a:rPr>
              <a:t>synthesis in a literature review explicitly draws attention </a:t>
            </a:r>
            <a:r>
              <a:rPr sz="2000" dirty="0">
                <a:latin typeface="Arial"/>
                <a:cs typeface="Arial"/>
              </a:rPr>
              <a:t>to  </a:t>
            </a:r>
            <a:r>
              <a:rPr sz="2000" spc="-2" dirty="0">
                <a:latin typeface="Arial"/>
                <a:cs typeface="Arial"/>
              </a:rPr>
              <a:t>relationships between and among ideas, theories, findings </a:t>
            </a:r>
            <a:r>
              <a:rPr sz="2000" dirty="0">
                <a:latin typeface="Arial"/>
                <a:cs typeface="Arial"/>
              </a:rPr>
              <a:t>etc </a:t>
            </a:r>
            <a:r>
              <a:rPr sz="2000" spc="-2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different</a:t>
            </a:r>
            <a:r>
              <a:rPr sz="2000" spc="111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researchers.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5776">
              <a:spcBef>
                <a:spcPts val="1214"/>
              </a:spcBef>
            </a:pPr>
            <a:r>
              <a:rPr sz="2000" spc="-2" dirty="0">
                <a:latin typeface="Arial"/>
                <a:cs typeface="Arial"/>
              </a:rPr>
              <a:t>There are many ways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this, for</a:t>
            </a:r>
            <a:r>
              <a:rPr sz="2000" spc="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example:</a:t>
            </a:r>
          </a:p>
          <a:p>
            <a:pPr marL="220064" indent="-214577">
              <a:spcBef>
                <a:spcPts val="673"/>
              </a:spcBef>
              <a:buFont typeface="Arial"/>
              <a:buChar char="•"/>
              <a:tabLst>
                <a:tab pos="219775" algn="l"/>
                <a:tab pos="220353" algn="l"/>
              </a:tabLst>
            </a:pPr>
            <a:r>
              <a:rPr sz="2000" b="1" spc="-2" dirty="0">
                <a:latin typeface="Arial"/>
                <a:cs typeface="Arial"/>
              </a:rPr>
              <a:t>Whereas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2" dirty="0">
                <a:latin typeface="Arial"/>
                <a:cs typeface="Arial"/>
              </a:rPr>
              <a:t>argues...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2" dirty="0">
                <a:latin typeface="Arial"/>
                <a:cs typeface="Arial"/>
              </a:rPr>
              <a:t>suggests a </a:t>
            </a:r>
            <a:r>
              <a:rPr sz="2000" b="1" dirty="0">
                <a:latin typeface="Arial"/>
                <a:cs typeface="Arial"/>
              </a:rPr>
              <a:t>different </a:t>
            </a:r>
            <a:r>
              <a:rPr sz="2000" spc="-2" dirty="0">
                <a:latin typeface="Arial"/>
                <a:cs typeface="Arial"/>
              </a:rPr>
              <a:t>cause which is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...</a:t>
            </a: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X </a:t>
            </a:r>
            <a:r>
              <a:rPr sz="2000" spc="-2" dirty="0">
                <a:latin typeface="Arial"/>
                <a:cs typeface="Arial"/>
              </a:rPr>
              <a:t>claims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-2" dirty="0">
                <a:latin typeface="Arial"/>
                <a:cs typeface="Arial"/>
              </a:rPr>
              <a:t>which </a:t>
            </a:r>
            <a:r>
              <a:rPr sz="2000" b="1" dirty="0">
                <a:latin typeface="Arial"/>
                <a:cs typeface="Arial"/>
              </a:rPr>
              <a:t>differs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2" dirty="0">
                <a:latin typeface="Arial"/>
                <a:cs typeface="Arial"/>
              </a:rPr>
              <a:t>both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2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Z </a:t>
            </a:r>
            <a:r>
              <a:rPr sz="2000" spc="-2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9" dirty="0">
                <a:latin typeface="Arial"/>
                <a:cs typeface="Arial"/>
              </a:rPr>
              <a:t>X’s </a:t>
            </a:r>
            <a:r>
              <a:rPr sz="2000" spc="-2" dirty="0">
                <a:latin typeface="Arial"/>
                <a:cs typeface="Arial"/>
              </a:rPr>
              <a:t>research </a:t>
            </a:r>
            <a:r>
              <a:rPr sz="2000" b="1" spc="-2" dirty="0">
                <a:latin typeface="Arial"/>
                <a:cs typeface="Arial"/>
              </a:rPr>
              <a:t>builds </a:t>
            </a:r>
            <a:r>
              <a:rPr sz="2000" b="1" dirty="0">
                <a:latin typeface="Arial"/>
                <a:cs typeface="Arial"/>
              </a:rPr>
              <a:t>on and expands </a:t>
            </a:r>
            <a:r>
              <a:rPr sz="2000" spc="-9" dirty="0">
                <a:latin typeface="Arial"/>
                <a:cs typeface="Arial"/>
              </a:rPr>
              <a:t>Y’s </a:t>
            </a:r>
            <a:r>
              <a:rPr sz="2000" spc="-5" dirty="0">
                <a:latin typeface="Arial"/>
                <a:cs typeface="Arial"/>
              </a:rPr>
              <a:t>initial </a:t>
            </a:r>
            <a:r>
              <a:rPr sz="2000" spc="-2" dirty="0">
                <a:latin typeface="Arial"/>
                <a:cs typeface="Arial"/>
              </a:rPr>
              <a:t>work by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1501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58026" y="152400"/>
            <a:ext cx="10460051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Critique: Expressing Judgment and</a:t>
            </a:r>
            <a:r>
              <a:rPr spc="25" dirty="0"/>
              <a:t> </a:t>
            </a:r>
            <a:r>
              <a:rPr spc="-2" dirty="0"/>
              <a:t>Evaluation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2A22CE8-A8A7-4D19-A4A9-92C0E22EFDD8}"/>
              </a:ext>
            </a:extLst>
          </p:cNvPr>
          <p:cNvSpPr txBox="1">
            <a:spLocks/>
          </p:cNvSpPr>
          <p:nvPr/>
        </p:nvSpPr>
        <p:spPr>
          <a:xfrm>
            <a:off x="304800" y="922384"/>
            <a:ext cx="8534400" cy="5478616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366FF"/>
              </a:buClr>
              <a:buSzPct val="10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Arial"/>
              <a:buChar char="•"/>
              <a:defRPr sz="240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85"/>
              </a:spcBef>
              <a:buClrTx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000000"/>
                </a:solidFill>
              </a:rPr>
              <a:t>One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limitation </a:t>
            </a:r>
            <a:r>
              <a:rPr lang="en-US" sz="2400" spc="-5" dirty="0">
                <a:solidFill>
                  <a:srgbClr val="000000"/>
                </a:solidFill>
              </a:rPr>
              <a:t>of </a:t>
            </a:r>
            <a:r>
              <a:rPr lang="en-US" sz="2400" spc="-20" dirty="0">
                <a:solidFill>
                  <a:srgbClr val="000000"/>
                </a:solidFill>
              </a:rPr>
              <a:t>X’s </a:t>
            </a:r>
            <a:r>
              <a:rPr lang="en-US" sz="2400" spc="-5" dirty="0">
                <a:solidFill>
                  <a:srgbClr val="000000"/>
                </a:solidFill>
              </a:rPr>
              <a:t>argument is...  </a:t>
            </a:r>
            <a:r>
              <a:rPr lang="en-US" sz="2400" spc="-20" dirty="0">
                <a:solidFill>
                  <a:srgbClr val="000000"/>
                </a:solidFill>
              </a:rPr>
              <a:t>X’s </a:t>
            </a:r>
            <a:r>
              <a:rPr lang="en-US" sz="2400" spc="-5" dirty="0">
                <a:solidFill>
                  <a:srgbClr val="000000"/>
                </a:solidFill>
              </a:rPr>
              <a:t>discussion is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superficial.</a:t>
            </a:r>
            <a:r>
              <a:rPr lang="en-US" sz="2400" spc="-5" dirty="0">
                <a:solidFill>
                  <a:srgbClr val="000000"/>
                </a:solidFill>
              </a:rPr>
              <a:t>..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485"/>
              </a:spcBef>
              <a:buClrTx/>
              <a:buFont typeface="Arial" panose="020B0604020202020204" pitchFamily="34" charset="0"/>
              <a:buChar char="•"/>
            </a:pPr>
            <a:r>
              <a:rPr lang="en-US" sz="2400" spc="-20" dirty="0">
                <a:solidFill>
                  <a:srgbClr val="000000"/>
                </a:solidFill>
              </a:rPr>
              <a:t>X’s </a:t>
            </a:r>
            <a:r>
              <a:rPr lang="en-US" sz="2400" spc="-10" dirty="0">
                <a:solidFill>
                  <a:srgbClr val="000000"/>
                </a:solidFill>
              </a:rPr>
              <a:t>interviews </a:t>
            </a:r>
            <a:r>
              <a:rPr lang="en-US" sz="2400" spc="-5" dirty="0">
                <a:solidFill>
                  <a:srgbClr val="000000"/>
                </a:solidFill>
              </a:rPr>
              <a:t>were</a:t>
            </a:r>
            <a:r>
              <a:rPr lang="en-US" sz="2400" spc="30" dirty="0">
                <a:solidFill>
                  <a:srgbClr val="000000"/>
                </a:solidFill>
              </a:rPr>
              <a:t>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thorough</a:t>
            </a:r>
            <a:r>
              <a:rPr lang="en-US" sz="2400" spc="-5" dirty="0">
                <a:solidFill>
                  <a:srgbClr val="000000"/>
                </a:solidFill>
              </a:rPr>
              <a:t>...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48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spc="-5" dirty="0">
                <a:solidFill>
                  <a:srgbClr val="000000"/>
                </a:solidFill>
              </a:rPr>
              <a:t>carried </a:t>
            </a:r>
            <a:r>
              <a:rPr lang="en-US" sz="2400" dirty="0">
                <a:solidFill>
                  <a:srgbClr val="000000"/>
                </a:solidFill>
              </a:rPr>
              <a:t>out </a:t>
            </a:r>
            <a:r>
              <a:rPr lang="en-US" sz="2400" spc="-5" dirty="0">
                <a:solidFill>
                  <a:srgbClr val="000000"/>
                </a:solidFill>
              </a:rPr>
              <a:t>an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impressive </a:t>
            </a:r>
            <a:r>
              <a:rPr lang="en-US" sz="2400" spc="-5" dirty="0">
                <a:solidFill>
                  <a:srgbClr val="000000"/>
                </a:solidFill>
              </a:rPr>
              <a:t>number </a:t>
            </a:r>
            <a:r>
              <a:rPr lang="en-US" sz="2400" dirty="0">
                <a:solidFill>
                  <a:srgbClr val="000000"/>
                </a:solidFill>
              </a:rPr>
              <a:t>of</a:t>
            </a:r>
            <a:r>
              <a:rPr lang="en-US" sz="2400" spc="2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observations...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48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spc="-5" dirty="0">
                <a:solidFill>
                  <a:srgbClr val="000000"/>
                </a:solidFill>
              </a:rPr>
              <a:t>presents evidence in a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logical and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coherent </a:t>
            </a:r>
            <a:r>
              <a:rPr lang="en-US" sz="2400" dirty="0">
                <a:solidFill>
                  <a:srgbClr val="000000"/>
                </a:solidFill>
              </a:rPr>
              <a:t>discussion of</a:t>
            </a:r>
            <a:r>
              <a:rPr lang="en-US" sz="2400" spc="-25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…</a:t>
            </a:r>
            <a:endParaRPr lang="en-US" sz="2400" dirty="0">
              <a:latin typeface="Arial"/>
              <a:cs typeface="Arial"/>
            </a:endParaRPr>
          </a:p>
          <a:p>
            <a:pPr marR="5080">
              <a:lnSpc>
                <a:spcPct val="137400"/>
              </a:lnSpc>
              <a:spcBef>
                <a:spcPts val="5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Even though </a:t>
            </a:r>
            <a:r>
              <a:rPr lang="en-US" sz="2400" spc="-25" dirty="0">
                <a:solidFill>
                  <a:srgbClr val="000000"/>
                </a:solidFill>
              </a:rPr>
              <a:t>X’s </a:t>
            </a:r>
            <a:r>
              <a:rPr lang="en-US" sz="2400" spc="-5" dirty="0">
                <a:solidFill>
                  <a:srgbClr val="000000"/>
                </a:solidFill>
              </a:rPr>
              <a:t>methodology is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sound</a:t>
            </a:r>
            <a:r>
              <a:rPr lang="en-US" sz="2400" spc="-5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the conclusions </a:t>
            </a:r>
            <a:r>
              <a:rPr lang="en-US" sz="2400" spc="-5" dirty="0">
                <a:solidFill>
                  <a:srgbClr val="000000"/>
                </a:solidFill>
              </a:rPr>
              <a:t>she draws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do not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follow</a:t>
            </a:r>
            <a:r>
              <a:rPr lang="en-US" sz="2400" spc="-5" dirty="0">
                <a:solidFill>
                  <a:srgbClr val="000000"/>
                </a:solidFill>
              </a:rPr>
              <a:t>...  The experiment was 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poorly</a:t>
            </a:r>
            <a:r>
              <a:rPr lang="en-US"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constructed...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48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spc="-20" dirty="0">
                <a:solidFill>
                  <a:srgbClr val="000000"/>
                </a:solidFill>
              </a:rPr>
              <a:t>X’s </a:t>
            </a:r>
            <a:r>
              <a:rPr lang="en-US" sz="2400" spc="-5" dirty="0">
                <a:solidFill>
                  <a:srgbClr val="000000"/>
                </a:solidFill>
              </a:rPr>
              <a:t>research demonstrates </a:t>
            </a:r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b="1" spc="-5" dirty="0">
                <a:solidFill>
                  <a:srgbClr val="000000"/>
                </a:solidFill>
                <a:latin typeface="Arial"/>
                <a:cs typeface="Arial"/>
              </a:rPr>
              <a:t>sophisticated </a:t>
            </a:r>
            <a:r>
              <a:rPr lang="en-US" sz="2400" spc="-5" dirty="0">
                <a:solidFill>
                  <a:srgbClr val="000000"/>
                </a:solidFill>
              </a:rPr>
              <a:t>engagement with </a:t>
            </a:r>
            <a:r>
              <a:rPr lang="en-US" sz="2400" dirty="0">
                <a:solidFill>
                  <a:srgbClr val="000000"/>
                </a:solidFill>
              </a:rPr>
              <a:t>the</a:t>
            </a:r>
            <a:r>
              <a:rPr lang="en-US" sz="2400" spc="65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literature...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64770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Academic</a:t>
            </a:r>
            <a:r>
              <a:rPr spc="-20" dirty="0"/>
              <a:t> </a:t>
            </a:r>
            <a:r>
              <a:rPr spc="-5" dirty="0"/>
              <a:t>voice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912" y="1228243"/>
            <a:ext cx="8632487" cy="483536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462976" marR="231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2800" spc="-36" dirty="0">
                <a:latin typeface="Arial"/>
                <a:cs typeface="Arial"/>
              </a:rPr>
              <a:t>Your </a:t>
            </a:r>
            <a:r>
              <a:rPr sz="2800" spc="-2" dirty="0">
                <a:latin typeface="Arial"/>
                <a:cs typeface="Arial"/>
              </a:rPr>
              <a:t>literature review </a:t>
            </a:r>
            <a:r>
              <a:rPr sz="2800" dirty="0">
                <a:latin typeface="Arial"/>
                <a:cs typeface="Arial"/>
              </a:rPr>
              <a:t>must contain the </a:t>
            </a:r>
            <a:r>
              <a:rPr sz="2800" spc="-2" dirty="0">
                <a:latin typeface="Arial"/>
                <a:cs typeface="Arial"/>
              </a:rPr>
              <a:t>language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b="1" spc="-2" dirty="0">
                <a:solidFill>
                  <a:srgbClr val="0000FF"/>
                </a:solidFill>
                <a:latin typeface="Arial"/>
                <a:cs typeface="Arial"/>
              </a:rPr>
              <a:t>judgment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2800" b="1" spc="-2" dirty="0">
                <a:solidFill>
                  <a:srgbClr val="0000FF"/>
                </a:solidFill>
                <a:latin typeface="Arial"/>
                <a:cs typeface="Arial"/>
              </a:rPr>
              <a:t>evaluation</a:t>
            </a:r>
            <a:r>
              <a:rPr sz="2800" b="1" spc="-2" dirty="0">
                <a:latin typeface="Arial"/>
                <a:cs typeface="Arial"/>
              </a:rPr>
              <a:t>.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language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judgment and evaluation </a:t>
            </a:r>
            <a:r>
              <a:rPr sz="2800" dirty="0">
                <a:latin typeface="Arial"/>
                <a:cs typeface="Arial"/>
              </a:rPr>
              <a:t>demonstrates </a:t>
            </a:r>
            <a:r>
              <a:rPr sz="2800" spc="-2" dirty="0">
                <a:latin typeface="Arial"/>
                <a:cs typeface="Arial"/>
              </a:rPr>
              <a:t>how  writers position themselves in </a:t>
            </a:r>
            <a:r>
              <a:rPr sz="2800" dirty="0">
                <a:latin typeface="Arial"/>
                <a:cs typeface="Arial"/>
              </a:rPr>
              <a:t>the text – </a:t>
            </a:r>
            <a:r>
              <a:rPr sz="2800" spc="-2" dirty="0">
                <a:latin typeface="Arial"/>
                <a:cs typeface="Arial"/>
              </a:rPr>
              <a:t>any word or phrase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" dirty="0">
                <a:latin typeface="Arial"/>
                <a:cs typeface="Arial"/>
              </a:rPr>
              <a:t>indicates  the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writer’s </a:t>
            </a:r>
            <a:r>
              <a:rPr sz="2800" b="1" spc="-2" dirty="0">
                <a:solidFill>
                  <a:srgbClr val="0000FF"/>
                </a:solidFill>
                <a:latin typeface="Arial"/>
                <a:cs typeface="Arial"/>
              </a:rPr>
              <a:t>attitude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what is 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research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literature.</a:t>
            </a:r>
            <a:endParaRPr sz="2800" dirty="0">
              <a:latin typeface="Arial"/>
              <a:cs typeface="Arial"/>
            </a:endParaRPr>
          </a:p>
          <a:p>
            <a:pPr marL="462976" marR="12418" indent="-457200">
              <a:spcBef>
                <a:spcPts val="671"/>
              </a:spcBef>
              <a:buFont typeface="Arial" panose="020B0604020202020204" pitchFamily="34" charset="0"/>
              <a:buChar char="•"/>
            </a:pPr>
            <a:r>
              <a:rPr sz="2800" spc="-36" dirty="0">
                <a:latin typeface="Arial"/>
                <a:cs typeface="Arial"/>
              </a:rPr>
              <a:t>Your </a:t>
            </a:r>
            <a:r>
              <a:rPr sz="2800" spc="-2" dirty="0">
                <a:latin typeface="Arial"/>
                <a:cs typeface="Arial"/>
              </a:rPr>
              <a:t>literature review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2" dirty="0">
                <a:latin typeface="Arial"/>
                <a:cs typeface="Arial"/>
              </a:rPr>
              <a:t>be written in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own </a:t>
            </a:r>
            <a:r>
              <a:rPr sz="2800" b="1" spc="-2" dirty="0">
                <a:solidFill>
                  <a:srgbClr val="0000FF"/>
                </a:solidFill>
                <a:latin typeface="Arial"/>
                <a:cs typeface="Arial"/>
              </a:rPr>
              <a:t>academic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voice. </a:t>
            </a:r>
            <a:r>
              <a:rPr sz="2800" dirty="0">
                <a:latin typeface="Arial"/>
                <a:cs typeface="Arial"/>
              </a:rPr>
              <a:t>This  </a:t>
            </a:r>
            <a:r>
              <a:rPr sz="2800" spc="-2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" dirty="0">
                <a:latin typeface="Arial"/>
                <a:cs typeface="Arial"/>
              </a:rPr>
              <a:t>your ideas about the literature, how </a:t>
            </a:r>
            <a:r>
              <a:rPr sz="2800" dirty="0">
                <a:latin typeface="Arial"/>
                <a:cs typeface="Arial"/>
              </a:rPr>
              <a:t>bits of the </a:t>
            </a:r>
            <a:r>
              <a:rPr sz="2800" spc="-2" dirty="0">
                <a:latin typeface="Arial"/>
                <a:cs typeface="Arial"/>
              </a:rPr>
              <a:t>literature relate 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each </a:t>
            </a:r>
            <a:r>
              <a:rPr sz="2800" spc="-16" dirty="0">
                <a:latin typeface="Arial"/>
                <a:cs typeface="Arial"/>
              </a:rPr>
              <a:t>other, </a:t>
            </a:r>
            <a:r>
              <a:rPr sz="2800" spc="-2" dirty="0">
                <a:latin typeface="Arial"/>
                <a:cs typeface="Arial"/>
              </a:rPr>
              <a:t>and how useful </a:t>
            </a:r>
            <a:r>
              <a:rPr sz="2800" dirty="0">
                <a:latin typeface="Arial"/>
                <a:cs typeface="Arial"/>
              </a:rPr>
              <a:t>they </a:t>
            </a:r>
            <a:r>
              <a:rPr sz="2800" spc="-2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for you must </a:t>
            </a:r>
            <a:r>
              <a:rPr sz="2800" spc="-2" dirty="0">
                <a:latin typeface="Arial"/>
                <a:cs typeface="Arial"/>
              </a:rPr>
              <a:t>be</a:t>
            </a:r>
            <a:r>
              <a:rPr sz="2800" spc="5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foregrounded</a:t>
            </a:r>
            <a:r>
              <a:rPr sz="2000" spc="-2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347" y="152400"/>
            <a:ext cx="57912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Justifying </a:t>
            </a:r>
            <a:r>
              <a:rPr spc="-2" dirty="0"/>
              <a:t>your</a:t>
            </a:r>
            <a:r>
              <a:rPr spc="-9" dirty="0"/>
              <a:t> </a:t>
            </a:r>
            <a:r>
              <a:rPr spc="-5" dirty="0"/>
              <a:t>critique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794" y="1146832"/>
            <a:ext cx="7976306" cy="4564335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L="5776">
              <a:spcBef>
                <a:spcPts val="594"/>
              </a:spcBef>
            </a:pPr>
            <a:endParaRPr sz="1182" dirty="0">
              <a:latin typeface="Arial"/>
              <a:cs typeface="Arial"/>
            </a:endParaRPr>
          </a:p>
          <a:p>
            <a:pPr marL="5776" marR="350601">
              <a:lnSpc>
                <a:spcPts val="2474"/>
              </a:lnSpc>
              <a:spcBef>
                <a:spcPts val="189"/>
              </a:spcBef>
            </a:pPr>
            <a:r>
              <a:rPr sz="2000" dirty="0">
                <a:latin typeface="Arial"/>
                <a:cs typeface="Arial"/>
              </a:rPr>
              <a:t>It </a:t>
            </a:r>
            <a:r>
              <a:rPr sz="2000" spc="-2" dirty="0">
                <a:latin typeface="Arial"/>
                <a:cs typeface="Arial"/>
              </a:rPr>
              <a:t>is </a:t>
            </a:r>
            <a:r>
              <a:rPr sz="2000" b="1" spc="-2" dirty="0">
                <a:latin typeface="Arial"/>
                <a:cs typeface="Arial"/>
              </a:rPr>
              <a:t>not </a:t>
            </a:r>
            <a:r>
              <a:rPr sz="2000" spc="-2" dirty="0">
                <a:latin typeface="Arial"/>
                <a:cs typeface="Arial"/>
              </a:rPr>
              <a:t>enough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express judgment and evaluation when discussing what you have read.  </a:t>
            </a:r>
            <a:r>
              <a:rPr sz="2000" spc="-48" dirty="0">
                <a:latin typeface="Arial"/>
                <a:cs typeface="Arial"/>
              </a:rPr>
              <a:t>You </a:t>
            </a:r>
            <a:r>
              <a:rPr sz="2000" spc="-2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give reasons </a:t>
            </a:r>
            <a:r>
              <a:rPr sz="2000" dirty="0">
                <a:latin typeface="Arial"/>
                <a:cs typeface="Arial"/>
              </a:rPr>
              <a:t>for your </a:t>
            </a:r>
            <a:r>
              <a:rPr sz="2000" spc="-2" dirty="0">
                <a:latin typeface="Arial"/>
                <a:cs typeface="Arial"/>
              </a:rPr>
              <a:t>critique.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following examples illustrate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this: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1021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9" dirty="0">
                <a:latin typeface="Arial"/>
                <a:cs typeface="Arial"/>
              </a:rPr>
              <a:t>X’s </a:t>
            </a:r>
            <a:r>
              <a:rPr sz="2000" spc="-2" dirty="0">
                <a:latin typeface="Arial"/>
                <a:cs typeface="Arial"/>
              </a:rPr>
              <a:t>discussion is </a:t>
            </a:r>
            <a:r>
              <a:rPr sz="2000" b="1" spc="-2" dirty="0">
                <a:latin typeface="Arial"/>
                <a:cs typeface="Arial"/>
              </a:rPr>
              <a:t>superficial.</a:t>
            </a:r>
            <a:r>
              <a:rPr sz="2000" spc="-2" dirty="0">
                <a:latin typeface="Arial"/>
                <a:cs typeface="Arial"/>
              </a:rPr>
              <a:t>..</a:t>
            </a:r>
            <a:r>
              <a:rPr sz="2000" b="1" spc="-2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that he </a:t>
            </a:r>
            <a:r>
              <a:rPr sz="2000" b="1" spc="-2" dirty="0">
                <a:latin typeface="Arial"/>
                <a:cs typeface="Arial"/>
              </a:rPr>
              <a:t>does </a:t>
            </a:r>
            <a:r>
              <a:rPr sz="2000" b="1" dirty="0">
                <a:latin typeface="Arial"/>
                <a:cs typeface="Arial"/>
              </a:rPr>
              <a:t>not take </a:t>
            </a:r>
            <a:r>
              <a:rPr sz="2000" b="1" spc="-2" dirty="0">
                <a:latin typeface="Arial"/>
                <a:cs typeface="Arial"/>
              </a:rPr>
              <a:t>account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spc="-2" dirty="0">
                <a:latin typeface="Arial"/>
                <a:cs typeface="Arial"/>
              </a:rPr>
              <a:t>of...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9" dirty="0">
                <a:latin typeface="Arial"/>
                <a:cs typeface="Arial"/>
              </a:rPr>
              <a:t>X’s </a:t>
            </a:r>
            <a:r>
              <a:rPr sz="2000" spc="-5" dirty="0">
                <a:latin typeface="Arial"/>
                <a:cs typeface="Arial"/>
              </a:rPr>
              <a:t>interviews </a:t>
            </a:r>
            <a:r>
              <a:rPr sz="2000" spc="-2" dirty="0">
                <a:latin typeface="Arial"/>
                <a:cs typeface="Arial"/>
              </a:rPr>
              <a:t>were </a:t>
            </a:r>
            <a:r>
              <a:rPr sz="2000" b="1" spc="-2" dirty="0">
                <a:latin typeface="Arial"/>
                <a:cs typeface="Arial"/>
              </a:rPr>
              <a:t>thorough</a:t>
            </a:r>
            <a:r>
              <a:rPr sz="2000" spc="-2" dirty="0">
                <a:latin typeface="Arial"/>
                <a:cs typeface="Arial"/>
              </a:rPr>
              <a:t>....</a:t>
            </a:r>
            <a:r>
              <a:rPr sz="2000" b="1" spc="-2" dirty="0">
                <a:latin typeface="Arial"/>
                <a:cs typeface="Arial"/>
              </a:rPr>
              <a:t>She </a:t>
            </a:r>
            <a:r>
              <a:rPr sz="2000" b="1" dirty="0">
                <a:latin typeface="Arial"/>
                <a:cs typeface="Arial"/>
              </a:rPr>
              <a:t>ensured that she...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X </a:t>
            </a:r>
            <a:r>
              <a:rPr sz="2000" b="1" dirty="0">
                <a:latin typeface="Arial"/>
                <a:cs typeface="Arial"/>
              </a:rPr>
              <a:t>managed to </a:t>
            </a:r>
            <a:r>
              <a:rPr sz="2000" b="1" spc="-2" dirty="0">
                <a:latin typeface="Arial"/>
                <a:cs typeface="Arial"/>
              </a:rPr>
              <a:t>interview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the..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X </a:t>
            </a:r>
            <a:r>
              <a:rPr sz="2000" spc="-2" dirty="0">
                <a:latin typeface="Arial"/>
                <a:cs typeface="Arial"/>
              </a:rPr>
              <a:t>carried </a:t>
            </a:r>
            <a:r>
              <a:rPr sz="2000" dirty="0">
                <a:latin typeface="Arial"/>
                <a:cs typeface="Arial"/>
              </a:rPr>
              <a:t>out </a:t>
            </a:r>
            <a:r>
              <a:rPr sz="2000" spc="-2" dirty="0">
                <a:latin typeface="Arial"/>
                <a:cs typeface="Arial"/>
              </a:rPr>
              <a:t>an </a:t>
            </a:r>
            <a:r>
              <a:rPr sz="2000" b="1" spc="-2" dirty="0">
                <a:latin typeface="Arial"/>
                <a:cs typeface="Arial"/>
              </a:rPr>
              <a:t>impressive </a:t>
            </a:r>
            <a:r>
              <a:rPr sz="2000" spc="-2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observations...; </a:t>
            </a:r>
            <a:r>
              <a:rPr sz="2000" b="1" dirty="0">
                <a:latin typeface="Arial"/>
                <a:cs typeface="Arial"/>
              </a:rPr>
              <a:t>he </a:t>
            </a:r>
            <a:r>
              <a:rPr sz="2000" b="1" spc="-2" dirty="0">
                <a:latin typeface="Arial"/>
                <a:cs typeface="Arial"/>
              </a:rPr>
              <a:t>managed </a:t>
            </a:r>
            <a:r>
              <a:rPr sz="2000" b="1" dirty="0">
                <a:latin typeface="Arial"/>
                <a:cs typeface="Arial"/>
              </a:rPr>
              <a:t>to interview all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the..</a:t>
            </a:r>
            <a:endParaRPr sz="2000" dirty="0">
              <a:latin typeface="Arial"/>
              <a:cs typeface="Arial"/>
            </a:endParaRPr>
          </a:p>
          <a:p>
            <a:pPr marL="220064" marR="2310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X </a:t>
            </a:r>
            <a:r>
              <a:rPr sz="2000" spc="-2" dirty="0">
                <a:latin typeface="Arial"/>
                <a:cs typeface="Arial"/>
              </a:rPr>
              <a:t>presents evidence in a </a:t>
            </a:r>
            <a:r>
              <a:rPr sz="2000" b="1" dirty="0">
                <a:latin typeface="Arial"/>
                <a:cs typeface="Arial"/>
              </a:rPr>
              <a:t>logical and </a:t>
            </a:r>
            <a:r>
              <a:rPr sz="2000" b="1" spc="-2" dirty="0">
                <a:latin typeface="Arial"/>
                <a:cs typeface="Arial"/>
              </a:rPr>
              <a:t>coherent </a:t>
            </a:r>
            <a:r>
              <a:rPr sz="2000" dirty="0">
                <a:latin typeface="Arial"/>
                <a:cs typeface="Arial"/>
              </a:rPr>
              <a:t>discussion of … </a:t>
            </a:r>
            <a:r>
              <a:rPr sz="2000" spc="-2" dirty="0">
                <a:latin typeface="Arial"/>
                <a:cs typeface="Arial"/>
              </a:rPr>
              <a:t>She </a:t>
            </a:r>
            <a:r>
              <a:rPr sz="2000" b="1" dirty="0">
                <a:latin typeface="Arial"/>
                <a:cs typeface="Arial"/>
              </a:rPr>
              <a:t>begins with ... </a:t>
            </a:r>
            <a:r>
              <a:rPr sz="2000" b="1" spc="-2" dirty="0">
                <a:latin typeface="Arial"/>
                <a:cs typeface="Arial"/>
              </a:rPr>
              <a:t>moves  </a:t>
            </a:r>
            <a:r>
              <a:rPr sz="2000" b="1" dirty="0">
                <a:latin typeface="Arial"/>
                <a:cs typeface="Arial"/>
              </a:rPr>
              <a:t>to ... and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spc="-2" dirty="0">
                <a:latin typeface="Arial"/>
                <a:cs typeface="Arial"/>
              </a:rPr>
              <a:t>then…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998" y="152400"/>
            <a:ext cx="7922004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Literature Review Examples </a:t>
            </a:r>
            <a:r>
              <a:rPr spc="-2" dirty="0"/>
              <a:t>1 and</a:t>
            </a:r>
            <a:r>
              <a:rPr spc="18" dirty="0"/>
              <a:t> </a:t>
            </a:r>
            <a:r>
              <a:rPr spc="-2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285987"/>
            <a:ext cx="8152002" cy="3733530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L="5776" marR="2310" algn="just">
              <a:spcBef>
                <a:spcPts val="669"/>
              </a:spcBef>
            </a:pPr>
            <a:r>
              <a:rPr sz="2400" spc="-2" dirty="0">
                <a:latin typeface="Arial"/>
                <a:cs typeface="Arial"/>
              </a:rPr>
              <a:t>Read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literature review Examples 1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2, </a:t>
            </a:r>
            <a:r>
              <a:rPr sz="2400" spc="-2" dirty="0">
                <a:latin typeface="Arial"/>
                <a:cs typeface="Arial"/>
              </a:rPr>
              <a:t>and in pairs, focusing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language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2" dirty="0">
                <a:latin typeface="Arial"/>
                <a:cs typeface="Arial"/>
              </a:rPr>
              <a:t>critique and </a:t>
            </a:r>
            <a:r>
              <a:rPr sz="2400" dirty="0">
                <a:latin typeface="Arial"/>
                <a:cs typeface="Arial"/>
              </a:rPr>
              <a:t>synthesis, </a:t>
            </a:r>
            <a:r>
              <a:rPr sz="2400" spc="-2" dirty="0">
                <a:latin typeface="Arial"/>
                <a:cs typeface="Arial"/>
              </a:rPr>
              <a:t>discuss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language </a:t>
            </a:r>
            <a:r>
              <a:rPr sz="2400" dirty="0">
                <a:latin typeface="Arial"/>
                <a:cs typeface="Arial"/>
              </a:rPr>
              <a:t>features of </a:t>
            </a:r>
            <a:r>
              <a:rPr sz="2400" spc="-2" dirty="0">
                <a:latin typeface="Arial"/>
                <a:cs typeface="Arial"/>
              </a:rPr>
              <a:t>each example and answer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2" dirty="0">
                <a:latin typeface="Arial"/>
                <a:cs typeface="Arial"/>
              </a:rPr>
              <a:t>following questions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2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1212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dirty="0">
                <a:latin typeface="Arial"/>
                <a:cs typeface="Arial"/>
              </a:rPr>
              <a:t>Are </a:t>
            </a:r>
            <a:r>
              <a:rPr sz="2400" spc="-2" dirty="0">
                <a:latin typeface="Arial"/>
                <a:cs typeface="Arial"/>
              </a:rPr>
              <a:t>there any problems with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dirty="0">
                <a:latin typeface="Arial"/>
                <a:cs typeface="Arial"/>
              </a:rPr>
              <a:t>What else needs to be included </a:t>
            </a:r>
            <a:r>
              <a:rPr sz="2400" spc="-2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improve this</a:t>
            </a:r>
            <a:r>
              <a:rPr sz="2400" spc="-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review?</a:t>
            </a:r>
          </a:p>
          <a:p>
            <a:pPr marL="220064" marR="115519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2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purposes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2" dirty="0">
                <a:latin typeface="Arial"/>
                <a:cs typeface="Arial"/>
              </a:rPr>
              <a:t>underlined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2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last sentences of the </a:t>
            </a:r>
            <a:r>
              <a:rPr sz="2400" spc="-2" dirty="0">
                <a:latin typeface="Arial"/>
                <a:cs typeface="Arial"/>
              </a:rPr>
              <a:t>introductory  paragraph in </a:t>
            </a:r>
            <a:r>
              <a:rPr sz="2400" dirty="0">
                <a:latin typeface="Arial"/>
                <a:cs typeface="Arial"/>
              </a:rPr>
              <a:t>example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1?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6868031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 algn="l">
              <a:spcBef>
                <a:spcPts val="43"/>
              </a:spcBef>
              <a:tabLst>
                <a:tab pos="1292082" algn="l"/>
                <a:tab pos="2308074" algn="l"/>
              </a:tabLst>
            </a:pPr>
            <a:r>
              <a:rPr spc="-2" dirty="0"/>
              <a:t>Literature</a:t>
            </a:r>
            <a:r>
              <a:rPr lang="en-US" spc="-2" dirty="0"/>
              <a:t> </a:t>
            </a:r>
            <a:r>
              <a:rPr spc="-2" dirty="0"/>
              <a:t>Review</a:t>
            </a:r>
            <a:r>
              <a:rPr lang="en-US" spc="-2" dirty="0"/>
              <a:t> </a:t>
            </a:r>
            <a:r>
              <a:rPr spc="-2" dirty="0"/>
              <a:t>Example</a:t>
            </a:r>
            <a:r>
              <a:rPr spc="-32" dirty="0"/>
              <a:t> </a:t>
            </a:r>
            <a:r>
              <a:rPr spc="-2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267" y="1447800"/>
            <a:ext cx="8429465" cy="3230936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76">
              <a:spcBef>
                <a:spcPts val="1126"/>
              </a:spcBef>
            </a:pPr>
            <a:r>
              <a:rPr sz="2400" spc="5" dirty="0">
                <a:latin typeface="Arial"/>
                <a:cs typeface="Arial"/>
              </a:rPr>
              <a:t>Re-read example</a:t>
            </a:r>
            <a:r>
              <a:rPr sz="2400" spc="2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1.</a:t>
            </a:r>
            <a:endParaRPr sz="2400" dirty="0">
              <a:latin typeface="Arial"/>
              <a:cs typeface="Arial"/>
            </a:endParaRPr>
          </a:p>
          <a:p>
            <a:pPr marL="5776">
              <a:spcBef>
                <a:spcPts val="689"/>
              </a:spcBef>
            </a:pPr>
            <a:r>
              <a:rPr sz="2400" spc="5" dirty="0">
                <a:latin typeface="Arial"/>
                <a:cs typeface="Arial"/>
              </a:rPr>
              <a:t>There </a:t>
            </a:r>
            <a:r>
              <a:rPr sz="2400" spc="2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an opportunity to synthesise these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summaries.</a:t>
            </a:r>
            <a:endParaRPr sz="2400" dirty="0">
              <a:latin typeface="Arial"/>
              <a:cs typeface="Arial"/>
            </a:endParaRPr>
          </a:p>
          <a:p>
            <a:pPr marL="5776" marR="328941">
              <a:lnSpc>
                <a:spcPct val="100800"/>
              </a:lnSpc>
              <a:spcBef>
                <a:spcPts val="675"/>
              </a:spcBef>
            </a:pPr>
            <a:r>
              <a:rPr sz="2400" spc="5" dirty="0">
                <a:latin typeface="Arial"/>
                <a:cs typeface="Arial"/>
              </a:rPr>
              <a:t>In pairs, suggest linking words and phrases or other </a:t>
            </a:r>
            <a:r>
              <a:rPr sz="2400" spc="7" dirty="0">
                <a:latin typeface="Arial"/>
                <a:cs typeface="Arial"/>
              </a:rPr>
              <a:t>ways </a:t>
            </a:r>
            <a:r>
              <a:rPr sz="2400" spc="5" dirty="0">
                <a:latin typeface="Arial"/>
                <a:cs typeface="Arial"/>
              </a:rPr>
              <a:t>that could help to  </a:t>
            </a:r>
            <a:r>
              <a:rPr sz="2400" spc="7" dirty="0">
                <a:latin typeface="Arial"/>
                <a:cs typeface="Arial"/>
              </a:rPr>
              <a:t>compare and </a:t>
            </a:r>
            <a:r>
              <a:rPr sz="2400" spc="5" dirty="0">
                <a:latin typeface="Arial"/>
                <a:cs typeface="Arial"/>
              </a:rPr>
              <a:t>contrast or relate the </a:t>
            </a:r>
            <a:r>
              <a:rPr sz="2400" dirty="0">
                <a:latin typeface="Arial"/>
                <a:cs typeface="Arial"/>
              </a:rPr>
              <a:t>different </a:t>
            </a:r>
            <a:r>
              <a:rPr sz="2400" spc="5" dirty="0">
                <a:latin typeface="Arial"/>
                <a:cs typeface="Arial"/>
              </a:rPr>
              <a:t>summaries.</a:t>
            </a:r>
            <a:r>
              <a:rPr sz="2400" spc="11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Eg.</a:t>
            </a:r>
            <a:endParaRPr sz="2400" dirty="0">
              <a:latin typeface="Arial"/>
              <a:cs typeface="Arial"/>
            </a:endParaRPr>
          </a:p>
          <a:p>
            <a:pPr marL="5776" marR="2310">
              <a:lnSpc>
                <a:spcPct val="100800"/>
              </a:lnSpc>
              <a:spcBef>
                <a:spcPts val="675"/>
              </a:spcBef>
              <a:tabLst>
                <a:tab pos="5562538" algn="l"/>
              </a:tabLst>
            </a:pPr>
            <a:r>
              <a:rPr sz="24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Whereas</a:t>
            </a:r>
            <a:r>
              <a:rPr sz="2400" i="1" spc="5" dirty="0">
                <a:latin typeface="Arial"/>
                <a:cs typeface="Arial"/>
              </a:rPr>
              <a:t> Kelly and </a:t>
            </a:r>
            <a:r>
              <a:rPr sz="2400" i="1" spc="2" dirty="0">
                <a:latin typeface="Arial"/>
                <a:cs typeface="Arial"/>
              </a:rPr>
              <a:t>Clay identify </a:t>
            </a:r>
            <a:r>
              <a:rPr sz="2400" i="1" spc="5" dirty="0">
                <a:latin typeface="Arial"/>
                <a:cs typeface="Arial"/>
              </a:rPr>
              <a:t>two classes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2" dirty="0">
                <a:latin typeface="Arial"/>
                <a:cs typeface="Arial"/>
              </a:rPr>
              <a:t>of</a:t>
            </a:r>
            <a:r>
              <a:rPr sz="2400" i="1" spc="9" dirty="0">
                <a:latin typeface="Arial"/>
                <a:cs typeface="Arial"/>
              </a:rPr>
              <a:t> </a:t>
            </a:r>
            <a:r>
              <a:rPr sz="2400" i="1" spc="7" dirty="0">
                <a:latin typeface="Arial"/>
                <a:cs typeface="Arial"/>
              </a:rPr>
              <a:t>emergence	</a:t>
            </a:r>
            <a:r>
              <a:rPr sz="2400" i="1" spc="5" dirty="0">
                <a:latin typeface="Arial"/>
                <a:cs typeface="Arial"/>
              </a:rPr>
              <a:t>….. </a:t>
            </a:r>
            <a:r>
              <a:rPr sz="2400" i="1" spc="2" dirty="0">
                <a:latin typeface="Arial"/>
                <a:cs typeface="Arial"/>
              </a:rPr>
              <a:t>, </a:t>
            </a:r>
            <a:r>
              <a:rPr sz="2400" i="1" spc="5" dirty="0">
                <a:latin typeface="Arial"/>
                <a:cs typeface="Arial"/>
              </a:rPr>
              <a:t>Guild reviews  three types of </a:t>
            </a:r>
            <a:r>
              <a:rPr sz="2400" i="1" spc="7" dirty="0">
                <a:latin typeface="Arial"/>
                <a:cs typeface="Arial"/>
              </a:rPr>
              <a:t>emergence They </a:t>
            </a:r>
            <a:r>
              <a:rPr sz="2400" i="1" u="heavy" spc="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</a:t>
            </a:r>
            <a:r>
              <a:rPr sz="2400" i="1" spc="2" dirty="0">
                <a:latin typeface="Arial"/>
                <a:cs typeface="Arial"/>
              </a:rPr>
              <a:t> in </a:t>
            </a:r>
            <a:r>
              <a:rPr sz="2400" i="1" spc="5" dirty="0">
                <a:latin typeface="Arial"/>
                <a:cs typeface="Arial"/>
              </a:rPr>
              <a:t>that</a:t>
            </a:r>
            <a:r>
              <a:rPr sz="2400" i="1" spc="16" dirty="0">
                <a:latin typeface="Arial"/>
                <a:cs typeface="Arial"/>
              </a:rPr>
              <a:t> </a:t>
            </a:r>
            <a:r>
              <a:rPr sz="2400" i="1" spc="7" dirty="0">
                <a:latin typeface="Arial"/>
                <a:cs typeface="Arial"/>
              </a:rPr>
              <a:t>….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57229" y="5415067"/>
            <a:ext cx="44189" cy="77692"/>
            <a:chOff x="1005267" y="10021263"/>
            <a:chExt cx="97155" cy="170815"/>
          </a:xfrm>
        </p:grpSpPr>
        <p:sp>
          <p:nvSpPr>
            <p:cNvPr id="5" name="object 5"/>
            <p:cNvSpPr/>
            <p:nvPr/>
          </p:nvSpPr>
          <p:spPr>
            <a:xfrm>
              <a:off x="1005267" y="10096030"/>
              <a:ext cx="97155" cy="95885"/>
            </a:xfrm>
            <a:custGeom>
              <a:avLst/>
              <a:gdLst/>
              <a:ahLst/>
              <a:cxnLst/>
              <a:rect l="l" t="t" r="r" b="b"/>
              <a:pathLst>
                <a:path w="97155" h="95884">
                  <a:moveTo>
                    <a:pt x="0" y="95500"/>
                  </a:moveTo>
                  <a:lnTo>
                    <a:pt x="96757" y="95500"/>
                  </a:lnTo>
                  <a:lnTo>
                    <a:pt x="96757" y="0"/>
                  </a:lnTo>
                  <a:lnTo>
                    <a:pt x="0" y="0"/>
                  </a:lnTo>
                  <a:lnTo>
                    <a:pt x="0" y="95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6" name="object 6"/>
            <p:cNvSpPr/>
            <p:nvPr/>
          </p:nvSpPr>
          <p:spPr>
            <a:xfrm>
              <a:off x="1005267" y="10021263"/>
              <a:ext cx="97155" cy="74930"/>
            </a:xfrm>
            <a:custGeom>
              <a:avLst/>
              <a:gdLst/>
              <a:ahLst/>
              <a:cxnLst/>
              <a:rect l="l" t="t" r="r" b="b"/>
              <a:pathLst>
                <a:path w="97155" h="74929">
                  <a:moveTo>
                    <a:pt x="96757" y="0"/>
                  </a:moveTo>
                  <a:lnTo>
                    <a:pt x="0" y="0"/>
                  </a:lnTo>
                  <a:lnTo>
                    <a:pt x="0" y="74766"/>
                  </a:lnTo>
                  <a:lnTo>
                    <a:pt x="96757" y="74766"/>
                  </a:lnTo>
                  <a:lnTo>
                    <a:pt x="96757" y="0"/>
                  </a:lnTo>
                  <a:close/>
                </a:path>
              </a:pathLst>
            </a:custGeom>
            <a:solidFill>
              <a:srgbClr val="FF2204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</p:grpSp>
      <p:sp>
        <p:nvSpPr>
          <p:cNvPr id="71" name="object 71"/>
          <p:cNvSpPr/>
          <p:nvPr/>
        </p:nvSpPr>
        <p:spPr>
          <a:xfrm>
            <a:off x="257191" y="1114260"/>
            <a:ext cx="8618639" cy="201884"/>
          </a:xfrm>
          <a:custGeom>
            <a:avLst/>
            <a:gdLst/>
            <a:ahLst/>
            <a:cxnLst/>
            <a:rect l="l" t="t" r="r" b="b"/>
            <a:pathLst>
              <a:path w="18949035" h="443865">
                <a:moveTo>
                  <a:pt x="18726883" y="0"/>
                </a:moveTo>
                <a:lnTo>
                  <a:pt x="221797" y="0"/>
                </a:lnTo>
                <a:lnTo>
                  <a:pt x="177097" y="4504"/>
                </a:lnTo>
                <a:lnTo>
                  <a:pt x="135463" y="17425"/>
                </a:lnTo>
                <a:lnTo>
                  <a:pt x="97788" y="37870"/>
                </a:lnTo>
                <a:lnTo>
                  <a:pt x="64962" y="64949"/>
                </a:lnTo>
                <a:lnTo>
                  <a:pt x="37879" y="97771"/>
                </a:lnTo>
                <a:lnTo>
                  <a:pt x="17429" y="135446"/>
                </a:lnTo>
                <a:lnTo>
                  <a:pt x="4506" y="177081"/>
                </a:lnTo>
                <a:lnTo>
                  <a:pt x="0" y="221787"/>
                </a:lnTo>
                <a:lnTo>
                  <a:pt x="4506" y="266492"/>
                </a:lnTo>
                <a:lnTo>
                  <a:pt x="17429" y="308128"/>
                </a:lnTo>
                <a:lnTo>
                  <a:pt x="37879" y="345802"/>
                </a:lnTo>
                <a:lnTo>
                  <a:pt x="64962" y="378624"/>
                </a:lnTo>
                <a:lnTo>
                  <a:pt x="97788" y="405703"/>
                </a:lnTo>
                <a:lnTo>
                  <a:pt x="135463" y="426149"/>
                </a:lnTo>
                <a:lnTo>
                  <a:pt x="177097" y="439069"/>
                </a:lnTo>
                <a:lnTo>
                  <a:pt x="221797" y="443574"/>
                </a:lnTo>
                <a:lnTo>
                  <a:pt x="18726883" y="443574"/>
                </a:lnTo>
                <a:lnTo>
                  <a:pt x="18771589" y="439069"/>
                </a:lnTo>
                <a:lnTo>
                  <a:pt x="18813225" y="426149"/>
                </a:lnTo>
                <a:lnTo>
                  <a:pt x="18850899" y="405703"/>
                </a:lnTo>
                <a:lnTo>
                  <a:pt x="18883721" y="378624"/>
                </a:lnTo>
                <a:lnTo>
                  <a:pt x="18910800" y="345802"/>
                </a:lnTo>
                <a:lnTo>
                  <a:pt x="18931245" y="308128"/>
                </a:lnTo>
                <a:lnTo>
                  <a:pt x="18944166" y="266492"/>
                </a:lnTo>
                <a:lnTo>
                  <a:pt x="18948671" y="221787"/>
                </a:lnTo>
                <a:lnTo>
                  <a:pt x="18944166" y="177081"/>
                </a:lnTo>
                <a:lnTo>
                  <a:pt x="18931245" y="135446"/>
                </a:lnTo>
                <a:lnTo>
                  <a:pt x="18910800" y="97771"/>
                </a:lnTo>
                <a:lnTo>
                  <a:pt x="18883721" y="64949"/>
                </a:lnTo>
                <a:lnTo>
                  <a:pt x="18850899" y="37870"/>
                </a:lnTo>
                <a:lnTo>
                  <a:pt x="18813225" y="17425"/>
                </a:lnTo>
                <a:lnTo>
                  <a:pt x="18771589" y="4504"/>
                </a:lnTo>
                <a:lnTo>
                  <a:pt x="18726883" y="0"/>
                </a:lnTo>
                <a:close/>
              </a:path>
            </a:pathLst>
          </a:custGeom>
          <a:solidFill>
            <a:srgbClr val="FF2204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2" name="object 7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523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-157128" y="220137"/>
            <a:ext cx="9404322" cy="436429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z="2800" spc="-5" dirty="0"/>
              <a:t>Literature Review: </a:t>
            </a:r>
            <a:r>
              <a:rPr sz="2800" spc="-2" dirty="0"/>
              <a:t>verbs to introduce others’</a:t>
            </a:r>
            <a:r>
              <a:rPr sz="2800" spc="-77" dirty="0"/>
              <a:t> </a:t>
            </a:r>
            <a:r>
              <a:rPr sz="2800" spc="-5" dirty="0"/>
              <a:t>work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406955" y="1493559"/>
            <a:ext cx="7841139" cy="1117602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19" dirty="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1092" dirty="0">
              <a:latin typeface="Arial"/>
              <a:cs typeface="Arial"/>
            </a:endParaRPr>
          </a:p>
          <a:p>
            <a:pPr marL="5776"/>
            <a:r>
              <a:rPr sz="2400" spc="-2" dirty="0">
                <a:latin typeface="Arial"/>
                <a:cs typeface="Arial"/>
              </a:rPr>
              <a:t>Note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2" dirty="0">
                <a:latin typeface="Arial"/>
                <a:cs typeface="Arial"/>
              </a:rPr>
              <a:t>verbs </a:t>
            </a:r>
            <a:r>
              <a:rPr sz="2400" spc="-2" dirty="0">
                <a:latin typeface="Arial"/>
                <a:cs typeface="Arial"/>
              </a:rPr>
              <a:t>chosen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introduce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a number </a:t>
            </a:r>
            <a:r>
              <a:rPr sz="2400" dirty="0">
                <a:latin typeface="Arial"/>
                <a:cs typeface="Arial"/>
              </a:rPr>
              <a:t>of researchers </a:t>
            </a:r>
            <a:r>
              <a:rPr sz="2400" spc="-2" dirty="0">
                <a:latin typeface="Arial"/>
                <a:cs typeface="Arial"/>
              </a:rPr>
              <a:t>in example 1 and</a:t>
            </a:r>
            <a:r>
              <a:rPr sz="2400" spc="7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498794" y="3426062"/>
            <a:ext cx="745441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describes</a:t>
            </a:r>
            <a:endParaRPr sz="1342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56323" y="3426062"/>
            <a:ext cx="554821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identify</a:t>
            </a:r>
            <a:endParaRPr sz="1342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28103" y="3426062"/>
            <a:ext cx="449980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argue</a:t>
            </a:r>
            <a:endParaRPr sz="1342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85728" y="3426062"/>
            <a:ext cx="497635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5" dirty="0">
                <a:latin typeface="Arial"/>
                <a:cs typeface="Arial"/>
              </a:rPr>
              <a:t>shows</a:t>
            </a:r>
            <a:endParaRPr sz="1342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57414" y="3426062"/>
            <a:ext cx="307014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lists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84637" y="4009028"/>
            <a:ext cx="592656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reviews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42261" y="4009028"/>
            <a:ext cx="745441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considers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99789" y="4009028"/>
            <a:ext cx="698364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suggests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671571" y="4009028"/>
            <a:ext cx="764503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discusses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8794" y="4592089"/>
            <a:ext cx="469042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states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70480" y="4592089"/>
            <a:ext cx="1003067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distinguishes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13946" y="4592089"/>
            <a:ext cx="793674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advocates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71570" y="4592089"/>
            <a:ext cx="602476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submits</a:t>
            </a:r>
            <a:endParaRPr sz="1342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8794" y="5175056"/>
            <a:ext cx="640311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claiming</a:t>
            </a:r>
            <a:endParaRPr sz="1342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56323" y="5175056"/>
            <a:ext cx="822267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elaborated</a:t>
            </a:r>
            <a:endParaRPr sz="1342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99790" y="5175056"/>
            <a:ext cx="650131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highlight</a:t>
            </a:r>
            <a:endParaRPr sz="1342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71570" y="5175056"/>
            <a:ext cx="602476" cy="213238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342" spc="2" dirty="0">
                <a:latin typeface="Arial"/>
                <a:cs typeface="Arial"/>
              </a:rPr>
              <a:t>looks</a:t>
            </a:r>
            <a:r>
              <a:rPr sz="1342" spc="-30" dirty="0">
                <a:latin typeface="Arial"/>
                <a:cs typeface="Arial"/>
              </a:rPr>
              <a:t> </a:t>
            </a:r>
            <a:r>
              <a:rPr sz="1342" spc="2" dirty="0">
                <a:latin typeface="Arial"/>
                <a:cs typeface="Arial"/>
              </a:rPr>
              <a:t>at</a:t>
            </a:r>
            <a:endParaRPr sz="1342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22" y="1080098"/>
            <a:ext cx="483771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20064" indent="-214577">
              <a:spcBef>
                <a:spcPts val="45"/>
              </a:spcBef>
              <a:buClr>
                <a:srgbClr val="FF2204"/>
              </a:buClr>
              <a:buChar char="•"/>
              <a:tabLst>
                <a:tab pos="219775" algn="l"/>
                <a:tab pos="220353" algn="l"/>
              </a:tabLst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52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2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22" y="1247272"/>
            <a:ext cx="483771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20064" indent="-214577">
              <a:spcBef>
                <a:spcPts val="45"/>
              </a:spcBef>
              <a:buClr>
                <a:srgbClr val="FF2204"/>
              </a:buClr>
              <a:buChar char="•"/>
              <a:tabLst>
                <a:tab pos="219775" algn="l"/>
                <a:tab pos="220353" algn="l"/>
              </a:tabLst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523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2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82" y="1190954"/>
            <a:ext cx="8429017" cy="4324086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220064" marR="2310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understand </a:t>
            </a:r>
            <a:r>
              <a:rPr sz="2000" dirty="0">
                <a:latin typeface="Arial"/>
                <a:cs typeface="Arial"/>
              </a:rPr>
              <a:t>that the key </a:t>
            </a:r>
            <a:r>
              <a:rPr sz="2000" spc="-2" dirty="0">
                <a:latin typeface="Arial"/>
                <a:cs typeface="Arial"/>
              </a:rPr>
              <a:t>purposes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a literature </a:t>
            </a:r>
            <a:r>
              <a:rPr sz="2000" dirty="0">
                <a:latin typeface="Arial"/>
                <a:cs typeface="Arial"/>
              </a:rPr>
              <a:t>review </a:t>
            </a:r>
            <a:endParaRPr lang="en-US" sz="2000" dirty="0">
              <a:latin typeface="Arial"/>
              <a:cs typeface="Arial"/>
            </a:endParaRPr>
          </a:p>
          <a:p>
            <a:pPr marL="677264" marR="2310" lvl="1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to situate </a:t>
            </a:r>
            <a:r>
              <a:rPr sz="2000" spc="-2" dirty="0">
                <a:latin typeface="Arial"/>
                <a:cs typeface="Arial"/>
              </a:rPr>
              <a:t>your research within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2" dirty="0">
                <a:latin typeface="Arial"/>
                <a:cs typeface="Arial"/>
              </a:rPr>
              <a:t>relevant knowledge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field </a:t>
            </a:r>
            <a:endParaRPr lang="en-US" sz="2000" spc="-2" dirty="0">
              <a:latin typeface="Arial"/>
              <a:cs typeface="Arial"/>
            </a:endParaRPr>
          </a:p>
          <a:p>
            <a:pPr marL="677264" marR="2310" lvl="1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demonstrate how your research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2" dirty="0">
                <a:latin typeface="Arial"/>
                <a:cs typeface="Arial"/>
              </a:rPr>
              <a:t>add knowledge in a  particular field.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understand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relationship between an annotated bibliography and a literature</a:t>
            </a:r>
            <a:r>
              <a:rPr sz="2000" spc="66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review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understand how </a:t>
            </a:r>
            <a:r>
              <a:rPr sz="2000" dirty="0">
                <a:latin typeface="Arial"/>
                <a:cs typeface="Arial"/>
              </a:rPr>
              <a:t>to extract key </a:t>
            </a:r>
            <a:r>
              <a:rPr sz="2000" spc="-2" dirty="0">
                <a:latin typeface="Arial"/>
                <a:cs typeface="Arial"/>
              </a:rPr>
              <a:t>ideas, analyse and synthesise research</a:t>
            </a:r>
            <a:r>
              <a:rPr sz="2000" spc="39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literature.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move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2" dirty="0">
                <a:latin typeface="Arial"/>
                <a:cs typeface="Arial"/>
              </a:rPr>
              <a:t>description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analysis to critical </a:t>
            </a:r>
            <a:r>
              <a:rPr sz="2000" dirty="0">
                <a:latin typeface="Arial"/>
                <a:cs typeface="Arial"/>
              </a:rPr>
              <a:t>commentary of current research</a:t>
            </a:r>
            <a:r>
              <a:rPr sz="2000" spc="36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literature.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become familiar with </a:t>
            </a:r>
            <a:r>
              <a:rPr sz="2000" dirty="0">
                <a:latin typeface="Arial"/>
                <a:cs typeface="Arial"/>
              </a:rPr>
              <a:t>the vocabulary that </a:t>
            </a:r>
            <a:r>
              <a:rPr sz="2000" spc="-2" dirty="0">
                <a:latin typeface="Arial"/>
                <a:cs typeface="Arial"/>
              </a:rPr>
              <a:t>expresses judgment and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evaluation.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2DB6FD-85D5-4972-BF51-233288FD5481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776">
              <a:spcBef>
                <a:spcPts val="43"/>
              </a:spcBef>
            </a:pPr>
            <a:r>
              <a:rPr lang="en-US" sz="4000" spc="-5" dirty="0">
                <a:solidFill>
                  <a:schemeClr val="bg1"/>
                </a:solidFill>
                <a:latin typeface="Arial"/>
                <a:cs typeface="Arial"/>
              </a:rPr>
              <a:t>Learning</a:t>
            </a:r>
            <a:r>
              <a:rPr lang="en-US" sz="4000" spc="-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000" spc="-5" dirty="0">
                <a:solidFill>
                  <a:schemeClr val="bg1"/>
                </a:solidFill>
                <a:latin typeface="Arial"/>
                <a:cs typeface="Arial"/>
              </a:rPr>
              <a:t>Outcomes</a:t>
            </a:r>
            <a:endParaRPr lang="en-US"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915" y="152400"/>
            <a:ext cx="72390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Literature Review Example</a:t>
            </a:r>
            <a:r>
              <a:rPr spc="11" dirty="0"/>
              <a:t> </a:t>
            </a:r>
            <a:r>
              <a:rPr spc="-2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492" y="1447800"/>
            <a:ext cx="8175342" cy="317181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410" dirty="0">
              <a:latin typeface="Arial"/>
              <a:cs typeface="Arial"/>
            </a:endParaRPr>
          </a:p>
          <a:p>
            <a:pPr marL="5776" marR="2310"/>
            <a:r>
              <a:rPr sz="2000" spc="-2" dirty="0">
                <a:latin typeface="Arial"/>
                <a:cs typeface="Arial"/>
              </a:rPr>
              <a:t>This literature </a:t>
            </a:r>
            <a:r>
              <a:rPr sz="2000" dirty="0">
                <a:latin typeface="Arial"/>
                <a:cs typeface="Arial"/>
              </a:rPr>
              <a:t>review extract discusses </a:t>
            </a:r>
            <a:r>
              <a:rPr sz="2000" spc="-2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spc="-2" dirty="0">
                <a:latin typeface="Arial"/>
                <a:cs typeface="Arial"/>
              </a:rPr>
              <a:t>literature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journal article: </a:t>
            </a:r>
            <a:r>
              <a:rPr sz="2000" i="1" spc="-2" dirty="0">
                <a:latin typeface="Arial"/>
                <a:cs typeface="Arial"/>
              </a:rPr>
              <a:t>Health  </a:t>
            </a:r>
            <a:r>
              <a:rPr sz="2000" i="1" dirty="0">
                <a:latin typeface="Arial"/>
                <a:cs typeface="Arial"/>
              </a:rPr>
              <a:t>Experts’ </a:t>
            </a:r>
            <a:r>
              <a:rPr sz="2000" i="1" spc="-9" dirty="0">
                <a:latin typeface="Arial"/>
                <a:cs typeface="Arial"/>
              </a:rPr>
              <a:t>Views </a:t>
            </a:r>
            <a:r>
              <a:rPr sz="2000" i="1" spc="-2" dirty="0">
                <a:latin typeface="Arial"/>
                <a:cs typeface="Arial"/>
              </a:rPr>
              <a:t>on </a:t>
            </a:r>
            <a:r>
              <a:rPr sz="2000" i="1" dirty="0">
                <a:latin typeface="Arial"/>
                <a:cs typeface="Arial"/>
              </a:rPr>
              <a:t>the </a:t>
            </a:r>
            <a:r>
              <a:rPr sz="2000" i="1" spc="-2" dirty="0">
                <a:latin typeface="Arial"/>
                <a:cs typeface="Arial"/>
              </a:rPr>
              <a:t>Role of News</a:t>
            </a:r>
            <a:r>
              <a:rPr sz="2000" i="1" spc="-89" dirty="0">
                <a:latin typeface="Arial"/>
                <a:cs typeface="Arial"/>
              </a:rPr>
              <a:t> </a:t>
            </a:r>
            <a:r>
              <a:rPr sz="2000" i="1" spc="-2" dirty="0">
                <a:latin typeface="Arial"/>
                <a:cs typeface="Arial"/>
              </a:rPr>
              <a:t>Media</a:t>
            </a:r>
            <a:r>
              <a:rPr sz="2000" spc="-2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1214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Read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final paragraph </a:t>
            </a:r>
            <a:r>
              <a:rPr sz="2000" dirty="0">
                <a:latin typeface="Arial"/>
                <a:cs typeface="Arial"/>
              </a:rPr>
              <a:t>(first paragraph </a:t>
            </a:r>
            <a:r>
              <a:rPr sz="2000" spc="-2" dirty="0">
                <a:latin typeface="Arial"/>
                <a:cs typeface="Arial"/>
              </a:rPr>
              <a:t>p 261 Book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Reading</a:t>
            </a:r>
            <a:r>
              <a:rPr sz="2000" spc="-6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AE6).</a:t>
            </a: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Discuss </a:t>
            </a:r>
            <a:r>
              <a:rPr sz="2000" dirty="0">
                <a:latin typeface="Arial"/>
                <a:cs typeface="Arial"/>
              </a:rPr>
              <a:t>its structure </a:t>
            </a:r>
            <a:r>
              <a:rPr sz="2000" spc="-2" dirty="0">
                <a:latin typeface="Arial"/>
                <a:cs typeface="Arial"/>
              </a:rPr>
              <a:t>and use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language, especially in </a:t>
            </a:r>
            <a:r>
              <a:rPr sz="2000" dirty="0">
                <a:latin typeface="Arial"/>
                <a:cs typeface="Arial"/>
              </a:rPr>
              <a:t>the first </a:t>
            </a:r>
            <a:r>
              <a:rPr sz="2000" spc="-2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3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sentences.</a:t>
            </a: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Discuss how the </a:t>
            </a:r>
            <a:r>
              <a:rPr sz="2000" spc="-5" dirty="0">
                <a:latin typeface="Arial"/>
                <a:cs typeface="Arial"/>
              </a:rPr>
              <a:t>different </a:t>
            </a:r>
            <a:r>
              <a:rPr sz="2000" spc="-2" dirty="0">
                <a:latin typeface="Arial"/>
                <a:cs typeface="Arial"/>
              </a:rPr>
              <a:t>literature is drawn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1" dirty="0">
                <a:latin typeface="Arial"/>
                <a:cs typeface="Arial"/>
              </a:rPr>
              <a:t>together.</a:t>
            </a:r>
            <a:endParaRPr sz="20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dirty="0">
                <a:latin typeface="Arial"/>
                <a:cs typeface="Arial"/>
              </a:rPr>
              <a:t>Discuss where and how judgment and </a:t>
            </a:r>
            <a:r>
              <a:rPr sz="2000" spc="-2" dirty="0">
                <a:latin typeface="Arial"/>
                <a:cs typeface="Arial"/>
              </a:rPr>
              <a:t>evaluation</a:t>
            </a:r>
            <a:r>
              <a:rPr sz="2000" spc="-1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occurs.</a:t>
            </a:r>
            <a:endParaRPr sz="1501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7978468" cy="990427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7" dirty="0"/>
              <a:t>Different </a:t>
            </a:r>
            <a:r>
              <a:rPr spc="-2" dirty="0"/>
              <a:t>ways of writing literature</a:t>
            </a:r>
            <a:r>
              <a:rPr spc="34" dirty="0"/>
              <a:t> </a:t>
            </a:r>
            <a:r>
              <a:rPr spc="-2" dirty="0"/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371600"/>
            <a:ext cx="7787996" cy="4457179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970072">
              <a:lnSpc>
                <a:spcPct val="137400"/>
              </a:lnSpc>
              <a:spcBef>
                <a:spcPts val="45"/>
              </a:spcBef>
            </a:pPr>
            <a:r>
              <a:rPr sz="2400" spc="-2" dirty="0">
                <a:latin typeface="Arial"/>
                <a:cs typeface="Arial"/>
              </a:rPr>
              <a:t>There are </a:t>
            </a: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ways of </a:t>
            </a:r>
            <a:r>
              <a:rPr sz="2400" spc="-2" dirty="0">
                <a:latin typeface="Arial"/>
                <a:cs typeface="Arial"/>
              </a:rPr>
              <a:t>presenting literature </a:t>
            </a:r>
            <a:r>
              <a:rPr sz="2400" dirty="0">
                <a:latin typeface="Arial"/>
                <a:cs typeface="Arial"/>
              </a:rPr>
              <a:t>reviews </a:t>
            </a:r>
            <a:r>
              <a:rPr sz="2400" spc="-2" dirty="0">
                <a:latin typeface="Arial"/>
                <a:cs typeface="Arial"/>
              </a:rPr>
              <a:t>in research publications.  These include: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Organisation by </a:t>
            </a:r>
            <a:r>
              <a:rPr sz="2400" dirty="0">
                <a:latin typeface="Arial"/>
                <a:cs typeface="Arial"/>
              </a:rPr>
              <a:t>themes </a:t>
            </a:r>
            <a:r>
              <a:rPr sz="2400" spc="-2" dirty="0">
                <a:latin typeface="Arial"/>
                <a:cs typeface="Arial"/>
              </a:rPr>
              <a:t>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subheadings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dirty="0">
                <a:latin typeface="Arial"/>
                <a:cs typeface="Arial"/>
              </a:rPr>
              <a:t>Discussion of literature </a:t>
            </a:r>
            <a:r>
              <a:rPr sz="2400" spc="-2" dirty="0">
                <a:latin typeface="Arial"/>
                <a:cs typeface="Arial"/>
              </a:rPr>
              <a:t>integrated </a:t>
            </a:r>
            <a:r>
              <a:rPr sz="2400" dirty="0">
                <a:latin typeface="Arial"/>
                <a:cs typeface="Arial"/>
              </a:rPr>
              <a:t>throughout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publication</a:t>
            </a: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2" dirty="0">
                <a:latin typeface="Arial"/>
                <a:cs typeface="Arial"/>
              </a:rPr>
              <a:t>separate section following the</a:t>
            </a:r>
            <a:r>
              <a:rPr sz="2400" spc="-7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776" marR="2310">
              <a:spcBef>
                <a:spcPts val="1214"/>
              </a:spcBef>
            </a:pPr>
            <a:r>
              <a:rPr sz="2400" spc="-2" dirty="0">
                <a:latin typeface="Arial"/>
                <a:cs typeface="Arial"/>
              </a:rPr>
              <a:t>The structure and organisation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a literature review wil depend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kind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publication, </a:t>
            </a:r>
            <a:r>
              <a:rPr sz="2400" dirty="0">
                <a:latin typeface="Arial"/>
                <a:cs typeface="Arial"/>
              </a:rPr>
              <a:t>its  </a:t>
            </a:r>
            <a:r>
              <a:rPr sz="2400" spc="-2" dirty="0">
                <a:latin typeface="Arial"/>
                <a:cs typeface="Arial"/>
              </a:rPr>
              <a:t>length,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conventions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similar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publications.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962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Literature Review </a:t>
            </a:r>
            <a:r>
              <a:rPr spc="-2" dirty="0"/>
              <a:t>of 2</a:t>
            </a:r>
            <a:r>
              <a:rPr spc="9" dirty="0"/>
              <a:t> </a:t>
            </a:r>
            <a:r>
              <a:rPr spc="-5" dirty="0"/>
              <a:t>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71395"/>
            <a:ext cx="8416606" cy="3196972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L="5776" marR="648063">
              <a:spcBef>
                <a:spcPts val="666"/>
              </a:spcBef>
            </a:pPr>
            <a:r>
              <a:rPr sz="2400" spc="-2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two of the </a:t>
            </a:r>
            <a:r>
              <a:rPr sz="2400" spc="-2" dirty="0">
                <a:latin typeface="Arial"/>
                <a:cs typeface="Arial"/>
              </a:rPr>
              <a:t>articles you have brought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lang="en-US" sz="2400" spc="-2" dirty="0">
                <a:latin typeface="Arial"/>
                <a:cs typeface="Arial"/>
              </a:rPr>
              <a:t>class</a:t>
            </a:r>
            <a:r>
              <a:rPr sz="2400" spc="-2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draft </a:t>
            </a:r>
            <a:r>
              <a:rPr sz="2400" spc="-2" dirty="0">
                <a:latin typeface="Arial"/>
                <a:cs typeface="Arial"/>
              </a:rPr>
              <a:t>a literature </a:t>
            </a:r>
            <a:r>
              <a:rPr sz="2400" dirty="0">
                <a:latin typeface="Arial"/>
                <a:cs typeface="Arial"/>
              </a:rPr>
              <a:t>review that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analyses, compares/contrasts </a:t>
            </a:r>
            <a:r>
              <a:rPr sz="2400" spc="-2" dirty="0">
                <a:solidFill>
                  <a:srgbClr val="0000FF"/>
                </a:solidFill>
                <a:latin typeface="Arial"/>
                <a:cs typeface="Arial"/>
              </a:rPr>
              <a:t>and critiques </a:t>
            </a:r>
            <a:r>
              <a:rPr sz="2400" spc="-2" dirty="0">
                <a:latin typeface="Arial"/>
                <a:cs typeface="Arial"/>
              </a:rPr>
              <a:t>their ideas, theories </a:t>
            </a:r>
            <a:r>
              <a:rPr sz="2400" dirty="0" err="1">
                <a:latin typeface="Arial"/>
                <a:cs typeface="Arial"/>
              </a:rPr>
              <a:t>etc</a:t>
            </a:r>
            <a:r>
              <a:rPr sz="2400" spc="7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5776" marR="2310">
              <a:lnSpc>
                <a:spcPts val="4953"/>
              </a:lnSpc>
              <a:spcBef>
                <a:spcPts val="687"/>
              </a:spcBef>
            </a:pPr>
            <a:r>
              <a:rPr sz="2400" spc="-2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language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2" dirty="0">
                <a:solidFill>
                  <a:srgbClr val="0000FF"/>
                </a:solidFill>
                <a:latin typeface="Arial"/>
                <a:cs typeface="Arial"/>
              </a:rPr>
              <a:t>judgment and evaluation </a:t>
            </a:r>
            <a:r>
              <a:rPr sz="2400" spc="-2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2" dirty="0">
                <a:latin typeface="Arial"/>
                <a:cs typeface="Arial"/>
              </a:rPr>
              <a:t>your own academic voice is predominant.  </a:t>
            </a:r>
            <a:endParaRPr lang="en-US" sz="2400" spc="-2" dirty="0">
              <a:latin typeface="Arial"/>
              <a:cs typeface="Arial"/>
            </a:endParaRPr>
          </a:p>
          <a:p>
            <a:pPr marL="5776" marR="2310">
              <a:lnSpc>
                <a:spcPts val="4953"/>
              </a:lnSpc>
              <a:spcBef>
                <a:spcPts val="687"/>
              </a:spcBef>
            </a:pPr>
            <a:r>
              <a:rPr sz="2400" spc="-2" dirty="0">
                <a:latin typeface="Arial"/>
                <a:cs typeface="Arial"/>
              </a:rPr>
              <a:t>Use </a:t>
            </a:r>
            <a:r>
              <a:rPr sz="2400" spc="-2" dirty="0">
                <a:solidFill>
                  <a:srgbClr val="0000FF"/>
                </a:solidFill>
                <a:latin typeface="Arial"/>
                <a:cs typeface="Arial"/>
              </a:rPr>
              <a:t>linking words and phrases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" dirty="0">
                <a:latin typeface="Arial"/>
                <a:cs typeface="Arial"/>
              </a:rPr>
              <a:t>make your </a:t>
            </a:r>
            <a:r>
              <a:rPr sz="2400" dirty="0">
                <a:latin typeface="Arial"/>
                <a:cs typeface="Arial"/>
              </a:rPr>
              <a:t>text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cohesive.</a:t>
            </a:r>
          </a:p>
        </p:txBody>
      </p:sp>
    </p:spTree>
  </p:cSld>
  <p:clrMapOvr>
    <a:masterClrMapping/>
  </p:clrMapOvr>
  <p:transition spd="slow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48768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Software</a:t>
            </a:r>
            <a:r>
              <a:rPr spc="-16" dirty="0"/>
              <a:t> </a:t>
            </a:r>
            <a:r>
              <a:rPr spc="-5" dirty="0"/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548103"/>
            <a:ext cx="8216936" cy="3111811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2310">
              <a:spcBef>
                <a:spcPts val="45"/>
              </a:spcBef>
            </a:pPr>
            <a:r>
              <a:rPr sz="2800" spc="-2" dirty="0">
                <a:latin typeface="Arial"/>
                <a:cs typeface="Arial"/>
              </a:rPr>
              <a:t>There are </a:t>
            </a:r>
            <a:r>
              <a:rPr sz="2800" dirty="0">
                <a:latin typeface="Arial"/>
                <a:cs typeface="Arial"/>
              </a:rPr>
              <a:t>software </a:t>
            </a:r>
            <a:r>
              <a:rPr sz="2800" spc="-2" dirty="0">
                <a:latin typeface="Arial"/>
                <a:cs typeface="Arial"/>
              </a:rPr>
              <a:t>programs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" dirty="0">
                <a:latin typeface="Arial"/>
                <a:cs typeface="Arial"/>
              </a:rPr>
              <a:t>automatically </a:t>
            </a:r>
            <a:r>
              <a:rPr sz="2800" dirty="0">
                <a:latin typeface="Arial"/>
                <a:cs typeface="Arial"/>
              </a:rPr>
              <a:t>format in-text </a:t>
            </a:r>
            <a:r>
              <a:rPr sz="2800" spc="-2" dirty="0">
                <a:latin typeface="Arial"/>
                <a:cs typeface="Arial"/>
              </a:rPr>
              <a:t>citations and end-of-paper  reference </a:t>
            </a:r>
            <a:r>
              <a:rPr sz="2800" dirty="0">
                <a:latin typeface="Arial"/>
                <a:cs typeface="Arial"/>
              </a:rPr>
              <a:t>lists </a:t>
            </a:r>
            <a:r>
              <a:rPr sz="2800" spc="-2" dirty="0">
                <a:latin typeface="Arial"/>
                <a:cs typeface="Arial"/>
              </a:rPr>
              <a:t>in your </a:t>
            </a:r>
            <a:r>
              <a:rPr sz="2800" dirty="0">
                <a:latin typeface="Arial"/>
                <a:cs typeface="Arial"/>
              </a:rPr>
              <a:t>chosen style </a:t>
            </a:r>
            <a:r>
              <a:rPr sz="2800" spc="-2" dirty="0">
                <a:latin typeface="Arial"/>
                <a:cs typeface="Arial"/>
              </a:rPr>
              <a:t>(eg </a:t>
            </a:r>
            <a:r>
              <a:rPr sz="2800" spc="-30" dirty="0">
                <a:latin typeface="Arial"/>
                <a:cs typeface="Arial"/>
              </a:rPr>
              <a:t>APA, </a:t>
            </a:r>
            <a:r>
              <a:rPr sz="2800" dirty="0">
                <a:latin typeface="Arial"/>
                <a:cs typeface="Arial"/>
              </a:rPr>
              <a:t>AGPS, MLA, </a:t>
            </a:r>
            <a:r>
              <a:rPr sz="2800" spc="-2" dirty="0">
                <a:latin typeface="Arial"/>
                <a:cs typeface="Arial"/>
              </a:rPr>
              <a:t>Chicago, </a:t>
            </a:r>
            <a:r>
              <a:rPr sz="2800" dirty="0">
                <a:latin typeface="Arial"/>
                <a:cs typeface="Arial"/>
              </a:rPr>
              <a:t>etc). They </a:t>
            </a:r>
            <a:r>
              <a:rPr sz="2800" spc="-2" dirty="0">
                <a:latin typeface="Arial"/>
                <a:cs typeface="Arial"/>
              </a:rPr>
              <a:t>can also be</a:t>
            </a:r>
            <a:r>
              <a:rPr sz="2800" spc="-127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used  as a personal data base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organise any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your academic references and your annotated  </a:t>
            </a:r>
            <a:r>
              <a:rPr sz="2800" spc="-9" dirty="0">
                <a:latin typeface="Arial"/>
                <a:cs typeface="Arial"/>
              </a:rPr>
              <a:t>bibliography.</a:t>
            </a:r>
            <a:endParaRPr sz="2800" dirty="0">
              <a:latin typeface="Arial"/>
              <a:cs typeface="Arial"/>
            </a:endParaRPr>
          </a:p>
          <a:p>
            <a:pPr marL="5776">
              <a:spcBef>
                <a:spcPts val="671"/>
              </a:spcBef>
            </a:pPr>
            <a:r>
              <a:rPr sz="2800" b="1" spc="-2" dirty="0">
                <a:latin typeface="Arial"/>
                <a:cs typeface="Arial"/>
              </a:rPr>
              <a:t>Endnote </a:t>
            </a:r>
            <a:r>
              <a:rPr sz="2800" spc="-2" dirty="0">
                <a:latin typeface="Arial"/>
                <a:cs typeface="Arial"/>
              </a:rPr>
              <a:t>is one </a:t>
            </a:r>
            <a:r>
              <a:rPr sz="2800" dirty="0">
                <a:latin typeface="Arial"/>
                <a:cs typeface="Arial"/>
              </a:rPr>
              <a:t>of the most </a:t>
            </a:r>
            <a:r>
              <a:rPr sz="2800" spc="-2" dirty="0">
                <a:latin typeface="Arial"/>
                <a:cs typeface="Arial"/>
              </a:rPr>
              <a:t>widely-used</a:t>
            </a:r>
            <a:r>
              <a:rPr sz="2800" spc="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programs.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76200" y="228600"/>
            <a:ext cx="9220200" cy="362742"/>
          </a:xfrm>
          <a:prstGeom prst="rect">
            <a:avLst/>
          </a:prstGeom>
        </p:spPr>
        <p:txBody>
          <a:bodyPr vert="horz" wrap="square" lIns="0" tIns="40146" rIns="0" bIns="0" rtlCol="0" anchor="ctr">
            <a:spAutoFit/>
          </a:bodyPr>
          <a:lstStyle/>
          <a:p>
            <a:pPr marL="5776" marR="2310">
              <a:lnSpc>
                <a:spcPts val="2474"/>
              </a:lnSpc>
              <a:spcBef>
                <a:spcPts val="316"/>
              </a:spcBef>
            </a:pPr>
            <a:r>
              <a:rPr sz="2800" spc="-5" dirty="0"/>
              <a:t>Literature review  </a:t>
            </a:r>
            <a:r>
              <a:rPr sz="2800" spc="-2" dirty="0"/>
              <a:t>websites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919" y="2133600"/>
            <a:ext cx="7747562" cy="2283379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2000" spc="-2" dirty="0">
                <a:latin typeface="Arial"/>
                <a:cs typeface="Arial"/>
              </a:rPr>
              <a:t>Search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web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find:</a:t>
            </a: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1212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examples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guides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writing literature </a:t>
            </a:r>
            <a:r>
              <a:rPr sz="2000" dirty="0">
                <a:latin typeface="Arial"/>
                <a:cs typeface="Arial"/>
              </a:rPr>
              <a:t>reviews – </a:t>
            </a:r>
            <a:r>
              <a:rPr sz="2000" spc="-2" dirty="0">
                <a:latin typeface="Arial"/>
                <a:cs typeface="Arial"/>
              </a:rPr>
              <a:t>these are usually on university</a:t>
            </a:r>
            <a:r>
              <a:rPr sz="2000" spc="111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websites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1214"/>
              </a:spcBef>
              <a:buChar char="•"/>
              <a:tabLst>
                <a:tab pos="219775" algn="l"/>
                <a:tab pos="220353" algn="l"/>
              </a:tabLst>
            </a:pPr>
            <a:r>
              <a:rPr sz="2000" spc="-2" dirty="0">
                <a:latin typeface="Arial"/>
                <a:cs typeface="Arial"/>
              </a:rPr>
              <a:t>examples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2" dirty="0">
                <a:latin typeface="Arial"/>
                <a:cs typeface="Arial"/>
              </a:rPr>
              <a:t>literature </a:t>
            </a:r>
            <a:r>
              <a:rPr sz="2000" dirty="0">
                <a:latin typeface="Arial"/>
                <a:cs typeface="Arial"/>
              </a:rPr>
              <a:t>reviews </a:t>
            </a:r>
            <a:r>
              <a:rPr sz="2000" spc="-2" dirty="0">
                <a:latin typeface="Arial"/>
                <a:cs typeface="Arial"/>
              </a:rPr>
              <a:t>in your field or discipline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possible.</a:t>
            </a:r>
          </a:p>
        </p:txBody>
      </p:sp>
    </p:spTree>
  </p:cSld>
  <p:clrMapOvr>
    <a:masterClrMapping/>
  </p:clrMapOvr>
  <p:transition spd="slow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067" y="152400"/>
            <a:ext cx="42672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Extension </a:t>
            </a:r>
            <a:r>
              <a:rPr spc="-2" dirty="0"/>
              <a:t>activity</a:t>
            </a:r>
            <a:r>
              <a:rPr spc="-25" dirty="0"/>
              <a:t> </a:t>
            </a:r>
            <a:endParaRPr spc="-2"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1444997"/>
            <a:ext cx="8455404" cy="2863025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2310">
              <a:spcBef>
                <a:spcPts val="45"/>
              </a:spcBef>
            </a:pPr>
            <a:r>
              <a:rPr sz="2000" spc="-2" dirty="0">
                <a:latin typeface="Arial"/>
                <a:cs typeface="Arial"/>
              </a:rPr>
              <a:t>Look up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information </a:t>
            </a:r>
            <a:r>
              <a:rPr sz="2000" dirty="0">
                <a:latin typeface="Arial"/>
                <a:cs typeface="Arial"/>
              </a:rPr>
              <a:t>sheets </a:t>
            </a:r>
            <a:r>
              <a:rPr sz="2000" spc="-2" dirty="0">
                <a:latin typeface="Arial"/>
                <a:cs typeface="Arial"/>
              </a:rPr>
              <a:t>produced by </a:t>
            </a:r>
            <a:r>
              <a:rPr sz="2000" dirty="0">
                <a:latin typeface="Arial"/>
                <a:cs typeface="Arial"/>
              </a:rPr>
              <a:t>the University of </a:t>
            </a:r>
            <a:r>
              <a:rPr sz="2000" spc="-2" dirty="0">
                <a:latin typeface="Arial"/>
                <a:cs typeface="Arial"/>
              </a:rPr>
              <a:t>New England (UNE) on </a:t>
            </a:r>
            <a:r>
              <a:rPr sz="2000" i="1" spc="-2" dirty="0">
                <a:latin typeface="Arial"/>
                <a:cs typeface="Arial"/>
              </a:rPr>
              <a:t>Writing an  annotated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2" dirty="0">
                <a:latin typeface="Arial"/>
                <a:cs typeface="Arial"/>
              </a:rPr>
              <a:t>bibliography</a:t>
            </a:r>
            <a:r>
              <a:rPr sz="2000" spc="-2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5776">
              <a:spcBef>
                <a:spcPts val="1212"/>
              </a:spcBef>
            </a:pPr>
            <a:r>
              <a:rPr sz="2000" dirty="0">
                <a:latin typeface="Arial"/>
                <a:cs typeface="Arial"/>
              </a:rPr>
              <a:t>Go to </a:t>
            </a:r>
            <a:r>
              <a:rPr sz="2000" spc="-2" dirty="0">
                <a:latin typeface="Arial"/>
                <a:cs typeface="Arial"/>
              </a:rPr>
              <a:t>section 4 </a:t>
            </a:r>
            <a:r>
              <a:rPr sz="2000" i="1" spc="-2" dirty="0">
                <a:latin typeface="Arial"/>
                <a:cs typeface="Arial"/>
              </a:rPr>
              <a:t>Examples </a:t>
            </a:r>
            <a:r>
              <a:rPr sz="2000" i="1" dirty="0">
                <a:latin typeface="Arial"/>
                <a:cs typeface="Arial"/>
              </a:rPr>
              <a:t>of </a:t>
            </a:r>
            <a:r>
              <a:rPr sz="2000" i="1" spc="-2" dirty="0">
                <a:latin typeface="Arial"/>
                <a:cs typeface="Arial"/>
              </a:rPr>
              <a:t>Annotated Bibliography</a:t>
            </a:r>
            <a:r>
              <a:rPr sz="2000" i="1" spc="-57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Entries</a:t>
            </a:r>
            <a:endParaRPr sz="2000" dirty="0">
              <a:latin typeface="Arial"/>
              <a:cs typeface="Arial"/>
            </a:endParaRPr>
          </a:p>
          <a:p>
            <a:pPr marL="5776">
              <a:spcBef>
                <a:spcPts val="673"/>
              </a:spcBef>
            </a:pPr>
            <a:r>
              <a:rPr sz="2000" spc="-2" dirty="0">
                <a:latin typeface="Arial"/>
                <a:cs typeface="Arial"/>
              </a:rPr>
              <a:t>Read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Table.</a:t>
            </a:r>
            <a:endParaRPr sz="2000" dirty="0">
              <a:latin typeface="Arial"/>
              <a:cs typeface="Arial"/>
            </a:endParaRPr>
          </a:p>
          <a:p>
            <a:pPr marL="5776" marR="53716">
              <a:spcBef>
                <a:spcPts val="675"/>
              </a:spcBef>
            </a:pPr>
            <a:r>
              <a:rPr sz="2000" dirty="0">
                <a:latin typeface="Arial"/>
                <a:cs typeface="Arial"/>
              </a:rPr>
              <a:t>Go </a:t>
            </a:r>
            <a:r>
              <a:rPr sz="2000" spc="-2" dirty="0">
                <a:latin typeface="Arial"/>
                <a:cs typeface="Arial"/>
              </a:rPr>
              <a:t>back </a:t>
            </a:r>
            <a:r>
              <a:rPr sz="2000" dirty="0">
                <a:latin typeface="Arial"/>
                <a:cs typeface="Arial"/>
              </a:rPr>
              <a:t>to the draft of </a:t>
            </a:r>
            <a:r>
              <a:rPr sz="2000" spc="-2" dirty="0">
                <a:latin typeface="Arial"/>
                <a:cs typeface="Arial"/>
              </a:rPr>
              <a:t>an annotated bibliography </a:t>
            </a:r>
            <a:r>
              <a:rPr sz="2000" dirty="0">
                <a:latin typeface="Arial"/>
                <a:cs typeface="Arial"/>
              </a:rPr>
              <a:t>entry </a:t>
            </a:r>
            <a:r>
              <a:rPr sz="2000" spc="-2" dirty="0">
                <a:latin typeface="Arial"/>
                <a:cs typeface="Arial"/>
              </a:rPr>
              <a:t>you began earlier and </a:t>
            </a:r>
            <a:r>
              <a:rPr sz="2000" dirty="0">
                <a:latin typeface="Arial"/>
                <a:cs typeface="Arial"/>
              </a:rPr>
              <a:t>develop it </a:t>
            </a:r>
            <a:r>
              <a:rPr sz="2000" spc="-11" dirty="0">
                <a:latin typeface="Arial"/>
                <a:cs typeface="Arial"/>
              </a:rPr>
              <a:t>further.  </a:t>
            </a:r>
            <a:r>
              <a:rPr sz="2000" spc="-48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2" dirty="0">
                <a:latin typeface="Arial"/>
                <a:cs typeface="Arial"/>
              </a:rPr>
              <a:t>wish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use some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spc="-2" dirty="0">
                <a:latin typeface="Arial"/>
                <a:cs typeface="Arial"/>
              </a:rPr>
              <a:t>sentence </a:t>
            </a:r>
            <a:r>
              <a:rPr sz="2000" dirty="0">
                <a:latin typeface="Arial"/>
                <a:cs typeface="Arial"/>
              </a:rPr>
              <a:t>structures from the</a:t>
            </a:r>
            <a:r>
              <a:rPr sz="2000" spc="68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table.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36" y="1167257"/>
            <a:ext cx="86068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5673406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Extension </a:t>
            </a:r>
            <a:r>
              <a:rPr spc="-2" dirty="0"/>
              <a:t>activity</a:t>
            </a:r>
            <a:r>
              <a:rPr spc="-25" dirty="0"/>
              <a:t> </a:t>
            </a:r>
            <a:endParaRPr spc="-2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600200"/>
            <a:ext cx="7697500" cy="240136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 marR="470452">
              <a:spcBef>
                <a:spcPts val="45"/>
              </a:spcBef>
            </a:pPr>
            <a:r>
              <a:rPr sz="2400" spc="-2" dirty="0">
                <a:latin typeface="Arial"/>
                <a:cs typeface="Arial"/>
              </a:rPr>
              <a:t>Select 3 articles </a:t>
            </a:r>
            <a:r>
              <a:rPr sz="2400" dirty="0">
                <a:latin typeface="Arial"/>
                <a:cs typeface="Arial"/>
              </a:rPr>
              <a:t>(from the </a:t>
            </a:r>
            <a:r>
              <a:rPr sz="2400" spc="-2" dirty="0">
                <a:latin typeface="Arial"/>
                <a:cs typeface="Arial"/>
              </a:rPr>
              <a:t>web or ones you have brought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lang="en-US" sz="2400" spc="-2" dirty="0">
                <a:latin typeface="Arial"/>
                <a:cs typeface="Arial"/>
              </a:rPr>
              <a:t>class</a:t>
            </a:r>
            <a:r>
              <a:rPr sz="2400" spc="-2" dirty="0">
                <a:latin typeface="Arial"/>
                <a:cs typeface="Arial"/>
              </a:rPr>
              <a:t>) and read </a:t>
            </a:r>
            <a:r>
              <a:rPr sz="2400" dirty="0">
                <a:latin typeface="Arial"/>
                <a:cs typeface="Arial"/>
              </a:rPr>
              <a:t>them  </a:t>
            </a:r>
            <a:r>
              <a:rPr sz="2400" spc="-11" dirty="0">
                <a:latin typeface="Arial"/>
                <a:cs typeface="Arial"/>
              </a:rPr>
              <a:t>carefully.</a:t>
            </a:r>
            <a:endParaRPr sz="24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7" dirty="0">
                <a:latin typeface="Arial"/>
                <a:cs typeface="Arial"/>
              </a:rPr>
              <a:t>Write </a:t>
            </a:r>
            <a:r>
              <a:rPr sz="2400" spc="-2" dirty="0">
                <a:latin typeface="Arial"/>
                <a:cs typeface="Arial"/>
              </a:rPr>
              <a:t>an annotated bibliography </a:t>
            </a:r>
            <a:r>
              <a:rPr sz="2400" dirty="0">
                <a:latin typeface="Arial"/>
                <a:cs typeface="Arial"/>
              </a:rPr>
              <a:t>entry for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each.</a:t>
            </a:r>
            <a:endParaRPr sz="2400" dirty="0">
              <a:latin typeface="Arial"/>
              <a:cs typeface="Arial"/>
            </a:endParaRPr>
          </a:p>
          <a:p>
            <a:pPr marL="220064" marR="2310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400" spc="-2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" dirty="0">
                <a:latin typeface="Arial"/>
                <a:cs typeface="Arial"/>
              </a:rPr>
              <a:t>bibliographic entries </a:t>
            </a:r>
            <a:r>
              <a:rPr sz="2400" dirty="0">
                <a:latin typeface="Arial"/>
                <a:cs typeface="Arial"/>
              </a:rPr>
              <a:t>to draft </a:t>
            </a:r>
            <a:r>
              <a:rPr sz="2400" spc="-2" dirty="0">
                <a:latin typeface="Arial"/>
                <a:cs typeface="Arial"/>
              </a:rPr>
              <a:t>a literature </a:t>
            </a:r>
            <a:r>
              <a:rPr sz="2400" dirty="0">
                <a:latin typeface="Arial"/>
                <a:cs typeface="Arial"/>
              </a:rPr>
              <a:t>review of the </a:t>
            </a:r>
            <a:r>
              <a:rPr sz="2400" spc="-2" dirty="0">
                <a:latin typeface="Arial"/>
                <a:cs typeface="Arial"/>
              </a:rPr>
              <a:t>3 articles ensuring you use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2" dirty="0">
                <a:latin typeface="Arial"/>
                <a:cs typeface="Arial"/>
              </a:rPr>
              <a:t>language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" dirty="0">
                <a:latin typeface="Arial"/>
                <a:cs typeface="Arial"/>
              </a:rPr>
              <a:t>analysis, synthesis and</a:t>
            </a:r>
            <a:r>
              <a:rPr sz="2400" spc="7" dirty="0">
                <a:latin typeface="Arial"/>
                <a:cs typeface="Arial"/>
              </a:rPr>
              <a:t> </a:t>
            </a:r>
            <a:r>
              <a:rPr sz="2400" spc="-2" dirty="0">
                <a:latin typeface="Arial"/>
                <a:cs typeface="Arial"/>
              </a:rPr>
              <a:t>critique.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60960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2" dirty="0"/>
              <a:t>Structure of the</a:t>
            </a:r>
            <a:r>
              <a:rPr spc="-43" dirty="0"/>
              <a:t> </a:t>
            </a:r>
            <a:r>
              <a:rPr spc="-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655" y="1650395"/>
            <a:ext cx="8142441" cy="3557209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220064" indent="-214577">
              <a:spcBef>
                <a:spcPts val="719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" dirty="0">
                <a:latin typeface="Arial"/>
                <a:cs typeface="Arial"/>
              </a:rPr>
              <a:t>is a literature</a:t>
            </a:r>
            <a:r>
              <a:rPr sz="2800" spc="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review?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" dirty="0">
                <a:latin typeface="Arial"/>
                <a:cs typeface="Arial"/>
              </a:rPr>
              <a:t>is an annotated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bibliography?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Reading research literature </a:t>
            </a:r>
            <a:r>
              <a:rPr sz="2800" dirty="0">
                <a:latin typeface="Arial"/>
                <a:cs typeface="Arial"/>
              </a:rPr>
              <a:t>to extract </a:t>
            </a:r>
            <a:r>
              <a:rPr sz="2800" spc="-2" dirty="0">
                <a:latin typeface="Arial"/>
                <a:cs typeface="Arial"/>
              </a:rPr>
              <a:t>key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ideas.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Developing an annotated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bibliography.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5" dirty="0">
                <a:latin typeface="Arial"/>
                <a:cs typeface="Arial"/>
              </a:rPr>
              <a:t>Writing </a:t>
            </a:r>
            <a:r>
              <a:rPr sz="2800" spc="-2" dirty="0">
                <a:latin typeface="Arial"/>
                <a:cs typeface="Arial"/>
              </a:rPr>
              <a:t>literature </a:t>
            </a:r>
            <a:r>
              <a:rPr sz="2800" dirty="0">
                <a:latin typeface="Arial"/>
                <a:cs typeface="Arial"/>
              </a:rPr>
              <a:t>reviews - </a:t>
            </a:r>
            <a:r>
              <a:rPr sz="2800" spc="-2" dirty="0">
                <a:latin typeface="Arial"/>
                <a:cs typeface="Arial"/>
              </a:rPr>
              <a:t>language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judgment and</a:t>
            </a:r>
            <a:r>
              <a:rPr sz="2800" spc="5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evaluation.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16" dirty="0">
                <a:latin typeface="Arial"/>
                <a:cs typeface="Arial"/>
              </a:rPr>
              <a:t>Ways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writing about research</a:t>
            </a:r>
            <a:r>
              <a:rPr sz="2800" spc="23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literature.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086600" cy="497984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pc="-5" dirty="0"/>
              <a:t>Introducing literature</a:t>
            </a:r>
            <a:r>
              <a:rPr spc="9" dirty="0"/>
              <a:t> </a:t>
            </a:r>
            <a:r>
              <a:rPr spc="-5" dirty="0"/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193" y="1167257"/>
            <a:ext cx="8569006" cy="3233565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19" dirty="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1092" dirty="0">
              <a:latin typeface="Arial"/>
              <a:cs typeface="Arial"/>
            </a:endParaRPr>
          </a:p>
          <a:p>
            <a:pPr marL="220064" indent="-214577">
              <a:buChar char="•"/>
              <a:tabLst>
                <a:tab pos="219775" algn="l"/>
                <a:tab pos="220353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" dirty="0">
                <a:latin typeface="Arial"/>
                <a:cs typeface="Arial"/>
              </a:rPr>
              <a:t>is a literature</a:t>
            </a:r>
            <a:r>
              <a:rPr sz="2800" spc="2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review?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2" dirty="0">
                <a:latin typeface="Arial"/>
                <a:cs typeface="Arial"/>
              </a:rPr>
              <a:t>main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purposes?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Where do you typically find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literature review in a journal</a:t>
            </a:r>
            <a:r>
              <a:rPr sz="2800" spc="96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article?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2" dirty="0">
                <a:latin typeface="Arial"/>
                <a:cs typeface="Arial"/>
              </a:rPr>
              <a:t>Where is a literature review </a:t>
            </a:r>
            <a:r>
              <a:rPr sz="2800" dirty="0">
                <a:latin typeface="Arial"/>
                <a:cs typeface="Arial"/>
              </a:rPr>
              <a:t>located </a:t>
            </a:r>
            <a:r>
              <a:rPr sz="2800" spc="-2" dirty="0">
                <a:latin typeface="Arial"/>
                <a:cs typeface="Arial"/>
              </a:rPr>
              <a:t>in other </a:t>
            </a:r>
            <a:r>
              <a:rPr sz="2800" dirty="0">
                <a:latin typeface="Arial"/>
                <a:cs typeface="Arial"/>
              </a:rPr>
              <a:t>research</a:t>
            </a:r>
            <a:r>
              <a:rPr sz="2800" spc="2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texts?</a:t>
            </a: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" y="1670419"/>
            <a:ext cx="8458200" cy="3239528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1400" dirty="0">
              <a:latin typeface="Arial"/>
              <a:cs typeface="Arial"/>
            </a:endParaRPr>
          </a:p>
          <a:p>
            <a:pPr marL="5776" marR="2310"/>
            <a:r>
              <a:rPr sz="2800" dirty="0">
                <a:latin typeface="Arial"/>
                <a:cs typeface="Arial"/>
              </a:rPr>
              <a:t>A </a:t>
            </a:r>
            <a:r>
              <a:rPr sz="2800" spc="-2" dirty="0">
                <a:latin typeface="Arial"/>
                <a:cs typeface="Arial"/>
              </a:rPr>
              <a:t>literature review is a </a:t>
            </a:r>
            <a:r>
              <a:rPr sz="2800" b="1" dirty="0">
                <a:latin typeface="Arial"/>
                <a:cs typeface="Arial"/>
              </a:rPr>
              <a:t>description </a:t>
            </a:r>
            <a:r>
              <a:rPr sz="2800" spc="-2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analysis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2" dirty="0">
                <a:latin typeface="Arial"/>
                <a:cs typeface="Arial"/>
              </a:rPr>
              <a:t>literature relevant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a particular field or  topic.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776" marR="350312">
              <a:spcBef>
                <a:spcPts val="1212"/>
              </a:spcBef>
            </a:pPr>
            <a:r>
              <a:rPr sz="2800" dirty="0">
                <a:latin typeface="Arial"/>
                <a:cs typeface="Arial"/>
              </a:rPr>
              <a:t>It is a </a:t>
            </a:r>
            <a:r>
              <a:rPr sz="2800" b="1" dirty="0">
                <a:latin typeface="Arial"/>
                <a:cs typeface="Arial"/>
              </a:rPr>
              <a:t>critical assessment </a:t>
            </a:r>
            <a:r>
              <a:rPr sz="2800" dirty="0">
                <a:latin typeface="Arial"/>
                <a:cs typeface="Arial"/>
              </a:rPr>
              <a:t>of the relevant literature and the </a:t>
            </a:r>
            <a:r>
              <a:rPr sz="2800" b="1" spc="-2" dirty="0">
                <a:latin typeface="Arial"/>
                <a:cs typeface="Arial"/>
              </a:rPr>
              <a:t>evaluation </a:t>
            </a:r>
            <a:r>
              <a:rPr sz="2800" dirty="0">
                <a:latin typeface="Arial"/>
                <a:cs typeface="Arial"/>
              </a:rPr>
              <a:t>of these sources</a:t>
            </a:r>
            <a:r>
              <a:rPr sz="2800" spc="-3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2" dirty="0">
                <a:latin typeface="Arial"/>
                <a:cs typeface="Arial"/>
              </a:rPr>
              <a:t>relation </a:t>
            </a:r>
            <a:r>
              <a:rPr sz="2800" dirty="0">
                <a:latin typeface="Arial"/>
                <a:cs typeface="Arial"/>
              </a:rPr>
              <a:t>to the </a:t>
            </a:r>
            <a:r>
              <a:rPr sz="2800" spc="-2" dirty="0">
                <a:latin typeface="Arial"/>
                <a:cs typeface="Arial"/>
              </a:rPr>
              <a:t>research being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A0AD8A-9FCA-40F3-B5D5-AF929D216018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5776">
              <a:spcBef>
                <a:spcPts val="61"/>
              </a:spcBef>
            </a:pPr>
            <a:r>
              <a:rPr lang="en-US" spc="5" dirty="0">
                <a:latin typeface="Arial"/>
                <a:cs typeface="Arial"/>
              </a:rPr>
              <a:t>Activity </a:t>
            </a:r>
            <a:r>
              <a:rPr lang="en-US" spc="9" dirty="0">
                <a:latin typeface="Arial"/>
                <a:cs typeface="Arial"/>
              </a:rPr>
              <a:t>1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7" dirty="0">
                <a:latin typeface="Arial"/>
                <a:cs typeface="Arial"/>
              </a:rPr>
              <a:t>continued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52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74" y="1148584"/>
            <a:ext cx="8778851" cy="4542159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220064" indent="-214577">
              <a:spcBef>
                <a:spcPts val="719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84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understand </a:t>
            </a:r>
            <a:r>
              <a:rPr sz="2800" dirty="0">
                <a:latin typeface="Arial"/>
                <a:cs typeface="Arial"/>
              </a:rPr>
              <a:t>the key concepts, </a:t>
            </a:r>
            <a:r>
              <a:rPr sz="2800" spc="-2" dirty="0">
                <a:latin typeface="Arial"/>
                <a:cs typeface="Arial"/>
              </a:rPr>
              <a:t>terminologies, ideas, theories and practices 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field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84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become familiar with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main</a:t>
            </a:r>
            <a:r>
              <a:rPr sz="2800" spc="96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issues/problems/theories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84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become familiar with </a:t>
            </a:r>
            <a:r>
              <a:rPr sz="2800" dirty="0">
                <a:latin typeface="Arial"/>
                <a:cs typeface="Arial"/>
              </a:rPr>
              <a:t>the key </a:t>
            </a:r>
            <a:r>
              <a:rPr sz="2800" spc="-2" dirty="0">
                <a:latin typeface="Arial"/>
                <a:cs typeface="Arial"/>
              </a:rPr>
              <a:t>researchers 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field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3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84" dirty="0">
                <a:latin typeface="Arial"/>
                <a:cs typeface="Arial"/>
              </a:rPr>
              <a:t>To </a:t>
            </a:r>
            <a:r>
              <a:rPr sz="2800" spc="-2" dirty="0">
                <a:latin typeface="Arial"/>
                <a:cs typeface="Arial"/>
              </a:rPr>
              <a:t>establish the </a:t>
            </a:r>
            <a:r>
              <a:rPr sz="2800" dirty="0">
                <a:latin typeface="Arial"/>
                <a:cs typeface="Arial"/>
              </a:rPr>
              <a:t>state of knowledge </a:t>
            </a:r>
            <a:r>
              <a:rPr sz="2800" spc="-2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84" dirty="0">
                <a:latin typeface="Arial"/>
                <a:cs typeface="Arial"/>
              </a:rPr>
              <a:t> </a:t>
            </a:r>
            <a:r>
              <a:rPr sz="2800" spc="-2" dirty="0">
                <a:latin typeface="Arial"/>
                <a:cs typeface="Arial"/>
              </a:rPr>
              <a:t>field</a:t>
            </a:r>
            <a:endParaRPr sz="2800" dirty="0">
              <a:latin typeface="Arial"/>
              <a:cs typeface="Arial"/>
            </a:endParaRPr>
          </a:p>
          <a:p>
            <a:pPr marL="220064" indent="-214577">
              <a:spcBef>
                <a:spcPts val="675"/>
              </a:spcBef>
              <a:buChar char="•"/>
              <a:tabLst>
                <a:tab pos="219775" algn="l"/>
                <a:tab pos="220353" algn="l"/>
              </a:tabLst>
            </a:pPr>
            <a:r>
              <a:rPr sz="2800" spc="-84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find </a:t>
            </a:r>
            <a:r>
              <a:rPr sz="2800" spc="-2" dirty="0">
                <a:latin typeface="Arial"/>
                <a:cs typeface="Arial"/>
              </a:rPr>
              <a:t>‘gaps’ in </a:t>
            </a:r>
            <a:r>
              <a:rPr sz="2800" dirty="0">
                <a:latin typeface="Arial"/>
                <a:cs typeface="Arial"/>
              </a:rPr>
              <a:t>the field, </a:t>
            </a:r>
            <a:r>
              <a:rPr sz="2800" spc="-2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create a </a:t>
            </a:r>
            <a:r>
              <a:rPr sz="2800" spc="-2" dirty="0">
                <a:latin typeface="Arial"/>
                <a:cs typeface="Arial"/>
              </a:rPr>
              <a:t>research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space.</a:t>
            </a:r>
          </a:p>
          <a:p>
            <a:pPr>
              <a:lnSpc>
                <a:spcPct val="100000"/>
              </a:lnSpc>
            </a:pPr>
            <a:endParaRPr sz="1683" dirty="0">
              <a:latin typeface="Arial"/>
              <a:cs typeface="Arial"/>
            </a:endParaRPr>
          </a:p>
          <a:p>
            <a:pPr marL="5776">
              <a:spcBef>
                <a:spcPts val="1214"/>
              </a:spcBef>
            </a:pPr>
            <a:endParaRPr sz="1501" dirty="0">
              <a:latin typeface="Arial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F77F20-53F3-4FA6-8B38-06E0BF987635}"/>
              </a:ext>
            </a:extLst>
          </p:cNvPr>
          <p:cNvSpPr txBox="1">
            <a:spLocks/>
          </p:cNvSpPr>
          <p:nvPr/>
        </p:nvSpPr>
        <p:spPr>
          <a:xfrm>
            <a:off x="-190500" y="26657"/>
            <a:ext cx="9525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5776">
              <a:spcBef>
                <a:spcPts val="61"/>
              </a:spcBef>
            </a:pPr>
            <a:r>
              <a:rPr lang="en-US" spc="-5" dirty="0"/>
              <a:t>Importance of </a:t>
            </a:r>
            <a:r>
              <a:rPr lang="en-US" spc="-5" dirty="0">
                <a:latin typeface="Arial"/>
                <a:cs typeface="Arial"/>
              </a:rPr>
              <a:t>reading </a:t>
            </a:r>
            <a:r>
              <a:rPr lang="en-US" spc="-5" dirty="0"/>
              <a:t>research literature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2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651995" y="228600"/>
            <a:ext cx="12447990" cy="374873"/>
          </a:xfrm>
          <a:prstGeom prst="rect">
            <a:avLst/>
          </a:prstGeom>
        </p:spPr>
        <p:txBody>
          <a:bodyPr vert="horz" wrap="square" lIns="0" tIns="5488" rIns="0" bIns="0" rtlCol="0" anchor="ctr">
            <a:spAutoFit/>
          </a:bodyPr>
          <a:lstStyle/>
          <a:p>
            <a:pPr marL="5776">
              <a:spcBef>
                <a:spcPts val="43"/>
              </a:spcBef>
            </a:pPr>
            <a:r>
              <a:rPr sz="2400" spc="-2" dirty="0"/>
              <a:t>Where is the literature review located in a research</a:t>
            </a:r>
            <a:r>
              <a:rPr sz="2400" spc="50" dirty="0"/>
              <a:t> </a:t>
            </a:r>
            <a:r>
              <a:rPr sz="2400" spc="-2" dirty="0"/>
              <a:t>text?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076792"/>
            <a:ext cx="7755649" cy="4704416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19"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  <a:p>
            <a:pPr marL="291526" indent="-285750">
              <a:buFont typeface="Arial" panose="020B0604020202020204" pitchFamily="34" charset="0"/>
              <a:buChar char="•"/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2" dirty="0">
                <a:latin typeface="Arial"/>
                <a:cs typeface="Arial"/>
              </a:rPr>
              <a:t>literature review usually occurs as a section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" dirty="0">
                <a:latin typeface="Arial"/>
                <a:cs typeface="Arial"/>
              </a:rPr>
              <a:t>a paper or </a:t>
            </a:r>
            <a:r>
              <a:rPr sz="2800" dirty="0">
                <a:latin typeface="Arial"/>
                <a:cs typeface="Arial"/>
              </a:rPr>
              <a:t>report </a:t>
            </a:r>
            <a:r>
              <a:rPr sz="2800" spc="-2" dirty="0">
                <a:latin typeface="Arial"/>
                <a:cs typeface="Arial"/>
              </a:rPr>
              <a:t>following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Introduction.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291526" marR="128226" indent="-285750">
              <a:spcBef>
                <a:spcPts val="1214"/>
              </a:spcBef>
              <a:buFont typeface="Arial" panose="020B0604020202020204" pitchFamily="34" charset="0"/>
              <a:buChar char="•"/>
            </a:pPr>
            <a:r>
              <a:rPr sz="2800" spc="-11" dirty="0">
                <a:latin typeface="Arial"/>
                <a:cs typeface="Arial"/>
              </a:rPr>
              <a:t>However, </a:t>
            </a:r>
            <a:r>
              <a:rPr sz="2800" spc="-2" dirty="0">
                <a:latin typeface="Arial"/>
                <a:cs typeface="Arial"/>
              </a:rPr>
              <a:t>parts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2" dirty="0">
                <a:latin typeface="Arial"/>
                <a:cs typeface="Arial"/>
              </a:rPr>
              <a:t>literature review can be integrated into other sections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2" dirty="0">
                <a:latin typeface="Arial"/>
                <a:cs typeface="Arial"/>
              </a:rPr>
              <a:t>paper or  report.</a:t>
            </a:r>
            <a:endParaRPr sz="2800"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291526" indent="-285750">
              <a:spcBef>
                <a:spcPts val="1212"/>
              </a:spcBef>
              <a:buFont typeface="Arial" panose="020B0604020202020204" pitchFamily="34" charset="0"/>
              <a:buChar char="•"/>
            </a:pPr>
            <a:r>
              <a:rPr sz="2800" spc="-48" dirty="0">
                <a:latin typeface="Arial"/>
                <a:cs typeface="Arial"/>
              </a:rPr>
              <a:t>You </a:t>
            </a:r>
            <a:r>
              <a:rPr sz="2800" spc="-2" dirty="0">
                <a:latin typeface="Arial"/>
                <a:cs typeface="Arial"/>
              </a:rPr>
              <a:t>should check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2" dirty="0">
                <a:latin typeface="Arial"/>
                <a:cs typeface="Arial"/>
              </a:rPr>
              <a:t>conventions </a:t>
            </a:r>
            <a:r>
              <a:rPr sz="2800" dirty="0">
                <a:latin typeface="Arial"/>
                <a:cs typeface="Arial"/>
              </a:rPr>
              <a:t>for the </a:t>
            </a:r>
            <a:r>
              <a:rPr sz="2800" spc="-2" dirty="0">
                <a:latin typeface="Arial"/>
                <a:cs typeface="Arial"/>
              </a:rPr>
              <a:t>publications you are writing</a:t>
            </a:r>
            <a:r>
              <a:rPr sz="2800" spc="73" dirty="0">
                <a:latin typeface="Arial"/>
                <a:cs typeface="Arial"/>
              </a:rPr>
              <a:t> </a:t>
            </a:r>
            <a:r>
              <a:rPr sz="2800" spc="-23" dirty="0">
                <a:latin typeface="Arial"/>
                <a:cs typeface="Arial"/>
              </a:rPr>
              <a:t>for.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1286" y="1167257"/>
            <a:ext cx="48810" cy="8630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76">
              <a:spcBef>
                <a:spcPts val="45"/>
              </a:spcBef>
            </a:pPr>
            <a:r>
              <a:rPr sz="523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2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222115" y="1781526"/>
            <a:ext cx="4294591" cy="3294948"/>
          </a:xfrm>
          <a:prstGeom prst="rect">
            <a:avLst/>
          </a:prstGeom>
        </p:spPr>
        <p:txBody>
          <a:bodyPr vert="horz" wrap="square" lIns="0" tIns="75382" rIns="0" bIns="0" rtlCol="0">
            <a:spAutoFit/>
          </a:bodyPr>
          <a:lstStyle/>
          <a:p>
            <a:pPr marR="2310">
              <a:spcBef>
                <a:spcPts val="666"/>
              </a:spcBef>
            </a:pPr>
            <a:r>
              <a:rPr sz="2000" b="1" dirty="0">
                <a:solidFill>
                  <a:srgbClr val="000000"/>
                </a:solidFill>
              </a:rPr>
              <a:t>Who </a:t>
            </a:r>
            <a:r>
              <a:rPr sz="2000" spc="-2" dirty="0">
                <a:solidFill>
                  <a:srgbClr val="000000"/>
                </a:solidFill>
              </a:rPr>
              <a:t>wrote </a:t>
            </a:r>
            <a:r>
              <a:rPr sz="2000" dirty="0">
                <a:solidFill>
                  <a:srgbClr val="000000"/>
                </a:solidFill>
              </a:rPr>
              <a:t>the text </a:t>
            </a:r>
            <a:r>
              <a:rPr sz="2000" spc="-2" dirty="0">
                <a:solidFill>
                  <a:srgbClr val="000000"/>
                </a:solidFill>
              </a:rPr>
              <a:t>and what are </a:t>
            </a:r>
            <a:r>
              <a:rPr sz="2000" dirty="0">
                <a:solidFill>
                  <a:srgbClr val="000000"/>
                </a:solidFill>
              </a:rPr>
              <a:t>the </a:t>
            </a:r>
            <a:r>
              <a:rPr sz="2000" spc="2" dirty="0">
                <a:solidFill>
                  <a:srgbClr val="000000"/>
                </a:solidFill>
              </a:rPr>
              <a:t>author’s  </a:t>
            </a:r>
            <a:r>
              <a:rPr sz="2000" spc="-2" dirty="0">
                <a:solidFill>
                  <a:srgbClr val="000000"/>
                </a:solidFill>
              </a:rPr>
              <a:t>qualifications?</a:t>
            </a:r>
            <a:endParaRPr sz="2000" dirty="0"/>
          </a:p>
          <a:p>
            <a:pPr>
              <a:spcBef>
                <a:spcPts val="673"/>
              </a:spcBef>
            </a:pPr>
            <a:r>
              <a:rPr sz="2000" b="1" dirty="0">
                <a:solidFill>
                  <a:srgbClr val="000000"/>
                </a:solidFill>
              </a:rPr>
              <a:t>When </a:t>
            </a:r>
            <a:r>
              <a:rPr sz="2000" spc="-2" dirty="0">
                <a:solidFill>
                  <a:srgbClr val="000000"/>
                </a:solidFill>
              </a:rPr>
              <a:t>was </a:t>
            </a:r>
            <a:r>
              <a:rPr sz="2000" dirty="0">
                <a:solidFill>
                  <a:srgbClr val="000000"/>
                </a:solidFill>
              </a:rPr>
              <a:t>it</a:t>
            </a:r>
            <a:r>
              <a:rPr sz="2000" spc="-7" dirty="0">
                <a:solidFill>
                  <a:srgbClr val="000000"/>
                </a:solidFill>
              </a:rPr>
              <a:t> </a:t>
            </a:r>
            <a:r>
              <a:rPr sz="2000" spc="-2" dirty="0">
                <a:solidFill>
                  <a:srgbClr val="000000"/>
                </a:solidFill>
              </a:rPr>
              <a:t>written?</a:t>
            </a:r>
            <a:endParaRPr sz="2000" dirty="0"/>
          </a:p>
          <a:p>
            <a:pPr>
              <a:spcBef>
                <a:spcPts val="675"/>
              </a:spcBef>
            </a:pPr>
            <a:r>
              <a:rPr sz="2000" b="1" dirty="0">
                <a:solidFill>
                  <a:srgbClr val="000000"/>
                </a:solidFill>
              </a:rPr>
              <a:t>Who </a:t>
            </a:r>
            <a:r>
              <a:rPr sz="2000" spc="-2" dirty="0">
                <a:solidFill>
                  <a:srgbClr val="000000"/>
                </a:solidFill>
              </a:rPr>
              <a:t>is </a:t>
            </a:r>
            <a:r>
              <a:rPr sz="2000" dirty="0">
                <a:solidFill>
                  <a:srgbClr val="000000"/>
                </a:solidFill>
              </a:rPr>
              <a:t>it</a:t>
            </a:r>
            <a:r>
              <a:rPr sz="2000" spc="-9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for?</a:t>
            </a:r>
            <a:endParaRPr sz="2000" dirty="0"/>
          </a:p>
          <a:p>
            <a:pPr marR="301794">
              <a:spcBef>
                <a:spcPts val="673"/>
              </a:spcBef>
            </a:pPr>
            <a:r>
              <a:rPr sz="2000" b="1" dirty="0">
                <a:solidFill>
                  <a:srgbClr val="000000"/>
                </a:solidFill>
              </a:rPr>
              <a:t>What </a:t>
            </a:r>
            <a:r>
              <a:rPr sz="2000" spc="-2" dirty="0">
                <a:solidFill>
                  <a:srgbClr val="000000"/>
                </a:solidFill>
              </a:rPr>
              <a:t>is </a:t>
            </a:r>
            <a:r>
              <a:rPr sz="2000" dirty="0">
                <a:solidFill>
                  <a:srgbClr val="000000"/>
                </a:solidFill>
              </a:rPr>
              <a:t>the </a:t>
            </a:r>
            <a:r>
              <a:rPr sz="2000" spc="-2" dirty="0">
                <a:solidFill>
                  <a:srgbClr val="000000"/>
                </a:solidFill>
              </a:rPr>
              <a:t>main genre or main </a:t>
            </a:r>
            <a:r>
              <a:rPr sz="2000" dirty="0">
                <a:solidFill>
                  <a:srgbClr val="000000"/>
                </a:solidFill>
              </a:rPr>
              <a:t>purpose?  </a:t>
            </a:r>
            <a:r>
              <a:rPr sz="2000" spc="-2" dirty="0">
                <a:solidFill>
                  <a:srgbClr val="000000"/>
                </a:solidFill>
              </a:rPr>
              <a:t>Sub-genres?</a:t>
            </a:r>
            <a:endParaRPr sz="2000" dirty="0"/>
          </a:p>
          <a:p>
            <a:pPr>
              <a:spcBef>
                <a:spcPts val="673"/>
              </a:spcBef>
            </a:pPr>
            <a:r>
              <a:rPr sz="2000" b="1" dirty="0">
                <a:solidFill>
                  <a:srgbClr val="000000"/>
                </a:solidFill>
              </a:rPr>
              <a:t>Why </a:t>
            </a:r>
            <a:r>
              <a:rPr sz="2000" spc="-2" dirty="0">
                <a:solidFill>
                  <a:srgbClr val="000000"/>
                </a:solidFill>
              </a:rPr>
              <a:t>was </a:t>
            </a:r>
            <a:r>
              <a:rPr sz="2000" dirty="0">
                <a:solidFill>
                  <a:srgbClr val="000000"/>
                </a:solidFill>
              </a:rPr>
              <a:t>the study </a:t>
            </a:r>
            <a:r>
              <a:rPr sz="2000" spc="-2" dirty="0">
                <a:solidFill>
                  <a:srgbClr val="000000"/>
                </a:solidFill>
              </a:rPr>
              <a:t>carried</a:t>
            </a:r>
            <a:r>
              <a:rPr sz="2000" spc="-7" dirty="0">
                <a:solidFill>
                  <a:srgbClr val="000000"/>
                </a:solidFill>
              </a:rPr>
              <a:t> </a:t>
            </a:r>
            <a:r>
              <a:rPr sz="2000" spc="-2" dirty="0">
                <a:solidFill>
                  <a:srgbClr val="000000"/>
                </a:solidFill>
              </a:rPr>
              <a:t>out?</a:t>
            </a:r>
            <a:endParaRPr sz="2000" dirty="0"/>
          </a:p>
          <a:p>
            <a:pPr>
              <a:spcBef>
                <a:spcPts val="675"/>
              </a:spcBef>
            </a:pPr>
            <a:r>
              <a:rPr sz="2000" b="1" dirty="0">
                <a:solidFill>
                  <a:srgbClr val="000000"/>
                </a:solidFill>
              </a:rPr>
              <a:t>What </a:t>
            </a:r>
            <a:r>
              <a:rPr sz="2000" spc="-2" dirty="0">
                <a:solidFill>
                  <a:srgbClr val="000000"/>
                </a:solidFill>
              </a:rPr>
              <a:t>is </a:t>
            </a:r>
            <a:r>
              <a:rPr sz="2000" dirty="0">
                <a:solidFill>
                  <a:srgbClr val="000000"/>
                </a:solidFill>
              </a:rPr>
              <a:t>the </a:t>
            </a:r>
            <a:r>
              <a:rPr sz="2000" spc="2" dirty="0">
                <a:solidFill>
                  <a:srgbClr val="000000"/>
                </a:solidFill>
              </a:rPr>
              <a:t>author’s </a:t>
            </a:r>
            <a:r>
              <a:rPr sz="2000" spc="-2" dirty="0">
                <a:solidFill>
                  <a:srgbClr val="000000"/>
                </a:solidFill>
              </a:rPr>
              <a:t>main point, or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2" dirty="0">
                <a:solidFill>
                  <a:srgbClr val="000000"/>
                </a:solidFill>
              </a:rPr>
              <a:t>thesis?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4620810" y="1710997"/>
            <a:ext cx="4090476" cy="3926541"/>
          </a:xfrm>
          <a:prstGeom prst="rect">
            <a:avLst/>
          </a:prstGeom>
        </p:spPr>
        <p:txBody>
          <a:bodyPr vert="horz" wrap="square" lIns="0" tIns="91267" rIns="0" bIns="0" rtlCol="0">
            <a:spAutoFit/>
          </a:bodyPr>
          <a:lstStyle/>
          <a:p>
            <a:pPr marL="348676" indent="-342900">
              <a:spcBef>
                <a:spcPts val="719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How </a:t>
            </a:r>
            <a:r>
              <a:rPr sz="2000" spc="-2" dirty="0">
                <a:latin typeface="Arial"/>
                <a:cs typeface="Arial"/>
              </a:rPr>
              <a:t>has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author collected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data?</a:t>
            </a:r>
            <a:endParaRPr sz="2000" dirty="0">
              <a:latin typeface="Arial"/>
              <a:cs typeface="Arial"/>
            </a:endParaRPr>
          </a:p>
          <a:p>
            <a:pPr marL="348676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spc="-2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" dirty="0">
                <a:latin typeface="Arial"/>
                <a:cs typeface="Arial"/>
              </a:rPr>
              <a:t> findings?</a:t>
            </a:r>
            <a:endParaRPr sz="2000" dirty="0">
              <a:latin typeface="Arial"/>
              <a:cs typeface="Arial"/>
            </a:endParaRPr>
          </a:p>
          <a:p>
            <a:pPr marL="348676" indent="-342900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spc="-2" dirty="0">
                <a:latin typeface="Arial"/>
                <a:cs typeface="Arial"/>
              </a:rPr>
              <a:t>relevant sources does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author</a:t>
            </a:r>
            <a:r>
              <a:rPr sz="2000" spc="16" dirty="0">
                <a:latin typeface="Arial"/>
                <a:cs typeface="Arial"/>
              </a:rPr>
              <a:t> </a:t>
            </a:r>
            <a:r>
              <a:rPr sz="2000" spc="-2" dirty="0">
                <a:latin typeface="Arial"/>
                <a:cs typeface="Arial"/>
              </a:rPr>
              <a:t>use?</a:t>
            </a:r>
            <a:endParaRPr sz="2000" dirty="0">
              <a:latin typeface="Arial"/>
              <a:cs typeface="Arial"/>
            </a:endParaRPr>
          </a:p>
          <a:p>
            <a:pPr marL="348676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spc="-2" dirty="0">
                <a:latin typeface="Arial"/>
                <a:cs typeface="Arial"/>
              </a:rPr>
              <a:t>limits did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" dirty="0">
                <a:latin typeface="Arial"/>
                <a:cs typeface="Arial"/>
              </a:rPr>
              <a:t>author place on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study?</a:t>
            </a:r>
          </a:p>
          <a:p>
            <a:pPr marL="348676" marR="214288" indent="-342900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spc="-2" dirty="0">
                <a:latin typeface="Arial"/>
                <a:cs typeface="Arial"/>
              </a:rPr>
              <a:t>aspects are relevant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" dirty="0">
                <a:latin typeface="Arial"/>
                <a:cs typeface="Arial"/>
              </a:rPr>
              <a:t>your research  question/area?</a:t>
            </a:r>
            <a:endParaRPr sz="2000" dirty="0">
              <a:latin typeface="Arial"/>
              <a:cs typeface="Arial"/>
            </a:endParaRPr>
          </a:p>
          <a:p>
            <a:pPr marL="348676" indent="-342900">
              <a:spcBef>
                <a:spcPts val="673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spc="-2" dirty="0">
                <a:latin typeface="Arial"/>
                <a:cs typeface="Arial"/>
              </a:rPr>
              <a:t>is your evaluation </a:t>
            </a:r>
            <a:r>
              <a:rPr sz="2000" dirty="0">
                <a:latin typeface="Arial"/>
                <a:cs typeface="Arial"/>
              </a:rPr>
              <a:t>of the text?</a:t>
            </a:r>
            <a:endParaRPr sz="1501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93B94A-7292-456F-911D-AA3E1DC0A723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251" b="0" i="0" kern="1200">
                <a:solidFill>
                  <a:srgbClr val="FF220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spc="-2" dirty="0">
                <a:solidFill>
                  <a:schemeClr val="bg1"/>
                </a:solidFill>
              </a:rPr>
              <a:t>Reading research</a:t>
            </a:r>
            <a:r>
              <a:rPr lang="en-US" sz="3200" b="1" spc="-20" dirty="0">
                <a:solidFill>
                  <a:schemeClr val="bg1"/>
                </a:solidFill>
              </a:rPr>
              <a:t> </a:t>
            </a:r>
            <a:r>
              <a:rPr lang="en-US" sz="3200" b="1" spc="-2" dirty="0">
                <a:solidFill>
                  <a:schemeClr val="bg1"/>
                </a:solidFill>
              </a:rPr>
              <a:t>texts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2426</Words>
  <Application>Microsoft Office PowerPoint</Application>
  <PresentationFormat>On-screen Show (4:3)</PresentationFormat>
  <Paragraphs>302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Myriad Pro</vt:lpstr>
      <vt:lpstr>Wingdings</vt:lpstr>
      <vt:lpstr>Office Theme</vt:lpstr>
      <vt:lpstr>Technical Writing and Presentation Basic Writing</vt:lpstr>
      <vt:lpstr>Introduction</vt:lpstr>
      <vt:lpstr>PowerPoint Presentation</vt:lpstr>
      <vt:lpstr>Structure of the module</vt:lpstr>
      <vt:lpstr>Introducing literature reviews</vt:lpstr>
      <vt:lpstr>PowerPoint Presentation</vt:lpstr>
      <vt:lpstr>PowerPoint Presentation</vt:lpstr>
      <vt:lpstr>Where is the literature review located in a research text?</vt:lpstr>
      <vt:lpstr>PowerPoint Presentation</vt:lpstr>
      <vt:lpstr>PowerPoint Presentation</vt:lpstr>
      <vt:lpstr>PowerPoint Presentation</vt:lpstr>
      <vt:lpstr>PowerPoint Presentation</vt:lpstr>
      <vt:lpstr>An annotated bibliography is ………</vt:lpstr>
      <vt:lpstr>Understanding Differences</vt:lpstr>
      <vt:lpstr>Purposes of annotated bibliographies</vt:lpstr>
      <vt:lpstr>What is included</vt:lpstr>
      <vt:lpstr>An example</vt:lpstr>
      <vt:lpstr>Adding more depth</vt:lpstr>
      <vt:lpstr>Another example</vt:lpstr>
      <vt:lpstr>Writing your annotated bibliography</vt:lpstr>
      <vt:lpstr>From Annotated Bibliography to Literature Review</vt:lpstr>
      <vt:lpstr>A common problem</vt:lpstr>
      <vt:lpstr>Synthesising</vt:lpstr>
      <vt:lpstr>Critique: Expressing Judgment and Evaluation</vt:lpstr>
      <vt:lpstr>Academic voice</vt:lpstr>
      <vt:lpstr>Justifying your critique</vt:lpstr>
      <vt:lpstr>Literature Review Examples 1 and 2</vt:lpstr>
      <vt:lpstr>Literature Review Example 1</vt:lpstr>
      <vt:lpstr>Literature Review: verbs to introduce others’ work</vt:lpstr>
      <vt:lpstr>Literature Review Example 3</vt:lpstr>
      <vt:lpstr>Different ways of writing literature reviews</vt:lpstr>
      <vt:lpstr>Literature Review of 2 articles</vt:lpstr>
      <vt:lpstr>Software programs</vt:lpstr>
      <vt:lpstr>Literature review  websites</vt:lpstr>
      <vt:lpstr>Extension activity </vt:lpstr>
      <vt:lpstr>Extension activity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Nguyen Thi Thu Huong</cp:lastModifiedBy>
  <cp:revision>346</cp:revision>
  <cp:lastPrinted>2016-09-06T10:19:58Z</cp:lastPrinted>
  <dcterms:created xsi:type="dcterms:W3CDTF">2013-02-19T03:52:16Z</dcterms:created>
  <dcterms:modified xsi:type="dcterms:W3CDTF">2020-05-06T03:44:00Z</dcterms:modified>
</cp:coreProperties>
</file>