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385" r:id="rId3"/>
    <p:sldId id="523" r:id="rId4"/>
    <p:sldId id="475" r:id="rId5"/>
    <p:sldId id="469" r:id="rId6"/>
    <p:sldId id="473" r:id="rId7"/>
    <p:sldId id="471" r:id="rId8"/>
    <p:sldId id="476" r:id="rId9"/>
    <p:sldId id="477" r:id="rId10"/>
    <p:sldId id="480" r:id="rId11"/>
    <p:sldId id="481" r:id="rId12"/>
    <p:sldId id="482" r:id="rId13"/>
    <p:sldId id="483" r:id="rId14"/>
    <p:sldId id="484" r:id="rId15"/>
    <p:sldId id="524" r:id="rId16"/>
    <p:sldId id="487" r:id="rId17"/>
    <p:sldId id="488" r:id="rId18"/>
    <p:sldId id="489" r:id="rId19"/>
    <p:sldId id="498" r:id="rId20"/>
    <p:sldId id="499" r:id="rId21"/>
    <p:sldId id="501" r:id="rId22"/>
    <p:sldId id="502" r:id="rId23"/>
    <p:sldId id="514" r:id="rId24"/>
    <p:sldId id="515" r:id="rId25"/>
    <p:sldId id="485" r:id="rId26"/>
    <p:sldId id="490" r:id="rId27"/>
    <p:sldId id="264" r:id="rId28"/>
    <p:sldId id="491" r:id="rId29"/>
    <p:sldId id="492" r:id="rId30"/>
    <p:sldId id="486" r:id="rId31"/>
    <p:sldId id="493" r:id="rId32"/>
    <p:sldId id="494" r:id="rId33"/>
    <p:sldId id="495" r:id="rId34"/>
    <p:sldId id="496" r:id="rId35"/>
    <p:sldId id="497" r:id="rId36"/>
    <p:sldId id="516" r:id="rId37"/>
    <p:sldId id="517" r:id="rId38"/>
    <p:sldId id="522" r:id="rId39"/>
    <p:sldId id="463"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EFA511"/>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86997" autoAdjust="0"/>
  </p:normalViewPr>
  <p:slideViewPr>
    <p:cSldViewPr>
      <p:cViewPr varScale="1">
        <p:scale>
          <a:sx n="96" d="100"/>
          <a:sy n="96" d="100"/>
        </p:scale>
        <p:origin x="20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Nhập môn CNTT&amp;TT</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Nhập môn CNTT&amp;TT</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wikipedia.org/wiki/Berli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vi.wikipedia.org/wiki/T%C3%A2n_V%C6%B0%C6%A1ng_qu%E1%BB%91c_Ai_C%E1%BA%ADp" TargetMode="External"/><Relationship Id="rId5" Type="http://schemas.openxmlformats.org/officeDocument/2006/relationships/hyperlink" Target="https://vi.wikipedia.org/wiki/%C4%90%E1%BB%81n_Luxor" TargetMode="External"/><Relationship Id="rId4" Type="http://schemas.openxmlformats.org/officeDocument/2006/relationships/hyperlink" Target="https://vi.wikipedia.org/wiki/Ch%E1%BB%AF_t%C6%B0%E1%BB%A3ng_h%C3%ACnh_Ai_C%E1%BA%AD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3253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Nhập môn CNTT&amp;TT</a:t>
            </a:r>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2</a:t>
            </a:fld>
            <a:endParaRPr lang="en-US"/>
          </a:p>
        </p:txBody>
      </p:sp>
    </p:spTree>
    <p:extLst>
      <p:ext uri="{BB962C8B-B14F-4D97-AF65-F5344CB8AC3E}">
        <p14:creationId xmlns:p14="http://schemas.microsoft.com/office/powerpoint/2010/main" val="126220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z="1200" b="0" i="0" kern="1200" dirty="0">
                <a:solidFill>
                  <a:schemeClr val="tx1"/>
                </a:solidFill>
                <a:effectLst/>
                <a:latin typeface="+mn-lt"/>
                <a:ea typeface="+mn-ea"/>
                <a:cs typeface="+mn-cs"/>
              </a:rPr>
              <a:t>Điêu khắc ở </a:t>
            </a:r>
            <a:r>
              <a:rPr lang="vi-VN" sz="1200" b="0" i="0" u="none" strike="noStrike" kern="1200" dirty="0">
                <a:solidFill>
                  <a:schemeClr val="tx1"/>
                </a:solidFill>
                <a:effectLst/>
                <a:latin typeface="+mn-lt"/>
                <a:ea typeface="+mn-ea"/>
                <a:cs typeface="+mn-cs"/>
                <a:hlinkClick r:id="rId3" tooltip="Berlin"/>
              </a:rPr>
              <a:t>Berlin</a:t>
            </a:r>
            <a:r>
              <a:rPr lang="vi-VN" sz="1200" b="0" i="0" kern="1200" dirty="0">
                <a:solidFill>
                  <a:schemeClr val="tx1"/>
                </a:solidFill>
                <a:effectLst/>
                <a:latin typeface="+mn-lt"/>
                <a:ea typeface="+mn-ea"/>
                <a:cs typeface="+mn-cs"/>
              </a:rPr>
              <a:t> mô tả một chồng sách trên đó được ghi tên của các nhà văn vĩ đại người Đức.</a:t>
            </a:r>
          </a:p>
          <a:p>
            <a:pPr marL="228600" indent="-228600">
              <a:buAutoNum type="arabicPeriod"/>
            </a:pPr>
            <a:r>
              <a:rPr lang="vi-VN" sz="1200" b="0" i="0" u="none" strike="noStrike" kern="1200" dirty="0">
                <a:solidFill>
                  <a:schemeClr val="tx1"/>
                </a:solidFill>
                <a:effectLst/>
                <a:latin typeface="+mn-lt"/>
                <a:ea typeface="+mn-ea"/>
                <a:cs typeface="+mn-cs"/>
                <a:hlinkClick r:id="rId4" tooltip="Chữ tượng hình Ai Cập"/>
              </a:rPr>
              <a:t>Chữ tượng hình Ai Cập</a:t>
            </a:r>
            <a:r>
              <a:rPr lang="vi-VN" sz="1200" b="0" i="0" kern="1200" dirty="0">
                <a:solidFill>
                  <a:schemeClr val="tx1"/>
                </a:solidFill>
                <a:effectLst/>
                <a:latin typeface="+mn-lt"/>
                <a:ea typeface="+mn-ea"/>
                <a:cs typeface="+mn-cs"/>
              </a:rPr>
              <a:t>  chụp trong </a:t>
            </a:r>
            <a:r>
              <a:rPr lang="vi-VN" sz="1200" b="0" i="0" u="none" strike="noStrike" kern="1200" dirty="0">
                <a:solidFill>
                  <a:schemeClr val="tx1"/>
                </a:solidFill>
                <a:effectLst/>
                <a:latin typeface="+mn-lt"/>
                <a:ea typeface="+mn-ea"/>
                <a:cs typeface="+mn-cs"/>
                <a:hlinkClick r:id="rId5" tooltip="Đền Luxor"/>
              </a:rPr>
              <a:t>Đền Luxor</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6" tooltip="Tân Vương quốc Ai Cập"/>
              </a:rPr>
              <a:t>Vương quốc mới Ai Cập</a:t>
            </a:r>
            <a:endParaRPr lang="vi-VN" sz="1200" b="0" i="0" kern="1200" dirty="0">
              <a:solidFill>
                <a:schemeClr val="tx1"/>
              </a:solidFill>
              <a:effectLst/>
              <a:latin typeface="+mn-lt"/>
              <a:ea typeface="+mn-ea"/>
              <a:cs typeface="+mn-cs"/>
            </a:endParaRPr>
          </a:p>
          <a:p>
            <a:endParaRPr lang="en-VN"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6</a:t>
            </a:fld>
            <a:endParaRPr lang="en-US"/>
          </a:p>
        </p:txBody>
      </p:sp>
    </p:spTree>
    <p:extLst>
      <p:ext uri="{BB962C8B-B14F-4D97-AF65-F5344CB8AC3E}">
        <p14:creationId xmlns:p14="http://schemas.microsoft.com/office/powerpoint/2010/main" val="2448418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Critical Reading (hay Close Reading)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đọc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sâu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đối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đòi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hỏi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đôi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Nhờ</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còn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a:t>
            </a:r>
            <a:endParaRPr lang="en-VN"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16</a:t>
            </a:fld>
            <a:endParaRPr lang="en-US"/>
          </a:p>
        </p:txBody>
      </p:sp>
    </p:spTree>
    <p:extLst>
      <p:ext uri="{BB962C8B-B14F-4D97-AF65-F5344CB8AC3E}">
        <p14:creationId xmlns:p14="http://schemas.microsoft.com/office/powerpoint/2010/main" val="383436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Critical Reading (hay Close Reading)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đọc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sâu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đối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đòi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hỏi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đôi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Nhờ</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còn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Đừng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khẳng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cứu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họ</a:t>
            </a:r>
            <a:endParaRPr lang="en-VN"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17</a:t>
            </a:fld>
            <a:endParaRPr lang="en-US"/>
          </a:p>
        </p:txBody>
      </p:sp>
    </p:spTree>
    <p:extLst>
      <p:ext uri="{BB962C8B-B14F-4D97-AF65-F5344CB8AC3E}">
        <p14:creationId xmlns:p14="http://schemas.microsoft.com/office/powerpoint/2010/main" val="396556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Toe: dùng ngón chân chạm vào một vật gì đó</a:t>
            </a:r>
          </a:p>
          <a:p>
            <a:r>
              <a:rPr lang="en-VN" dirty="0"/>
              <a:t>line: vạch, làn</a:t>
            </a:r>
          </a:p>
          <a:p>
            <a:r>
              <a:rPr lang="en-VN" dirty="0"/>
              <a:t>Toe the line: tuân theo ý muốn hay mệnh lệnh của cấp trên, cho dù mình không đồng ý với họ. Thành ngữ này bắt nguồn từ thế kỉ 19 để nói về những người tham gia một cuộc chạy đua. HỌ phải đặt ngón chân vào vạch xuất phát, và đứng im cho tới khi được lệnh bắt đầu chạy.</a:t>
            </a:r>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21</a:t>
            </a:fld>
            <a:endParaRPr lang="en-US"/>
          </a:p>
        </p:txBody>
      </p:sp>
    </p:spTree>
    <p:extLst>
      <p:ext uri="{BB962C8B-B14F-4D97-AF65-F5344CB8AC3E}">
        <p14:creationId xmlns:p14="http://schemas.microsoft.com/office/powerpoint/2010/main" val="11488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illusion: ảo tưởng</a:t>
            </a:r>
          </a:p>
          <a:p>
            <a:r>
              <a:rPr lang="en-VN" dirty="0"/>
              <a:t>obsession: sự ám ảnh</a:t>
            </a:r>
          </a:p>
          <a:p>
            <a:r>
              <a:rPr lang="en-VN" dirty="0"/>
              <a:t>conduit: kênh dẫn, liên kết</a:t>
            </a:r>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23</a:t>
            </a:fld>
            <a:endParaRPr lang="en-US"/>
          </a:p>
        </p:txBody>
      </p:sp>
    </p:spTree>
    <p:extLst>
      <p:ext uri="{BB962C8B-B14F-4D97-AF65-F5344CB8AC3E}">
        <p14:creationId xmlns:p14="http://schemas.microsoft.com/office/powerpoint/2010/main" val="69952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SoICT 2020</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
        <p:nvSpPr>
          <p:cNvPr id="7" name="Date Placeholder 2">
            <a:extLst>
              <a:ext uri="{FF2B5EF4-FFF2-40B4-BE49-F238E27FC236}">
                <a16:creationId xmlns:a16="http://schemas.microsoft.com/office/drawing/2014/main" id="{5479E027-D73A-2941-A8C1-D419E8C7F192}"/>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
        <p:nvSpPr>
          <p:cNvPr id="7" name="Date Placeholder 2">
            <a:extLst>
              <a:ext uri="{FF2B5EF4-FFF2-40B4-BE49-F238E27FC236}">
                <a16:creationId xmlns:a16="http://schemas.microsoft.com/office/drawing/2014/main" id="{CF46E22D-ECD5-4D45-A83D-DE24A82E5821}"/>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Tree>
  </p:cSld>
  <p:clrMapOvr>
    <a:masterClrMapping/>
  </p:clrMapOvr>
  <p:transition spd="slow">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1" b="0" i="0">
                <a:solidFill>
                  <a:srgbClr val="FF2204"/>
                </a:solidFill>
                <a:latin typeface="Arial"/>
                <a:cs typeface="Arial"/>
              </a:defRPr>
            </a:lvl1pPr>
          </a:lstStyle>
          <a:p>
            <a:endParaRPr/>
          </a:p>
        </p:txBody>
      </p:sp>
      <p:sp>
        <p:nvSpPr>
          <p:cNvPr id="3" name="Holder 3"/>
          <p:cNvSpPr>
            <a:spLocks noGrp="1"/>
          </p:cNvSpPr>
          <p:nvPr>
            <p:ph sz="half" idx="2"/>
          </p:nvPr>
        </p:nvSpPr>
        <p:spPr>
          <a:xfrm>
            <a:off x="498794" y="1440575"/>
            <a:ext cx="3828581" cy="181909"/>
          </a:xfrm>
          <a:prstGeom prst="rect">
            <a:avLst/>
          </a:prstGeom>
        </p:spPr>
        <p:txBody>
          <a:bodyPr wrap="square" lIns="0" tIns="0" rIns="0" bIns="0">
            <a:spAutoFit/>
          </a:bodyPr>
          <a:lstStyle>
            <a:lvl1pPr>
              <a:defRPr sz="1182" b="0" i="0">
                <a:solidFill>
                  <a:srgbClr val="FF2204"/>
                </a:solidFill>
                <a:latin typeface="Arial"/>
                <a:cs typeface="Arial"/>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1285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3DC15EC7-FAD4-2843-B44D-89F049B4930A}"/>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
        <p:nvSpPr>
          <p:cNvPr id="8" name="Slide Number Placeholder 5">
            <a:extLst>
              <a:ext uri="{FF2B5EF4-FFF2-40B4-BE49-F238E27FC236}">
                <a16:creationId xmlns:a16="http://schemas.microsoft.com/office/drawing/2014/main" id="{E95EFD15-CD65-F54E-838C-AB4034884AC1}"/>
              </a:ext>
            </a:extLst>
          </p:cNvPr>
          <p:cNvSpPr>
            <a:spLocks noGrp="1"/>
          </p:cNvSpPr>
          <p:nvPr>
            <p:ph type="sldNum" sz="quarter" idx="12"/>
          </p:nvPr>
        </p:nvSpPr>
        <p:spPr>
          <a:xfrm>
            <a:off x="6553200" y="6356350"/>
            <a:ext cx="2133600" cy="365125"/>
          </a:xfrm>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SoICT 2020</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SoICT 2020</a:t>
            </a:r>
            <a:endParaRPr lang="en-US" dirty="0"/>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SoICT 2020</a:t>
            </a:r>
            <a:endParaRPr lang="en-US" dirty="0"/>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SoICT 2020</a:t>
            </a:r>
            <a:endParaRPr lang="en-US" dirty="0"/>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
        <p:nvSpPr>
          <p:cNvPr id="5" name="Date Placeholder 2">
            <a:extLst>
              <a:ext uri="{FF2B5EF4-FFF2-40B4-BE49-F238E27FC236}">
                <a16:creationId xmlns:a16="http://schemas.microsoft.com/office/drawing/2014/main" id="{48034310-C56D-4A4B-AFBE-28916F5B727B}"/>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a:t>Click to edit Master title style</a:t>
            </a:r>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
        <p:nvSpPr>
          <p:cNvPr id="8" name="Date Placeholder 2">
            <a:extLst>
              <a:ext uri="{FF2B5EF4-FFF2-40B4-BE49-F238E27FC236}">
                <a16:creationId xmlns:a16="http://schemas.microsoft.com/office/drawing/2014/main" id="{6E829EFF-2543-C24A-B26F-6024C0577080}"/>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
        <p:nvSpPr>
          <p:cNvPr id="8" name="Date Placeholder 2">
            <a:extLst>
              <a:ext uri="{FF2B5EF4-FFF2-40B4-BE49-F238E27FC236}">
                <a16:creationId xmlns:a16="http://schemas.microsoft.com/office/drawing/2014/main" id="{1440F49A-8C39-D849-A773-11908BD4BF7E}"/>
              </a:ext>
            </a:extLst>
          </p:cNvPr>
          <p:cNvSpPr>
            <a:spLocks noGrp="1"/>
          </p:cNvSpPr>
          <p:nvPr>
            <p:ph type="dt" sz="half" idx="10"/>
          </p:nvPr>
        </p:nvSpPr>
        <p:spPr>
          <a:xfrm>
            <a:off x="457200" y="6356350"/>
            <a:ext cx="2133600" cy="365125"/>
          </a:xfrm>
        </p:spPr>
        <p:txBody>
          <a:bodyPr/>
          <a:lstStyle/>
          <a:p>
            <a:r>
              <a:rPr lang="en-US"/>
              <a:t>© SoICT 2020</a:t>
            </a:r>
            <a:endParaRPr lang="en-US" dirty="0"/>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SoICT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4"/>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dissolve/>
  </p:transition>
  <p:hf hdr="0" ftr="0" dt="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2400" dirty="0">
                <a:solidFill>
                  <a:srgbClr val="000090"/>
                </a:solidFill>
              </a:rPr>
              <a:t>Technical Writing and Presentation</a:t>
            </a:r>
            <a:br>
              <a:rPr lang="en-US" sz="2400" dirty="0">
                <a:solidFill>
                  <a:srgbClr val="000090"/>
                </a:solidFill>
              </a:rPr>
            </a:br>
            <a:r>
              <a:rPr lang="en-US" sz="2400" dirty="0">
                <a:solidFill>
                  <a:srgbClr val="C00000"/>
                </a:solidFill>
              </a:rPr>
              <a:t>Reading and Reviewing</a:t>
            </a: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0DE80D-542E-B54D-B93D-566E64B5819C}"/>
              </a:ext>
            </a:extLst>
          </p:cNvPr>
          <p:cNvSpPr>
            <a:spLocks noGrp="1"/>
          </p:cNvSpPr>
          <p:nvPr>
            <p:ph type="body" idx="1"/>
          </p:nvPr>
        </p:nvSpPr>
        <p:spPr/>
        <p:txBody>
          <a:bodyPr>
            <a:normAutofit/>
          </a:bodyPr>
          <a:lstStyle/>
          <a:p>
            <a:r>
              <a:rPr lang="en-US" sz="4000" dirty="0">
                <a:solidFill>
                  <a:srgbClr val="C00000"/>
                </a:solidFill>
                <a:latin typeface="Arial" panose="020B0604020202020204" pitchFamily="34" charset="0"/>
                <a:cs typeface="Arial" panose="020B0604020202020204" pitchFamily="34" charset="0"/>
              </a:rPr>
              <a:t>FINDING RESEARCH PAPERS</a:t>
            </a:r>
          </a:p>
        </p:txBody>
      </p:sp>
      <p:sp>
        <p:nvSpPr>
          <p:cNvPr id="4" name="Slide Number Placeholder 3">
            <a:extLst>
              <a:ext uri="{FF2B5EF4-FFF2-40B4-BE49-F238E27FC236}">
                <a16:creationId xmlns:a16="http://schemas.microsoft.com/office/drawing/2014/main" id="{A83313DF-6FD2-C347-85C5-ABDD037E6293}"/>
              </a:ext>
            </a:extLst>
          </p:cNvPr>
          <p:cNvSpPr>
            <a:spLocks noGrp="1"/>
          </p:cNvSpPr>
          <p:nvPr>
            <p:ph type="sldNum" sz="quarter" idx="12"/>
          </p:nvPr>
        </p:nvSpPr>
        <p:spPr/>
        <p:txBody>
          <a:bodyPr/>
          <a:lstStyle/>
          <a:p>
            <a:fld id="{8C13379D-D487-4446-85FC-E9ED5B8B80F6}" type="slidenum">
              <a:rPr lang="en-US" smtClean="0"/>
              <a:pPr/>
              <a:t>10</a:t>
            </a:fld>
            <a:endParaRPr lang="en-US"/>
          </a:p>
        </p:txBody>
      </p:sp>
    </p:spTree>
    <p:extLst>
      <p:ext uri="{BB962C8B-B14F-4D97-AF65-F5344CB8AC3E}">
        <p14:creationId xmlns:p14="http://schemas.microsoft.com/office/powerpoint/2010/main" val="3727737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2D0F79-8B59-B047-9014-B23467168169}"/>
              </a:ext>
            </a:extLst>
          </p:cNvPr>
          <p:cNvSpPr>
            <a:spLocks noGrp="1"/>
          </p:cNvSpPr>
          <p:nvPr>
            <p:ph type="title"/>
          </p:nvPr>
        </p:nvSpPr>
        <p:spPr/>
        <p:txBody>
          <a:bodyPr/>
          <a:lstStyle/>
          <a:p>
            <a:r>
              <a:rPr lang="en-VN" dirty="0"/>
              <a:t>Finding Research Paper</a:t>
            </a:r>
          </a:p>
        </p:txBody>
      </p:sp>
      <p:sp>
        <p:nvSpPr>
          <p:cNvPr id="6" name="Content Placeholder 5">
            <a:extLst>
              <a:ext uri="{FF2B5EF4-FFF2-40B4-BE49-F238E27FC236}">
                <a16:creationId xmlns:a16="http://schemas.microsoft.com/office/drawing/2014/main" id="{34504A52-BCA1-EF46-9BA5-D79C278E9866}"/>
              </a:ext>
            </a:extLst>
          </p:cNvPr>
          <p:cNvSpPr>
            <a:spLocks noGrp="1"/>
          </p:cNvSpPr>
          <p:nvPr>
            <p:ph idx="1"/>
          </p:nvPr>
        </p:nvSpPr>
        <p:spPr>
          <a:xfrm>
            <a:off x="533400" y="1143000"/>
            <a:ext cx="5205506" cy="4983163"/>
          </a:xfrm>
        </p:spPr>
        <p:txBody>
          <a:bodyPr/>
          <a:lstStyle/>
          <a:p>
            <a:r>
              <a:rPr lang="en-VN" dirty="0"/>
              <a:t>Each research work builds on prior work</a:t>
            </a:r>
          </a:p>
          <a:p>
            <a:r>
              <a:rPr lang="en-VN" dirty="0"/>
              <a:t>The number of existing publications is very large</a:t>
            </a:r>
          </a:p>
          <a:p>
            <a:r>
              <a:rPr lang="en-VN" dirty="0"/>
              <a:t>A consolation is that recent work already explored the older literature =&gt; carefully search for current work</a:t>
            </a:r>
          </a:p>
          <a:p>
            <a:endParaRPr lang="en-VN" dirty="0"/>
          </a:p>
          <a:p>
            <a:endParaRPr lang="en-VN" dirty="0"/>
          </a:p>
        </p:txBody>
      </p:sp>
      <p:sp>
        <p:nvSpPr>
          <p:cNvPr id="4" name="Slide Number Placeholder 3">
            <a:extLst>
              <a:ext uri="{FF2B5EF4-FFF2-40B4-BE49-F238E27FC236}">
                <a16:creationId xmlns:a16="http://schemas.microsoft.com/office/drawing/2014/main" id="{906816BC-AD6B-DE4F-856E-004F9F93DC09}"/>
              </a:ext>
            </a:extLst>
          </p:cNvPr>
          <p:cNvSpPr>
            <a:spLocks noGrp="1"/>
          </p:cNvSpPr>
          <p:nvPr>
            <p:ph type="sldNum" sz="quarter" idx="12"/>
          </p:nvPr>
        </p:nvSpPr>
        <p:spPr/>
        <p:txBody>
          <a:bodyPr/>
          <a:lstStyle/>
          <a:p>
            <a:fld id="{8C13379D-D487-4446-85FC-E9ED5B8B80F6}" type="slidenum">
              <a:rPr lang="en-US" smtClean="0"/>
              <a:pPr/>
              <a:t>11</a:t>
            </a:fld>
            <a:endParaRPr lang="en-US"/>
          </a:p>
        </p:txBody>
      </p:sp>
      <p:pic>
        <p:nvPicPr>
          <p:cNvPr id="7" name="Picture 6">
            <a:extLst>
              <a:ext uri="{FF2B5EF4-FFF2-40B4-BE49-F238E27FC236}">
                <a16:creationId xmlns:a16="http://schemas.microsoft.com/office/drawing/2014/main" id="{80844475-FE13-384A-AA4A-7D27D72F355A}"/>
              </a:ext>
            </a:extLst>
          </p:cNvPr>
          <p:cNvPicPr>
            <a:picLocks noChangeAspect="1"/>
          </p:cNvPicPr>
          <p:nvPr/>
        </p:nvPicPr>
        <p:blipFill>
          <a:blip r:embed="rId2"/>
          <a:stretch>
            <a:fillRect/>
          </a:stretch>
        </p:blipFill>
        <p:spPr>
          <a:xfrm>
            <a:off x="5738906" y="1021061"/>
            <a:ext cx="3149600" cy="2044700"/>
          </a:xfrm>
          <a:prstGeom prst="rect">
            <a:avLst/>
          </a:prstGeom>
        </p:spPr>
      </p:pic>
      <p:pic>
        <p:nvPicPr>
          <p:cNvPr id="8" name="Picture 7">
            <a:extLst>
              <a:ext uri="{FF2B5EF4-FFF2-40B4-BE49-F238E27FC236}">
                <a16:creationId xmlns:a16="http://schemas.microsoft.com/office/drawing/2014/main" id="{D75FE797-7B16-394E-803A-0A78A672FEAF}"/>
              </a:ext>
            </a:extLst>
          </p:cNvPr>
          <p:cNvPicPr>
            <a:picLocks noChangeAspect="1"/>
          </p:cNvPicPr>
          <p:nvPr/>
        </p:nvPicPr>
        <p:blipFill>
          <a:blip r:embed="rId3"/>
          <a:stretch>
            <a:fillRect/>
          </a:stretch>
        </p:blipFill>
        <p:spPr>
          <a:xfrm>
            <a:off x="6521824" y="3531889"/>
            <a:ext cx="1270000" cy="889000"/>
          </a:xfrm>
          <a:prstGeom prst="rect">
            <a:avLst/>
          </a:prstGeom>
        </p:spPr>
      </p:pic>
      <p:sp>
        <p:nvSpPr>
          <p:cNvPr id="9" name="Rectangle 8">
            <a:extLst>
              <a:ext uri="{FF2B5EF4-FFF2-40B4-BE49-F238E27FC236}">
                <a16:creationId xmlns:a16="http://schemas.microsoft.com/office/drawing/2014/main" id="{87C90028-B0AB-A346-B27B-82CBAE87E47C}"/>
              </a:ext>
            </a:extLst>
          </p:cNvPr>
          <p:cNvSpPr/>
          <p:nvPr/>
        </p:nvSpPr>
        <p:spPr>
          <a:xfrm>
            <a:off x="6521824" y="4814589"/>
            <a:ext cx="864339" cy="246221"/>
          </a:xfrm>
          <a:prstGeom prst="rect">
            <a:avLst/>
          </a:prstGeom>
        </p:spPr>
        <p:txBody>
          <a:bodyPr wrap="none">
            <a:spAutoFit/>
          </a:bodyPr>
          <a:lstStyle/>
          <a:p>
            <a:r>
              <a:rPr lang="en-VN" sz="1000" dirty="0"/>
              <a:t>source: DBLP</a:t>
            </a:r>
          </a:p>
        </p:txBody>
      </p:sp>
    </p:spTree>
    <p:extLst>
      <p:ext uri="{BB962C8B-B14F-4D97-AF65-F5344CB8AC3E}">
        <p14:creationId xmlns:p14="http://schemas.microsoft.com/office/powerpoint/2010/main" val="1593141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D071-4100-7C4B-BE29-63B37BFBD61F}"/>
              </a:ext>
            </a:extLst>
          </p:cNvPr>
          <p:cNvSpPr>
            <a:spLocks noGrp="1"/>
          </p:cNvSpPr>
          <p:nvPr>
            <p:ph type="title"/>
          </p:nvPr>
        </p:nvSpPr>
        <p:spPr/>
        <p:txBody>
          <a:bodyPr/>
          <a:lstStyle/>
          <a:p>
            <a:r>
              <a:rPr lang="en-VN" dirty="0"/>
              <a:t>Finding Research Paper - Path</a:t>
            </a:r>
          </a:p>
        </p:txBody>
      </p:sp>
      <p:sp>
        <p:nvSpPr>
          <p:cNvPr id="3" name="Content Placeholder 2">
            <a:extLst>
              <a:ext uri="{FF2B5EF4-FFF2-40B4-BE49-F238E27FC236}">
                <a16:creationId xmlns:a16="http://schemas.microsoft.com/office/drawing/2014/main" id="{836D4E25-74AF-3642-8AB4-7B9D5FA4893A}"/>
              </a:ext>
            </a:extLst>
          </p:cNvPr>
          <p:cNvSpPr>
            <a:spLocks noGrp="1"/>
          </p:cNvSpPr>
          <p:nvPr>
            <p:ph idx="1"/>
          </p:nvPr>
        </p:nvSpPr>
        <p:spPr/>
        <p:txBody>
          <a:bodyPr>
            <a:normAutofit fontScale="77500" lnSpcReduction="20000"/>
          </a:bodyPr>
          <a:lstStyle/>
          <a:p>
            <a:r>
              <a:rPr lang="en-VN" dirty="0"/>
              <a:t>Use obvious search terms to explore the web: publications, projects, solutions, etc.</a:t>
            </a:r>
          </a:p>
          <a:p>
            <a:r>
              <a:rPr lang="en-VN" dirty="0"/>
              <a:t>Use special search tools for academic papers such as google scholars</a:t>
            </a:r>
          </a:p>
          <a:p>
            <a:r>
              <a:rPr lang="en-VN" dirty="0"/>
              <a:t>Seach the publisher-specific digital library such as Springer, ACM, IEEE</a:t>
            </a:r>
          </a:p>
          <a:p>
            <a:r>
              <a:rPr lang="en-VN" dirty="0"/>
              <a:t>Vist websites of key research groups and researchers working in the area</a:t>
            </a:r>
          </a:p>
          <a:p>
            <a:r>
              <a:rPr lang="en-VN" dirty="0"/>
              <a:t>Follow up the references in promising research papers</a:t>
            </a:r>
          </a:p>
          <a:p>
            <a:r>
              <a:rPr lang="en-VN" dirty="0"/>
              <a:t>Browse the recent issues of journals and conferences in the area</a:t>
            </a:r>
          </a:p>
          <a:p>
            <a:r>
              <a:rPr lang="en-VN" dirty="0"/>
              <a:t>Consider using the citation indexes</a:t>
            </a:r>
          </a:p>
          <a:p>
            <a:r>
              <a:rPr lang="en-VN" dirty="0"/>
              <a:t>Discuss your work with as many people as possible</a:t>
            </a:r>
          </a:p>
          <a:p>
            <a:endParaRPr lang="en-VN" dirty="0"/>
          </a:p>
          <a:p>
            <a:endParaRPr lang="en-VN" dirty="0"/>
          </a:p>
          <a:p>
            <a:endParaRPr lang="en-VN" dirty="0"/>
          </a:p>
        </p:txBody>
      </p:sp>
      <p:sp>
        <p:nvSpPr>
          <p:cNvPr id="4" name="Slide Number Placeholder 3">
            <a:extLst>
              <a:ext uri="{FF2B5EF4-FFF2-40B4-BE49-F238E27FC236}">
                <a16:creationId xmlns:a16="http://schemas.microsoft.com/office/drawing/2014/main" id="{7DEE4858-4FF2-DE40-B23F-A88D0BC060BE}"/>
              </a:ext>
            </a:extLst>
          </p:cNvPr>
          <p:cNvSpPr>
            <a:spLocks noGrp="1"/>
          </p:cNvSpPr>
          <p:nvPr>
            <p:ph type="sldNum" sz="quarter" idx="12"/>
          </p:nvPr>
        </p:nvSpPr>
        <p:spPr/>
        <p:txBody>
          <a:bodyPr/>
          <a:lstStyle/>
          <a:p>
            <a:fld id="{8C13379D-D487-4446-85FC-E9ED5B8B80F6}" type="slidenum">
              <a:rPr lang="en-US" smtClean="0"/>
              <a:pPr/>
              <a:t>12</a:t>
            </a:fld>
            <a:endParaRPr lang="en-US"/>
          </a:p>
        </p:txBody>
      </p:sp>
    </p:spTree>
    <p:extLst>
      <p:ext uri="{BB962C8B-B14F-4D97-AF65-F5344CB8AC3E}">
        <p14:creationId xmlns:p14="http://schemas.microsoft.com/office/powerpoint/2010/main" val="3403018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D071-4100-7C4B-BE29-63B37BFBD61F}"/>
              </a:ext>
            </a:extLst>
          </p:cNvPr>
          <p:cNvSpPr>
            <a:spLocks noGrp="1"/>
          </p:cNvSpPr>
          <p:nvPr>
            <p:ph type="title"/>
          </p:nvPr>
        </p:nvSpPr>
        <p:spPr/>
        <p:txBody>
          <a:bodyPr/>
          <a:lstStyle/>
          <a:p>
            <a:r>
              <a:rPr lang="en-VN" dirty="0"/>
              <a:t>Finding Research Paper - Path</a:t>
            </a:r>
          </a:p>
        </p:txBody>
      </p:sp>
      <p:sp>
        <p:nvSpPr>
          <p:cNvPr id="3" name="Content Placeholder 2">
            <a:extLst>
              <a:ext uri="{FF2B5EF4-FFF2-40B4-BE49-F238E27FC236}">
                <a16:creationId xmlns:a16="http://schemas.microsoft.com/office/drawing/2014/main" id="{836D4E25-74AF-3642-8AB4-7B9D5FA4893A}"/>
              </a:ext>
            </a:extLst>
          </p:cNvPr>
          <p:cNvSpPr>
            <a:spLocks noGrp="1"/>
          </p:cNvSpPr>
          <p:nvPr>
            <p:ph idx="1"/>
          </p:nvPr>
        </p:nvSpPr>
        <p:spPr/>
        <p:txBody>
          <a:bodyPr>
            <a:normAutofit fontScale="92500"/>
          </a:bodyPr>
          <a:lstStyle/>
          <a:p>
            <a:r>
              <a:rPr lang="en-VN" dirty="0"/>
              <a:t>The process of search and discovery of useful papers is a form of learning</a:t>
            </a:r>
          </a:p>
          <a:p>
            <a:r>
              <a:rPr lang="en-VN" dirty="0"/>
              <a:t>Finding all </a:t>
            </a:r>
            <a:r>
              <a:rPr lang="en-VN" i="1" dirty="0">
                <a:solidFill>
                  <a:srgbClr val="C00000"/>
                </a:solidFill>
              </a:rPr>
              <a:t>relevant</a:t>
            </a:r>
            <a:r>
              <a:rPr lang="en-VN" dirty="0"/>
              <a:t> work is hard; finding all </a:t>
            </a:r>
            <a:r>
              <a:rPr lang="en-VN" i="1" dirty="0">
                <a:solidFill>
                  <a:srgbClr val="C00000"/>
                </a:solidFill>
              </a:rPr>
              <a:t>significant</a:t>
            </a:r>
            <a:r>
              <a:rPr lang="en-VN" dirty="0"/>
              <a:t> work is a critical part of doing research</a:t>
            </a:r>
          </a:p>
          <a:p>
            <a:r>
              <a:rPr lang="en-VN" dirty="0"/>
              <a:t>Searching and reading are sep</a:t>
            </a:r>
            <a:r>
              <a:rPr lang="en-US" dirty="0"/>
              <a:t>a</a:t>
            </a:r>
            <a:r>
              <a:rPr lang="en-VN" dirty="0"/>
              <a:t>rate activities, do not try both at one</a:t>
            </a:r>
          </a:p>
          <a:p>
            <a:r>
              <a:rPr lang="en-VN" dirty="0"/>
              <a:t>If your idea is not so original after exploring the literature, be honest – review your work to see what aspect may be novel</a:t>
            </a:r>
          </a:p>
          <a:p>
            <a:endParaRPr lang="en-VN" dirty="0"/>
          </a:p>
        </p:txBody>
      </p:sp>
      <p:sp>
        <p:nvSpPr>
          <p:cNvPr id="4" name="Slide Number Placeholder 3">
            <a:extLst>
              <a:ext uri="{FF2B5EF4-FFF2-40B4-BE49-F238E27FC236}">
                <a16:creationId xmlns:a16="http://schemas.microsoft.com/office/drawing/2014/main" id="{7DEE4858-4FF2-DE40-B23F-A88D0BC060BE}"/>
              </a:ext>
            </a:extLst>
          </p:cNvPr>
          <p:cNvSpPr>
            <a:spLocks noGrp="1"/>
          </p:cNvSpPr>
          <p:nvPr>
            <p:ph type="sldNum" sz="quarter" idx="12"/>
          </p:nvPr>
        </p:nvSpPr>
        <p:spPr/>
        <p:txBody>
          <a:bodyPr/>
          <a:lstStyle/>
          <a:p>
            <a:fld id="{8C13379D-D487-4446-85FC-E9ED5B8B80F6}" type="slidenum">
              <a:rPr lang="en-US" smtClean="0"/>
              <a:pPr/>
              <a:t>13</a:t>
            </a:fld>
            <a:endParaRPr lang="en-US"/>
          </a:p>
        </p:txBody>
      </p:sp>
    </p:spTree>
    <p:extLst>
      <p:ext uri="{BB962C8B-B14F-4D97-AF65-F5344CB8AC3E}">
        <p14:creationId xmlns:p14="http://schemas.microsoft.com/office/powerpoint/2010/main" val="553470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0DE80D-542E-B54D-B93D-566E64B5819C}"/>
              </a:ext>
            </a:extLst>
          </p:cNvPr>
          <p:cNvSpPr>
            <a:spLocks noGrp="1"/>
          </p:cNvSpPr>
          <p:nvPr>
            <p:ph type="body" idx="1"/>
          </p:nvPr>
        </p:nvSpPr>
        <p:spPr/>
        <p:txBody>
          <a:bodyPr>
            <a:normAutofit/>
          </a:bodyPr>
          <a:lstStyle/>
          <a:p>
            <a:r>
              <a:rPr lang="en-US" sz="4000" dirty="0">
                <a:solidFill>
                  <a:srgbClr val="C00000"/>
                </a:solidFill>
                <a:latin typeface="Arial" panose="020B0604020202020204" pitchFamily="34" charset="0"/>
                <a:cs typeface="Arial" panose="020B0604020202020204" pitchFamily="34" charset="0"/>
              </a:rPr>
              <a:t>CRITICAL READING</a:t>
            </a:r>
          </a:p>
        </p:txBody>
      </p:sp>
      <p:sp>
        <p:nvSpPr>
          <p:cNvPr id="4" name="Slide Number Placeholder 3">
            <a:extLst>
              <a:ext uri="{FF2B5EF4-FFF2-40B4-BE49-F238E27FC236}">
                <a16:creationId xmlns:a16="http://schemas.microsoft.com/office/drawing/2014/main" id="{A83313DF-6FD2-C347-85C5-ABDD037E6293}"/>
              </a:ext>
            </a:extLst>
          </p:cNvPr>
          <p:cNvSpPr>
            <a:spLocks noGrp="1"/>
          </p:cNvSpPr>
          <p:nvPr>
            <p:ph type="sldNum" sz="quarter" idx="12"/>
          </p:nvPr>
        </p:nvSpPr>
        <p:spPr/>
        <p:txBody>
          <a:bodyPr/>
          <a:lstStyle/>
          <a:p>
            <a:fld id="{8C13379D-D487-4446-85FC-E9ED5B8B80F6}" type="slidenum">
              <a:rPr lang="en-US" smtClean="0"/>
              <a:pPr/>
              <a:t>14</a:t>
            </a:fld>
            <a:endParaRPr lang="en-US"/>
          </a:p>
        </p:txBody>
      </p:sp>
    </p:spTree>
    <p:extLst>
      <p:ext uri="{BB962C8B-B14F-4D97-AF65-F5344CB8AC3E}">
        <p14:creationId xmlns:p14="http://schemas.microsoft.com/office/powerpoint/2010/main" val="2128716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67229A-0DBA-1B40-9849-43F23CCC3C2C}"/>
              </a:ext>
            </a:extLst>
          </p:cNvPr>
          <p:cNvSpPr>
            <a:spLocks noGrp="1"/>
          </p:cNvSpPr>
          <p:nvPr>
            <p:ph type="title"/>
          </p:nvPr>
        </p:nvSpPr>
        <p:spPr/>
        <p:txBody>
          <a:bodyPr/>
          <a:lstStyle/>
          <a:p>
            <a:r>
              <a:rPr lang="en-VN" dirty="0"/>
              <a:t>Example</a:t>
            </a:r>
          </a:p>
        </p:txBody>
      </p:sp>
      <p:sp>
        <p:nvSpPr>
          <p:cNvPr id="6" name="Content Placeholder 5">
            <a:extLst>
              <a:ext uri="{FF2B5EF4-FFF2-40B4-BE49-F238E27FC236}">
                <a16:creationId xmlns:a16="http://schemas.microsoft.com/office/drawing/2014/main" id="{8DF90919-4964-3642-887E-51D7E536D2AF}"/>
              </a:ext>
            </a:extLst>
          </p:cNvPr>
          <p:cNvSpPr>
            <a:spLocks noGrp="1"/>
          </p:cNvSpPr>
          <p:nvPr>
            <p:ph idx="1"/>
          </p:nvPr>
        </p:nvSpPr>
        <p:spPr>
          <a:xfrm>
            <a:off x="4114799" y="1219200"/>
            <a:ext cx="4558749" cy="4983163"/>
          </a:xfrm>
        </p:spPr>
        <p:txBody>
          <a:bodyPr>
            <a:normAutofit fontScale="92500" lnSpcReduction="20000"/>
          </a:bodyPr>
          <a:lstStyle/>
          <a:p>
            <a:r>
              <a:rPr lang="en-VN" sz="2800" dirty="0"/>
              <a:t>Would you click on the hyperlink? Why?</a:t>
            </a:r>
          </a:p>
          <a:p>
            <a:r>
              <a:rPr lang="en-VN" sz="2800" dirty="0"/>
              <a:t>Our life’s experiences make us suspicious of emails or advertisements like this</a:t>
            </a:r>
          </a:p>
          <a:p>
            <a:r>
              <a:rPr lang="en-VN" sz="2800" dirty="0"/>
              <a:t>We might ask</a:t>
            </a:r>
          </a:p>
          <a:p>
            <a:pPr lvl="1"/>
            <a:r>
              <a:rPr lang="en-VN" sz="2400" dirty="0"/>
              <a:t>Are these real people earning extra money so easily?</a:t>
            </a:r>
          </a:p>
          <a:p>
            <a:pPr lvl="1"/>
            <a:r>
              <a:rPr lang="en-VN" sz="2400" dirty="0"/>
              <a:t>Is their method legal and ethical?</a:t>
            </a:r>
          </a:p>
          <a:p>
            <a:pPr lvl="1"/>
            <a:r>
              <a:rPr lang="en-VN" sz="2400" dirty="0"/>
              <a:t>Is there really no risk?</a:t>
            </a:r>
          </a:p>
          <a:p>
            <a:pPr lvl="1"/>
            <a:r>
              <a:rPr lang="en-VN" sz="2400" dirty="0"/>
              <a:t>What will they do with my personal details once I fill in?</a:t>
            </a:r>
          </a:p>
        </p:txBody>
      </p:sp>
      <p:sp>
        <p:nvSpPr>
          <p:cNvPr id="4" name="Slide Number Placeholder 3">
            <a:extLst>
              <a:ext uri="{FF2B5EF4-FFF2-40B4-BE49-F238E27FC236}">
                <a16:creationId xmlns:a16="http://schemas.microsoft.com/office/drawing/2014/main" id="{895CEF33-6583-4A4A-A01F-65CF55A1F088}"/>
              </a:ext>
            </a:extLst>
          </p:cNvPr>
          <p:cNvSpPr>
            <a:spLocks noGrp="1"/>
          </p:cNvSpPr>
          <p:nvPr>
            <p:ph type="sldNum" sz="quarter" idx="12"/>
          </p:nvPr>
        </p:nvSpPr>
        <p:spPr/>
        <p:txBody>
          <a:bodyPr/>
          <a:lstStyle/>
          <a:p>
            <a:fld id="{8C13379D-D487-4446-85FC-E9ED5B8B80F6}" type="slidenum">
              <a:rPr lang="en-US" smtClean="0"/>
              <a:pPr/>
              <a:t>15</a:t>
            </a:fld>
            <a:endParaRPr lang="en-US"/>
          </a:p>
        </p:txBody>
      </p:sp>
      <p:pic>
        <p:nvPicPr>
          <p:cNvPr id="8" name="Picture 7">
            <a:extLst>
              <a:ext uri="{FF2B5EF4-FFF2-40B4-BE49-F238E27FC236}">
                <a16:creationId xmlns:a16="http://schemas.microsoft.com/office/drawing/2014/main" id="{E65B4C6D-3226-0E48-9DA4-B9D6F9077512}"/>
              </a:ext>
            </a:extLst>
          </p:cNvPr>
          <p:cNvPicPr>
            <a:picLocks noChangeAspect="1"/>
          </p:cNvPicPr>
          <p:nvPr/>
        </p:nvPicPr>
        <p:blipFill>
          <a:blip r:embed="rId2"/>
          <a:stretch>
            <a:fillRect/>
          </a:stretch>
        </p:blipFill>
        <p:spPr>
          <a:xfrm>
            <a:off x="470451" y="1447799"/>
            <a:ext cx="3644348" cy="4274721"/>
          </a:xfrm>
          <a:prstGeom prst="rect">
            <a:avLst/>
          </a:prstGeom>
        </p:spPr>
      </p:pic>
    </p:spTree>
    <p:extLst>
      <p:ext uri="{BB962C8B-B14F-4D97-AF65-F5344CB8AC3E}">
        <p14:creationId xmlns:p14="http://schemas.microsoft.com/office/powerpoint/2010/main" val="113044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C1081-3C8F-2048-808F-BCD58344EDB1}"/>
              </a:ext>
            </a:extLst>
          </p:cNvPr>
          <p:cNvSpPr>
            <a:spLocks noGrp="1"/>
          </p:cNvSpPr>
          <p:nvPr>
            <p:ph type="title"/>
          </p:nvPr>
        </p:nvSpPr>
        <p:spPr/>
        <p:txBody>
          <a:bodyPr/>
          <a:lstStyle/>
          <a:p>
            <a:r>
              <a:rPr lang="en-VN" dirty="0"/>
              <a:t>Critical Reading</a:t>
            </a:r>
          </a:p>
        </p:txBody>
      </p:sp>
      <p:sp>
        <p:nvSpPr>
          <p:cNvPr id="6" name="Content Placeholder 5">
            <a:extLst>
              <a:ext uri="{FF2B5EF4-FFF2-40B4-BE49-F238E27FC236}">
                <a16:creationId xmlns:a16="http://schemas.microsoft.com/office/drawing/2014/main" id="{23E4D495-CD32-784E-A566-99A68341166B}"/>
              </a:ext>
            </a:extLst>
          </p:cNvPr>
          <p:cNvSpPr>
            <a:spLocks noGrp="1"/>
          </p:cNvSpPr>
          <p:nvPr>
            <p:ph idx="1"/>
          </p:nvPr>
        </p:nvSpPr>
        <p:spPr>
          <a:xfrm>
            <a:off x="533400" y="1143000"/>
            <a:ext cx="8153400" cy="5578475"/>
          </a:xfrm>
        </p:spPr>
        <p:txBody>
          <a:bodyPr>
            <a:normAutofit fontScale="92500" lnSpcReduction="10000"/>
          </a:bodyPr>
          <a:lstStyle/>
          <a:p>
            <a:r>
              <a:rPr lang="en-VN" dirty="0"/>
              <a:t>Active attempt to identify the contributions and shortcomings rather than simply reading from one paper to the other</a:t>
            </a:r>
          </a:p>
          <a:p>
            <a:r>
              <a:rPr lang="en-VN" dirty="0"/>
              <a:t>Good researchers should have ability to analyze the work and claims of others</a:t>
            </a:r>
          </a:p>
          <a:p>
            <a:r>
              <a:rPr lang="en-VN" dirty="0"/>
              <a:t>A paper is refereed is an indicator that it is of value, but it is not a guarantee, because:</a:t>
            </a:r>
          </a:p>
          <a:p>
            <a:pPr lvl="1"/>
            <a:r>
              <a:rPr lang="en-VN" dirty="0"/>
              <a:t>A paper is a snapshot of research work at a moment in time – what the researchers knew when they submitted</a:t>
            </a:r>
          </a:p>
          <a:p>
            <a:pPr lvl="1"/>
            <a:r>
              <a:rPr lang="en-VN" dirty="0"/>
              <a:t>Assumptions may be implausible</a:t>
            </a:r>
          </a:p>
          <a:p>
            <a:pPr lvl="1"/>
            <a:r>
              <a:rPr lang="en-VN" dirty="0"/>
              <a:t>Dataset used may be so tiny, that the results are meaningless</a:t>
            </a:r>
          </a:p>
          <a:p>
            <a:pPr lvl="1"/>
            <a:endParaRPr lang="en-VN" dirty="0"/>
          </a:p>
          <a:p>
            <a:endParaRPr lang="en-VN" dirty="0"/>
          </a:p>
          <a:p>
            <a:endParaRPr lang="en-VN" dirty="0"/>
          </a:p>
        </p:txBody>
      </p:sp>
      <p:sp>
        <p:nvSpPr>
          <p:cNvPr id="4" name="Slide Number Placeholder 3">
            <a:extLst>
              <a:ext uri="{FF2B5EF4-FFF2-40B4-BE49-F238E27FC236}">
                <a16:creationId xmlns:a16="http://schemas.microsoft.com/office/drawing/2014/main" id="{CAAA3C4F-3602-BF45-8DF1-93F39F0BB182}"/>
              </a:ext>
            </a:extLst>
          </p:cNvPr>
          <p:cNvSpPr>
            <a:spLocks noGrp="1"/>
          </p:cNvSpPr>
          <p:nvPr>
            <p:ph type="sldNum" sz="quarter" idx="12"/>
          </p:nvPr>
        </p:nvSpPr>
        <p:spPr/>
        <p:txBody>
          <a:bodyPr/>
          <a:lstStyle/>
          <a:p>
            <a:fld id="{8C13379D-D487-4446-85FC-E9ED5B8B80F6}" type="slidenum">
              <a:rPr lang="en-US" smtClean="0"/>
              <a:pPr/>
              <a:t>16</a:t>
            </a:fld>
            <a:endParaRPr lang="en-US"/>
          </a:p>
        </p:txBody>
      </p:sp>
    </p:spTree>
    <p:extLst>
      <p:ext uri="{BB962C8B-B14F-4D97-AF65-F5344CB8AC3E}">
        <p14:creationId xmlns:p14="http://schemas.microsoft.com/office/powerpoint/2010/main" val="1500404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C1081-3C8F-2048-808F-BCD58344EDB1}"/>
              </a:ext>
            </a:extLst>
          </p:cNvPr>
          <p:cNvSpPr>
            <a:spLocks noGrp="1"/>
          </p:cNvSpPr>
          <p:nvPr>
            <p:ph type="title"/>
          </p:nvPr>
        </p:nvSpPr>
        <p:spPr/>
        <p:txBody>
          <a:bodyPr/>
          <a:lstStyle/>
          <a:p>
            <a:r>
              <a:rPr lang="en-VN" dirty="0"/>
              <a:t>Critical Reading</a:t>
            </a:r>
          </a:p>
        </p:txBody>
      </p:sp>
      <p:sp>
        <p:nvSpPr>
          <p:cNvPr id="6" name="Content Placeholder 5">
            <a:extLst>
              <a:ext uri="{FF2B5EF4-FFF2-40B4-BE49-F238E27FC236}">
                <a16:creationId xmlns:a16="http://schemas.microsoft.com/office/drawing/2014/main" id="{23E4D495-CD32-784E-A566-99A68341166B}"/>
              </a:ext>
            </a:extLst>
          </p:cNvPr>
          <p:cNvSpPr>
            <a:spLocks noGrp="1"/>
          </p:cNvSpPr>
          <p:nvPr>
            <p:ph idx="1"/>
          </p:nvPr>
        </p:nvSpPr>
        <p:spPr>
          <a:xfrm>
            <a:off x="533400" y="1143000"/>
            <a:ext cx="8153400" cy="5578475"/>
          </a:xfrm>
        </p:spPr>
        <p:txBody>
          <a:bodyPr>
            <a:normAutofit lnSpcReduction="10000"/>
          </a:bodyPr>
          <a:lstStyle/>
          <a:p>
            <a:r>
              <a:rPr lang="en-VN" dirty="0"/>
              <a:t>Don’t accept something as true just because it was published</a:t>
            </a:r>
          </a:p>
          <a:p>
            <a:r>
              <a:rPr lang="en-VN" dirty="0"/>
              <a:t>Don’t evaluate researchers being dismissive of their past work</a:t>
            </a:r>
          </a:p>
          <a:p>
            <a:r>
              <a:rPr lang="en-VN" dirty="0"/>
              <a:t>We should respect published papers, and learn from them about strengths and weaknesses</a:t>
            </a:r>
          </a:p>
          <a:p>
            <a:r>
              <a:rPr lang="en-VN" dirty="0"/>
              <a:t>Inexperienced researchers see other work either perfect or poor, with nothing in-between. Usually, neither of these extremes is correct</a:t>
            </a:r>
          </a:p>
        </p:txBody>
      </p:sp>
      <p:sp>
        <p:nvSpPr>
          <p:cNvPr id="4" name="Slide Number Placeholder 3">
            <a:extLst>
              <a:ext uri="{FF2B5EF4-FFF2-40B4-BE49-F238E27FC236}">
                <a16:creationId xmlns:a16="http://schemas.microsoft.com/office/drawing/2014/main" id="{CAAA3C4F-3602-BF45-8DF1-93F39F0BB182}"/>
              </a:ext>
            </a:extLst>
          </p:cNvPr>
          <p:cNvSpPr>
            <a:spLocks noGrp="1"/>
          </p:cNvSpPr>
          <p:nvPr>
            <p:ph type="sldNum" sz="quarter" idx="12"/>
          </p:nvPr>
        </p:nvSpPr>
        <p:spPr/>
        <p:txBody>
          <a:bodyPr/>
          <a:lstStyle/>
          <a:p>
            <a:fld id="{8C13379D-D487-4446-85FC-E9ED5B8B80F6}" type="slidenum">
              <a:rPr lang="en-US" smtClean="0"/>
              <a:pPr/>
              <a:t>17</a:t>
            </a:fld>
            <a:endParaRPr lang="en-US"/>
          </a:p>
        </p:txBody>
      </p:sp>
    </p:spTree>
    <p:extLst>
      <p:ext uri="{BB962C8B-B14F-4D97-AF65-F5344CB8AC3E}">
        <p14:creationId xmlns:p14="http://schemas.microsoft.com/office/powerpoint/2010/main" val="3484909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A4EF-ACFB-A642-91E2-26ADA121FB1B}"/>
              </a:ext>
            </a:extLst>
          </p:cNvPr>
          <p:cNvSpPr>
            <a:spLocks noGrp="1"/>
          </p:cNvSpPr>
          <p:nvPr>
            <p:ph type="title"/>
          </p:nvPr>
        </p:nvSpPr>
        <p:spPr/>
        <p:txBody>
          <a:bodyPr/>
          <a:lstStyle/>
          <a:p>
            <a:r>
              <a:rPr lang="en-VN" dirty="0"/>
              <a:t>Critical Reading</a:t>
            </a:r>
          </a:p>
        </p:txBody>
      </p:sp>
      <p:sp>
        <p:nvSpPr>
          <p:cNvPr id="3" name="Content Placeholder 2">
            <a:extLst>
              <a:ext uri="{FF2B5EF4-FFF2-40B4-BE49-F238E27FC236}">
                <a16:creationId xmlns:a16="http://schemas.microsoft.com/office/drawing/2014/main" id="{46AE7D42-1CD3-694F-BFD1-76814403210A}"/>
              </a:ext>
            </a:extLst>
          </p:cNvPr>
          <p:cNvSpPr>
            <a:spLocks noGrp="1"/>
          </p:cNvSpPr>
          <p:nvPr>
            <p:ph idx="1"/>
          </p:nvPr>
        </p:nvSpPr>
        <p:spPr/>
        <p:txBody>
          <a:bodyPr>
            <a:normAutofit fontScale="85000" lnSpcReduction="10000"/>
          </a:bodyPr>
          <a:lstStyle/>
          <a:p>
            <a:r>
              <a:rPr lang="en-VN" dirty="0"/>
              <a:t>Read papers by asking critical questions, such as</a:t>
            </a:r>
          </a:p>
          <a:p>
            <a:pPr lvl="1"/>
            <a:r>
              <a:rPr lang="en-US" dirty="0"/>
              <a:t>Is there a contribution? Is it significant? </a:t>
            </a:r>
          </a:p>
          <a:p>
            <a:pPr lvl="1"/>
            <a:r>
              <a:rPr lang="en-US" dirty="0"/>
              <a:t>Is the contribution of interest? </a:t>
            </a:r>
          </a:p>
          <a:p>
            <a:pPr lvl="1"/>
            <a:r>
              <a:rPr lang="en-US" dirty="0"/>
              <a:t>Are the results correct? </a:t>
            </a:r>
          </a:p>
          <a:p>
            <a:pPr lvl="1"/>
            <a:r>
              <a:rPr lang="en-US" dirty="0"/>
              <a:t>Is the appropriate literature discussed? </a:t>
            </a:r>
          </a:p>
          <a:p>
            <a:pPr lvl="1"/>
            <a:r>
              <a:rPr lang="en-US" dirty="0"/>
              <a:t>Does the methodology actually answer the initial question? </a:t>
            </a:r>
          </a:p>
          <a:p>
            <a:pPr lvl="1"/>
            <a:r>
              <a:rPr lang="en-US" dirty="0"/>
              <a:t>Are the proposals and results critically analyzed? </a:t>
            </a:r>
          </a:p>
          <a:p>
            <a:pPr lvl="1"/>
            <a:r>
              <a:rPr lang="en-US" dirty="0"/>
              <a:t>Are all the technical details correct? Are they sensible? </a:t>
            </a:r>
          </a:p>
          <a:p>
            <a:pPr lvl="1"/>
            <a:r>
              <a:rPr lang="en-US" dirty="0"/>
              <a:t>Could the results be verified? </a:t>
            </a:r>
          </a:p>
          <a:p>
            <a:pPr lvl="1"/>
            <a:r>
              <a:rPr lang="en-US" dirty="0"/>
              <a:t>Are there any serious ambiguities or inconsistencies? </a:t>
            </a:r>
          </a:p>
        </p:txBody>
      </p:sp>
      <p:sp>
        <p:nvSpPr>
          <p:cNvPr id="4" name="Slide Number Placeholder 3">
            <a:extLst>
              <a:ext uri="{FF2B5EF4-FFF2-40B4-BE49-F238E27FC236}">
                <a16:creationId xmlns:a16="http://schemas.microsoft.com/office/drawing/2014/main" id="{DFFE3DBA-9995-0741-A2ED-4341B281CEC2}"/>
              </a:ext>
            </a:extLst>
          </p:cNvPr>
          <p:cNvSpPr>
            <a:spLocks noGrp="1"/>
          </p:cNvSpPr>
          <p:nvPr>
            <p:ph type="sldNum" sz="quarter" idx="12"/>
          </p:nvPr>
        </p:nvSpPr>
        <p:spPr/>
        <p:txBody>
          <a:bodyPr/>
          <a:lstStyle/>
          <a:p>
            <a:fld id="{8C13379D-D487-4446-85FC-E9ED5B8B80F6}" type="slidenum">
              <a:rPr lang="en-US" smtClean="0"/>
              <a:pPr/>
              <a:t>18</a:t>
            </a:fld>
            <a:endParaRPr lang="en-US"/>
          </a:p>
        </p:txBody>
      </p:sp>
    </p:spTree>
    <p:extLst>
      <p:ext uri="{BB962C8B-B14F-4D97-AF65-F5344CB8AC3E}">
        <p14:creationId xmlns:p14="http://schemas.microsoft.com/office/powerpoint/2010/main" val="3046619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9D7-8DDF-DC43-859E-F874C3BA5C3F}"/>
              </a:ext>
            </a:extLst>
          </p:cNvPr>
          <p:cNvSpPr>
            <a:spLocks noGrp="1"/>
          </p:cNvSpPr>
          <p:nvPr>
            <p:ph type="title"/>
          </p:nvPr>
        </p:nvSpPr>
        <p:spPr/>
        <p:txBody>
          <a:bodyPr/>
          <a:lstStyle/>
          <a:p>
            <a:r>
              <a:rPr lang="en-VN" dirty="0"/>
              <a:t>Example 1</a:t>
            </a:r>
          </a:p>
        </p:txBody>
      </p:sp>
      <p:sp>
        <p:nvSpPr>
          <p:cNvPr id="3" name="Content Placeholder 2">
            <a:extLst>
              <a:ext uri="{FF2B5EF4-FFF2-40B4-BE49-F238E27FC236}">
                <a16:creationId xmlns:a16="http://schemas.microsoft.com/office/drawing/2014/main" id="{8F09430B-1C80-134A-B437-33256CD4A046}"/>
              </a:ext>
            </a:extLst>
          </p:cNvPr>
          <p:cNvSpPr>
            <a:spLocks noGrp="1"/>
          </p:cNvSpPr>
          <p:nvPr>
            <p:ph idx="1"/>
          </p:nvPr>
        </p:nvSpPr>
        <p:spPr/>
        <p:txBody>
          <a:bodyPr/>
          <a:lstStyle/>
          <a:p>
            <a:r>
              <a:rPr lang="en-VN" dirty="0"/>
              <a:t>Excerpt</a:t>
            </a:r>
          </a:p>
          <a:p>
            <a:pPr lvl="1"/>
            <a:r>
              <a:rPr lang="en-US" dirty="0"/>
              <a:t>The aim of the study was to describe how patients perceive involvement in decisions concerning their own treatment and nursing care.</a:t>
            </a:r>
            <a:br>
              <a:rPr lang="en-US" dirty="0"/>
            </a:br>
            <a:r>
              <a:rPr lang="en-US" b="1" dirty="0"/>
              <a:t>Sample</a:t>
            </a:r>
            <a:br>
              <a:rPr lang="en-US" dirty="0"/>
            </a:br>
            <a:r>
              <a:rPr lang="en-US" dirty="0"/>
              <a:t>A convenience sample of 12 patients was selected from three mixed-sex medical wards. The only criterion for inclusion in the study was a willingness to participate.</a:t>
            </a:r>
            <a:endParaRPr lang="en-VN" dirty="0"/>
          </a:p>
        </p:txBody>
      </p:sp>
      <p:sp>
        <p:nvSpPr>
          <p:cNvPr id="4" name="Slide Number Placeholder 3">
            <a:extLst>
              <a:ext uri="{FF2B5EF4-FFF2-40B4-BE49-F238E27FC236}">
                <a16:creationId xmlns:a16="http://schemas.microsoft.com/office/drawing/2014/main" id="{446623C6-3A44-614A-AF74-8C8E10FEC5B9}"/>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extLst>
      <p:ext uri="{BB962C8B-B14F-4D97-AF65-F5344CB8AC3E}">
        <p14:creationId xmlns:p14="http://schemas.microsoft.com/office/powerpoint/2010/main" val="562958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pPr marL="457200" indent="-457200">
              <a:spcAft>
                <a:spcPts val="1200"/>
              </a:spcAft>
              <a:buFont typeface="+mj-lt"/>
              <a:buAutoNum type="arabicPeriod"/>
            </a:pPr>
            <a:r>
              <a:rPr lang="en-US" sz="2800" dirty="0">
                <a:solidFill>
                  <a:srgbClr val="333399"/>
                </a:solidFill>
              </a:rPr>
              <a:t>Reading Literature</a:t>
            </a:r>
          </a:p>
          <a:p>
            <a:pPr marL="457200" indent="-457200">
              <a:spcAft>
                <a:spcPts val="1200"/>
              </a:spcAft>
              <a:buFont typeface="+mj-lt"/>
              <a:buAutoNum type="arabicPeriod"/>
            </a:pPr>
            <a:r>
              <a:rPr lang="en-US" sz="2800" dirty="0">
                <a:solidFill>
                  <a:srgbClr val="333399"/>
                </a:solidFill>
              </a:rPr>
              <a:t>Finding Research Papers</a:t>
            </a:r>
          </a:p>
          <a:p>
            <a:pPr marL="457200" indent="-457200">
              <a:spcAft>
                <a:spcPts val="1200"/>
              </a:spcAft>
              <a:buFont typeface="+mj-lt"/>
              <a:buAutoNum type="arabicPeriod"/>
            </a:pPr>
            <a:r>
              <a:rPr lang="en-US" sz="2800" dirty="0">
                <a:solidFill>
                  <a:srgbClr val="333399"/>
                </a:solidFill>
              </a:rPr>
              <a:t>Critical Reading</a:t>
            </a:r>
          </a:p>
          <a:p>
            <a:pPr marL="457200" indent="-457200">
              <a:spcAft>
                <a:spcPts val="1200"/>
              </a:spcAft>
              <a:buFont typeface="+mj-lt"/>
              <a:buAutoNum type="arabicPeriod"/>
            </a:pPr>
            <a:r>
              <a:rPr lang="en-US" sz="2800" dirty="0">
                <a:solidFill>
                  <a:srgbClr val="333399"/>
                </a:solidFill>
              </a:rPr>
              <a:t>Developing a Literature Review</a:t>
            </a:r>
          </a:p>
          <a:p>
            <a:pPr marL="457200" indent="-457200">
              <a:spcAft>
                <a:spcPts val="1200"/>
              </a:spcAft>
              <a:buFont typeface="+mj-lt"/>
              <a:buAutoNum type="arabicPeriod"/>
            </a:pPr>
            <a:r>
              <a:rPr lang="en-US" sz="2800" dirty="0">
                <a:solidFill>
                  <a:srgbClr val="333399"/>
                </a:solidFill>
              </a:rPr>
              <a:t>Evaluation of Papers</a:t>
            </a:r>
          </a:p>
          <a:p>
            <a:pPr marL="0" indent="0">
              <a:spcAft>
                <a:spcPts val="1200"/>
              </a:spcAft>
              <a:buNone/>
            </a:pPr>
            <a:br>
              <a:rPr lang="en-US" sz="2800" dirty="0"/>
            </a:br>
            <a:endParaRPr lang="en-US" sz="2500" u="sng" dirty="0">
              <a:solidFill>
                <a:srgbClr val="0070C0"/>
              </a:solidFill>
              <a:latin typeface="Arial" charset="0"/>
            </a:endParaRPr>
          </a:p>
        </p:txBody>
      </p:sp>
      <p:sp>
        <p:nvSpPr>
          <p:cNvPr id="8" name="Slide Number Placeholder 7">
            <a:extLst>
              <a:ext uri="{FF2B5EF4-FFF2-40B4-BE49-F238E27FC236}">
                <a16:creationId xmlns:a16="http://schemas.microsoft.com/office/drawing/2014/main" id="{1D817D8F-40DB-DC43-9EBA-2F1641FF45B8}"/>
              </a:ext>
            </a:extLst>
          </p:cNvPr>
          <p:cNvSpPr>
            <a:spLocks noGrp="1"/>
          </p:cNvSpPr>
          <p:nvPr>
            <p:ph type="sldNum" sz="quarter" idx="12"/>
          </p:nvPr>
        </p:nvSpPr>
        <p:spPr/>
        <p:txBody>
          <a:bodyPr/>
          <a:lstStyle/>
          <a:p>
            <a:fld id="{8C13379D-D487-4446-85FC-E9ED5B8B80F6}" type="slidenum">
              <a:rPr lang="en-US" smtClean="0"/>
              <a:pPr/>
              <a:t>2</a:t>
            </a:fld>
            <a:endParaRPr lang="en-US"/>
          </a:p>
        </p:txBody>
      </p:sp>
    </p:spTree>
    <p:extLst>
      <p:ext uri="{BB962C8B-B14F-4D97-AF65-F5344CB8AC3E}">
        <p14:creationId xmlns:p14="http://schemas.microsoft.com/office/powerpoint/2010/main" val="4274840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4C30-B5AF-5145-8C7B-865E406E4E22}"/>
              </a:ext>
            </a:extLst>
          </p:cNvPr>
          <p:cNvSpPr>
            <a:spLocks noGrp="1"/>
          </p:cNvSpPr>
          <p:nvPr>
            <p:ph type="title"/>
          </p:nvPr>
        </p:nvSpPr>
        <p:spPr/>
        <p:txBody>
          <a:bodyPr/>
          <a:lstStyle/>
          <a:p>
            <a:r>
              <a:rPr lang="en-VN" dirty="0"/>
              <a:t>Example 1</a:t>
            </a:r>
          </a:p>
        </p:txBody>
      </p:sp>
      <p:sp>
        <p:nvSpPr>
          <p:cNvPr id="3" name="Content Placeholder 2">
            <a:extLst>
              <a:ext uri="{FF2B5EF4-FFF2-40B4-BE49-F238E27FC236}">
                <a16:creationId xmlns:a16="http://schemas.microsoft.com/office/drawing/2014/main" id="{7B11497D-97E4-974C-82FF-F34748148883}"/>
              </a:ext>
            </a:extLst>
          </p:cNvPr>
          <p:cNvSpPr>
            <a:spLocks noGrp="1"/>
          </p:cNvSpPr>
          <p:nvPr>
            <p:ph idx="1"/>
          </p:nvPr>
        </p:nvSpPr>
        <p:spPr>
          <a:xfrm>
            <a:off x="533400" y="1143000"/>
            <a:ext cx="8153400" cy="5213350"/>
          </a:xfrm>
        </p:spPr>
        <p:txBody>
          <a:bodyPr>
            <a:noAutofit/>
          </a:bodyPr>
          <a:lstStyle/>
          <a:p>
            <a:r>
              <a:rPr lang="en-US" sz="2800" b="1" dirty="0"/>
              <a:t>Is the methodology valid here?</a:t>
            </a:r>
            <a:r>
              <a:rPr lang="en-US" sz="2800" dirty="0"/>
              <a:t> </a:t>
            </a:r>
          </a:p>
          <a:p>
            <a:pPr lvl="1"/>
            <a:r>
              <a:rPr lang="en-US" sz="2400" dirty="0"/>
              <a:t>Critical readers would question whether the sample size was big enough to fulfil the aim of this study.</a:t>
            </a:r>
          </a:p>
          <a:p>
            <a:pPr lvl="1"/>
            <a:r>
              <a:rPr lang="en-US" sz="2400" dirty="0"/>
              <a:t>They would also question whether the sample was representative enough of the wider population, as the criterion for inclusion in the population sample perhaps created an unrepresentative group. </a:t>
            </a:r>
          </a:p>
          <a:p>
            <a:pPr lvl="1"/>
            <a:r>
              <a:rPr lang="en-US" sz="2400" dirty="0"/>
              <a:t>The personality type that is willing to participate in a study of this kind may suggest subjects that are already highly involved in patient participation, thus skewing the survey results.</a:t>
            </a:r>
            <a:endParaRPr lang="en-VN" sz="2400" dirty="0"/>
          </a:p>
        </p:txBody>
      </p:sp>
      <p:sp>
        <p:nvSpPr>
          <p:cNvPr id="4" name="Slide Number Placeholder 3">
            <a:extLst>
              <a:ext uri="{FF2B5EF4-FFF2-40B4-BE49-F238E27FC236}">
                <a16:creationId xmlns:a16="http://schemas.microsoft.com/office/drawing/2014/main" id="{9C5BF32A-30A1-9F43-8927-F90BC197D4A0}"/>
              </a:ext>
            </a:extLst>
          </p:cNvPr>
          <p:cNvSpPr>
            <a:spLocks noGrp="1"/>
          </p:cNvSpPr>
          <p:nvPr>
            <p:ph type="sldNum" sz="quarter" idx="12"/>
          </p:nvPr>
        </p:nvSpPr>
        <p:spPr/>
        <p:txBody>
          <a:bodyPr/>
          <a:lstStyle/>
          <a:p>
            <a:fld id="{8C13379D-D487-4446-85FC-E9ED5B8B80F6}" type="slidenum">
              <a:rPr lang="en-US" smtClean="0"/>
              <a:pPr/>
              <a:t>20</a:t>
            </a:fld>
            <a:endParaRPr lang="en-US"/>
          </a:p>
        </p:txBody>
      </p:sp>
    </p:spTree>
    <p:extLst>
      <p:ext uri="{BB962C8B-B14F-4D97-AF65-F5344CB8AC3E}">
        <p14:creationId xmlns:p14="http://schemas.microsoft.com/office/powerpoint/2010/main" val="2309427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9D7-8DDF-DC43-859E-F874C3BA5C3F}"/>
              </a:ext>
            </a:extLst>
          </p:cNvPr>
          <p:cNvSpPr>
            <a:spLocks noGrp="1"/>
          </p:cNvSpPr>
          <p:nvPr>
            <p:ph type="title"/>
          </p:nvPr>
        </p:nvSpPr>
        <p:spPr/>
        <p:txBody>
          <a:bodyPr/>
          <a:lstStyle/>
          <a:p>
            <a:r>
              <a:rPr lang="en-VN" dirty="0"/>
              <a:t>Example 2</a:t>
            </a:r>
          </a:p>
        </p:txBody>
      </p:sp>
      <p:sp>
        <p:nvSpPr>
          <p:cNvPr id="3" name="Content Placeholder 2">
            <a:extLst>
              <a:ext uri="{FF2B5EF4-FFF2-40B4-BE49-F238E27FC236}">
                <a16:creationId xmlns:a16="http://schemas.microsoft.com/office/drawing/2014/main" id="{8F09430B-1C80-134A-B437-33256CD4A046}"/>
              </a:ext>
            </a:extLst>
          </p:cNvPr>
          <p:cNvSpPr>
            <a:spLocks noGrp="1"/>
          </p:cNvSpPr>
          <p:nvPr>
            <p:ph idx="1"/>
          </p:nvPr>
        </p:nvSpPr>
        <p:spPr>
          <a:xfrm>
            <a:off x="533400" y="1143000"/>
            <a:ext cx="8382000" cy="4983163"/>
          </a:xfrm>
        </p:spPr>
        <p:txBody>
          <a:bodyPr>
            <a:normAutofit lnSpcReduction="10000"/>
          </a:bodyPr>
          <a:lstStyle/>
          <a:p>
            <a:r>
              <a:rPr lang="en-VN" dirty="0"/>
              <a:t>Excerpt</a:t>
            </a:r>
          </a:p>
          <a:p>
            <a:pPr lvl="1"/>
            <a:r>
              <a:rPr lang="en-US" sz="2600" dirty="0"/>
              <a:t>Each interview was tape recorded and took between 60 and 90 minutes to complete. After each interview, the tape was listened to and transcribed. During this period, hunches or working hypotheses were identified which were explored in subsequent interviews. The major theme of 'toeing the line' was identified that provides insight into how patients view 'collaboration'. The remainder of this paper will focus on an exploration of this theme and its significant implications for nursing.</a:t>
            </a:r>
            <a:endParaRPr lang="en-VN" sz="2600" dirty="0"/>
          </a:p>
        </p:txBody>
      </p:sp>
      <p:sp>
        <p:nvSpPr>
          <p:cNvPr id="4" name="Slide Number Placeholder 3">
            <a:extLst>
              <a:ext uri="{FF2B5EF4-FFF2-40B4-BE49-F238E27FC236}">
                <a16:creationId xmlns:a16="http://schemas.microsoft.com/office/drawing/2014/main" id="{446623C6-3A44-614A-AF74-8C8E10FEC5B9}"/>
              </a:ext>
            </a:extLst>
          </p:cNvPr>
          <p:cNvSpPr>
            <a:spLocks noGrp="1"/>
          </p:cNvSpPr>
          <p:nvPr>
            <p:ph type="sldNum" sz="quarter" idx="12"/>
          </p:nvPr>
        </p:nvSpPr>
        <p:spPr/>
        <p:txBody>
          <a:bodyPr/>
          <a:lstStyle/>
          <a:p>
            <a:fld id="{8C13379D-D487-4446-85FC-E9ED5B8B80F6}" type="slidenum">
              <a:rPr lang="en-US" smtClean="0"/>
              <a:pPr/>
              <a:t>21</a:t>
            </a:fld>
            <a:endParaRPr lang="en-US"/>
          </a:p>
        </p:txBody>
      </p:sp>
    </p:spTree>
    <p:extLst>
      <p:ext uri="{BB962C8B-B14F-4D97-AF65-F5344CB8AC3E}">
        <p14:creationId xmlns:p14="http://schemas.microsoft.com/office/powerpoint/2010/main" val="2169918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EC5A-2688-8542-8AB2-D21C84B9871B}"/>
              </a:ext>
            </a:extLst>
          </p:cNvPr>
          <p:cNvSpPr>
            <a:spLocks noGrp="1"/>
          </p:cNvSpPr>
          <p:nvPr>
            <p:ph type="title"/>
          </p:nvPr>
        </p:nvSpPr>
        <p:spPr/>
        <p:txBody>
          <a:bodyPr/>
          <a:lstStyle/>
          <a:p>
            <a:r>
              <a:rPr lang="en-VN" dirty="0"/>
              <a:t>Example 2</a:t>
            </a:r>
          </a:p>
        </p:txBody>
      </p:sp>
      <p:sp>
        <p:nvSpPr>
          <p:cNvPr id="3" name="Content Placeholder 2">
            <a:extLst>
              <a:ext uri="{FF2B5EF4-FFF2-40B4-BE49-F238E27FC236}">
                <a16:creationId xmlns:a16="http://schemas.microsoft.com/office/drawing/2014/main" id="{949777EB-43D4-8541-A306-73BAC4FDBA8F}"/>
              </a:ext>
            </a:extLst>
          </p:cNvPr>
          <p:cNvSpPr>
            <a:spLocks noGrp="1"/>
          </p:cNvSpPr>
          <p:nvPr>
            <p:ph idx="1"/>
          </p:nvPr>
        </p:nvSpPr>
        <p:spPr/>
        <p:txBody>
          <a:bodyPr>
            <a:normAutofit/>
          </a:bodyPr>
          <a:lstStyle/>
          <a:p>
            <a:r>
              <a:rPr lang="en-US" b="1" dirty="0"/>
              <a:t>Has the author overgeneralized the results here?</a:t>
            </a:r>
          </a:p>
          <a:p>
            <a:pPr lvl="1"/>
            <a:r>
              <a:rPr lang="en-US" dirty="0"/>
              <a:t>The author has used the findings from a very small sample size, that may not represent a sufficient range of patients, to support a major line of argument about how patients view collaboration. </a:t>
            </a:r>
          </a:p>
          <a:p>
            <a:pPr lvl="1"/>
            <a:r>
              <a:rPr lang="en-US" dirty="0"/>
              <a:t>The authors are inferring that the results gained from surveying these patients can be generalized to all patients.</a:t>
            </a:r>
            <a:endParaRPr lang="en-VN" dirty="0"/>
          </a:p>
        </p:txBody>
      </p:sp>
      <p:sp>
        <p:nvSpPr>
          <p:cNvPr id="4" name="Slide Number Placeholder 3">
            <a:extLst>
              <a:ext uri="{FF2B5EF4-FFF2-40B4-BE49-F238E27FC236}">
                <a16:creationId xmlns:a16="http://schemas.microsoft.com/office/drawing/2014/main" id="{2B5B25B1-DC17-BE47-9881-30721D798228}"/>
              </a:ext>
            </a:extLst>
          </p:cNvPr>
          <p:cNvSpPr>
            <a:spLocks noGrp="1"/>
          </p:cNvSpPr>
          <p:nvPr>
            <p:ph type="sldNum" sz="quarter" idx="12"/>
          </p:nvPr>
        </p:nvSpPr>
        <p:spPr/>
        <p:txBody>
          <a:bodyPr/>
          <a:lstStyle/>
          <a:p>
            <a:fld id="{8C13379D-D487-4446-85FC-E9ED5B8B80F6}" type="slidenum">
              <a:rPr lang="en-US" smtClean="0"/>
              <a:pPr/>
              <a:t>22</a:t>
            </a:fld>
            <a:endParaRPr lang="en-US"/>
          </a:p>
        </p:txBody>
      </p:sp>
    </p:spTree>
    <p:extLst>
      <p:ext uri="{BB962C8B-B14F-4D97-AF65-F5344CB8AC3E}">
        <p14:creationId xmlns:p14="http://schemas.microsoft.com/office/powerpoint/2010/main" val="2391265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9D7-8DDF-DC43-859E-F874C3BA5C3F}"/>
              </a:ext>
            </a:extLst>
          </p:cNvPr>
          <p:cNvSpPr>
            <a:spLocks noGrp="1"/>
          </p:cNvSpPr>
          <p:nvPr>
            <p:ph type="title"/>
          </p:nvPr>
        </p:nvSpPr>
        <p:spPr/>
        <p:txBody>
          <a:bodyPr/>
          <a:lstStyle/>
          <a:p>
            <a:r>
              <a:rPr lang="en-VN" dirty="0"/>
              <a:t>Example 3</a:t>
            </a:r>
          </a:p>
        </p:txBody>
      </p:sp>
      <p:sp>
        <p:nvSpPr>
          <p:cNvPr id="3" name="Content Placeholder 2">
            <a:extLst>
              <a:ext uri="{FF2B5EF4-FFF2-40B4-BE49-F238E27FC236}">
                <a16:creationId xmlns:a16="http://schemas.microsoft.com/office/drawing/2014/main" id="{8F09430B-1C80-134A-B437-33256CD4A046}"/>
              </a:ext>
            </a:extLst>
          </p:cNvPr>
          <p:cNvSpPr>
            <a:spLocks noGrp="1"/>
          </p:cNvSpPr>
          <p:nvPr>
            <p:ph idx="1"/>
          </p:nvPr>
        </p:nvSpPr>
        <p:spPr>
          <a:xfrm>
            <a:off x="533400" y="1143000"/>
            <a:ext cx="8382000" cy="5213350"/>
          </a:xfrm>
        </p:spPr>
        <p:txBody>
          <a:bodyPr>
            <a:normAutofit fontScale="85000" lnSpcReduction="20000"/>
          </a:bodyPr>
          <a:lstStyle/>
          <a:p>
            <a:r>
              <a:rPr lang="en-VN" dirty="0"/>
              <a:t>Excerpt</a:t>
            </a:r>
          </a:p>
          <a:p>
            <a:pPr lvl="1"/>
            <a:r>
              <a:rPr lang="en-US" dirty="0"/>
              <a:t>A third illusion is that leaders are not necessary in good teams. Leadership is back in fashion. But people in teams often argue that good teamwork makes leadership redundant. Explicit or strong leadership </a:t>
            </a:r>
            <a:r>
              <a:rPr lang="en-US" dirty="0" err="1"/>
              <a:t>behaviour</a:t>
            </a:r>
            <a:r>
              <a:rPr lang="en-US" dirty="0"/>
              <a:t> is seen as contrary to the notional equality of teams.</a:t>
            </a:r>
            <a:br>
              <a:rPr lang="en-US" dirty="0"/>
            </a:br>
            <a:br>
              <a:rPr lang="en-US" dirty="0"/>
            </a:br>
            <a:r>
              <a:rPr lang="en-US" dirty="0"/>
              <a:t>This illusion and the lack of leadership it produces is one of the worst things that can happen to a team. It ensures an obsession with internal power relations and a team without a champion. A leader is the team's link with the wider </a:t>
            </a:r>
            <a:r>
              <a:rPr lang="en-US" dirty="0" err="1"/>
              <a:t>organisation</a:t>
            </a:r>
            <a:r>
              <a:rPr lang="en-US" dirty="0"/>
              <a:t> and the vital conduit for resources, support and credibility. Teams need help to understand how their leadership requirements change and how to make the most of the leadership resources distributed among members..</a:t>
            </a:r>
            <a:endParaRPr lang="en-VN" sz="2600" dirty="0"/>
          </a:p>
        </p:txBody>
      </p:sp>
      <p:sp>
        <p:nvSpPr>
          <p:cNvPr id="4" name="Slide Number Placeholder 3">
            <a:extLst>
              <a:ext uri="{FF2B5EF4-FFF2-40B4-BE49-F238E27FC236}">
                <a16:creationId xmlns:a16="http://schemas.microsoft.com/office/drawing/2014/main" id="{446623C6-3A44-614A-AF74-8C8E10FEC5B9}"/>
              </a:ext>
            </a:extLst>
          </p:cNvPr>
          <p:cNvSpPr>
            <a:spLocks noGrp="1"/>
          </p:cNvSpPr>
          <p:nvPr>
            <p:ph type="sldNum" sz="quarter" idx="12"/>
          </p:nvPr>
        </p:nvSpPr>
        <p:spPr/>
        <p:txBody>
          <a:bodyPr/>
          <a:lstStyle/>
          <a:p>
            <a:fld id="{8C13379D-D487-4446-85FC-E9ED5B8B80F6}" type="slidenum">
              <a:rPr lang="en-US" smtClean="0"/>
              <a:pPr/>
              <a:t>23</a:t>
            </a:fld>
            <a:endParaRPr lang="en-US"/>
          </a:p>
        </p:txBody>
      </p:sp>
    </p:spTree>
    <p:extLst>
      <p:ext uri="{BB962C8B-B14F-4D97-AF65-F5344CB8AC3E}">
        <p14:creationId xmlns:p14="http://schemas.microsoft.com/office/powerpoint/2010/main" val="7922352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A8E2-E863-F74B-8548-6764F097DB8D}"/>
              </a:ext>
            </a:extLst>
          </p:cNvPr>
          <p:cNvSpPr>
            <a:spLocks noGrp="1"/>
          </p:cNvSpPr>
          <p:nvPr>
            <p:ph type="title"/>
          </p:nvPr>
        </p:nvSpPr>
        <p:spPr/>
        <p:txBody>
          <a:bodyPr/>
          <a:lstStyle/>
          <a:p>
            <a:r>
              <a:rPr lang="en-VN" dirty="0"/>
              <a:t>Example 3</a:t>
            </a:r>
          </a:p>
        </p:txBody>
      </p:sp>
      <p:sp>
        <p:nvSpPr>
          <p:cNvPr id="3" name="Content Placeholder 2">
            <a:extLst>
              <a:ext uri="{FF2B5EF4-FFF2-40B4-BE49-F238E27FC236}">
                <a16:creationId xmlns:a16="http://schemas.microsoft.com/office/drawing/2014/main" id="{61B63BD6-5C88-5649-AC1C-F0F0B3E186F7}"/>
              </a:ext>
            </a:extLst>
          </p:cNvPr>
          <p:cNvSpPr>
            <a:spLocks noGrp="1"/>
          </p:cNvSpPr>
          <p:nvPr>
            <p:ph idx="1"/>
          </p:nvPr>
        </p:nvSpPr>
        <p:spPr/>
        <p:txBody>
          <a:bodyPr/>
          <a:lstStyle/>
          <a:p>
            <a:r>
              <a:rPr lang="en-US" dirty="0"/>
              <a:t>Who says leadership is back in fashion</a:t>
            </a:r>
          </a:p>
          <a:p>
            <a:r>
              <a:rPr lang="en-US" dirty="0"/>
              <a:t>Is this assumed knowledge within the discipline of Management? </a:t>
            </a:r>
          </a:p>
          <a:p>
            <a:r>
              <a:rPr lang="en-US" dirty="0"/>
              <a:t>This point is stated as fact</a:t>
            </a:r>
          </a:p>
          <a:p>
            <a:r>
              <a:rPr lang="en-US" dirty="0"/>
              <a:t>What theory is it based on? </a:t>
            </a:r>
          </a:p>
          <a:p>
            <a:r>
              <a:rPr lang="en-US" dirty="0"/>
              <a:t>Do you agree with it?</a:t>
            </a:r>
            <a:endParaRPr lang="en-VN" dirty="0"/>
          </a:p>
        </p:txBody>
      </p:sp>
      <p:sp>
        <p:nvSpPr>
          <p:cNvPr id="4" name="Slide Number Placeholder 3">
            <a:extLst>
              <a:ext uri="{FF2B5EF4-FFF2-40B4-BE49-F238E27FC236}">
                <a16:creationId xmlns:a16="http://schemas.microsoft.com/office/drawing/2014/main" id="{3414CF7E-E7E5-6E44-99DC-A6B65EB9D358}"/>
              </a:ext>
            </a:extLst>
          </p:cNvPr>
          <p:cNvSpPr>
            <a:spLocks noGrp="1"/>
          </p:cNvSpPr>
          <p:nvPr>
            <p:ph type="sldNum" sz="quarter" idx="12"/>
          </p:nvPr>
        </p:nvSpPr>
        <p:spPr/>
        <p:txBody>
          <a:bodyPr/>
          <a:lstStyle/>
          <a:p>
            <a:fld id="{8C13379D-D487-4446-85FC-E9ED5B8B80F6}" type="slidenum">
              <a:rPr lang="en-US" smtClean="0"/>
              <a:pPr/>
              <a:t>24</a:t>
            </a:fld>
            <a:endParaRPr lang="en-US"/>
          </a:p>
        </p:txBody>
      </p:sp>
    </p:spTree>
    <p:extLst>
      <p:ext uri="{BB962C8B-B14F-4D97-AF65-F5344CB8AC3E}">
        <p14:creationId xmlns:p14="http://schemas.microsoft.com/office/powerpoint/2010/main" val="426990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0DE80D-542E-B54D-B93D-566E64B5819C}"/>
              </a:ext>
            </a:extLst>
          </p:cNvPr>
          <p:cNvSpPr>
            <a:spLocks noGrp="1"/>
          </p:cNvSpPr>
          <p:nvPr>
            <p:ph type="body" idx="1"/>
          </p:nvPr>
        </p:nvSpPr>
        <p:spPr/>
        <p:txBody>
          <a:bodyPr>
            <a:normAutofit/>
          </a:bodyPr>
          <a:lstStyle/>
          <a:p>
            <a:r>
              <a:rPr lang="en-US" sz="3200" dirty="0">
                <a:solidFill>
                  <a:srgbClr val="C00000"/>
                </a:solidFill>
                <a:latin typeface="Arial" panose="020B0604020202020204" pitchFamily="34" charset="0"/>
                <a:cs typeface="Arial" panose="020B0604020202020204" pitchFamily="34" charset="0"/>
              </a:rPr>
              <a:t>DEVELOPING A LITERATURE REVIEW</a:t>
            </a:r>
          </a:p>
        </p:txBody>
      </p:sp>
      <p:sp>
        <p:nvSpPr>
          <p:cNvPr id="4" name="Slide Number Placeholder 3">
            <a:extLst>
              <a:ext uri="{FF2B5EF4-FFF2-40B4-BE49-F238E27FC236}">
                <a16:creationId xmlns:a16="http://schemas.microsoft.com/office/drawing/2014/main" id="{A83313DF-6FD2-C347-85C5-ABDD037E6293}"/>
              </a:ext>
            </a:extLst>
          </p:cNvPr>
          <p:cNvSpPr>
            <a:spLocks noGrp="1"/>
          </p:cNvSpPr>
          <p:nvPr>
            <p:ph type="sldNum" sz="quarter" idx="12"/>
          </p:nvPr>
        </p:nvSpPr>
        <p:spPr/>
        <p:txBody>
          <a:bodyPr/>
          <a:lstStyle/>
          <a:p>
            <a:fld id="{8C13379D-D487-4446-85FC-E9ED5B8B80F6}" type="slidenum">
              <a:rPr lang="en-US" smtClean="0"/>
              <a:pPr/>
              <a:t>25</a:t>
            </a:fld>
            <a:endParaRPr lang="en-US"/>
          </a:p>
        </p:txBody>
      </p:sp>
    </p:spTree>
    <p:extLst>
      <p:ext uri="{BB962C8B-B14F-4D97-AF65-F5344CB8AC3E}">
        <p14:creationId xmlns:p14="http://schemas.microsoft.com/office/powerpoint/2010/main" val="22300774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3F666E-4AD3-FA4F-AFEB-CE89B72720AB}"/>
              </a:ext>
            </a:extLst>
          </p:cNvPr>
          <p:cNvSpPr>
            <a:spLocks noGrp="1"/>
          </p:cNvSpPr>
          <p:nvPr>
            <p:ph type="title"/>
          </p:nvPr>
        </p:nvSpPr>
        <p:spPr/>
        <p:txBody>
          <a:bodyPr/>
          <a:lstStyle/>
          <a:p>
            <a:r>
              <a:rPr lang="en-VN" dirty="0"/>
              <a:t>Literature Review</a:t>
            </a:r>
          </a:p>
        </p:txBody>
      </p:sp>
      <p:sp>
        <p:nvSpPr>
          <p:cNvPr id="6" name="Content Placeholder 5">
            <a:extLst>
              <a:ext uri="{FF2B5EF4-FFF2-40B4-BE49-F238E27FC236}">
                <a16:creationId xmlns:a16="http://schemas.microsoft.com/office/drawing/2014/main" id="{C0F59DC3-37C1-8645-A48C-F4AF3B46A521}"/>
              </a:ext>
            </a:extLst>
          </p:cNvPr>
          <p:cNvSpPr>
            <a:spLocks noGrp="1"/>
          </p:cNvSpPr>
          <p:nvPr>
            <p:ph idx="1"/>
          </p:nvPr>
        </p:nvSpPr>
        <p:spPr/>
        <p:txBody>
          <a:bodyPr/>
          <a:lstStyle/>
          <a:p>
            <a:r>
              <a:rPr lang="en-VN" dirty="0"/>
              <a:t>A structured analysis of a body of literature, and may cover work from several area of research</a:t>
            </a:r>
          </a:p>
          <a:p>
            <a:r>
              <a:rPr lang="en-VN" dirty="0"/>
              <a:t>These papers should be grouped by topic, and discussed in a way that allows reader to understand their contributions, limitations, and questions that they leave open</a:t>
            </a:r>
          </a:p>
          <a:p>
            <a:endParaRPr lang="en-VN" dirty="0"/>
          </a:p>
        </p:txBody>
      </p:sp>
      <p:sp>
        <p:nvSpPr>
          <p:cNvPr id="4" name="Slide Number Placeholder 3">
            <a:extLst>
              <a:ext uri="{FF2B5EF4-FFF2-40B4-BE49-F238E27FC236}">
                <a16:creationId xmlns:a16="http://schemas.microsoft.com/office/drawing/2014/main" id="{2F7109CB-2C41-D246-A7A6-8C64005B76D3}"/>
              </a:ext>
            </a:extLst>
          </p:cNvPr>
          <p:cNvSpPr>
            <a:spLocks noGrp="1"/>
          </p:cNvSpPr>
          <p:nvPr>
            <p:ph type="sldNum" sz="quarter" idx="12"/>
          </p:nvPr>
        </p:nvSpPr>
        <p:spPr/>
        <p:txBody>
          <a:bodyPr/>
          <a:lstStyle/>
          <a:p>
            <a:fld id="{8C13379D-D487-4446-85FC-E9ED5B8B80F6}" type="slidenum">
              <a:rPr lang="en-US" smtClean="0"/>
              <a:pPr/>
              <a:t>26</a:t>
            </a:fld>
            <a:endParaRPr lang="en-US"/>
          </a:p>
        </p:txBody>
      </p:sp>
    </p:spTree>
    <p:extLst>
      <p:ext uri="{BB962C8B-B14F-4D97-AF65-F5344CB8AC3E}">
        <p14:creationId xmlns:p14="http://schemas.microsoft.com/office/powerpoint/2010/main" val="18817499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1286" y="1167257"/>
            <a:ext cx="48810" cy="86304"/>
          </a:xfrm>
          <a:prstGeom prst="rect">
            <a:avLst/>
          </a:prstGeom>
        </p:spPr>
        <p:txBody>
          <a:bodyPr vert="horz" wrap="square" lIns="0" tIns="5776" rIns="0" bIns="0" rtlCol="0">
            <a:spAutoFit/>
          </a:bodyPr>
          <a:lstStyle/>
          <a:p>
            <a:pPr marL="5776">
              <a:spcBef>
                <a:spcPts val="45"/>
              </a:spcBef>
            </a:pPr>
            <a:r>
              <a:rPr sz="523" dirty="0">
                <a:solidFill>
                  <a:srgbClr val="FFFFFF"/>
                </a:solidFill>
                <a:latin typeface="Arial"/>
                <a:cs typeface="Arial"/>
              </a:rPr>
              <a:t>9</a:t>
            </a:r>
            <a:endParaRPr sz="523">
              <a:latin typeface="Arial"/>
              <a:cs typeface="Arial"/>
            </a:endParaRPr>
          </a:p>
        </p:txBody>
      </p:sp>
      <p:sp>
        <p:nvSpPr>
          <p:cNvPr id="4" name="object 4"/>
          <p:cNvSpPr txBox="1">
            <a:spLocks noGrp="1"/>
          </p:cNvSpPr>
          <p:nvPr>
            <p:ph sz="half" idx="2"/>
          </p:nvPr>
        </p:nvSpPr>
        <p:spPr>
          <a:xfrm>
            <a:off x="222115" y="1781526"/>
            <a:ext cx="4294591" cy="2987171"/>
          </a:xfrm>
          <a:prstGeom prst="rect">
            <a:avLst/>
          </a:prstGeom>
        </p:spPr>
        <p:txBody>
          <a:bodyPr vert="horz" wrap="square" lIns="0" tIns="75382" rIns="0" bIns="0" rtlCol="0">
            <a:spAutoFit/>
          </a:bodyPr>
          <a:lstStyle/>
          <a:p>
            <a:pPr marR="2310">
              <a:spcBef>
                <a:spcPts val="666"/>
              </a:spcBef>
            </a:pPr>
            <a:r>
              <a:rPr sz="2000" b="1" dirty="0">
                <a:solidFill>
                  <a:srgbClr val="000000"/>
                </a:solidFill>
              </a:rPr>
              <a:t>Who </a:t>
            </a:r>
            <a:r>
              <a:rPr sz="2000" spc="-2" dirty="0">
                <a:solidFill>
                  <a:srgbClr val="000000"/>
                </a:solidFill>
              </a:rPr>
              <a:t>wrote </a:t>
            </a:r>
            <a:r>
              <a:rPr sz="2000" dirty="0">
                <a:solidFill>
                  <a:srgbClr val="000000"/>
                </a:solidFill>
              </a:rPr>
              <a:t>the text </a:t>
            </a:r>
            <a:r>
              <a:rPr sz="2000" spc="-2" dirty="0">
                <a:solidFill>
                  <a:srgbClr val="000000"/>
                </a:solidFill>
              </a:rPr>
              <a:t>and what are </a:t>
            </a:r>
            <a:r>
              <a:rPr sz="2000" dirty="0">
                <a:solidFill>
                  <a:srgbClr val="000000"/>
                </a:solidFill>
              </a:rPr>
              <a:t>the </a:t>
            </a:r>
            <a:r>
              <a:rPr sz="2000" spc="2" dirty="0">
                <a:solidFill>
                  <a:srgbClr val="000000"/>
                </a:solidFill>
              </a:rPr>
              <a:t>author’s </a:t>
            </a:r>
            <a:r>
              <a:rPr sz="2000" spc="-2" dirty="0">
                <a:solidFill>
                  <a:srgbClr val="000000"/>
                </a:solidFill>
              </a:rPr>
              <a:t>qualifications?</a:t>
            </a:r>
            <a:endParaRPr sz="2000" dirty="0"/>
          </a:p>
          <a:p>
            <a:pPr>
              <a:spcBef>
                <a:spcPts val="673"/>
              </a:spcBef>
            </a:pPr>
            <a:r>
              <a:rPr sz="2000" b="1" dirty="0">
                <a:solidFill>
                  <a:srgbClr val="000000"/>
                </a:solidFill>
              </a:rPr>
              <a:t>When </a:t>
            </a:r>
            <a:r>
              <a:rPr sz="2000" spc="-2" dirty="0">
                <a:solidFill>
                  <a:srgbClr val="000000"/>
                </a:solidFill>
              </a:rPr>
              <a:t>was </a:t>
            </a:r>
            <a:r>
              <a:rPr sz="2000" dirty="0">
                <a:solidFill>
                  <a:srgbClr val="000000"/>
                </a:solidFill>
              </a:rPr>
              <a:t>it</a:t>
            </a:r>
            <a:r>
              <a:rPr sz="2000" spc="-7" dirty="0">
                <a:solidFill>
                  <a:srgbClr val="000000"/>
                </a:solidFill>
              </a:rPr>
              <a:t> </a:t>
            </a:r>
            <a:r>
              <a:rPr sz="2000" spc="-2" dirty="0">
                <a:solidFill>
                  <a:srgbClr val="000000"/>
                </a:solidFill>
              </a:rPr>
              <a:t>written?</a:t>
            </a:r>
            <a:endParaRPr sz="2000" dirty="0"/>
          </a:p>
          <a:p>
            <a:pPr>
              <a:spcBef>
                <a:spcPts val="675"/>
              </a:spcBef>
            </a:pPr>
            <a:r>
              <a:rPr sz="2000" b="1" dirty="0">
                <a:solidFill>
                  <a:srgbClr val="000000"/>
                </a:solidFill>
              </a:rPr>
              <a:t>Who </a:t>
            </a:r>
            <a:r>
              <a:rPr sz="2000" spc="-2" dirty="0">
                <a:solidFill>
                  <a:srgbClr val="000000"/>
                </a:solidFill>
              </a:rPr>
              <a:t>is </a:t>
            </a:r>
            <a:r>
              <a:rPr sz="2000" dirty="0">
                <a:solidFill>
                  <a:srgbClr val="000000"/>
                </a:solidFill>
              </a:rPr>
              <a:t>it</a:t>
            </a:r>
            <a:r>
              <a:rPr sz="2000" spc="-9" dirty="0">
                <a:solidFill>
                  <a:srgbClr val="000000"/>
                </a:solidFill>
              </a:rPr>
              <a:t> </a:t>
            </a:r>
            <a:r>
              <a:rPr sz="2000" dirty="0">
                <a:solidFill>
                  <a:srgbClr val="000000"/>
                </a:solidFill>
              </a:rPr>
              <a:t>for?</a:t>
            </a:r>
            <a:endParaRPr sz="2000" dirty="0"/>
          </a:p>
          <a:p>
            <a:pPr marR="301794">
              <a:spcBef>
                <a:spcPts val="673"/>
              </a:spcBef>
            </a:pPr>
            <a:r>
              <a:rPr sz="2000" b="1" dirty="0">
                <a:solidFill>
                  <a:srgbClr val="000000"/>
                </a:solidFill>
              </a:rPr>
              <a:t>What </a:t>
            </a:r>
            <a:r>
              <a:rPr sz="2000" spc="-2" dirty="0">
                <a:solidFill>
                  <a:srgbClr val="000000"/>
                </a:solidFill>
              </a:rPr>
              <a:t>is </a:t>
            </a:r>
            <a:r>
              <a:rPr sz="2000" dirty="0">
                <a:solidFill>
                  <a:srgbClr val="000000"/>
                </a:solidFill>
              </a:rPr>
              <a:t>the </a:t>
            </a:r>
            <a:r>
              <a:rPr sz="2000" spc="-2" dirty="0">
                <a:solidFill>
                  <a:srgbClr val="000000"/>
                </a:solidFill>
              </a:rPr>
              <a:t>main </a:t>
            </a:r>
            <a:r>
              <a:rPr sz="2000" dirty="0">
                <a:solidFill>
                  <a:srgbClr val="000000"/>
                </a:solidFill>
              </a:rPr>
              <a:t>purpose?</a:t>
            </a:r>
            <a:endParaRPr lang="en-US" sz="2000" dirty="0">
              <a:solidFill>
                <a:srgbClr val="000000"/>
              </a:solidFill>
            </a:endParaRPr>
          </a:p>
          <a:p>
            <a:pPr marR="301794">
              <a:spcBef>
                <a:spcPts val="673"/>
              </a:spcBef>
            </a:pPr>
            <a:r>
              <a:rPr sz="2000" b="1" dirty="0">
                <a:solidFill>
                  <a:srgbClr val="000000"/>
                </a:solidFill>
              </a:rPr>
              <a:t>Why </a:t>
            </a:r>
            <a:r>
              <a:rPr sz="2000" spc="-2" dirty="0">
                <a:solidFill>
                  <a:srgbClr val="000000"/>
                </a:solidFill>
              </a:rPr>
              <a:t>was </a:t>
            </a:r>
            <a:r>
              <a:rPr sz="2000" dirty="0">
                <a:solidFill>
                  <a:srgbClr val="000000"/>
                </a:solidFill>
              </a:rPr>
              <a:t>the study </a:t>
            </a:r>
            <a:r>
              <a:rPr sz="2000" spc="-2" dirty="0">
                <a:solidFill>
                  <a:srgbClr val="000000"/>
                </a:solidFill>
              </a:rPr>
              <a:t>carried</a:t>
            </a:r>
            <a:r>
              <a:rPr sz="2000" spc="-7" dirty="0">
                <a:solidFill>
                  <a:srgbClr val="000000"/>
                </a:solidFill>
              </a:rPr>
              <a:t> </a:t>
            </a:r>
            <a:r>
              <a:rPr sz="2000" spc="-2" dirty="0">
                <a:solidFill>
                  <a:srgbClr val="000000"/>
                </a:solidFill>
              </a:rPr>
              <a:t>out?</a:t>
            </a:r>
            <a:endParaRPr sz="2000" dirty="0"/>
          </a:p>
          <a:p>
            <a:pPr>
              <a:spcBef>
                <a:spcPts val="675"/>
              </a:spcBef>
            </a:pPr>
            <a:r>
              <a:rPr sz="2000" b="1" dirty="0">
                <a:solidFill>
                  <a:srgbClr val="000000"/>
                </a:solidFill>
              </a:rPr>
              <a:t>What </a:t>
            </a:r>
            <a:r>
              <a:rPr sz="2000" spc="-2" dirty="0">
                <a:solidFill>
                  <a:srgbClr val="000000"/>
                </a:solidFill>
              </a:rPr>
              <a:t>is </a:t>
            </a:r>
            <a:r>
              <a:rPr sz="2000" dirty="0">
                <a:solidFill>
                  <a:srgbClr val="000000"/>
                </a:solidFill>
              </a:rPr>
              <a:t>the </a:t>
            </a:r>
            <a:r>
              <a:rPr sz="2000" spc="2" dirty="0">
                <a:solidFill>
                  <a:srgbClr val="000000"/>
                </a:solidFill>
              </a:rPr>
              <a:t>author’s </a:t>
            </a:r>
            <a:r>
              <a:rPr sz="2000" spc="-2" dirty="0">
                <a:solidFill>
                  <a:srgbClr val="000000"/>
                </a:solidFill>
              </a:rPr>
              <a:t>main point, or</a:t>
            </a:r>
            <a:r>
              <a:rPr sz="2000" spc="5" dirty="0">
                <a:solidFill>
                  <a:srgbClr val="000000"/>
                </a:solidFill>
              </a:rPr>
              <a:t> </a:t>
            </a:r>
            <a:r>
              <a:rPr sz="2000" spc="-2" dirty="0">
                <a:solidFill>
                  <a:srgbClr val="000000"/>
                </a:solidFill>
              </a:rPr>
              <a:t>thesis?</a:t>
            </a:r>
            <a:endParaRPr sz="2000" dirty="0"/>
          </a:p>
        </p:txBody>
      </p:sp>
      <p:sp>
        <p:nvSpPr>
          <p:cNvPr id="5" name="object 5"/>
          <p:cNvSpPr txBox="1"/>
          <p:nvPr/>
        </p:nvSpPr>
        <p:spPr>
          <a:xfrm>
            <a:off x="4620810" y="1710997"/>
            <a:ext cx="4090476" cy="3926541"/>
          </a:xfrm>
          <a:prstGeom prst="rect">
            <a:avLst/>
          </a:prstGeom>
        </p:spPr>
        <p:txBody>
          <a:bodyPr vert="horz" wrap="square" lIns="0" tIns="91267" rIns="0" bIns="0" rtlCol="0">
            <a:spAutoFit/>
          </a:bodyPr>
          <a:lstStyle/>
          <a:p>
            <a:pPr marL="348676" indent="-342900">
              <a:spcBef>
                <a:spcPts val="719"/>
              </a:spcBef>
              <a:buFont typeface="Arial" panose="020B0604020202020204" pitchFamily="34" charset="0"/>
              <a:buChar char="•"/>
            </a:pPr>
            <a:r>
              <a:rPr sz="2000" b="1" dirty="0">
                <a:latin typeface="Arial"/>
                <a:cs typeface="Arial"/>
              </a:rPr>
              <a:t>How </a:t>
            </a:r>
            <a:r>
              <a:rPr sz="2000" spc="-2" dirty="0">
                <a:latin typeface="Arial"/>
                <a:cs typeface="Arial"/>
              </a:rPr>
              <a:t>has </a:t>
            </a:r>
            <a:r>
              <a:rPr sz="2000" dirty="0">
                <a:latin typeface="Arial"/>
                <a:cs typeface="Arial"/>
              </a:rPr>
              <a:t>the </a:t>
            </a:r>
            <a:r>
              <a:rPr sz="2000" spc="-2" dirty="0">
                <a:latin typeface="Arial"/>
                <a:cs typeface="Arial"/>
              </a:rPr>
              <a:t>author collected </a:t>
            </a:r>
            <a:r>
              <a:rPr sz="2000" dirty="0">
                <a:latin typeface="Arial"/>
                <a:cs typeface="Arial"/>
              </a:rPr>
              <a:t>the</a:t>
            </a:r>
            <a:r>
              <a:rPr sz="2000" spc="2" dirty="0">
                <a:latin typeface="Arial"/>
                <a:cs typeface="Arial"/>
              </a:rPr>
              <a:t> </a:t>
            </a:r>
            <a:r>
              <a:rPr sz="2000" spc="-2" dirty="0">
                <a:latin typeface="Arial"/>
                <a:cs typeface="Arial"/>
              </a:rPr>
              <a:t>data?</a:t>
            </a:r>
            <a:endParaRPr sz="2000" dirty="0">
              <a:latin typeface="Arial"/>
              <a:cs typeface="Arial"/>
            </a:endParaRPr>
          </a:p>
          <a:p>
            <a:pPr marL="348676" indent="-342900">
              <a:spcBef>
                <a:spcPts val="673"/>
              </a:spcBef>
              <a:buFont typeface="Arial" panose="020B0604020202020204" pitchFamily="34" charset="0"/>
              <a:buChar char="•"/>
            </a:pPr>
            <a:r>
              <a:rPr sz="2000" b="1" dirty="0">
                <a:latin typeface="Arial"/>
                <a:cs typeface="Arial"/>
              </a:rPr>
              <a:t>What </a:t>
            </a:r>
            <a:r>
              <a:rPr sz="2000" spc="-2" dirty="0">
                <a:latin typeface="Arial"/>
                <a:cs typeface="Arial"/>
              </a:rPr>
              <a:t>are </a:t>
            </a:r>
            <a:r>
              <a:rPr sz="2000" dirty="0">
                <a:latin typeface="Arial"/>
                <a:cs typeface="Arial"/>
              </a:rPr>
              <a:t>the</a:t>
            </a:r>
            <a:r>
              <a:rPr sz="2000" spc="-2" dirty="0">
                <a:latin typeface="Arial"/>
                <a:cs typeface="Arial"/>
              </a:rPr>
              <a:t> findings?</a:t>
            </a:r>
            <a:endParaRPr sz="2000" dirty="0">
              <a:latin typeface="Arial"/>
              <a:cs typeface="Arial"/>
            </a:endParaRPr>
          </a:p>
          <a:p>
            <a:pPr marL="348676" indent="-342900">
              <a:spcBef>
                <a:spcPts val="675"/>
              </a:spcBef>
              <a:buFont typeface="Arial" panose="020B0604020202020204" pitchFamily="34" charset="0"/>
              <a:buChar char="•"/>
            </a:pPr>
            <a:r>
              <a:rPr sz="2000" b="1" dirty="0">
                <a:latin typeface="Arial"/>
                <a:cs typeface="Arial"/>
              </a:rPr>
              <a:t>What </a:t>
            </a:r>
            <a:r>
              <a:rPr sz="2000" spc="-2" dirty="0">
                <a:latin typeface="Arial"/>
                <a:cs typeface="Arial"/>
              </a:rPr>
              <a:t>relevant sources does </a:t>
            </a:r>
            <a:r>
              <a:rPr sz="2000" dirty="0">
                <a:latin typeface="Arial"/>
                <a:cs typeface="Arial"/>
              </a:rPr>
              <a:t>the </a:t>
            </a:r>
            <a:r>
              <a:rPr sz="2000" spc="-2" dirty="0">
                <a:latin typeface="Arial"/>
                <a:cs typeface="Arial"/>
              </a:rPr>
              <a:t>author</a:t>
            </a:r>
            <a:r>
              <a:rPr sz="2000" spc="16" dirty="0">
                <a:latin typeface="Arial"/>
                <a:cs typeface="Arial"/>
              </a:rPr>
              <a:t> </a:t>
            </a:r>
            <a:r>
              <a:rPr sz="2000" spc="-2" dirty="0">
                <a:latin typeface="Arial"/>
                <a:cs typeface="Arial"/>
              </a:rPr>
              <a:t>use?</a:t>
            </a:r>
            <a:endParaRPr sz="2000" dirty="0">
              <a:latin typeface="Arial"/>
              <a:cs typeface="Arial"/>
            </a:endParaRPr>
          </a:p>
          <a:p>
            <a:pPr marL="348676" indent="-342900">
              <a:spcBef>
                <a:spcPts val="673"/>
              </a:spcBef>
              <a:buFont typeface="Arial" panose="020B0604020202020204" pitchFamily="34" charset="0"/>
              <a:buChar char="•"/>
            </a:pPr>
            <a:r>
              <a:rPr sz="2000" b="1" dirty="0">
                <a:latin typeface="Arial"/>
                <a:cs typeface="Arial"/>
              </a:rPr>
              <a:t>What </a:t>
            </a:r>
            <a:r>
              <a:rPr sz="2000" spc="-2" dirty="0">
                <a:latin typeface="Arial"/>
                <a:cs typeface="Arial"/>
              </a:rPr>
              <a:t>limits did </a:t>
            </a:r>
            <a:r>
              <a:rPr sz="2000" dirty="0">
                <a:latin typeface="Arial"/>
                <a:cs typeface="Arial"/>
              </a:rPr>
              <a:t>the </a:t>
            </a:r>
            <a:r>
              <a:rPr sz="2000" spc="-2" dirty="0">
                <a:latin typeface="Arial"/>
                <a:cs typeface="Arial"/>
              </a:rPr>
              <a:t>author place on </a:t>
            </a:r>
            <a:r>
              <a:rPr sz="2000" dirty="0">
                <a:latin typeface="Arial"/>
                <a:cs typeface="Arial"/>
              </a:rPr>
              <a:t>the</a:t>
            </a:r>
            <a:r>
              <a:rPr sz="2000" spc="9" dirty="0">
                <a:latin typeface="Arial"/>
                <a:cs typeface="Arial"/>
              </a:rPr>
              <a:t> </a:t>
            </a:r>
            <a:r>
              <a:rPr sz="2000" dirty="0">
                <a:latin typeface="Arial"/>
                <a:cs typeface="Arial"/>
              </a:rPr>
              <a:t>study?</a:t>
            </a:r>
          </a:p>
          <a:p>
            <a:pPr marL="348676" marR="214288" indent="-342900">
              <a:spcBef>
                <a:spcPts val="675"/>
              </a:spcBef>
              <a:buFont typeface="Arial" panose="020B0604020202020204" pitchFamily="34" charset="0"/>
              <a:buChar char="•"/>
            </a:pPr>
            <a:r>
              <a:rPr sz="2000" b="1" dirty="0">
                <a:latin typeface="Arial"/>
                <a:cs typeface="Arial"/>
              </a:rPr>
              <a:t>What </a:t>
            </a:r>
            <a:r>
              <a:rPr sz="2000" spc="-2" dirty="0">
                <a:latin typeface="Arial"/>
                <a:cs typeface="Arial"/>
              </a:rPr>
              <a:t>aspects are relevant </a:t>
            </a:r>
            <a:r>
              <a:rPr sz="2000" dirty="0">
                <a:latin typeface="Arial"/>
                <a:cs typeface="Arial"/>
              </a:rPr>
              <a:t>to </a:t>
            </a:r>
            <a:r>
              <a:rPr sz="2000" spc="-2" dirty="0">
                <a:latin typeface="Arial"/>
                <a:cs typeface="Arial"/>
              </a:rPr>
              <a:t>your research  question/area?</a:t>
            </a:r>
            <a:endParaRPr sz="2000" dirty="0">
              <a:latin typeface="Arial"/>
              <a:cs typeface="Arial"/>
            </a:endParaRPr>
          </a:p>
          <a:p>
            <a:pPr marL="348676" indent="-342900">
              <a:spcBef>
                <a:spcPts val="673"/>
              </a:spcBef>
              <a:buFont typeface="Arial" panose="020B0604020202020204" pitchFamily="34" charset="0"/>
              <a:buChar char="•"/>
            </a:pPr>
            <a:r>
              <a:rPr sz="2000" b="1" dirty="0">
                <a:latin typeface="Arial"/>
                <a:cs typeface="Arial"/>
              </a:rPr>
              <a:t>What </a:t>
            </a:r>
            <a:r>
              <a:rPr sz="2000" spc="-2" dirty="0">
                <a:latin typeface="Arial"/>
                <a:cs typeface="Arial"/>
              </a:rPr>
              <a:t>is your evaluation </a:t>
            </a:r>
            <a:r>
              <a:rPr sz="2000" dirty="0">
                <a:latin typeface="Arial"/>
                <a:cs typeface="Arial"/>
              </a:rPr>
              <a:t>of the text?</a:t>
            </a:r>
            <a:endParaRPr sz="1501" dirty="0">
              <a:latin typeface="Arial"/>
              <a:cs typeface="Arial"/>
            </a:endParaRPr>
          </a:p>
        </p:txBody>
      </p:sp>
      <p:sp>
        <p:nvSpPr>
          <p:cNvPr id="7" name="Title 1">
            <a:extLst>
              <a:ext uri="{FF2B5EF4-FFF2-40B4-BE49-F238E27FC236}">
                <a16:creationId xmlns:a16="http://schemas.microsoft.com/office/drawing/2014/main" id="{2A93B94A-7292-456F-911D-AA3E1DC0A723}"/>
              </a:ext>
            </a:extLst>
          </p:cNvPr>
          <p:cNvSpPr txBox="1">
            <a:spLocks/>
          </p:cNvSpPr>
          <p:nvPr/>
        </p:nvSpPr>
        <p:spPr>
          <a:xfrm>
            <a:off x="457200" y="76200"/>
            <a:ext cx="8458200" cy="609600"/>
          </a:xfrm>
          <a:prstGeom prst="rect">
            <a:avLst/>
          </a:prstGeom>
        </p:spPr>
        <p:txBody>
          <a:bodyPr vert="horz" lIns="0" tIns="0" rIns="0" bIns="0" rtlCol="0" anchor="ctr">
            <a:normAutofit/>
          </a:bodyPr>
          <a:lstStyle>
            <a:lvl1pPr algn="ctr" defTabSz="914400" rtl="0" eaLnBrk="1" latinLnBrk="0" hangingPunct="1">
              <a:spcBef>
                <a:spcPct val="0"/>
              </a:spcBef>
              <a:buNone/>
              <a:defRPr sz="2251" b="0" i="0" kern="1200">
                <a:solidFill>
                  <a:srgbClr val="FF2204"/>
                </a:solidFill>
                <a:latin typeface="Arial"/>
                <a:ea typeface="+mj-ea"/>
                <a:cs typeface="Arial"/>
              </a:defRPr>
            </a:lvl1pPr>
          </a:lstStyle>
          <a:p>
            <a:r>
              <a:rPr lang="en-US" sz="3200" b="1" spc="-2" dirty="0">
                <a:solidFill>
                  <a:schemeClr val="bg1"/>
                </a:solidFill>
              </a:rPr>
              <a:t>Literature Review - Questions</a:t>
            </a:r>
            <a:endParaRPr lang="en-US" sz="3200" b="1" dirty="0">
              <a:solidFill>
                <a:schemeClr val="bg1"/>
              </a:solidFill>
            </a:endParaRPr>
          </a:p>
        </p:txBody>
      </p:sp>
    </p:spTree>
    <p:extLst>
      <p:ext uri="{BB962C8B-B14F-4D97-AF65-F5344CB8AC3E}">
        <p14:creationId xmlns:p14="http://schemas.microsoft.com/office/powerpoint/2010/main" val="2313610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3F666E-4AD3-FA4F-AFEB-CE89B72720AB}"/>
              </a:ext>
            </a:extLst>
          </p:cNvPr>
          <p:cNvSpPr>
            <a:spLocks noGrp="1"/>
          </p:cNvSpPr>
          <p:nvPr>
            <p:ph type="title"/>
          </p:nvPr>
        </p:nvSpPr>
        <p:spPr/>
        <p:txBody>
          <a:bodyPr/>
          <a:lstStyle/>
          <a:p>
            <a:r>
              <a:rPr lang="en-VN" dirty="0"/>
              <a:t>Literature Review - Progress</a:t>
            </a:r>
          </a:p>
        </p:txBody>
      </p:sp>
      <p:sp>
        <p:nvSpPr>
          <p:cNvPr id="6" name="Content Placeholder 5">
            <a:extLst>
              <a:ext uri="{FF2B5EF4-FFF2-40B4-BE49-F238E27FC236}">
                <a16:creationId xmlns:a16="http://schemas.microsoft.com/office/drawing/2014/main" id="{C0F59DC3-37C1-8645-A48C-F4AF3B46A521}"/>
              </a:ext>
            </a:extLst>
          </p:cNvPr>
          <p:cNvSpPr>
            <a:spLocks noGrp="1"/>
          </p:cNvSpPr>
          <p:nvPr>
            <p:ph idx="1"/>
          </p:nvPr>
        </p:nvSpPr>
        <p:spPr/>
        <p:txBody>
          <a:bodyPr>
            <a:normAutofit fontScale="92500" lnSpcReduction="20000"/>
          </a:bodyPr>
          <a:lstStyle/>
          <a:p>
            <a:r>
              <a:rPr lang="en-VN" dirty="0"/>
              <a:t>When you read a paper that you think will need to be discussed, add it in</a:t>
            </a:r>
          </a:p>
          <a:p>
            <a:r>
              <a:rPr lang="en-VN" dirty="0"/>
              <a:t>Rough stage: focus on organization and content rather than on presentation</a:t>
            </a:r>
          </a:p>
          <a:p>
            <a:pPr lvl="1"/>
            <a:r>
              <a:rPr lang="en-VN" dirty="0"/>
              <a:t>group papers by topic and contribution</a:t>
            </a:r>
          </a:p>
          <a:p>
            <a:pPr lvl="1"/>
            <a:r>
              <a:rPr lang="en-VN" dirty="0"/>
              <a:t>briefly summarize each paper’s contributions and evidence used to support the claims</a:t>
            </a:r>
          </a:p>
          <a:p>
            <a:pPr lvl="1"/>
            <a:r>
              <a:rPr lang="en-VN" dirty="0"/>
              <a:t>add notes to each paper: features that are of interest, shortcomings, how the work might better</a:t>
            </a:r>
          </a:p>
          <a:p>
            <a:pPr lvl="1"/>
            <a:r>
              <a:rPr lang="en-VN" dirty="0"/>
              <a:t>no need for drafts to be polished, no one but you will early versions</a:t>
            </a:r>
          </a:p>
          <a:p>
            <a:pPr lvl="1"/>
            <a:r>
              <a:rPr lang="en-VN" dirty="0"/>
              <a:t>Early drafts should be as inclusive as possible</a:t>
            </a:r>
          </a:p>
          <a:p>
            <a:pPr lvl="1"/>
            <a:endParaRPr lang="en-VN" dirty="0"/>
          </a:p>
          <a:p>
            <a:pPr lvl="1"/>
            <a:endParaRPr lang="en-VN" dirty="0"/>
          </a:p>
          <a:p>
            <a:pPr lvl="1"/>
            <a:endParaRPr lang="en-VN" dirty="0"/>
          </a:p>
        </p:txBody>
      </p:sp>
      <p:sp>
        <p:nvSpPr>
          <p:cNvPr id="4" name="Slide Number Placeholder 3">
            <a:extLst>
              <a:ext uri="{FF2B5EF4-FFF2-40B4-BE49-F238E27FC236}">
                <a16:creationId xmlns:a16="http://schemas.microsoft.com/office/drawing/2014/main" id="{2F7109CB-2C41-D246-A7A6-8C64005B76D3}"/>
              </a:ext>
            </a:extLst>
          </p:cNvPr>
          <p:cNvSpPr>
            <a:spLocks noGrp="1"/>
          </p:cNvSpPr>
          <p:nvPr>
            <p:ph type="sldNum" sz="quarter" idx="12"/>
          </p:nvPr>
        </p:nvSpPr>
        <p:spPr/>
        <p:txBody>
          <a:bodyPr/>
          <a:lstStyle/>
          <a:p>
            <a:fld id="{8C13379D-D487-4446-85FC-E9ED5B8B80F6}" type="slidenum">
              <a:rPr lang="en-US" smtClean="0"/>
              <a:pPr/>
              <a:t>28</a:t>
            </a:fld>
            <a:endParaRPr lang="en-US"/>
          </a:p>
        </p:txBody>
      </p:sp>
    </p:spTree>
    <p:extLst>
      <p:ext uri="{BB962C8B-B14F-4D97-AF65-F5344CB8AC3E}">
        <p14:creationId xmlns:p14="http://schemas.microsoft.com/office/powerpoint/2010/main" val="9674583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3F666E-4AD3-FA4F-AFEB-CE89B72720AB}"/>
              </a:ext>
            </a:extLst>
          </p:cNvPr>
          <p:cNvSpPr>
            <a:spLocks noGrp="1"/>
          </p:cNvSpPr>
          <p:nvPr>
            <p:ph type="title"/>
          </p:nvPr>
        </p:nvSpPr>
        <p:spPr/>
        <p:txBody>
          <a:bodyPr/>
          <a:lstStyle/>
          <a:p>
            <a:r>
              <a:rPr lang="en-VN" dirty="0"/>
              <a:t>Literature Review - Progress</a:t>
            </a:r>
          </a:p>
        </p:txBody>
      </p:sp>
      <p:sp>
        <p:nvSpPr>
          <p:cNvPr id="6" name="Content Placeholder 5">
            <a:extLst>
              <a:ext uri="{FF2B5EF4-FFF2-40B4-BE49-F238E27FC236}">
                <a16:creationId xmlns:a16="http://schemas.microsoft.com/office/drawing/2014/main" id="{C0F59DC3-37C1-8645-A48C-F4AF3B46A521}"/>
              </a:ext>
            </a:extLst>
          </p:cNvPr>
          <p:cNvSpPr>
            <a:spLocks noGrp="1"/>
          </p:cNvSpPr>
          <p:nvPr>
            <p:ph idx="1"/>
          </p:nvPr>
        </p:nvSpPr>
        <p:spPr/>
        <p:txBody>
          <a:bodyPr>
            <a:normAutofit lnSpcReduction="10000"/>
          </a:bodyPr>
          <a:lstStyle/>
          <a:p>
            <a:r>
              <a:rPr lang="en-VN" dirty="0"/>
              <a:t>Refined stage:</a:t>
            </a:r>
          </a:p>
          <a:p>
            <a:pPr lvl="1"/>
            <a:r>
              <a:rPr lang="en-VN" dirty="0"/>
              <a:t>Decide whether to include each of the paper you read. </a:t>
            </a:r>
          </a:p>
          <a:p>
            <a:pPr lvl="2"/>
            <a:r>
              <a:rPr lang="en-VN" dirty="0"/>
              <a:t>Obvious factors: how close some other work to yours, how influential it has been</a:t>
            </a:r>
          </a:p>
          <a:p>
            <a:pPr lvl="2"/>
            <a:r>
              <a:rPr lang="en-VN" dirty="0"/>
              <a:t>Subtle factors: you find a survey paper or a recent paper with a literature review of older papers; so many older papers do not need to be discussed</a:t>
            </a:r>
          </a:p>
          <a:p>
            <a:pPr lvl="1"/>
            <a:r>
              <a:rPr lang="en-VN" dirty="0"/>
              <a:t>When you remove a paper, put the discussion in another file (or comment it out) rather than deleting it</a:t>
            </a:r>
          </a:p>
          <a:p>
            <a:pPr lvl="1"/>
            <a:r>
              <a:rPr lang="en-VN" dirty="0"/>
              <a:t>Steps: rewriting, editing, polishing</a:t>
            </a:r>
          </a:p>
        </p:txBody>
      </p:sp>
      <p:sp>
        <p:nvSpPr>
          <p:cNvPr id="4" name="Slide Number Placeholder 3">
            <a:extLst>
              <a:ext uri="{FF2B5EF4-FFF2-40B4-BE49-F238E27FC236}">
                <a16:creationId xmlns:a16="http://schemas.microsoft.com/office/drawing/2014/main" id="{2F7109CB-2C41-D246-A7A6-8C64005B76D3}"/>
              </a:ext>
            </a:extLst>
          </p:cNvPr>
          <p:cNvSpPr>
            <a:spLocks noGrp="1"/>
          </p:cNvSpPr>
          <p:nvPr>
            <p:ph type="sldNum" sz="quarter" idx="12"/>
          </p:nvPr>
        </p:nvSpPr>
        <p:spPr/>
        <p:txBody>
          <a:bodyPr/>
          <a:lstStyle/>
          <a:p>
            <a:fld id="{8C13379D-D487-4446-85FC-E9ED5B8B80F6}" type="slidenum">
              <a:rPr lang="en-US" smtClean="0"/>
              <a:pPr/>
              <a:t>29</a:t>
            </a:fld>
            <a:endParaRPr lang="en-US"/>
          </a:p>
        </p:txBody>
      </p:sp>
    </p:spTree>
    <p:extLst>
      <p:ext uri="{BB962C8B-B14F-4D97-AF65-F5344CB8AC3E}">
        <p14:creationId xmlns:p14="http://schemas.microsoft.com/office/powerpoint/2010/main" val="3382644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D893A-16CB-DD46-A7A7-36D1B27DF0CF}"/>
              </a:ext>
            </a:extLst>
          </p:cNvPr>
          <p:cNvSpPr>
            <a:spLocks noGrp="1"/>
          </p:cNvSpPr>
          <p:nvPr>
            <p:ph type="title"/>
          </p:nvPr>
        </p:nvSpPr>
        <p:spPr/>
        <p:txBody>
          <a:bodyPr/>
          <a:lstStyle/>
          <a:p>
            <a:r>
              <a:rPr lang="en-VN" dirty="0"/>
              <a:t>Motivation</a:t>
            </a:r>
          </a:p>
        </p:txBody>
      </p:sp>
      <p:sp>
        <p:nvSpPr>
          <p:cNvPr id="4" name="Slide Number Placeholder 3">
            <a:extLst>
              <a:ext uri="{FF2B5EF4-FFF2-40B4-BE49-F238E27FC236}">
                <a16:creationId xmlns:a16="http://schemas.microsoft.com/office/drawing/2014/main" id="{254CC92F-215C-014B-8E20-3CB68BE76715}"/>
              </a:ext>
            </a:extLst>
          </p:cNvPr>
          <p:cNvSpPr>
            <a:spLocks noGrp="1"/>
          </p:cNvSpPr>
          <p:nvPr>
            <p:ph type="sldNum" sz="quarter" idx="12"/>
          </p:nvPr>
        </p:nvSpPr>
        <p:spPr/>
        <p:txBody>
          <a:bodyPr/>
          <a:lstStyle/>
          <a:p>
            <a:fld id="{8C13379D-D487-4446-85FC-E9ED5B8B80F6}" type="slidenum">
              <a:rPr lang="en-US" smtClean="0"/>
              <a:pPr/>
              <a:t>3</a:t>
            </a:fld>
            <a:endParaRPr lang="en-US"/>
          </a:p>
        </p:txBody>
      </p:sp>
      <p:sp>
        <p:nvSpPr>
          <p:cNvPr id="7" name="Rectangle 6">
            <a:extLst>
              <a:ext uri="{FF2B5EF4-FFF2-40B4-BE49-F238E27FC236}">
                <a16:creationId xmlns:a16="http://schemas.microsoft.com/office/drawing/2014/main" id="{9833C7D8-CCA0-CF44-B641-6F5DFD06E759}"/>
              </a:ext>
            </a:extLst>
          </p:cNvPr>
          <p:cNvSpPr/>
          <p:nvPr/>
        </p:nvSpPr>
        <p:spPr>
          <a:xfrm>
            <a:off x="977122" y="1443582"/>
            <a:ext cx="7709677" cy="1384995"/>
          </a:xfrm>
          <a:prstGeom prst="rect">
            <a:avLst/>
          </a:prstGeom>
        </p:spPr>
        <p:txBody>
          <a:bodyPr wrap="square">
            <a:spAutoFit/>
          </a:bodyPr>
          <a:lstStyle/>
          <a:p>
            <a:r>
              <a:rPr lang="en-US" sz="2800" dirty="0">
                <a:solidFill>
                  <a:srgbClr val="111111"/>
                </a:solidFill>
                <a:latin typeface="Arial" panose="020B0604020202020204" pitchFamily="34" charset="0"/>
                <a:cs typeface="Arial" panose="020B0604020202020204" pitchFamily="34" charset="0"/>
              </a:rPr>
              <a:t>The more that you read, the more things you will know. The more that you learn, the more places you’ll go </a:t>
            </a:r>
            <a:endParaRPr lang="en-US" sz="28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B7A37D74-ABEE-AA46-9C3E-5792C1E43F6E}"/>
              </a:ext>
            </a:extLst>
          </p:cNvPr>
          <p:cNvSpPr/>
          <p:nvPr/>
        </p:nvSpPr>
        <p:spPr>
          <a:xfrm>
            <a:off x="3624369" y="2829351"/>
            <a:ext cx="4596131" cy="830997"/>
          </a:xfrm>
          <a:prstGeom prst="rect">
            <a:avLst/>
          </a:prstGeom>
        </p:spPr>
        <p:txBody>
          <a:bodyPr wrap="none">
            <a:spAutoFit/>
          </a:bodyPr>
          <a:lstStyle/>
          <a:p>
            <a:pPr algn="r"/>
            <a:r>
              <a:rPr lang="en-US" sz="2400" dirty="0">
                <a:solidFill>
                  <a:srgbClr val="111111"/>
                </a:solidFill>
                <a:latin typeface="Arial" panose="020B0604020202020204" pitchFamily="34" charset="0"/>
                <a:cs typeface="Arial" panose="020B0604020202020204" pitchFamily="34" charset="0"/>
              </a:rPr>
              <a:t>Dr. Seuss </a:t>
            </a:r>
          </a:p>
          <a:p>
            <a:pPr algn="r"/>
            <a:r>
              <a:rPr lang="en-US" sz="2400" dirty="0">
                <a:solidFill>
                  <a:srgbClr val="111111"/>
                </a:solidFill>
                <a:latin typeface="Arial" panose="020B0604020202020204" pitchFamily="34" charset="0"/>
                <a:cs typeface="Arial" panose="020B0604020202020204" pitchFamily="34" charset="0"/>
              </a:rPr>
              <a:t>I Can Read With My Eyes Shut! </a:t>
            </a:r>
            <a:endParaRPr lang="en-US" sz="2400" dirty="0">
              <a:latin typeface="Arial" panose="020B0604020202020204" pitchFamily="34" charset="0"/>
              <a:cs typeface="Arial" panose="020B0604020202020204" pitchFamily="34" charset="0"/>
            </a:endParaRPr>
          </a:p>
        </p:txBody>
      </p:sp>
      <p:pic>
        <p:nvPicPr>
          <p:cNvPr id="14" name="Picture 13" descr="A picture containing bedroom, drawing&#10;&#10;Description automatically generated">
            <a:extLst>
              <a:ext uri="{FF2B5EF4-FFF2-40B4-BE49-F238E27FC236}">
                <a16:creationId xmlns:a16="http://schemas.microsoft.com/office/drawing/2014/main" id="{FA12C689-5985-5C47-93EF-9FA93F778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7" y="3244850"/>
            <a:ext cx="2781300" cy="3111500"/>
          </a:xfrm>
          <a:prstGeom prst="rect">
            <a:avLst/>
          </a:prstGeom>
        </p:spPr>
      </p:pic>
      <p:sp>
        <p:nvSpPr>
          <p:cNvPr id="9" name="Rectangle 8">
            <a:extLst>
              <a:ext uri="{FF2B5EF4-FFF2-40B4-BE49-F238E27FC236}">
                <a16:creationId xmlns:a16="http://schemas.microsoft.com/office/drawing/2014/main" id="{716383A2-7040-9F43-85CA-2C21092F6898}"/>
              </a:ext>
            </a:extLst>
          </p:cNvPr>
          <p:cNvSpPr/>
          <p:nvPr/>
        </p:nvSpPr>
        <p:spPr>
          <a:xfrm>
            <a:off x="1349054" y="6475254"/>
            <a:ext cx="963725" cy="246221"/>
          </a:xfrm>
          <a:prstGeom prst="rect">
            <a:avLst/>
          </a:prstGeom>
        </p:spPr>
        <p:txBody>
          <a:bodyPr wrap="none">
            <a:spAutoFit/>
          </a:bodyPr>
          <a:lstStyle/>
          <a:p>
            <a:r>
              <a:rPr lang="en-VN" sz="1000" dirty="0"/>
              <a:t>source: Google</a:t>
            </a:r>
          </a:p>
        </p:txBody>
      </p:sp>
    </p:spTree>
    <p:extLst>
      <p:ext uri="{BB962C8B-B14F-4D97-AF65-F5344CB8AC3E}">
        <p14:creationId xmlns:p14="http://schemas.microsoft.com/office/powerpoint/2010/main" val="3582072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0DE80D-542E-B54D-B93D-566E64B5819C}"/>
              </a:ext>
            </a:extLst>
          </p:cNvPr>
          <p:cNvSpPr>
            <a:spLocks noGrp="1"/>
          </p:cNvSpPr>
          <p:nvPr>
            <p:ph type="body" idx="1"/>
          </p:nvPr>
        </p:nvSpPr>
        <p:spPr/>
        <p:txBody>
          <a:bodyPr>
            <a:normAutofit/>
          </a:bodyPr>
          <a:lstStyle/>
          <a:p>
            <a:r>
              <a:rPr lang="en-US" sz="4000" dirty="0">
                <a:solidFill>
                  <a:srgbClr val="C00000"/>
                </a:solidFill>
                <a:latin typeface="Arial" panose="020B0604020202020204" pitchFamily="34" charset="0"/>
                <a:cs typeface="Arial" panose="020B0604020202020204" pitchFamily="34" charset="0"/>
              </a:rPr>
              <a:t>EVALUATION</a:t>
            </a:r>
          </a:p>
        </p:txBody>
      </p:sp>
      <p:sp>
        <p:nvSpPr>
          <p:cNvPr id="4" name="Slide Number Placeholder 3">
            <a:extLst>
              <a:ext uri="{FF2B5EF4-FFF2-40B4-BE49-F238E27FC236}">
                <a16:creationId xmlns:a16="http://schemas.microsoft.com/office/drawing/2014/main" id="{A83313DF-6FD2-C347-85C5-ABDD037E6293}"/>
              </a:ext>
            </a:extLst>
          </p:cNvPr>
          <p:cNvSpPr>
            <a:spLocks noGrp="1"/>
          </p:cNvSpPr>
          <p:nvPr>
            <p:ph type="sldNum" sz="quarter" idx="12"/>
          </p:nvPr>
        </p:nvSpPr>
        <p:spPr/>
        <p:txBody>
          <a:bodyPr/>
          <a:lstStyle/>
          <a:p>
            <a:fld id="{8C13379D-D487-4446-85FC-E9ED5B8B80F6}" type="slidenum">
              <a:rPr lang="en-US" smtClean="0"/>
              <a:pPr/>
              <a:t>30</a:t>
            </a:fld>
            <a:endParaRPr lang="en-US"/>
          </a:p>
        </p:txBody>
      </p:sp>
    </p:spTree>
    <p:extLst>
      <p:ext uri="{BB962C8B-B14F-4D97-AF65-F5344CB8AC3E}">
        <p14:creationId xmlns:p14="http://schemas.microsoft.com/office/powerpoint/2010/main" val="17568523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3CAF32-3DA9-804B-AF21-E842F224A491}"/>
              </a:ext>
            </a:extLst>
          </p:cNvPr>
          <p:cNvSpPr>
            <a:spLocks noGrp="1"/>
          </p:cNvSpPr>
          <p:nvPr>
            <p:ph type="title"/>
          </p:nvPr>
        </p:nvSpPr>
        <p:spPr/>
        <p:txBody>
          <a:bodyPr/>
          <a:lstStyle/>
          <a:p>
            <a:r>
              <a:rPr lang="en-VN" dirty="0"/>
              <a:t>Authors, Program Chairs, Reviewers</a:t>
            </a:r>
          </a:p>
        </p:txBody>
      </p:sp>
      <p:sp>
        <p:nvSpPr>
          <p:cNvPr id="6" name="Content Placeholder 5">
            <a:extLst>
              <a:ext uri="{FF2B5EF4-FFF2-40B4-BE49-F238E27FC236}">
                <a16:creationId xmlns:a16="http://schemas.microsoft.com/office/drawing/2014/main" id="{E9B7FD97-39ED-0A4B-86E6-959A80C0A8A4}"/>
              </a:ext>
            </a:extLst>
          </p:cNvPr>
          <p:cNvSpPr>
            <a:spLocks noGrp="1"/>
          </p:cNvSpPr>
          <p:nvPr>
            <p:ph idx="1"/>
          </p:nvPr>
        </p:nvSpPr>
        <p:spPr/>
        <p:txBody>
          <a:bodyPr/>
          <a:lstStyle/>
          <a:p>
            <a:r>
              <a:rPr lang="en-VN" dirty="0"/>
              <a:t>Submission and reviewing process</a:t>
            </a:r>
          </a:p>
          <a:p>
            <a:pPr lvl="1"/>
            <a:r>
              <a:rPr lang="en-VN" dirty="0"/>
              <a:t>When authors complete a paper, it is submitted to program chairs of a conference (or editors of a journals)</a:t>
            </a:r>
          </a:p>
          <a:p>
            <a:pPr lvl="1"/>
            <a:r>
              <a:rPr lang="en-VN" dirty="0"/>
              <a:t>The chairs send the paper to reviewers who evaluate the paper and return assessments</a:t>
            </a:r>
          </a:p>
          <a:p>
            <a:pPr lvl="1"/>
            <a:r>
              <a:rPr lang="en-VN" dirty="0"/>
              <a:t>The chairs use these assessments to decide whether the paper should be accepted or rejected (or further revisions in case of journals)</a:t>
            </a:r>
          </a:p>
          <a:p>
            <a:endParaRPr lang="en-VN" dirty="0"/>
          </a:p>
        </p:txBody>
      </p:sp>
      <p:sp>
        <p:nvSpPr>
          <p:cNvPr id="4" name="Slide Number Placeholder 3">
            <a:extLst>
              <a:ext uri="{FF2B5EF4-FFF2-40B4-BE49-F238E27FC236}">
                <a16:creationId xmlns:a16="http://schemas.microsoft.com/office/drawing/2014/main" id="{082E419A-3C98-B749-9218-B2D84A3915A1}"/>
              </a:ext>
            </a:extLst>
          </p:cNvPr>
          <p:cNvSpPr>
            <a:spLocks noGrp="1"/>
          </p:cNvSpPr>
          <p:nvPr>
            <p:ph type="sldNum" sz="quarter" idx="12"/>
          </p:nvPr>
        </p:nvSpPr>
        <p:spPr/>
        <p:txBody>
          <a:bodyPr/>
          <a:lstStyle/>
          <a:p>
            <a:fld id="{8C13379D-D487-4446-85FC-E9ED5B8B80F6}" type="slidenum">
              <a:rPr lang="en-US" smtClean="0"/>
              <a:pPr/>
              <a:t>31</a:t>
            </a:fld>
            <a:endParaRPr lang="en-US"/>
          </a:p>
        </p:txBody>
      </p:sp>
    </p:spTree>
    <p:extLst>
      <p:ext uri="{BB962C8B-B14F-4D97-AF65-F5344CB8AC3E}">
        <p14:creationId xmlns:p14="http://schemas.microsoft.com/office/powerpoint/2010/main" val="360888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23D6-0241-0343-970C-F3B5164FCB6D}"/>
              </a:ext>
            </a:extLst>
          </p:cNvPr>
          <p:cNvSpPr>
            <a:spLocks noGrp="1"/>
          </p:cNvSpPr>
          <p:nvPr>
            <p:ph type="title"/>
          </p:nvPr>
        </p:nvSpPr>
        <p:spPr/>
        <p:txBody>
          <a:bodyPr/>
          <a:lstStyle/>
          <a:p>
            <a:r>
              <a:rPr lang="en-VN" dirty="0"/>
              <a:t>Contribution</a:t>
            </a:r>
          </a:p>
        </p:txBody>
      </p:sp>
      <p:sp>
        <p:nvSpPr>
          <p:cNvPr id="3" name="Content Placeholder 2">
            <a:extLst>
              <a:ext uri="{FF2B5EF4-FFF2-40B4-BE49-F238E27FC236}">
                <a16:creationId xmlns:a16="http://schemas.microsoft.com/office/drawing/2014/main" id="{5CE58490-9A11-1642-8A37-3F587DDCE049}"/>
              </a:ext>
            </a:extLst>
          </p:cNvPr>
          <p:cNvSpPr>
            <a:spLocks noGrp="1"/>
          </p:cNvSpPr>
          <p:nvPr>
            <p:ph idx="1"/>
          </p:nvPr>
        </p:nvSpPr>
        <p:spPr/>
        <p:txBody>
          <a:bodyPr>
            <a:normAutofit fontScale="85000" lnSpcReduction="10000"/>
          </a:bodyPr>
          <a:lstStyle/>
          <a:p>
            <a:r>
              <a:rPr lang="en-VN" dirty="0"/>
              <a:t>Contribution is the main criterion for judging a paper</a:t>
            </a:r>
          </a:p>
          <a:p>
            <a:r>
              <a:rPr lang="en-VN" dirty="0"/>
              <a:t>Typically, a paper is a contribution if it has two main properties: </a:t>
            </a:r>
            <a:r>
              <a:rPr lang="en-VN" i="1" dirty="0">
                <a:solidFill>
                  <a:srgbClr val="C00000"/>
                </a:solidFill>
              </a:rPr>
              <a:t>originality</a:t>
            </a:r>
            <a:r>
              <a:rPr lang="en-VN" dirty="0"/>
              <a:t> and </a:t>
            </a:r>
            <a:r>
              <a:rPr lang="en-VN" i="1" dirty="0">
                <a:solidFill>
                  <a:srgbClr val="C00000"/>
                </a:solidFill>
              </a:rPr>
              <a:t>validity</a:t>
            </a:r>
          </a:p>
          <a:p>
            <a:pPr lvl="1"/>
            <a:r>
              <a:rPr lang="en-VN" dirty="0"/>
              <a:t>Originality: the degree to which the ideas are significant, new, and interesting. </a:t>
            </a:r>
          </a:p>
          <a:p>
            <a:pPr lvl="2"/>
            <a:r>
              <a:rPr lang="en-VN" dirty="0"/>
              <a:t>Most papers are to some degree extensions of previously published work</a:t>
            </a:r>
          </a:p>
          <a:p>
            <a:pPr lvl="2"/>
            <a:r>
              <a:rPr lang="en-VN" dirty="0"/>
              <a:t>Impact of the contribution: how much change would follow from the paper</a:t>
            </a:r>
          </a:p>
          <a:p>
            <a:pPr lvl="1"/>
            <a:r>
              <a:rPr lang="en-VN" dirty="0"/>
              <a:t>Validity: the degree to which the ideas to be sound</a:t>
            </a:r>
          </a:p>
          <a:p>
            <a:pPr lvl="2"/>
            <a:r>
              <a:rPr lang="en-VN" dirty="0"/>
              <a:t>Should contain proof or analysis, experiment, simulation to allow verification by other scientists</a:t>
            </a:r>
          </a:p>
          <a:p>
            <a:pPr lvl="2"/>
            <a:r>
              <a:rPr lang="en-VN" dirty="0"/>
              <a:t>Comparison to existing work is an important part of validity</a:t>
            </a:r>
          </a:p>
          <a:p>
            <a:pPr lvl="2"/>
            <a:endParaRPr lang="en-VN" dirty="0"/>
          </a:p>
          <a:p>
            <a:pPr lvl="1"/>
            <a:endParaRPr lang="en-VN" dirty="0"/>
          </a:p>
        </p:txBody>
      </p:sp>
      <p:sp>
        <p:nvSpPr>
          <p:cNvPr id="4" name="Slide Number Placeholder 3">
            <a:extLst>
              <a:ext uri="{FF2B5EF4-FFF2-40B4-BE49-F238E27FC236}">
                <a16:creationId xmlns:a16="http://schemas.microsoft.com/office/drawing/2014/main" id="{C72851B6-9207-0A44-BD71-97431ECFDC32}"/>
              </a:ext>
            </a:extLst>
          </p:cNvPr>
          <p:cNvSpPr>
            <a:spLocks noGrp="1"/>
          </p:cNvSpPr>
          <p:nvPr>
            <p:ph type="sldNum" sz="quarter" idx="12"/>
          </p:nvPr>
        </p:nvSpPr>
        <p:spPr/>
        <p:txBody>
          <a:bodyPr/>
          <a:lstStyle/>
          <a:p>
            <a:fld id="{8C13379D-D487-4446-85FC-E9ED5B8B80F6}" type="slidenum">
              <a:rPr lang="en-US" smtClean="0"/>
              <a:pPr/>
              <a:t>32</a:t>
            </a:fld>
            <a:endParaRPr lang="en-US"/>
          </a:p>
        </p:txBody>
      </p:sp>
    </p:spTree>
    <p:extLst>
      <p:ext uri="{BB962C8B-B14F-4D97-AF65-F5344CB8AC3E}">
        <p14:creationId xmlns:p14="http://schemas.microsoft.com/office/powerpoint/2010/main" val="18297571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8B-B467-3F4E-B70E-56957FA31A07}"/>
              </a:ext>
            </a:extLst>
          </p:cNvPr>
          <p:cNvSpPr>
            <a:spLocks noGrp="1"/>
          </p:cNvSpPr>
          <p:nvPr>
            <p:ph type="title"/>
          </p:nvPr>
        </p:nvSpPr>
        <p:spPr/>
        <p:txBody>
          <a:bodyPr/>
          <a:lstStyle/>
          <a:p>
            <a:r>
              <a:rPr lang="en-VN" dirty="0"/>
              <a:t>Evaluation</a:t>
            </a:r>
          </a:p>
        </p:txBody>
      </p:sp>
      <p:sp>
        <p:nvSpPr>
          <p:cNvPr id="3" name="Content Placeholder 2">
            <a:extLst>
              <a:ext uri="{FF2B5EF4-FFF2-40B4-BE49-F238E27FC236}">
                <a16:creationId xmlns:a16="http://schemas.microsoft.com/office/drawing/2014/main" id="{CBD11430-6E78-5B46-8E47-715EE4DF1C65}"/>
              </a:ext>
            </a:extLst>
          </p:cNvPr>
          <p:cNvSpPr>
            <a:spLocks noGrp="1"/>
          </p:cNvSpPr>
          <p:nvPr>
            <p:ph idx="1"/>
          </p:nvPr>
        </p:nvSpPr>
        <p:spPr>
          <a:xfrm>
            <a:off x="533400" y="1143000"/>
            <a:ext cx="8458200" cy="4983163"/>
          </a:xfrm>
        </p:spPr>
        <p:txBody>
          <a:bodyPr>
            <a:normAutofit fontScale="92500" lnSpcReduction="10000"/>
          </a:bodyPr>
          <a:lstStyle/>
          <a:p>
            <a:r>
              <a:rPr lang="en-VN" dirty="0"/>
              <a:t>Critical questions:</a:t>
            </a:r>
          </a:p>
          <a:p>
            <a:pPr lvl="1"/>
            <a:r>
              <a:rPr lang="en-US" dirty="0"/>
              <a:t>Is the contribution timely or only of historical interest? </a:t>
            </a:r>
          </a:p>
          <a:p>
            <a:pPr lvl="1"/>
            <a:r>
              <a:rPr lang="en-US" dirty="0"/>
              <a:t>Is the topic relevant to the venue’s typical readership? </a:t>
            </a:r>
          </a:p>
          <a:p>
            <a:pPr lvl="1"/>
            <a:r>
              <a:rPr lang="en-US" dirty="0"/>
              <a:t>What is missing? What would complete the presentation? Is any of the material unnecessary? </a:t>
            </a:r>
          </a:p>
          <a:p>
            <a:pPr lvl="1"/>
            <a:r>
              <a:rPr lang="en-US" dirty="0"/>
              <a:t>How broad is the likely readership? </a:t>
            </a:r>
          </a:p>
          <a:p>
            <a:pPr lvl="1"/>
            <a:r>
              <a:rPr lang="en-US" dirty="0"/>
              <a:t>Can the paper be understood? Is it clearly written? Is the presentation at an adequate standard? </a:t>
            </a:r>
          </a:p>
          <a:p>
            <a:pPr lvl="1"/>
            <a:r>
              <a:rPr lang="en-US" dirty="0"/>
              <a:t>Does the content justify the length? </a:t>
            </a:r>
          </a:p>
          <a:p>
            <a:endParaRPr lang="en-VN" dirty="0"/>
          </a:p>
          <a:p>
            <a:pPr lvl="1"/>
            <a:endParaRPr lang="en-VN" dirty="0"/>
          </a:p>
        </p:txBody>
      </p:sp>
      <p:sp>
        <p:nvSpPr>
          <p:cNvPr id="4" name="Slide Number Placeholder 3">
            <a:extLst>
              <a:ext uri="{FF2B5EF4-FFF2-40B4-BE49-F238E27FC236}">
                <a16:creationId xmlns:a16="http://schemas.microsoft.com/office/drawing/2014/main" id="{0344FBEF-EE39-714D-A70F-877C1C0776DF}"/>
              </a:ext>
            </a:extLst>
          </p:cNvPr>
          <p:cNvSpPr>
            <a:spLocks noGrp="1"/>
          </p:cNvSpPr>
          <p:nvPr>
            <p:ph type="sldNum" sz="quarter" idx="12"/>
          </p:nvPr>
        </p:nvSpPr>
        <p:spPr/>
        <p:txBody>
          <a:bodyPr/>
          <a:lstStyle/>
          <a:p>
            <a:fld id="{8C13379D-D487-4446-85FC-E9ED5B8B80F6}" type="slidenum">
              <a:rPr lang="en-US" smtClean="0"/>
              <a:pPr/>
              <a:t>33</a:t>
            </a:fld>
            <a:endParaRPr lang="en-US"/>
          </a:p>
        </p:txBody>
      </p:sp>
    </p:spTree>
    <p:extLst>
      <p:ext uri="{BB962C8B-B14F-4D97-AF65-F5344CB8AC3E}">
        <p14:creationId xmlns:p14="http://schemas.microsoft.com/office/powerpoint/2010/main" val="561620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8B-B467-3F4E-B70E-56957FA31A07}"/>
              </a:ext>
            </a:extLst>
          </p:cNvPr>
          <p:cNvSpPr>
            <a:spLocks noGrp="1"/>
          </p:cNvSpPr>
          <p:nvPr>
            <p:ph type="title"/>
          </p:nvPr>
        </p:nvSpPr>
        <p:spPr/>
        <p:txBody>
          <a:bodyPr/>
          <a:lstStyle/>
          <a:p>
            <a:r>
              <a:rPr lang="en-VN" dirty="0"/>
              <a:t>Evaluation</a:t>
            </a:r>
          </a:p>
        </p:txBody>
      </p:sp>
      <p:sp>
        <p:nvSpPr>
          <p:cNvPr id="3" name="Content Placeholder 2">
            <a:extLst>
              <a:ext uri="{FF2B5EF4-FFF2-40B4-BE49-F238E27FC236}">
                <a16:creationId xmlns:a16="http://schemas.microsoft.com/office/drawing/2014/main" id="{CBD11430-6E78-5B46-8E47-715EE4DF1C65}"/>
              </a:ext>
            </a:extLst>
          </p:cNvPr>
          <p:cNvSpPr>
            <a:spLocks noGrp="1"/>
          </p:cNvSpPr>
          <p:nvPr>
            <p:ph idx="1"/>
          </p:nvPr>
        </p:nvSpPr>
        <p:spPr>
          <a:xfrm>
            <a:off x="533400" y="1143000"/>
            <a:ext cx="8458200" cy="4983163"/>
          </a:xfrm>
        </p:spPr>
        <p:txBody>
          <a:bodyPr>
            <a:normAutofit fontScale="92500" lnSpcReduction="20000"/>
          </a:bodyPr>
          <a:lstStyle/>
          <a:p>
            <a:r>
              <a:rPr lang="en-US" dirty="0"/>
              <a:t>Quality of a paper can be reflected in its bibliography</a:t>
            </a:r>
          </a:p>
          <a:p>
            <a:pPr lvl="1"/>
            <a:r>
              <a:rPr lang="en-US" dirty="0"/>
              <a:t>How many references are there?</a:t>
            </a:r>
          </a:p>
          <a:p>
            <a:pPr lvl="1"/>
            <a:r>
              <a:rPr lang="en-US" dirty="0"/>
              <a:t>Are there recently published references?</a:t>
            </a:r>
          </a:p>
          <a:p>
            <a:pPr lvl="1"/>
            <a:r>
              <a:rPr lang="en-US" dirty="0"/>
              <a:t>Are there references to the major journals or conferences in the area?</a:t>
            </a:r>
          </a:p>
          <a:p>
            <a:r>
              <a:rPr lang="en-US" dirty="0"/>
              <a:t>Reviewers should make an effort to search for errors that don’t affect the quality of the work but should be corrected before going into print</a:t>
            </a:r>
          </a:p>
          <a:p>
            <a:pPr lvl="1"/>
            <a:r>
              <a:rPr lang="en-US" dirty="0"/>
              <a:t>Spelling</a:t>
            </a:r>
          </a:p>
          <a:p>
            <a:pPr lvl="1"/>
            <a:r>
              <a:rPr lang="en-US" dirty="0"/>
              <a:t>Syntax</a:t>
            </a:r>
          </a:p>
          <a:p>
            <a:pPr lvl="1"/>
            <a:r>
              <a:rPr lang="en-US" dirty="0"/>
              <a:t>Errors in the bibliography...</a:t>
            </a:r>
          </a:p>
          <a:p>
            <a:pPr lvl="1"/>
            <a:endParaRPr lang="en-US" dirty="0"/>
          </a:p>
          <a:p>
            <a:endParaRPr lang="en-VN" dirty="0"/>
          </a:p>
          <a:p>
            <a:pPr lvl="1"/>
            <a:endParaRPr lang="en-VN" dirty="0"/>
          </a:p>
        </p:txBody>
      </p:sp>
      <p:sp>
        <p:nvSpPr>
          <p:cNvPr id="4" name="Slide Number Placeholder 3">
            <a:extLst>
              <a:ext uri="{FF2B5EF4-FFF2-40B4-BE49-F238E27FC236}">
                <a16:creationId xmlns:a16="http://schemas.microsoft.com/office/drawing/2014/main" id="{0344FBEF-EE39-714D-A70F-877C1C0776DF}"/>
              </a:ext>
            </a:extLst>
          </p:cNvPr>
          <p:cNvSpPr>
            <a:spLocks noGrp="1"/>
          </p:cNvSpPr>
          <p:nvPr>
            <p:ph type="sldNum" sz="quarter" idx="12"/>
          </p:nvPr>
        </p:nvSpPr>
        <p:spPr/>
        <p:txBody>
          <a:bodyPr/>
          <a:lstStyle/>
          <a:p>
            <a:fld id="{8C13379D-D487-4446-85FC-E9ED5B8B80F6}" type="slidenum">
              <a:rPr lang="en-US" smtClean="0"/>
              <a:pPr/>
              <a:t>34</a:t>
            </a:fld>
            <a:endParaRPr lang="en-US"/>
          </a:p>
        </p:txBody>
      </p:sp>
    </p:spTree>
    <p:extLst>
      <p:ext uri="{BB962C8B-B14F-4D97-AF65-F5344CB8AC3E}">
        <p14:creationId xmlns:p14="http://schemas.microsoft.com/office/powerpoint/2010/main" val="4037789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83D2-2AD9-0442-A351-4E79E012F5F6}"/>
              </a:ext>
            </a:extLst>
          </p:cNvPr>
          <p:cNvSpPr>
            <a:spLocks noGrp="1"/>
          </p:cNvSpPr>
          <p:nvPr>
            <p:ph type="title"/>
          </p:nvPr>
        </p:nvSpPr>
        <p:spPr/>
        <p:txBody>
          <a:bodyPr/>
          <a:lstStyle/>
          <a:p>
            <a:r>
              <a:rPr lang="en-VN" dirty="0"/>
              <a:t>Content of Reviews</a:t>
            </a:r>
          </a:p>
        </p:txBody>
      </p:sp>
      <p:sp>
        <p:nvSpPr>
          <p:cNvPr id="3" name="Content Placeholder 2">
            <a:extLst>
              <a:ext uri="{FF2B5EF4-FFF2-40B4-BE49-F238E27FC236}">
                <a16:creationId xmlns:a16="http://schemas.microsoft.com/office/drawing/2014/main" id="{A9CEAC3F-3A90-D74F-AD75-9301C7FC0863}"/>
              </a:ext>
            </a:extLst>
          </p:cNvPr>
          <p:cNvSpPr>
            <a:spLocks noGrp="1"/>
          </p:cNvSpPr>
          <p:nvPr>
            <p:ph idx="1"/>
          </p:nvPr>
        </p:nvSpPr>
        <p:spPr/>
        <p:txBody>
          <a:bodyPr/>
          <a:lstStyle/>
          <a:p>
            <a:r>
              <a:rPr lang="en-VN" dirty="0"/>
              <a:t>Two purposes:</a:t>
            </a:r>
          </a:p>
          <a:p>
            <a:pPr lvl="1"/>
            <a:r>
              <a:rPr lang="en-VN" dirty="0"/>
              <a:t>Mechanism used by program chairs, editors to decide whether papers should be accepted</a:t>
            </a:r>
          </a:p>
          <a:p>
            <a:pPr lvl="1"/>
            <a:r>
              <a:rPr lang="en-VN" dirty="0"/>
              <a:t>Means to share expertise between scientists via comments for the authors</a:t>
            </a:r>
          </a:p>
          <a:p>
            <a:r>
              <a:rPr lang="en-VN"/>
              <a:t>Review content is an analysis of the paper, explaining why it is or is not suitable for publication</a:t>
            </a:r>
          </a:p>
        </p:txBody>
      </p:sp>
      <p:sp>
        <p:nvSpPr>
          <p:cNvPr id="4" name="Slide Number Placeholder 3">
            <a:extLst>
              <a:ext uri="{FF2B5EF4-FFF2-40B4-BE49-F238E27FC236}">
                <a16:creationId xmlns:a16="http://schemas.microsoft.com/office/drawing/2014/main" id="{D7E0C677-4485-B246-8286-53BAD6D77C64}"/>
              </a:ext>
            </a:extLst>
          </p:cNvPr>
          <p:cNvSpPr>
            <a:spLocks noGrp="1"/>
          </p:cNvSpPr>
          <p:nvPr>
            <p:ph type="sldNum" sz="quarter" idx="12"/>
          </p:nvPr>
        </p:nvSpPr>
        <p:spPr/>
        <p:txBody>
          <a:bodyPr/>
          <a:lstStyle/>
          <a:p>
            <a:fld id="{8C13379D-D487-4446-85FC-E9ED5B8B80F6}" type="slidenum">
              <a:rPr lang="en-US" smtClean="0"/>
              <a:pPr/>
              <a:t>35</a:t>
            </a:fld>
            <a:endParaRPr lang="en-US"/>
          </a:p>
        </p:txBody>
      </p:sp>
    </p:spTree>
    <p:extLst>
      <p:ext uri="{BB962C8B-B14F-4D97-AF65-F5344CB8AC3E}">
        <p14:creationId xmlns:p14="http://schemas.microsoft.com/office/powerpoint/2010/main" val="28601864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4C30-B5AF-5145-8C7B-865E406E4E22}"/>
              </a:ext>
            </a:extLst>
          </p:cNvPr>
          <p:cNvSpPr>
            <a:spLocks noGrp="1"/>
          </p:cNvSpPr>
          <p:nvPr>
            <p:ph type="title"/>
          </p:nvPr>
        </p:nvSpPr>
        <p:spPr/>
        <p:txBody>
          <a:bodyPr/>
          <a:lstStyle/>
          <a:p>
            <a:r>
              <a:rPr lang="en-VN" dirty="0"/>
              <a:t>Example 1</a:t>
            </a:r>
          </a:p>
        </p:txBody>
      </p:sp>
      <p:sp>
        <p:nvSpPr>
          <p:cNvPr id="3" name="Content Placeholder 2">
            <a:extLst>
              <a:ext uri="{FF2B5EF4-FFF2-40B4-BE49-F238E27FC236}">
                <a16:creationId xmlns:a16="http://schemas.microsoft.com/office/drawing/2014/main" id="{7B11497D-97E4-974C-82FF-F34748148883}"/>
              </a:ext>
            </a:extLst>
          </p:cNvPr>
          <p:cNvSpPr>
            <a:spLocks noGrp="1"/>
          </p:cNvSpPr>
          <p:nvPr>
            <p:ph idx="1"/>
          </p:nvPr>
        </p:nvSpPr>
        <p:spPr>
          <a:xfrm>
            <a:off x="533400" y="1143000"/>
            <a:ext cx="8153400" cy="5213350"/>
          </a:xfrm>
        </p:spPr>
        <p:txBody>
          <a:bodyPr>
            <a:noAutofit/>
          </a:bodyPr>
          <a:lstStyle/>
          <a:p>
            <a:r>
              <a:rPr lang="en-US" sz="2800" b="1" dirty="0"/>
              <a:t>Is the methodology valid here?</a:t>
            </a:r>
            <a:r>
              <a:rPr lang="en-US" sz="2800" dirty="0"/>
              <a:t> </a:t>
            </a:r>
          </a:p>
          <a:p>
            <a:pPr lvl="1"/>
            <a:r>
              <a:rPr lang="en-US" sz="2400" dirty="0"/>
              <a:t>Critical readers would question whether the sample size was big enough to fulfil the aim of this study.</a:t>
            </a:r>
          </a:p>
          <a:p>
            <a:pPr lvl="1"/>
            <a:r>
              <a:rPr lang="en-US" sz="2400" dirty="0"/>
              <a:t>They would also question whether the sample was representative enough of the wider population, as the criterion for inclusion in the population sample perhaps created an unrepresentative group. </a:t>
            </a:r>
          </a:p>
          <a:p>
            <a:pPr lvl="1"/>
            <a:r>
              <a:rPr lang="en-US" sz="2400" dirty="0"/>
              <a:t>The personality type that is willing to participate in a study of this kind may suggest subjects that are already highly involved in patient participation, thus skewing the survey results.</a:t>
            </a:r>
            <a:endParaRPr lang="en-VN" sz="2400" dirty="0"/>
          </a:p>
        </p:txBody>
      </p:sp>
      <p:sp>
        <p:nvSpPr>
          <p:cNvPr id="4" name="Slide Number Placeholder 3">
            <a:extLst>
              <a:ext uri="{FF2B5EF4-FFF2-40B4-BE49-F238E27FC236}">
                <a16:creationId xmlns:a16="http://schemas.microsoft.com/office/drawing/2014/main" id="{9C5BF32A-30A1-9F43-8927-F90BC197D4A0}"/>
              </a:ext>
            </a:extLst>
          </p:cNvPr>
          <p:cNvSpPr>
            <a:spLocks noGrp="1"/>
          </p:cNvSpPr>
          <p:nvPr>
            <p:ph type="sldNum" sz="quarter" idx="12"/>
          </p:nvPr>
        </p:nvSpPr>
        <p:spPr/>
        <p:txBody>
          <a:bodyPr/>
          <a:lstStyle/>
          <a:p>
            <a:fld id="{8C13379D-D487-4446-85FC-E9ED5B8B80F6}" type="slidenum">
              <a:rPr lang="en-US" smtClean="0"/>
              <a:pPr/>
              <a:t>36</a:t>
            </a:fld>
            <a:endParaRPr lang="en-US"/>
          </a:p>
        </p:txBody>
      </p:sp>
    </p:spTree>
    <p:extLst>
      <p:ext uri="{BB962C8B-B14F-4D97-AF65-F5344CB8AC3E}">
        <p14:creationId xmlns:p14="http://schemas.microsoft.com/office/powerpoint/2010/main" val="40570838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EC5A-2688-8542-8AB2-D21C84B9871B}"/>
              </a:ext>
            </a:extLst>
          </p:cNvPr>
          <p:cNvSpPr>
            <a:spLocks noGrp="1"/>
          </p:cNvSpPr>
          <p:nvPr>
            <p:ph type="title"/>
          </p:nvPr>
        </p:nvSpPr>
        <p:spPr/>
        <p:txBody>
          <a:bodyPr/>
          <a:lstStyle/>
          <a:p>
            <a:r>
              <a:rPr lang="en-VN" dirty="0"/>
              <a:t>Example 2</a:t>
            </a:r>
          </a:p>
        </p:txBody>
      </p:sp>
      <p:sp>
        <p:nvSpPr>
          <p:cNvPr id="3" name="Content Placeholder 2">
            <a:extLst>
              <a:ext uri="{FF2B5EF4-FFF2-40B4-BE49-F238E27FC236}">
                <a16:creationId xmlns:a16="http://schemas.microsoft.com/office/drawing/2014/main" id="{949777EB-43D4-8541-A306-73BAC4FDBA8F}"/>
              </a:ext>
            </a:extLst>
          </p:cNvPr>
          <p:cNvSpPr>
            <a:spLocks noGrp="1"/>
          </p:cNvSpPr>
          <p:nvPr>
            <p:ph idx="1"/>
          </p:nvPr>
        </p:nvSpPr>
        <p:spPr/>
        <p:txBody>
          <a:bodyPr>
            <a:normAutofit/>
          </a:bodyPr>
          <a:lstStyle/>
          <a:p>
            <a:r>
              <a:rPr lang="en-US" b="1" dirty="0"/>
              <a:t>Has the author overgeneralized the results here?</a:t>
            </a:r>
          </a:p>
          <a:p>
            <a:pPr lvl="1"/>
            <a:r>
              <a:rPr lang="en-US" dirty="0"/>
              <a:t>The author has used the findings from a very small sample size, that may not represent a sufficient range of patients, to support a major line of argument about how patients view collaboration. </a:t>
            </a:r>
          </a:p>
          <a:p>
            <a:pPr lvl="1"/>
            <a:r>
              <a:rPr lang="en-US" dirty="0"/>
              <a:t>The authors are inferring that the results gained from surveying these patients can be generalized to all patients.</a:t>
            </a:r>
            <a:endParaRPr lang="en-VN" dirty="0"/>
          </a:p>
        </p:txBody>
      </p:sp>
      <p:sp>
        <p:nvSpPr>
          <p:cNvPr id="4" name="Slide Number Placeholder 3">
            <a:extLst>
              <a:ext uri="{FF2B5EF4-FFF2-40B4-BE49-F238E27FC236}">
                <a16:creationId xmlns:a16="http://schemas.microsoft.com/office/drawing/2014/main" id="{2B5B25B1-DC17-BE47-9881-30721D798228}"/>
              </a:ext>
            </a:extLst>
          </p:cNvPr>
          <p:cNvSpPr>
            <a:spLocks noGrp="1"/>
          </p:cNvSpPr>
          <p:nvPr>
            <p:ph type="sldNum" sz="quarter" idx="12"/>
          </p:nvPr>
        </p:nvSpPr>
        <p:spPr/>
        <p:txBody>
          <a:bodyPr/>
          <a:lstStyle/>
          <a:p>
            <a:fld id="{8C13379D-D487-4446-85FC-E9ED5B8B80F6}" type="slidenum">
              <a:rPr lang="en-US" smtClean="0"/>
              <a:pPr/>
              <a:t>37</a:t>
            </a:fld>
            <a:endParaRPr lang="en-US"/>
          </a:p>
        </p:txBody>
      </p:sp>
    </p:spTree>
    <p:extLst>
      <p:ext uri="{BB962C8B-B14F-4D97-AF65-F5344CB8AC3E}">
        <p14:creationId xmlns:p14="http://schemas.microsoft.com/office/powerpoint/2010/main" val="15416771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A8E2-E863-F74B-8548-6764F097DB8D}"/>
              </a:ext>
            </a:extLst>
          </p:cNvPr>
          <p:cNvSpPr>
            <a:spLocks noGrp="1"/>
          </p:cNvSpPr>
          <p:nvPr>
            <p:ph type="title"/>
          </p:nvPr>
        </p:nvSpPr>
        <p:spPr/>
        <p:txBody>
          <a:bodyPr/>
          <a:lstStyle/>
          <a:p>
            <a:r>
              <a:rPr lang="en-VN" dirty="0"/>
              <a:t>Example 3</a:t>
            </a:r>
          </a:p>
        </p:txBody>
      </p:sp>
      <p:sp>
        <p:nvSpPr>
          <p:cNvPr id="3" name="Content Placeholder 2">
            <a:extLst>
              <a:ext uri="{FF2B5EF4-FFF2-40B4-BE49-F238E27FC236}">
                <a16:creationId xmlns:a16="http://schemas.microsoft.com/office/drawing/2014/main" id="{61B63BD6-5C88-5649-AC1C-F0F0B3E186F7}"/>
              </a:ext>
            </a:extLst>
          </p:cNvPr>
          <p:cNvSpPr>
            <a:spLocks noGrp="1"/>
          </p:cNvSpPr>
          <p:nvPr>
            <p:ph idx="1"/>
          </p:nvPr>
        </p:nvSpPr>
        <p:spPr/>
        <p:txBody>
          <a:bodyPr/>
          <a:lstStyle/>
          <a:p>
            <a:r>
              <a:rPr lang="en-US" dirty="0"/>
              <a:t>Who says leadership is back in fashion</a:t>
            </a:r>
          </a:p>
          <a:p>
            <a:r>
              <a:rPr lang="en-US" dirty="0"/>
              <a:t>Is this assumed knowledge within the discipline of Management? </a:t>
            </a:r>
          </a:p>
          <a:p>
            <a:r>
              <a:rPr lang="en-US" dirty="0"/>
              <a:t>This point is stated as fact</a:t>
            </a:r>
          </a:p>
          <a:p>
            <a:r>
              <a:rPr lang="en-US" dirty="0"/>
              <a:t>What theory is it based on? </a:t>
            </a:r>
          </a:p>
          <a:p>
            <a:r>
              <a:rPr lang="en-US" dirty="0"/>
              <a:t>Do you agree with it?</a:t>
            </a:r>
            <a:endParaRPr lang="en-VN" dirty="0"/>
          </a:p>
        </p:txBody>
      </p:sp>
      <p:sp>
        <p:nvSpPr>
          <p:cNvPr id="4" name="Slide Number Placeholder 3">
            <a:extLst>
              <a:ext uri="{FF2B5EF4-FFF2-40B4-BE49-F238E27FC236}">
                <a16:creationId xmlns:a16="http://schemas.microsoft.com/office/drawing/2014/main" id="{3414CF7E-E7E5-6E44-99DC-A6B65EB9D358}"/>
              </a:ext>
            </a:extLst>
          </p:cNvPr>
          <p:cNvSpPr>
            <a:spLocks noGrp="1"/>
          </p:cNvSpPr>
          <p:nvPr>
            <p:ph type="sldNum" sz="quarter" idx="12"/>
          </p:nvPr>
        </p:nvSpPr>
        <p:spPr/>
        <p:txBody>
          <a:bodyPr/>
          <a:lstStyle/>
          <a:p>
            <a:fld id="{8C13379D-D487-4446-85FC-E9ED5B8B80F6}" type="slidenum">
              <a:rPr lang="en-US" smtClean="0"/>
              <a:pPr/>
              <a:t>38</a:t>
            </a:fld>
            <a:endParaRPr lang="en-US"/>
          </a:p>
        </p:txBody>
      </p:sp>
    </p:spTree>
    <p:extLst>
      <p:ext uri="{BB962C8B-B14F-4D97-AF65-F5344CB8AC3E}">
        <p14:creationId xmlns:p14="http://schemas.microsoft.com/office/powerpoint/2010/main" val="24018371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8D7-8036-FC44-9CB8-7E9BC60EA3DD}"/>
              </a:ext>
            </a:extLst>
          </p:cNvPr>
          <p:cNvSpPr>
            <a:spLocks noGrp="1"/>
          </p:cNvSpPr>
          <p:nvPr>
            <p:ph type="title"/>
          </p:nvPr>
        </p:nvSpPr>
        <p:spPr/>
        <p:txBody>
          <a:bodyPr/>
          <a:lstStyle/>
          <a:p>
            <a:endParaRPr lang="en-VN" dirty="0"/>
          </a:p>
        </p:txBody>
      </p:sp>
      <p:sp>
        <p:nvSpPr>
          <p:cNvPr id="4" name="Slide Number Placeholder 3">
            <a:extLst>
              <a:ext uri="{FF2B5EF4-FFF2-40B4-BE49-F238E27FC236}">
                <a16:creationId xmlns:a16="http://schemas.microsoft.com/office/drawing/2014/main" id="{201BF734-455A-A840-AC82-1F2E30D40C8D}"/>
              </a:ext>
            </a:extLst>
          </p:cNvPr>
          <p:cNvSpPr>
            <a:spLocks noGrp="1"/>
          </p:cNvSpPr>
          <p:nvPr>
            <p:ph type="sldNum" sz="quarter" idx="12"/>
          </p:nvPr>
        </p:nvSpPr>
        <p:spPr/>
        <p:txBody>
          <a:bodyPr/>
          <a:lstStyle/>
          <a:p>
            <a:fld id="{8C13379D-D487-4446-85FC-E9ED5B8B80F6}" type="slidenum">
              <a:rPr lang="en-US" smtClean="0"/>
              <a:pPr/>
              <a:t>39</a:t>
            </a:fld>
            <a:endParaRPr lang="en-US"/>
          </a:p>
        </p:txBody>
      </p:sp>
      <p:grpSp>
        <p:nvGrpSpPr>
          <p:cNvPr id="5" name="Group 4">
            <a:extLst>
              <a:ext uri="{FF2B5EF4-FFF2-40B4-BE49-F238E27FC236}">
                <a16:creationId xmlns:a16="http://schemas.microsoft.com/office/drawing/2014/main" id="{D2975672-DDEE-D042-9FF6-39323BC57C14}"/>
              </a:ext>
            </a:extLst>
          </p:cNvPr>
          <p:cNvGrpSpPr>
            <a:grpSpLocks/>
          </p:cNvGrpSpPr>
          <p:nvPr/>
        </p:nvGrpSpPr>
        <p:grpSpPr bwMode="auto">
          <a:xfrm>
            <a:off x="3200400" y="2133600"/>
            <a:ext cx="2971800" cy="3429000"/>
            <a:chOff x="1776" y="624"/>
            <a:chExt cx="2352" cy="2688"/>
          </a:xfrm>
        </p:grpSpPr>
        <p:sp>
          <p:nvSpPr>
            <p:cNvPr id="6" name="AutoShape 5">
              <a:extLst>
                <a:ext uri="{FF2B5EF4-FFF2-40B4-BE49-F238E27FC236}">
                  <a16:creationId xmlns:a16="http://schemas.microsoft.com/office/drawing/2014/main" id="{2E838594-E59B-E64F-950A-6B359155FCBD}"/>
                </a:ext>
              </a:extLst>
            </p:cNvPr>
            <p:cNvSpPr>
              <a:spLocks noChangeAspect="1" noChangeArrowheads="1" noTextEdit="1"/>
            </p:cNvSpPr>
            <p:nvPr/>
          </p:nvSpPr>
          <p:spPr bwMode="auto">
            <a:xfrm>
              <a:off x="1776" y="624"/>
              <a:ext cx="2352" cy="2688"/>
            </a:xfrm>
            <a:prstGeom prst="rect">
              <a:avLst/>
            </a:prstGeom>
            <a:noFill/>
            <a:ln w="9525">
              <a:noFill/>
              <a:miter lim="800000"/>
              <a:headEnd/>
              <a:tailEnd/>
            </a:ln>
          </p:spPr>
          <p:txBody>
            <a:bodyPr/>
            <a:lstStyle/>
            <a:p>
              <a:endParaRPr lang="vi-VN"/>
            </a:p>
          </p:txBody>
        </p:sp>
        <p:sp>
          <p:nvSpPr>
            <p:cNvPr id="7" name="Freeform 6">
              <a:extLst>
                <a:ext uri="{FF2B5EF4-FFF2-40B4-BE49-F238E27FC236}">
                  <a16:creationId xmlns:a16="http://schemas.microsoft.com/office/drawing/2014/main" id="{EF2A7131-028F-CF4D-AD78-96C8F84F224F}"/>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w="9525">
              <a:noFill/>
              <a:round/>
              <a:headEnd/>
              <a:tailEnd/>
            </a:ln>
          </p:spPr>
          <p:txBody>
            <a:bodyPr/>
            <a:lstStyle/>
            <a:p>
              <a:endParaRPr lang="vi-VN"/>
            </a:p>
          </p:txBody>
        </p:sp>
        <p:sp>
          <p:nvSpPr>
            <p:cNvPr id="8" name="Freeform 7">
              <a:extLst>
                <a:ext uri="{FF2B5EF4-FFF2-40B4-BE49-F238E27FC236}">
                  <a16:creationId xmlns:a16="http://schemas.microsoft.com/office/drawing/2014/main" id="{CBBE3D27-EC26-E645-ABD2-C9AE42E66A52}"/>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w="9525">
              <a:noFill/>
              <a:round/>
              <a:headEnd/>
              <a:tailEnd/>
            </a:ln>
          </p:spPr>
          <p:txBody>
            <a:bodyPr/>
            <a:lstStyle/>
            <a:p>
              <a:endParaRPr lang="vi-VN"/>
            </a:p>
          </p:txBody>
        </p:sp>
        <p:sp>
          <p:nvSpPr>
            <p:cNvPr id="9" name="Freeform 8">
              <a:extLst>
                <a:ext uri="{FF2B5EF4-FFF2-40B4-BE49-F238E27FC236}">
                  <a16:creationId xmlns:a16="http://schemas.microsoft.com/office/drawing/2014/main" id="{CF1BAA12-4396-4645-A809-0547ABB07DA2}"/>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w="9525">
              <a:noFill/>
              <a:round/>
              <a:headEnd/>
              <a:tailEnd/>
            </a:ln>
          </p:spPr>
          <p:txBody>
            <a:bodyPr/>
            <a:lstStyle/>
            <a:p>
              <a:endParaRPr lang="vi-VN"/>
            </a:p>
          </p:txBody>
        </p:sp>
        <p:sp>
          <p:nvSpPr>
            <p:cNvPr id="10" name="Freeform 9">
              <a:extLst>
                <a:ext uri="{FF2B5EF4-FFF2-40B4-BE49-F238E27FC236}">
                  <a16:creationId xmlns:a16="http://schemas.microsoft.com/office/drawing/2014/main" id="{8E4B90CF-390F-A746-93DA-0E4AF98B496B}"/>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w="9525">
              <a:noFill/>
              <a:round/>
              <a:headEnd/>
              <a:tailEnd/>
            </a:ln>
          </p:spPr>
          <p:txBody>
            <a:bodyPr/>
            <a:lstStyle/>
            <a:p>
              <a:endParaRPr lang="vi-VN"/>
            </a:p>
          </p:txBody>
        </p:sp>
        <p:sp>
          <p:nvSpPr>
            <p:cNvPr id="11" name="Freeform 10">
              <a:extLst>
                <a:ext uri="{FF2B5EF4-FFF2-40B4-BE49-F238E27FC236}">
                  <a16:creationId xmlns:a16="http://schemas.microsoft.com/office/drawing/2014/main" id="{E0AB7EC5-79DA-9741-8CB0-9F46F0CC13EF}"/>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w="9525">
              <a:noFill/>
              <a:round/>
              <a:headEnd/>
              <a:tailEnd/>
            </a:ln>
          </p:spPr>
          <p:txBody>
            <a:bodyPr/>
            <a:lstStyle/>
            <a:p>
              <a:endParaRPr lang="vi-VN"/>
            </a:p>
          </p:txBody>
        </p:sp>
        <p:sp>
          <p:nvSpPr>
            <p:cNvPr id="12" name="Freeform 11">
              <a:extLst>
                <a:ext uri="{FF2B5EF4-FFF2-40B4-BE49-F238E27FC236}">
                  <a16:creationId xmlns:a16="http://schemas.microsoft.com/office/drawing/2014/main" id="{396B6DE2-A6FB-8D4F-A6F5-87638189A8C5}"/>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w="9525">
              <a:noFill/>
              <a:round/>
              <a:headEnd/>
              <a:tailEnd/>
            </a:ln>
          </p:spPr>
          <p:txBody>
            <a:bodyPr/>
            <a:lstStyle/>
            <a:p>
              <a:endParaRPr lang="vi-VN"/>
            </a:p>
          </p:txBody>
        </p:sp>
        <p:sp>
          <p:nvSpPr>
            <p:cNvPr id="13" name="Freeform 12">
              <a:extLst>
                <a:ext uri="{FF2B5EF4-FFF2-40B4-BE49-F238E27FC236}">
                  <a16:creationId xmlns:a16="http://schemas.microsoft.com/office/drawing/2014/main" id="{0462F5C5-041A-3E45-975C-0F44AB9D042D}"/>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w="9525">
              <a:noFill/>
              <a:round/>
              <a:headEnd/>
              <a:tailEnd/>
            </a:ln>
          </p:spPr>
          <p:txBody>
            <a:bodyPr/>
            <a:lstStyle/>
            <a:p>
              <a:endParaRPr lang="vi-VN"/>
            </a:p>
          </p:txBody>
        </p:sp>
      </p:grpSp>
    </p:spTree>
    <p:extLst>
      <p:ext uri="{BB962C8B-B14F-4D97-AF65-F5344CB8AC3E}">
        <p14:creationId xmlns:p14="http://schemas.microsoft.com/office/powerpoint/2010/main" val="4215129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3238-7CD0-F54F-99C2-154699AC4274}"/>
              </a:ext>
            </a:extLst>
          </p:cNvPr>
          <p:cNvSpPr>
            <a:spLocks noGrp="1"/>
          </p:cNvSpPr>
          <p:nvPr>
            <p:ph type="title"/>
          </p:nvPr>
        </p:nvSpPr>
        <p:spPr/>
        <p:txBody>
          <a:bodyPr/>
          <a:lstStyle/>
          <a:p>
            <a:r>
              <a:rPr lang="en-VN" dirty="0"/>
              <a:t>Motivation</a:t>
            </a:r>
          </a:p>
        </p:txBody>
      </p:sp>
      <p:sp>
        <p:nvSpPr>
          <p:cNvPr id="3" name="Content Placeholder 2">
            <a:extLst>
              <a:ext uri="{FF2B5EF4-FFF2-40B4-BE49-F238E27FC236}">
                <a16:creationId xmlns:a16="http://schemas.microsoft.com/office/drawing/2014/main" id="{1A69F477-FAE3-6546-A87C-DF113D63AD6A}"/>
              </a:ext>
            </a:extLst>
          </p:cNvPr>
          <p:cNvSpPr>
            <a:spLocks noGrp="1"/>
          </p:cNvSpPr>
          <p:nvPr>
            <p:ph idx="1"/>
          </p:nvPr>
        </p:nvSpPr>
        <p:spPr>
          <a:xfrm>
            <a:off x="533400" y="1116458"/>
            <a:ext cx="8610600" cy="3033712"/>
          </a:xfrm>
        </p:spPr>
        <p:txBody>
          <a:bodyPr>
            <a:noAutofit/>
          </a:bodyPr>
          <a:lstStyle/>
          <a:p>
            <a:r>
              <a:rPr lang="en-VN" sz="2400" dirty="0"/>
              <a:t>Human knowledge is an infinite treasure</a:t>
            </a:r>
          </a:p>
          <a:p>
            <a:r>
              <a:rPr lang="en-US" sz="2400" dirty="0"/>
              <a:t>Do not reinvent the wheel</a:t>
            </a:r>
            <a:endParaRPr lang="en-VN" sz="2400" dirty="0"/>
          </a:p>
          <a:p>
            <a:r>
              <a:rPr lang="en-VN" sz="2400" dirty="0"/>
              <a:t>What should we do?</a:t>
            </a:r>
          </a:p>
          <a:p>
            <a:pPr lvl="1"/>
            <a:r>
              <a:rPr lang="en-VN" sz="2400" dirty="0"/>
              <a:t>“</a:t>
            </a:r>
            <a:r>
              <a:rPr lang="en-US" sz="2400" dirty="0"/>
              <a:t>Stand on the shoulders of giants”, </a:t>
            </a:r>
            <a:r>
              <a:rPr lang="en-VN" sz="2400" dirty="0"/>
              <a:t>Google scholar</a:t>
            </a:r>
          </a:p>
          <a:p>
            <a:pPr lvl="1"/>
            <a:r>
              <a:rPr lang="en-VN" sz="2400" dirty="0"/>
              <a:t>Discover knowledge by building on previous discoveries</a:t>
            </a:r>
          </a:p>
          <a:p>
            <a:pPr marL="457200" lvl="1" indent="0" algn="ctr">
              <a:buNone/>
            </a:pPr>
            <a:r>
              <a:rPr lang="en-VN" sz="2400" dirty="0"/>
              <a:t>=&gt; Reading and reviewing papers is an important activity of the scientific process</a:t>
            </a:r>
          </a:p>
        </p:txBody>
      </p:sp>
      <p:sp>
        <p:nvSpPr>
          <p:cNvPr id="4" name="Slide Number Placeholder 3">
            <a:extLst>
              <a:ext uri="{FF2B5EF4-FFF2-40B4-BE49-F238E27FC236}">
                <a16:creationId xmlns:a16="http://schemas.microsoft.com/office/drawing/2014/main" id="{1B2BB490-E673-434F-89A6-422E73A0ED8C}"/>
              </a:ext>
            </a:extLst>
          </p:cNvPr>
          <p:cNvSpPr>
            <a:spLocks noGrp="1"/>
          </p:cNvSpPr>
          <p:nvPr>
            <p:ph type="sldNum" sz="quarter" idx="12"/>
          </p:nvPr>
        </p:nvSpPr>
        <p:spPr/>
        <p:txBody>
          <a:bodyPr/>
          <a:lstStyle/>
          <a:p>
            <a:fld id="{8C13379D-D487-4446-85FC-E9ED5B8B80F6}" type="slidenum">
              <a:rPr lang="en-US" smtClean="0"/>
              <a:pPr/>
              <a:t>4</a:t>
            </a:fld>
            <a:endParaRPr lang="en-US"/>
          </a:p>
        </p:txBody>
      </p:sp>
      <p:pic>
        <p:nvPicPr>
          <p:cNvPr id="5" name="Picture 4">
            <a:extLst>
              <a:ext uri="{FF2B5EF4-FFF2-40B4-BE49-F238E27FC236}">
                <a16:creationId xmlns:a16="http://schemas.microsoft.com/office/drawing/2014/main" id="{5CF401C7-6A18-6341-B654-9140DC336804}"/>
              </a:ext>
            </a:extLst>
          </p:cNvPr>
          <p:cNvPicPr>
            <a:picLocks noChangeAspect="1"/>
          </p:cNvPicPr>
          <p:nvPr/>
        </p:nvPicPr>
        <p:blipFill>
          <a:blip r:embed="rId2"/>
          <a:stretch>
            <a:fillRect/>
          </a:stretch>
        </p:blipFill>
        <p:spPr>
          <a:xfrm>
            <a:off x="189214" y="4331314"/>
            <a:ext cx="4152900" cy="2187972"/>
          </a:xfrm>
          <a:prstGeom prst="rect">
            <a:avLst/>
          </a:prstGeom>
        </p:spPr>
      </p:pic>
      <p:pic>
        <p:nvPicPr>
          <p:cNvPr id="6" name="Picture 5">
            <a:extLst>
              <a:ext uri="{FF2B5EF4-FFF2-40B4-BE49-F238E27FC236}">
                <a16:creationId xmlns:a16="http://schemas.microsoft.com/office/drawing/2014/main" id="{18F2AC8C-8F84-2142-A76D-5D3F5B35ED61}"/>
              </a:ext>
            </a:extLst>
          </p:cNvPr>
          <p:cNvPicPr>
            <a:picLocks noChangeAspect="1"/>
          </p:cNvPicPr>
          <p:nvPr/>
        </p:nvPicPr>
        <p:blipFill>
          <a:blip r:embed="rId3"/>
          <a:stretch>
            <a:fillRect/>
          </a:stretch>
        </p:blipFill>
        <p:spPr>
          <a:xfrm>
            <a:off x="4629978" y="4337940"/>
            <a:ext cx="4324808" cy="2200972"/>
          </a:xfrm>
          <a:prstGeom prst="rect">
            <a:avLst/>
          </a:prstGeom>
        </p:spPr>
      </p:pic>
      <p:sp>
        <p:nvSpPr>
          <p:cNvPr id="7" name="Rectangle 6">
            <a:extLst>
              <a:ext uri="{FF2B5EF4-FFF2-40B4-BE49-F238E27FC236}">
                <a16:creationId xmlns:a16="http://schemas.microsoft.com/office/drawing/2014/main" id="{60A2B20E-7199-3A42-9149-38F716E30DB8}"/>
              </a:ext>
            </a:extLst>
          </p:cNvPr>
          <p:cNvSpPr/>
          <p:nvPr/>
        </p:nvSpPr>
        <p:spPr>
          <a:xfrm>
            <a:off x="3954488" y="6583945"/>
            <a:ext cx="963725" cy="246221"/>
          </a:xfrm>
          <a:prstGeom prst="rect">
            <a:avLst/>
          </a:prstGeom>
        </p:spPr>
        <p:txBody>
          <a:bodyPr wrap="none">
            <a:spAutoFit/>
          </a:bodyPr>
          <a:lstStyle/>
          <a:p>
            <a:r>
              <a:rPr lang="en-VN" sz="1000" dirty="0"/>
              <a:t>source: Google</a:t>
            </a:r>
          </a:p>
        </p:txBody>
      </p:sp>
    </p:spTree>
    <p:extLst>
      <p:ext uri="{BB962C8B-B14F-4D97-AF65-F5344CB8AC3E}">
        <p14:creationId xmlns:p14="http://schemas.microsoft.com/office/powerpoint/2010/main" val="3598822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0DE80D-542E-B54D-B93D-566E64B5819C}"/>
              </a:ext>
            </a:extLst>
          </p:cNvPr>
          <p:cNvSpPr>
            <a:spLocks noGrp="1"/>
          </p:cNvSpPr>
          <p:nvPr>
            <p:ph type="body" idx="1"/>
          </p:nvPr>
        </p:nvSpPr>
        <p:spPr/>
        <p:txBody>
          <a:bodyPr>
            <a:normAutofit/>
          </a:bodyPr>
          <a:lstStyle/>
          <a:p>
            <a:r>
              <a:rPr lang="en-US" sz="4000" dirty="0">
                <a:solidFill>
                  <a:srgbClr val="C00000"/>
                </a:solidFill>
                <a:latin typeface="Arial" panose="020B0604020202020204" pitchFamily="34" charset="0"/>
                <a:cs typeface="Arial" panose="020B0604020202020204" pitchFamily="34" charset="0"/>
              </a:rPr>
              <a:t>READING LITERATURE</a:t>
            </a:r>
          </a:p>
        </p:txBody>
      </p:sp>
      <p:sp>
        <p:nvSpPr>
          <p:cNvPr id="4" name="Slide Number Placeholder 3">
            <a:extLst>
              <a:ext uri="{FF2B5EF4-FFF2-40B4-BE49-F238E27FC236}">
                <a16:creationId xmlns:a16="http://schemas.microsoft.com/office/drawing/2014/main" id="{A83313DF-6FD2-C347-85C5-ABDD037E6293}"/>
              </a:ext>
            </a:extLst>
          </p:cNvPr>
          <p:cNvSpPr>
            <a:spLocks noGrp="1"/>
          </p:cNvSpPr>
          <p:nvPr>
            <p:ph type="sldNum" sz="quarter" idx="12"/>
          </p:nvPr>
        </p:nvSpPr>
        <p:spPr/>
        <p:txBody>
          <a:bodyPr/>
          <a:lstStyle/>
          <a:p>
            <a:fld id="{8C13379D-D487-4446-85FC-E9ED5B8B80F6}" type="slidenum">
              <a:rPr lang="en-US" smtClean="0"/>
              <a:pPr/>
              <a:t>5</a:t>
            </a:fld>
            <a:endParaRPr lang="en-US"/>
          </a:p>
        </p:txBody>
      </p:sp>
    </p:spTree>
    <p:extLst>
      <p:ext uri="{BB962C8B-B14F-4D97-AF65-F5344CB8AC3E}">
        <p14:creationId xmlns:p14="http://schemas.microsoft.com/office/powerpoint/2010/main" val="1045779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D893A-16CB-DD46-A7A7-36D1B27DF0CF}"/>
              </a:ext>
            </a:extLst>
          </p:cNvPr>
          <p:cNvSpPr>
            <a:spLocks noGrp="1"/>
          </p:cNvSpPr>
          <p:nvPr>
            <p:ph type="title"/>
          </p:nvPr>
        </p:nvSpPr>
        <p:spPr/>
        <p:txBody>
          <a:bodyPr/>
          <a:lstStyle/>
          <a:p>
            <a:r>
              <a:rPr lang="en-US" dirty="0"/>
              <a:t>LITERATURE</a:t>
            </a:r>
            <a:endParaRPr lang="en-VN" dirty="0"/>
          </a:p>
        </p:txBody>
      </p:sp>
      <p:sp>
        <p:nvSpPr>
          <p:cNvPr id="3" name="Content Placeholder 2">
            <a:extLst>
              <a:ext uri="{FF2B5EF4-FFF2-40B4-BE49-F238E27FC236}">
                <a16:creationId xmlns:a16="http://schemas.microsoft.com/office/drawing/2014/main" id="{0016713C-08BC-E84E-B706-687CEF9F82FC}"/>
              </a:ext>
            </a:extLst>
          </p:cNvPr>
          <p:cNvSpPr>
            <a:spLocks noGrp="1"/>
          </p:cNvSpPr>
          <p:nvPr>
            <p:ph idx="1"/>
          </p:nvPr>
        </p:nvSpPr>
        <p:spPr>
          <a:xfrm>
            <a:off x="533400" y="1143001"/>
            <a:ext cx="8458200" cy="2667000"/>
          </a:xfrm>
        </p:spPr>
        <p:txBody>
          <a:bodyPr>
            <a:normAutofit fontScale="92500" lnSpcReduction="10000"/>
          </a:bodyPr>
          <a:lstStyle/>
          <a:p>
            <a:r>
              <a:rPr lang="en-VN" sz="3000" dirty="0"/>
              <a:t>Tranditional definition: a collection of written books, Wikipedia</a:t>
            </a:r>
          </a:p>
          <a:p>
            <a:r>
              <a:rPr lang="en-VN" sz="3000" dirty="0"/>
              <a:t>Other definition: “</a:t>
            </a:r>
            <a:r>
              <a:rPr lang="en-US" sz="3000" dirty="0"/>
              <a:t>literary</a:t>
            </a:r>
            <a:r>
              <a:rPr lang="en-VN" sz="3000" dirty="0"/>
              <a:t> means not only what is written but what is voiced, what is expressed, what is invented, in whatever form”, Greil Marcus &amp; Werner Sollors</a:t>
            </a:r>
          </a:p>
          <a:p>
            <a:endParaRPr lang="en-VN" dirty="0"/>
          </a:p>
        </p:txBody>
      </p:sp>
      <p:sp>
        <p:nvSpPr>
          <p:cNvPr id="4" name="Slide Number Placeholder 3">
            <a:extLst>
              <a:ext uri="{FF2B5EF4-FFF2-40B4-BE49-F238E27FC236}">
                <a16:creationId xmlns:a16="http://schemas.microsoft.com/office/drawing/2014/main" id="{254CC92F-215C-014B-8E20-3CB68BE76715}"/>
              </a:ext>
            </a:extLst>
          </p:cNvPr>
          <p:cNvSpPr>
            <a:spLocks noGrp="1"/>
          </p:cNvSpPr>
          <p:nvPr>
            <p:ph type="sldNum" sz="quarter" idx="12"/>
          </p:nvPr>
        </p:nvSpPr>
        <p:spPr/>
        <p:txBody>
          <a:bodyPr/>
          <a:lstStyle/>
          <a:p>
            <a:fld id="{8C13379D-D487-4446-85FC-E9ED5B8B80F6}" type="slidenum">
              <a:rPr lang="en-US" smtClean="0"/>
              <a:pPr/>
              <a:t>6</a:t>
            </a:fld>
            <a:endParaRPr lang="en-US"/>
          </a:p>
        </p:txBody>
      </p:sp>
      <p:pic>
        <p:nvPicPr>
          <p:cNvPr id="6" name="Picture 5">
            <a:extLst>
              <a:ext uri="{FF2B5EF4-FFF2-40B4-BE49-F238E27FC236}">
                <a16:creationId xmlns:a16="http://schemas.microsoft.com/office/drawing/2014/main" id="{FDAF0027-557E-9A40-8273-2F2519907C8A}"/>
              </a:ext>
            </a:extLst>
          </p:cNvPr>
          <p:cNvPicPr>
            <a:picLocks noChangeAspect="1"/>
          </p:cNvPicPr>
          <p:nvPr/>
        </p:nvPicPr>
        <p:blipFill>
          <a:blip r:embed="rId3"/>
          <a:stretch>
            <a:fillRect/>
          </a:stretch>
        </p:blipFill>
        <p:spPr>
          <a:xfrm>
            <a:off x="762000" y="3929031"/>
            <a:ext cx="2057400" cy="2730731"/>
          </a:xfrm>
          <a:prstGeom prst="rect">
            <a:avLst/>
          </a:prstGeom>
        </p:spPr>
      </p:pic>
      <p:pic>
        <p:nvPicPr>
          <p:cNvPr id="7" name="Picture 6">
            <a:extLst>
              <a:ext uri="{FF2B5EF4-FFF2-40B4-BE49-F238E27FC236}">
                <a16:creationId xmlns:a16="http://schemas.microsoft.com/office/drawing/2014/main" id="{1C705888-FB4F-6C4C-9558-696242B793CA}"/>
              </a:ext>
            </a:extLst>
          </p:cNvPr>
          <p:cNvPicPr>
            <a:picLocks noChangeAspect="1"/>
          </p:cNvPicPr>
          <p:nvPr/>
        </p:nvPicPr>
        <p:blipFill>
          <a:blip r:embed="rId4"/>
          <a:stretch>
            <a:fillRect/>
          </a:stretch>
        </p:blipFill>
        <p:spPr>
          <a:xfrm>
            <a:off x="4702865" y="3962367"/>
            <a:ext cx="4018767" cy="2667000"/>
          </a:xfrm>
          <a:prstGeom prst="rect">
            <a:avLst/>
          </a:prstGeom>
        </p:spPr>
      </p:pic>
      <p:sp>
        <p:nvSpPr>
          <p:cNvPr id="8" name="Rectangle 7">
            <a:extLst>
              <a:ext uri="{FF2B5EF4-FFF2-40B4-BE49-F238E27FC236}">
                <a16:creationId xmlns:a16="http://schemas.microsoft.com/office/drawing/2014/main" id="{61C55AC4-3884-9E46-93B4-9BAD753AD004}"/>
              </a:ext>
            </a:extLst>
          </p:cNvPr>
          <p:cNvSpPr/>
          <p:nvPr/>
        </p:nvSpPr>
        <p:spPr>
          <a:xfrm>
            <a:off x="3332278" y="6558790"/>
            <a:ext cx="963725" cy="246221"/>
          </a:xfrm>
          <a:prstGeom prst="rect">
            <a:avLst/>
          </a:prstGeom>
        </p:spPr>
        <p:txBody>
          <a:bodyPr wrap="none">
            <a:spAutoFit/>
          </a:bodyPr>
          <a:lstStyle/>
          <a:p>
            <a:r>
              <a:rPr lang="en-VN" sz="1000" dirty="0"/>
              <a:t>source: Google</a:t>
            </a:r>
          </a:p>
        </p:txBody>
      </p:sp>
    </p:spTree>
    <p:extLst>
      <p:ext uri="{BB962C8B-B14F-4D97-AF65-F5344CB8AC3E}">
        <p14:creationId xmlns:p14="http://schemas.microsoft.com/office/powerpoint/2010/main" val="3101591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87443E-E2D2-8E48-9077-B230944CCC2E}"/>
              </a:ext>
            </a:extLst>
          </p:cNvPr>
          <p:cNvSpPr>
            <a:spLocks noGrp="1"/>
          </p:cNvSpPr>
          <p:nvPr>
            <p:ph type="title"/>
          </p:nvPr>
        </p:nvSpPr>
        <p:spPr/>
        <p:txBody>
          <a:bodyPr/>
          <a:lstStyle/>
          <a:p>
            <a:r>
              <a:rPr lang="en-VN" dirty="0"/>
              <a:t>Reading Literature - Importance</a:t>
            </a:r>
          </a:p>
        </p:txBody>
      </p:sp>
      <p:sp>
        <p:nvSpPr>
          <p:cNvPr id="6" name="Content Placeholder 5">
            <a:extLst>
              <a:ext uri="{FF2B5EF4-FFF2-40B4-BE49-F238E27FC236}">
                <a16:creationId xmlns:a16="http://schemas.microsoft.com/office/drawing/2014/main" id="{D322BA4F-417F-BD41-9DC3-C3B3E3B801F2}"/>
              </a:ext>
            </a:extLst>
          </p:cNvPr>
          <p:cNvSpPr>
            <a:spLocks noGrp="1"/>
          </p:cNvSpPr>
          <p:nvPr>
            <p:ph idx="1"/>
          </p:nvPr>
        </p:nvSpPr>
        <p:spPr>
          <a:xfrm>
            <a:off x="533400" y="1143000"/>
            <a:ext cx="8153400" cy="4983163"/>
          </a:xfrm>
        </p:spPr>
        <p:txBody>
          <a:bodyPr>
            <a:normAutofit/>
          </a:bodyPr>
          <a:lstStyle/>
          <a:p>
            <a:r>
              <a:rPr lang="en-VN" dirty="0"/>
              <a:t>Understand key concepts, terminologies, theories, discoveries, and debates</a:t>
            </a:r>
          </a:p>
          <a:p>
            <a:r>
              <a:rPr lang="en-VN" dirty="0"/>
              <a:t>Identify new lines of questioning or investigation</a:t>
            </a:r>
          </a:p>
          <a:p>
            <a:r>
              <a:rPr lang="en-VN" dirty="0"/>
              <a:t>Discover your work is indeed novel or innovative</a:t>
            </a:r>
          </a:p>
          <a:p>
            <a:r>
              <a:rPr lang="en-VN" dirty="0"/>
              <a:t>Become familiar with key researchers in the field</a:t>
            </a:r>
          </a:p>
          <a:p>
            <a:pPr marL="914400" lvl="2" indent="0">
              <a:buNone/>
            </a:pPr>
            <a:endParaRPr lang="en-VN" dirty="0"/>
          </a:p>
          <a:p>
            <a:pPr lvl="1"/>
            <a:endParaRPr lang="en-VN" dirty="0"/>
          </a:p>
          <a:p>
            <a:pPr lvl="1"/>
            <a:endParaRPr lang="en-VN" dirty="0"/>
          </a:p>
        </p:txBody>
      </p:sp>
      <p:sp>
        <p:nvSpPr>
          <p:cNvPr id="4" name="Slide Number Placeholder 3">
            <a:extLst>
              <a:ext uri="{FF2B5EF4-FFF2-40B4-BE49-F238E27FC236}">
                <a16:creationId xmlns:a16="http://schemas.microsoft.com/office/drawing/2014/main" id="{EAF6C582-7C9B-D441-908B-4D49E716967D}"/>
              </a:ext>
            </a:extLst>
          </p:cNvPr>
          <p:cNvSpPr>
            <a:spLocks noGrp="1"/>
          </p:cNvSpPr>
          <p:nvPr>
            <p:ph type="sldNum" sz="quarter" idx="12"/>
          </p:nvPr>
        </p:nvSpPr>
        <p:spPr/>
        <p:txBody>
          <a:bodyPr/>
          <a:lstStyle/>
          <a:p>
            <a:fld id="{8C13379D-D487-4446-85FC-E9ED5B8B80F6}" type="slidenum">
              <a:rPr lang="en-US" smtClean="0"/>
              <a:pPr/>
              <a:t>7</a:t>
            </a:fld>
            <a:endParaRPr lang="en-US"/>
          </a:p>
        </p:txBody>
      </p:sp>
    </p:spTree>
    <p:extLst>
      <p:ext uri="{BB962C8B-B14F-4D97-AF65-F5344CB8AC3E}">
        <p14:creationId xmlns:p14="http://schemas.microsoft.com/office/powerpoint/2010/main" val="6358621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192D-4147-4F40-BEAB-3B7F02016393}"/>
              </a:ext>
            </a:extLst>
          </p:cNvPr>
          <p:cNvSpPr>
            <a:spLocks noGrp="1"/>
          </p:cNvSpPr>
          <p:nvPr>
            <p:ph type="title"/>
          </p:nvPr>
        </p:nvSpPr>
        <p:spPr/>
        <p:txBody>
          <a:bodyPr/>
          <a:lstStyle/>
          <a:p>
            <a:r>
              <a:rPr lang="en-VN" dirty="0"/>
              <a:t>Reading Literature - Situation</a:t>
            </a:r>
          </a:p>
        </p:txBody>
      </p:sp>
      <p:sp>
        <p:nvSpPr>
          <p:cNvPr id="3" name="Content Placeholder 2">
            <a:extLst>
              <a:ext uri="{FF2B5EF4-FFF2-40B4-BE49-F238E27FC236}">
                <a16:creationId xmlns:a16="http://schemas.microsoft.com/office/drawing/2014/main" id="{108A7C25-51EA-0340-8734-45D630A1D582}"/>
              </a:ext>
            </a:extLst>
          </p:cNvPr>
          <p:cNvSpPr>
            <a:spLocks noGrp="1"/>
          </p:cNvSpPr>
          <p:nvPr>
            <p:ph idx="1"/>
          </p:nvPr>
        </p:nvSpPr>
        <p:spPr>
          <a:xfrm>
            <a:off x="533400" y="1143000"/>
            <a:ext cx="5205506" cy="4983163"/>
          </a:xfrm>
        </p:spPr>
        <p:txBody>
          <a:bodyPr>
            <a:normAutofit/>
          </a:bodyPr>
          <a:lstStyle/>
          <a:p>
            <a:r>
              <a:rPr lang="en-VN" sz="2800" dirty="0"/>
              <a:t>Search of literature can lead to hunderds of potentially relevant papers</a:t>
            </a:r>
          </a:p>
          <a:p>
            <a:r>
              <a:rPr lang="en-VN" sz="2800" dirty="0"/>
              <a:t>Papers are not textbooks, and should not understand every line</a:t>
            </a:r>
          </a:p>
          <a:p>
            <a:r>
              <a:rPr lang="en-VN" sz="2800" dirty="0"/>
              <a:t>The number of papers that a researcher working on a particular project has to know well is usually small</a:t>
            </a:r>
          </a:p>
        </p:txBody>
      </p:sp>
      <p:sp>
        <p:nvSpPr>
          <p:cNvPr id="4" name="Slide Number Placeholder 3">
            <a:extLst>
              <a:ext uri="{FF2B5EF4-FFF2-40B4-BE49-F238E27FC236}">
                <a16:creationId xmlns:a16="http://schemas.microsoft.com/office/drawing/2014/main" id="{0F715329-BBA3-D146-A835-9B8F9DB99111}"/>
              </a:ext>
            </a:extLst>
          </p:cNvPr>
          <p:cNvSpPr>
            <a:spLocks noGrp="1"/>
          </p:cNvSpPr>
          <p:nvPr>
            <p:ph type="sldNum" sz="quarter" idx="12"/>
          </p:nvPr>
        </p:nvSpPr>
        <p:spPr/>
        <p:txBody>
          <a:bodyPr/>
          <a:lstStyle/>
          <a:p>
            <a:fld id="{8C13379D-D487-4446-85FC-E9ED5B8B80F6}" type="slidenum">
              <a:rPr lang="en-US" smtClean="0"/>
              <a:pPr/>
              <a:t>8</a:t>
            </a:fld>
            <a:endParaRPr lang="en-US"/>
          </a:p>
        </p:txBody>
      </p:sp>
      <p:pic>
        <p:nvPicPr>
          <p:cNvPr id="6" name="Picture 5">
            <a:extLst>
              <a:ext uri="{FF2B5EF4-FFF2-40B4-BE49-F238E27FC236}">
                <a16:creationId xmlns:a16="http://schemas.microsoft.com/office/drawing/2014/main" id="{2DDB8D4D-2032-1044-8C4A-66C8EC89017E}"/>
              </a:ext>
            </a:extLst>
          </p:cNvPr>
          <p:cNvPicPr>
            <a:picLocks noChangeAspect="1"/>
          </p:cNvPicPr>
          <p:nvPr/>
        </p:nvPicPr>
        <p:blipFill>
          <a:blip r:embed="rId2"/>
          <a:stretch>
            <a:fillRect/>
          </a:stretch>
        </p:blipFill>
        <p:spPr>
          <a:xfrm>
            <a:off x="5738906" y="1021061"/>
            <a:ext cx="3149600" cy="2044700"/>
          </a:xfrm>
          <a:prstGeom prst="rect">
            <a:avLst/>
          </a:prstGeom>
        </p:spPr>
      </p:pic>
      <p:pic>
        <p:nvPicPr>
          <p:cNvPr id="7" name="Picture 6">
            <a:extLst>
              <a:ext uri="{FF2B5EF4-FFF2-40B4-BE49-F238E27FC236}">
                <a16:creationId xmlns:a16="http://schemas.microsoft.com/office/drawing/2014/main" id="{39917706-4E31-F54E-8D7F-922778D8A56C}"/>
              </a:ext>
            </a:extLst>
          </p:cNvPr>
          <p:cNvPicPr>
            <a:picLocks noChangeAspect="1"/>
          </p:cNvPicPr>
          <p:nvPr/>
        </p:nvPicPr>
        <p:blipFill>
          <a:blip r:embed="rId3"/>
          <a:stretch>
            <a:fillRect/>
          </a:stretch>
        </p:blipFill>
        <p:spPr>
          <a:xfrm>
            <a:off x="6521824" y="3531889"/>
            <a:ext cx="1270000" cy="889000"/>
          </a:xfrm>
          <a:prstGeom prst="rect">
            <a:avLst/>
          </a:prstGeom>
        </p:spPr>
      </p:pic>
      <p:sp>
        <p:nvSpPr>
          <p:cNvPr id="8" name="Rectangle 7">
            <a:extLst>
              <a:ext uri="{FF2B5EF4-FFF2-40B4-BE49-F238E27FC236}">
                <a16:creationId xmlns:a16="http://schemas.microsoft.com/office/drawing/2014/main" id="{BAA09C32-83E1-6A47-9C47-ABAF053A4270}"/>
              </a:ext>
            </a:extLst>
          </p:cNvPr>
          <p:cNvSpPr/>
          <p:nvPr/>
        </p:nvSpPr>
        <p:spPr>
          <a:xfrm>
            <a:off x="6521824" y="4814589"/>
            <a:ext cx="864339" cy="246221"/>
          </a:xfrm>
          <a:prstGeom prst="rect">
            <a:avLst/>
          </a:prstGeom>
        </p:spPr>
        <p:txBody>
          <a:bodyPr wrap="none">
            <a:spAutoFit/>
          </a:bodyPr>
          <a:lstStyle/>
          <a:p>
            <a:r>
              <a:rPr lang="en-VN" sz="1000" dirty="0"/>
              <a:t>source: DBLP</a:t>
            </a:r>
          </a:p>
        </p:txBody>
      </p:sp>
    </p:spTree>
    <p:extLst>
      <p:ext uri="{BB962C8B-B14F-4D97-AF65-F5344CB8AC3E}">
        <p14:creationId xmlns:p14="http://schemas.microsoft.com/office/powerpoint/2010/main" val="169671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192D-4147-4F40-BEAB-3B7F02016393}"/>
              </a:ext>
            </a:extLst>
          </p:cNvPr>
          <p:cNvSpPr>
            <a:spLocks noGrp="1"/>
          </p:cNvSpPr>
          <p:nvPr>
            <p:ph type="title"/>
          </p:nvPr>
        </p:nvSpPr>
        <p:spPr/>
        <p:txBody>
          <a:bodyPr/>
          <a:lstStyle/>
          <a:p>
            <a:r>
              <a:rPr lang="en-VN" dirty="0"/>
              <a:t>Reading Literature - Strategy</a:t>
            </a:r>
          </a:p>
        </p:txBody>
      </p:sp>
      <p:sp>
        <p:nvSpPr>
          <p:cNvPr id="3" name="Content Placeholder 2">
            <a:extLst>
              <a:ext uri="{FF2B5EF4-FFF2-40B4-BE49-F238E27FC236}">
                <a16:creationId xmlns:a16="http://schemas.microsoft.com/office/drawing/2014/main" id="{108A7C25-51EA-0340-8734-45D630A1D582}"/>
              </a:ext>
            </a:extLst>
          </p:cNvPr>
          <p:cNvSpPr>
            <a:spLocks noGrp="1"/>
          </p:cNvSpPr>
          <p:nvPr>
            <p:ph idx="1"/>
          </p:nvPr>
        </p:nvSpPr>
        <p:spPr>
          <a:xfrm>
            <a:off x="533400" y="1143000"/>
            <a:ext cx="5205506" cy="4983163"/>
          </a:xfrm>
        </p:spPr>
        <p:txBody>
          <a:bodyPr>
            <a:normAutofit/>
          </a:bodyPr>
          <a:lstStyle/>
          <a:p>
            <a:r>
              <a:rPr lang="en-VN" sz="2800" dirty="0"/>
              <a:t>Becoming an effective reader is important</a:t>
            </a:r>
          </a:p>
          <a:p>
            <a:r>
              <a:rPr lang="en-VN" sz="2800" dirty="0"/>
              <a:t>Give a paper: decides to give it more or less time that it deserves</a:t>
            </a:r>
          </a:p>
          <a:p>
            <a:pPr lvl="1"/>
            <a:r>
              <a:rPr lang="en-VN" sz="2400" dirty="0"/>
              <a:t>Skim through it to identify the extent to which it is relevant</a:t>
            </a:r>
          </a:p>
          <a:p>
            <a:pPr lvl="1"/>
            <a:r>
              <a:rPr lang="en-VN" sz="2400" dirty="0"/>
              <a:t>Only read it thoroughly if there is likely to be value in doing so</a:t>
            </a:r>
          </a:p>
          <a:p>
            <a:pPr lvl="1"/>
            <a:r>
              <a:rPr lang="en-VN" sz="2400" dirty="0"/>
              <a:t>Make effort to understand the details</a:t>
            </a:r>
          </a:p>
        </p:txBody>
      </p:sp>
      <p:sp>
        <p:nvSpPr>
          <p:cNvPr id="4" name="Slide Number Placeholder 3">
            <a:extLst>
              <a:ext uri="{FF2B5EF4-FFF2-40B4-BE49-F238E27FC236}">
                <a16:creationId xmlns:a16="http://schemas.microsoft.com/office/drawing/2014/main" id="{0F715329-BBA3-D146-A835-9B8F9DB99111}"/>
              </a:ext>
            </a:extLst>
          </p:cNvPr>
          <p:cNvSpPr>
            <a:spLocks noGrp="1"/>
          </p:cNvSpPr>
          <p:nvPr>
            <p:ph type="sldNum" sz="quarter" idx="12"/>
          </p:nvPr>
        </p:nvSpPr>
        <p:spPr/>
        <p:txBody>
          <a:bodyPr/>
          <a:lstStyle/>
          <a:p>
            <a:fld id="{8C13379D-D487-4446-85FC-E9ED5B8B80F6}" type="slidenum">
              <a:rPr lang="en-US" smtClean="0"/>
              <a:pPr/>
              <a:t>9</a:t>
            </a:fld>
            <a:endParaRPr lang="en-US"/>
          </a:p>
        </p:txBody>
      </p:sp>
      <p:pic>
        <p:nvPicPr>
          <p:cNvPr id="6" name="Picture 5">
            <a:extLst>
              <a:ext uri="{FF2B5EF4-FFF2-40B4-BE49-F238E27FC236}">
                <a16:creationId xmlns:a16="http://schemas.microsoft.com/office/drawing/2014/main" id="{2DDB8D4D-2032-1044-8C4A-66C8EC89017E}"/>
              </a:ext>
            </a:extLst>
          </p:cNvPr>
          <p:cNvPicPr>
            <a:picLocks noChangeAspect="1"/>
          </p:cNvPicPr>
          <p:nvPr/>
        </p:nvPicPr>
        <p:blipFill>
          <a:blip r:embed="rId2"/>
          <a:stretch>
            <a:fillRect/>
          </a:stretch>
        </p:blipFill>
        <p:spPr>
          <a:xfrm>
            <a:off x="5738906" y="1021061"/>
            <a:ext cx="3149600" cy="2044700"/>
          </a:xfrm>
          <a:prstGeom prst="rect">
            <a:avLst/>
          </a:prstGeom>
        </p:spPr>
      </p:pic>
      <p:pic>
        <p:nvPicPr>
          <p:cNvPr id="7" name="Picture 6">
            <a:extLst>
              <a:ext uri="{FF2B5EF4-FFF2-40B4-BE49-F238E27FC236}">
                <a16:creationId xmlns:a16="http://schemas.microsoft.com/office/drawing/2014/main" id="{39917706-4E31-F54E-8D7F-922778D8A56C}"/>
              </a:ext>
            </a:extLst>
          </p:cNvPr>
          <p:cNvPicPr>
            <a:picLocks noChangeAspect="1"/>
          </p:cNvPicPr>
          <p:nvPr/>
        </p:nvPicPr>
        <p:blipFill>
          <a:blip r:embed="rId3"/>
          <a:stretch>
            <a:fillRect/>
          </a:stretch>
        </p:blipFill>
        <p:spPr>
          <a:xfrm>
            <a:off x="6521824" y="3531889"/>
            <a:ext cx="1270000" cy="889000"/>
          </a:xfrm>
          <a:prstGeom prst="rect">
            <a:avLst/>
          </a:prstGeom>
        </p:spPr>
      </p:pic>
      <p:sp>
        <p:nvSpPr>
          <p:cNvPr id="8" name="Rectangle 7">
            <a:extLst>
              <a:ext uri="{FF2B5EF4-FFF2-40B4-BE49-F238E27FC236}">
                <a16:creationId xmlns:a16="http://schemas.microsoft.com/office/drawing/2014/main" id="{BAA09C32-83E1-6A47-9C47-ABAF053A4270}"/>
              </a:ext>
            </a:extLst>
          </p:cNvPr>
          <p:cNvSpPr/>
          <p:nvPr/>
        </p:nvSpPr>
        <p:spPr>
          <a:xfrm>
            <a:off x="6521824" y="4814589"/>
            <a:ext cx="864339" cy="246221"/>
          </a:xfrm>
          <a:prstGeom prst="rect">
            <a:avLst/>
          </a:prstGeom>
        </p:spPr>
        <p:txBody>
          <a:bodyPr wrap="none">
            <a:spAutoFit/>
          </a:bodyPr>
          <a:lstStyle/>
          <a:p>
            <a:r>
              <a:rPr lang="en-VN" sz="1000" dirty="0"/>
              <a:t>source: DBLP</a:t>
            </a:r>
          </a:p>
        </p:txBody>
      </p:sp>
    </p:spTree>
    <p:extLst>
      <p:ext uri="{BB962C8B-B14F-4D97-AF65-F5344CB8AC3E}">
        <p14:creationId xmlns:p14="http://schemas.microsoft.com/office/powerpoint/2010/main" val="1459980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2520</TotalTime>
  <Words>2561</Words>
  <Application>Microsoft Macintosh PowerPoint</Application>
  <PresentationFormat>On-screen Show (4:3)</PresentationFormat>
  <Paragraphs>282</Paragraphs>
  <Slides>39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Myriad Pro</vt:lpstr>
      <vt:lpstr>Wingdings</vt:lpstr>
      <vt:lpstr>Office Theme</vt:lpstr>
      <vt:lpstr>Technical Writing and Presentation Reading and Reviewing</vt:lpstr>
      <vt:lpstr>Contents</vt:lpstr>
      <vt:lpstr>Motivation</vt:lpstr>
      <vt:lpstr>Motivation</vt:lpstr>
      <vt:lpstr>PowerPoint Presentation</vt:lpstr>
      <vt:lpstr>LITERATURE</vt:lpstr>
      <vt:lpstr>Reading Literature - Importance</vt:lpstr>
      <vt:lpstr>Reading Literature - Situation</vt:lpstr>
      <vt:lpstr>Reading Literature - Strategy</vt:lpstr>
      <vt:lpstr>PowerPoint Presentation</vt:lpstr>
      <vt:lpstr>Finding Research Paper</vt:lpstr>
      <vt:lpstr>Finding Research Paper - Path</vt:lpstr>
      <vt:lpstr>Finding Research Paper - Path</vt:lpstr>
      <vt:lpstr>PowerPoint Presentation</vt:lpstr>
      <vt:lpstr>Example</vt:lpstr>
      <vt:lpstr>Critical Reading</vt:lpstr>
      <vt:lpstr>Critical Reading</vt:lpstr>
      <vt:lpstr>Critical Reading</vt:lpstr>
      <vt:lpstr>Example 1</vt:lpstr>
      <vt:lpstr>Example 1</vt:lpstr>
      <vt:lpstr>Example 2</vt:lpstr>
      <vt:lpstr>Example 2</vt:lpstr>
      <vt:lpstr>Example 3</vt:lpstr>
      <vt:lpstr>Example 3</vt:lpstr>
      <vt:lpstr>PowerPoint Presentation</vt:lpstr>
      <vt:lpstr>Literature Review</vt:lpstr>
      <vt:lpstr>PowerPoint Presentation</vt:lpstr>
      <vt:lpstr>Literature Review - Progress</vt:lpstr>
      <vt:lpstr>Literature Review - Progress</vt:lpstr>
      <vt:lpstr>PowerPoint Presentation</vt:lpstr>
      <vt:lpstr>Authors, Program Chairs, Reviewers</vt:lpstr>
      <vt:lpstr>Contribution</vt:lpstr>
      <vt:lpstr>Evaluation</vt:lpstr>
      <vt:lpstr>Evaluation</vt:lpstr>
      <vt:lpstr>Content of Reviews</vt:lpstr>
      <vt:lpstr>Example 1</vt:lpstr>
      <vt:lpstr>Example 2</vt:lpstr>
      <vt:lpstr>Example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Introduction to Research Writing</dc:title>
  <dc:creator>Do Ba Lam</dc:creator>
  <cp:lastModifiedBy>Do Ba Lam</cp:lastModifiedBy>
  <cp:revision>117</cp:revision>
  <dcterms:created xsi:type="dcterms:W3CDTF">2020-04-06T07:54:16Z</dcterms:created>
  <dcterms:modified xsi:type="dcterms:W3CDTF">2020-05-13T09:46:12Z</dcterms:modified>
</cp:coreProperties>
</file>