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7" r:id="rId2"/>
    <p:sldId id="343" r:id="rId3"/>
    <p:sldId id="309" r:id="rId4"/>
    <p:sldId id="345" r:id="rId5"/>
    <p:sldId id="471" r:id="rId6"/>
    <p:sldId id="472" r:id="rId7"/>
    <p:sldId id="484" r:id="rId8"/>
    <p:sldId id="485" r:id="rId9"/>
    <p:sldId id="486" r:id="rId10"/>
    <p:sldId id="487" r:id="rId11"/>
    <p:sldId id="489" r:id="rId12"/>
    <p:sldId id="491" r:id="rId13"/>
    <p:sldId id="492" r:id="rId14"/>
    <p:sldId id="490" r:id="rId15"/>
    <p:sldId id="493" r:id="rId16"/>
    <p:sldId id="498" r:id="rId17"/>
    <p:sldId id="497" r:id="rId18"/>
    <p:sldId id="496" r:id="rId19"/>
    <p:sldId id="495" r:id="rId20"/>
    <p:sldId id="494" r:id="rId21"/>
    <p:sldId id="473" r:id="rId22"/>
    <p:sldId id="347" r:id="rId23"/>
    <p:sldId id="474" r:id="rId24"/>
    <p:sldId id="475" r:id="rId25"/>
    <p:sldId id="476" r:id="rId26"/>
    <p:sldId id="477" r:id="rId27"/>
    <p:sldId id="478" r:id="rId28"/>
    <p:sldId id="479" r:id="rId29"/>
    <p:sldId id="480" r:id="rId30"/>
    <p:sldId id="500" r:id="rId31"/>
    <p:sldId id="482" r:id="rId32"/>
    <p:sldId id="481" r:id="rId33"/>
    <p:sldId id="501" r:id="rId34"/>
    <p:sldId id="502" r:id="rId35"/>
    <p:sldId id="503" r:id="rId36"/>
    <p:sldId id="504" r:id="rId37"/>
    <p:sldId id="505" r:id="rId38"/>
    <p:sldId id="506" r:id="rId39"/>
    <p:sldId id="507" r:id="rId40"/>
    <p:sldId id="508" r:id="rId41"/>
    <p:sldId id="35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E2ED6-9FA1-4B9F-A9DF-0AEB95413EF0}" type="datetimeFigureOut">
              <a:rPr lang="en-US" smtClean="0"/>
              <a:t>12/17/2024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8B2F8-7E5E-400F-9C31-ADD59DFAA780}" type="slidenum">
              <a:rPr lang="en-US" smtClean="0"/>
              <a:t>‹#›</a:t>
            </a:fld>
            <a:endParaRPr lang="en-US"/>
          </a:p>
        </p:txBody>
      </p:sp>
    </p:spTree>
    <p:extLst>
      <p:ext uri="{BB962C8B-B14F-4D97-AF65-F5344CB8AC3E}">
        <p14:creationId xmlns:p14="http://schemas.microsoft.com/office/powerpoint/2010/main" val="155732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9</a:t>
            </a:fld>
            <a:endParaRPr lang="en-US"/>
          </a:p>
        </p:txBody>
      </p:sp>
    </p:spTree>
    <p:extLst>
      <p:ext uri="{BB962C8B-B14F-4D97-AF65-F5344CB8AC3E}">
        <p14:creationId xmlns:p14="http://schemas.microsoft.com/office/powerpoint/2010/main" val="333374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8988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62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8173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78417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0551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59078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D26F03-9C84-44CE-BEBF-1935BD4A6F79}"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272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D26F03-9C84-44CE-BEBF-1935BD4A6F79}"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734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26F03-9C84-44CE-BEBF-1935BD4A6F79}"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76836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21807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1422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26F03-9C84-44CE-BEBF-1935BD4A6F79}" type="datetimeFigureOut">
              <a:rPr lang="en-US" smtClean="0"/>
              <a:t>12/17/2024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F4CB5-58BD-4A38-A7B9-D90C7D6AAB6C}" type="slidenum">
              <a:rPr lang="en-US" smtClean="0"/>
              <a:t>‹#›</a:t>
            </a:fld>
            <a:endParaRPr lang="en-US"/>
          </a:p>
        </p:txBody>
      </p:sp>
    </p:spTree>
    <p:extLst>
      <p:ext uri="{BB962C8B-B14F-4D97-AF65-F5344CB8AC3E}">
        <p14:creationId xmlns:p14="http://schemas.microsoft.com/office/powerpoint/2010/main" val="356386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913" y="980728"/>
            <a:ext cx="9144000" cy="2554545"/>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000" b="1" dirty="0" smtClean="0">
                <a:effectLst>
                  <a:glow rad="228600">
                    <a:schemeClr val="accent3">
                      <a:satMod val="175000"/>
                      <a:alpha val="40000"/>
                    </a:schemeClr>
                  </a:glow>
                </a:effectLst>
                <a:latin typeface="Times New Roman" pitchFamily="18" charset="0"/>
                <a:cs typeface="Times New Roman" pitchFamily="18" charset="0"/>
              </a:rPr>
              <a:t>CHƯƠNG 2: </a:t>
            </a:r>
          </a:p>
          <a:p>
            <a:endParaRPr lang="en-GB" sz="3000" b="1" dirty="0" smtClean="0">
              <a:effectLst>
                <a:glow rad="228600">
                  <a:schemeClr val="accent3">
                    <a:satMod val="175000"/>
                    <a:alpha val="40000"/>
                  </a:schemeClr>
                </a:glow>
              </a:effectLst>
              <a:latin typeface="Times New Roman" pitchFamily="18" charset="0"/>
              <a:cs typeface="Times New Roman" pitchFamily="18" charset="0"/>
            </a:endParaRPr>
          </a:p>
          <a:p>
            <a:pPr algn="ctr"/>
            <a:r>
              <a:rPr lang="en-US" sz="5000" b="1" dirty="0" smtClean="0">
                <a:effectLst>
                  <a:glow rad="228600">
                    <a:schemeClr val="accent3">
                      <a:satMod val="175000"/>
                      <a:alpha val="40000"/>
                    </a:schemeClr>
                  </a:glow>
                </a:effectLst>
                <a:latin typeface="Times New Roman" pitchFamily="18" charset="0"/>
                <a:cs typeface="Times New Roman" pitchFamily="18" charset="0"/>
              </a:rPr>
              <a:t>THÁCH THỨC AN NINH MẠNG MÁY TÍNH</a:t>
            </a:r>
            <a:endParaRPr lang="en-GB" sz="5000" b="1" dirty="0">
              <a:effectLst>
                <a:glow rad="228600">
                  <a:schemeClr val="accent3">
                    <a:satMod val="175000"/>
                    <a:alpha val="40000"/>
                  </a:schemeClr>
                </a:glow>
              </a:effectLst>
              <a:latin typeface="Times New Roman" pitchFamily="18" charset="0"/>
              <a:cs typeface="Times New Roman" pitchFamily="18" charset="0"/>
            </a:endParaRPr>
          </a:p>
        </p:txBody>
      </p:sp>
      <p:sp>
        <p:nvSpPr>
          <p:cNvPr id="12" name="TextBox 11"/>
          <p:cNvSpPr txBox="1"/>
          <p:nvPr/>
        </p:nvSpPr>
        <p:spPr>
          <a:xfrm>
            <a:off x="395536" y="3284984"/>
            <a:ext cx="6192688" cy="861774"/>
          </a:xfrm>
          <a:prstGeom prst="rect">
            <a:avLst/>
          </a:prstGeom>
          <a:noFill/>
        </p:spPr>
        <p:txBody>
          <a:bodyPr wrap="square" rtlCol="0">
            <a:spAutoFit/>
          </a:bodyPr>
          <a:lstStyle/>
          <a:p>
            <a:r>
              <a:rPr lang="en-GB" sz="2000" smtClean="0">
                <a:latin typeface="Times New Roman" pitchFamily="18" charset="0"/>
                <a:cs typeface="Times New Roman" pitchFamily="18" charset="0"/>
              </a:rPr>
              <a:t>Giảng viên:</a:t>
            </a:r>
            <a:endParaRPr lang="en-GB" sz="2000" b="1">
              <a:latin typeface="Times New Roman" pitchFamily="18" charset="0"/>
              <a:cs typeface="Times New Roman" pitchFamily="18" charset="0"/>
            </a:endParaRPr>
          </a:p>
          <a:p>
            <a:r>
              <a:rPr lang="en-GB" sz="3000" b="1" smtClean="0">
                <a:latin typeface="Times New Roman" pitchFamily="18" charset="0"/>
                <a:cs typeface="Times New Roman" pitchFamily="18" charset="0"/>
              </a:rPr>
              <a:t>Th</a:t>
            </a:r>
            <a:r>
              <a:rPr lang="en-GB" sz="2800" b="1" smtClean="0">
                <a:latin typeface="Times New Roman" pitchFamily="18" charset="0"/>
                <a:cs typeface="Times New Roman" pitchFamily="18" charset="0"/>
              </a:rPr>
              <a:t>S</a:t>
            </a:r>
            <a:r>
              <a:rPr lang="en-GB" sz="3000" b="1" smtClean="0">
                <a:latin typeface="Times New Roman" pitchFamily="18" charset="0"/>
                <a:cs typeface="Times New Roman" pitchFamily="18" charset="0"/>
              </a:rPr>
              <a:t>. Phan </a:t>
            </a:r>
            <a:r>
              <a:rPr lang="en-GB" sz="3000" b="1" err="1" smtClean="0">
                <a:latin typeface="Times New Roman" pitchFamily="18" charset="0"/>
                <a:cs typeface="Times New Roman" pitchFamily="18" charset="0"/>
              </a:rPr>
              <a:t>Thanh</a:t>
            </a:r>
            <a:r>
              <a:rPr lang="en-GB" sz="3000" b="1" smtClean="0">
                <a:latin typeface="Times New Roman" pitchFamily="18" charset="0"/>
                <a:cs typeface="Times New Roman" pitchFamily="18" charset="0"/>
              </a:rPr>
              <a:t> Hy</a:t>
            </a:r>
          </a:p>
        </p:txBody>
      </p:sp>
      <p:sp>
        <p:nvSpPr>
          <p:cNvPr id="6" name="Rectangle 5"/>
          <p:cNvSpPr/>
          <p:nvPr/>
        </p:nvSpPr>
        <p:spPr>
          <a:xfrm>
            <a:off x="395536" y="4146757"/>
            <a:ext cx="7272808" cy="252260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Wingdings" pitchFamily="2" charset="2"/>
              <a:buChar char="ü"/>
            </a:pPr>
            <a:endParaRPr lang="en-GB" sz="3000" b="1" dirty="0">
              <a:latin typeface="Times New Roman" pitchFamily="18" charset="0"/>
              <a:cs typeface="Times New Roman" pitchFamily="18" charset="0"/>
            </a:endParaRPr>
          </a:p>
        </p:txBody>
      </p:sp>
      <p:pic>
        <p:nvPicPr>
          <p:cNvPr id="8"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365298114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241908" y="1245674"/>
            <a:ext cx="8660183" cy="4939814"/>
          </a:xfrm>
          <a:prstGeom prst="rect">
            <a:avLst/>
          </a:prstGeom>
          <a:noFill/>
        </p:spPr>
        <p:txBody>
          <a:bodyPr wrap="square" rtlCol="0">
            <a:spAutoFit/>
          </a:bodyPr>
          <a:lstStyle/>
          <a:p>
            <a:pPr lvl="1">
              <a:lnSpc>
                <a:spcPct val="150000"/>
              </a:lnSpc>
            </a:pPr>
            <a:r>
              <a:rPr lang="en-GB" sz="3000" dirty="0" smtClean="0">
                <a:latin typeface="Times New Roman" pitchFamily="18" charset="0"/>
                <a:cs typeface="Times New Roman" pitchFamily="18" charset="0"/>
              </a:rPr>
              <a:t>1.2 </a:t>
            </a:r>
            <a:r>
              <a:rPr lang="en-GB" sz="3000" dirty="0" err="1" smtClean="0">
                <a:latin typeface="Times New Roman" pitchFamily="18" charset="0"/>
                <a:cs typeface="Times New Roman" pitchFamily="18" charset="0"/>
              </a:rPr>
              <a:t>Tấn</a:t>
            </a:r>
            <a:r>
              <a:rPr lang="en-GB" sz="3000" dirty="0" smtClean="0">
                <a:latin typeface="Times New Roman" pitchFamily="18" charset="0"/>
                <a:cs typeface="Times New Roman" pitchFamily="18" charset="0"/>
              </a:rPr>
              <a:t> </a:t>
            </a:r>
            <a:r>
              <a:rPr lang="en-GB" sz="3000" dirty="0" err="1">
                <a:latin typeface="Times New Roman" pitchFamily="18" charset="0"/>
                <a:cs typeface="Times New Roman" pitchFamily="18" charset="0"/>
              </a:rPr>
              <a:t>công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thỏa</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hiệp</a:t>
            </a:r>
            <a:r>
              <a:rPr lang="en-GB" sz="3000" dirty="0">
                <a:latin typeface="Times New Roman" pitchFamily="18" charset="0"/>
                <a:cs typeface="Times New Roman" pitchFamily="18" charset="0"/>
              </a:rPr>
              <a:t> qua email (BEC</a:t>
            </a:r>
            <a:r>
              <a:rPr lang="en-GB" sz="3000" dirty="0" smtClean="0">
                <a:latin typeface="Times New Roman" pitchFamily="18" charset="0"/>
                <a:cs typeface="Times New Roman" pitchFamily="18" charset="0"/>
              </a:rPr>
              <a:t>).</a:t>
            </a:r>
          </a:p>
          <a:p>
            <a:pPr lvl="1">
              <a:lnSpc>
                <a:spcPct val="150000"/>
              </a:lnSpc>
            </a:pPr>
            <a:r>
              <a:rPr lang="vi-VN" sz="3000" dirty="0">
                <a:latin typeface="Times New Roman" pitchFamily="18" charset="0"/>
                <a:cs typeface="Times New Roman" pitchFamily="18" charset="0"/>
              </a:rPr>
              <a:t>Đây là dạng tấn công lừa đảo chủ yếu nhắm vào các doanh nghiệp lớn. Đòi hỏi các Hacker phải có thời gian đầu tư tìm hiểu về doanh nghiệp cũng như các đối tác liên quan. Từ đó chúng sẽ đề ra phương án lừa đảo khiến các nhân sự tại các doanh nghiệp trên tin tưởng và làm theo yêu cầu</a:t>
            </a:r>
            <a:r>
              <a:rPr lang="en-GB" sz="3000" dirty="0" smtClean="0">
                <a:latin typeface="Times New Roman" pitchFamily="18" charset="0"/>
                <a:cs typeface="Times New Roman" pitchFamily="18" charset="0"/>
              </a:rPr>
              <a:t>.</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2707775923"/>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241908" y="1245674"/>
            <a:ext cx="8660183" cy="3554819"/>
          </a:xfrm>
          <a:prstGeom prst="rect">
            <a:avLst/>
          </a:prstGeom>
          <a:noFill/>
        </p:spPr>
        <p:txBody>
          <a:bodyPr wrap="square" rtlCol="0">
            <a:spAutoFit/>
          </a:bodyPr>
          <a:lstStyle/>
          <a:p>
            <a:pPr lvl="1">
              <a:lnSpc>
                <a:spcPct val="150000"/>
              </a:lnSpc>
            </a:pPr>
            <a:r>
              <a:rPr lang="en-US" sz="3000" dirty="0" smtClean="0">
                <a:latin typeface="Times New Roman" pitchFamily="18" charset="0"/>
                <a:cs typeface="Times New Roman" pitchFamily="18" charset="0"/>
              </a:rPr>
              <a:t>1.3 </a:t>
            </a:r>
            <a:r>
              <a:rPr lang="vi-VN" sz="3000" dirty="0" smtClean="0">
                <a:latin typeface="Times New Roman" pitchFamily="18" charset="0"/>
                <a:cs typeface="Times New Roman" pitchFamily="18" charset="0"/>
              </a:rPr>
              <a:t>Tấn </a:t>
            </a:r>
            <a:r>
              <a:rPr lang="vi-VN" sz="3000" dirty="0">
                <a:latin typeface="Times New Roman" pitchFamily="18" charset="0"/>
                <a:cs typeface="Times New Roman" pitchFamily="18" charset="0"/>
              </a:rPr>
              <a:t>công đe dọa từ các thiết bị ngoại </a:t>
            </a:r>
            <a:r>
              <a:rPr lang="vi-VN" sz="3000" dirty="0" smtClean="0">
                <a:latin typeface="Times New Roman" pitchFamily="18" charset="0"/>
                <a:cs typeface="Times New Roman" pitchFamily="18" charset="0"/>
              </a:rPr>
              <a:t>vi</a:t>
            </a:r>
            <a:r>
              <a:rPr lang="en-US" sz="3000" dirty="0" smtClean="0">
                <a:latin typeface="Times New Roman" pitchFamily="18" charset="0"/>
                <a:cs typeface="Times New Roman" pitchFamily="18" charset="0"/>
              </a:rPr>
              <a:t>.</a:t>
            </a:r>
          </a:p>
          <a:p>
            <a:pPr lvl="1">
              <a:lnSpc>
                <a:spcPct val="150000"/>
              </a:lnSpc>
            </a:pPr>
            <a:r>
              <a:rPr lang="vi-VN" sz="3000" dirty="0">
                <a:latin typeface="Times New Roman" pitchFamily="18" charset="0"/>
                <a:cs typeface="Times New Roman" pitchFamily="18" charset="0"/>
              </a:rPr>
              <a:t>Một cuộc tấn công đều có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bắt </a:t>
            </a:r>
            <a:r>
              <a:rPr lang="vi-VN" sz="3000" dirty="0">
                <a:latin typeface="Times New Roman" pitchFamily="18" charset="0"/>
                <a:cs typeface="Times New Roman" pitchFamily="18" charset="0"/>
              </a:rPr>
              <a:t>đầu </a:t>
            </a:r>
            <a:r>
              <a:rPr lang="vi-VN" sz="3000" dirty="0" smtClean="0">
                <a:latin typeface="Times New Roman" pitchFamily="18" charset="0"/>
                <a:cs typeface="Times New Roman" pitchFamily="18" charset="0"/>
              </a:rPr>
              <a:t>khi </a:t>
            </a:r>
            <a:r>
              <a:rPr lang="vi-VN" sz="3000" dirty="0">
                <a:latin typeface="Times New Roman" pitchFamily="18" charset="0"/>
                <a:cs typeface="Times New Roman" pitchFamily="18" charset="0"/>
              </a:rPr>
              <a:t>cắm các thiết bị ngoại vi vào máy tính </a:t>
            </a:r>
            <a:r>
              <a:rPr lang="vi-VN" sz="3000" dirty="0" smtClean="0">
                <a:latin typeface="Times New Roman" pitchFamily="18" charset="0"/>
                <a:cs typeface="Times New Roman" pitchFamily="18" charset="0"/>
              </a:rPr>
              <a:t>mình</a:t>
            </a:r>
            <a:r>
              <a:rPr lang="vi-VN" sz="3000" dirty="0">
                <a:latin typeface="Times New Roman" pitchFamily="18" charset="0"/>
                <a:cs typeface="Times New Roman" pitchFamily="18" charset="0"/>
              </a:rPr>
              <a:t>. Dẫn đến mã độc lan truyền mạnh mẽ ngay trong hệ thống mạng nội bộ. </a:t>
            </a:r>
            <a:r>
              <a:rPr lang="en-US" sz="3000" dirty="0" err="1" smtClean="0">
                <a:latin typeface="Times New Roman" pitchFamily="18" charset="0"/>
                <a:cs typeface="Times New Roman" pitchFamily="18" charset="0"/>
              </a:rPr>
              <a:t>Dẫn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đến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máy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tính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khác</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97488450"/>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241908" y="1245674"/>
            <a:ext cx="8660183" cy="2862322"/>
          </a:xfrm>
          <a:prstGeom prst="rect">
            <a:avLst/>
          </a:prstGeom>
          <a:noFill/>
        </p:spPr>
        <p:txBody>
          <a:bodyPr wrap="square" rtlCol="0">
            <a:spAutoFit/>
          </a:bodyPr>
          <a:lstStyle/>
          <a:p>
            <a:pPr lvl="1">
              <a:lnSpc>
                <a:spcPct val="150000"/>
              </a:lnSpc>
            </a:pPr>
            <a:r>
              <a:rPr lang="en-US" sz="3000" dirty="0" smtClean="0">
                <a:latin typeface="Times New Roman" pitchFamily="18" charset="0"/>
                <a:cs typeface="Times New Roman" pitchFamily="18" charset="0"/>
              </a:rPr>
              <a:t>1.4 </a:t>
            </a:r>
            <a:r>
              <a:rPr lang="vi-VN" sz="3000" dirty="0" smtClean="0">
                <a:latin typeface="Times New Roman" pitchFamily="18" charset="0"/>
                <a:cs typeface="Times New Roman" pitchFamily="18" charset="0"/>
              </a:rPr>
              <a:t>Tội </a:t>
            </a:r>
            <a:r>
              <a:rPr lang="vi-VN" sz="3000" dirty="0">
                <a:latin typeface="Times New Roman" pitchFamily="18" charset="0"/>
                <a:cs typeface="Times New Roman" pitchFamily="18" charset="0"/>
              </a:rPr>
              <a:t>phạm lừa đảo qua </a:t>
            </a:r>
            <a:r>
              <a:rPr lang="vi-VN" sz="3000" dirty="0" smtClean="0">
                <a:latin typeface="Times New Roman" pitchFamily="18" charset="0"/>
                <a:cs typeface="Times New Roman" pitchFamily="18" charset="0"/>
              </a:rPr>
              <a:t>mạng</a:t>
            </a:r>
            <a:r>
              <a:rPr lang="en-US"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T</a:t>
            </a:r>
            <a:r>
              <a:rPr lang="vi-VN" sz="3000" dirty="0" smtClean="0">
                <a:latin typeface="Times New Roman" pitchFamily="18" charset="0"/>
                <a:cs typeface="Times New Roman" pitchFamily="18" charset="0"/>
              </a:rPr>
              <a:t>ội </a:t>
            </a:r>
            <a:r>
              <a:rPr lang="vi-VN" sz="3000" dirty="0">
                <a:latin typeface="Times New Roman" pitchFamily="18" charset="0"/>
                <a:cs typeface="Times New Roman" pitchFamily="18" charset="0"/>
              </a:rPr>
              <a:t>phạm mạng và phát hiện ra ngày càng có nhiều những địa chỉ IP mới </a:t>
            </a:r>
            <a:r>
              <a:rPr lang="en-US" sz="3000" dirty="0" smtClean="0">
                <a:latin typeface="Times New Roman" pitchFamily="18" charset="0"/>
                <a:cs typeface="Times New Roman" pitchFamily="18" charset="0"/>
              </a:rPr>
              <a:t>-&gt;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lừa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đảo</a:t>
            </a:r>
            <a:r>
              <a:rPr lang="en-US" sz="3000" dirty="0" smtClean="0">
                <a:latin typeface="Times New Roman" pitchFamily="18" charset="0"/>
                <a:cs typeface="Times New Roman" pitchFamily="18" charset="0"/>
              </a:rPr>
              <a:t> qua </a:t>
            </a:r>
            <a:r>
              <a:rPr lang="en-US" sz="3000" dirty="0" err="1" smtClean="0">
                <a:latin typeface="Times New Roman" pitchFamily="18" charset="0"/>
                <a:cs typeface="Times New Roman" pitchFamily="18" charset="0"/>
              </a:rPr>
              <a:t>mạng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hội</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facebook</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zalo</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722450332"/>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241908" y="1245674"/>
            <a:ext cx="8660183" cy="2862322"/>
          </a:xfrm>
          <a:prstGeom prst="rect">
            <a:avLst/>
          </a:prstGeom>
          <a:noFill/>
        </p:spPr>
        <p:txBody>
          <a:bodyPr wrap="square" rtlCol="0">
            <a:spAutoFit/>
          </a:bodyPr>
          <a:lstStyle/>
          <a:p>
            <a:pPr lvl="1">
              <a:lnSpc>
                <a:spcPct val="150000"/>
              </a:lnSpc>
            </a:pPr>
            <a:r>
              <a:rPr lang="en-GB" sz="3000" dirty="0" smtClean="0">
                <a:latin typeface="Times New Roman" pitchFamily="18" charset="0"/>
                <a:cs typeface="Times New Roman" pitchFamily="18" charset="0"/>
              </a:rPr>
              <a:t>1.5 </a:t>
            </a:r>
            <a:r>
              <a:rPr lang="en-GB" sz="3000" dirty="0" err="1" smtClean="0">
                <a:latin typeface="Times New Roman" pitchFamily="18" charset="0"/>
                <a:cs typeface="Times New Roman" pitchFamily="18" charset="0"/>
              </a:rPr>
              <a:t>Thiếu</a:t>
            </a:r>
            <a:r>
              <a:rPr lang="en-GB" sz="3000" dirty="0" smtClean="0">
                <a:latin typeface="Times New Roman" pitchFamily="18" charset="0"/>
                <a:cs typeface="Times New Roman" pitchFamily="18" charset="0"/>
              </a:rPr>
              <a:t> </a:t>
            </a:r>
            <a:r>
              <a:rPr lang="en-GB" sz="3000" dirty="0" err="1">
                <a:latin typeface="Times New Roman" pitchFamily="18" charset="0"/>
                <a:cs typeface="Times New Roman" pitchFamily="18" charset="0"/>
              </a:rPr>
              <a:t>nhận</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thức</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về</a:t>
            </a:r>
            <a:r>
              <a:rPr lang="en-GB" sz="3000" dirty="0">
                <a:latin typeface="Times New Roman" pitchFamily="18" charset="0"/>
                <a:cs typeface="Times New Roman" pitchFamily="18" charset="0"/>
              </a:rPr>
              <a:t> an </a:t>
            </a:r>
            <a:r>
              <a:rPr lang="en-GB" sz="3000" dirty="0" err="1">
                <a:latin typeface="Times New Roman" pitchFamily="18" charset="0"/>
                <a:cs typeface="Times New Roman" pitchFamily="18" charset="0"/>
              </a:rPr>
              <a:t>ninh</a:t>
            </a:r>
            <a:r>
              <a:rPr lang="en-GB" sz="3000" dirty="0">
                <a:latin typeface="Times New Roman" pitchFamily="18" charset="0"/>
                <a:cs typeface="Times New Roman" pitchFamily="18" charset="0"/>
              </a:rPr>
              <a:t> </a:t>
            </a:r>
            <a:r>
              <a:rPr lang="en-GB" sz="3000" dirty="0" err="1" smtClean="0">
                <a:latin typeface="Times New Roman" pitchFamily="18" charset="0"/>
                <a:cs typeface="Times New Roman" pitchFamily="18" charset="0"/>
              </a:rPr>
              <a:t>mạng</a:t>
            </a:r>
            <a:r>
              <a:rPr lang="en-GB"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D</a:t>
            </a:r>
            <a:r>
              <a:rPr lang="vi-VN" sz="3000" dirty="0" smtClean="0">
                <a:latin typeface="Times New Roman" pitchFamily="18" charset="0"/>
                <a:cs typeface="Times New Roman" pitchFamily="18" charset="0"/>
              </a:rPr>
              <a:t>oanh </a:t>
            </a:r>
            <a:r>
              <a:rPr lang="vi-VN" sz="3000" dirty="0">
                <a:latin typeface="Times New Roman" pitchFamily="18" charset="0"/>
                <a:cs typeface="Times New Roman" pitchFamily="18" charset="0"/>
              </a:rPr>
              <a:t>nghiệp </a:t>
            </a:r>
            <a:r>
              <a:rPr lang="en-US" sz="3000" dirty="0" err="1" smtClean="0">
                <a:latin typeface="Times New Roman" pitchFamily="18" charset="0"/>
                <a:cs typeface="Times New Roman" pitchFamily="18" charset="0"/>
              </a:rPr>
              <a:t>không</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thường xuyên có những buổi training cũng như đào tạo thêm kiến thức về an toàn bảo mật an ninh mạng cho nhân </a:t>
            </a:r>
            <a:r>
              <a:rPr lang="vi-VN" sz="3000" dirty="0" smtClean="0">
                <a:latin typeface="Times New Roman" pitchFamily="18" charset="0"/>
                <a:cs typeface="Times New Roman" pitchFamily="18" charset="0"/>
              </a:rPr>
              <a:t>viên.</a:t>
            </a:r>
            <a:endParaRPr lang="en-GB"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93707697"/>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241908" y="1245674"/>
            <a:ext cx="8660183" cy="3554819"/>
          </a:xfrm>
          <a:prstGeom prst="rect">
            <a:avLst/>
          </a:prstGeom>
          <a:noFill/>
        </p:spPr>
        <p:txBody>
          <a:bodyPr wrap="square" rtlCol="0">
            <a:spAutoFit/>
          </a:bodyPr>
          <a:lstStyle/>
          <a:p>
            <a:pPr lvl="1">
              <a:lnSpc>
                <a:spcPct val="150000"/>
              </a:lnSpc>
            </a:pPr>
            <a:r>
              <a:rPr lang="en-GB" sz="3000" dirty="0" smtClean="0">
                <a:latin typeface="Times New Roman" pitchFamily="18" charset="0"/>
                <a:cs typeface="Times New Roman" pitchFamily="18" charset="0"/>
              </a:rPr>
              <a:t>1.6 </a:t>
            </a:r>
            <a:r>
              <a:rPr lang="en-GB" sz="3000" dirty="0" err="1" smtClean="0">
                <a:latin typeface="Times New Roman" pitchFamily="18" charset="0"/>
                <a:cs typeface="Times New Roman" pitchFamily="18" charset="0"/>
              </a:rPr>
              <a:t>Lỗ</a:t>
            </a:r>
            <a:r>
              <a:rPr lang="en-GB" sz="3000" dirty="0" smtClean="0">
                <a:latin typeface="Times New Roman" pitchFamily="18" charset="0"/>
                <a:cs typeface="Times New Roman" pitchFamily="18" charset="0"/>
              </a:rPr>
              <a:t> </a:t>
            </a:r>
            <a:r>
              <a:rPr lang="en-GB" sz="3000" dirty="0" err="1">
                <a:latin typeface="Times New Roman" pitchFamily="18" charset="0"/>
                <a:cs typeface="Times New Roman" pitchFamily="18" charset="0"/>
              </a:rPr>
              <a:t>hổng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bảo</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mật</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cũ</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từ</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trong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hệ</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thống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công</a:t>
            </a:r>
            <a:r>
              <a:rPr lang="en-GB" sz="3000" dirty="0">
                <a:latin typeface="Times New Roman" pitchFamily="18" charset="0"/>
                <a:cs typeface="Times New Roman" pitchFamily="18" charset="0"/>
              </a:rPr>
              <a:t> </a:t>
            </a:r>
            <a:r>
              <a:rPr lang="en-GB" sz="3000" dirty="0" err="1" smtClean="0">
                <a:latin typeface="Times New Roman" pitchFamily="18" charset="0"/>
                <a:cs typeface="Times New Roman" pitchFamily="18" charset="0"/>
              </a:rPr>
              <a:t>ty</a:t>
            </a:r>
            <a:r>
              <a:rPr lang="en-GB"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L</a:t>
            </a:r>
            <a:r>
              <a:rPr lang="vi-VN" sz="3000" dirty="0" smtClean="0">
                <a:latin typeface="Times New Roman" pitchFamily="18" charset="0"/>
                <a:cs typeface="Times New Roman" pitchFamily="18" charset="0"/>
              </a:rPr>
              <a:t>ỗ </a:t>
            </a:r>
            <a:r>
              <a:rPr lang="vi-VN" sz="3000" dirty="0">
                <a:latin typeface="Times New Roman" pitchFamily="18" charset="0"/>
                <a:cs typeface="Times New Roman" pitchFamily="18" charset="0"/>
              </a:rPr>
              <a:t>hổng cũ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việc</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bảo mật doanh </a:t>
            </a:r>
            <a:r>
              <a:rPr lang="vi-VN" sz="3000" dirty="0" smtClean="0">
                <a:latin typeface="Times New Roman" pitchFamily="18" charset="0"/>
                <a:cs typeface="Times New Roman" pitchFamily="18" charset="0"/>
              </a:rPr>
              <a:t>nghiệp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dẫn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đến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chúng</a:t>
            </a:r>
            <a:r>
              <a:rPr lang="en-US" sz="3000" dirty="0" smtClean="0">
                <a:latin typeface="Times New Roman" pitchFamily="18" charset="0"/>
                <a:cs typeface="Times New Roman" pitchFamily="18" charset="0"/>
              </a:rPr>
              <a:t> ta </a:t>
            </a:r>
            <a:r>
              <a:rPr lang="vi-VN" sz="3000" dirty="0" smtClean="0">
                <a:latin typeface="Times New Roman" pitchFamily="18" charset="0"/>
                <a:cs typeface="Times New Roman" pitchFamily="18" charset="0"/>
              </a:rPr>
              <a:t>không </a:t>
            </a:r>
            <a:r>
              <a:rPr lang="vi-VN" sz="3000" dirty="0">
                <a:latin typeface="Times New Roman" pitchFamily="18" charset="0"/>
                <a:cs typeface="Times New Roman" pitchFamily="18" charset="0"/>
              </a:rPr>
              <a:t>khó để hiểu tại sao các lỗ hổng này vẫn là mối lo </a:t>
            </a:r>
            <a:r>
              <a:rPr lang="vi-VN" sz="3000" dirty="0" smtClean="0">
                <a:latin typeface="Times New Roman" pitchFamily="18" charset="0"/>
                <a:cs typeface="Times New Roman" pitchFamily="18" charset="0"/>
              </a:rPr>
              <a:t>ngại</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về</a:t>
            </a:r>
            <a:r>
              <a:rPr lang="en-US" sz="3000" dirty="0" smtClean="0">
                <a:latin typeface="Times New Roman" pitchFamily="18" charset="0"/>
                <a:cs typeface="Times New Roman" pitchFamily="18" charset="0"/>
              </a:rPr>
              <a:t> an </a:t>
            </a:r>
            <a:r>
              <a:rPr lang="en-US" sz="3000" dirty="0" err="1" smtClean="0">
                <a:latin typeface="Times New Roman" pitchFamily="18" charset="0"/>
                <a:cs typeface="Times New Roman" pitchFamily="18" charset="0"/>
              </a:rPr>
              <a:t>ninh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dữ</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liệu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doanh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nghiệp</a:t>
            </a:r>
            <a:r>
              <a:rPr lang="en-US" sz="3000" dirty="0" smtClean="0">
                <a:latin typeface="Times New Roman" pitchFamily="18" charset="0"/>
                <a:cs typeface="Times New Roman" pitchFamily="18" charset="0"/>
              </a:rPr>
              <a:t>.</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4241955334"/>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08519" y="1052736"/>
            <a:ext cx="9433048" cy="3323987"/>
          </a:xfrm>
          <a:prstGeom prst="rect">
            <a:avLst/>
          </a:prstGeom>
          <a:noFill/>
        </p:spPr>
        <p:txBody>
          <a:bodyPr wrap="square" rtlCol="0">
            <a:spAutoFit/>
          </a:bodyPr>
          <a:lstStyle/>
          <a:p>
            <a:pPr lvl="1">
              <a:lnSpc>
                <a:spcPct val="150000"/>
              </a:lnSpc>
            </a:pPr>
            <a:r>
              <a:rPr lang="en-US" sz="2800" dirty="0" smtClean="0">
                <a:latin typeface="Times New Roman" pitchFamily="18" charset="0"/>
                <a:cs typeface="Times New Roman" pitchFamily="18" charset="0"/>
              </a:rPr>
              <a:t>1.7 </a:t>
            </a:r>
            <a:r>
              <a:rPr lang="vi-VN" sz="2800" dirty="0" smtClean="0">
                <a:latin typeface="Times New Roman" pitchFamily="18" charset="0"/>
                <a:cs typeface="Times New Roman" pitchFamily="18" charset="0"/>
              </a:rPr>
              <a:t>Vấn </a:t>
            </a:r>
            <a:r>
              <a:rPr lang="vi-VN" sz="2800" dirty="0">
                <a:latin typeface="Times New Roman" pitchFamily="18" charset="0"/>
                <a:cs typeface="Times New Roman" pitchFamily="18" charset="0"/>
              </a:rPr>
              <a:t>đề về các mối đe dọa tinh vi ngày càng nâng </a:t>
            </a:r>
            <a:r>
              <a:rPr lang="vi-VN" sz="2800" dirty="0"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a:t>
            </a:r>
          </a:p>
          <a:p>
            <a:pPr lvl="1">
              <a:lnSpc>
                <a:spcPct val="150000"/>
              </a:lnSpc>
            </a:pPr>
            <a:r>
              <a:rPr lang="en-US" sz="2800" dirty="0" smtClean="0">
                <a:latin typeface="Times New Roman" pitchFamily="18" charset="0"/>
                <a:cs typeface="Times New Roman" pitchFamily="18" charset="0"/>
              </a:rPr>
              <a:t>T</a:t>
            </a:r>
            <a:r>
              <a:rPr lang="vi-VN" sz="2800" dirty="0" smtClean="0">
                <a:latin typeface="Times New Roman" pitchFamily="18" charset="0"/>
                <a:cs typeface="Times New Roman" pitchFamily="18" charset="0"/>
              </a:rPr>
              <a:t>in </a:t>
            </a:r>
            <a:r>
              <a:rPr lang="vi-VN" sz="2800" dirty="0">
                <a:latin typeface="Times New Roman" pitchFamily="18" charset="0"/>
                <a:cs typeface="Times New Roman" pitchFamily="18" charset="0"/>
              </a:rPr>
              <a:t>tặc tiếp tục khoét sâu vào các lổ hổng </a:t>
            </a:r>
            <a:r>
              <a:rPr lang="vi-VN" sz="2800" dirty="0" smtClean="0">
                <a:latin typeface="Times New Roman" pitchFamily="18" charset="0"/>
                <a:cs typeface="Times New Roman" pitchFamily="18" charset="0"/>
              </a:rPr>
              <a:t>cũ</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chúng cũng không ngừng khai thác những lỗ hổng mới từ các trang web thương hại điện tử </a:t>
            </a:r>
            <a:r>
              <a:rPr lang="vi-VN" sz="2800" dirty="0"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đang </a:t>
            </a:r>
            <a:r>
              <a:rPr lang="vi-VN" sz="2800" dirty="0">
                <a:latin typeface="Times New Roman" pitchFamily="18" charset="0"/>
                <a:cs typeface="Times New Roman" pitchFamily="18" charset="0"/>
              </a:rPr>
              <a:t>được hoàn </a:t>
            </a:r>
            <a:r>
              <a:rPr lang="vi-VN" sz="2800" dirty="0" smtClean="0">
                <a:latin typeface="Times New Roman" pitchFamily="18" charset="0"/>
                <a:cs typeface="Times New Roman" pitchFamily="18" charset="0"/>
              </a:rPr>
              <a:t>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lỗ</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hỏng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a:t>
            </a:r>
            <a:endParaRPr lang="en-GB"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48664985"/>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08519" y="1052736"/>
            <a:ext cx="9433048" cy="2677656"/>
          </a:xfrm>
          <a:prstGeom prst="rect">
            <a:avLst/>
          </a:prstGeom>
          <a:noFill/>
        </p:spPr>
        <p:txBody>
          <a:bodyPr wrap="square" rtlCol="0">
            <a:spAutoFit/>
          </a:bodyPr>
          <a:lstStyle/>
          <a:p>
            <a:pPr lvl="1">
              <a:lnSpc>
                <a:spcPct val="150000"/>
              </a:lnSpc>
            </a:pPr>
            <a:r>
              <a:rPr lang="en-US" sz="2800" dirty="0" smtClean="0">
                <a:latin typeface="Times New Roman" pitchFamily="18" charset="0"/>
                <a:cs typeface="Times New Roman" pitchFamily="18" charset="0"/>
              </a:rPr>
              <a:t>1.8 </a:t>
            </a:r>
            <a:r>
              <a:rPr lang="vi-VN" sz="2800" dirty="0" smtClean="0">
                <a:latin typeface="Times New Roman" pitchFamily="18" charset="0"/>
                <a:cs typeface="Times New Roman" pitchFamily="18" charset="0"/>
              </a:rPr>
              <a:t>Sự </a:t>
            </a:r>
            <a:r>
              <a:rPr lang="vi-VN" sz="2800" dirty="0">
                <a:latin typeface="Times New Roman" pitchFamily="18" charset="0"/>
                <a:cs typeface="Times New Roman" pitchFamily="18" charset="0"/>
              </a:rPr>
              <a:t>thiếu quy tắc trong việc đảm bảo các liên kết bảo </a:t>
            </a:r>
            <a:r>
              <a:rPr lang="vi-VN" sz="2800" dirty="0" smtClean="0">
                <a:latin typeface="Times New Roman" pitchFamily="18" charset="0"/>
                <a:cs typeface="Times New Roman" pitchFamily="18" charset="0"/>
              </a:rPr>
              <a:t>mật</a:t>
            </a:r>
            <a:r>
              <a:rPr lang="en-US" sz="2800" dirty="0" smtClean="0">
                <a:latin typeface="Times New Roman" pitchFamily="18" charset="0"/>
                <a:cs typeface="Times New Roman" pitchFamily="18" charset="0"/>
              </a:rPr>
              <a:t>.</a:t>
            </a:r>
          </a:p>
          <a:p>
            <a:pPr lvl="1">
              <a:lnSpc>
                <a:spcPct val="150000"/>
              </a:lnSpc>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chú</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trọng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-&gt; </a:t>
            </a:r>
            <a:r>
              <a:rPr lang="en-US" sz="2800" dirty="0" err="1" smtClean="0">
                <a:latin typeface="Times New Roman" pitchFamily="18" charset="0"/>
                <a:cs typeface="Times New Roman" pitchFamily="18" charset="0"/>
              </a:rPr>
              <a:t>thiếu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yêu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17456468"/>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08519" y="1052736"/>
            <a:ext cx="9433048" cy="5262979"/>
          </a:xfrm>
          <a:prstGeom prst="rect">
            <a:avLst/>
          </a:prstGeom>
          <a:noFill/>
        </p:spPr>
        <p:txBody>
          <a:bodyPr wrap="square" rtlCol="0">
            <a:spAutoFit/>
          </a:bodyPr>
          <a:lstStyle/>
          <a:p>
            <a:pPr lvl="1">
              <a:lnSpc>
                <a:spcPct val="150000"/>
              </a:lnSpc>
            </a:pPr>
            <a:r>
              <a:rPr lang="en-US" sz="2800" dirty="0" smtClean="0">
                <a:latin typeface="Times New Roman" pitchFamily="18" charset="0"/>
                <a:cs typeface="Times New Roman" pitchFamily="18" charset="0"/>
              </a:rPr>
              <a:t>1.9 </a:t>
            </a:r>
            <a:r>
              <a:rPr lang="vi-VN" sz="2800" dirty="0" smtClean="0">
                <a:latin typeface="Times New Roman" pitchFamily="18" charset="0"/>
                <a:cs typeface="Times New Roman" pitchFamily="18" charset="0"/>
              </a:rPr>
              <a:t>Các </a:t>
            </a:r>
            <a:r>
              <a:rPr lang="vi-VN" sz="2800" dirty="0">
                <a:latin typeface="Times New Roman" pitchFamily="18" charset="0"/>
                <a:cs typeface="Times New Roman" pitchFamily="18" charset="0"/>
              </a:rPr>
              <a:t>thiết bị được kết nối và </a:t>
            </a:r>
            <a:r>
              <a:rPr lang="en-US" sz="2800" dirty="0" err="1" smtClean="0">
                <a:latin typeface="Times New Roman" pitchFamily="18" charset="0"/>
                <a:cs typeface="Times New Roman" pitchFamily="18" charset="0"/>
              </a:rPr>
              <a:t>IoT</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(kết </a:t>
            </a:r>
            <a:r>
              <a:rPr lang="vi-VN" sz="2800" dirty="0">
                <a:latin typeface="Times New Roman" pitchFamily="18" charset="0"/>
                <a:cs typeface="Times New Roman" pitchFamily="18" charset="0"/>
              </a:rPr>
              <a:t>nối vạn vật)</a:t>
            </a:r>
            <a:r>
              <a:rPr lang="en-US" sz="2800" dirty="0" smtClean="0">
                <a:latin typeface="Times New Roman" pitchFamily="18" charset="0"/>
                <a:cs typeface="Times New Roman" pitchFamily="18" charset="0"/>
              </a:rPr>
              <a:t>.</a:t>
            </a:r>
          </a:p>
          <a:p>
            <a:pPr lvl="1">
              <a:lnSpc>
                <a:spcPct val="150000"/>
              </a:lnSpc>
            </a:pPr>
            <a:r>
              <a:rPr lang="en-US" sz="2800" dirty="0" err="1" smtClean="0">
                <a:latin typeface="Times New Roman" pitchFamily="18" charset="0"/>
                <a:cs typeface="Times New Roman" pitchFamily="18" charset="0"/>
              </a:rPr>
              <a:t>IoT</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là xu hướng kết nối hàng đầu với các công nghệ mới, khi </a:t>
            </a:r>
            <a:r>
              <a:rPr lang="vi-VN" sz="2800" dirty="0" smtClean="0">
                <a:latin typeface="Times New Roman" pitchFamily="18" charset="0"/>
                <a:cs typeface="Times New Roman" pitchFamily="18" charset="0"/>
              </a:rPr>
              <a:t>các </a:t>
            </a:r>
            <a:r>
              <a:rPr lang="vi-VN" sz="2800" dirty="0">
                <a:latin typeface="Times New Roman" pitchFamily="18" charset="0"/>
                <a:cs typeface="Times New Roman" pitchFamily="18" charset="0"/>
              </a:rPr>
              <a:t>công nghệ tăng lên thì các ý tưởng đột phá cũng như làm tiện lợi thêm cuộc sống con người cũng sẽ được phát triển thêm. </a:t>
            </a:r>
            <a:r>
              <a:rPr lang="en-US" sz="2800" dirty="0" smtClean="0">
                <a:latin typeface="Times New Roman" pitchFamily="18" charset="0"/>
                <a:cs typeface="Times New Roman" pitchFamily="18" charset="0"/>
              </a:rPr>
              <a:t>T</a:t>
            </a:r>
            <a:r>
              <a:rPr lang="vi-VN" sz="2800" dirty="0" smtClean="0">
                <a:latin typeface="Times New Roman" pitchFamily="18" charset="0"/>
                <a:cs typeface="Times New Roman" pitchFamily="18" charset="0"/>
              </a:rPr>
              <a:t>uy </a:t>
            </a:r>
            <a:r>
              <a:rPr lang="vi-VN" sz="2800" dirty="0">
                <a:latin typeface="Times New Roman" pitchFamily="18" charset="0"/>
                <a:cs typeface="Times New Roman" pitchFamily="18" charset="0"/>
              </a:rPr>
              <a:t>nhiên song song với vấn đề đó là những rủi ro về an ninh mạng bởi các thiết bị này liên kết qua cùng một hệ thống, chỉ cần Hacker chiếm được 1 trong các thứ đó thì cả hệ thống sẽ dễ dàng bị kiểm soát.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94185360"/>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08519" y="1052736"/>
            <a:ext cx="9252519" cy="2677656"/>
          </a:xfrm>
          <a:prstGeom prst="rect">
            <a:avLst/>
          </a:prstGeom>
          <a:noFill/>
        </p:spPr>
        <p:txBody>
          <a:bodyPr wrap="square" rtlCol="0">
            <a:spAutoFit/>
          </a:bodyPr>
          <a:lstStyle/>
          <a:p>
            <a:pPr lvl="1">
              <a:lnSpc>
                <a:spcPct val="150000"/>
              </a:lnSpc>
            </a:pPr>
            <a:r>
              <a:rPr lang="en-US" sz="2800" dirty="0" smtClean="0">
                <a:latin typeface="Times New Roman" pitchFamily="18" charset="0"/>
                <a:cs typeface="Times New Roman" pitchFamily="18" charset="0"/>
              </a:rPr>
              <a:t>1.10 </a:t>
            </a:r>
            <a:r>
              <a:rPr lang="vi-VN" sz="2800" dirty="0" smtClean="0">
                <a:latin typeface="Times New Roman" pitchFamily="18" charset="0"/>
                <a:cs typeface="Times New Roman" pitchFamily="18" charset="0"/>
              </a:rPr>
              <a:t>Khai </a:t>
            </a:r>
            <a:r>
              <a:rPr lang="vi-VN" sz="2800" dirty="0">
                <a:latin typeface="Times New Roman" pitchFamily="18" charset="0"/>
                <a:cs typeface="Times New Roman" pitchFamily="18" charset="0"/>
              </a:rPr>
              <a:t>thác từ các phần cứng thiết </a:t>
            </a:r>
            <a:r>
              <a:rPr lang="vi-VN" sz="2800" dirty="0"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a:t>
            </a:r>
          </a:p>
          <a:p>
            <a:pPr lvl="1">
              <a:lnSpc>
                <a:spcPct val="150000"/>
              </a:lnSpc>
            </a:pPr>
            <a:r>
              <a:rPr lang="en-US" sz="2800" dirty="0" smtClean="0">
                <a:latin typeface="Times New Roman" pitchFamily="18" charset="0"/>
                <a:cs typeface="Times New Roman" pitchFamily="18" charset="0"/>
              </a:rPr>
              <a:t>P</a:t>
            </a:r>
            <a:r>
              <a:rPr lang="vi-VN" sz="2800" dirty="0" smtClean="0">
                <a:latin typeface="Times New Roman" pitchFamily="18" charset="0"/>
                <a:cs typeface="Times New Roman" pitchFamily="18" charset="0"/>
              </a:rPr>
              <a:t>hần </a:t>
            </a:r>
            <a:r>
              <a:rPr lang="vi-VN" sz="2800" dirty="0">
                <a:latin typeface="Times New Roman" pitchFamily="18" charset="0"/>
                <a:cs typeface="Times New Roman" pitchFamily="18" charset="0"/>
              </a:rPr>
              <a:t>cứng </a:t>
            </a:r>
            <a:r>
              <a:rPr lang="vi-VN" sz="2800" dirty="0" smtClean="0">
                <a:latin typeface="Times New Roman" pitchFamily="18" charset="0"/>
                <a:cs typeface="Times New Roman" pitchFamily="18" charset="0"/>
              </a:rPr>
              <a:t>dễ </a:t>
            </a:r>
            <a:r>
              <a:rPr lang="vi-VN" sz="2800" dirty="0">
                <a:latin typeface="Times New Roman" pitchFamily="18" charset="0"/>
                <a:cs typeface="Times New Roman" pitchFamily="18" charset="0"/>
              </a:rPr>
              <a:t>dàng trở thành mục tiêu bị Hacker xâm nhập và cách đề phòng rất dễ dàng là nên có giải pháp thay định kì không để công nghệ phần cứng trở nên lạc hậu.</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7237753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08519" y="1052736"/>
            <a:ext cx="9252519" cy="3970318"/>
          </a:xfrm>
          <a:prstGeom prst="rect">
            <a:avLst/>
          </a:prstGeom>
          <a:noFill/>
        </p:spPr>
        <p:txBody>
          <a:bodyPr wrap="square" rtlCol="0">
            <a:spAutoFit/>
          </a:bodyPr>
          <a:lstStyle/>
          <a:p>
            <a:pPr lvl="1">
              <a:lnSpc>
                <a:spcPct val="150000"/>
              </a:lnSpc>
            </a:pPr>
            <a:r>
              <a:rPr lang="en-US" sz="2800" dirty="0" smtClean="0">
                <a:latin typeface="Times New Roman" pitchFamily="18" charset="0"/>
                <a:cs typeface="Times New Roman" pitchFamily="18" charset="0"/>
              </a:rPr>
              <a:t>1.11 </a:t>
            </a:r>
            <a:r>
              <a:rPr lang="vi-VN" sz="2800" dirty="0" smtClean="0">
                <a:latin typeface="Times New Roman" pitchFamily="18" charset="0"/>
                <a:cs typeface="Times New Roman" pitchFamily="18" charset="0"/>
              </a:rPr>
              <a:t>Các </a:t>
            </a:r>
            <a:r>
              <a:rPr lang="vi-VN" sz="2800" dirty="0">
                <a:latin typeface="Times New Roman" pitchFamily="18" charset="0"/>
                <a:cs typeface="Times New Roman" pitchFamily="18" charset="0"/>
              </a:rPr>
              <a:t>mối đe dọa di </a:t>
            </a:r>
            <a:r>
              <a:rPr lang="vi-VN" sz="2800" dirty="0" smtClean="0">
                <a:latin typeface="Times New Roman" pitchFamily="18" charset="0"/>
                <a:cs typeface="Times New Roman" pitchFamily="18" charset="0"/>
              </a:rPr>
              <a:t>động</a:t>
            </a:r>
            <a:r>
              <a:rPr lang="en-GB" sz="2800" dirty="0" smtClean="0">
                <a:latin typeface="Times New Roman" pitchFamily="18" charset="0"/>
                <a:cs typeface="Times New Roman" pitchFamily="18" charset="0"/>
              </a:rPr>
              <a:t>.</a:t>
            </a:r>
          </a:p>
          <a:p>
            <a:pPr lvl="1">
              <a:lnSpc>
                <a:spcPct val="150000"/>
              </a:lnSpc>
            </a:pPr>
            <a:r>
              <a:rPr lang="vi-VN" sz="2800" dirty="0">
                <a:latin typeface="Times New Roman" pitchFamily="18" charset="0"/>
                <a:cs typeface="Times New Roman" pitchFamily="18" charset="0"/>
              </a:rPr>
              <a:t>Khi các doanh nghiệp tiếp tục cho phép nhân viên sử dụng các thiết bị di động của </a:t>
            </a:r>
            <a:r>
              <a:rPr lang="vi-VN" sz="2800" dirty="0" smtClean="0">
                <a:latin typeface="Times New Roman" pitchFamily="18" charset="0"/>
                <a:cs typeface="Times New Roman" pitchFamily="18" charset="0"/>
              </a:rPr>
              <a:t>họ</a:t>
            </a:r>
            <a:r>
              <a:rPr lang="en-US" sz="2800" dirty="0" smtClean="0">
                <a:latin typeface="Times New Roman" pitchFamily="18" charset="0"/>
                <a:cs typeface="Times New Roman" pitchFamily="18" charset="0"/>
              </a:rPr>
              <a:t> =&gt;</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vấn đề này rất nhạy cảm </a:t>
            </a:r>
            <a:r>
              <a:rPr lang="en-US" sz="2800" dirty="0" err="1" smtClean="0">
                <a:latin typeface="Times New Roman" pitchFamily="18" charset="0"/>
                <a:cs typeface="Times New Roman" pitchFamily="18" charset="0"/>
              </a:rPr>
              <a:t>dẫn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thì</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bắt buộc là phải bảo mật để ngăn chặn truy cập trái </a:t>
            </a:r>
            <a:r>
              <a:rPr lang="vi-VN" sz="2800" dirty="0"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 di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a:t>
            </a:r>
            <a:endParaRPr lang="en-GB"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5912823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THÔNG TIN LÀ GÌ?</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447964" y="1268760"/>
            <a:ext cx="8516523" cy="3785652"/>
          </a:xfrm>
          <a:prstGeom prst="rect">
            <a:avLst/>
          </a:prstGeom>
          <a:noFill/>
        </p:spPr>
        <p:txBody>
          <a:bodyPr wrap="square" rtlCol="0">
            <a:spAutoFit/>
          </a:bodyPr>
          <a:lstStyle/>
          <a:p>
            <a:r>
              <a:rPr lang="vi-VN" sz="3000" b="1" dirty="0">
                <a:latin typeface="+mj-lt"/>
              </a:rPr>
              <a:t>Thông tin </a:t>
            </a:r>
            <a:r>
              <a:rPr lang="vi-VN" sz="3000" dirty="0">
                <a:latin typeface="+mj-lt"/>
              </a:rPr>
              <a:t>là tập hợp các dữ liệu (các tin tức) về thế</a:t>
            </a:r>
          </a:p>
          <a:p>
            <a:pPr algn="just"/>
            <a:r>
              <a:rPr lang="vi-VN" sz="3000" dirty="0">
                <a:latin typeface="+mj-lt"/>
              </a:rPr>
              <a:t>giới xung quanh chúng ta (các sự kiện, các cá nhân, các hiện tượng, </a:t>
            </a:r>
            <a:r>
              <a:rPr lang="vi-VN" sz="3000" dirty="0" smtClean="0">
                <a:latin typeface="+mj-lt"/>
              </a:rPr>
              <a:t>các</a:t>
            </a:r>
            <a:r>
              <a:rPr lang="en-US" sz="3000" dirty="0" smtClean="0">
                <a:latin typeface="+mj-lt"/>
              </a:rPr>
              <a:t> </a:t>
            </a:r>
            <a:r>
              <a:rPr lang="vi-VN" sz="3000" dirty="0" smtClean="0">
                <a:latin typeface="+mj-lt"/>
              </a:rPr>
              <a:t>quá </a:t>
            </a:r>
            <a:r>
              <a:rPr lang="vi-VN" sz="3000" dirty="0">
                <a:latin typeface="+mj-lt"/>
              </a:rPr>
              <a:t>trình, các nhân tố và các mối liên hệ giữa chúng), </a:t>
            </a:r>
            <a:r>
              <a:rPr lang="vi-VN" sz="3000" dirty="0" smtClean="0">
                <a:latin typeface="+mj-lt"/>
              </a:rPr>
              <a:t>đ</a:t>
            </a:r>
            <a:r>
              <a:rPr lang="en-US" sz="3000" dirty="0" err="1" smtClean="0">
                <a:latin typeface="Times New Roman" pitchFamily="18" charset="0"/>
                <a:cs typeface="Times New Roman" pitchFamily="18" charset="0"/>
              </a:rPr>
              <a:t>ượ</a:t>
            </a:r>
            <a:r>
              <a:rPr lang="vi-VN" sz="3000" dirty="0" smtClean="0">
                <a:latin typeface="+mj-lt"/>
              </a:rPr>
              <a:t>c </a:t>
            </a:r>
            <a:r>
              <a:rPr lang="vi-VN" sz="3000" dirty="0">
                <a:latin typeface="+mj-lt"/>
              </a:rPr>
              <a:t>thể </a:t>
            </a:r>
            <a:r>
              <a:rPr lang="vi-VN" sz="3000" dirty="0" smtClean="0">
                <a:latin typeface="+mj-lt"/>
              </a:rPr>
              <a:t>hiện</a:t>
            </a:r>
            <a:r>
              <a:rPr lang="en-US" sz="3000" dirty="0" smtClean="0">
                <a:latin typeface="+mj-lt"/>
              </a:rPr>
              <a:t> </a:t>
            </a:r>
            <a:r>
              <a:rPr lang="vi-VN" sz="3000" dirty="0" smtClean="0">
                <a:latin typeface="+mj-lt"/>
              </a:rPr>
              <a:t>trong </a:t>
            </a:r>
            <a:r>
              <a:rPr lang="vi-VN" sz="3000" dirty="0">
                <a:latin typeface="+mj-lt"/>
              </a:rPr>
              <a:t>dạng thức phù hợp cho việc truyền đi bởi những người này và </a:t>
            </a:r>
            <a:r>
              <a:rPr lang="vi-VN" sz="3000" dirty="0" smtClean="0">
                <a:latin typeface="+mj-lt"/>
              </a:rPr>
              <a:t>tiếp</a:t>
            </a:r>
            <a:r>
              <a:rPr lang="en-US" sz="3000" dirty="0" smtClean="0">
                <a:latin typeface="+mj-lt"/>
              </a:rPr>
              <a:t> </a:t>
            </a:r>
            <a:r>
              <a:rPr lang="vi-VN" sz="3000" dirty="0" smtClean="0">
                <a:latin typeface="+mj-lt"/>
              </a:rPr>
              <a:t>nhận </a:t>
            </a:r>
            <a:r>
              <a:rPr lang="vi-VN" sz="3000" dirty="0">
                <a:latin typeface="+mj-lt"/>
              </a:rPr>
              <a:t>bới những người kia và được sử dụng với mục đích thu nhận </a:t>
            </a:r>
            <a:r>
              <a:rPr lang="vi-VN" sz="3000" dirty="0" smtClean="0">
                <a:latin typeface="+mj-lt"/>
              </a:rPr>
              <a:t>kiến</a:t>
            </a:r>
            <a:r>
              <a:rPr lang="en-US" sz="3000" dirty="0" smtClean="0">
                <a:latin typeface="+mj-lt"/>
              </a:rPr>
              <a:t> </a:t>
            </a:r>
            <a:r>
              <a:rPr lang="vi-VN" sz="3000" dirty="0" smtClean="0">
                <a:latin typeface="+mj-lt"/>
              </a:rPr>
              <a:t>thức </a:t>
            </a:r>
            <a:r>
              <a:rPr lang="vi-VN" sz="3000" dirty="0">
                <a:latin typeface="+mj-lt"/>
              </a:rPr>
              <a:t>(các tri thúc) và đưa ra những quyết định.</a:t>
            </a:r>
            <a:endParaRPr lang="en-GB" sz="3000" dirty="0">
              <a:latin typeface="+mj-lt"/>
            </a:endParaRPr>
          </a:p>
        </p:txBody>
      </p:sp>
    </p:spTree>
    <p:extLst>
      <p:ext uri="{BB962C8B-B14F-4D97-AF65-F5344CB8AC3E}">
        <p14:creationId xmlns:p14="http://schemas.microsoft.com/office/powerpoint/2010/main" val="863384419"/>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08519" y="1052736"/>
            <a:ext cx="9252519" cy="3970318"/>
          </a:xfrm>
          <a:prstGeom prst="rect">
            <a:avLst/>
          </a:prstGeom>
          <a:noFill/>
        </p:spPr>
        <p:txBody>
          <a:bodyPr wrap="square" rtlCol="0">
            <a:spAutoFit/>
          </a:bodyPr>
          <a:lstStyle/>
          <a:p>
            <a:pPr lvl="1">
              <a:lnSpc>
                <a:spcPct val="150000"/>
              </a:lnSpc>
            </a:pPr>
            <a:r>
              <a:rPr lang="en-US" sz="2800" dirty="0" smtClean="0">
                <a:latin typeface="Times New Roman" pitchFamily="18" charset="0"/>
                <a:cs typeface="Times New Roman" pitchFamily="18" charset="0"/>
              </a:rPr>
              <a:t>1.12 </a:t>
            </a:r>
            <a:r>
              <a:rPr lang="vi-VN" sz="2800" dirty="0" smtClean="0">
                <a:latin typeface="Times New Roman" pitchFamily="18" charset="0"/>
                <a:cs typeface="Times New Roman" pitchFamily="18" charset="0"/>
              </a:rPr>
              <a:t>Theo </a:t>
            </a:r>
            <a:r>
              <a:rPr lang="vi-VN" sz="2800" dirty="0">
                <a:latin typeface="Times New Roman" pitchFamily="18" charset="0"/>
                <a:cs typeface="Times New Roman" pitchFamily="18" charset="0"/>
              </a:rPr>
              <a:t>kịp kỳ vọng của ban giám đốc</a:t>
            </a:r>
            <a:r>
              <a:rPr lang="en-GB" sz="2800" dirty="0" smtClean="0">
                <a:latin typeface="Times New Roman" pitchFamily="18" charset="0"/>
                <a:cs typeface="Times New Roman" pitchFamily="18" charset="0"/>
              </a:rPr>
              <a:t>.</a:t>
            </a:r>
          </a:p>
          <a:p>
            <a:pPr lvl="1">
              <a:lnSpc>
                <a:spcPct val="150000"/>
              </a:lnSpc>
            </a:pP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b</a:t>
            </a:r>
            <a:r>
              <a:rPr lang="vi-VN" sz="2800" dirty="0" smtClean="0">
                <a:latin typeface="Times New Roman" pitchFamily="18" charset="0"/>
                <a:cs typeface="Times New Roman" pitchFamily="18" charset="0"/>
              </a:rPr>
              <a:t>an </a:t>
            </a:r>
            <a:r>
              <a:rPr lang="vi-VN" sz="2800" dirty="0">
                <a:latin typeface="Times New Roman" pitchFamily="18" charset="0"/>
                <a:cs typeface="Times New Roman" pitchFamily="18" charset="0"/>
              </a:rPr>
              <a:t>giám đốc nghe tư vấn ở đâu đó rồi yêu cầu các nhân viên an ninh CNTT thay đổi hệ thống theo yêu cầu của họ. Điều này rất </a:t>
            </a:r>
            <a:r>
              <a:rPr lang="en-US" sz="2800" dirty="0" err="1" smtClean="0">
                <a:latin typeface="Times New Roman" pitchFamily="18" charset="0"/>
                <a:cs typeface="Times New Roman" pitchFamily="18" charset="0"/>
              </a:rPr>
              <a:t>mất</a:t>
            </a:r>
            <a:r>
              <a:rPr lang="en-US" sz="2800" dirty="0" smtClean="0">
                <a:latin typeface="Times New Roman" pitchFamily="18" charset="0"/>
                <a:cs typeface="Times New Roman" pitchFamily="18" charset="0"/>
              </a:rPr>
              <a:t> an </a:t>
            </a:r>
            <a:r>
              <a:rPr lang="en-US" sz="2800" dirty="0" err="1" smtClean="0">
                <a:latin typeface="Times New Roman" pitchFamily="18" charset="0"/>
                <a:cs typeface="Times New Roman" pitchFamily="18" charset="0"/>
              </a:rPr>
              <a:t>toàn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bởi </a:t>
            </a:r>
            <a:r>
              <a:rPr lang="vi-VN" sz="2800" dirty="0">
                <a:latin typeface="Times New Roman" pitchFamily="18" charset="0"/>
                <a:cs typeface="Times New Roman" pitchFamily="18" charset="0"/>
              </a:rPr>
              <a:t>khi chuyển đổi sang mô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mới </a:t>
            </a:r>
            <a:r>
              <a:rPr lang="vi-VN" sz="2800" dirty="0">
                <a:latin typeface="Times New Roman" pitchFamily="18" charset="0"/>
                <a:cs typeface="Times New Roman" pitchFamily="18" charset="0"/>
              </a:rPr>
              <a:t>kỹ thuật chưa nắm vững sẽ dễ bị xuất hiện lỗ hổng bảo mật, tạo điều kiện cho sự xâm nhập từ bên ngoài</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1057623040"/>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40350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vi-VN" sz="3000" dirty="0">
                <a:latin typeface="Times New Roman" pitchFamily="18" charset="0"/>
                <a:cs typeface="Times New Roman" pitchFamily="18" charset="0"/>
              </a:rPr>
              <a:t>An toàn thông tin (ATTT) là một nhu cầu rất quan trọng đối với </a:t>
            </a:r>
            <a:r>
              <a:rPr lang="vi-VN" sz="3000" dirty="0"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cá </a:t>
            </a:r>
            <a:r>
              <a:rPr lang="vi-VN" sz="3000" dirty="0">
                <a:latin typeface="Times New Roman" pitchFamily="18" charset="0"/>
                <a:cs typeface="Times New Roman" pitchFamily="18" charset="0"/>
              </a:rPr>
              <a:t>nhân cũng như các tổ chức xã hội và các quốc gia trên thế giới</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marL="457200" indent="-457200" algn="just">
              <a:lnSpc>
                <a:spcPct val="150000"/>
              </a:lnSpc>
              <a:buFont typeface="Wingdings" pitchFamily="2" charset="2"/>
              <a:buChar char="Ø"/>
            </a:pPr>
            <a:r>
              <a:rPr lang="vi-VN" sz="3000" dirty="0">
                <a:latin typeface="Times New Roman" pitchFamily="18" charset="0"/>
                <a:cs typeface="Times New Roman" pitchFamily="18" charset="0"/>
              </a:rPr>
              <a:t>An toàn thông tin trên mạng máy tính bao gồm các </a:t>
            </a:r>
            <a:r>
              <a:rPr lang="vi-VN" sz="3000" dirty="0" smtClean="0">
                <a:latin typeface="Times New Roman" pitchFamily="18" charset="0"/>
                <a:cs typeface="Times New Roman" pitchFamily="18" charset="0"/>
              </a:rPr>
              <a:t>phương</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pháp </a:t>
            </a:r>
            <a:r>
              <a:rPr lang="vi-VN" sz="3000" dirty="0">
                <a:latin typeface="Times New Roman" pitchFamily="18" charset="0"/>
                <a:cs typeface="Times New Roman" pitchFamily="18" charset="0"/>
              </a:rPr>
              <a:t>nhằm </a:t>
            </a:r>
            <a:r>
              <a:rPr lang="vi-VN" sz="3000" dirty="0" smtClean="0">
                <a:latin typeface="Times New Roman" pitchFamily="18" charset="0"/>
                <a:cs typeface="Times New Roman" pitchFamily="18" charset="0"/>
              </a:rPr>
              <a:t>b</a:t>
            </a:r>
            <a:r>
              <a:rPr lang="en-US" sz="3000" dirty="0">
                <a:latin typeface="Times New Roman" pitchFamily="18" charset="0"/>
                <a:cs typeface="Times New Roman" pitchFamily="18" charset="0"/>
              </a:rPr>
              <a:t>ả</a:t>
            </a:r>
            <a:r>
              <a:rPr lang="vi-VN" sz="3000" dirty="0" smtClean="0">
                <a:latin typeface="Times New Roman" pitchFamily="18" charset="0"/>
                <a:cs typeface="Times New Roman" pitchFamily="18" charset="0"/>
              </a:rPr>
              <a:t>o </a:t>
            </a:r>
            <a:r>
              <a:rPr lang="vi-VN" sz="3000" dirty="0">
                <a:latin typeface="Times New Roman" pitchFamily="18" charset="0"/>
                <a:cs typeface="Times New Roman" pitchFamily="18" charset="0"/>
              </a:rPr>
              <a:t>vệ thông tin được lưu giữ và truyền trên mạng</a:t>
            </a:r>
            <a:r>
              <a:rPr lang="vi-VN"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a:p>
            <a:pPr algn="just">
              <a:lnSpc>
                <a:spcPct val="150000"/>
              </a:lnSpc>
            </a:pPr>
            <a:r>
              <a:rPr lang="en-US" sz="3000" dirty="0" smtClean="0">
                <a:latin typeface="Times New Roman" pitchFamily="18" charset="0"/>
                <a:cs typeface="Times New Roman" pitchFamily="18" charset="0"/>
              </a:rPr>
              <a:t>=&gt; A</a:t>
            </a:r>
            <a:r>
              <a:rPr lang="vi-VN" sz="3000" dirty="0" smtClean="0">
                <a:latin typeface="Times New Roman" pitchFamily="18" charset="0"/>
                <a:cs typeface="Times New Roman" pitchFamily="18" charset="0"/>
              </a:rPr>
              <a:t>n toàn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thông </a:t>
            </a:r>
            <a:r>
              <a:rPr lang="vi-VN" sz="3000" dirty="0">
                <a:latin typeface="Times New Roman" pitchFamily="18" charset="0"/>
                <a:cs typeface="Times New Roman" pitchFamily="18" charset="0"/>
              </a:rPr>
              <a:t>tin </a:t>
            </a:r>
            <a:r>
              <a:rPr lang="vi-VN" sz="3000" dirty="0" smtClean="0">
                <a:latin typeface="Times New Roman" pitchFamily="18" charset="0"/>
                <a:cs typeface="Times New Roman" pitchFamily="18" charset="0"/>
              </a:rPr>
              <a:t>là </a:t>
            </a:r>
            <a:r>
              <a:rPr lang="vi-VN" sz="3000" dirty="0">
                <a:latin typeface="Times New Roman" pitchFamily="18" charset="0"/>
                <a:cs typeface="Times New Roman" pitchFamily="18" charset="0"/>
              </a:rPr>
              <a:t>một lĩnh vực đang được đặc biệt </a:t>
            </a:r>
            <a:r>
              <a:rPr lang="vi-VN" sz="3000" dirty="0" smtClean="0">
                <a:latin typeface="Times New Roman" pitchFamily="18" charset="0"/>
                <a:cs typeface="Times New Roman" pitchFamily="18" charset="0"/>
              </a:rPr>
              <a:t>quan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tâm</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là </a:t>
            </a:r>
            <a:r>
              <a:rPr lang="vi-VN" sz="3000" dirty="0">
                <a:latin typeface="Times New Roman" pitchFamily="18" charset="0"/>
                <a:cs typeface="Times New Roman" pitchFamily="18" charset="0"/>
              </a:rPr>
              <a:t>một công việc hết sức khó khăn và phức tạp</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20273328"/>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51938"/>
            <a:ext cx="6624734" cy="584775"/>
          </a:xfrm>
          <a:prstGeom prst="rect">
            <a:avLst/>
          </a:prstGeom>
          <a:noFill/>
        </p:spPr>
        <p:txBody>
          <a:bodyPr wrap="square" rtlCol="0">
            <a:spAutoFit/>
          </a:bodyPr>
          <a:lstStyle/>
          <a:p>
            <a:pPr algn="ctr"/>
            <a:r>
              <a:rPr lang="en-US" sz="3200" b="1" dirty="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1558" y="4077072"/>
            <a:ext cx="8208914" cy="18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vi-VN" sz="3000" dirty="0">
                <a:latin typeface="Times New Roman" pitchFamily="18" charset="0"/>
                <a:cs typeface="Times New Roman" pitchFamily="18" charset="0"/>
              </a:rPr>
              <a:t>Các hình thức tấn công đối với thông tin trên mạng</a:t>
            </a:r>
            <a:endParaRPr lang="en-US" sz="3000" dirty="0" smtClean="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487" y="1556792"/>
            <a:ext cx="591502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473446"/>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374731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fr-FR" sz="3000" dirty="0" err="1">
                <a:latin typeface="Times New Roman" pitchFamily="18" charset="0"/>
                <a:cs typeface="Times New Roman" pitchFamily="18" charset="0"/>
              </a:rPr>
              <a:t>Ngăn</a:t>
            </a:r>
            <a:r>
              <a:rPr lang="fr-FR" sz="3000" dirty="0">
                <a:latin typeface="Times New Roman" pitchFamily="18" charset="0"/>
                <a:cs typeface="Times New Roman" pitchFamily="18" charset="0"/>
              </a:rPr>
              <a:t> </a:t>
            </a:r>
            <a:r>
              <a:rPr lang="fr-FR" sz="3000" dirty="0" err="1">
                <a:latin typeface="Times New Roman" pitchFamily="18" charset="0"/>
                <a:cs typeface="Times New Roman" pitchFamily="18" charset="0"/>
              </a:rPr>
              <a:t>chặn</a:t>
            </a:r>
            <a:r>
              <a:rPr lang="fr-FR" sz="3000" dirty="0">
                <a:latin typeface="Times New Roman" pitchFamily="18" charset="0"/>
                <a:cs typeface="Times New Roman" pitchFamily="18" charset="0"/>
              </a:rPr>
              <a:t> </a:t>
            </a:r>
            <a:r>
              <a:rPr lang="fr-FR" sz="3000" dirty="0" err="1">
                <a:latin typeface="Times New Roman" pitchFamily="18" charset="0"/>
                <a:cs typeface="Times New Roman" pitchFamily="18" charset="0"/>
              </a:rPr>
              <a:t>thông</a:t>
            </a:r>
            <a:r>
              <a:rPr lang="fr-FR" sz="3000" dirty="0">
                <a:latin typeface="Times New Roman" pitchFamily="18" charset="0"/>
                <a:cs typeface="Times New Roman" pitchFamily="18" charset="0"/>
              </a:rPr>
              <a:t> tin (Interruption</a:t>
            </a:r>
            <a:r>
              <a:rPr lang="fr-FR"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Tài nguyên thông tin bị phá huỷ, không sẵn sàng phục vụ </a:t>
            </a:r>
            <a:r>
              <a:rPr lang="vi-VN" sz="3000" dirty="0"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không </a:t>
            </a:r>
            <a:r>
              <a:rPr lang="vi-VN" sz="3000" dirty="0">
                <a:latin typeface="Times New Roman" pitchFamily="18" charset="0"/>
                <a:cs typeface="Times New Roman" pitchFamily="18" charset="0"/>
              </a:rPr>
              <a:t>sử dụng </a:t>
            </a:r>
            <a:r>
              <a:rPr lang="vi-VN" sz="3000" dirty="0"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p>
          <a:p>
            <a:pPr algn="just">
              <a:lnSpc>
                <a:spcPct val="150000"/>
              </a:lnSpc>
            </a:pPr>
            <a:r>
              <a:rPr lang="en-US" sz="3000" dirty="0" smtClean="0">
                <a:latin typeface="Times New Roman" pitchFamily="18" charset="0"/>
                <a:cs typeface="Times New Roman" pitchFamily="18" charset="0"/>
              </a:rPr>
              <a:t>=&gt;</a:t>
            </a:r>
            <a:r>
              <a:rPr lang="vi-VN" sz="3000" dirty="0" smtClean="0">
                <a:latin typeface="Times New Roman" pitchFamily="18" charset="0"/>
                <a:cs typeface="Times New Roman" pitchFamily="18" charset="0"/>
              </a:rPr>
              <a:t>Đây </a:t>
            </a:r>
            <a:r>
              <a:rPr lang="vi-VN" sz="3000" dirty="0">
                <a:latin typeface="Times New Roman" pitchFamily="18" charset="0"/>
                <a:cs typeface="Times New Roman" pitchFamily="18" charset="0"/>
              </a:rPr>
              <a:t>là hình thức tấn công làm mất </a:t>
            </a:r>
            <a:r>
              <a:rPr lang="vi-VN" sz="3000" dirty="0" smtClean="0">
                <a:latin typeface="Times New Roman" pitchFamily="18" charset="0"/>
                <a:cs typeface="Times New Roman" pitchFamily="18" charset="0"/>
              </a:rPr>
              <a:t>kh</a:t>
            </a:r>
            <a:r>
              <a:rPr lang="en-US" sz="3000" dirty="0">
                <a:latin typeface="Times New Roman" pitchFamily="18" charset="0"/>
                <a:cs typeface="Times New Roman" pitchFamily="18" charset="0"/>
              </a:rPr>
              <a:t>ả</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năng </a:t>
            </a:r>
            <a:r>
              <a:rPr lang="vi-VN" sz="3000" dirty="0" smtClean="0">
                <a:latin typeface="Times New Roman" pitchFamily="18" charset="0"/>
                <a:cs typeface="Times New Roman" pitchFamily="18" charset="0"/>
              </a:rPr>
              <a:t>sẵn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sàng </a:t>
            </a:r>
            <a:r>
              <a:rPr lang="vi-VN" sz="3000" dirty="0">
                <a:latin typeface="Times New Roman" pitchFamily="18" charset="0"/>
                <a:cs typeface="Times New Roman" pitchFamily="18" charset="0"/>
              </a:rPr>
              <a:t>phục vụ của thông tin</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64126845"/>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41073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fr-FR" sz="3000" dirty="0" err="1">
                <a:latin typeface="Times New Roman" pitchFamily="18" charset="0"/>
                <a:cs typeface="Times New Roman" pitchFamily="18" charset="0"/>
              </a:rPr>
              <a:t>Chặn</a:t>
            </a:r>
            <a:r>
              <a:rPr lang="fr-FR" sz="3000" dirty="0">
                <a:latin typeface="Times New Roman" pitchFamily="18" charset="0"/>
                <a:cs typeface="Times New Roman" pitchFamily="18" charset="0"/>
              </a:rPr>
              <a:t> </a:t>
            </a:r>
            <a:r>
              <a:rPr lang="fr-FR" sz="3000" dirty="0" err="1">
                <a:latin typeface="Times New Roman" pitchFamily="18" charset="0"/>
                <a:cs typeface="Times New Roman" pitchFamily="18" charset="0"/>
              </a:rPr>
              <a:t>bắt</a:t>
            </a:r>
            <a:r>
              <a:rPr lang="fr-FR" sz="3000" dirty="0">
                <a:latin typeface="Times New Roman" pitchFamily="18" charset="0"/>
                <a:cs typeface="Times New Roman" pitchFamily="18" charset="0"/>
              </a:rPr>
              <a:t> </a:t>
            </a:r>
            <a:r>
              <a:rPr lang="fr-FR" sz="3000" dirty="0" err="1">
                <a:latin typeface="Times New Roman" pitchFamily="18" charset="0"/>
                <a:cs typeface="Times New Roman" pitchFamily="18" charset="0"/>
              </a:rPr>
              <a:t>thông</a:t>
            </a:r>
            <a:r>
              <a:rPr lang="fr-FR" sz="3000" dirty="0">
                <a:latin typeface="Times New Roman" pitchFamily="18" charset="0"/>
                <a:cs typeface="Times New Roman" pitchFamily="18" charset="0"/>
              </a:rPr>
              <a:t> tin (Interception</a:t>
            </a:r>
            <a:r>
              <a:rPr lang="fr-FR"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Kẻ tấn công có thể truy nhập tới tài nguyên thông tin</a:t>
            </a:r>
            <a:r>
              <a:rPr lang="en-US" sz="3000" dirty="0" smtClean="0">
                <a:latin typeface="Times New Roman" pitchFamily="18" charset="0"/>
                <a:cs typeface="Times New Roman" pitchFamily="18" charset="0"/>
              </a:rPr>
              <a:t>. </a:t>
            </a:r>
          </a:p>
          <a:p>
            <a:pPr algn="just">
              <a:lnSpc>
                <a:spcPct val="150000"/>
              </a:lnSpc>
            </a:pPr>
            <a:r>
              <a:rPr lang="en-US" sz="3000" dirty="0" smtClean="0">
                <a:latin typeface="Times New Roman" pitchFamily="18" charset="0"/>
                <a:cs typeface="Times New Roman" pitchFamily="18" charset="0"/>
              </a:rPr>
              <a:t>=&gt;</a:t>
            </a:r>
            <a:r>
              <a:rPr lang="vi-VN" sz="3000" dirty="0">
                <a:latin typeface="Times New Roman" pitchFamily="18" charset="0"/>
                <a:cs typeface="Times New Roman" pitchFamily="18" charset="0"/>
              </a:rPr>
              <a:t>Đây là </a:t>
            </a:r>
            <a:r>
              <a:rPr lang="vi-VN" sz="3000" dirty="0" smtClean="0">
                <a:latin typeface="Times New Roman" pitchFamily="18" charset="0"/>
                <a:cs typeface="Times New Roman" pitchFamily="18" charset="0"/>
              </a:rPr>
              <a:t>hình</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thức </a:t>
            </a:r>
            <a:r>
              <a:rPr lang="vi-VN" sz="3000" dirty="0">
                <a:latin typeface="Times New Roman" pitchFamily="18" charset="0"/>
                <a:cs typeface="Times New Roman" pitchFamily="18" charset="0"/>
              </a:rPr>
              <a:t>tấn công vào tính bí mật của thông </a:t>
            </a:r>
            <a:r>
              <a:rPr lang="vi-VN" sz="3000" dirty="0" smtClean="0">
                <a:latin typeface="Times New Roman" pitchFamily="18" charset="0"/>
                <a:cs typeface="Times New Roman" pitchFamily="18" charset="0"/>
              </a:rPr>
              <a:t>tin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Việc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chặn </a:t>
            </a:r>
            <a:r>
              <a:rPr lang="vi-VN" sz="3000" dirty="0">
                <a:latin typeface="Times New Roman" pitchFamily="18" charset="0"/>
                <a:cs typeface="Times New Roman" pitchFamily="18" charset="0"/>
              </a:rPr>
              <a:t>bắt thông tin có thể là nghe trộm để thu tin trên mạng và sao </a:t>
            </a:r>
            <a:r>
              <a:rPr lang="vi-VN" sz="3000" dirty="0" smtClean="0">
                <a:latin typeface="Times New Roman" pitchFamily="18" charset="0"/>
                <a:cs typeface="Times New Roman" pitchFamily="18" charset="0"/>
              </a:rPr>
              <a:t>chép</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bất </a:t>
            </a:r>
            <a:r>
              <a:rPr lang="vi-VN" sz="3000" dirty="0">
                <a:latin typeface="Times New Roman" pitchFamily="18" charset="0"/>
                <a:cs typeface="Times New Roman" pitchFamily="18" charset="0"/>
              </a:rPr>
              <a:t>hợp pháp các tệp hoặc các chương trình</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4165769"/>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41073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vi-VN" sz="3000" dirty="0">
                <a:latin typeface="Times New Roman" pitchFamily="18" charset="0"/>
                <a:cs typeface="Times New Roman" pitchFamily="18" charset="0"/>
              </a:rPr>
              <a:t>Sửa đối thông tin (Modification</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a:t>
            </a:r>
            <a:r>
              <a:rPr lang="fr-FR"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Kẻ tấn công truy nhập, chỉnh sửa thông tin trên </a:t>
            </a:r>
            <a:r>
              <a:rPr lang="vi-VN" sz="3000" dirty="0" smtClean="0">
                <a:latin typeface="Times New Roman" pitchFamily="18" charset="0"/>
                <a:cs typeface="Times New Roman" pitchFamily="18" charset="0"/>
              </a:rPr>
              <a:t>mạng</a:t>
            </a:r>
            <a:r>
              <a:rPr lang="en-US" sz="3000" dirty="0" smtClean="0">
                <a:latin typeface="Times New Roman" pitchFamily="18" charset="0"/>
                <a:cs typeface="Times New Roman" pitchFamily="18" charset="0"/>
              </a:rPr>
              <a:t>. </a:t>
            </a:r>
          </a:p>
          <a:p>
            <a:pPr algn="just">
              <a:lnSpc>
                <a:spcPct val="150000"/>
              </a:lnSpc>
            </a:pPr>
            <a:r>
              <a:rPr lang="en-US" sz="3000" dirty="0" smtClean="0">
                <a:latin typeface="Times New Roman" pitchFamily="18" charset="0"/>
                <a:cs typeface="Times New Roman" pitchFamily="18" charset="0"/>
              </a:rPr>
              <a:t>=&gt;</a:t>
            </a:r>
            <a:r>
              <a:rPr lang="vi-VN" sz="3000" dirty="0">
                <a:latin typeface="Times New Roman" pitchFamily="18" charset="0"/>
                <a:cs typeface="Times New Roman" pitchFamily="18" charset="0"/>
              </a:rPr>
              <a:t>Đây là </a:t>
            </a:r>
            <a:r>
              <a:rPr lang="vi-VN" sz="3000" dirty="0" smtClean="0">
                <a:latin typeface="Times New Roman" pitchFamily="18" charset="0"/>
                <a:cs typeface="Times New Roman" pitchFamily="18" charset="0"/>
              </a:rPr>
              <a:t>hình</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thức </a:t>
            </a:r>
            <a:r>
              <a:rPr lang="vi-VN" sz="3000" dirty="0">
                <a:latin typeface="Times New Roman" pitchFamily="18" charset="0"/>
                <a:cs typeface="Times New Roman" pitchFamily="18" charset="0"/>
              </a:rPr>
              <a:t>tấn công vào tính </a:t>
            </a:r>
            <a:r>
              <a:rPr lang="en-US" sz="3000" dirty="0" err="1" smtClean="0">
                <a:latin typeface="Times New Roman" pitchFamily="18" charset="0"/>
                <a:cs typeface="Times New Roman" pitchFamily="18" charset="0"/>
              </a:rPr>
              <a:t>toàn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vẹn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tin. </a:t>
            </a: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thay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đổi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tệp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dữ</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liệu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sửa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đổi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vận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sửa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nội</a:t>
            </a:r>
            <a:r>
              <a:rPr lang="en-US" sz="3000" dirty="0" smtClean="0">
                <a:latin typeface="Times New Roman" pitchFamily="18" charset="0"/>
                <a:cs typeface="Times New Roman" pitchFamily="18" charset="0"/>
              </a:rPr>
              <a:t> dung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truyền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mạng</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915949411"/>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41073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vi-VN" sz="3000" dirty="0">
                <a:latin typeface="Times New Roman" pitchFamily="18" charset="0"/>
                <a:cs typeface="Times New Roman" pitchFamily="18" charset="0"/>
              </a:rPr>
              <a:t>Chèn thông tin </a:t>
            </a:r>
            <a:r>
              <a:rPr lang="vi-VN" sz="3000" dirty="0" smtClean="0">
                <a:latin typeface="Times New Roman" pitchFamily="18" charset="0"/>
                <a:cs typeface="Times New Roman" pitchFamily="18" charset="0"/>
              </a:rPr>
              <a:t>gi</a:t>
            </a:r>
            <a:r>
              <a:rPr lang="en-US" sz="3000" dirty="0">
                <a:latin typeface="Times New Roman" pitchFamily="18" charset="0"/>
                <a:cs typeface="Times New Roman" pitchFamily="18" charset="0"/>
              </a:rPr>
              <a:t>ả</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(Fabrication</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a:t>
            </a:r>
            <a:r>
              <a:rPr lang="fr-FR"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Kẻ tấn công chèn các thông tin và dữ liệu giả vào hệ thống</a:t>
            </a:r>
            <a:r>
              <a:rPr lang="en-US" sz="3000" dirty="0" smtClean="0">
                <a:latin typeface="Times New Roman" pitchFamily="18" charset="0"/>
                <a:cs typeface="Times New Roman" pitchFamily="18" charset="0"/>
              </a:rPr>
              <a:t>. </a:t>
            </a:r>
          </a:p>
          <a:p>
            <a:pPr algn="just">
              <a:lnSpc>
                <a:spcPct val="150000"/>
              </a:lnSpc>
            </a:pPr>
            <a:r>
              <a:rPr lang="en-US" sz="3000" dirty="0" smtClean="0">
                <a:latin typeface="Times New Roman" pitchFamily="18" charset="0"/>
                <a:cs typeface="Times New Roman" pitchFamily="18" charset="0"/>
              </a:rPr>
              <a:t>=&gt;</a:t>
            </a:r>
            <a:r>
              <a:rPr lang="vi-VN" sz="3000" dirty="0">
                <a:latin typeface="Times New Roman" pitchFamily="18" charset="0"/>
                <a:cs typeface="Times New Roman" pitchFamily="18" charset="0"/>
              </a:rPr>
              <a:t>Đây </a:t>
            </a:r>
            <a:r>
              <a:rPr lang="vi-VN" sz="3000" dirty="0"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hình </a:t>
            </a:r>
            <a:r>
              <a:rPr lang="en-US" sz="3000" dirty="0">
                <a:latin typeface="Times New Roman" pitchFamily="18" charset="0"/>
                <a:cs typeface="Times New Roman" pitchFamily="18" charset="0"/>
              </a:rPr>
              <a:t>t</a:t>
            </a:r>
            <a:r>
              <a:rPr lang="vi-VN" sz="3000" dirty="0" smtClean="0">
                <a:latin typeface="Times New Roman" pitchFamily="18" charset="0"/>
                <a:cs typeface="Times New Roman" pitchFamily="18" charset="0"/>
              </a:rPr>
              <a:t>hức </a:t>
            </a:r>
            <a:r>
              <a:rPr lang="vi-VN" sz="3000" dirty="0">
                <a:latin typeface="Times New Roman" pitchFamily="18" charset="0"/>
                <a:cs typeface="Times New Roman" pitchFamily="18" charset="0"/>
              </a:rPr>
              <a:t>tấn công lên tính xác thực của thông tin. Nó có thể là việc </a:t>
            </a:r>
            <a:r>
              <a:rPr lang="vi-VN" sz="3000" dirty="0" smtClean="0">
                <a:latin typeface="Times New Roman" pitchFamily="18" charset="0"/>
                <a:cs typeface="Times New Roman" pitchFamily="18" charset="0"/>
              </a:rPr>
              <a:t>chèn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các </a:t>
            </a:r>
            <a:r>
              <a:rPr lang="en-US" sz="3000" dirty="0" err="1" smtClean="0">
                <a:latin typeface="Times New Roman" pitchFamily="18" charset="0"/>
                <a:cs typeface="Times New Roman" pitchFamily="18" charset="0"/>
              </a:rPr>
              <a:t>th</a:t>
            </a:r>
            <a:r>
              <a:rPr lang="vi-VN" sz="3000" dirty="0" smtClean="0">
                <a:latin typeface="Times New Roman" pitchFamily="18" charset="0"/>
                <a:cs typeface="Times New Roman" pitchFamily="18" charset="0"/>
              </a:rPr>
              <a:t>ông </a:t>
            </a:r>
            <a:r>
              <a:rPr lang="vi-VN" sz="3000" dirty="0">
                <a:latin typeface="Times New Roman" pitchFamily="18" charset="0"/>
                <a:cs typeface="Times New Roman" pitchFamily="18" charset="0"/>
              </a:rPr>
              <a:t>báo giả mạo vào mạng hay thêm các bản ghi vào tệp.</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35617285"/>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41073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động</a:t>
            </a:r>
            <a:r>
              <a:rPr lang="en-US" sz="3000" dirty="0" smtClean="0">
                <a:latin typeface="Times New Roman" pitchFamily="18" charset="0"/>
                <a:cs typeface="Times New Roman" pitchFamily="18" charset="0"/>
              </a:rPr>
              <a:t>:</a:t>
            </a:r>
            <a:r>
              <a:rPr lang="fr-FR"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kiểu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chặn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bắt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tin </a:t>
            </a:r>
            <a:r>
              <a:rPr lang="en-US" sz="3000" dirty="0" err="1" smtClean="0">
                <a:latin typeface="Times New Roman" pitchFamily="18" charset="0"/>
                <a:cs typeface="Times New Roman" pitchFamily="18" charset="0"/>
              </a:rPr>
              <a:t>như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nghe</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trộm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quan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truyền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tập</a:t>
            </a:r>
            <a:r>
              <a:rPr lang="en-US" sz="3000" dirty="0" smtClean="0">
                <a:latin typeface="Times New Roman" pitchFamily="18" charset="0"/>
                <a:cs typeface="Times New Roman" pitchFamily="18" charset="0"/>
              </a:rPr>
              <a:t> tin. </a:t>
            </a:r>
          </a:p>
          <a:p>
            <a:pPr algn="just">
              <a:lnSpc>
                <a:spcPct val="150000"/>
              </a:lnSpc>
            </a:pPr>
            <a:r>
              <a:rPr lang="en-US" sz="3000" dirty="0" smtClean="0">
                <a:latin typeface="Times New Roman" pitchFamily="18" charset="0"/>
                <a:cs typeface="Times New Roman" pitchFamily="18" charset="0"/>
              </a:rPr>
              <a:t>=&gt;</a:t>
            </a:r>
            <a:r>
              <a:rPr lang="en-US" sz="3000" dirty="0" err="1" smtClean="0">
                <a:latin typeface="Times New Roman" pitchFamily="18" charset="0"/>
                <a:cs typeface="Times New Roman" pitchFamily="18" charset="0"/>
              </a:rPr>
              <a:t>Mục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đích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biết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tin </a:t>
            </a:r>
            <a:r>
              <a:rPr lang="en-US" sz="3000" dirty="0" err="1" smtClean="0">
                <a:latin typeface="Times New Roman" pitchFamily="18" charset="0"/>
                <a:cs typeface="Times New Roman" pitchFamily="18" charset="0"/>
              </a:rPr>
              <a:t>truyền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mạng</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algn="just">
              <a:lnSpc>
                <a:spcPct val="150000"/>
              </a:lnSpc>
            </a:pP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2 </a:t>
            </a:r>
            <a:r>
              <a:rPr lang="en-US" sz="3000" dirty="0" err="1" smtClean="0">
                <a:latin typeface="Times New Roman" pitchFamily="18" charset="0"/>
                <a:cs typeface="Times New Roman" pitchFamily="18" charset="0"/>
              </a:rPr>
              <a:t>kiểu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nội</a:t>
            </a:r>
            <a:r>
              <a:rPr lang="en-US" sz="3000" dirty="0" smtClean="0">
                <a:latin typeface="Times New Roman" pitchFamily="18" charset="0"/>
                <a:cs typeface="Times New Roman" pitchFamily="18" charset="0"/>
              </a:rPr>
              <a:t> dung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phân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tích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luồng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tin.</a:t>
            </a:r>
          </a:p>
        </p:txBody>
      </p:sp>
    </p:spTree>
    <p:extLst>
      <p:ext uri="{BB962C8B-B14F-4D97-AF65-F5344CB8AC3E}">
        <p14:creationId xmlns:p14="http://schemas.microsoft.com/office/powerpoint/2010/main" val="3952245047"/>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281121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chủ</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động</a:t>
            </a:r>
            <a:r>
              <a:rPr lang="en-US" sz="3000" dirty="0" smtClean="0">
                <a:latin typeface="Times New Roman" pitchFamily="18" charset="0"/>
                <a:cs typeface="Times New Roman" pitchFamily="18" charset="0"/>
              </a:rPr>
              <a:t>:</a:t>
            </a:r>
            <a:r>
              <a:rPr lang="fr-FR"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Là các tấn công sửa đổi luồng dữ liệu hay tạo ra luồng dữ liệu </a:t>
            </a:r>
            <a:r>
              <a:rPr lang="vi-VN" sz="3000" dirty="0" smtClean="0">
                <a:latin typeface="Times New Roman" pitchFamily="18" charset="0"/>
                <a:cs typeface="Times New Roman" pitchFamily="18" charset="0"/>
              </a:rPr>
              <a:t>gi</a:t>
            </a:r>
            <a:r>
              <a:rPr lang="en-US" sz="3000" dirty="0">
                <a:latin typeface="Times New Roman" pitchFamily="18" charset="0"/>
                <a:cs typeface="Times New Roman" pitchFamily="18" charset="0"/>
              </a:rPr>
              <a:t>ả</a:t>
            </a:r>
            <a:r>
              <a:rPr lang="vi-VN" sz="3000" dirty="0" smtClean="0">
                <a:latin typeface="Times New Roman" pitchFamily="18" charset="0"/>
                <a:cs typeface="Times New Roman" pitchFamily="18" charset="0"/>
              </a:rPr>
              <a:t> và</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có </a:t>
            </a:r>
            <a:r>
              <a:rPr lang="vi-VN" sz="3000" dirty="0">
                <a:latin typeface="Times New Roman" pitchFamily="18" charset="0"/>
                <a:cs typeface="Times New Roman" pitchFamily="18" charset="0"/>
              </a:rPr>
              <a:t>thể được chia làm bốn loại nhỏ sau </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algn="just">
              <a:lnSpc>
                <a:spcPct val="150000"/>
              </a:lnSpc>
            </a:pP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78115329"/>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324326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vi-VN" sz="3000" dirty="0" smtClean="0">
                <a:latin typeface="Times New Roman" pitchFamily="18" charset="0"/>
                <a:cs typeface="Times New Roman" pitchFamily="18" charset="0"/>
              </a:rPr>
              <a:t>Đóng gi</a:t>
            </a:r>
            <a:r>
              <a:rPr lang="en-US" sz="3000" dirty="0">
                <a:latin typeface="Times New Roman" pitchFamily="18" charset="0"/>
                <a:cs typeface="Times New Roman" pitchFamily="18" charset="0"/>
              </a:rPr>
              <a:t>ả</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(Masquerade</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Một thực thể (người dùng, máy tính</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chương </a:t>
            </a:r>
            <a:r>
              <a:rPr lang="vi-VN" sz="3000" dirty="0">
                <a:latin typeface="Times New Roman" pitchFamily="18" charset="0"/>
                <a:cs typeface="Times New Roman" pitchFamily="18" charset="0"/>
              </a:rPr>
              <a:t>trình, ...) đóng giả thực thể khác.</a:t>
            </a:r>
          </a:p>
          <a:p>
            <a:pPr marL="457200" indent="-457200" algn="just">
              <a:lnSpc>
                <a:spcPct val="150000"/>
              </a:lnSpc>
              <a:buFont typeface="Wingdings" pitchFamily="2" charset="2"/>
              <a:buChar char="Ø"/>
            </a:pPr>
            <a:r>
              <a:rPr lang="vi-VN" sz="3000" dirty="0" smtClean="0">
                <a:latin typeface="Times New Roman" pitchFamily="18" charset="0"/>
                <a:cs typeface="Times New Roman" pitchFamily="18" charset="0"/>
              </a:rPr>
              <a:t>Dùng </a:t>
            </a:r>
            <a:r>
              <a:rPr lang="vi-VN" sz="3000" dirty="0">
                <a:latin typeface="Times New Roman" pitchFamily="18" charset="0"/>
                <a:cs typeface="Times New Roman" pitchFamily="18" charset="0"/>
              </a:rPr>
              <a:t>lại (Replay</a:t>
            </a:r>
            <a:r>
              <a:rPr lang="vi-VN" sz="3000" dirty="0" smtClean="0">
                <a:latin typeface="Times New Roman" pitchFamily="18" charset="0"/>
                <a:cs typeface="Times New Roman" pitchFamily="18" charset="0"/>
              </a:rPr>
              <a:t>)</a:t>
            </a:r>
            <a:r>
              <a:rPr lang="en-US" sz="3000" dirty="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Thụ động bắt các thông báo và sau đó </a:t>
            </a:r>
            <a:r>
              <a:rPr lang="vi-VN" sz="3000" dirty="0" smtClean="0">
                <a:latin typeface="Times New Roman" pitchFamily="18" charset="0"/>
                <a:cs typeface="Times New Roman" pitchFamily="18" charset="0"/>
              </a:rPr>
              <a:t>truyền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lại </a:t>
            </a:r>
            <a:r>
              <a:rPr lang="vi-VN" sz="3000" dirty="0">
                <a:latin typeface="Times New Roman" pitchFamily="18" charset="0"/>
                <a:cs typeface="Times New Roman" pitchFamily="18" charset="0"/>
              </a:rPr>
              <a:t>nó nhằm đạt được mục đích bất hợp pháp</a:t>
            </a:r>
            <a:r>
              <a:rPr lang="vi-VN"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1099520783"/>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HỆ THỐNG THÔNG TIN LÀ GÌ?</a:t>
            </a:r>
            <a:endParaRPr lang="en-US" sz="3200" b="1" dirty="0">
              <a:latin typeface="Times New Roman" pitchFamily="18" charset="0"/>
              <a:ea typeface="Tahoma" pitchFamily="34" charset="0"/>
              <a:cs typeface="Times New Roman" pitchFamily="18" charset="0"/>
            </a:endParaRPr>
          </a:p>
        </p:txBody>
      </p:sp>
      <p:sp>
        <p:nvSpPr>
          <p:cNvPr id="14" name="TextBox 13"/>
          <p:cNvSpPr txBox="1"/>
          <p:nvPr/>
        </p:nvSpPr>
        <p:spPr>
          <a:xfrm>
            <a:off x="179512" y="1214752"/>
            <a:ext cx="8800688" cy="5632311"/>
          </a:xfrm>
          <a:prstGeom prst="rect">
            <a:avLst/>
          </a:prstGeom>
          <a:noFill/>
        </p:spPr>
        <p:txBody>
          <a:bodyPr wrap="square" rtlCol="0">
            <a:spAutoFit/>
          </a:bodyPr>
          <a:lstStyle/>
          <a:p>
            <a:pPr algn="just">
              <a:lnSpc>
                <a:spcPct val="150000"/>
              </a:lnSpc>
            </a:pPr>
            <a:r>
              <a:rPr lang="vi-VN" sz="3000" b="1" i="1" dirty="0">
                <a:latin typeface="+mj-lt"/>
              </a:rPr>
              <a:t>Hệ thống thông tin </a:t>
            </a:r>
            <a:r>
              <a:rPr lang="vi-VN" sz="3000" dirty="0" smtClean="0">
                <a:latin typeface="+mj-lt"/>
              </a:rPr>
              <a:t>là </a:t>
            </a:r>
            <a:r>
              <a:rPr lang="vi-VN" sz="3000" dirty="0">
                <a:latin typeface="+mj-lt"/>
              </a:rPr>
              <a:t>tập hợp </a:t>
            </a:r>
            <a:r>
              <a:rPr lang="vi-VN" sz="3000" dirty="0" smtClean="0">
                <a:latin typeface="+mj-lt"/>
              </a:rPr>
              <a:t>các</a:t>
            </a:r>
            <a:r>
              <a:rPr lang="en-US" sz="3000" b="1" dirty="0" smtClean="0">
                <a:latin typeface="+mj-lt"/>
              </a:rPr>
              <a:t> </a:t>
            </a:r>
            <a:r>
              <a:rPr lang="vi-VN" sz="3000" dirty="0" smtClean="0">
                <a:latin typeface="+mj-lt"/>
              </a:rPr>
              <a:t>thiết </a:t>
            </a:r>
            <a:r>
              <a:rPr lang="vi-VN" sz="3000" dirty="0">
                <a:latin typeface="+mj-lt"/>
              </a:rPr>
              <a:t>bị kỹ thuật và </a:t>
            </a:r>
            <a:r>
              <a:rPr lang="vi-VN" sz="3000" dirty="0" smtClean="0">
                <a:latin typeface="+mj-lt"/>
              </a:rPr>
              <a:t>phần </a:t>
            </a:r>
            <a:r>
              <a:rPr lang="vi-VN" sz="3000" dirty="0">
                <a:latin typeface="+mj-lt"/>
              </a:rPr>
              <a:t>mềm, liên hệ với nhau bằng các </a:t>
            </a:r>
            <a:r>
              <a:rPr lang="vi-VN" sz="3000" dirty="0" smtClean="0">
                <a:latin typeface="+mj-lt"/>
              </a:rPr>
              <a:t>kênh</a:t>
            </a:r>
            <a:r>
              <a:rPr lang="en-US" sz="3000" dirty="0" smtClean="0">
                <a:latin typeface="+mj-lt"/>
              </a:rPr>
              <a:t> </a:t>
            </a:r>
            <a:r>
              <a:rPr lang="vi-VN" sz="3000" dirty="0" smtClean="0">
                <a:latin typeface="+mj-lt"/>
              </a:rPr>
              <a:t>truyền </a:t>
            </a:r>
            <a:r>
              <a:rPr lang="vi-VN" sz="3000" dirty="0">
                <a:latin typeface="+mj-lt"/>
              </a:rPr>
              <a:t>và nhận thông tin. Từ các yếu tố ngăn cách nhau về vị trí địa lý</a:t>
            </a:r>
            <a:r>
              <a:rPr lang="vi-VN" sz="3000" dirty="0" smtClean="0">
                <a:latin typeface="+mj-lt"/>
              </a:rPr>
              <a:t>,</a:t>
            </a:r>
            <a:r>
              <a:rPr lang="en-US" sz="3000" dirty="0" smtClean="0">
                <a:latin typeface="+mj-lt"/>
              </a:rPr>
              <a:t> </a:t>
            </a:r>
            <a:r>
              <a:rPr lang="vi-VN" sz="3000" dirty="0" smtClean="0">
                <a:latin typeface="+mj-lt"/>
              </a:rPr>
              <a:t>chúng </a:t>
            </a:r>
            <a:r>
              <a:rPr lang="vi-VN" sz="3000" dirty="0">
                <a:latin typeface="+mj-lt"/>
              </a:rPr>
              <a:t>liên kết chặt chẽ với nhau thành một thế thống nhất nhằm </a:t>
            </a:r>
            <a:r>
              <a:rPr lang="vi-VN" sz="3000" dirty="0" smtClean="0">
                <a:latin typeface="+mj-lt"/>
              </a:rPr>
              <a:t>mục</a:t>
            </a:r>
            <a:r>
              <a:rPr lang="en-US" sz="3000" dirty="0" smtClean="0">
                <a:latin typeface="+mj-lt"/>
              </a:rPr>
              <a:t> </a:t>
            </a:r>
            <a:r>
              <a:rPr lang="vi-VN" sz="3000" dirty="0" smtClean="0">
                <a:latin typeface="+mj-lt"/>
              </a:rPr>
              <a:t>đích </a:t>
            </a:r>
            <a:r>
              <a:rPr lang="vi-VN" sz="3000" dirty="0">
                <a:latin typeface="+mj-lt"/>
              </a:rPr>
              <a:t>bảo đảm chu trình công nghệ xử lý thông tin (tìm kiếm, lưu trữ</a:t>
            </a:r>
            <a:r>
              <a:rPr lang="vi-VN" sz="3000" dirty="0" smtClean="0">
                <a:latin typeface="+mj-lt"/>
              </a:rPr>
              <a:t>,</a:t>
            </a:r>
            <a:r>
              <a:rPr lang="en-US" sz="3000" dirty="0" smtClean="0">
                <a:latin typeface="+mj-lt"/>
              </a:rPr>
              <a:t> </a:t>
            </a:r>
            <a:r>
              <a:rPr lang="vi-VN" sz="3000" dirty="0" smtClean="0">
                <a:latin typeface="+mj-lt"/>
              </a:rPr>
              <a:t>bảo </a:t>
            </a:r>
            <a:r>
              <a:rPr lang="vi-VN" sz="3000" dirty="0">
                <a:latin typeface="+mj-lt"/>
              </a:rPr>
              <a:t>vệ, xử lý, hiện đính) và cung cắp cho người dùng kết </a:t>
            </a:r>
            <a:r>
              <a:rPr lang="vi-VN" sz="3000" dirty="0" smtClean="0">
                <a:latin typeface="+mj-lt"/>
              </a:rPr>
              <a:t>qu</a:t>
            </a:r>
            <a:r>
              <a:rPr lang="en-US" sz="3000" dirty="0">
                <a:latin typeface="+mj-lt"/>
              </a:rPr>
              <a:t>ả</a:t>
            </a:r>
            <a:r>
              <a:rPr lang="vi-VN" sz="3000" dirty="0" smtClean="0">
                <a:latin typeface="+mj-lt"/>
              </a:rPr>
              <a:t> c</a:t>
            </a:r>
            <a:r>
              <a:rPr lang="en-US" sz="3000" dirty="0">
                <a:latin typeface="+mj-lt"/>
              </a:rPr>
              <a:t>ủ</a:t>
            </a:r>
            <a:r>
              <a:rPr lang="vi-VN" sz="3000" dirty="0" smtClean="0">
                <a:latin typeface="+mj-lt"/>
              </a:rPr>
              <a:t>a </a:t>
            </a:r>
            <a:r>
              <a:rPr lang="vi-VN" sz="3000" dirty="0">
                <a:latin typeface="+mj-lt"/>
              </a:rPr>
              <a:t>sự </a:t>
            </a:r>
            <a:r>
              <a:rPr lang="vi-VN" sz="3000" dirty="0" smtClean="0">
                <a:latin typeface="+mj-lt"/>
              </a:rPr>
              <a:t>x</a:t>
            </a:r>
            <a:r>
              <a:rPr lang="en-US" sz="3000" dirty="0" smtClean="0">
                <a:latin typeface="+mj-lt"/>
              </a:rPr>
              <a:t>ử </a:t>
            </a:r>
            <a:r>
              <a:rPr lang="vi-VN" sz="3000" dirty="0" smtClean="0">
                <a:latin typeface="+mj-lt"/>
              </a:rPr>
              <a:t>lý </a:t>
            </a:r>
            <a:r>
              <a:rPr lang="vi-VN" sz="3000" dirty="0">
                <a:latin typeface="+mj-lt"/>
              </a:rPr>
              <a:t>này ở dạng đòi hỏi (yêu </a:t>
            </a:r>
            <a:r>
              <a:rPr lang="vi-VN" sz="3000" dirty="0" smtClean="0">
                <a:latin typeface="+mj-lt"/>
              </a:rPr>
              <a:t>cầu).</a:t>
            </a:r>
            <a:endParaRPr lang="en-US" sz="3000" dirty="0" smtClean="0">
              <a:latin typeface="+mj-lt"/>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07479"/>
            <a:ext cx="879808" cy="945257"/>
          </a:xfrm>
          <a:prstGeom prst="rect">
            <a:avLst/>
          </a:prstGeom>
          <a:noFill/>
          <a:ln>
            <a:noFill/>
          </a:ln>
        </p:spPr>
      </p:pic>
    </p:spTree>
    <p:extLst>
      <p:ext uri="{BB962C8B-B14F-4D97-AF65-F5344CB8AC3E}">
        <p14:creationId xmlns:p14="http://schemas.microsoft.com/office/powerpoint/2010/main" val="4111176628"/>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vi-VN" sz="3000" dirty="0" smtClean="0">
                <a:latin typeface="Times New Roman" pitchFamily="18" charset="0"/>
                <a:cs typeface="Times New Roman" pitchFamily="18" charset="0"/>
              </a:rPr>
              <a:t>S</a:t>
            </a:r>
            <a:r>
              <a:rPr lang="en-US" sz="3000" dirty="0" err="1" smtClean="0">
                <a:latin typeface="Times New Roman" pitchFamily="18" charset="0"/>
                <a:cs typeface="Times New Roman" pitchFamily="18" charset="0"/>
              </a:rPr>
              <a:t>ửa</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đổi thông báo (Modification </a:t>
            </a:r>
            <a:r>
              <a:rPr lang="vi-VN" sz="3000" dirty="0" smtClean="0">
                <a:latin typeface="Times New Roman" pitchFamily="18" charset="0"/>
                <a:cs typeface="Times New Roman" pitchFamily="18" charset="0"/>
              </a:rPr>
              <a:t>of </a:t>
            </a:r>
            <a:r>
              <a:rPr lang="vi-VN" sz="3000" dirty="0">
                <a:latin typeface="Times New Roman" pitchFamily="18" charset="0"/>
                <a:cs typeface="Times New Roman" pitchFamily="18" charset="0"/>
              </a:rPr>
              <a:t>messages</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Một bộ phận </a:t>
            </a:r>
            <a:r>
              <a:rPr lang="vi-VN" sz="3000" dirty="0"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thông </a:t>
            </a:r>
            <a:r>
              <a:rPr lang="vi-VN" sz="3000" dirty="0">
                <a:latin typeface="Times New Roman" pitchFamily="18" charset="0"/>
                <a:cs typeface="Times New Roman" pitchFamily="18" charset="0"/>
              </a:rPr>
              <a:t>báo hợp lệ bị sửa </a:t>
            </a:r>
            <a:r>
              <a:rPr lang="vi-VN" sz="3000" dirty="0" smtClean="0">
                <a:latin typeface="Times New Roman" pitchFamily="18" charset="0"/>
                <a:cs typeface="Times New Roman" pitchFamily="18" charset="0"/>
              </a:rPr>
              <a:t>đ</a:t>
            </a:r>
            <a:r>
              <a:rPr lang="en-US" sz="3000" dirty="0" smtClean="0">
                <a:latin typeface="Times New Roman" pitchFamily="18" charset="0"/>
                <a:cs typeface="Times New Roman" pitchFamily="18" charset="0"/>
              </a:rPr>
              <a:t>ổ</a:t>
            </a:r>
            <a:r>
              <a:rPr lang="vi-VN" sz="3000" dirty="0" smtClean="0">
                <a:latin typeface="Times New Roman" pitchFamily="18" charset="0"/>
                <a:cs typeface="Times New Roman" pitchFamily="18" charset="0"/>
              </a:rPr>
              <a:t>i </a:t>
            </a:r>
            <a:r>
              <a:rPr lang="vi-VN" sz="3000" dirty="0">
                <a:latin typeface="Times New Roman" pitchFamily="18" charset="0"/>
                <a:cs typeface="Times New Roman" pitchFamily="18" charset="0"/>
              </a:rPr>
              <a:t>hoặc các thông báo bị làm trễ và thay đổi </a:t>
            </a:r>
            <a:r>
              <a:rPr lang="vi-VN" sz="3000" dirty="0" smtClean="0">
                <a:latin typeface="Times New Roman" pitchFamily="18" charset="0"/>
                <a:cs typeface="Times New Roman" pitchFamily="18" charset="0"/>
              </a:rPr>
              <a:t>trật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tự </a:t>
            </a:r>
            <a:r>
              <a:rPr lang="vi-VN" sz="3000" dirty="0">
                <a:latin typeface="Times New Roman" pitchFamily="18" charset="0"/>
                <a:cs typeface="Times New Roman" pitchFamily="18" charset="0"/>
              </a:rPr>
              <a:t>để đạt được mục đích bất hợp pháp.</a:t>
            </a:r>
          </a:p>
          <a:p>
            <a:pPr marL="457200" indent="-457200" algn="just">
              <a:lnSpc>
                <a:spcPct val="150000"/>
              </a:lnSpc>
              <a:buFont typeface="Wingdings" pitchFamily="2" charset="2"/>
              <a:buChar char="Ø"/>
            </a:pP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cung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cấp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dịch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vụ</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(Denial </a:t>
            </a:r>
            <a:r>
              <a:rPr lang="vi-VN" sz="3000" dirty="0" smtClean="0">
                <a:latin typeface="Times New Roman" pitchFamily="18" charset="0"/>
                <a:cs typeface="Times New Roman" pitchFamily="18" charset="0"/>
              </a:rPr>
              <a:t>of Service)</a:t>
            </a:r>
            <a:r>
              <a:rPr lang="en-US" sz="3000" dirty="0" smtClean="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ngăn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cấm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việc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dụng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quản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ích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truyền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21885267"/>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174056"/>
            <a:ext cx="6452642" cy="535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846613"/>
      </p:ext>
    </p:extLst>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HÌNH THỨC TẤN CÔNG</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vi-VN" sz="3000" dirty="0">
                <a:latin typeface="Times New Roman" pitchFamily="18" charset="0"/>
                <a:cs typeface="Times New Roman" pitchFamily="18" charset="0"/>
              </a:rPr>
              <a:t>Các kiểu tấn công vào hệ mật </a:t>
            </a:r>
            <a:r>
              <a:rPr lang="vi-VN" sz="3000" dirty="0"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a:t>
            </a:r>
          </a:p>
          <a:p>
            <a:pPr marL="457200" indent="-457200" algn="just">
              <a:lnSpc>
                <a:spcPct val="150000"/>
              </a:lnSpc>
              <a:buFont typeface="Wingdings" pitchFamily="2" charset="2"/>
              <a:buChar char="ü"/>
            </a:pP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chi </a:t>
            </a:r>
            <a:r>
              <a:rPr lang="en-US" sz="3000" dirty="0" err="1">
                <a:latin typeface="Times New Roman" pitchFamily="18" charset="0"/>
                <a:cs typeface="Times New Roman" pitchFamily="18" charset="0"/>
              </a:rPr>
              <a:t>biết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mã</a:t>
            </a:r>
            <a:endParaRPr lang="en-US" sz="3000" dirty="0" smtClean="0">
              <a:latin typeface="Times New Roman" pitchFamily="18" charset="0"/>
              <a:cs typeface="Times New Roman" pitchFamily="18" charset="0"/>
            </a:endParaRPr>
          </a:p>
          <a:p>
            <a:pPr marL="457200" indent="-457200" algn="just">
              <a:lnSpc>
                <a:spcPct val="150000"/>
              </a:lnSpc>
              <a:buFont typeface="Wingdings" pitchFamily="2" charset="2"/>
              <a:buChar char="ü"/>
            </a:pPr>
            <a:r>
              <a:rPr lang="vi-VN" sz="3000" dirty="0">
                <a:latin typeface="Times New Roman" pitchFamily="18" charset="0"/>
                <a:cs typeface="Times New Roman" pitchFamily="18" charset="0"/>
              </a:rPr>
              <a:t>Tấn công bản rõ đã biết </a:t>
            </a:r>
            <a:endParaRPr lang="en-US" sz="3000" dirty="0" smtClean="0">
              <a:latin typeface="Times New Roman" pitchFamily="18" charset="0"/>
              <a:cs typeface="Times New Roman" pitchFamily="18" charset="0"/>
            </a:endParaRPr>
          </a:p>
          <a:p>
            <a:pPr marL="457200" indent="-457200" algn="just">
              <a:lnSpc>
                <a:spcPct val="150000"/>
              </a:lnSpc>
              <a:buFont typeface="Wingdings" pitchFamily="2" charset="2"/>
              <a:buChar char="ü"/>
            </a:pP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bàn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rõ</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lựa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chọn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thích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ứng</a:t>
            </a:r>
            <a:r>
              <a:rPr lang="en-US" sz="3000" dirty="0" smtClean="0">
                <a:latin typeface="Times New Roman" pitchFamily="18" charset="0"/>
                <a:cs typeface="Times New Roman" pitchFamily="18" charset="0"/>
              </a:rPr>
              <a:t>.</a:t>
            </a:r>
          </a:p>
          <a:p>
            <a:pPr marL="457200" indent="-457200" algn="just">
              <a:lnSpc>
                <a:spcPct val="150000"/>
              </a:lnSpc>
              <a:buFont typeface="Wingdings" pitchFamily="2" charset="2"/>
              <a:buChar char="ü"/>
            </a:pP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783097930"/>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7361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chi </a:t>
            </a:r>
            <a:r>
              <a:rPr lang="en-US" sz="3000" dirty="0" err="1">
                <a:latin typeface="Times New Roman" pitchFamily="18" charset="0"/>
                <a:cs typeface="Times New Roman" pitchFamily="18" charset="0"/>
              </a:rPr>
              <a:t>biết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a:t>
            </a:r>
          </a:p>
          <a:p>
            <a:pPr algn="just">
              <a:lnSpc>
                <a:spcPct val="150000"/>
              </a:lnSpc>
            </a:pPr>
            <a:r>
              <a:rPr lang="en-US" sz="3000" dirty="0" smtClean="0">
                <a:latin typeface="Times New Roman" pitchFamily="18" charset="0"/>
                <a:cs typeface="Times New Roman" pitchFamily="18" charset="0"/>
              </a:rPr>
              <a:t>Hacker </a:t>
            </a:r>
            <a:r>
              <a:rPr lang="vi-VN" sz="3000" dirty="0" smtClean="0">
                <a:latin typeface="Times New Roman" pitchFamily="18" charset="0"/>
                <a:cs typeface="Times New Roman" pitchFamily="18" charset="0"/>
              </a:rPr>
              <a:t>cố </a:t>
            </a:r>
            <a:r>
              <a:rPr lang="vi-VN" sz="3000" dirty="0">
                <a:latin typeface="Times New Roman" pitchFamily="18" charset="0"/>
                <a:cs typeface="Times New Roman" pitchFamily="18" charset="0"/>
              </a:rPr>
              <a:t>gắng để rút ra một số thông tin về </a:t>
            </a:r>
            <a:r>
              <a:rPr lang="vi-VN" sz="3000" dirty="0" smtClean="0">
                <a:latin typeface="Times New Roman" pitchFamily="18" charset="0"/>
                <a:cs typeface="Times New Roman" pitchFamily="18" charset="0"/>
              </a:rPr>
              <a:t>khóa</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a:t>
            </a:r>
            <a:r>
              <a:rPr lang="vi-VN" sz="3000" dirty="0">
                <a:latin typeface="Times New Roman" pitchFamily="18" charset="0"/>
                <a:cs typeface="Times New Roman" pitchFamily="18" charset="0"/>
              </a:rPr>
              <a:t>hoặc về bản rõ) chỉ bằng cách quan sát một số lượng nào đó các bản </a:t>
            </a:r>
            <a:r>
              <a:rPr lang="vi-VN" sz="3000" dirty="0"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 V</a:t>
            </a:r>
            <a:r>
              <a:rPr lang="vi-VN" sz="3000" dirty="0" smtClean="0">
                <a:latin typeface="Times New Roman" pitchFamily="18" charset="0"/>
                <a:cs typeface="Times New Roman" pitchFamily="18" charset="0"/>
              </a:rPr>
              <a:t>í </a:t>
            </a:r>
            <a:r>
              <a:rPr lang="vi-VN" sz="3000" dirty="0">
                <a:latin typeface="Times New Roman" pitchFamily="18" charset="0"/>
                <a:cs typeface="Times New Roman" pitchFamily="18" charset="0"/>
              </a:rPr>
              <a:t>dụ đối phương có thể biết rằng bản rõ bao gồm </a:t>
            </a:r>
            <a:r>
              <a:rPr lang="vi-VN" sz="3000" dirty="0"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ký </a:t>
            </a:r>
            <a:r>
              <a:rPr lang="vi-VN" sz="3000" dirty="0">
                <a:latin typeface="Times New Roman" pitchFamily="18" charset="0"/>
                <a:cs typeface="Times New Roman" pitchFamily="18" charset="0"/>
              </a:rPr>
              <a:t>tự mã </a:t>
            </a:r>
            <a:r>
              <a:rPr lang="vi-VN" sz="3000" dirty="0" smtClean="0">
                <a:latin typeface="Times New Roman" pitchFamily="18" charset="0"/>
                <a:cs typeface="Times New Roman" pitchFamily="18" charset="0"/>
              </a:rPr>
              <a:t>A</a:t>
            </a:r>
            <a:r>
              <a:rPr lang="en-US" sz="3000" dirty="0" smtClean="0">
                <a:latin typeface="Times New Roman" pitchFamily="18" charset="0"/>
                <a:cs typeface="Times New Roman" pitchFamily="18" charset="0"/>
              </a:rPr>
              <a:t>SCII.</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Các hệ mã có thể bị tổn thương đối với các tấn công </a:t>
            </a:r>
            <a:r>
              <a:rPr lang="en-US" sz="3000" dirty="0" err="1" smtClean="0">
                <a:latin typeface="Times New Roman" pitchFamily="18" charset="0"/>
                <a:cs typeface="Times New Roman" pitchFamily="18" charset="0"/>
              </a:rPr>
              <a:t>này</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được </a:t>
            </a:r>
            <a:r>
              <a:rPr lang="vi-VN" sz="3000" dirty="0">
                <a:latin typeface="Times New Roman" pitchFamily="18" charset="0"/>
                <a:cs typeface="Times New Roman" pitchFamily="18" charset="0"/>
              </a:rPr>
              <a:t>coi là bị bẻ gãy hoàn toàn</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58642094"/>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7361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vi-VN" sz="3000" dirty="0">
                <a:latin typeface="Times New Roman" pitchFamily="18" charset="0"/>
                <a:cs typeface="Times New Roman" pitchFamily="18" charset="0"/>
              </a:rPr>
              <a:t>Tấn công bản rõ đã biết</a:t>
            </a:r>
            <a:r>
              <a:rPr lang="en-US" sz="3000" dirty="0" smtClean="0">
                <a:latin typeface="Times New Roman" pitchFamily="18" charset="0"/>
                <a:cs typeface="Times New Roman" pitchFamily="18" charset="0"/>
              </a:rPr>
              <a:t>:</a:t>
            </a:r>
          </a:p>
          <a:p>
            <a:pPr algn="just">
              <a:lnSpc>
                <a:spcPct val="150000"/>
              </a:lnSpc>
            </a:pPr>
            <a:r>
              <a:rPr lang="en-US" sz="3000" dirty="0" smtClean="0">
                <a:latin typeface="Times New Roman" pitchFamily="18" charset="0"/>
                <a:cs typeface="Times New Roman" pitchFamily="18" charset="0"/>
              </a:rPr>
              <a:t>G</a:t>
            </a:r>
            <a:r>
              <a:rPr lang="vi-VN" sz="3000" dirty="0" smtClean="0">
                <a:latin typeface="Times New Roman" pitchFamily="18" charset="0"/>
                <a:cs typeface="Times New Roman" pitchFamily="18" charset="0"/>
              </a:rPr>
              <a:t>iả s</a:t>
            </a:r>
            <a:r>
              <a:rPr lang="en-US" sz="3000" dirty="0" smtClean="0">
                <a:latin typeface="Times New Roman" pitchFamily="18" charset="0"/>
                <a:cs typeface="Times New Roman" pitchFamily="18" charset="0"/>
              </a:rPr>
              <a:t>ử</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rằng đối phương biết một lượng cặp bản rõ - mã nào đó</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mục </a:t>
            </a:r>
            <a:r>
              <a:rPr lang="vi-VN" sz="3000" dirty="0">
                <a:latin typeface="Times New Roman" pitchFamily="18" charset="0"/>
                <a:cs typeface="Times New Roman" pitchFamily="18" charset="0"/>
              </a:rPr>
              <a:t>đích của loại tấn công </a:t>
            </a:r>
            <a:r>
              <a:rPr lang="vi-VN" sz="3000" dirty="0" smtClean="0">
                <a:latin typeface="Times New Roman" pitchFamily="18" charset="0"/>
                <a:cs typeface="Times New Roman" pitchFamily="18" charset="0"/>
              </a:rPr>
              <a:t>bị </a:t>
            </a:r>
            <a:r>
              <a:rPr lang="vi-VN" sz="3000" dirty="0">
                <a:latin typeface="Times New Roman" pitchFamily="18" charset="0"/>
                <a:cs typeface="Times New Roman" pitchFamily="18" charset="0"/>
              </a:rPr>
              <a:t>động này là tìm ra khóa. Điển hình </a:t>
            </a:r>
            <a:r>
              <a:rPr lang="vi-VN" sz="3000" dirty="0" smtClean="0">
                <a:latin typeface="Times New Roman" pitchFamily="18" charset="0"/>
                <a:cs typeface="Times New Roman" pitchFamily="18" charset="0"/>
              </a:rPr>
              <a:t>chúng</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ta </a:t>
            </a:r>
            <a:r>
              <a:rPr lang="vi-VN" sz="3000" dirty="0">
                <a:latin typeface="Times New Roman" pitchFamily="18" charset="0"/>
                <a:cs typeface="Times New Roman" pitchFamily="18" charset="0"/>
              </a:rPr>
              <a:t>thấy xuất hiện tấn công bản rõ đã biết trong trường hợp </a:t>
            </a:r>
            <a:r>
              <a:rPr lang="en-US" sz="3000" dirty="0" smtClean="0">
                <a:latin typeface="Times New Roman" pitchFamily="18" charset="0"/>
                <a:cs typeface="Times New Roman" pitchFamily="18" charset="0"/>
              </a:rPr>
              <a:t>ở</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đó </a:t>
            </a:r>
            <a:r>
              <a:rPr lang="vi-VN" sz="3000" dirty="0" smtClean="0">
                <a:latin typeface="Times New Roman" pitchFamily="18" charset="0"/>
                <a:cs typeface="Times New Roman" pitchFamily="18" charset="0"/>
              </a:rPr>
              <a:t>đối</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phương </a:t>
            </a:r>
            <a:r>
              <a:rPr lang="vi-VN" sz="3000" dirty="0">
                <a:latin typeface="Times New Roman" pitchFamily="18" charset="0"/>
                <a:cs typeface="Times New Roman" pitchFamily="18" charset="0"/>
              </a:rPr>
              <a:t>có thể thu được các phiên bản bản mã (encrypted version) </a:t>
            </a:r>
            <a:r>
              <a:rPr lang="vi-VN" sz="3000" dirty="0" smtClean="0">
                <a:latin typeface="Times New Roman" pitchFamily="18" charset="0"/>
                <a:cs typeface="Times New Roman" pitchFamily="18" charset="0"/>
              </a:rPr>
              <a:t>khác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nhau c</a:t>
            </a:r>
            <a:r>
              <a:rPr lang="en-US" sz="3000" smtClean="0">
                <a:latin typeface="Times New Roman" pitchFamily="18" charset="0"/>
                <a:cs typeface="Times New Roman" pitchFamily="18" charset="0"/>
              </a:rPr>
              <a:t>ủ</a:t>
            </a:r>
            <a:r>
              <a:rPr lang="vi-VN" sz="3000" smtClean="0">
                <a:latin typeface="Times New Roman" pitchFamily="18" charset="0"/>
                <a:cs typeface="Times New Roman" pitchFamily="18" charset="0"/>
              </a:rPr>
              <a:t>a </a:t>
            </a:r>
            <a:r>
              <a:rPr lang="vi-VN" sz="3000" dirty="0">
                <a:latin typeface="Times New Roman" pitchFamily="18" charset="0"/>
                <a:cs typeface="Times New Roman" pitchFamily="18" charset="0"/>
              </a:rPr>
              <a:t>dữ liệu đã biết, như dữ liệu trao đổi trong các pha cài đặt </a:t>
            </a:r>
            <a:r>
              <a:rPr lang="vi-VN" sz="3000" dirty="0"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một </a:t>
            </a:r>
            <a:r>
              <a:rPr lang="en-US" sz="3000" dirty="0" err="1" smtClean="0">
                <a:latin typeface="Times New Roman" pitchFamily="18" charset="0"/>
                <a:cs typeface="Times New Roman" pitchFamily="18" charset="0"/>
              </a:rPr>
              <a:t>giao</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thức</a:t>
            </a:r>
            <a:r>
              <a:rPr lang="vi-VN" sz="3000" dirty="0">
                <a:latin typeface="Times New Roman" pitchFamily="18" charset="0"/>
                <a:cs typeface="Times New Roman" pitchFamily="18" charset="0"/>
              </a:rPr>
              <a:t>. </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21790880"/>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7361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bàn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rõ</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lựa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chọn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thích</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ứng</a:t>
            </a:r>
            <a:r>
              <a:rPr lang="en-US" sz="3000" dirty="0" smtClean="0">
                <a:latin typeface="Times New Roman" pitchFamily="18" charset="0"/>
                <a:cs typeface="Times New Roman" pitchFamily="18" charset="0"/>
              </a:rPr>
              <a:t>:</a:t>
            </a:r>
          </a:p>
          <a:p>
            <a:pPr algn="just">
              <a:lnSpc>
                <a:spcPct val="150000"/>
              </a:lnSpc>
            </a:pPr>
            <a:r>
              <a:rPr lang="vi-VN" sz="3000" dirty="0">
                <a:latin typeface="Times New Roman" pitchFamily="18" charset="0"/>
                <a:cs typeface="Times New Roman" pitchFamily="18" charset="0"/>
              </a:rPr>
              <a:t>khi thực hiện tấn công </a:t>
            </a:r>
            <a:r>
              <a:rPr lang="vi-VN" sz="3000" dirty="0" smtClean="0">
                <a:latin typeface="Times New Roman" pitchFamily="18" charset="0"/>
                <a:cs typeface="Times New Roman" pitchFamily="18" charset="0"/>
              </a:rPr>
              <a:t>ch</a:t>
            </a:r>
            <a:r>
              <a:rPr lang="en-US" sz="3000" dirty="0">
                <a:latin typeface="Times New Roman" pitchFamily="18" charset="0"/>
                <a:cs typeface="Times New Roman" pitchFamily="18" charset="0"/>
              </a:rPr>
              <a:t>ủ</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động này, đối phương có thể</a:t>
            </a:r>
          </a:p>
          <a:p>
            <a:pPr algn="just">
              <a:lnSpc>
                <a:spcPct val="150000"/>
              </a:lnSpc>
            </a:pPr>
            <a:r>
              <a:rPr lang="vi-VN" sz="3000" dirty="0">
                <a:latin typeface="Times New Roman" pitchFamily="18" charset="0"/>
                <a:cs typeface="Times New Roman" pitchFamily="18" charset="0"/>
              </a:rPr>
              <a:t>lựa chon bản rõ và thu được bản mã tương ứng, bản rõ phải không </a:t>
            </a:r>
            <a:r>
              <a:rPr lang="vi-VN" sz="3000" dirty="0" smtClean="0">
                <a:latin typeface="Times New Roman" pitchFamily="18" charset="0"/>
                <a:cs typeface="Times New Roman" pitchFamily="18" charset="0"/>
              </a:rPr>
              <a:t>phụ</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thuộc </a:t>
            </a:r>
            <a:r>
              <a:rPr lang="vi-VN" sz="3000" dirty="0">
                <a:latin typeface="Times New Roman" pitchFamily="18" charset="0"/>
                <a:cs typeface="Times New Roman" pitchFamily="18" charset="0"/>
              </a:rPr>
              <a:t>vào bản mã đã thu được: đầu tiên có thể xem xét bản rõ và bản </a:t>
            </a:r>
            <a:r>
              <a:rPr lang="vi-VN" sz="3000" dirty="0"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một </a:t>
            </a:r>
            <a:r>
              <a:rPr lang="vi-VN" sz="3000" dirty="0">
                <a:latin typeface="Times New Roman" pitchFamily="18" charset="0"/>
                <a:cs typeface="Times New Roman" pitchFamily="18" charset="0"/>
              </a:rPr>
              <a:t>cách tương đương. Sau đó, đối phương sử dụng những thông tin </a:t>
            </a:r>
            <a:r>
              <a:rPr lang="vi-VN" sz="3000" dirty="0" smtClean="0">
                <a:latin typeface="Times New Roman" pitchFamily="18" charset="0"/>
                <a:cs typeface="Times New Roman" pitchFamily="18" charset="0"/>
              </a:rPr>
              <a:t>suy</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diễn </a:t>
            </a:r>
            <a:r>
              <a:rPr lang="vi-VN" sz="3000" dirty="0">
                <a:latin typeface="Times New Roman" pitchFamily="18" charset="0"/>
                <a:cs typeface="Times New Roman" pitchFamily="18" charset="0"/>
              </a:rPr>
              <a:t>hơp lệ để lấy hoặc là khóa hoặc là bản rõ tương ứng với các bản </a:t>
            </a:r>
            <a:r>
              <a:rPr lang="vi-VN" sz="3000" dirty="0"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chưa </a:t>
            </a:r>
            <a:r>
              <a:rPr lang="vi-VN" sz="3000" dirty="0">
                <a:latin typeface="Times New Roman" pitchFamily="18" charset="0"/>
                <a:cs typeface="Times New Roman" pitchFamily="18" charset="0"/>
              </a:rPr>
              <a:t>hết trước </a:t>
            </a:r>
            <a:r>
              <a:rPr lang="vi-VN" sz="3000" dirty="0" smtClean="0">
                <a:latin typeface="Times New Roman" pitchFamily="18" charset="0"/>
                <a:cs typeface="Times New Roman" pitchFamily="18" charset="0"/>
              </a:rPr>
              <a:t>đó</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777065194"/>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302723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rõ</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lựa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chọn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thích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ứng</a:t>
            </a:r>
            <a:r>
              <a:rPr lang="en-US" sz="3000" dirty="0" smtClean="0">
                <a:latin typeface="Times New Roman" pitchFamily="18" charset="0"/>
                <a:cs typeface="Times New Roman" pitchFamily="18" charset="0"/>
              </a:rPr>
              <a:t>:</a:t>
            </a:r>
          </a:p>
          <a:p>
            <a:pPr algn="just">
              <a:lnSpc>
                <a:spcPct val="150000"/>
              </a:lnSpc>
            </a:pPr>
            <a:r>
              <a:rPr lang="en-US" sz="3000" dirty="0" smtClean="0">
                <a:latin typeface="Times New Roman" pitchFamily="18" charset="0"/>
                <a:cs typeface="Times New Roman" pitchFamily="18" charset="0"/>
              </a:rPr>
              <a:t>T</a:t>
            </a:r>
            <a:r>
              <a:rPr lang="vi-VN" sz="3000" dirty="0" smtClean="0">
                <a:latin typeface="Times New Roman" pitchFamily="18" charset="0"/>
                <a:cs typeface="Times New Roman" pitchFamily="18" charset="0"/>
              </a:rPr>
              <a:t>ấn </a:t>
            </a:r>
            <a:r>
              <a:rPr lang="vi-VN" sz="3000" dirty="0">
                <a:latin typeface="Times New Roman" pitchFamily="18" charset="0"/>
                <a:cs typeface="Times New Roman" pitchFamily="18" charset="0"/>
              </a:rPr>
              <a:t>công này như tấn công lựa chọn bản rõ trong đó việc </a:t>
            </a:r>
            <a:r>
              <a:rPr lang="vi-VN" sz="3000" dirty="0" smtClean="0">
                <a:latin typeface="Times New Roman" pitchFamily="18" charset="0"/>
                <a:cs typeface="Times New Roman" pitchFamily="18" charset="0"/>
              </a:rPr>
              <a:t>lựa</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chọn </a:t>
            </a:r>
            <a:r>
              <a:rPr lang="vi-VN" sz="3000" dirty="0">
                <a:latin typeface="Times New Roman" pitchFamily="18" charset="0"/>
                <a:cs typeface="Times New Roman" pitchFamily="18" charset="0"/>
              </a:rPr>
              <a:t>bản rõ phụ thuộc vào bản mã nhận được từ các yêu cầu trước </a:t>
            </a:r>
            <a:r>
              <a:rPr lang="vi-VN" sz="3000" dirty="0" smtClean="0">
                <a:latin typeface="Times New Roman" pitchFamily="18" charset="0"/>
                <a:cs typeface="Times New Roman" pitchFamily="18" charset="0"/>
              </a:rPr>
              <a:t>đó</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217805282"/>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4755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bàn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lựa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chọn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thích</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ứng</a:t>
            </a:r>
            <a:r>
              <a:rPr lang="en-US" sz="3000"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a:t>
            </a:r>
            <a:r>
              <a:rPr lang="en-US" sz="3000" dirty="0" err="1">
                <a:latin typeface="Times New Roman" pitchFamily="18" charset="0"/>
                <a:cs typeface="Times New Roman" pitchFamily="18" charset="0"/>
              </a:rPr>
              <a:t>hoặc</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thích</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ứng</a:t>
            </a:r>
            <a:r>
              <a:rPr lang="en-US" sz="3000" dirty="0" smtClean="0">
                <a:latin typeface="Times New Roman" pitchFamily="18" charset="0"/>
                <a:cs typeface="Times New Roman" pitchFamily="18" charset="0"/>
              </a:rPr>
              <a:t>):</a:t>
            </a:r>
          </a:p>
          <a:p>
            <a:pPr algn="just">
              <a:lnSpc>
                <a:spcPct val="150000"/>
              </a:lnSpc>
            </a:pPr>
            <a:r>
              <a:rPr lang="en-US" sz="3000" dirty="0" smtClean="0">
                <a:latin typeface="Times New Roman" pitchFamily="18" charset="0"/>
                <a:cs typeface="Times New Roman" pitchFamily="18" charset="0"/>
              </a:rPr>
              <a:t>G</a:t>
            </a:r>
            <a:r>
              <a:rPr lang="vi-VN" sz="3000" dirty="0" smtClean="0">
                <a:latin typeface="Times New Roman" pitchFamily="18" charset="0"/>
                <a:cs typeface="Times New Roman" pitchFamily="18" charset="0"/>
              </a:rPr>
              <a:t>iả </a:t>
            </a:r>
            <a:r>
              <a:rPr lang="vi-VN" sz="3000" dirty="0">
                <a:latin typeface="Times New Roman" pitchFamily="18" charset="0"/>
                <a:cs typeface="Times New Roman" pitchFamily="18" charset="0"/>
              </a:rPr>
              <a:t>sử đối phương có thể giải </a:t>
            </a:r>
            <a:r>
              <a:rPr lang="vi-VN" sz="3000" dirty="0"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được </a:t>
            </a:r>
            <a:r>
              <a:rPr lang="vi-VN" sz="3000" dirty="0">
                <a:latin typeface="Times New Roman" pitchFamily="18" charset="0"/>
                <a:cs typeface="Times New Roman" pitchFamily="18" charset="0"/>
              </a:rPr>
              <a:t>bất kỳ bản mã nào (theo cách thích ứng hoặc không) và thu </a:t>
            </a:r>
            <a:r>
              <a:rPr lang="vi-VN" sz="3000" dirty="0"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bản </a:t>
            </a:r>
            <a:r>
              <a:rPr lang="vi-VN" sz="3000" dirty="0">
                <a:latin typeface="Times New Roman" pitchFamily="18" charset="0"/>
                <a:cs typeface="Times New Roman" pitchFamily="18" charset="0"/>
              </a:rPr>
              <a:t>rõ tương ứng với mục đích khôi phục khóa hoặc để mã hóa các </a:t>
            </a:r>
            <a:r>
              <a:rPr lang="vi-VN" sz="3000" dirty="0" smtClean="0">
                <a:latin typeface="Times New Roman" pitchFamily="18" charset="0"/>
                <a:cs typeface="Times New Roman" pitchFamily="18" charset="0"/>
              </a:rPr>
              <a:t>bản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rõ </a:t>
            </a:r>
            <a:r>
              <a:rPr lang="vi-VN" sz="3000" dirty="0">
                <a:latin typeface="Times New Roman" pitchFamily="18" charset="0"/>
                <a:cs typeface="Times New Roman" pitchFamily="18" charset="0"/>
              </a:rPr>
              <a:t>(trước đó chưa quan sát được). Trong trường hợp các mã khối, loại </a:t>
            </a:r>
            <a:r>
              <a:rPr lang="vi-VN" sz="3000" dirty="0"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công </a:t>
            </a:r>
            <a:r>
              <a:rPr lang="vi-VN" sz="3000" dirty="0">
                <a:latin typeface="Times New Roman" pitchFamily="18" charset="0"/>
                <a:cs typeface="Times New Roman" pitchFamily="18" charset="0"/>
              </a:rPr>
              <a:t>này rất giống với tấn công bản rõ lựa chọn</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822381883"/>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38193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000" dirty="0" err="1" smtClean="0">
                <a:latin typeface="Times New Roman" pitchFamily="18" charset="0"/>
                <a:cs typeface="Times New Roman" pitchFamily="18" charset="0"/>
              </a:rPr>
              <a:t>Kết</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hợp</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mã</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lựa</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chọn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rõ</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lựa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chọn</a:t>
            </a:r>
            <a:r>
              <a:rPr lang="en-US" sz="3000" dirty="0" smtClean="0">
                <a:latin typeface="Times New Roman" pitchFamily="18" charset="0"/>
                <a:cs typeface="Times New Roman" pitchFamily="18" charset="0"/>
              </a:rPr>
              <a:t>: </a:t>
            </a:r>
          </a:p>
          <a:p>
            <a:pPr algn="just">
              <a:lnSpc>
                <a:spcPct val="150000"/>
              </a:lnSpc>
            </a:pPr>
            <a:r>
              <a:rPr lang="vi-VN" sz="3000" dirty="0">
                <a:latin typeface="Times New Roman" pitchFamily="18" charset="0"/>
                <a:cs typeface="Times New Roman" pitchFamily="18" charset="0"/>
              </a:rPr>
              <a:t>đây </a:t>
            </a:r>
            <a:r>
              <a:rPr lang="vi-VN" sz="3000" dirty="0" smtClean="0">
                <a:latin typeface="Times New Roman" pitchFamily="18" charset="0"/>
                <a:cs typeface="Times New Roman" pitchFamily="18" charset="0"/>
              </a:rPr>
              <a:t>l</a:t>
            </a:r>
            <a:r>
              <a:rPr lang="en-US" sz="3000" dirty="0">
                <a:latin typeface="Times New Roman" pitchFamily="18" charset="0"/>
                <a:cs typeface="Times New Roman" pitchFamily="18" charset="0"/>
              </a:rPr>
              <a:t>à</a:t>
            </a:r>
            <a:r>
              <a:rPr lang="vi-VN" sz="3000" dirty="0" smtClean="0">
                <a:latin typeface="Times New Roman" pitchFamily="18" charset="0"/>
                <a:cs typeface="Times New Roman" pitchFamily="18" charset="0"/>
              </a:rPr>
              <a:t> loại</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tấn </a:t>
            </a:r>
            <a:r>
              <a:rPr lang="vi-VN" sz="3000" dirty="0">
                <a:latin typeface="Times New Roman" pitchFamily="18" charset="0"/>
                <a:cs typeface="Times New Roman" pitchFamily="18" charset="0"/>
              </a:rPr>
              <a:t>công thích ứng rất mạnh giả thiết rằng đối phương có thể mã </a:t>
            </a:r>
            <a:r>
              <a:rPr lang="vi-VN" sz="3000" dirty="0" smtClean="0">
                <a:latin typeface="Times New Roman" pitchFamily="18" charset="0"/>
                <a:cs typeface="Times New Roman" pitchFamily="18" charset="0"/>
              </a:rPr>
              <a:t>hóa</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hoặc </a:t>
            </a:r>
            <a:r>
              <a:rPr lang="vi-VN" sz="3000" dirty="0">
                <a:latin typeface="Times New Roman" pitchFamily="18" charset="0"/>
                <a:cs typeface="Times New Roman" pitchFamily="18" charset="0"/>
              </a:rPr>
              <a:t>giải mã bất kỳ văn bản mong muốn</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38955737"/>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36753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khóa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p>
          <a:p>
            <a:pPr algn="just">
              <a:lnSpc>
                <a:spcPct val="150000"/>
              </a:lnSpc>
            </a:pPr>
            <a:r>
              <a:rPr lang="en-US" sz="3000" dirty="0" smtClean="0">
                <a:latin typeface="Times New Roman" pitchFamily="18" charset="0"/>
                <a:cs typeface="Times New Roman" pitchFamily="18" charset="0"/>
              </a:rPr>
              <a:t>M</a:t>
            </a:r>
            <a:r>
              <a:rPr lang="vi-VN" sz="3000" dirty="0" smtClean="0">
                <a:latin typeface="Times New Roman" pitchFamily="18" charset="0"/>
                <a:cs typeface="Times New Roman" pitchFamily="18" charset="0"/>
              </a:rPr>
              <a:t>ô </a:t>
            </a:r>
            <a:r>
              <a:rPr lang="vi-VN" sz="3000" dirty="0">
                <a:latin typeface="Times New Roman" pitchFamily="18" charset="0"/>
                <a:cs typeface="Times New Roman" pitchFamily="18" charset="0"/>
              </a:rPr>
              <a:t>hình tấn </a:t>
            </a:r>
            <a:r>
              <a:rPr lang="vi-VN" sz="3000" dirty="0"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này </a:t>
            </a:r>
            <a:r>
              <a:rPr lang="vi-VN" sz="3000" dirty="0">
                <a:latin typeface="Times New Roman" pitchFamily="18" charset="0"/>
                <a:cs typeface="Times New Roman" pitchFamily="18" charset="0"/>
              </a:rPr>
              <a:t>giả sử đối phương biết (hoặc có thể chọn) thêm quan hệ toán </a:t>
            </a:r>
            <a:r>
              <a:rPr lang="vi-VN" sz="3000" dirty="0" smtClean="0">
                <a:latin typeface="Times New Roman" pitchFamily="18" charset="0"/>
                <a:cs typeface="Times New Roman" pitchFamily="18" charset="0"/>
              </a:rPr>
              <a:t>học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nào </a:t>
            </a:r>
            <a:r>
              <a:rPr lang="vi-VN" sz="3000" dirty="0">
                <a:latin typeface="Times New Roman" pitchFamily="18" charset="0"/>
                <a:cs typeface="Times New Roman" pitchFamily="18" charset="0"/>
              </a:rPr>
              <a:t>đó giữa các khóa sử dụng để mã hóa và giải mã nhưng không </a:t>
            </a:r>
            <a:r>
              <a:rPr lang="vi-VN" sz="3000" dirty="0" smtClean="0">
                <a:latin typeface="Times New Roman" pitchFamily="18" charset="0"/>
                <a:cs typeface="Times New Roman" pitchFamily="18" charset="0"/>
              </a:rPr>
              <a:t>phải</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giá </a:t>
            </a:r>
            <a:r>
              <a:rPr lang="vi-VN" sz="3000" dirty="0">
                <a:latin typeface="Times New Roman" pitchFamily="18" charset="0"/>
                <a:cs typeface="Times New Roman" pitchFamily="18" charset="0"/>
              </a:rPr>
              <a:t>trị của khóa</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24820972"/>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THUỘC TÍNH CƠ BẢN THÔNG TIN</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 y="1121842"/>
            <a:ext cx="9144000" cy="53314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gn="just">
              <a:lnSpc>
                <a:spcPct val="150000"/>
              </a:lnSpc>
              <a:buFont typeface="Wingdings" pitchFamily="2" charset="2"/>
              <a:buChar char="§"/>
            </a:pP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tin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3 </a:t>
            </a:r>
            <a:r>
              <a:rPr lang="en-US" sz="3000" dirty="0" err="1" smtClean="0">
                <a:latin typeface="Times New Roman" pitchFamily="18" charset="0"/>
                <a:cs typeface="Times New Roman" pitchFamily="18" charset="0"/>
              </a:rPr>
              <a:t>thuộc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tính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bản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Tính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bảo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tính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toàn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vẹn</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tính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sẵn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sàng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dịch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vụ</a:t>
            </a:r>
            <a:r>
              <a:rPr lang="en-US" sz="3000" dirty="0" smtClean="0">
                <a:latin typeface="Times New Roman" pitchFamily="18" charset="0"/>
                <a:cs typeface="Times New Roman" pitchFamily="18" charset="0"/>
              </a:rPr>
              <a:t>.</a:t>
            </a:r>
          </a:p>
          <a:p>
            <a:pPr algn="just">
              <a:lnSpc>
                <a:spcPct val="150000"/>
              </a:lnSpc>
            </a:pPr>
            <a:endParaRPr lang="en-US" sz="3000" dirty="0" smtClean="0">
              <a:latin typeface="Times New Roman" pitchFamily="18" charset="0"/>
              <a:cs typeface="Times New Roman" pitchFamily="18" charset="0"/>
            </a:endParaRPr>
          </a:p>
          <a:p>
            <a:pPr algn="just">
              <a:lnSpc>
                <a:spcPct val="150000"/>
              </a:lnSpc>
            </a:pPr>
            <a:endParaRPr lang="en-US" sz="3000" dirty="0">
              <a:latin typeface="Times New Roman" pitchFamily="18" charset="0"/>
              <a:cs typeface="Times New Roman" pitchFamily="18" charset="0"/>
            </a:endParaRPr>
          </a:p>
          <a:p>
            <a:pPr algn="just">
              <a:lnSpc>
                <a:spcPct val="150000"/>
              </a:lnSpc>
            </a:pPr>
            <a:endParaRPr lang="en-US" sz="3000" dirty="0" smtClean="0">
              <a:latin typeface="Times New Roman" pitchFamily="18" charset="0"/>
              <a:cs typeface="Times New Roman" pitchFamily="18" charset="0"/>
            </a:endParaRPr>
          </a:p>
          <a:p>
            <a:pPr algn="just">
              <a:lnSpc>
                <a:spcPct val="150000"/>
              </a:lnSpc>
            </a:pPr>
            <a:endParaRPr lang="en-US" sz="3000" dirty="0">
              <a:latin typeface="Times New Roman" pitchFamily="18" charset="0"/>
              <a:cs typeface="Times New Roman" pitchFamily="18" charset="0"/>
            </a:endParaRPr>
          </a:p>
          <a:p>
            <a:pPr algn="just">
              <a:lnSpc>
                <a:spcPct val="150000"/>
              </a:lnSpc>
            </a:pPr>
            <a:endParaRPr lang="en-US" sz="3000" dirty="0" smtClean="0">
              <a:latin typeface="Times New Roman" pitchFamily="18" charset="0"/>
              <a:cs typeface="Times New Roman" pitchFamily="18" charset="0"/>
            </a:endParaRPr>
          </a:p>
          <a:p>
            <a:pPr algn="just">
              <a:lnSpc>
                <a:spcPct val="150000"/>
              </a:lnSpc>
            </a:pPr>
            <a:endParaRPr lang="en-US" sz="3000" dirty="0" smtClean="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2636912"/>
            <a:ext cx="34575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204110"/>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KIỂU TẤN CÔNG VÀO HỆ SỐ MẬT MÃ</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04346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vi-VN" sz="3000" dirty="0">
                <a:latin typeface="Times New Roman" pitchFamily="18" charset="0"/>
                <a:cs typeface="Times New Roman" pitchFamily="18" charset="0"/>
              </a:rPr>
              <a:t>Ngoài các kiểu tấn công trên, một dạng tấn công kinh </a:t>
            </a:r>
            <a:r>
              <a:rPr lang="vi-VN" sz="3000" dirty="0" smtClean="0">
                <a:latin typeface="Times New Roman" pitchFamily="18" charset="0"/>
                <a:cs typeface="Times New Roman" pitchFamily="18" charset="0"/>
              </a:rPr>
              <a:t>đi</a:t>
            </a:r>
            <a:r>
              <a:rPr lang="en-US" sz="3000" dirty="0" smtClean="0">
                <a:latin typeface="Times New Roman" pitchFamily="18" charset="0"/>
                <a:cs typeface="Times New Roman" pitchFamily="18" charset="0"/>
              </a:rPr>
              <a:t>ể</a:t>
            </a:r>
            <a:r>
              <a:rPr lang="vi-VN" sz="3000" dirty="0" smtClean="0">
                <a:latin typeface="Times New Roman" pitchFamily="18" charset="0"/>
                <a:cs typeface="Times New Roman" pitchFamily="18" charset="0"/>
              </a:rPr>
              <a:t>n </a:t>
            </a:r>
            <a:r>
              <a:rPr lang="vi-VN" sz="3000" dirty="0">
                <a:latin typeface="Times New Roman" pitchFamily="18" charset="0"/>
                <a:cs typeface="Times New Roman" pitchFamily="18" charset="0"/>
              </a:rPr>
              <a:t>nhất </a:t>
            </a:r>
            <a:r>
              <a:rPr lang="vi-VN" sz="3000" dirty="0" smtClean="0">
                <a:latin typeface="Times New Roman" pitchFamily="18" charset="0"/>
                <a:cs typeface="Times New Roman" pitchFamily="18" charset="0"/>
              </a:rPr>
              <a:t>vào</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các </a:t>
            </a:r>
            <a:r>
              <a:rPr lang="vi-VN" sz="3000" dirty="0">
                <a:latin typeface="Times New Roman" pitchFamily="18" charset="0"/>
                <a:cs typeface="Times New Roman" pitchFamily="18" charset="0"/>
              </a:rPr>
              <a:t>hệ mật mã là tấn công vét cạn. Trong đó, thám mã cố gắng duyệt </a:t>
            </a:r>
            <a:r>
              <a:rPr lang="vi-VN" sz="3000" dirty="0" smtClean="0">
                <a:latin typeface="Times New Roman" pitchFamily="18" charset="0"/>
                <a:cs typeface="Times New Roman" pitchFamily="18" charset="0"/>
              </a:rPr>
              <a:t>tất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cả </a:t>
            </a:r>
            <a:r>
              <a:rPr lang="vi-VN" sz="3000" dirty="0">
                <a:latin typeface="Times New Roman" pitchFamily="18" charset="0"/>
                <a:cs typeface="Times New Roman" pitchFamily="18" charset="0"/>
              </a:rPr>
              <a:t>các khả năng của khóa, nếu như ứng viên nào của khóa có thể giải </a:t>
            </a:r>
            <a:r>
              <a:rPr lang="vi-VN" sz="3000" dirty="0"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được </a:t>
            </a:r>
            <a:r>
              <a:rPr lang="vi-VN" sz="3000" dirty="0">
                <a:latin typeface="Times New Roman" pitchFamily="18" charset="0"/>
                <a:cs typeface="Times New Roman" pitchFamily="18" charset="0"/>
              </a:rPr>
              <a:t>bản mã để tạo ra một bản rõ có nghĩa thì ứng viên này được </a:t>
            </a:r>
            <a:r>
              <a:rPr lang="vi-VN" sz="3000" dirty="0" smtClean="0">
                <a:latin typeface="Times New Roman" pitchFamily="18" charset="0"/>
                <a:cs typeface="Times New Roman" pitchFamily="18" charset="0"/>
              </a:rPr>
              <a:t>giả</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định </a:t>
            </a:r>
            <a:r>
              <a:rPr lang="vi-VN" sz="3000" dirty="0">
                <a:latin typeface="Times New Roman" pitchFamily="18" charset="0"/>
                <a:cs typeface="Times New Roman" pitchFamily="18" charset="0"/>
              </a:rPr>
              <a:t>là khóa thật của hệ mã. Với các hệ mã có độ dài khóa lớn thì </a:t>
            </a:r>
            <a:r>
              <a:rPr lang="vi-VN" sz="3000" dirty="0" smtClean="0">
                <a:latin typeface="Times New Roman" pitchFamily="18" charset="0"/>
                <a:cs typeface="Times New Roman" pitchFamily="18" charset="0"/>
              </a:rPr>
              <a:t>dạng</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tấn </a:t>
            </a:r>
            <a:r>
              <a:rPr lang="vi-VN" sz="3000" dirty="0">
                <a:latin typeface="Times New Roman" pitchFamily="18" charset="0"/>
                <a:cs typeface="Times New Roman" pitchFamily="18" charset="0"/>
              </a:rPr>
              <a:t>công này không hiệu quả</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33801742"/>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23528" y="1052738"/>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3" y="1412776"/>
            <a:ext cx="8103819" cy="48245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itchFamily="2" charset="2"/>
              <a:buChar char="§"/>
            </a:pPr>
            <a:endParaRPr lang="en-US" smtClean="0">
              <a:latin typeface="+mj-lt"/>
            </a:endParaRPr>
          </a:p>
        </p:txBody>
      </p:sp>
      <p:sp>
        <p:nvSpPr>
          <p:cNvPr id="9" name="Rectangle 8"/>
          <p:cNvSpPr/>
          <p:nvPr/>
        </p:nvSpPr>
        <p:spPr>
          <a:xfrm>
            <a:off x="428623" y="1412776"/>
            <a:ext cx="8103819" cy="34563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514350" indent="-514350">
              <a:buFont typeface="Arial" pitchFamily="34" charset="0"/>
              <a:buChar char="•"/>
            </a:pPr>
            <a:endParaRPr lang="en-US" smtClean="0">
              <a:latin typeface="+mj-lt"/>
            </a:endParaRPr>
          </a:p>
        </p:txBody>
      </p:sp>
      <p:sp>
        <p:nvSpPr>
          <p:cNvPr id="10" name="Rectangle 9"/>
          <p:cNvSpPr/>
          <p:nvPr/>
        </p:nvSpPr>
        <p:spPr>
          <a:xfrm>
            <a:off x="125760" y="1124744"/>
            <a:ext cx="889248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300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105050"/>
            <a:ext cx="7632848" cy="570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42258656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ircle(in)">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THUỘC TÍNH CƠ BẢN THÔNG TIN</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 y="1121843"/>
            <a:ext cx="9144000" cy="461141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en-US" sz="3000" b="1" dirty="0" err="1" smtClean="0">
                <a:latin typeface="Times New Roman" pitchFamily="18" charset="0"/>
                <a:cs typeface="Times New Roman" pitchFamily="18" charset="0"/>
              </a:rPr>
              <a:t>Đảm</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bảo</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tính</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bí</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mật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có </a:t>
            </a:r>
            <a:r>
              <a:rPr lang="vi-VN" sz="3000" dirty="0">
                <a:latin typeface="Times New Roman" pitchFamily="18" charset="0"/>
                <a:cs typeface="Times New Roman" pitchFamily="18" charset="0"/>
              </a:rPr>
              <a:t>nghĩa là ngăn </a:t>
            </a:r>
            <a:r>
              <a:rPr lang="vi-VN" sz="3000" dirty="0" smtClean="0">
                <a:latin typeface="Times New Roman" pitchFamily="18" charset="0"/>
                <a:cs typeface="Times New Roman" pitchFamily="18" charset="0"/>
              </a:rPr>
              <a:t>chặn/phát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hiện/cản tr</a:t>
            </a:r>
            <a:r>
              <a:rPr lang="en-US" sz="3000" dirty="0" smtClean="0">
                <a:latin typeface="Times New Roman" pitchFamily="18" charset="0"/>
                <a:cs typeface="Times New Roman" pitchFamily="18" charset="0"/>
              </a:rPr>
              <a:t>ở</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những truy nhập thông tin </a:t>
            </a:r>
            <a:r>
              <a:rPr lang="en-US" sz="3000" dirty="0" err="1" smtClean="0">
                <a:latin typeface="Times New Roman" pitchFamily="18" charset="0"/>
                <a:cs typeface="Times New Roman" pitchFamily="18" charset="0"/>
              </a:rPr>
              <a:t>tr</a:t>
            </a:r>
            <a:r>
              <a:rPr lang="vi-VN" sz="3000" dirty="0" smtClean="0">
                <a:latin typeface="Times New Roman" pitchFamily="18" charset="0"/>
                <a:cs typeface="Times New Roman" pitchFamily="18" charset="0"/>
              </a:rPr>
              <a:t>ái </a:t>
            </a:r>
            <a:r>
              <a:rPr lang="vi-VN" sz="3000" dirty="0">
                <a:latin typeface="Times New Roman" pitchFamily="18" charset="0"/>
                <a:cs typeface="Times New Roman" pitchFamily="18" charset="0"/>
              </a:rPr>
              <a:t>phép. Nói chung, tính bí mật </a:t>
            </a:r>
            <a:r>
              <a:rPr lang="vi-VN" sz="3000" dirty="0"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sử </a:t>
            </a:r>
            <a:r>
              <a:rPr lang="vi-VN" sz="3000" dirty="0">
                <a:latin typeface="Times New Roman" pitchFamily="18" charset="0"/>
                <a:cs typeface="Times New Roman" pitchFamily="18" charset="0"/>
              </a:rPr>
              <a:t>dụng để bảo vệ dữ liệu trong những môi trường bảo mật cao như các </a:t>
            </a:r>
            <a:r>
              <a:rPr lang="vi-VN" sz="3000" dirty="0" smtClean="0">
                <a:latin typeface="Times New Roman" pitchFamily="18" charset="0"/>
                <a:cs typeface="Times New Roman" pitchFamily="18" charset="0"/>
              </a:rPr>
              <a:t>trung</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tâm </a:t>
            </a:r>
            <a:r>
              <a:rPr lang="vi-VN" sz="3000" dirty="0">
                <a:latin typeface="Times New Roman" pitchFamily="18" charset="0"/>
                <a:cs typeface="Times New Roman" pitchFamily="18" charset="0"/>
              </a:rPr>
              <a:t>quân sự hay kinh tế quan trọng, bảo vệ tính riêng tư </a:t>
            </a:r>
            <a:r>
              <a:rPr lang="vi-VN" sz="3000" dirty="0" smtClean="0">
                <a:latin typeface="Times New Roman" pitchFamily="18" charset="0"/>
                <a:cs typeface="Times New Roman" pitchFamily="18" charset="0"/>
              </a:rPr>
              <a:t>c</a:t>
            </a:r>
            <a:r>
              <a:rPr lang="en-US" sz="3000" dirty="0" smtClean="0">
                <a:latin typeface="Times New Roman" pitchFamily="18" charset="0"/>
                <a:cs typeface="Times New Roman" pitchFamily="18" charset="0"/>
              </a:rPr>
              <a:t>ủ</a:t>
            </a:r>
            <a:r>
              <a:rPr lang="vi-VN" sz="3000" dirty="0" smtClean="0">
                <a:latin typeface="Times New Roman" pitchFamily="18" charset="0"/>
                <a:cs typeface="Times New Roman" pitchFamily="18" charset="0"/>
              </a:rPr>
              <a:t>a </a:t>
            </a:r>
            <a:r>
              <a:rPr lang="vi-VN" sz="3000" dirty="0">
                <a:latin typeface="Times New Roman" pitchFamily="18" charset="0"/>
                <a:cs typeface="Times New Roman" pitchFamily="18" charset="0"/>
              </a:rPr>
              <a:t>dữ </a:t>
            </a:r>
            <a:r>
              <a:rPr lang="vi-VN" sz="3000" dirty="0" smtClean="0">
                <a:latin typeface="Times New Roman" pitchFamily="18" charset="0"/>
                <a:cs typeface="Times New Roman" pitchFamily="18" charset="0"/>
              </a:rPr>
              <a:t>liệu</a:t>
            </a:r>
            <a:r>
              <a:rPr lang="en-US" sz="3000" dirty="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3638741949"/>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44624"/>
            <a:ext cx="6624734" cy="1077218"/>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CÁC THUỘC TÍNH CƠ BẢN THÔNG TIN</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 y="1121843"/>
            <a:ext cx="9144000" cy="44673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r>
              <a:rPr lang="vi-VN" sz="3000" b="1" dirty="0">
                <a:latin typeface="Times New Roman" pitchFamily="18" charset="0"/>
                <a:cs typeface="Times New Roman" pitchFamily="18" charset="0"/>
              </a:rPr>
              <a:t>Đảm bảo tính toàn vẹn (Integrity):</a:t>
            </a:r>
            <a:r>
              <a:rPr lang="vi-VN" sz="3000" dirty="0">
                <a:latin typeface="Times New Roman" pitchFamily="18" charset="0"/>
                <a:cs typeface="Times New Roman" pitchFamily="18" charset="0"/>
              </a:rPr>
              <a:t> có nghĩa là ngăn </a:t>
            </a:r>
            <a:r>
              <a:rPr lang="vi-VN" sz="3000" dirty="0" smtClean="0">
                <a:latin typeface="Times New Roman" pitchFamily="18" charset="0"/>
                <a:cs typeface="Times New Roman" pitchFamily="18" charset="0"/>
              </a:rPr>
              <a:t>chặn/phát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hiện/cản </a:t>
            </a:r>
            <a:r>
              <a:rPr lang="vi-VN" sz="3000" dirty="0">
                <a:latin typeface="Times New Roman" pitchFamily="18" charset="0"/>
                <a:cs typeface="Times New Roman" pitchFamily="18" charset="0"/>
              </a:rPr>
              <a:t>trở các sửa đổi thông tin trái phép.</a:t>
            </a:r>
          </a:p>
          <a:p>
            <a:pPr marL="457200" indent="-457200" algn="just">
              <a:lnSpc>
                <a:spcPct val="150000"/>
              </a:lnSpc>
              <a:buFont typeface="Wingdings" pitchFamily="2" charset="2"/>
              <a:buChar char="Ø"/>
            </a:pPr>
            <a:r>
              <a:rPr lang="vi-VN" sz="3000" b="1" dirty="0" smtClean="0">
                <a:latin typeface="Times New Roman" pitchFamily="18" charset="0"/>
                <a:cs typeface="Times New Roman" pitchFamily="18" charset="0"/>
              </a:rPr>
              <a:t>Đảm </a:t>
            </a:r>
            <a:r>
              <a:rPr lang="vi-VN" sz="3000" b="1" dirty="0">
                <a:latin typeface="Times New Roman" pitchFamily="18" charset="0"/>
                <a:cs typeface="Times New Roman" pitchFamily="18" charset="0"/>
              </a:rPr>
              <a:t>bảo tính sẵn sàng (Availability): </a:t>
            </a:r>
            <a:r>
              <a:rPr lang="vi-VN" sz="3000" dirty="0">
                <a:latin typeface="Times New Roman" pitchFamily="18" charset="0"/>
                <a:cs typeface="Times New Roman" pitchFamily="18" charset="0"/>
              </a:rPr>
              <a:t>có nghĩa là ngăn </a:t>
            </a:r>
            <a:r>
              <a:rPr lang="vi-VN" sz="3000" dirty="0" smtClean="0">
                <a:latin typeface="Times New Roman" pitchFamily="18" charset="0"/>
                <a:cs typeface="Times New Roman" pitchFamily="18" charset="0"/>
              </a:rPr>
              <a:t>chặn/phát</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hiện/cản </a:t>
            </a:r>
            <a:r>
              <a:rPr lang="vi-VN" sz="3000" dirty="0">
                <a:latin typeface="Times New Roman" pitchFamily="18" charset="0"/>
                <a:cs typeface="Times New Roman" pitchFamily="18" charset="0"/>
              </a:rPr>
              <a:t>trở sự từ chối trái phép các truy nhập hợp pháp đến dịch </a:t>
            </a:r>
            <a:r>
              <a:rPr lang="vi-VN" sz="3000" dirty="0" smtClean="0">
                <a:latin typeface="Times New Roman" pitchFamily="18" charset="0"/>
                <a:cs typeface="Times New Roman" pitchFamily="18" charset="0"/>
              </a:rPr>
              <a:t>vụ</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trong </a:t>
            </a:r>
            <a:r>
              <a:rPr lang="vi-VN" sz="3000" dirty="0">
                <a:latin typeface="Times New Roman" pitchFamily="18" charset="0"/>
                <a:cs typeface="Times New Roman" pitchFamily="18" charset="0"/>
              </a:rPr>
              <a:t>hệ thống.</a:t>
            </a:r>
            <a:endParaRPr lang="en-US" sz="3000" dirty="0" smtClean="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2715886059"/>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241908" y="1245674"/>
            <a:ext cx="8660183" cy="4939814"/>
          </a:xfrm>
          <a:prstGeom prst="rect">
            <a:avLst/>
          </a:prstGeom>
          <a:noFill/>
        </p:spPr>
        <p:txBody>
          <a:bodyPr wrap="square" rtlCol="0">
            <a:spAutoFit/>
          </a:bodyPr>
          <a:lstStyle/>
          <a:p>
            <a:pPr marL="285750" indent="-285750">
              <a:lnSpc>
                <a:spcPct val="150000"/>
              </a:lnSpc>
              <a:buFont typeface="Wingdings" pitchFamily="2" charset="2"/>
              <a:buChar char="Ø"/>
            </a:pP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đe</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dọa</a:t>
            </a:r>
            <a:r>
              <a:rPr lang="en-US" sz="3000" dirty="0" smtClean="0">
                <a:latin typeface="Times New Roman" pitchFamily="18" charset="0"/>
                <a:cs typeface="Times New Roman" pitchFamily="18" charset="0"/>
              </a:rPr>
              <a:t> an </a:t>
            </a:r>
            <a:r>
              <a:rPr lang="en-US" sz="3000" dirty="0" err="1" smtClean="0">
                <a:latin typeface="Times New Roman" pitchFamily="18" charset="0"/>
                <a:cs typeface="Times New Roman" pitchFamily="18" charset="0"/>
              </a:rPr>
              <a:t>ninh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mang</a:t>
            </a:r>
            <a:r>
              <a:rPr lang="en-US"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1.1 </a:t>
            </a:r>
            <a:r>
              <a:rPr lang="vi-VN" sz="3000" dirty="0" smtClean="0">
                <a:latin typeface="Times New Roman" pitchFamily="18" charset="0"/>
                <a:cs typeface="Times New Roman" pitchFamily="18" charset="0"/>
              </a:rPr>
              <a:t>Mã </a:t>
            </a:r>
            <a:r>
              <a:rPr lang="vi-VN" sz="3000" dirty="0">
                <a:latin typeface="Times New Roman" pitchFamily="18" charset="0"/>
                <a:cs typeface="Times New Roman" pitchFamily="18" charset="0"/>
              </a:rPr>
              <a:t>độc đòi </a:t>
            </a:r>
            <a:r>
              <a:rPr lang="vi-VN" sz="3000" dirty="0" smtClean="0">
                <a:latin typeface="Times New Roman" pitchFamily="18" charset="0"/>
                <a:cs typeface="Times New Roman" pitchFamily="18" charset="0"/>
              </a:rPr>
              <a:t>tiền</a:t>
            </a:r>
            <a:r>
              <a:rPr lang="en-US" sz="3000" dirty="0" smtClean="0">
                <a:latin typeface="Times New Roman" pitchFamily="18" charset="0"/>
                <a:cs typeface="Times New Roman" pitchFamily="18" charset="0"/>
              </a:rPr>
              <a:t> (</a:t>
            </a:r>
            <a:r>
              <a:rPr lang="en-GB" sz="3000" dirty="0" err="1" smtClean="0">
                <a:latin typeface="Times New Roman" pitchFamily="18" charset="0"/>
                <a:cs typeface="Times New Roman" pitchFamily="18" charset="0"/>
              </a:rPr>
              <a:t>Ransomware</a:t>
            </a:r>
            <a:r>
              <a:rPr lang="en-GB" sz="3000" dirty="0" smtClean="0">
                <a:latin typeface="Times New Roman" pitchFamily="18" charset="0"/>
                <a:cs typeface="Times New Roman" pitchFamily="18" charset="0"/>
              </a:rPr>
              <a:t>)</a:t>
            </a:r>
          </a:p>
          <a:p>
            <a:pPr lvl="1">
              <a:lnSpc>
                <a:spcPct val="150000"/>
              </a:lnSpc>
            </a:pPr>
            <a:r>
              <a:rPr lang="en-GB" sz="3000" dirty="0" smtClean="0">
                <a:latin typeface="Times New Roman" pitchFamily="18" charset="0"/>
                <a:cs typeface="Times New Roman" pitchFamily="18" charset="0"/>
              </a:rPr>
              <a:t>1.2 </a:t>
            </a:r>
            <a:r>
              <a:rPr lang="en-GB" sz="3000" dirty="0" err="1" smtClean="0">
                <a:latin typeface="Times New Roman" pitchFamily="18" charset="0"/>
                <a:cs typeface="Times New Roman" pitchFamily="18" charset="0"/>
              </a:rPr>
              <a:t>Tấn</a:t>
            </a:r>
            <a:r>
              <a:rPr lang="en-GB" sz="3000" dirty="0" smtClean="0">
                <a:latin typeface="Times New Roman" pitchFamily="18" charset="0"/>
                <a:cs typeface="Times New Roman" pitchFamily="18" charset="0"/>
              </a:rPr>
              <a:t> </a:t>
            </a:r>
            <a:r>
              <a:rPr lang="en-GB" sz="3000" dirty="0" err="1">
                <a:latin typeface="Times New Roman" pitchFamily="18" charset="0"/>
                <a:cs typeface="Times New Roman" pitchFamily="18" charset="0"/>
              </a:rPr>
              <a:t>công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thỏa</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hiệp</a:t>
            </a:r>
            <a:r>
              <a:rPr lang="en-GB" sz="3000" dirty="0">
                <a:latin typeface="Times New Roman" pitchFamily="18" charset="0"/>
                <a:cs typeface="Times New Roman" pitchFamily="18" charset="0"/>
              </a:rPr>
              <a:t> qua email (BEC</a:t>
            </a:r>
            <a:r>
              <a:rPr lang="en-GB"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1.3 </a:t>
            </a:r>
            <a:r>
              <a:rPr lang="vi-VN" sz="3000" dirty="0" smtClean="0">
                <a:latin typeface="Times New Roman" pitchFamily="18" charset="0"/>
                <a:cs typeface="Times New Roman" pitchFamily="18" charset="0"/>
              </a:rPr>
              <a:t>Tấn </a:t>
            </a:r>
            <a:r>
              <a:rPr lang="vi-VN" sz="3000" dirty="0">
                <a:latin typeface="Times New Roman" pitchFamily="18" charset="0"/>
                <a:cs typeface="Times New Roman" pitchFamily="18" charset="0"/>
              </a:rPr>
              <a:t>công đe dọa từ các thiết bị ngoại </a:t>
            </a:r>
            <a:r>
              <a:rPr lang="vi-VN" sz="3000" dirty="0" smtClean="0">
                <a:latin typeface="Times New Roman" pitchFamily="18" charset="0"/>
                <a:cs typeface="Times New Roman" pitchFamily="18" charset="0"/>
              </a:rPr>
              <a:t>vi</a:t>
            </a:r>
            <a:r>
              <a:rPr lang="en-US"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1.4 </a:t>
            </a:r>
            <a:r>
              <a:rPr lang="vi-VN" sz="3000" dirty="0" smtClean="0">
                <a:latin typeface="Times New Roman" pitchFamily="18" charset="0"/>
                <a:cs typeface="Times New Roman" pitchFamily="18" charset="0"/>
              </a:rPr>
              <a:t>Tội </a:t>
            </a:r>
            <a:r>
              <a:rPr lang="vi-VN" sz="3000" dirty="0">
                <a:latin typeface="Times New Roman" pitchFamily="18" charset="0"/>
                <a:cs typeface="Times New Roman" pitchFamily="18" charset="0"/>
              </a:rPr>
              <a:t>phạm lừa đảo qua </a:t>
            </a:r>
            <a:r>
              <a:rPr lang="vi-VN" sz="3000" dirty="0" smtClean="0">
                <a:latin typeface="Times New Roman" pitchFamily="18" charset="0"/>
                <a:cs typeface="Times New Roman" pitchFamily="18" charset="0"/>
              </a:rPr>
              <a:t>mạng</a:t>
            </a:r>
            <a:r>
              <a:rPr lang="en-US" sz="3000" dirty="0" smtClean="0">
                <a:latin typeface="Times New Roman" pitchFamily="18" charset="0"/>
                <a:cs typeface="Times New Roman" pitchFamily="18" charset="0"/>
              </a:rPr>
              <a:t>.</a:t>
            </a:r>
          </a:p>
          <a:p>
            <a:pPr lvl="1">
              <a:lnSpc>
                <a:spcPct val="150000"/>
              </a:lnSpc>
            </a:pPr>
            <a:r>
              <a:rPr lang="en-GB" sz="3000" dirty="0" smtClean="0">
                <a:latin typeface="Times New Roman" pitchFamily="18" charset="0"/>
                <a:cs typeface="Times New Roman" pitchFamily="18" charset="0"/>
              </a:rPr>
              <a:t>1.5 </a:t>
            </a:r>
            <a:r>
              <a:rPr lang="en-GB" sz="3000" dirty="0" err="1" smtClean="0">
                <a:latin typeface="Times New Roman" pitchFamily="18" charset="0"/>
                <a:cs typeface="Times New Roman" pitchFamily="18" charset="0"/>
              </a:rPr>
              <a:t>Thiếu</a:t>
            </a:r>
            <a:r>
              <a:rPr lang="en-GB" sz="3000" dirty="0" smtClean="0">
                <a:latin typeface="Times New Roman" pitchFamily="18" charset="0"/>
                <a:cs typeface="Times New Roman" pitchFamily="18" charset="0"/>
              </a:rPr>
              <a:t> </a:t>
            </a:r>
            <a:r>
              <a:rPr lang="en-GB" sz="3000" dirty="0" err="1">
                <a:latin typeface="Times New Roman" pitchFamily="18" charset="0"/>
                <a:cs typeface="Times New Roman" pitchFamily="18" charset="0"/>
              </a:rPr>
              <a:t>nhận</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thức</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về</a:t>
            </a:r>
            <a:r>
              <a:rPr lang="en-GB" sz="3000" dirty="0">
                <a:latin typeface="Times New Roman" pitchFamily="18" charset="0"/>
                <a:cs typeface="Times New Roman" pitchFamily="18" charset="0"/>
              </a:rPr>
              <a:t> an </a:t>
            </a:r>
            <a:r>
              <a:rPr lang="en-GB" sz="3000" dirty="0" err="1">
                <a:latin typeface="Times New Roman" pitchFamily="18" charset="0"/>
                <a:cs typeface="Times New Roman" pitchFamily="18" charset="0"/>
              </a:rPr>
              <a:t>ninh</a:t>
            </a:r>
            <a:r>
              <a:rPr lang="en-GB" sz="3000" dirty="0">
                <a:latin typeface="Times New Roman" pitchFamily="18" charset="0"/>
                <a:cs typeface="Times New Roman" pitchFamily="18" charset="0"/>
              </a:rPr>
              <a:t> </a:t>
            </a:r>
            <a:r>
              <a:rPr lang="en-GB" sz="3000" dirty="0" err="1" smtClean="0">
                <a:latin typeface="Times New Roman" pitchFamily="18" charset="0"/>
                <a:cs typeface="Times New Roman" pitchFamily="18" charset="0"/>
              </a:rPr>
              <a:t>mạng</a:t>
            </a:r>
            <a:r>
              <a:rPr lang="en-GB" sz="3000" dirty="0" smtClean="0">
                <a:latin typeface="Times New Roman" pitchFamily="18" charset="0"/>
                <a:cs typeface="Times New Roman" pitchFamily="18" charset="0"/>
              </a:rPr>
              <a:t>.</a:t>
            </a:r>
          </a:p>
          <a:p>
            <a:pPr lvl="1">
              <a:lnSpc>
                <a:spcPct val="150000"/>
              </a:lnSpc>
            </a:pPr>
            <a:r>
              <a:rPr lang="en-GB" sz="3000" dirty="0" smtClean="0">
                <a:latin typeface="Times New Roman" pitchFamily="18" charset="0"/>
                <a:cs typeface="Times New Roman" pitchFamily="18" charset="0"/>
              </a:rPr>
              <a:t>1.6 </a:t>
            </a:r>
            <a:r>
              <a:rPr lang="en-GB" sz="3000" dirty="0" err="1" smtClean="0">
                <a:latin typeface="Times New Roman" pitchFamily="18" charset="0"/>
                <a:cs typeface="Times New Roman" pitchFamily="18" charset="0"/>
              </a:rPr>
              <a:t>Lỗ</a:t>
            </a:r>
            <a:r>
              <a:rPr lang="en-GB" sz="3000" dirty="0" smtClean="0">
                <a:latin typeface="Times New Roman" pitchFamily="18" charset="0"/>
                <a:cs typeface="Times New Roman" pitchFamily="18" charset="0"/>
              </a:rPr>
              <a:t> </a:t>
            </a:r>
            <a:r>
              <a:rPr lang="en-GB" sz="3000" dirty="0" err="1">
                <a:latin typeface="Times New Roman" pitchFamily="18" charset="0"/>
                <a:cs typeface="Times New Roman" pitchFamily="18" charset="0"/>
              </a:rPr>
              <a:t>hổng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bảo</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mật</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cũ</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từ</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trong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hệ</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thống</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công</a:t>
            </a:r>
            <a:r>
              <a:rPr lang="en-GB" sz="3000" dirty="0">
                <a:latin typeface="Times New Roman" pitchFamily="18" charset="0"/>
                <a:cs typeface="Times New Roman" pitchFamily="18" charset="0"/>
              </a:rPr>
              <a:t> </a:t>
            </a:r>
            <a:r>
              <a:rPr lang="en-GB" sz="3000" dirty="0" err="1" smtClean="0">
                <a:latin typeface="Times New Roman" pitchFamily="18" charset="0"/>
                <a:cs typeface="Times New Roman" pitchFamily="18" charset="0"/>
              </a:rPr>
              <a:t>ty</a:t>
            </a:r>
            <a:r>
              <a:rPr lang="en-GB" sz="3000" dirty="0" smtClean="0">
                <a:latin typeface="Times New Roman" pitchFamily="18" charset="0"/>
                <a:cs typeface="Times New Roman" pitchFamily="18" charset="0"/>
              </a:rPr>
              <a:t>.</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1644053515"/>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08519" y="1052736"/>
            <a:ext cx="9433048" cy="4616648"/>
          </a:xfrm>
          <a:prstGeom prst="rect">
            <a:avLst/>
          </a:prstGeom>
          <a:noFill/>
        </p:spPr>
        <p:txBody>
          <a:bodyPr wrap="square" rtlCol="0">
            <a:spAutoFit/>
          </a:bodyPr>
          <a:lstStyle/>
          <a:p>
            <a:pPr marL="285750" indent="-285750">
              <a:lnSpc>
                <a:spcPct val="150000"/>
              </a:lnSpc>
              <a:buFont typeface="Wingdings" pitchFamily="2" charset="2"/>
              <a:buChar char="Ø"/>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dọa</a:t>
            </a:r>
            <a:r>
              <a:rPr lang="en-US" sz="2800" dirty="0" smtClean="0">
                <a:latin typeface="Times New Roman" pitchFamily="18" charset="0"/>
                <a:cs typeface="Times New Roman" pitchFamily="18" charset="0"/>
              </a:rPr>
              <a:t> an </a:t>
            </a:r>
            <a:r>
              <a:rPr lang="en-US" sz="2800" dirty="0" err="1" smtClean="0">
                <a:latin typeface="Times New Roman" pitchFamily="18" charset="0"/>
                <a:cs typeface="Times New Roman" pitchFamily="18" charset="0"/>
              </a:rPr>
              <a:t>ninh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mang</a:t>
            </a:r>
            <a:r>
              <a:rPr lang="en-US" sz="2800" dirty="0" smtClean="0">
                <a:latin typeface="Times New Roman" pitchFamily="18" charset="0"/>
                <a:cs typeface="Times New Roman" pitchFamily="18" charset="0"/>
              </a:rPr>
              <a:t>:</a:t>
            </a:r>
          </a:p>
          <a:p>
            <a:pPr lvl="1">
              <a:lnSpc>
                <a:spcPct val="150000"/>
              </a:lnSpc>
            </a:pPr>
            <a:r>
              <a:rPr lang="en-US" sz="2800" dirty="0" smtClean="0">
                <a:latin typeface="Times New Roman" pitchFamily="18" charset="0"/>
                <a:cs typeface="Times New Roman" pitchFamily="18" charset="0"/>
              </a:rPr>
              <a:t>1.7 </a:t>
            </a:r>
            <a:r>
              <a:rPr lang="vi-VN" sz="2800" dirty="0" smtClean="0">
                <a:latin typeface="Times New Roman" pitchFamily="18" charset="0"/>
                <a:cs typeface="Times New Roman" pitchFamily="18" charset="0"/>
              </a:rPr>
              <a:t>Vấn </a:t>
            </a:r>
            <a:r>
              <a:rPr lang="vi-VN" sz="2800" dirty="0">
                <a:latin typeface="Times New Roman" pitchFamily="18" charset="0"/>
                <a:cs typeface="Times New Roman" pitchFamily="18" charset="0"/>
              </a:rPr>
              <a:t>đề về các mối đe dọa tinh vi ngày càng nâng </a:t>
            </a:r>
            <a:r>
              <a:rPr lang="vi-VN" sz="2800" dirty="0"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a:t>
            </a:r>
            <a:endParaRPr lang="en-GB" sz="2800" dirty="0" smtClean="0">
              <a:latin typeface="Times New Roman" pitchFamily="18" charset="0"/>
              <a:cs typeface="Times New Roman" pitchFamily="18" charset="0"/>
            </a:endParaRPr>
          </a:p>
          <a:p>
            <a:pPr lvl="1">
              <a:lnSpc>
                <a:spcPct val="150000"/>
              </a:lnSpc>
            </a:pPr>
            <a:r>
              <a:rPr lang="en-US" sz="2800" dirty="0" smtClean="0">
                <a:latin typeface="Times New Roman" pitchFamily="18" charset="0"/>
                <a:cs typeface="Times New Roman" pitchFamily="18" charset="0"/>
              </a:rPr>
              <a:t>1.8 </a:t>
            </a:r>
            <a:r>
              <a:rPr lang="vi-VN" sz="2800" dirty="0" smtClean="0">
                <a:latin typeface="Times New Roman" pitchFamily="18" charset="0"/>
                <a:cs typeface="Times New Roman" pitchFamily="18" charset="0"/>
              </a:rPr>
              <a:t>Sự </a:t>
            </a:r>
            <a:r>
              <a:rPr lang="vi-VN" sz="2800" dirty="0">
                <a:latin typeface="Times New Roman" pitchFamily="18" charset="0"/>
                <a:cs typeface="Times New Roman" pitchFamily="18" charset="0"/>
              </a:rPr>
              <a:t>thiếu quy tắc trong việc đảm bảo các liên kết bảo </a:t>
            </a:r>
            <a:r>
              <a:rPr lang="vi-VN" sz="2800" dirty="0" smtClean="0">
                <a:latin typeface="Times New Roman" pitchFamily="18" charset="0"/>
                <a:cs typeface="Times New Roman" pitchFamily="18" charset="0"/>
              </a:rPr>
              <a:t>mật</a:t>
            </a:r>
            <a:r>
              <a:rPr lang="en-US" sz="2800" dirty="0" smtClean="0">
                <a:latin typeface="Times New Roman" pitchFamily="18" charset="0"/>
                <a:cs typeface="Times New Roman" pitchFamily="18" charset="0"/>
              </a:rPr>
              <a:t>.</a:t>
            </a:r>
          </a:p>
          <a:p>
            <a:pPr lvl="1">
              <a:lnSpc>
                <a:spcPct val="150000"/>
              </a:lnSpc>
            </a:pPr>
            <a:r>
              <a:rPr lang="en-US" sz="2800" dirty="0" smtClean="0">
                <a:latin typeface="Times New Roman" pitchFamily="18" charset="0"/>
                <a:cs typeface="Times New Roman" pitchFamily="18" charset="0"/>
              </a:rPr>
              <a:t>1.9 </a:t>
            </a:r>
            <a:r>
              <a:rPr lang="vi-VN" sz="2800" dirty="0" smtClean="0">
                <a:latin typeface="Times New Roman" pitchFamily="18" charset="0"/>
                <a:cs typeface="Times New Roman" pitchFamily="18" charset="0"/>
              </a:rPr>
              <a:t>Các </a:t>
            </a:r>
            <a:r>
              <a:rPr lang="vi-VN" sz="2800" dirty="0">
                <a:latin typeface="Times New Roman" pitchFamily="18" charset="0"/>
                <a:cs typeface="Times New Roman" pitchFamily="18" charset="0"/>
              </a:rPr>
              <a:t>thiết bị được kết nối và </a:t>
            </a:r>
            <a:r>
              <a:rPr lang="en-US" sz="2800" dirty="0" err="1" smtClean="0">
                <a:latin typeface="Times New Roman" pitchFamily="18" charset="0"/>
                <a:cs typeface="Times New Roman" pitchFamily="18" charset="0"/>
              </a:rPr>
              <a:t>IoT</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(kết </a:t>
            </a:r>
            <a:r>
              <a:rPr lang="vi-VN" sz="2800" dirty="0">
                <a:latin typeface="Times New Roman" pitchFamily="18" charset="0"/>
                <a:cs typeface="Times New Roman" pitchFamily="18" charset="0"/>
              </a:rPr>
              <a:t>nối vạn vật)</a:t>
            </a:r>
            <a:r>
              <a:rPr lang="en-US" sz="2800" dirty="0" smtClean="0">
                <a:latin typeface="Times New Roman" pitchFamily="18" charset="0"/>
                <a:cs typeface="Times New Roman" pitchFamily="18" charset="0"/>
              </a:rPr>
              <a:t>.</a:t>
            </a:r>
          </a:p>
          <a:p>
            <a:pPr lvl="1">
              <a:lnSpc>
                <a:spcPct val="150000"/>
              </a:lnSpc>
            </a:pPr>
            <a:r>
              <a:rPr lang="en-US" sz="2800" dirty="0" smtClean="0">
                <a:latin typeface="Times New Roman" pitchFamily="18" charset="0"/>
                <a:cs typeface="Times New Roman" pitchFamily="18" charset="0"/>
              </a:rPr>
              <a:t>1.10 </a:t>
            </a:r>
            <a:r>
              <a:rPr lang="vi-VN" sz="2800" dirty="0" smtClean="0">
                <a:latin typeface="Times New Roman" pitchFamily="18" charset="0"/>
                <a:cs typeface="Times New Roman" pitchFamily="18" charset="0"/>
              </a:rPr>
              <a:t>Khai </a:t>
            </a:r>
            <a:r>
              <a:rPr lang="vi-VN" sz="2800" dirty="0">
                <a:latin typeface="Times New Roman" pitchFamily="18" charset="0"/>
                <a:cs typeface="Times New Roman" pitchFamily="18" charset="0"/>
              </a:rPr>
              <a:t>thác từ các phần cứng thiết </a:t>
            </a:r>
            <a:r>
              <a:rPr lang="vi-VN" sz="2800" dirty="0"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a:t>
            </a:r>
          </a:p>
          <a:p>
            <a:pPr lvl="1">
              <a:lnSpc>
                <a:spcPct val="150000"/>
              </a:lnSpc>
            </a:pPr>
            <a:r>
              <a:rPr lang="en-US" sz="2800" dirty="0" smtClean="0">
                <a:latin typeface="Times New Roman" pitchFamily="18" charset="0"/>
                <a:cs typeface="Times New Roman" pitchFamily="18" charset="0"/>
              </a:rPr>
              <a:t>1.11 </a:t>
            </a:r>
            <a:r>
              <a:rPr lang="vi-VN" sz="2800" dirty="0" smtClean="0">
                <a:latin typeface="Times New Roman" pitchFamily="18" charset="0"/>
                <a:cs typeface="Times New Roman" pitchFamily="18" charset="0"/>
              </a:rPr>
              <a:t>Các </a:t>
            </a:r>
            <a:r>
              <a:rPr lang="vi-VN" sz="2800" dirty="0">
                <a:latin typeface="Times New Roman" pitchFamily="18" charset="0"/>
                <a:cs typeface="Times New Roman" pitchFamily="18" charset="0"/>
              </a:rPr>
              <a:t>mối đe dọa di </a:t>
            </a:r>
            <a:r>
              <a:rPr lang="vi-VN" sz="2800" dirty="0" smtClean="0">
                <a:latin typeface="Times New Roman" pitchFamily="18" charset="0"/>
                <a:cs typeface="Times New Roman" pitchFamily="18" charset="0"/>
              </a:rPr>
              <a:t>động</a:t>
            </a:r>
            <a:r>
              <a:rPr lang="en-GB" sz="2800" dirty="0" smtClean="0">
                <a:latin typeface="Times New Roman" pitchFamily="18" charset="0"/>
                <a:cs typeface="Times New Roman" pitchFamily="18" charset="0"/>
              </a:rPr>
              <a:t>.</a:t>
            </a:r>
          </a:p>
          <a:p>
            <a:pPr lvl="1">
              <a:lnSpc>
                <a:spcPct val="150000"/>
              </a:lnSpc>
            </a:pPr>
            <a:r>
              <a:rPr lang="en-US" sz="2800" dirty="0" smtClean="0">
                <a:latin typeface="Times New Roman" pitchFamily="18" charset="0"/>
                <a:cs typeface="Times New Roman" pitchFamily="18" charset="0"/>
              </a:rPr>
              <a:t>1.12 </a:t>
            </a:r>
            <a:r>
              <a:rPr lang="vi-VN" sz="2800" dirty="0" smtClean="0">
                <a:latin typeface="Times New Roman" pitchFamily="18" charset="0"/>
                <a:cs typeface="Times New Roman" pitchFamily="18" charset="0"/>
              </a:rPr>
              <a:t>Theo </a:t>
            </a:r>
            <a:r>
              <a:rPr lang="vi-VN" sz="2800" dirty="0">
                <a:latin typeface="Times New Roman" pitchFamily="18" charset="0"/>
                <a:cs typeface="Times New Roman" pitchFamily="18" charset="0"/>
              </a:rPr>
              <a:t>kịp kỳ vọng của ban giám đốc</a:t>
            </a:r>
            <a:r>
              <a:rPr lang="en-GB" sz="2800" dirty="0" smtClean="0">
                <a:latin typeface="Times New Roman" pitchFamily="18" charset="0"/>
                <a:cs typeface="Times New Roman" pitchFamily="18" charset="0"/>
              </a:rPr>
              <a:t>.</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2077528635"/>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220628"/>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MỐI ĐE DỌA MẠNG MÁY TÍNH	</a:t>
            </a:r>
            <a:endParaRPr lang="en-GB" sz="3200"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
        <p:nvSpPr>
          <p:cNvPr id="8" name="Rectangle 7"/>
          <p:cNvSpPr/>
          <p:nvPr/>
        </p:nvSpPr>
        <p:spPr>
          <a:xfrm>
            <a:off x="1" y="1121843"/>
            <a:ext cx="9144000" cy="51874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lnSpc>
                <a:spcPct val="150000"/>
              </a:lnSpc>
              <a:buFont typeface="Wingdings" pitchFamily="2" charset="2"/>
              <a:buChar char="Ø"/>
            </a:pPr>
            <a:endParaRPr lang="en-US" sz="3000" dirty="0" smtClean="0">
              <a:latin typeface="Times New Roman" pitchFamily="18" charset="0"/>
              <a:cs typeface="Times New Roman" pitchFamily="18" charset="0"/>
            </a:endParaRPr>
          </a:p>
        </p:txBody>
      </p:sp>
      <p:sp>
        <p:nvSpPr>
          <p:cNvPr id="3" name="TextBox 2"/>
          <p:cNvSpPr txBox="1"/>
          <p:nvPr/>
        </p:nvSpPr>
        <p:spPr>
          <a:xfrm>
            <a:off x="1" y="1131113"/>
            <a:ext cx="8943139" cy="3554819"/>
          </a:xfrm>
          <a:prstGeom prst="rect">
            <a:avLst/>
          </a:prstGeom>
          <a:noFill/>
        </p:spPr>
        <p:txBody>
          <a:bodyPr wrap="square" rtlCol="0">
            <a:spAutoFit/>
          </a:bodyPr>
          <a:lstStyle/>
          <a:p>
            <a:pPr lvl="1">
              <a:lnSpc>
                <a:spcPct val="150000"/>
              </a:lnSpc>
            </a:pPr>
            <a:r>
              <a:rPr lang="en-US" sz="3000" dirty="0" smtClean="0">
                <a:latin typeface="Times New Roman" pitchFamily="18" charset="0"/>
                <a:cs typeface="Times New Roman" pitchFamily="18" charset="0"/>
              </a:rPr>
              <a:t>1.1 </a:t>
            </a:r>
            <a:r>
              <a:rPr lang="vi-VN" sz="3000" dirty="0" smtClean="0">
                <a:latin typeface="Times New Roman" pitchFamily="18" charset="0"/>
                <a:cs typeface="Times New Roman" pitchFamily="18" charset="0"/>
              </a:rPr>
              <a:t>Mã </a:t>
            </a:r>
            <a:r>
              <a:rPr lang="vi-VN" sz="3000" dirty="0">
                <a:latin typeface="Times New Roman" pitchFamily="18" charset="0"/>
                <a:cs typeface="Times New Roman" pitchFamily="18" charset="0"/>
              </a:rPr>
              <a:t>độc đòi </a:t>
            </a:r>
            <a:r>
              <a:rPr lang="vi-VN" sz="3000" dirty="0" smtClean="0">
                <a:latin typeface="Times New Roman" pitchFamily="18" charset="0"/>
                <a:cs typeface="Times New Roman" pitchFamily="18" charset="0"/>
              </a:rPr>
              <a:t>tiền</a:t>
            </a:r>
            <a:r>
              <a:rPr lang="en-US" sz="3000" dirty="0" smtClean="0">
                <a:latin typeface="Times New Roman" pitchFamily="18" charset="0"/>
                <a:cs typeface="Times New Roman" pitchFamily="18" charset="0"/>
              </a:rPr>
              <a:t> (</a:t>
            </a:r>
            <a:r>
              <a:rPr lang="en-GB" sz="3000" dirty="0" err="1" smtClean="0">
                <a:latin typeface="Times New Roman" pitchFamily="18" charset="0"/>
                <a:cs typeface="Times New Roman" pitchFamily="18" charset="0"/>
              </a:rPr>
              <a:t>Ransomware</a:t>
            </a:r>
            <a:r>
              <a:rPr lang="en-GB" sz="3000" dirty="0" smtClean="0">
                <a:latin typeface="Times New Roman" pitchFamily="18" charset="0"/>
                <a:cs typeface="Times New Roman" pitchFamily="18" charset="0"/>
              </a:rPr>
              <a:t>)</a:t>
            </a:r>
          </a:p>
          <a:p>
            <a:pPr lvl="1">
              <a:lnSpc>
                <a:spcPct val="150000"/>
              </a:lnSpc>
            </a:pPr>
            <a:r>
              <a:rPr lang="vi-VN" sz="3000" dirty="0">
                <a:latin typeface="Times New Roman" pitchFamily="18" charset="0"/>
                <a:cs typeface="Times New Roman" pitchFamily="18" charset="0"/>
              </a:rPr>
              <a:t>Trong những năm gần đây, chúng ta đã chứng kiến rất nhiều </a:t>
            </a:r>
            <a:r>
              <a:rPr lang="vi-VN" sz="3000" dirty="0" smtClean="0">
                <a:latin typeface="Times New Roman" pitchFamily="18" charset="0"/>
                <a:cs typeface="Times New Roman" pitchFamily="18" charset="0"/>
              </a:rPr>
              <a:t>công </a:t>
            </a:r>
            <a:r>
              <a:rPr lang="vi-VN" sz="3000" dirty="0">
                <a:latin typeface="Times New Roman" pitchFamily="18" charset="0"/>
                <a:cs typeface="Times New Roman" pitchFamily="18" charset="0"/>
              </a:rPr>
              <a:t>ty lớn hay những cá nhân bị các tin tặc tấn công và mức độ ngày càng tăng lên. Điển hình trong số này chính là 2 loại mã độc NotPetya và WannaCry</a:t>
            </a:r>
            <a:endParaRPr lang="en-GB"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22096339"/>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4157</TotalTime>
  <Words>2743</Words>
  <Application>Microsoft Office PowerPoint</Application>
  <PresentationFormat>On-screen Show (4:3)</PresentationFormat>
  <Paragraphs>216</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Tahoma</vt:lpstr>
      <vt:lpstr>Times New Roman</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PHULE</dc:creator>
  <cp:lastModifiedBy>Windows User</cp:lastModifiedBy>
  <cp:revision>305</cp:revision>
  <dcterms:created xsi:type="dcterms:W3CDTF">2017-10-19T08:07:01Z</dcterms:created>
  <dcterms:modified xsi:type="dcterms:W3CDTF">2024-12-17T08:08:13Z</dcterms:modified>
</cp:coreProperties>
</file>