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7" r:id="rId2"/>
    <p:sldId id="343" r:id="rId3"/>
    <p:sldId id="509" r:id="rId4"/>
    <p:sldId id="510" r:id="rId5"/>
    <p:sldId id="511"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2" r:id="rId26"/>
    <p:sldId id="531" r:id="rId27"/>
    <p:sldId id="533" r:id="rId28"/>
    <p:sldId id="534" r:id="rId29"/>
    <p:sldId id="535" r:id="rId30"/>
    <p:sldId id="536" r:id="rId31"/>
    <p:sldId id="537" r:id="rId32"/>
    <p:sldId id="538" r:id="rId33"/>
    <p:sldId id="539" r:id="rId34"/>
    <p:sldId id="540" r:id="rId35"/>
    <p:sldId id="541" r:id="rId36"/>
    <p:sldId id="542" r:id="rId37"/>
    <p:sldId id="543" r:id="rId38"/>
    <p:sldId id="545" r:id="rId39"/>
    <p:sldId id="544" r:id="rId40"/>
    <p:sldId id="546" r:id="rId41"/>
    <p:sldId id="547" r:id="rId42"/>
    <p:sldId id="549" r:id="rId43"/>
    <p:sldId id="548" r:id="rId44"/>
    <p:sldId id="35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E2ED6-9FA1-4B9F-A9DF-0AEB95413EF0}" type="datetimeFigureOut">
              <a:rPr lang="en-US" smtClean="0"/>
              <a:t>12/17/2024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8B2F8-7E5E-400F-9C31-ADD59DFAA780}" type="slidenum">
              <a:rPr lang="en-US" smtClean="0"/>
              <a:t>‹#›</a:t>
            </a:fld>
            <a:endParaRPr lang="en-US"/>
          </a:p>
        </p:txBody>
      </p:sp>
    </p:spTree>
    <p:extLst>
      <p:ext uri="{BB962C8B-B14F-4D97-AF65-F5344CB8AC3E}">
        <p14:creationId xmlns:p14="http://schemas.microsoft.com/office/powerpoint/2010/main" val="1557322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19</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Derive</a:t>
            </a:r>
            <a:r>
              <a:rPr lang="en-US" baseline="0" dirty="0" smtClean="0"/>
              <a:t> prescription: </a:t>
            </a:r>
            <a:r>
              <a:rPr lang="en-US" baseline="0" dirty="0" err="1" smtClean="0"/>
              <a:t>từ</a:t>
            </a:r>
            <a:r>
              <a:rPr lang="en-US" baseline="0" dirty="0" smtClean="0"/>
              <a:t> </a:t>
            </a:r>
            <a:r>
              <a:rPr lang="en-US" baseline="0" dirty="0" err="1" smtClean="0"/>
              <a:t>việc</a:t>
            </a:r>
            <a:r>
              <a:rPr lang="en-US" baseline="0" dirty="0" smtClean="0"/>
              <a:t> </a:t>
            </a:r>
            <a:r>
              <a:rPr lang="en-US" baseline="0" dirty="0" err="1" smtClean="0"/>
              <a:t>xuất</a:t>
            </a:r>
            <a:r>
              <a:rPr lang="en-US" baseline="0" dirty="0" smtClean="0"/>
              <a:t> </a:t>
            </a:r>
            <a:r>
              <a:rPr lang="en-US" baseline="0" dirty="0" err="1" smtClean="0"/>
              <a:t>ra</a:t>
            </a:r>
            <a:r>
              <a:rPr lang="en-US" baseline="0" dirty="0" smtClean="0"/>
              <a:t> </a:t>
            </a:r>
            <a:r>
              <a:rPr lang="en-US" baseline="0" dirty="0" err="1" smtClean="0"/>
              <a:t>những</a:t>
            </a:r>
            <a:r>
              <a:rPr lang="en-US" baseline="0" dirty="0" smtClean="0"/>
              <a:t> </a:t>
            </a:r>
            <a:r>
              <a:rPr lang="en-US" baseline="0" dirty="0" err="1" smtClean="0"/>
              <a:t>dấu</a:t>
            </a:r>
            <a:r>
              <a:rPr lang="en-US" baseline="0" dirty="0" smtClean="0"/>
              <a:t> </a:t>
            </a:r>
            <a:r>
              <a:rPr lang="en-US" baseline="0" dirty="0" err="1" smtClean="0"/>
              <a:t>vết</a:t>
            </a:r>
            <a:r>
              <a:rPr lang="en-US" baseline="0" dirty="0" smtClean="0"/>
              <a:t> </a:t>
            </a:r>
            <a:r>
              <a:rPr lang="en-US" baseline="0" dirty="0" err="1" smtClean="0"/>
              <a:t>rồi</a:t>
            </a:r>
            <a:r>
              <a:rPr lang="en-US" baseline="0" dirty="0" smtClean="0"/>
              <a:t> </a:t>
            </a:r>
            <a:r>
              <a:rPr lang="en-US" baseline="0" dirty="0" err="1" smtClean="0"/>
              <a:t>suy</a:t>
            </a:r>
            <a:r>
              <a:rPr lang="en-US" baseline="0" dirty="0" smtClean="0"/>
              <a:t> </a:t>
            </a:r>
            <a:r>
              <a:rPr lang="en-US" baseline="0" dirty="0" err="1" smtClean="0"/>
              <a:t>ra</a:t>
            </a:r>
            <a:r>
              <a:rPr lang="en-US" baseline="0" dirty="0" smtClean="0"/>
              <a:t> </a:t>
            </a:r>
            <a:r>
              <a:rPr lang="en-US" baseline="0" dirty="0" err="1" smtClean="0"/>
              <a:t>những</a:t>
            </a:r>
            <a:r>
              <a:rPr lang="en-US" baseline="0" dirty="0" smtClean="0"/>
              <a:t> </a:t>
            </a:r>
            <a:r>
              <a:rPr lang="en-US" baseline="0" dirty="0" err="1" smtClean="0"/>
              <a:t>virut</a:t>
            </a:r>
            <a:r>
              <a:rPr lang="en-US" baseline="0" dirty="0" smtClean="0"/>
              <a:t> </a:t>
            </a:r>
            <a:r>
              <a:rPr lang="en-US" baseline="0" dirty="0" err="1" smtClean="0"/>
              <a:t>mới</a:t>
            </a:r>
            <a:r>
              <a:rPr lang="en-US" baseline="0" dirty="0" smtClean="0"/>
              <a:t> </a:t>
            </a:r>
            <a:r>
              <a:rPr lang="en-US" baseline="0" dirty="0" err="1" smtClean="0"/>
              <a:t>và</a:t>
            </a:r>
            <a:r>
              <a:rPr lang="en-US" baseline="0" dirty="0" smtClean="0"/>
              <a:t> </a:t>
            </a:r>
            <a:r>
              <a:rPr lang="en-US" baseline="0" dirty="0" err="1" smtClean="0"/>
              <a:t>gửi</a:t>
            </a:r>
            <a:r>
              <a:rPr lang="en-US" baseline="0" dirty="0" smtClean="0"/>
              <a:t> </a:t>
            </a:r>
            <a:r>
              <a:rPr lang="en-US" baseline="0" dirty="0" err="1" smtClean="0"/>
              <a:t>khắc</a:t>
            </a:r>
            <a:r>
              <a:rPr lang="en-US" baseline="0" dirty="0" smtClean="0"/>
              <a:t> </a:t>
            </a:r>
            <a:r>
              <a:rPr lang="en-US" baseline="0" dirty="0" err="1" smtClean="0"/>
              <a:t>các</a:t>
            </a:r>
            <a:r>
              <a:rPr lang="en-US" baseline="0" dirty="0" smtClean="0"/>
              <a:t>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a:t>
            </a:r>
            <a:br>
              <a:rPr lang="en-US" baseline="0" dirty="0" smtClean="0"/>
            </a:br>
            <a:r>
              <a:rPr lang="en-US" baseline="0" dirty="0" smtClean="0"/>
              <a:t>Behavior: </a:t>
            </a:r>
            <a:r>
              <a:rPr lang="en-US" baseline="0" dirty="0" err="1" smtClean="0"/>
              <a:t>hành</a:t>
            </a:r>
            <a:r>
              <a:rPr lang="en-US" baseline="0" dirty="0" smtClean="0"/>
              <a:t> vi</a:t>
            </a:r>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23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29</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39</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9</a:t>
            </a:fld>
            <a:endParaRPr lang="en-US"/>
          </a:p>
        </p:txBody>
      </p:sp>
    </p:spTree>
    <p:extLst>
      <p:ext uri="{BB962C8B-B14F-4D97-AF65-F5344CB8AC3E}">
        <p14:creationId xmlns:p14="http://schemas.microsoft.com/office/powerpoint/2010/main" val="333374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48988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6621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58173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78417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D26F03-9C84-44CE-BEBF-1935BD4A6F7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05512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D26F03-9C84-44CE-BEBF-1935BD4A6F7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59078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D26F03-9C84-44CE-BEBF-1935BD4A6F79}"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5272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D26F03-9C84-44CE-BEBF-1935BD4A6F79}"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67341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26F03-9C84-44CE-BEBF-1935BD4A6F79}"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76836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21807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41422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26F03-9C84-44CE-BEBF-1935BD4A6F79}" type="datetimeFigureOut">
              <a:rPr lang="en-US" smtClean="0"/>
              <a:t>12/17/2024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F4CB5-58BD-4A38-A7B9-D90C7D6AAB6C}" type="slidenum">
              <a:rPr lang="en-US" smtClean="0"/>
              <a:t>‹#›</a:t>
            </a:fld>
            <a:endParaRPr lang="en-US"/>
          </a:p>
        </p:txBody>
      </p:sp>
    </p:spTree>
    <p:extLst>
      <p:ext uri="{BB962C8B-B14F-4D97-AF65-F5344CB8AC3E}">
        <p14:creationId xmlns:p14="http://schemas.microsoft.com/office/powerpoint/2010/main" val="3563865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ptit.edu.vn/Default."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913" y="980728"/>
            <a:ext cx="9144000" cy="2554545"/>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000" b="1" dirty="0" smtClean="0">
                <a:effectLst>
                  <a:glow rad="228600">
                    <a:schemeClr val="accent3">
                      <a:satMod val="175000"/>
                      <a:alpha val="40000"/>
                    </a:schemeClr>
                  </a:glow>
                </a:effectLst>
                <a:latin typeface="Times New Roman" pitchFamily="18" charset="0"/>
                <a:cs typeface="Times New Roman" pitchFamily="18" charset="0"/>
              </a:rPr>
              <a:t>CHƯƠNG 3: </a:t>
            </a:r>
          </a:p>
          <a:p>
            <a:endParaRPr lang="en-GB" sz="3000" b="1" dirty="0" smtClean="0">
              <a:effectLst>
                <a:glow rad="228600">
                  <a:schemeClr val="accent3">
                    <a:satMod val="175000"/>
                    <a:alpha val="40000"/>
                  </a:schemeClr>
                </a:glow>
              </a:effectLst>
              <a:latin typeface="Times New Roman" pitchFamily="18" charset="0"/>
              <a:cs typeface="Times New Roman" pitchFamily="18" charset="0"/>
            </a:endParaRPr>
          </a:p>
          <a:p>
            <a:pPr algn="ctr"/>
            <a:r>
              <a:rPr lang="en-US" sz="5000" b="1" dirty="0" smtClean="0">
                <a:effectLst>
                  <a:glow rad="228600">
                    <a:schemeClr val="accent3">
                      <a:satMod val="175000"/>
                      <a:alpha val="40000"/>
                    </a:schemeClr>
                  </a:glow>
                </a:effectLst>
                <a:latin typeface="Times New Roman" pitchFamily="18" charset="0"/>
                <a:cs typeface="Times New Roman" pitchFamily="18" charset="0"/>
              </a:rPr>
              <a:t>TẤN CÔNG MẠNG MÁY TÍNH</a:t>
            </a:r>
            <a:endParaRPr lang="en-GB" sz="5000" b="1" dirty="0">
              <a:effectLst>
                <a:glow rad="228600">
                  <a:schemeClr val="accent3">
                    <a:satMod val="175000"/>
                    <a:alpha val="40000"/>
                  </a:schemeClr>
                </a:glow>
              </a:effectLst>
              <a:latin typeface="Times New Roman" pitchFamily="18" charset="0"/>
              <a:cs typeface="Times New Roman" pitchFamily="18" charset="0"/>
            </a:endParaRPr>
          </a:p>
        </p:txBody>
      </p:sp>
      <p:sp>
        <p:nvSpPr>
          <p:cNvPr id="12" name="TextBox 11"/>
          <p:cNvSpPr txBox="1"/>
          <p:nvPr/>
        </p:nvSpPr>
        <p:spPr>
          <a:xfrm>
            <a:off x="395536" y="3284984"/>
            <a:ext cx="6192688" cy="861774"/>
          </a:xfrm>
          <a:prstGeom prst="rect">
            <a:avLst/>
          </a:prstGeom>
          <a:noFill/>
        </p:spPr>
        <p:txBody>
          <a:bodyPr wrap="square" rtlCol="0">
            <a:spAutoFit/>
          </a:bodyPr>
          <a:lstStyle/>
          <a:p>
            <a:r>
              <a:rPr lang="en-GB" sz="2000" smtClean="0">
                <a:latin typeface="Times New Roman" pitchFamily="18" charset="0"/>
                <a:cs typeface="Times New Roman" pitchFamily="18" charset="0"/>
              </a:rPr>
              <a:t>Giảng viên:</a:t>
            </a:r>
            <a:endParaRPr lang="en-GB" sz="2000" b="1">
              <a:latin typeface="Times New Roman" pitchFamily="18" charset="0"/>
              <a:cs typeface="Times New Roman" pitchFamily="18" charset="0"/>
            </a:endParaRPr>
          </a:p>
          <a:p>
            <a:r>
              <a:rPr lang="en-GB" sz="3000" b="1" smtClean="0">
                <a:latin typeface="Times New Roman" pitchFamily="18" charset="0"/>
                <a:cs typeface="Times New Roman" pitchFamily="18" charset="0"/>
              </a:rPr>
              <a:t>Th</a:t>
            </a:r>
            <a:r>
              <a:rPr lang="en-GB" sz="2800" b="1" smtClean="0">
                <a:latin typeface="Times New Roman" pitchFamily="18" charset="0"/>
                <a:cs typeface="Times New Roman" pitchFamily="18" charset="0"/>
              </a:rPr>
              <a:t>S</a:t>
            </a:r>
            <a:r>
              <a:rPr lang="en-GB" sz="3000" b="1" smtClean="0">
                <a:latin typeface="Times New Roman" pitchFamily="18" charset="0"/>
                <a:cs typeface="Times New Roman" pitchFamily="18" charset="0"/>
              </a:rPr>
              <a:t>. Phan </a:t>
            </a:r>
            <a:r>
              <a:rPr lang="en-GB" sz="3000" b="1" err="1" smtClean="0">
                <a:latin typeface="Times New Roman" pitchFamily="18" charset="0"/>
                <a:cs typeface="Times New Roman" pitchFamily="18" charset="0"/>
              </a:rPr>
              <a:t>Thanh</a:t>
            </a:r>
            <a:r>
              <a:rPr lang="en-GB" sz="3000" b="1" smtClean="0">
                <a:latin typeface="Times New Roman" pitchFamily="18" charset="0"/>
                <a:cs typeface="Times New Roman" pitchFamily="18" charset="0"/>
              </a:rPr>
              <a:t> Hy</a:t>
            </a:r>
          </a:p>
        </p:txBody>
      </p:sp>
      <p:sp>
        <p:nvSpPr>
          <p:cNvPr id="6" name="Rectangle 5"/>
          <p:cNvSpPr/>
          <p:nvPr/>
        </p:nvSpPr>
        <p:spPr>
          <a:xfrm>
            <a:off x="395536" y="4146757"/>
            <a:ext cx="7272808" cy="252260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ct val="150000"/>
              </a:lnSpc>
              <a:buFont typeface="Wingdings" pitchFamily="2" charset="2"/>
              <a:buChar char="ü"/>
            </a:pPr>
            <a:endParaRPr lang="en-GB" sz="3000" b="1" dirty="0">
              <a:latin typeface="Times New Roman" pitchFamily="18" charset="0"/>
              <a:cs typeface="Times New Roman" pitchFamily="18" charset="0"/>
            </a:endParaRPr>
          </a:p>
        </p:txBody>
      </p:sp>
      <p:pic>
        <p:nvPicPr>
          <p:cNvPr id="8"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Tree>
    <p:extLst>
      <p:ext uri="{BB962C8B-B14F-4D97-AF65-F5344CB8AC3E}">
        <p14:creationId xmlns:p14="http://schemas.microsoft.com/office/powerpoint/2010/main" val="3652981146"/>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524327"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3.1 CÁC LOẠI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2862322"/>
          </a:xfrm>
          <a:prstGeom prst="rect">
            <a:avLst/>
          </a:prstGeom>
          <a:noFill/>
        </p:spPr>
        <p:txBody>
          <a:bodyPr wrap="square" rtlCol="0">
            <a:spAutoFit/>
          </a:bodyPr>
          <a:lstStyle/>
          <a:p>
            <a:pPr indent="354013">
              <a:lnSpc>
                <a:spcPct val="150000"/>
              </a:lnSpc>
              <a:buFont typeface="Wingdings" pitchFamily="2" charset="2"/>
              <a:buChar char="Ø"/>
            </a:pPr>
            <a:r>
              <a:rPr lang="en-US" sz="3000" b="1" dirty="0" smtClean="0">
                <a:latin typeface="+mj-lt"/>
              </a:rPr>
              <a:t>S</a:t>
            </a:r>
            <a:r>
              <a:rPr lang="vi-VN" sz="3000" b="1" dirty="0" smtClean="0">
                <a:latin typeface="+mj-lt"/>
              </a:rPr>
              <a:t>pyware</a:t>
            </a:r>
            <a:r>
              <a:rPr lang="en-US" sz="3000" b="1" dirty="0" smtClean="0">
                <a:latin typeface="+mj-lt"/>
              </a:rPr>
              <a:t>: </a:t>
            </a:r>
            <a:r>
              <a:rPr lang="vi-VN" sz="3000" dirty="0">
                <a:latin typeface="Times New Roman" pitchFamily="18" charset="0"/>
                <a:cs typeface="Times New Roman" pitchFamily="18" charset="0"/>
              </a:rPr>
              <a:t>là một phần mềm thực hiện đánh cắp thông tin từ máy tính mà người </a:t>
            </a:r>
            <a:r>
              <a:rPr lang="vi-VN" sz="3000" dirty="0" smtClean="0">
                <a:latin typeface="Times New Roman" pitchFamily="18" charset="0"/>
                <a:cs typeface="Times New Roman" pitchFamily="18" charset="0"/>
              </a:rPr>
              <a:t>dùng. </a:t>
            </a:r>
            <a:r>
              <a:rPr lang="vi-VN" sz="3000" dirty="0">
                <a:latin typeface="Times New Roman" pitchFamily="18" charset="0"/>
                <a:cs typeface="Times New Roman" pitchFamily="18" charset="0"/>
              </a:rPr>
              <a:t>Phần mềm miễn phí thường có rất nhiều spyware, vì vậy trước khi cài đặt cần đọc kĩ thỏa thuận sử dụng.</a:t>
            </a:r>
            <a:endParaRPr lang="en-GB" sz="3000" dirty="0">
              <a:latin typeface="Times New Roman" pitchFamily="18" charset="0"/>
              <a:cs typeface="Times New Roman" pitchFamily="18" charset="0"/>
            </a:endParaRPr>
          </a:p>
        </p:txBody>
      </p:sp>
    </p:spTree>
    <p:extLst>
      <p:ext uri="{BB962C8B-B14F-4D97-AF65-F5344CB8AC3E}">
        <p14:creationId xmlns:p14="http://schemas.microsoft.com/office/powerpoint/2010/main" val="1229714468"/>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272807"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3.1 CÁC LOẠI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4293483"/>
          </a:xfrm>
          <a:prstGeom prst="rect">
            <a:avLst/>
          </a:prstGeom>
          <a:noFill/>
        </p:spPr>
        <p:txBody>
          <a:bodyPr wrap="square" rtlCol="0">
            <a:spAutoFit/>
          </a:bodyPr>
          <a:lstStyle/>
          <a:p>
            <a:pPr indent="354013">
              <a:lnSpc>
                <a:spcPct val="150000"/>
              </a:lnSpc>
              <a:buFont typeface="Wingdings" pitchFamily="2" charset="2"/>
              <a:buChar char="Ø"/>
            </a:pPr>
            <a:r>
              <a:rPr lang="en-GB" sz="3200" b="1" dirty="0" smtClean="0">
                <a:latin typeface="Times New Roman" pitchFamily="18" charset="0"/>
                <a:cs typeface="Times New Roman" pitchFamily="18" charset="0"/>
              </a:rPr>
              <a:t>Rootkits</a:t>
            </a:r>
            <a:r>
              <a:rPr lang="en-US" sz="3000" b="1" dirty="0" smtClean="0">
                <a:latin typeface="+mj-lt"/>
              </a:rPr>
              <a:t>: </a:t>
            </a:r>
            <a:r>
              <a:rPr lang="vi-VN" sz="3000" dirty="0">
                <a:latin typeface="Times New Roman" pitchFamily="18" charset="0"/>
                <a:cs typeface="Times New Roman" pitchFamily="18" charset="0"/>
              </a:rPr>
              <a:t>là loại hoàn toàn khác biệt, chúng thường sửa đổi hệ điều hành hiện thời thay vì bổ sung những phần mềm ở mức ứng dụng mà những loại malware khác thường làm</a:t>
            </a:r>
            <a:r>
              <a:rPr lang="vi-VN" sz="3000"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a:p>
            <a:pPr>
              <a:lnSpc>
                <a:spcPct val="150000"/>
              </a:lnSpc>
            </a:pPr>
            <a:r>
              <a:rPr lang="en-US" sz="3000" b="1" dirty="0" smtClean="0">
                <a:latin typeface="Times New Roman" pitchFamily="18" charset="0"/>
                <a:cs typeface="Times New Roman" pitchFamily="18" charset="0"/>
              </a:rPr>
              <a:t>R</a:t>
            </a:r>
            <a:r>
              <a:rPr lang="vi-VN" sz="3000" b="1" dirty="0" smtClean="0">
                <a:latin typeface="Times New Roman" pitchFamily="18" charset="0"/>
                <a:cs typeface="Times New Roman" pitchFamily="18" charset="0"/>
              </a:rPr>
              <a:t>ootkits</a:t>
            </a:r>
            <a:r>
              <a:rPr lang="en-US" sz="3000" dirty="0">
                <a:latin typeface="Times New Roman" pitchFamily="18" charset="0"/>
                <a:cs typeface="Times New Roman" pitchFamily="18" charset="0"/>
              </a:rPr>
              <a:t> </a:t>
            </a:r>
            <a:r>
              <a:rPr lang="vi-VN" sz="3000" dirty="0" smtClean="0">
                <a:latin typeface="Times New Roman" pitchFamily="18" charset="0"/>
                <a:cs typeface="Times New Roman" pitchFamily="18" charset="0"/>
              </a:rPr>
              <a:t>có </a:t>
            </a:r>
            <a:r>
              <a:rPr lang="vi-VN" sz="3000" dirty="0">
                <a:latin typeface="Times New Roman" pitchFamily="18" charset="0"/>
                <a:cs typeface="Times New Roman" pitchFamily="18" charset="0"/>
              </a:rPr>
              <a:t>3 loại được cho là nguy hiểm nhất, gồm: user-mode, kernel mode và firmware rootkits.</a:t>
            </a:r>
            <a:endParaRPr lang="en-GB" sz="3000" dirty="0">
              <a:latin typeface="Times New Roman" pitchFamily="18" charset="0"/>
              <a:cs typeface="Times New Roman" pitchFamily="18" charset="0"/>
            </a:endParaRPr>
          </a:p>
        </p:txBody>
      </p:sp>
    </p:spTree>
    <p:extLst>
      <p:ext uri="{BB962C8B-B14F-4D97-AF65-F5344CB8AC3E}">
        <p14:creationId xmlns:p14="http://schemas.microsoft.com/office/powerpoint/2010/main" val="1378475970"/>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03648" y="353362"/>
            <a:ext cx="7344815"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3.1 CÁC LOẠI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4293483"/>
          </a:xfrm>
          <a:prstGeom prst="rect">
            <a:avLst/>
          </a:prstGeom>
          <a:noFill/>
        </p:spPr>
        <p:txBody>
          <a:bodyPr wrap="square" rtlCol="0">
            <a:spAutoFit/>
          </a:bodyPr>
          <a:lstStyle/>
          <a:p>
            <a:pPr indent="354013">
              <a:lnSpc>
                <a:spcPct val="150000"/>
              </a:lnSpc>
              <a:buFont typeface="Wingdings" pitchFamily="2" charset="2"/>
              <a:buChar char="Ø"/>
            </a:pPr>
            <a:r>
              <a:rPr lang="en-GB" sz="3200" b="1" dirty="0" smtClean="0">
                <a:latin typeface="Times New Roman" pitchFamily="18" charset="0"/>
                <a:cs typeface="Times New Roman" pitchFamily="18" charset="0"/>
              </a:rPr>
              <a:t>Rootkits</a:t>
            </a:r>
            <a:r>
              <a:rPr lang="en-US" sz="3000" b="1" dirty="0" smtClean="0">
                <a:latin typeface="+mj-lt"/>
              </a:rPr>
              <a:t>: </a:t>
            </a:r>
            <a:r>
              <a:rPr lang="vi-VN" sz="3000" dirty="0">
                <a:latin typeface="Times New Roman" pitchFamily="18" charset="0"/>
                <a:cs typeface="Times New Roman" pitchFamily="18" charset="0"/>
              </a:rPr>
              <a:t>là loại hoàn toàn khác biệt, chúng thường sửa đổi hệ điều hành hiện thời thay vì bổ sung những phần mềm ở mức ứng dụng mà những loại malware khác thường làm</a:t>
            </a:r>
            <a:r>
              <a:rPr lang="vi-VN" sz="3000"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a:p>
            <a:pPr>
              <a:lnSpc>
                <a:spcPct val="150000"/>
              </a:lnSpc>
            </a:pPr>
            <a:r>
              <a:rPr lang="en-US" sz="3000" b="1" dirty="0" smtClean="0">
                <a:latin typeface="Times New Roman" pitchFamily="18" charset="0"/>
                <a:cs typeface="Times New Roman" pitchFamily="18" charset="0"/>
              </a:rPr>
              <a:t>R</a:t>
            </a:r>
            <a:r>
              <a:rPr lang="vi-VN" sz="3000" b="1" dirty="0" smtClean="0">
                <a:latin typeface="Times New Roman" pitchFamily="18" charset="0"/>
                <a:cs typeface="Times New Roman" pitchFamily="18" charset="0"/>
              </a:rPr>
              <a:t>ootkits</a:t>
            </a:r>
            <a:r>
              <a:rPr lang="en-US" sz="3000" dirty="0">
                <a:latin typeface="Times New Roman" pitchFamily="18" charset="0"/>
                <a:cs typeface="Times New Roman" pitchFamily="18" charset="0"/>
              </a:rPr>
              <a:t> </a:t>
            </a:r>
            <a:r>
              <a:rPr lang="vi-VN" sz="3000" dirty="0" smtClean="0">
                <a:latin typeface="Times New Roman" pitchFamily="18" charset="0"/>
                <a:cs typeface="Times New Roman" pitchFamily="18" charset="0"/>
              </a:rPr>
              <a:t>có </a:t>
            </a:r>
            <a:r>
              <a:rPr lang="vi-VN" sz="3000" dirty="0">
                <a:latin typeface="Times New Roman" pitchFamily="18" charset="0"/>
                <a:cs typeface="Times New Roman" pitchFamily="18" charset="0"/>
              </a:rPr>
              <a:t>3 loại được cho là nguy hiểm nhất, gồm: user-mode, kernel mode và firmware rootkits.</a:t>
            </a:r>
            <a:endParaRPr lang="en-GB" sz="3000" dirty="0">
              <a:latin typeface="Times New Roman" pitchFamily="18" charset="0"/>
              <a:cs typeface="Times New Roman" pitchFamily="18" charset="0"/>
            </a:endParaRPr>
          </a:p>
        </p:txBody>
      </p:sp>
    </p:spTree>
    <p:extLst>
      <p:ext uri="{BB962C8B-B14F-4D97-AF65-F5344CB8AC3E}">
        <p14:creationId xmlns:p14="http://schemas.microsoft.com/office/powerpoint/2010/main" val="3240343562"/>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16823"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3.1 CÁC LOẠI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2825517"/>
          </a:xfrm>
          <a:prstGeom prst="rect">
            <a:avLst/>
          </a:prstGeom>
          <a:noFill/>
        </p:spPr>
        <p:txBody>
          <a:bodyPr wrap="square" rtlCol="0">
            <a:spAutoFit/>
          </a:bodyPr>
          <a:lstStyle/>
          <a:p>
            <a:pPr indent="354013">
              <a:lnSpc>
                <a:spcPct val="150000"/>
              </a:lnSpc>
              <a:buFont typeface="Wingdings" pitchFamily="2" charset="2"/>
              <a:buChar char="Ø"/>
            </a:pPr>
            <a:r>
              <a:rPr lang="en-GB" sz="3200" b="1" dirty="0" err="1">
                <a:latin typeface="Times New Roman" pitchFamily="18" charset="0"/>
                <a:cs typeface="Times New Roman" pitchFamily="18" charset="0"/>
              </a:rPr>
              <a:t>Ransomware</a:t>
            </a:r>
            <a:r>
              <a:rPr lang="en-US" sz="3000" b="1" dirty="0" smtClean="0">
                <a:latin typeface="+mj-lt"/>
              </a:rPr>
              <a:t>: </a:t>
            </a:r>
            <a:r>
              <a:rPr lang="vi-VN" sz="3000" dirty="0">
                <a:latin typeface="Times New Roman" pitchFamily="18" charset="0"/>
                <a:cs typeface="Times New Roman" pitchFamily="18" charset="0"/>
              </a:rPr>
              <a:t>là một trong những công cụ kiếm tiền lớn nhất của hacker. Về bản chất, nó mã hóa dữ liệu trên máy tính, yêu cầu một khoản tiền chuộc để mở khóa dữ </a:t>
            </a:r>
            <a:r>
              <a:rPr lang="vi-VN" sz="3000" dirty="0" smtClean="0">
                <a:latin typeface="Times New Roman" pitchFamily="18" charset="0"/>
                <a:cs typeface="Times New Roman" pitchFamily="18" charset="0"/>
              </a:rPr>
              <a:t>liệu</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424223063"/>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353362"/>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3.2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4524315"/>
          </a:xfrm>
          <a:prstGeom prst="rect">
            <a:avLst/>
          </a:prstGeom>
          <a:noFill/>
        </p:spPr>
        <p:txBody>
          <a:bodyPr wrap="square" rtlCol="0">
            <a:spAutoFit/>
          </a:bodyPr>
          <a:lstStyle/>
          <a:p>
            <a:pPr indent="354013">
              <a:lnSpc>
                <a:spcPct val="150000"/>
              </a:lnSpc>
              <a:buFont typeface="Wingdings" pitchFamily="2" charset="2"/>
              <a:buChar char="Ø"/>
            </a:pPr>
            <a:r>
              <a:rPr lang="en-US" sz="3200" b="1" dirty="0" err="1" smtClean="0">
                <a:latin typeface="Times New Roman" pitchFamily="18" charset="0"/>
                <a:cs typeface="Times New Roman" pitchFamily="18" charset="0"/>
              </a:rPr>
              <a:t>Bản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chất</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của</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virut</a:t>
            </a:r>
            <a:r>
              <a:rPr lang="en-US" sz="3200" b="1" dirty="0" smtClean="0">
                <a:latin typeface="Times New Roman" pitchFamily="18" charset="0"/>
                <a:cs typeface="Times New Roman" pitchFamily="18" charset="0"/>
              </a:rPr>
              <a:t>: </a:t>
            </a:r>
            <a:r>
              <a:rPr lang="vi-VN" sz="3200" dirty="0">
                <a:latin typeface="Times New Roman" pitchFamily="18" charset="0"/>
                <a:cs typeface="Times New Roman" pitchFamily="18" charset="0"/>
              </a:rPr>
              <a:t>Virus máy tính là một phần mềm có thể “lây nhiễm” các chương trình khác bằng cách sửa đổi chúng; việc sửa đổi bao gồm việc đưa vào chương trình gốc một quy trình để tạo bản sao của chương trình vi rút, sau đó có thể lây nhiễm sang các chương trình </a:t>
            </a:r>
            <a:r>
              <a:rPr lang="vi-VN" sz="3200" dirty="0" smtClean="0">
                <a:latin typeface="Times New Roman" pitchFamily="18" charset="0"/>
                <a:cs typeface="Times New Roman" pitchFamily="18" charset="0"/>
              </a:rPr>
              <a:t>khác</a:t>
            </a:r>
            <a:r>
              <a:rPr lang="en-US" sz="3200"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96101411"/>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353362"/>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3.2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2958502"/>
          </a:xfrm>
          <a:prstGeom prst="rect">
            <a:avLst/>
          </a:prstGeom>
          <a:noFill/>
        </p:spPr>
        <p:txBody>
          <a:bodyPr wrap="square" rtlCol="0">
            <a:spAutoFit/>
          </a:bodyPr>
          <a:lstStyle/>
          <a:p>
            <a:pPr indent="354013">
              <a:lnSpc>
                <a:spcPct val="150000"/>
              </a:lnSpc>
              <a:buFont typeface="Wingdings" pitchFamily="2" charset="2"/>
              <a:buChar char="Ø"/>
            </a:pPr>
            <a:r>
              <a:rPr lang="vi-VN" sz="3200" dirty="0">
                <a:latin typeface="Times New Roman" pitchFamily="18" charset="0"/>
                <a:cs typeface="Times New Roman" pitchFamily="18" charset="0"/>
              </a:rPr>
              <a:t>Virus sinh học là những mẩu mã di truyền nhỏ - DNA hoặc RNA - có thể tiếp quản bộ máy của một tế bào sống và đánh lừa nó tạo ra hàng nghìn bản sao hoàn hảo của virus gốc</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11086553"/>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353362"/>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3.2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5678478"/>
          </a:xfrm>
          <a:prstGeom prst="rect">
            <a:avLst/>
          </a:prstGeom>
          <a:noFill/>
        </p:spPr>
        <p:txBody>
          <a:bodyPr wrap="square" rtlCol="0">
            <a:spAutoFit/>
          </a:bodyPr>
          <a:lstStyle/>
          <a:p>
            <a:pPr indent="354013">
              <a:lnSpc>
                <a:spcPct val="150000"/>
              </a:lnSpc>
              <a:buFont typeface="Wingdings" pitchFamily="2" charset="2"/>
              <a:buChar char="Ø"/>
            </a:pPr>
            <a:r>
              <a:rPr lang="vi-VN" sz="3200" dirty="0">
                <a:latin typeface="Times New Roman" pitchFamily="18" charset="0"/>
                <a:cs typeface="Times New Roman" pitchFamily="18" charset="0"/>
              </a:rPr>
              <a:t>Virus </a:t>
            </a:r>
            <a:r>
              <a:rPr lang="en-US" sz="3200" dirty="0" err="1" smtClean="0">
                <a:latin typeface="Times New Roman" pitchFamily="18" charset="0"/>
                <a:cs typeface="Times New Roman" pitchFamily="18" charset="0"/>
              </a:rPr>
              <a:t>máy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tính</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gồm</a:t>
            </a:r>
            <a:r>
              <a:rPr lang="en-US" sz="3200" dirty="0" smtClean="0">
                <a:latin typeface="Times New Roman" pitchFamily="18" charset="0"/>
                <a:cs typeface="Times New Roman" pitchFamily="18" charset="0"/>
              </a:rPr>
              <a:t> 3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a:t>
            </a:r>
          </a:p>
          <a:p>
            <a:pPr marL="457200" indent="-457200">
              <a:lnSpc>
                <a:spcPct val="150000"/>
              </a:lnSpc>
              <a:buFont typeface="Arial" pitchFamily="34" charset="0"/>
              <a:buChar char="•"/>
            </a:pPr>
            <a:r>
              <a:rPr lang="vi-VN" sz="3000" dirty="0">
                <a:latin typeface="Times New Roman" pitchFamily="18" charset="0"/>
                <a:cs typeface="Times New Roman" pitchFamily="18" charset="0"/>
              </a:rPr>
              <a:t>Cơ chế lây nhiễm: Phương thức lây lan của vi-rút, tạo điều kiện cho vi-rút nhân rộng. Cơ chế này cũng được gọi là vector lây </a:t>
            </a:r>
            <a:r>
              <a:rPr lang="vi-VN" sz="3000" dirty="0" smtClean="0">
                <a:latin typeface="Times New Roman" pitchFamily="18" charset="0"/>
                <a:cs typeface="Times New Roman" pitchFamily="18" charset="0"/>
              </a:rPr>
              <a:t>nhiễm.</a:t>
            </a:r>
            <a:endParaRPr lang="en-US" sz="3000" dirty="0" smtClean="0">
              <a:latin typeface="Times New Roman" pitchFamily="18" charset="0"/>
              <a:cs typeface="Times New Roman" pitchFamily="18" charset="0"/>
            </a:endParaRPr>
          </a:p>
          <a:p>
            <a:pPr marL="457200" indent="-457200">
              <a:lnSpc>
                <a:spcPct val="150000"/>
              </a:lnSpc>
              <a:buFont typeface="Arial" pitchFamily="34" charset="0"/>
              <a:buChar char="•"/>
            </a:pPr>
            <a:r>
              <a:rPr lang="vi-VN" sz="3000" dirty="0" smtClean="0">
                <a:latin typeface="Times New Roman" pitchFamily="18" charset="0"/>
                <a:cs typeface="Times New Roman" pitchFamily="18" charset="0"/>
              </a:rPr>
              <a:t>Kích </a:t>
            </a:r>
            <a:r>
              <a:rPr lang="vi-VN" sz="3000" dirty="0">
                <a:latin typeface="Times New Roman" pitchFamily="18" charset="0"/>
                <a:cs typeface="Times New Roman" pitchFamily="18" charset="0"/>
              </a:rPr>
              <a:t>hoạt: Sự kiện hoặc điều kiện xác định thời điểm tải trọng được kích hoạt hoặc phân </a:t>
            </a:r>
            <a:r>
              <a:rPr lang="vi-VN" sz="3000" dirty="0" smtClean="0">
                <a:latin typeface="Times New Roman" pitchFamily="18" charset="0"/>
                <a:cs typeface="Times New Roman" pitchFamily="18" charset="0"/>
              </a:rPr>
              <a:t>phối.</a:t>
            </a:r>
            <a:endParaRPr lang="en-US" sz="3000" dirty="0" smtClean="0">
              <a:latin typeface="Times New Roman" pitchFamily="18" charset="0"/>
              <a:cs typeface="Times New Roman" pitchFamily="18" charset="0"/>
            </a:endParaRPr>
          </a:p>
          <a:p>
            <a:pPr marL="457200" indent="-457200">
              <a:lnSpc>
                <a:spcPct val="150000"/>
              </a:lnSpc>
              <a:buFont typeface="Arial" pitchFamily="34" charset="0"/>
              <a:buChar char="•"/>
            </a:pPr>
            <a:r>
              <a:rPr lang="vi-VN" sz="3000" dirty="0" smtClean="0">
                <a:latin typeface="Times New Roman" pitchFamily="18" charset="0"/>
                <a:cs typeface="Times New Roman" pitchFamily="18" charset="0"/>
              </a:rPr>
              <a:t>Tải </a:t>
            </a:r>
            <a:r>
              <a:rPr lang="vi-VN" sz="3000" dirty="0">
                <a:latin typeface="Times New Roman" pitchFamily="18" charset="0"/>
                <a:cs typeface="Times New Roman" pitchFamily="18" charset="0"/>
              </a:rPr>
              <a:t>trọng: </a:t>
            </a:r>
            <a:r>
              <a:rPr lang="vi-VN" sz="3000" dirty="0" smtClean="0">
                <a:latin typeface="Times New Roman" pitchFamily="18" charset="0"/>
                <a:cs typeface="Times New Roman" pitchFamily="18" charset="0"/>
              </a:rPr>
              <a:t>có </a:t>
            </a:r>
            <a:r>
              <a:rPr lang="vi-VN" sz="3000" dirty="0">
                <a:latin typeface="Times New Roman" pitchFamily="18" charset="0"/>
                <a:cs typeface="Times New Roman" pitchFamily="18" charset="0"/>
              </a:rPr>
              <a:t>thể liên quan đến thiệt hại </a:t>
            </a:r>
            <a:r>
              <a:rPr lang="en-US" sz="3000" dirty="0" err="1" smtClean="0">
                <a:latin typeface="Times New Roman" pitchFamily="18" charset="0"/>
                <a:cs typeface="Times New Roman" pitchFamily="18" charset="0"/>
              </a:rPr>
              <a:t>những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hoạt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động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bình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thường</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8035592"/>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353362"/>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3.2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4985980"/>
          </a:xfrm>
          <a:prstGeom prst="rect">
            <a:avLst/>
          </a:prstGeom>
          <a:noFill/>
        </p:spPr>
        <p:txBody>
          <a:bodyPr wrap="square" rtlCol="0">
            <a:spAutoFit/>
          </a:bodyPr>
          <a:lstStyle/>
          <a:p>
            <a:pPr indent="354013">
              <a:lnSpc>
                <a:spcPct val="150000"/>
              </a:lnSpc>
              <a:buFont typeface="Wingdings" pitchFamily="2" charset="2"/>
              <a:buChar char="Ø"/>
            </a:pPr>
            <a:r>
              <a:rPr lang="en-US" sz="3200" dirty="0" err="1" smtClean="0">
                <a:latin typeface="Times New Roman" pitchFamily="18" charset="0"/>
                <a:cs typeface="Times New Roman" pitchFamily="18" charset="0"/>
              </a:rPr>
              <a:t>Thời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vi-VN" sz="3200" dirty="0" smtClean="0">
                <a:latin typeface="Times New Roman" pitchFamily="18" charset="0"/>
                <a:cs typeface="Times New Roman" pitchFamily="18" charset="0"/>
              </a:rPr>
              <a:t>Virus</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gồm</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giai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đoạn</a:t>
            </a:r>
            <a:r>
              <a:rPr lang="en-US" sz="3200" dirty="0" smtClean="0">
                <a:latin typeface="Times New Roman" pitchFamily="18" charset="0"/>
                <a:cs typeface="Times New Roman" pitchFamily="18" charset="0"/>
              </a:rPr>
              <a:t>:</a:t>
            </a:r>
          </a:p>
          <a:p>
            <a:pPr marL="457200" indent="-457200">
              <a:lnSpc>
                <a:spcPct val="150000"/>
              </a:lnSpc>
              <a:buFont typeface="Arial" pitchFamily="34" charset="0"/>
              <a:buChar char="•"/>
            </a:pPr>
            <a:r>
              <a:rPr lang="vi-VN" sz="3000" dirty="0">
                <a:latin typeface="Times New Roman" pitchFamily="18" charset="0"/>
                <a:cs typeface="Times New Roman" pitchFamily="18" charset="0"/>
              </a:rPr>
              <a:t>Giai đoạn ngủ đông: </a:t>
            </a:r>
            <a:r>
              <a:rPr lang="vi-VN" sz="3000" dirty="0" smtClean="0">
                <a:latin typeface="Times New Roman" pitchFamily="18" charset="0"/>
                <a:cs typeface="Times New Roman" pitchFamily="18" charset="0"/>
              </a:rPr>
              <a:t>Virus sẽ </a:t>
            </a:r>
            <a:r>
              <a:rPr lang="vi-VN" sz="3000" dirty="0">
                <a:latin typeface="Times New Roman" pitchFamily="18" charset="0"/>
                <a:cs typeface="Times New Roman" pitchFamily="18" charset="0"/>
              </a:rPr>
              <a:t>được kích hoạt bởi một số sự </a:t>
            </a:r>
            <a:r>
              <a:rPr lang="vi-VN" sz="3000" dirty="0" smtClean="0">
                <a:latin typeface="Times New Roman" pitchFamily="18" charset="0"/>
                <a:cs typeface="Times New Roman" pitchFamily="18" charset="0"/>
              </a:rPr>
              <a:t>kiện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một </a:t>
            </a:r>
            <a:r>
              <a:rPr lang="vi-VN" sz="3000" dirty="0">
                <a:latin typeface="Times New Roman" pitchFamily="18" charset="0"/>
                <a:cs typeface="Times New Roman" pitchFamily="18" charset="0"/>
              </a:rPr>
              <a:t>chương trình hoặc tệp </a:t>
            </a:r>
            <a:r>
              <a:rPr lang="vi-VN" sz="3000" dirty="0" smtClean="0">
                <a:latin typeface="Times New Roman" pitchFamily="18" charset="0"/>
                <a:cs typeface="Times New Roman" pitchFamily="18" charset="0"/>
              </a:rPr>
              <a:t>khác</a:t>
            </a:r>
            <a:r>
              <a:rPr lang="en-US" sz="3000" dirty="0" smtClean="0">
                <a:latin typeface="Times New Roman" pitchFamily="18" charset="0"/>
                <a:cs typeface="Times New Roman" pitchFamily="18" charset="0"/>
              </a:rPr>
              <a:t>….</a:t>
            </a:r>
            <a:r>
              <a:rPr lang="vi-VN" sz="3000" dirty="0" smtClean="0">
                <a:latin typeface="Times New Roman" pitchFamily="18" charset="0"/>
                <a:cs typeface="Times New Roman" pitchFamily="18" charset="0"/>
              </a:rPr>
              <a:t>Không </a:t>
            </a:r>
            <a:r>
              <a:rPr lang="vi-VN" sz="3000" dirty="0">
                <a:latin typeface="Times New Roman" pitchFamily="18" charset="0"/>
                <a:cs typeface="Times New Roman" pitchFamily="18" charset="0"/>
              </a:rPr>
              <a:t>phải tất cả các loại virus đều có giai đoạn này.</a:t>
            </a:r>
          </a:p>
          <a:p>
            <a:pPr marL="457200" indent="-457200">
              <a:lnSpc>
                <a:spcPct val="150000"/>
              </a:lnSpc>
              <a:buFont typeface="Arial" pitchFamily="34" charset="0"/>
              <a:buChar char="•"/>
            </a:pPr>
            <a:r>
              <a:rPr lang="vi-VN" sz="3000" dirty="0" smtClean="0">
                <a:latin typeface="Times New Roman" pitchFamily="18" charset="0"/>
                <a:cs typeface="Times New Roman" pitchFamily="18" charset="0"/>
              </a:rPr>
              <a:t>Giai </a:t>
            </a:r>
            <a:r>
              <a:rPr lang="vi-VN" sz="3000" dirty="0">
                <a:latin typeface="Times New Roman" pitchFamily="18" charset="0"/>
                <a:cs typeface="Times New Roman" pitchFamily="18" charset="0"/>
              </a:rPr>
              <a:t>đoạn lan truyền: Virus đặt một bản sao của chính nó vào các chương trình khác hoặc vào các khu vực hệ thống nhất định trên </a:t>
            </a:r>
            <a:r>
              <a:rPr lang="vi-VN" sz="3000" dirty="0" smtClean="0">
                <a:latin typeface="Times New Roman" pitchFamily="18" charset="0"/>
                <a:cs typeface="Times New Roman" pitchFamily="18" charset="0"/>
              </a:rPr>
              <a:t>đĩa</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270782986"/>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353362"/>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3.2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4985980"/>
          </a:xfrm>
          <a:prstGeom prst="rect">
            <a:avLst/>
          </a:prstGeom>
          <a:noFill/>
        </p:spPr>
        <p:txBody>
          <a:bodyPr wrap="square" rtlCol="0">
            <a:spAutoFit/>
          </a:bodyPr>
          <a:lstStyle/>
          <a:p>
            <a:pPr indent="354013">
              <a:lnSpc>
                <a:spcPct val="150000"/>
              </a:lnSpc>
              <a:buFont typeface="Wingdings" pitchFamily="2" charset="2"/>
              <a:buChar char="Ø"/>
            </a:pPr>
            <a:r>
              <a:rPr lang="en-US" sz="3200" dirty="0" err="1" smtClean="0">
                <a:latin typeface="Times New Roman" pitchFamily="18" charset="0"/>
                <a:cs typeface="Times New Roman" pitchFamily="18" charset="0"/>
              </a:rPr>
              <a:t>Thời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vi-VN" sz="3200" dirty="0" smtClean="0">
                <a:latin typeface="Times New Roman" pitchFamily="18" charset="0"/>
                <a:cs typeface="Times New Roman" pitchFamily="18" charset="0"/>
              </a:rPr>
              <a:t>Virus</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gồm</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giai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đoạn</a:t>
            </a:r>
            <a:r>
              <a:rPr lang="en-US" sz="3200" dirty="0" smtClean="0">
                <a:latin typeface="Times New Roman" pitchFamily="18" charset="0"/>
                <a:cs typeface="Times New Roman" pitchFamily="18" charset="0"/>
              </a:rPr>
              <a:t>:</a:t>
            </a:r>
          </a:p>
          <a:p>
            <a:pPr marL="457200" indent="-457200">
              <a:lnSpc>
                <a:spcPct val="150000"/>
              </a:lnSpc>
              <a:buFont typeface="Arial" pitchFamily="34" charset="0"/>
              <a:buChar char="•"/>
            </a:pPr>
            <a:r>
              <a:rPr lang="vi-VN" sz="3000" dirty="0">
                <a:latin typeface="Times New Roman" pitchFamily="18" charset="0"/>
                <a:cs typeface="Times New Roman" pitchFamily="18" charset="0"/>
              </a:rPr>
              <a:t>Giai đoạn kích hoạt: Virus được kích hoạt để thực hiện chức năng mà nó đã dự </a:t>
            </a:r>
            <a:r>
              <a:rPr lang="vi-VN" sz="3000" dirty="0" smtClean="0">
                <a:latin typeface="Times New Roman" pitchFamily="18" charset="0"/>
                <a:cs typeface="Times New Roman" pitchFamily="18" charset="0"/>
              </a:rPr>
              <a:t>kiến.</a:t>
            </a:r>
            <a:endParaRPr lang="vi-VN" sz="3000" dirty="0">
              <a:latin typeface="Times New Roman" pitchFamily="18" charset="0"/>
              <a:cs typeface="Times New Roman" pitchFamily="18" charset="0"/>
            </a:endParaRPr>
          </a:p>
          <a:p>
            <a:pPr marL="457200" indent="-457200">
              <a:lnSpc>
                <a:spcPct val="150000"/>
              </a:lnSpc>
              <a:buFont typeface="Arial" pitchFamily="34" charset="0"/>
              <a:buChar char="•"/>
            </a:pPr>
            <a:r>
              <a:rPr lang="vi-VN" sz="3000" dirty="0">
                <a:latin typeface="Times New Roman" pitchFamily="18" charset="0"/>
                <a:cs typeface="Times New Roman" pitchFamily="18" charset="0"/>
              </a:rPr>
              <a:t>Giai đoạn thực thi: Chức năng được thực hiện. Chức năng này có thể vô hại, chẳng hạn như thông báo trên màn hình hoặc gây hại, chẳng hạn như phá hủy các chương trình và tệp dữ liệu.</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75145010"/>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3.3 PHÒNG CHỐNG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3554819"/>
          </a:xfrm>
          <a:prstGeom prst="rect">
            <a:avLst/>
          </a:prstGeom>
          <a:noFill/>
        </p:spPr>
        <p:txBody>
          <a:bodyPr wrap="square" rtlCol="0">
            <a:spAutoFit/>
          </a:bodyPr>
          <a:lstStyle/>
          <a:p>
            <a:pPr indent="354013">
              <a:lnSpc>
                <a:spcPct val="150000"/>
              </a:lnSpc>
              <a:buFont typeface="Wingdings" pitchFamily="2" charset="2"/>
              <a:buChar char="Ø"/>
            </a:pPr>
            <a:r>
              <a:rPr lang="en-US" sz="3000" dirty="0" err="1" smtClean="0">
                <a:latin typeface="Times New Roman" pitchFamily="18" charset="0"/>
                <a:cs typeface="Times New Roman" pitchFamily="18" charset="0"/>
              </a:rPr>
              <a:t>Phương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phòng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chống</a:t>
            </a:r>
            <a:r>
              <a:rPr lang="en-US" sz="3000" dirty="0" smtClean="0">
                <a:latin typeface="Times New Roman" pitchFamily="18" charset="0"/>
                <a:cs typeface="Times New Roman" pitchFamily="18" charset="0"/>
              </a:rPr>
              <a:t> Viruses: </a:t>
            </a:r>
            <a:r>
              <a:rPr lang="en-US" sz="3000" dirty="0" err="1" smtClean="0">
                <a:latin typeface="Times New Roman" pitchFamily="18" charset="0"/>
                <a:cs typeface="Times New Roman" pitchFamily="18" charset="0"/>
              </a:rPr>
              <a:t>Giải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tốt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nhất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việc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ngăn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chặn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virut</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virut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ngay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đầu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hoặc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chặn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sửa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đổi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tập</a:t>
            </a:r>
            <a:r>
              <a:rPr lang="en-US" sz="3000" dirty="0" smtClean="0">
                <a:latin typeface="Times New Roman" pitchFamily="18" charset="0"/>
                <a:cs typeface="Times New Roman" pitchFamily="18" charset="0"/>
              </a:rPr>
              <a:t> tin. </a:t>
            </a:r>
          </a:p>
          <a:p>
            <a:pPr>
              <a:lnSpc>
                <a:spcPct val="150000"/>
              </a:lnSpc>
            </a:pPr>
            <a:endParaRPr lang="en-US" sz="3000" dirty="0" smtClean="0">
              <a:latin typeface="Times New Roman" pitchFamily="18" charset="0"/>
              <a:cs typeface="Times New Roman" pitchFamily="18" charset="0"/>
            </a:endParaRPr>
          </a:p>
          <a:p>
            <a:pPr>
              <a:lnSpc>
                <a:spcPct val="150000"/>
              </a:lnSpc>
            </a:pPr>
            <a:r>
              <a:rPr lang="en-US" sz="3000" dirty="0" err="1" smtClean="0">
                <a:latin typeface="Times New Roman" pitchFamily="18" charset="0"/>
                <a:cs typeface="Times New Roman" pitchFamily="18" charset="0"/>
              </a:rPr>
              <a:t>Vậy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với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giải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hiểu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quả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không</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4243398733"/>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353362"/>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268760"/>
            <a:ext cx="9144000" cy="5632311"/>
          </a:xfrm>
          <a:prstGeom prst="rect">
            <a:avLst/>
          </a:prstGeom>
          <a:noFill/>
        </p:spPr>
        <p:txBody>
          <a:bodyPr wrap="square" rtlCol="0">
            <a:spAutoFit/>
          </a:bodyPr>
          <a:lstStyle/>
          <a:p>
            <a:pPr>
              <a:lnSpc>
                <a:spcPct val="150000"/>
              </a:lnSpc>
            </a:pPr>
            <a:r>
              <a:rPr lang="vi-VN" sz="3000" dirty="0"/>
              <a:t>◆ </a:t>
            </a:r>
            <a:r>
              <a:rPr lang="vi-VN" sz="3000" dirty="0" smtClean="0">
                <a:latin typeface="+mj-lt"/>
              </a:rPr>
              <a:t>Phần </a:t>
            </a:r>
            <a:r>
              <a:rPr lang="vi-VN" sz="3000" dirty="0">
                <a:latin typeface="+mj-lt"/>
              </a:rPr>
              <a:t>mềm độc hại là phần mềm được cố ý đưa vào hoặc chèn vào hệ thống với mục đích có hại.</a:t>
            </a:r>
          </a:p>
          <a:p>
            <a:pPr>
              <a:lnSpc>
                <a:spcPct val="150000"/>
              </a:lnSpc>
            </a:pPr>
            <a:r>
              <a:rPr lang="vi-VN" sz="3000" dirty="0">
                <a:latin typeface="+mj-lt"/>
              </a:rPr>
              <a:t>◆ Virus là một phần mềm có thể “lây nhiễm” các chương trình khác bằng cách sửa đổi </a:t>
            </a:r>
            <a:r>
              <a:rPr lang="vi-VN" sz="3000" dirty="0" smtClean="0">
                <a:latin typeface="+mj-lt"/>
              </a:rPr>
              <a:t>chúng</a:t>
            </a:r>
            <a:r>
              <a:rPr lang="en-US" sz="3000" dirty="0" smtClean="0">
                <a:latin typeface="+mj-lt"/>
              </a:rPr>
              <a:t>.</a:t>
            </a:r>
          </a:p>
          <a:p>
            <a:pPr>
              <a:lnSpc>
                <a:spcPct val="150000"/>
              </a:lnSpc>
            </a:pPr>
            <a:r>
              <a:rPr lang="vi-VN" sz="3000" dirty="0" smtClean="0">
                <a:latin typeface="+mj-lt"/>
              </a:rPr>
              <a:t>◆ </a:t>
            </a:r>
            <a:r>
              <a:rPr lang="en-US" sz="3000" dirty="0">
                <a:latin typeface="Times New Roman" pitchFamily="18" charset="0"/>
                <a:cs typeface="Times New Roman" pitchFamily="18" charset="0"/>
              </a:rPr>
              <a:t>W</a:t>
            </a:r>
            <a:r>
              <a:rPr lang="vi-VN" sz="3000" dirty="0" smtClean="0">
                <a:latin typeface="Times New Roman" pitchFamily="18" charset="0"/>
                <a:cs typeface="Times New Roman" pitchFamily="18" charset="0"/>
              </a:rPr>
              <a:t>orm</a:t>
            </a:r>
            <a:r>
              <a:rPr lang="en-US" sz="3000" dirty="0" smtClean="0">
                <a:latin typeface="Times New Roman" pitchFamily="18" charset="0"/>
                <a:cs typeface="Times New Roman" pitchFamily="18" charset="0"/>
              </a:rPr>
              <a:t> </a:t>
            </a:r>
            <a:r>
              <a:rPr lang="vi-VN" sz="3000" dirty="0" smtClean="0">
                <a:latin typeface="+mj-lt"/>
              </a:rPr>
              <a:t>là </a:t>
            </a:r>
            <a:r>
              <a:rPr lang="vi-VN" sz="3000" dirty="0">
                <a:latin typeface="+mj-lt"/>
              </a:rPr>
              <a:t>một chương trình có thể tự sao chép và gửi các bản sao từ máy tính này sang máy tính khác qua các kết nối mạng. Khi đến nơi, sâu có thể được kích hoạt để tái tạo và nhân giống trở </a:t>
            </a:r>
            <a:r>
              <a:rPr lang="vi-VN" sz="3000" dirty="0" smtClean="0">
                <a:latin typeface="+mj-lt"/>
              </a:rPr>
              <a:t>lại</a:t>
            </a:r>
            <a:r>
              <a:rPr lang="en-US" sz="3000" dirty="0" smtClean="0">
                <a:latin typeface="+mj-lt"/>
              </a:rPr>
              <a:t>.</a:t>
            </a:r>
            <a:endParaRPr lang="vi-VN" sz="3000" dirty="0">
              <a:latin typeface="+mj-lt"/>
            </a:endParaRPr>
          </a:p>
        </p:txBody>
      </p:sp>
    </p:spTree>
    <p:extLst>
      <p:ext uri="{BB962C8B-B14F-4D97-AF65-F5344CB8AC3E}">
        <p14:creationId xmlns:p14="http://schemas.microsoft.com/office/powerpoint/2010/main" val="863384419"/>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3.3 PHÒNG CHỐNG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908720"/>
            <a:ext cx="9144000" cy="5549340"/>
          </a:xfrm>
          <a:prstGeom prst="rect">
            <a:avLst/>
          </a:prstGeom>
          <a:noFill/>
        </p:spPr>
        <p:txBody>
          <a:bodyPr wrap="square" rtlCol="0">
            <a:spAutoFit/>
          </a:bodyPr>
          <a:lstStyle/>
          <a:p>
            <a:pPr indent="354013">
              <a:lnSpc>
                <a:spcPct val="150000"/>
              </a:lnSpc>
              <a:buFont typeface="Wingdings" pitchFamily="2" charset="2"/>
              <a:buChar char="Ø"/>
            </a:pP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bị</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nhiễm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thì</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chúng</a:t>
            </a:r>
            <a:r>
              <a:rPr lang="en-US" sz="3000" dirty="0" smtClean="0">
                <a:latin typeface="Times New Roman" pitchFamily="18" charset="0"/>
                <a:cs typeface="Times New Roman" pitchFamily="18" charset="0"/>
              </a:rPr>
              <a:t> ta </a:t>
            </a:r>
            <a:r>
              <a:rPr lang="en-US" sz="3000" dirty="0" err="1" smtClean="0">
                <a:latin typeface="Times New Roman" pitchFamily="18" charset="0"/>
                <a:cs typeface="Times New Roman" pitchFamily="18" charset="0"/>
              </a:rPr>
              <a:t>cần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định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việc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nhiễm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virut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vị</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trí</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hoặc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vùng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nào</a:t>
            </a:r>
            <a:r>
              <a:rPr lang="en-US" sz="3000" dirty="0" smtClean="0">
                <a:latin typeface="Times New Roman" pitchFamily="18" charset="0"/>
                <a:cs typeface="Times New Roman" pitchFamily="18" charset="0"/>
              </a:rPr>
              <a:t>.</a:t>
            </a:r>
          </a:p>
          <a:p>
            <a:pPr indent="354013">
              <a:lnSpc>
                <a:spcPct val="150000"/>
              </a:lnSpc>
              <a:buFont typeface="Wingdings" pitchFamily="2" charset="2"/>
              <a:buChar char="Ø"/>
            </a:pPr>
            <a:r>
              <a:rPr lang="en-US" sz="3000" dirty="0" err="1" smtClean="0">
                <a:latin typeface="Times New Roman" pitchFamily="18" charset="0"/>
                <a:cs typeface="Times New Roman" pitchFamily="18" charset="0"/>
              </a:rPr>
              <a:t>Nhận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thì</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chúng</a:t>
            </a:r>
            <a:r>
              <a:rPr lang="en-US" sz="3000" dirty="0" smtClean="0">
                <a:latin typeface="Times New Roman" pitchFamily="18" charset="0"/>
                <a:cs typeface="Times New Roman" pitchFamily="18" charset="0"/>
              </a:rPr>
              <a:t> ta </a:t>
            </a:r>
            <a:r>
              <a:rPr lang="en-US" sz="3000" dirty="0" err="1" smtClean="0">
                <a:latin typeface="Times New Roman" pitchFamily="18" charset="0"/>
                <a:cs typeface="Times New Roman" pitchFamily="18" charset="0"/>
              </a:rPr>
              <a:t>cần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định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loại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virut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gây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nhiễm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trong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chương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trình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loại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gì</a:t>
            </a:r>
            <a:r>
              <a:rPr lang="en-US" sz="3000" dirty="0" smtClean="0">
                <a:latin typeface="Times New Roman" pitchFamily="18" charset="0"/>
                <a:cs typeface="Times New Roman" pitchFamily="18" charset="0"/>
              </a:rPr>
              <a:t>.</a:t>
            </a:r>
          </a:p>
          <a:p>
            <a:pPr indent="354013">
              <a:lnSpc>
                <a:spcPct val="150000"/>
              </a:lnSpc>
              <a:buFont typeface="Wingdings" pitchFamily="2" charset="2"/>
              <a:buChar char="Ø"/>
            </a:pPr>
            <a:r>
              <a:rPr lang="en-US" sz="3000" dirty="0" err="1" smtClean="0">
                <a:latin typeface="Times New Roman" pitchFamily="18" charset="0"/>
                <a:cs typeface="Times New Roman" pitchFamily="18" charset="0"/>
              </a:rPr>
              <a:t>Loại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bỏ</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xóa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hết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những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dấu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vết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chương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trình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lây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nhiễm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lây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nhiễm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tới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chương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trình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khôi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phục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thái</a:t>
            </a:r>
            <a:r>
              <a:rPr lang="en-US" sz="3000" dirty="0" smtClean="0">
                <a:latin typeface="Times New Roman" pitchFamily="18" charset="0"/>
                <a:cs typeface="Times New Roman" pitchFamily="18" charset="0"/>
              </a:rPr>
              <a:t> ban </a:t>
            </a:r>
            <a:r>
              <a:rPr lang="en-US" sz="3000" dirty="0" err="1" smtClean="0">
                <a:latin typeface="Times New Roman" pitchFamily="18" charset="0"/>
                <a:cs typeface="Times New Roman" pitchFamily="18" charset="0"/>
              </a:rPr>
              <a:t>đầu</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40574561"/>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3.3 PHÒNG CHỐNG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908720"/>
            <a:ext cx="9144000" cy="3600986"/>
          </a:xfrm>
          <a:prstGeom prst="rect">
            <a:avLst/>
          </a:prstGeom>
          <a:noFill/>
        </p:spPr>
        <p:txBody>
          <a:bodyPr wrap="square" rtlCol="0">
            <a:spAutoFit/>
          </a:bodyPr>
          <a:lstStyle/>
          <a:p>
            <a:pPr indent="354013">
              <a:lnSpc>
                <a:spcPct val="150000"/>
              </a:lnSpc>
              <a:buFont typeface="Wingdings" pitchFamily="2" charset="2"/>
              <a:buChar char="Ø"/>
            </a:pPr>
            <a:r>
              <a:rPr lang="en-US" sz="3200" dirty="0" err="1" smtClean="0">
                <a:latin typeface="Times New Roman" pitchFamily="18" charset="0"/>
                <a:cs typeface="Times New Roman" pitchFamily="18" charset="0"/>
              </a:rPr>
              <a:t>Kỹ</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thuật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phòng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viruts</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nâng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cao</a:t>
            </a:r>
            <a:r>
              <a:rPr lang="en-US" sz="3200" dirty="0" smtClean="0">
                <a:latin typeface="Times New Roman" pitchFamily="18" charset="0"/>
                <a:cs typeface="Times New Roman" pitchFamily="18" charset="0"/>
              </a:rPr>
              <a:t>:</a:t>
            </a:r>
          </a:p>
          <a:p>
            <a:pPr marL="914400" lvl="1" indent="-457200">
              <a:lnSpc>
                <a:spcPct val="150000"/>
              </a:lnSpc>
              <a:buFont typeface="Wingdings" pitchFamily="2" charset="2"/>
              <a:buChar char="§"/>
            </a:pP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giải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chung</a:t>
            </a:r>
            <a:r>
              <a:rPr lang="en-US" sz="3000" dirty="0" smtClean="0">
                <a:latin typeface="Times New Roman" pitchFamily="18" charset="0"/>
                <a:cs typeface="Times New Roman" pitchFamily="18" charset="0"/>
              </a:rPr>
              <a:t>:</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cho phép chương trình chống vi-rút dễ dàng phát hiện ngay cả những vi-rút đa </a:t>
            </a:r>
            <a:r>
              <a:rPr lang="vi-VN" sz="3000" dirty="0" smtClean="0">
                <a:latin typeface="Times New Roman" pitchFamily="18" charset="0"/>
                <a:cs typeface="Times New Roman" pitchFamily="18" charset="0"/>
              </a:rPr>
              <a:t>hình</a:t>
            </a:r>
            <a:r>
              <a:rPr lang="en-US" sz="3000" dirty="0" smtClean="0">
                <a:latin typeface="Times New Roman" pitchFamily="18" charset="0"/>
                <a:cs typeface="Times New Roman" pitchFamily="18" charset="0"/>
              </a:rPr>
              <a:t>,</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phức tạp nhất trong khi vẫn duy trì tốc độ quét </a:t>
            </a:r>
            <a:r>
              <a:rPr lang="vi-VN" sz="3000" dirty="0" smtClean="0">
                <a:latin typeface="Times New Roman" pitchFamily="18" charset="0"/>
                <a:cs typeface="Times New Roman" pitchFamily="18" charset="0"/>
              </a:rPr>
              <a:t>nhanh</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089110357"/>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3.3 PHÒNG CHỐNG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908720"/>
            <a:ext cx="9144000" cy="2908489"/>
          </a:xfrm>
          <a:prstGeom prst="rect">
            <a:avLst/>
          </a:prstGeom>
          <a:noFill/>
        </p:spPr>
        <p:txBody>
          <a:bodyPr wrap="square" rtlCol="0">
            <a:spAutoFit/>
          </a:bodyPr>
          <a:lstStyle/>
          <a:p>
            <a:pPr indent="354013">
              <a:lnSpc>
                <a:spcPct val="150000"/>
              </a:lnSpc>
              <a:buFont typeface="Wingdings" pitchFamily="2" charset="2"/>
              <a:buChar char="Ø"/>
            </a:pPr>
            <a:r>
              <a:rPr lang="en-US" sz="3200" dirty="0" err="1" smtClean="0">
                <a:latin typeface="Times New Roman" pitchFamily="18" charset="0"/>
                <a:cs typeface="Times New Roman" pitchFamily="18" charset="0"/>
              </a:rPr>
              <a:t>Kỹ</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thuật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phòng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viruts</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nâng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cao</a:t>
            </a:r>
            <a:r>
              <a:rPr lang="en-US" sz="3200" dirty="0" smtClean="0">
                <a:latin typeface="Times New Roman" pitchFamily="18" charset="0"/>
                <a:cs typeface="Times New Roman" pitchFamily="18" charset="0"/>
              </a:rPr>
              <a:t>:</a:t>
            </a:r>
          </a:p>
          <a:p>
            <a:pPr marL="914400" lvl="1" indent="-457200">
              <a:lnSpc>
                <a:spcPct val="150000"/>
              </a:lnSpc>
              <a:buFont typeface="Wingdings" pitchFamily="2" charset="2"/>
              <a:buChar char="§"/>
            </a:pP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miễn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dịch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số</a:t>
            </a:r>
            <a:r>
              <a:rPr lang="en-US" sz="3000" dirty="0" smtClean="0">
                <a:latin typeface="Times New Roman" pitchFamily="18" charset="0"/>
                <a:cs typeface="Times New Roman" pitchFamily="18" charset="0"/>
              </a:rPr>
              <a:t>:</a:t>
            </a:r>
            <a:r>
              <a:rPr lang="vi-VN" sz="3000" dirty="0">
                <a:latin typeface="Times New Roman" pitchFamily="18" charset="0"/>
                <a:cs typeface="Times New Roman" pitchFamily="18" charset="0"/>
              </a:rPr>
              <a:t> </a:t>
            </a:r>
            <a:r>
              <a:rPr lang="vi-VN" sz="3000" dirty="0" smtClean="0">
                <a:latin typeface="Times New Roman" pitchFamily="18" charset="0"/>
                <a:cs typeface="Times New Roman" pitchFamily="18" charset="0"/>
              </a:rPr>
              <a:t>là </a:t>
            </a:r>
            <a:r>
              <a:rPr lang="vi-VN" sz="3000" dirty="0">
                <a:latin typeface="Times New Roman" pitchFamily="18" charset="0"/>
                <a:cs typeface="Times New Roman" pitchFamily="18" charset="0"/>
              </a:rPr>
              <a:t>một cách tiếp cận toàn diện để bảo vệ vi-rút được phát triển bởi </a:t>
            </a:r>
            <a:r>
              <a:rPr lang="vi-VN" sz="3000" dirty="0" smtClean="0">
                <a:latin typeface="Times New Roman" pitchFamily="18" charset="0"/>
                <a:cs typeface="Times New Roman" pitchFamily="18" charset="0"/>
              </a:rPr>
              <a:t>IBM </a:t>
            </a:r>
            <a:r>
              <a:rPr lang="vi-VN" sz="3000" dirty="0">
                <a:latin typeface="Times New Roman" pitchFamily="18" charset="0"/>
                <a:cs typeface="Times New Roman" pitchFamily="18" charset="0"/>
              </a:rPr>
              <a:t>và sau đó được Symantec cải tiến</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052107238"/>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3.3 PHÒNG CHỐNG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3203848" y="5661248"/>
            <a:ext cx="4283968" cy="830997"/>
          </a:xfrm>
          <a:prstGeom prst="rect">
            <a:avLst/>
          </a:prstGeom>
          <a:noFill/>
        </p:spPr>
        <p:txBody>
          <a:bodyPr wrap="square" rtlCol="0">
            <a:spAutoFit/>
          </a:bodyPr>
          <a:lstStyle/>
          <a:p>
            <a:pPr>
              <a:lnSpc>
                <a:spcPct val="150000"/>
              </a:lnSpc>
            </a:pP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miễn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dịch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endParaRPr lang="en-US" sz="3200" dirty="0" smtClean="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828" y="1353672"/>
            <a:ext cx="7668344" cy="415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6544890"/>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3.3 PHÒNG CHỐNG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908720"/>
            <a:ext cx="9144000" cy="5724644"/>
          </a:xfrm>
          <a:prstGeom prst="rect">
            <a:avLst/>
          </a:prstGeom>
          <a:noFill/>
        </p:spPr>
        <p:txBody>
          <a:bodyPr wrap="square" rtlCol="0">
            <a:spAutoFit/>
          </a:bodyPr>
          <a:lstStyle/>
          <a:p>
            <a:pPr indent="354013">
              <a:lnSpc>
                <a:spcPct val="150000"/>
              </a:lnSpc>
              <a:buFont typeface="Wingdings" pitchFamily="2" charset="2"/>
              <a:buChar char="Ø"/>
            </a:pPr>
            <a:r>
              <a:rPr lang="en-US" sz="3200" dirty="0" err="1" smtClean="0">
                <a:latin typeface="Times New Roman" pitchFamily="18" charset="0"/>
                <a:cs typeface="Times New Roman" pitchFamily="18" charset="0"/>
              </a:rPr>
              <a:t>Kỹ</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thuật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phòng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viruts</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nâng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cao</a:t>
            </a:r>
            <a:r>
              <a:rPr lang="en-US" sz="3200" dirty="0" smtClean="0">
                <a:latin typeface="Times New Roman" pitchFamily="18" charset="0"/>
                <a:cs typeface="Times New Roman" pitchFamily="18" charset="0"/>
              </a:rPr>
              <a:t>:</a:t>
            </a:r>
          </a:p>
          <a:p>
            <a:pPr marL="633413" lvl="1" indent="-457200">
              <a:lnSpc>
                <a:spcPct val="150000"/>
              </a:lnSpc>
              <a:buFont typeface="Wingdings" pitchFamily="2" charset="2"/>
              <a:buChar char="§"/>
            </a:pPr>
            <a:r>
              <a:rPr lang="en-US" sz="3000" dirty="0" err="1" smtClean="0">
                <a:latin typeface="Times New Roman" pitchFamily="18" charset="0"/>
                <a:cs typeface="Times New Roman" pitchFamily="18" charset="0"/>
              </a:rPr>
              <a:t>Phần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mềm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chặn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hành</a:t>
            </a:r>
            <a:r>
              <a:rPr lang="en-US" sz="3000" dirty="0" smtClean="0">
                <a:latin typeface="Times New Roman" pitchFamily="18" charset="0"/>
                <a:cs typeface="Times New Roman" pitchFamily="18" charset="0"/>
              </a:rPr>
              <a:t> vi: </a:t>
            </a:r>
            <a:r>
              <a:rPr lang="en-US" sz="3000" dirty="0" err="1"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tích </a:t>
            </a:r>
            <a:r>
              <a:rPr lang="vi-VN" sz="3000" dirty="0">
                <a:latin typeface="Times New Roman" pitchFamily="18" charset="0"/>
                <a:cs typeface="Times New Roman" pitchFamily="18" charset="0"/>
              </a:rPr>
              <a:t>hợp với hệ điều hành của máy tính chủ và </a:t>
            </a:r>
            <a:r>
              <a:rPr lang="en-US" sz="3000" dirty="0" err="1" smtClean="0">
                <a:latin typeface="Times New Roman" pitchFamily="18" charset="0"/>
                <a:cs typeface="Times New Roman" pitchFamily="18" charset="0"/>
              </a:rPr>
              <a:t>chương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trình</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theo </a:t>
            </a:r>
            <a:r>
              <a:rPr lang="vi-VN" sz="3000" dirty="0">
                <a:latin typeface="Times New Roman" pitchFamily="18" charset="0"/>
                <a:cs typeface="Times New Roman" pitchFamily="18" charset="0"/>
              </a:rPr>
              <a:t>dõi hành vi </a:t>
            </a:r>
            <a:r>
              <a:rPr lang="vi-VN" sz="3000" dirty="0" smtClean="0">
                <a:latin typeface="Times New Roman" pitchFamily="18" charset="0"/>
                <a:cs typeface="Times New Roman" pitchFamily="18" charset="0"/>
              </a:rPr>
              <a:t>trong </a:t>
            </a:r>
            <a:r>
              <a:rPr lang="vi-VN" sz="3000" dirty="0">
                <a:latin typeface="Times New Roman" pitchFamily="18" charset="0"/>
                <a:cs typeface="Times New Roman" pitchFamily="18" charset="0"/>
              </a:rPr>
              <a:t>thời gian thực để tìm các hành động độc </a:t>
            </a:r>
            <a:r>
              <a:rPr lang="vi-VN" sz="3000" dirty="0" smtClean="0">
                <a:latin typeface="Times New Roman" pitchFamily="18" charset="0"/>
                <a:cs typeface="Times New Roman" pitchFamily="18" charset="0"/>
              </a:rPr>
              <a:t>hại.</a:t>
            </a:r>
            <a:endParaRPr lang="en-US" sz="3000" dirty="0" smtClean="0">
              <a:latin typeface="Times New Roman" pitchFamily="18" charset="0"/>
              <a:cs typeface="Times New Roman" pitchFamily="18" charset="0"/>
            </a:endParaRPr>
          </a:p>
          <a:p>
            <a:pPr marL="633413" lvl="1" indent="-457200">
              <a:lnSpc>
                <a:spcPct val="150000"/>
              </a:lnSpc>
              <a:buFont typeface="Wingdings" pitchFamily="2" charset="2"/>
              <a:buChar char="q"/>
            </a:pPr>
            <a:r>
              <a:rPr lang="vi-VN" sz="3000" dirty="0" smtClean="0">
                <a:latin typeface="Times New Roman" pitchFamily="18" charset="0"/>
                <a:cs typeface="Times New Roman" pitchFamily="18" charset="0"/>
              </a:rPr>
              <a:t>Các </a:t>
            </a:r>
            <a:r>
              <a:rPr lang="vi-VN" sz="3000" dirty="0">
                <a:latin typeface="Times New Roman" pitchFamily="18" charset="0"/>
                <a:cs typeface="Times New Roman" pitchFamily="18" charset="0"/>
              </a:rPr>
              <a:t>hành vi được giám sát có thể bao </a:t>
            </a:r>
            <a:r>
              <a:rPr lang="vi-VN" sz="3000" dirty="0" smtClean="0">
                <a:latin typeface="Times New Roman" pitchFamily="18" charset="0"/>
                <a:cs typeface="Times New Roman" pitchFamily="18" charset="0"/>
              </a:rPr>
              <a:t>gồm</a:t>
            </a:r>
            <a:r>
              <a:rPr lang="en-US" sz="3000" dirty="0" smtClean="0">
                <a:latin typeface="Times New Roman" pitchFamily="18" charset="0"/>
                <a:cs typeface="Times New Roman" pitchFamily="18" charset="0"/>
              </a:rPr>
              <a:t>:</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Cố</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gắng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mở</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sửa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xóa</a:t>
            </a:r>
            <a:r>
              <a:rPr lang="en-US" sz="3000" dirty="0" smtClean="0">
                <a:latin typeface="Times New Roman" pitchFamily="18" charset="0"/>
                <a:cs typeface="Times New Roman" pitchFamily="18" charset="0"/>
              </a:rPr>
              <a:t>…</a:t>
            </a:r>
          </a:p>
          <a:p>
            <a:pPr lvl="1">
              <a:lnSpc>
                <a:spcPct val="150000"/>
              </a:lnSpc>
            </a:pPr>
            <a:r>
              <a:rPr lang="en-US" sz="3000" dirty="0" smtClean="0">
                <a:latin typeface="Times New Roman" pitchFamily="18" charset="0"/>
                <a:cs typeface="Times New Roman" pitchFamily="18" charset="0"/>
              </a:rPr>
              <a:t>  - </a:t>
            </a:r>
            <a:r>
              <a:rPr lang="en-US" sz="3000" dirty="0" err="1" smtClean="0">
                <a:latin typeface="Times New Roman" pitchFamily="18" charset="0"/>
                <a:cs typeface="Times New Roman" pitchFamily="18" charset="0"/>
              </a:rPr>
              <a:t>Sửa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đổi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cài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đặt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quan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trọng</a:t>
            </a:r>
            <a:r>
              <a:rPr lang="en-US" sz="3000" dirty="0" smtClean="0">
                <a:latin typeface="Times New Roman" pitchFamily="18" charset="0"/>
                <a:cs typeface="Times New Roman" pitchFamily="18" charset="0"/>
              </a:rPr>
              <a:t>.</a:t>
            </a:r>
          </a:p>
          <a:p>
            <a:pPr lvl="1">
              <a:lnSpc>
                <a:spcPct val="150000"/>
              </a:lnSpc>
            </a:pPr>
            <a:r>
              <a:rPr lang="en-US" sz="3000" dirty="0" smtClean="0">
                <a:latin typeface="Times New Roman" pitchFamily="18" charset="0"/>
                <a:cs typeface="Times New Roman" pitchFamily="18" charset="0"/>
              </a:rPr>
              <a:t>  - ….</a:t>
            </a:r>
          </a:p>
        </p:txBody>
      </p:sp>
    </p:spTree>
    <p:extLst>
      <p:ext uri="{BB962C8B-B14F-4D97-AF65-F5344CB8AC3E}">
        <p14:creationId xmlns:p14="http://schemas.microsoft.com/office/powerpoint/2010/main" val="3670245017"/>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3.3 PHÒNG CHỐNG VIRUSES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35496" y="5638817"/>
            <a:ext cx="9144000" cy="742511"/>
          </a:xfrm>
          <a:prstGeom prst="rect">
            <a:avLst/>
          </a:prstGeom>
          <a:noFill/>
        </p:spPr>
        <p:txBody>
          <a:bodyPr wrap="square" rtlCol="0">
            <a:spAutoFit/>
          </a:bodyPr>
          <a:lstStyle/>
          <a:p>
            <a:pPr algn="ctr">
              <a:lnSpc>
                <a:spcPct val="150000"/>
              </a:lnSpc>
            </a:pP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mềm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chặn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hành</a:t>
            </a:r>
            <a:r>
              <a:rPr lang="en-US" sz="3200" dirty="0" smtClean="0">
                <a:latin typeface="Times New Roman" pitchFamily="18" charset="0"/>
                <a:cs typeface="Times New Roman" pitchFamily="18" charset="0"/>
              </a:rPr>
              <a:t> vi</a:t>
            </a:r>
            <a:endParaRPr lang="en-US" sz="30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1185537"/>
            <a:ext cx="7640704" cy="459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127532"/>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3.4 WORMS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908720"/>
            <a:ext cx="9144000" cy="4164345"/>
          </a:xfrm>
          <a:prstGeom prst="rect">
            <a:avLst/>
          </a:prstGeom>
          <a:noFill/>
        </p:spPr>
        <p:txBody>
          <a:bodyPr wrap="square" rtlCol="0">
            <a:spAutoFit/>
          </a:bodyPr>
          <a:lstStyle/>
          <a:p>
            <a:pPr marL="457200" indent="-457200">
              <a:lnSpc>
                <a:spcPct val="150000"/>
              </a:lnSpc>
              <a:buFont typeface="Wingdings" pitchFamily="2" charset="2"/>
              <a:buChar char="§"/>
            </a:pPr>
            <a:r>
              <a:rPr lang="vi-VN" sz="3000" dirty="0">
                <a:latin typeface="Times New Roman" pitchFamily="18" charset="0"/>
                <a:cs typeface="Times New Roman" pitchFamily="18" charset="0"/>
              </a:rPr>
              <a:t>Sâu là một chương trình có thể tự sao chép và gửi các bản sao từ máy tính này sang máy tính khác qua các kết nối mạng. Khi đến nơi, sâu có thể được kích hoạt để tái tạo và nhân giống trở </a:t>
            </a:r>
            <a:r>
              <a:rPr lang="vi-VN" sz="3000" dirty="0" smtClean="0">
                <a:latin typeface="Times New Roman" pitchFamily="18" charset="0"/>
                <a:cs typeface="Times New Roman" pitchFamily="18" charset="0"/>
              </a:rPr>
              <a:t>lại. </a:t>
            </a:r>
            <a:endParaRPr lang="en-US" sz="3000" dirty="0">
              <a:latin typeface="Times New Roman" pitchFamily="18" charset="0"/>
              <a:cs typeface="Times New Roman" pitchFamily="18" charset="0"/>
            </a:endParaRPr>
          </a:p>
          <a:p>
            <a:pPr marL="457200" indent="-457200">
              <a:lnSpc>
                <a:spcPct val="150000"/>
              </a:lnSpc>
              <a:buFont typeface="Wingdings" pitchFamily="2" charset="2"/>
              <a:buChar char="§"/>
            </a:pPr>
            <a:r>
              <a:rPr lang="vi-VN" sz="3000" dirty="0" smtClean="0">
                <a:latin typeface="Times New Roman" pitchFamily="18" charset="0"/>
                <a:cs typeface="Times New Roman" pitchFamily="18" charset="0"/>
              </a:rPr>
              <a:t>Virus </a:t>
            </a:r>
            <a:r>
              <a:rPr lang="vi-VN" sz="3000" dirty="0">
                <a:latin typeface="Times New Roman" pitchFamily="18" charset="0"/>
                <a:cs typeface="Times New Roman" pitchFamily="18" charset="0"/>
              </a:rPr>
              <a:t>e-mail có một số đặc điểm của sâu vì nó tự lây lan từ hệ thống này sang hệ thống </a:t>
            </a:r>
            <a:r>
              <a:rPr lang="vi-VN" sz="3000" dirty="0" smtClean="0">
                <a:latin typeface="Times New Roman" pitchFamily="18" charset="0"/>
                <a:cs typeface="Times New Roman" pitchFamily="18" charset="0"/>
              </a:rPr>
              <a:t>khác</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990951247"/>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3.4 WORMS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3554819"/>
          </a:xfrm>
          <a:prstGeom prst="rect">
            <a:avLst/>
          </a:prstGeom>
          <a:noFill/>
        </p:spPr>
        <p:txBody>
          <a:bodyPr wrap="square" rtlCol="0">
            <a:spAutoFit/>
          </a:bodyPr>
          <a:lstStyle/>
          <a:p>
            <a:pPr marL="457200" indent="-457200">
              <a:lnSpc>
                <a:spcPct val="150000"/>
              </a:lnSpc>
              <a:buFont typeface="Wingdings" pitchFamily="2" charset="2"/>
              <a:buChar char="§"/>
            </a:pPr>
            <a:r>
              <a:rPr lang="vi-VN" sz="3000" dirty="0">
                <a:latin typeface="Times New Roman" pitchFamily="18" charset="0"/>
                <a:cs typeface="Times New Roman" pitchFamily="18" charset="0"/>
              </a:rPr>
              <a:t>Để tự tái tạo, sâu mạng sử dụng một số loại phương tiện </a:t>
            </a:r>
            <a:r>
              <a:rPr lang="vi-VN" sz="3000" dirty="0" smtClean="0">
                <a:latin typeface="Times New Roman" pitchFamily="18" charset="0"/>
                <a:cs typeface="Times New Roman" pitchFamily="18" charset="0"/>
              </a:rPr>
              <a:t>mạng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như</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sau</a:t>
            </a:r>
            <a:r>
              <a:rPr lang="en-US" sz="3000" dirty="0" smtClean="0">
                <a:latin typeface="Times New Roman" pitchFamily="18" charset="0"/>
                <a:cs typeface="Times New Roman" pitchFamily="18" charset="0"/>
              </a:rPr>
              <a:t>:</a:t>
            </a:r>
          </a:p>
          <a:p>
            <a:pPr marL="457200" indent="-457200">
              <a:lnSpc>
                <a:spcPct val="150000"/>
              </a:lnSpc>
              <a:buFont typeface="Wingdings" pitchFamily="2" charset="2"/>
              <a:buChar char="ü"/>
            </a:pPr>
            <a:r>
              <a:rPr lang="en-US" sz="3000" dirty="0" err="1" smtClean="0">
                <a:latin typeface="Times New Roman" pitchFamily="18" charset="0"/>
                <a:cs typeface="Times New Roman" pitchFamily="18" charset="0"/>
              </a:rPr>
              <a:t>Chức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thư</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tử</a:t>
            </a:r>
            <a:r>
              <a:rPr lang="en-US" sz="3000" dirty="0" smtClean="0">
                <a:latin typeface="Times New Roman" pitchFamily="18" charset="0"/>
                <a:cs typeface="Times New Roman" pitchFamily="18" charset="0"/>
              </a:rPr>
              <a:t>.</a:t>
            </a:r>
          </a:p>
          <a:p>
            <a:pPr marL="457200" indent="-457200">
              <a:lnSpc>
                <a:spcPct val="150000"/>
              </a:lnSpc>
              <a:buFont typeface="Wingdings" pitchFamily="2" charset="2"/>
              <a:buChar char="ü"/>
            </a:pPr>
            <a:r>
              <a:rPr lang="en-US" sz="3000" dirty="0" err="1" smtClean="0">
                <a:latin typeface="Times New Roman" pitchFamily="18" charset="0"/>
                <a:cs typeface="Times New Roman" pitchFamily="18" charset="0"/>
              </a:rPr>
              <a:t>Khả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thực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xa</a:t>
            </a:r>
            <a:r>
              <a:rPr lang="en-US" sz="3000" dirty="0" smtClean="0">
                <a:latin typeface="Times New Roman" pitchFamily="18" charset="0"/>
                <a:cs typeface="Times New Roman" pitchFamily="18" charset="0"/>
              </a:rPr>
              <a:t>.</a:t>
            </a:r>
          </a:p>
          <a:p>
            <a:pPr marL="457200" indent="-457200">
              <a:lnSpc>
                <a:spcPct val="150000"/>
              </a:lnSpc>
              <a:buFont typeface="Wingdings" pitchFamily="2" charset="2"/>
              <a:buChar char="ü"/>
            </a:pPr>
            <a:r>
              <a:rPr lang="en-US" sz="3000" dirty="0" err="1" smtClean="0">
                <a:latin typeface="Times New Roman" pitchFamily="18" charset="0"/>
                <a:cs typeface="Times New Roman" pitchFamily="18" charset="0"/>
              </a:rPr>
              <a:t>Khả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đặng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xa</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026635146"/>
      </p:ext>
    </p:extLst>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3.4 WORMS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5632311"/>
          </a:xfrm>
          <a:prstGeom prst="rect">
            <a:avLst/>
          </a:prstGeom>
          <a:noFill/>
        </p:spPr>
        <p:txBody>
          <a:bodyPr wrap="square" rtlCol="0">
            <a:spAutoFit/>
          </a:bodyPr>
          <a:lstStyle/>
          <a:p>
            <a:pPr marL="457200" indent="-457200">
              <a:lnSpc>
                <a:spcPct val="150000"/>
              </a:lnSpc>
              <a:buFont typeface="Wingdings" pitchFamily="2" charset="2"/>
              <a:buChar char="ü"/>
            </a:pPr>
            <a:r>
              <a:rPr lang="en-US" sz="3000" dirty="0" err="1" smtClean="0">
                <a:latin typeface="Times New Roman" pitchFamily="18" charset="0"/>
                <a:cs typeface="Times New Roman" pitchFamily="18" charset="0"/>
              </a:rPr>
              <a:t>Chức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thư</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tử</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sâu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sẽ</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tự</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gửi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bản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tới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sẽ</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chạy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được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nhận</a:t>
            </a:r>
            <a:r>
              <a:rPr lang="en-US" sz="3000" dirty="0" smtClean="0">
                <a:latin typeface="Times New Roman" pitchFamily="18" charset="0"/>
                <a:cs typeface="Times New Roman" pitchFamily="18" charset="0"/>
              </a:rPr>
              <a:t> hay </a:t>
            </a:r>
            <a:r>
              <a:rPr lang="en-US" sz="3000" dirty="0" err="1" smtClean="0">
                <a:latin typeface="Times New Roman" pitchFamily="18" charset="0"/>
                <a:cs typeface="Times New Roman" pitchFamily="18" charset="0"/>
              </a:rPr>
              <a:t>xem</a:t>
            </a:r>
            <a:r>
              <a:rPr lang="en-US" sz="3000" dirty="0" smtClean="0">
                <a:latin typeface="Times New Roman" pitchFamily="18" charset="0"/>
                <a:cs typeface="Times New Roman" pitchFamily="18" charset="0"/>
              </a:rPr>
              <a:t>.</a:t>
            </a:r>
          </a:p>
          <a:p>
            <a:pPr marL="457200" indent="-457200">
              <a:lnSpc>
                <a:spcPct val="150000"/>
              </a:lnSpc>
              <a:buFont typeface="Wingdings" pitchFamily="2" charset="2"/>
              <a:buChar char="ü"/>
            </a:pPr>
            <a:r>
              <a:rPr lang="en-US" sz="3000" dirty="0" err="1" smtClean="0">
                <a:latin typeface="Times New Roman" pitchFamily="18" charset="0"/>
                <a:cs typeface="Times New Roman" pitchFamily="18" charset="0"/>
              </a:rPr>
              <a:t>Khả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thực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xa</a:t>
            </a:r>
            <a:r>
              <a:rPr lang="en-US"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thực thi một bản sao của chính nó trên một hệ thống khác, bằng cách sử dụng một phương tiện thực thi từ xa rõ ràng hoặc </a:t>
            </a:r>
            <a:r>
              <a:rPr lang="vi-VN" sz="3000" dirty="0" smtClean="0">
                <a:latin typeface="Times New Roman" pitchFamily="18" charset="0"/>
                <a:cs typeface="Times New Roman" pitchFamily="18" charset="0"/>
              </a:rPr>
              <a:t>khai </a:t>
            </a:r>
            <a:r>
              <a:rPr lang="vi-VN" sz="3000" dirty="0">
                <a:latin typeface="Times New Roman" pitchFamily="18" charset="0"/>
                <a:cs typeface="Times New Roman" pitchFamily="18" charset="0"/>
              </a:rPr>
              <a:t>thác lỗ hổng chương </a:t>
            </a:r>
            <a:r>
              <a:rPr lang="vi-VN" sz="3000" dirty="0" smtClean="0">
                <a:latin typeface="Times New Roman" pitchFamily="18" charset="0"/>
                <a:cs typeface="Times New Roman" pitchFamily="18" charset="0"/>
              </a:rPr>
              <a:t>trình.</a:t>
            </a:r>
            <a:endParaRPr lang="en-US" sz="3000" dirty="0" smtClean="0">
              <a:latin typeface="Times New Roman" pitchFamily="18" charset="0"/>
              <a:cs typeface="Times New Roman" pitchFamily="18" charset="0"/>
            </a:endParaRPr>
          </a:p>
          <a:p>
            <a:pPr marL="457200" indent="-457200">
              <a:lnSpc>
                <a:spcPct val="150000"/>
              </a:lnSpc>
              <a:buFont typeface="Wingdings" pitchFamily="2" charset="2"/>
              <a:buChar char="ü"/>
            </a:pPr>
            <a:r>
              <a:rPr lang="en-US" sz="3000" dirty="0" err="1" smtClean="0">
                <a:latin typeface="Times New Roman" pitchFamily="18" charset="0"/>
                <a:cs typeface="Times New Roman" pitchFamily="18" charset="0"/>
              </a:rPr>
              <a:t>Khả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đặng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với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tư</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người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dùng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sao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chép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tới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khác</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697604117"/>
      </p:ext>
    </p:extLst>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3.4 WORMS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862322"/>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Sâu</a:t>
            </a:r>
            <a:r>
              <a:rPr lang="en-US" sz="3000" dirty="0" smtClean="0">
                <a:latin typeface="Times New Roman" pitchFamily="18" charset="0"/>
                <a:cs typeface="Times New Roman" pitchFamily="18" charset="0"/>
              </a:rPr>
              <a:t> Morris: </a:t>
            </a:r>
            <a:r>
              <a:rPr lang="vi-VN" sz="3000" dirty="0">
                <a:latin typeface="Times New Roman" pitchFamily="18" charset="0"/>
                <a:cs typeface="Times New Roman" pitchFamily="18" charset="0"/>
              </a:rPr>
              <a:t>là loại sâu được Robert Morris tung lên Internet vào năm </a:t>
            </a:r>
            <a:r>
              <a:rPr lang="vi-VN" sz="3000" dirty="0" smtClean="0">
                <a:latin typeface="Times New Roman" pitchFamily="18" charset="0"/>
                <a:cs typeface="Times New Roman" pitchFamily="18" charset="0"/>
              </a:rPr>
              <a:t>1988. </a:t>
            </a:r>
            <a:r>
              <a:rPr lang="vi-VN" sz="3000" dirty="0">
                <a:latin typeface="Times New Roman" pitchFamily="18" charset="0"/>
                <a:cs typeface="Times New Roman" pitchFamily="18" charset="0"/>
              </a:rPr>
              <a:t>Sâu Morris được thiết kế để lây lan trên hệ thống UNIX và sử dụng một số kỹ thuật khác nhau để nhân giống</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86187114"/>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3" y="353362"/>
            <a:ext cx="6624734"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268760"/>
            <a:ext cx="9144000" cy="4865819"/>
          </a:xfrm>
          <a:prstGeom prst="rect">
            <a:avLst/>
          </a:prstGeom>
          <a:noFill/>
        </p:spPr>
        <p:txBody>
          <a:bodyPr wrap="square" rtlCol="0">
            <a:spAutoFit/>
          </a:bodyPr>
          <a:lstStyle/>
          <a:p>
            <a:pPr>
              <a:lnSpc>
                <a:spcPct val="150000"/>
              </a:lnSpc>
            </a:pPr>
            <a:r>
              <a:rPr lang="vi-VN" sz="3000" dirty="0">
                <a:latin typeface="+mj-lt"/>
              </a:rPr>
              <a:t>Phần mềm độc hại là phần mềm được cố ý đưa vào hoặc chèn vào hệ thống với mục đích có hại.</a:t>
            </a:r>
          </a:p>
          <a:p>
            <a:pPr>
              <a:lnSpc>
                <a:spcPct val="150000"/>
              </a:lnSpc>
            </a:pPr>
            <a:r>
              <a:rPr lang="vi-VN" sz="3000" dirty="0" smtClean="0">
                <a:latin typeface="+mj-lt"/>
              </a:rPr>
              <a:t>◆ </a:t>
            </a:r>
            <a:r>
              <a:rPr lang="vi-VN" sz="3000" dirty="0">
                <a:latin typeface="+mj-lt"/>
              </a:rPr>
              <a:t>Tấn công từ chối dịch vụ (DoS) là một nỗ lực ngăn cản những người dùng hợp pháp của một dịch vụ sử dụng dịch vụ đó.</a:t>
            </a:r>
          </a:p>
          <a:p>
            <a:pPr>
              <a:lnSpc>
                <a:spcPct val="150000"/>
              </a:lnSpc>
            </a:pPr>
            <a:r>
              <a:rPr lang="vi-VN" sz="3000" dirty="0">
                <a:latin typeface="+mj-lt"/>
              </a:rPr>
              <a:t>◆ Một cuộc tấn công từ chối dịch vụ phân tán được thực hiện từ nhiều nguồn phối hợp.</a:t>
            </a:r>
            <a:endParaRPr lang="en-GB" sz="3000" dirty="0">
              <a:latin typeface="+mj-lt"/>
            </a:endParaRPr>
          </a:p>
        </p:txBody>
      </p:sp>
    </p:spTree>
    <p:extLst>
      <p:ext uri="{BB962C8B-B14F-4D97-AF65-F5344CB8AC3E}">
        <p14:creationId xmlns:p14="http://schemas.microsoft.com/office/powerpoint/2010/main" val="151805884"/>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3.4 WORMS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4939814"/>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Mô</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hình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lây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Sâu</a:t>
            </a:r>
            <a:r>
              <a:rPr lang="en-US" sz="3000" dirty="0" smtClean="0">
                <a:latin typeface="Times New Roman" pitchFamily="18" charset="0"/>
                <a:cs typeface="Times New Roman" pitchFamily="18" charset="0"/>
              </a:rPr>
              <a:t> qua 3 </a:t>
            </a:r>
            <a:r>
              <a:rPr lang="en-US" sz="3000" dirty="0" err="1" smtClean="0">
                <a:latin typeface="Times New Roman" pitchFamily="18" charset="0"/>
                <a:cs typeface="Times New Roman" pitchFamily="18" charset="0"/>
              </a:rPr>
              <a:t>giai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đoạn</a:t>
            </a:r>
            <a:r>
              <a:rPr lang="en-US" sz="3000" dirty="0" smtClean="0">
                <a:latin typeface="Times New Roman" pitchFamily="18" charset="0"/>
                <a:cs typeface="Times New Roman" pitchFamily="18" charset="0"/>
              </a:rPr>
              <a:t>: </a:t>
            </a:r>
          </a:p>
          <a:p>
            <a:pPr marL="457200" indent="-457200">
              <a:lnSpc>
                <a:spcPct val="150000"/>
              </a:lnSpc>
              <a:buFont typeface="Wingdings" pitchFamily="2" charset="2"/>
              <a:buChar char="§"/>
            </a:pPr>
            <a:r>
              <a:rPr lang="vi-VN" sz="3000" dirty="0" smtClean="0">
                <a:latin typeface="Times New Roman" pitchFamily="18" charset="0"/>
                <a:cs typeface="Times New Roman" pitchFamily="18" charset="0"/>
              </a:rPr>
              <a:t>Trong </a:t>
            </a:r>
            <a:r>
              <a:rPr lang="vi-VN" sz="3000" dirty="0">
                <a:latin typeface="Times New Roman" pitchFamily="18" charset="0"/>
                <a:cs typeface="Times New Roman" pitchFamily="18" charset="0"/>
              </a:rPr>
              <a:t>giai đoạn đầu, số lượng máy chủ tăng lên theo cấp số </a:t>
            </a:r>
            <a:r>
              <a:rPr lang="vi-VN" sz="3000" dirty="0" smtClean="0">
                <a:latin typeface="Times New Roman" pitchFamily="18" charset="0"/>
                <a:cs typeface="Times New Roman" pitchFamily="18" charset="0"/>
              </a:rPr>
              <a:t>nhân.</a:t>
            </a:r>
            <a:endParaRPr lang="en-US" sz="3000" dirty="0">
              <a:latin typeface="Times New Roman" pitchFamily="18" charset="0"/>
              <a:cs typeface="Times New Roman" pitchFamily="18" charset="0"/>
            </a:endParaRPr>
          </a:p>
          <a:p>
            <a:pPr marL="457200" indent="-457200">
              <a:lnSpc>
                <a:spcPct val="150000"/>
              </a:lnSpc>
              <a:buFont typeface="Wingdings" pitchFamily="2" charset="2"/>
              <a:buChar char="§"/>
            </a:pPr>
            <a:r>
              <a:rPr lang="vi-VN" sz="3000" dirty="0" smtClean="0">
                <a:latin typeface="Times New Roman" pitchFamily="18" charset="0"/>
                <a:cs typeface="Times New Roman" pitchFamily="18" charset="0"/>
              </a:rPr>
              <a:t>Trong </a:t>
            </a:r>
            <a:r>
              <a:rPr lang="vi-VN" sz="3000" dirty="0">
                <a:latin typeface="Times New Roman" pitchFamily="18" charset="0"/>
                <a:cs typeface="Times New Roman" pitchFamily="18" charset="0"/>
              </a:rPr>
              <a:t>giai đoạn </a:t>
            </a:r>
            <a:r>
              <a:rPr lang="vi-VN" sz="3000" dirty="0" smtClean="0">
                <a:latin typeface="Times New Roman" pitchFamily="18" charset="0"/>
                <a:cs typeface="Times New Roman" pitchFamily="18" charset="0"/>
              </a:rPr>
              <a:t>giữa, </a:t>
            </a:r>
            <a:r>
              <a:rPr lang="vi-VN" sz="3000" dirty="0">
                <a:latin typeface="Times New Roman" pitchFamily="18" charset="0"/>
                <a:cs typeface="Times New Roman" pitchFamily="18" charset="0"/>
              </a:rPr>
              <a:t>sự phát triển gần như tuyến tính, nhưng tốc độ lây nhiễm nhanh chóng. </a:t>
            </a:r>
            <a:endParaRPr lang="en-US" sz="3000" dirty="0">
              <a:latin typeface="Times New Roman" pitchFamily="18" charset="0"/>
              <a:cs typeface="Times New Roman" pitchFamily="18" charset="0"/>
            </a:endParaRPr>
          </a:p>
          <a:p>
            <a:pPr marL="457200" indent="-457200">
              <a:lnSpc>
                <a:spcPct val="150000"/>
              </a:lnSpc>
              <a:buFont typeface="Wingdings" pitchFamily="2" charset="2"/>
              <a:buChar char="§"/>
            </a:pPr>
            <a:r>
              <a:rPr lang="en-US" sz="3000" dirty="0" smtClean="0">
                <a:latin typeface="Times New Roman" pitchFamily="18" charset="0"/>
                <a:cs typeface="Times New Roman" pitchFamily="18" charset="0"/>
              </a:rPr>
              <a:t>G</a:t>
            </a:r>
            <a:r>
              <a:rPr lang="vi-VN" sz="3000" dirty="0" smtClean="0">
                <a:latin typeface="Times New Roman" pitchFamily="18" charset="0"/>
                <a:cs typeface="Times New Roman" pitchFamily="18" charset="0"/>
              </a:rPr>
              <a:t>iai </a:t>
            </a:r>
            <a:r>
              <a:rPr lang="vi-VN" sz="3000" dirty="0">
                <a:latin typeface="Times New Roman" pitchFamily="18" charset="0"/>
                <a:cs typeface="Times New Roman" pitchFamily="18" charset="0"/>
              </a:rPr>
              <a:t>đoạn kết thúc chậm vì sâu tìm kiếm những máy chủ còn lại khó xác định.</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60755658"/>
      </p:ext>
    </p:extLst>
  </p:cSld>
  <p:clrMapOvr>
    <a:masterClrMapping/>
  </p:clrMapOvr>
  <p:transition spd="slow">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3.4 WORMS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107504" y="5679469"/>
            <a:ext cx="9144000" cy="701859"/>
          </a:xfrm>
          <a:prstGeom prst="rect">
            <a:avLst/>
          </a:prstGeom>
          <a:noFill/>
        </p:spPr>
        <p:txBody>
          <a:bodyPr wrap="square" rtlCol="0">
            <a:spAutoFit/>
          </a:bodyPr>
          <a:lstStyle/>
          <a:p>
            <a:pPr algn="ctr">
              <a:lnSpc>
                <a:spcPct val="150000"/>
              </a:lnSpc>
            </a:pPr>
            <a:r>
              <a:rPr lang="en-US" sz="3000" dirty="0" err="1" smtClean="0">
                <a:latin typeface="Times New Roman" pitchFamily="18" charset="0"/>
                <a:cs typeface="Times New Roman" pitchFamily="18" charset="0"/>
              </a:rPr>
              <a:t>Mô</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hình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lây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của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Sâu</a:t>
            </a:r>
            <a:r>
              <a:rPr lang="en-US" sz="3000" dirty="0" smtClean="0">
                <a:latin typeface="Times New Roman" pitchFamily="18" charset="0"/>
                <a:cs typeface="Times New Roman" pitchFamily="18" charset="0"/>
              </a:rPr>
              <a:t> qua 3 </a:t>
            </a:r>
            <a:r>
              <a:rPr lang="en-US" sz="3000" dirty="0" err="1" smtClean="0">
                <a:latin typeface="Times New Roman" pitchFamily="18" charset="0"/>
                <a:cs typeface="Times New Roman" pitchFamily="18" charset="0"/>
              </a:rPr>
              <a:t>giai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đoạn</a:t>
            </a:r>
            <a:r>
              <a:rPr lang="en-US" sz="3000" dirty="0" smtClean="0">
                <a:latin typeface="Times New Roman" pitchFamily="18" charset="0"/>
                <a:cs typeface="Times New Roman" pitchFamily="18" charset="0"/>
              </a:rPr>
              <a:t>: </a:t>
            </a: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168" y="1154528"/>
            <a:ext cx="6048672" cy="4704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308625"/>
      </p:ext>
    </p:extLst>
  </p:cSld>
  <p:clrMapOvr>
    <a:masterClrMapping/>
  </p:clrMapOvr>
  <p:transition spd="slow">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3.4 WORMS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4247317"/>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Tình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nghệ</a:t>
            </a:r>
            <a:r>
              <a:rPr lang="en-US" sz="3000" dirty="0" smtClean="0">
                <a:latin typeface="Times New Roman" pitchFamily="18" charset="0"/>
                <a:cs typeface="Times New Roman" pitchFamily="18" charset="0"/>
              </a:rPr>
              <a:t> Worms:</a:t>
            </a:r>
          </a:p>
          <a:p>
            <a:pPr marL="457200" indent="-457200">
              <a:lnSpc>
                <a:spcPct val="150000"/>
              </a:lnSpc>
              <a:buFontTx/>
              <a:buChar char="-"/>
            </a:pPr>
            <a:r>
              <a:rPr lang="en-US" sz="3000" dirty="0" err="1" smtClean="0">
                <a:latin typeface="Times New Roman" pitchFamily="18" charset="0"/>
                <a:cs typeface="Times New Roman" pitchFamily="18" charset="0"/>
              </a:rPr>
              <a:t>Đa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nghệ</a:t>
            </a:r>
            <a:r>
              <a:rPr lang="en-US" sz="3000" dirty="0" smtClean="0">
                <a:latin typeface="Times New Roman" pitchFamily="18" charset="0"/>
                <a:cs typeface="Times New Roman" pitchFamily="18" charset="0"/>
              </a:rPr>
              <a:t> Worms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tại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rất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bất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cứ</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điều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hành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cả</a:t>
            </a:r>
            <a:r>
              <a:rPr lang="en-US" sz="3000" dirty="0" smtClean="0">
                <a:latin typeface="Times New Roman" pitchFamily="18" charset="0"/>
                <a:cs typeface="Times New Roman" pitchFamily="18" charset="0"/>
              </a:rPr>
              <a:t> UNIX.</a:t>
            </a:r>
          </a:p>
          <a:p>
            <a:pPr marL="457200" indent="-457200">
              <a:lnSpc>
                <a:spcPct val="150000"/>
              </a:lnSpc>
              <a:buFontTx/>
              <a:buChar char="-"/>
            </a:pPr>
            <a:r>
              <a:rPr lang="en-US" sz="3000" dirty="0" err="1">
                <a:latin typeface="Times New Roman" pitchFamily="18" charset="0"/>
                <a:cs typeface="Times New Roman" pitchFamily="18" charset="0"/>
              </a:rPr>
              <a:t>Đa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khai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Sâu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xâm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nhập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hệ</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thống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theo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nhiều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nhau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dụng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khai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chống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lại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máy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chủ</a:t>
            </a:r>
            <a:r>
              <a:rPr lang="en-US" sz="3000" dirty="0">
                <a:latin typeface="Times New Roman" pitchFamily="18" charset="0"/>
                <a:cs typeface="Times New Roman" pitchFamily="18" charset="0"/>
              </a:rPr>
              <a:t> Web, </a:t>
            </a:r>
            <a:r>
              <a:rPr lang="en-US" sz="3000" dirty="0" err="1">
                <a:latin typeface="Times New Roman" pitchFamily="18" charset="0"/>
                <a:cs typeface="Times New Roman" pitchFamily="18" charset="0"/>
              </a:rPr>
              <a:t>trình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duyệt</a:t>
            </a:r>
            <a:r>
              <a:rPr lang="en-US" sz="3000" dirty="0">
                <a:latin typeface="Times New Roman" pitchFamily="18" charset="0"/>
                <a:cs typeface="Times New Roman" pitchFamily="18" charset="0"/>
              </a:rPr>
              <a:t>, </a:t>
            </a:r>
            <a:r>
              <a:rPr lang="en-US" sz="3000" dirty="0" smtClean="0">
                <a:latin typeface="Times New Roman" pitchFamily="18" charset="0"/>
                <a:cs typeface="Times New Roman" pitchFamily="18" charset="0"/>
              </a:rPr>
              <a:t>e-mail…</a:t>
            </a:r>
          </a:p>
        </p:txBody>
      </p:sp>
    </p:spTree>
    <p:extLst>
      <p:ext uri="{BB962C8B-B14F-4D97-AF65-F5344CB8AC3E}">
        <p14:creationId xmlns:p14="http://schemas.microsoft.com/office/powerpoint/2010/main" val="4288646083"/>
      </p:ext>
    </p:extLst>
  </p:cSld>
  <p:clrMapOvr>
    <a:masterClrMapping/>
  </p:clrMapOvr>
  <p:transition spd="slow">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3.4 WORMS</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4939814"/>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Tình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nghệ</a:t>
            </a:r>
            <a:r>
              <a:rPr lang="en-US" sz="3000" dirty="0" smtClean="0">
                <a:latin typeface="Times New Roman" pitchFamily="18" charset="0"/>
                <a:cs typeface="Times New Roman" pitchFamily="18" charset="0"/>
              </a:rPr>
              <a:t> Worms:</a:t>
            </a:r>
          </a:p>
          <a:p>
            <a:pPr marL="457200" indent="-457200">
              <a:lnSpc>
                <a:spcPct val="150000"/>
              </a:lnSpc>
              <a:buFontTx/>
              <a:buChar char="-"/>
            </a:pPr>
            <a:r>
              <a:rPr lang="en-US" sz="3000" dirty="0" err="1" smtClean="0">
                <a:latin typeface="Times New Roman" pitchFamily="18" charset="0"/>
                <a:cs typeface="Times New Roman" pitchFamily="18" charset="0"/>
              </a:rPr>
              <a:t>Lây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lan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nhanh</a:t>
            </a:r>
            <a:r>
              <a:rPr lang="en-US"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Một kỹ thuật để tăng tốc sự lây lan của sâu là tiến hành quét Internet trước để tích lũy địa chỉ Internet của các </a:t>
            </a:r>
            <a:r>
              <a:rPr lang="vi-VN" sz="3000" dirty="0" smtClean="0">
                <a:latin typeface="Times New Roman" pitchFamily="18" charset="0"/>
                <a:cs typeface="Times New Roman" pitchFamily="18" charset="0"/>
              </a:rPr>
              <a:t>máy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cho</a:t>
            </a:r>
            <a:r>
              <a:rPr lang="vi-VN"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dễ bị tấn công</a:t>
            </a:r>
            <a:r>
              <a:rPr lang="en-US" sz="3000" dirty="0" smtClean="0">
                <a:latin typeface="Times New Roman" pitchFamily="18" charset="0"/>
                <a:cs typeface="Times New Roman" pitchFamily="18" charset="0"/>
              </a:rPr>
              <a:t>.</a:t>
            </a:r>
          </a:p>
          <a:p>
            <a:pPr marL="457200" indent="-457200">
              <a:lnSpc>
                <a:spcPct val="150000"/>
              </a:lnSpc>
              <a:buFontTx/>
              <a:buChar char="-"/>
            </a:pPr>
            <a:r>
              <a:rPr lang="en-US" sz="3000" dirty="0" err="1" smtClean="0">
                <a:latin typeface="Times New Roman" pitchFamily="18" charset="0"/>
                <a:cs typeface="Times New Roman" pitchFamily="18" charset="0"/>
              </a:rPr>
              <a:t>Phương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vận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chuyển</a:t>
            </a:r>
            <a:r>
              <a:rPr lang="en-US" sz="3000" dirty="0" smtClean="0">
                <a:latin typeface="Times New Roman" pitchFamily="18" charset="0"/>
                <a:cs typeface="Times New Roman" pitchFamily="18" charset="0"/>
              </a:rPr>
              <a:t>: </a:t>
            </a:r>
            <a:r>
              <a:rPr lang="en-US" sz="3000" smtClean="0">
                <a:latin typeface="Times New Roman" pitchFamily="18" charset="0"/>
                <a:cs typeface="Times New Roman" pitchFamily="18" charset="0"/>
              </a:rPr>
              <a:t>Bởi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vì</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Sâu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có</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nhanh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chóng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xâm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nhập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số</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lượng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lớn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điều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lý</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tưởng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tán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cụ</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258398927"/>
      </p:ext>
    </p:extLst>
  </p:cSld>
  <p:clrMapOvr>
    <a:masterClrMapping/>
  </p:clrMapOvr>
  <p:transition spd="slow">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3.5 TẤN CÔNG TỪ CHỐI DỊCH VỤ</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862322"/>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chối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dịch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vụ</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gây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ra</a:t>
            </a:r>
            <a:r>
              <a:rPr lang="en-US" sz="3000" dirty="0" smtClean="0">
                <a:latin typeface="Times New Roman" pitchFamily="18" charset="0"/>
                <a:cs typeface="Times New Roman" pitchFamily="18" charset="0"/>
              </a:rPr>
              <a:t> 1 </a:t>
            </a:r>
            <a:r>
              <a:rPr lang="en-US" sz="3000" dirty="0" err="1" smtClean="0">
                <a:latin typeface="Times New Roman" pitchFamily="18" charset="0"/>
                <a:cs typeface="Times New Roman" pitchFamily="18" charset="0"/>
              </a:rPr>
              <a:t>số</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mối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đe</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dọa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bảo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mật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đối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với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đang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gia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rất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nhanh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Ddos</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sẽ</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làm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từ</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chối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dịch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vụ</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bằng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chiếm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hết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đường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truyền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tới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máy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chủ</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419228792"/>
      </p:ext>
    </p:extLst>
  </p:cSld>
  <p:clrMapOvr>
    <a:masterClrMapping/>
  </p:clrMapOvr>
  <p:transition spd="slow">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3.5 TẤN CÔNG TỪ CHỐI DỊCH VỤ</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169825"/>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a:latin typeface="Times New Roman" pitchFamily="18" charset="0"/>
                <a:cs typeface="Times New Roman" pitchFamily="18" charset="0"/>
              </a:rPr>
              <a:t>Mô</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DDoS</a:t>
            </a:r>
            <a:r>
              <a:rPr lang="en-US"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Tấn công DDoS cố gắng tiêu thụ tài nguyên của mục tiêu để nó không thể cung cấp dịch </a:t>
            </a:r>
            <a:r>
              <a:rPr lang="vi-VN" sz="3000" dirty="0" smtClean="0">
                <a:latin typeface="Times New Roman" pitchFamily="18" charset="0"/>
                <a:cs typeface="Times New Roman" pitchFamily="18" charset="0"/>
              </a:rPr>
              <a:t>vụ</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người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dùng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khác</a:t>
            </a:r>
            <a:r>
              <a:rPr lang="en-US" sz="3000" dirty="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29546424"/>
      </p:ext>
    </p:extLst>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3.5 TẤN CÔNG TỪ CHỐI DỊCH VỤ</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7033320" y="2706652"/>
            <a:ext cx="2075184" cy="2169825"/>
          </a:xfrm>
          <a:prstGeom prst="rect">
            <a:avLst/>
          </a:prstGeom>
          <a:noFill/>
        </p:spPr>
        <p:txBody>
          <a:bodyPr wrap="square" rtlCol="0">
            <a:spAutoFit/>
          </a:bodyPr>
          <a:lstStyle/>
          <a:p>
            <a:pPr algn="ctr">
              <a:lnSpc>
                <a:spcPct val="150000"/>
              </a:lnSpc>
            </a:pPr>
            <a:r>
              <a:rPr lang="en-US" sz="3000" dirty="0" err="1" smtClean="0">
                <a:latin typeface="Times New Roman" pitchFamily="18" charset="0"/>
                <a:cs typeface="Times New Roman" pitchFamily="18" charset="0"/>
              </a:rPr>
              <a:t>Ví</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dụ</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DDOS.</a:t>
            </a: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1234777"/>
            <a:ext cx="67818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983802"/>
      </p:ext>
    </p:extLst>
  </p:cSld>
  <p:clrMapOvr>
    <a:masterClrMapping/>
  </p:clrMapOvr>
  <p:transition spd="slow">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3.5 TẤN CÔNG TỪ CHỐI DỊCH VỤ</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862322"/>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Xây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dựng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hệ</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thống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Bước đầu tiên trong một cuộc tấn công DDoS là kẻ tấn công sẽ lây nhiễm phần mềm zombie vào một số máy tính mà cuối cùng sẽ được sử dụng để thực hiện cuộc tấn </a:t>
            </a:r>
            <a:r>
              <a:rPr lang="vi-VN" sz="3000" dirty="0"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16134107"/>
      </p:ext>
    </p:extLst>
  </p:cSld>
  <p:clrMapOvr>
    <a:masterClrMapping/>
  </p:clrMapOvr>
  <p:transition spd="slow">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3.5 TẤN CÔNG TỪ CHỐI DỊCH VỤ</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47693" y="5520176"/>
            <a:ext cx="9144000" cy="701859"/>
          </a:xfrm>
          <a:prstGeom prst="rect">
            <a:avLst/>
          </a:prstGeom>
          <a:noFill/>
        </p:spPr>
        <p:txBody>
          <a:bodyPr wrap="square" rtlCol="0">
            <a:spAutoFit/>
          </a:bodyPr>
          <a:lstStyle/>
          <a:p>
            <a:pPr algn="ctr">
              <a:lnSpc>
                <a:spcPct val="150000"/>
              </a:lnSpc>
            </a:pP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DDOS </a:t>
            </a:r>
            <a:r>
              <a:rPr lang="en-US" sz="3000" dirty="0" err="1" smtClean="0">
                <a:latin typeface="Times New Roman" pitchFamily="18" charset="0"/>
                <a:cs typeface="Times New Roman" pitchFamily="18" charset="0"/>
              </a:rPr>
              <a:t>trực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tiếp</a:t>
            </a:r>
            <a:endParaRPr lang="en-US" sz="30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161" y="1343712"/>
            <a:ext cx="7600279"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0052136"/>
      </p:ext>
    </p:extLst>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3.5 TẤN CÔNG TỪ CHỐI DỊCH VỤ</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6093296"/>
            <a:ext cx="9144000" cy="701859"/>
          </a:xfrm>
          <a:prstGeom prst="rect">
            <a:avLst/>
          </a:prstGeom>
          <a:noFill/>
        </p:spPr>
        <p:txBody>
          <a:bodyPr wrap="square" rtlCol="0">
            <a:spAutoFit/>
          </a:bodyPr>
          <a:lstStyle/>
          <a:p>
            <a:pPr algn="ctr">
              <a:lnSpc>
                <a:spcPct val="150000"/>
              </a:lnSpc>
            </a:pP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DDOS </a:t>
            </a:r>
            <a:r>
              <a:rPr lang="en-US" sz="3000" dirty="0" err="1" smtClean="0">
                <a:latin typeface="Times New Roman" pitchFamily="18" charset="0"/>
                <a:cs typeface="Times New Roman" pitchFamily="18" charset="0"/>
              </a:rPr>
              <a:t>phản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xạ</a:t>
            </a:r>
            <a:endParaRPr lang="en-US" sz="30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411" y="1196752"/>
            <a:ext cx="7376153" cy="5080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062521"/>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75656" y="353361"/>
            <a:ext cx="7416823"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3.1 CÁC LOẠI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268760"/>
            <a:ext cx="9144000" cy="2169825"/>
          </a:xfrm>
          <a:prstGeom prst="rect">
            <a:avLst/>
          </a:prstGeom>
          <a:noFill/>
        </p:spPr>
        <p:txBody>
          <a:bodyPr wrap="square" rtlCol="0">
            <a:spAutoFit/>
          </a:bodyPr>
          <a:lstStyle/>
          <a:p>
            <a:pPr marL="457200" indent="-457200">
              <a:lnSpc>
                <a:spcPct val="150000"/>
              </a:lnSpc>
              <a:buFont typeface="Wingdings" pitchFamily="2" charset="2"/>
              <a:buChar char="Ø"/>
            </a:pPr>
            <a:r>
              <a:rPr lang="vi-VN" sz="3000" dirty="0">
                <a:latin typeface="+mj-lt"/>
              </a:rPr>
              <a:t>Phần mềm độc hại có thể được chia thành hai </a:t>
            </a:r>
            <a:r>
              <a:rPr lang="vi-VN" sz="3000" dirty="0" smtClean="0">
                <a:latin typeface="+mj-lt"/>
              </a:rPr>
              <a:t>loại:</a:t>
            </a:r>
            <a:r>
              <a:rPr lang="en-US" sz="3000" dirty="0" smtClean="0">
                <a:latin typeface="+mj-lt"/>
              </a:rPr>
              <a:t> </a:t>
            </a:r>
            <a:r>
              <a:rPr lang="en-US" sz="3000" dirty="0" smtClean="0">
                <a:latin typeface="Times New Roman" pitchFamily="18" charset="0"/>
                <a:cs typeface="Times New Roman" pitchFamily="18" charset="0"/>
              </a:rPr>
              <a:t>N</a:t>
            </a:r>
            <a:r>
              <a:rPr lang="vi-VN" sz="3000" dirty="0" smtClean="0">
                <a:latin typeface="+mj-lt"/>
              </a:rPr>
              <a:t>hững </a:t>
            </a:r>
            <a:r>
              <a:rPr lang="vi-VN" sz="3000" dirty="0">
                <a:latin typeface="+mj-lt"/>
              </a:rPr>
              <a:t>phần mềm cần có chương trình lưu trữ và những phần mềm độc lập.</a:t>
            </a:r>
            <a:endParaRPr lang="en-GB" sz="3000" dirty="0">
              <a:latin typeface="+mj-lt"/>
            </a:endParaRPr>
          </a:p>
        </p:txBody>
      </p:sp>
    </p:spTree>
    <p:extLst>
      <p:ext uri="{BB962C8B-B14F-4D97-AF65-F5344CB8AC3E}">
        <p14:creationId xmlns:p14="http://schemas.microsoft.com/office/powerpoint/2010/main" val="955539375"/>
      </p:ext>
    </p:extLst>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3.5 TẤN CÔNG TỪ CHỐI DỊCH VỤ</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4247317"/>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Biện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pháp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phòng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chống</a:t>
            </a:r>
            <a:r>
              <a:rPr lang="en-US" sz="3000" dirty="0">
                <a:latin typeface="Times New Roman" pitchFamily="18" charset="0"/>
                <a:cs typeface="Times New Roman" pitchFamily="18" charset="0"/>
              </a:rPr>
              <a:t> DDOS: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ba</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cách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phòng</a:t>
            </a:r>
            <a:r>
              <a:rPr lang="en-US" sz="3000" dirty="0" smtClean="0">
                <a:latin typeface="Times New Roman" pitchFamily="18" charset="0"/>
                <a:cs typeface="Times New Roman" pitchFamily="18" charset="0"/>
              </a:rPr>
              <a:t> </a:t>
            </a:r>
            <a:r>
              <a:rPr lang="en-US" sz="3000" dirty="0" err="1">
                <a:latin typeface="Times New Roman" pitchFamily="18" charset="0"/>
                <a:cs typeface="Times New Roman" pitchFamily="18" charset="0"/>
              </a:rPr>
              <a:t>thủ</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chống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lại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cuộc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công</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DDoS</a:t>
            </a:r>
            <a:r>
              <a:rPr lang="en-US" sz="3000" dirty="0" smtClean="0">
                <a:latin typeface="Times New Roman" pitchFamily="18" charset="0"/>
                <a:cs typeface="Times New Roman" pitchFamily="18" charset="0"/>
              </a:rPr>
              <a:t>.</a:t>
            </a:r>
          </a:p>
          <a:p>
            <a:pPr marL="457200" indent="-457200">
              <a:lnSpc>
                <a:spcPct val="150000"/>
              </a:lnSpc>
              <a:buFontTx/>
              <a:buChar char="-"/>
            </a:pPr>
            <a:r>
              <a:rPr lang="vi-VN" sz="3000" dirty="0" smtClean="0">
                <a:latin typeface="Times New Roman" pitchFamily="18" charset="0"/>
                <a:cs typeface="Times New Roman" pitchFamily="18" charset="0"/>
              </a:rPr>
              <a:t>Phòng </a:t>
            </a:r>
            <a:r>
              <a:rPr lang="vi-VN" sz="3000" dirty="0">
                <a:latin typeface="Times New Roman" pitchFamily="18" charset="0"/>
                <a:cs typeface="Times New Roman" pitchFamily="18" charset="0"/>
              </a:rPr>
              <a:t>chống và đánh đòn tấn </a:t>
            </a:r>
            <a:r>
              <a:rPr lang="vi-VN" sz="3000" dirty="0"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trước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a:t>
            </a:r>
          </a:p>
          <a:p>
            <a:pPr marL="457200" indent="-457200">
              <a:lnSpc>
                <a:spcPct val="150000"/>
              </a:lnSpc>
              <a:buFontTx/>
              <a:buChar char="-"/>
            </a:pP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lọc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trong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a:t>
            </a:r>
          </a:p>
          <a:p>
            <a:pPr marL="457200" indent="-457200">
              <a:lnSpc>
                <a:spcPct val="150000"/>
              </a:lnSpc>
              <a:buFontTx/>
              <a:buChar char="-"/>
            </a:pPr>
            <a:r>
              <a:rPr lang="vi-VN" sz="3000" dirty="0">
                <a:latin typeface="Times New Roman" pitchFamily="18" charset="0"/>
                <a:cs typeface="Times New Roman" pitchFamily="18" charset="0"/>
              </a:rPr>
              <a:t>Truy xuất và xác định nguồn tấn công (trong và sau cuộc tấn công</a:t>
            </a:r>
            <a:r>
              <a:rPr lang="vi-VN" sz="3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708281709"/>
      </p:ext>
    </p:extLst>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3.5 TẤN CÔNG TỪ CHỐI DỊCH VỤ</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4247317"/>
          </a:xfrm>
          <a:prstGeom prst="rect">
            <a:avLst/>
          </a:prstGeom>
          <a:noFill/>
        </p:spPr>
        <p:txBody>
          <a:bodyPr wrap="square" rtlCol="0">
            <a:spAutoFit/>
          </a:bodyPr>
          <a:lstStyle/>
          <a:p>
            <a:pPr marL="457200" indent="-457200">
              <a:lnSpc>
                <a:spcPct val="150000"/>
              </a:lnSpc>
              <a:buFont typeface="Wingdings" pitchFamily="2" charset="2"/>
              <a:buChar char="Ø"/>
            </a:pPr>
            <a:r>
              <a:rPr lang="vi-VN" sz="3000" dirty="0" smtClean="0">
                <a:latin typeface="Times New Roman" pitchFamily="18" charset="0"/>
                <a:cs typeface="Times New Roman" pitchFamily="18" charset="0"/>
              </a:rPr>
              <a:t>Phòng </a:t>
            </a:r>
            <a:r>
              <a:rPr lang="vi-VN" sz="3000" dirty="0">
                <a:latin typeface="Times New Roman" pitchFamily="18" charset="0"/>
                <a:cs typeface="Times New Roman" pitchFamily="18" charset="0"/>
              </a:rPr>
              <a:t>chống và đánh đòn tấn </a:t>
            </a:r>
            <a:r>
              <a:rPr lang="vi-VN" sz="3000" dirty="0"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trước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Các cơ chế này cho phép nạn nhân chịu đựng các </a:t>
            </a:r>
            <a:r>
              <a:rPr lang="en-US" sz="3000" dirty="0" err="1" smtClean="0">
                <a:latin typeface="Times New Roman" pitchFamily="18" charset="0"/>
                <a:cs typeface="Times New Roman" pitchFamily="18" charset="0"/>
              </a:rPr>
              <a:t>cuộc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tấn </a:t>
            </a:r>
            <a:r>
              <a:rPr lang="vi-VN" sz="3000" dirty="0">
                <a:latin typeface="Times New Roman" pitchFamily="18" charset="0"/>
                <a:cs typeface="Times New Roman" pitchFamily="18" charset="0"/>
              </a:rPr>
              <a:t>công mà không từ chối dịch vụ cho các khách hàng hợp pháp. Các kỹ thuật bao gồm thực thi các chính sách tiêu thụ tài nguyên và cung cấp các tài nguyên dự phòng có sẵn theo yêu cầu.</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01781703"/>
      </p:ext>
    </p:extLst>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3.5 TẤN CÔNG TỪ CHỐI DỊCH VỤ</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862322"/>
          </a:xfrm>
          <a:prstGeom prst="rect">
            <a:avLst/>
          </a:prstGeom>
          <a:noFill/>
        </p:spPr>
        <p:txBody>
          <a:bodyPr wrap="square" rtlCol="0">
            <a:spAutoFit/>
          </a:bodyPr>
          <a:lstStyle/>
          <a:p>
            <a:pPr marL="457200" indent="-457200">
              <a:lnSpc>
                <a:spcPct val="150000"/>
              </a:lnSpc>
              <a:buFont typeface="Wingdings" pitchFamily="2" charset="2"/>
              <a:buChar char="Ø"/>
            </a:pPr>
            <a:r>
              <a:rPr lang="en-US" sz="3000" dirty="0" err="1" smtClean="0">
                <a:latin typeface="Times New Roman" pitchFamily="18" charset="0"/>
                <a:cs typeface="Times New Roman" pitchFamily="18" charset="0"/>
              </a:rPr>
              <a:t>Phát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hiện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lọc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trong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tấn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công</a:t>
            </a:r>
            <a:r>
              <a:rPr lang="en-US"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Các cơ chế này cố gắng phát hiện cuộc tấn công khi nó bắt đầu và phản ứng ngay lập tức, điều này giảm thiểu tác động của cuộc tấn công lên mục tiêu.</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0067973"/>
      </p:ext>
    </p:extLst>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488832"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3.5 TẤN CÔNG TỪ CHỐI DỊCH VỤ</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55737"/>
            <a:ext cx="9144000" cy="2862322"/>
          </a:xfrm>
          <a:prstGeom prst="rect">
            <a:avLst/>
          </a:prstGeom>
          <a:noFill/>
        </p:spPr>
        <p:txBody>
          <a:bodyPr wrap="square" rtlCol="0">
            <a:spAutoFit/>
          </a:bodyPr>
          <a:lstStyle/>
          <a:p>
            <a:pPr marL="457200" indent="-457200">
              <a:lnSpc>
                <a:spcPct val="150000"/>
              </a:lnSpc>
              <a:buFont typeface="Wingdings" pitchFamily="2" charset="2"/>
              <a:buChar char="Ø"/>
            </a:pPr>
            <a:r>
              <a:rPr lang="vi-VN" sz="3000" dirty="0" smtClean="0">
                <a:latin typeface="Times New Roman" pitchFamily="18" charset="0"/>
                <a:cs typeface="Times New Roman" pitchFamily="18" charset="0"/>
              </a:rPr>
              <a:t>Truy </a:t>
            </a:r>
            <a:r>
              <a:rPr lang="vi-VN" sz="3000" dirty="0">
                <a:latin typeface="Times New Roman" pitchFamily="18" charset="0"/>
                <a:cs typeface="Times New Roman" pitchFamily="18" charset="0"/>
              </a:rPr>
              <a:t>xuất và xác định nguồn tấn công (trong và sau cuộc tấn công</a:t>
            </a:r>
            <a:r>
              <a:rPr lang="vi-VN" sz="3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Đây là một nỗ lực để xác định nguồn gốc của cuộc tấn công như một bước đầu tiên trong việc ngăn chặn các cuộc tấn công trong tương lai.</a:t>
            </a:r>
            <a:endParaRPr lang="en-US"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71439691"/>
      </p:ext>
    </p:extLst>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V="1">
            <a:off x="323528" y="1052738"/>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3" y="1412776"/>
            <a:ext cx="8103819" cy="482453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itchFamily="2" charset="2"/>
              <a:buChar char="§"/>
            </a:pPr>
            <a:endParaRPr lang="en-US" smtClean="0">
              <a:latin typeface="+mj-lt"/>
            </a:endParaRPr>
          </a:p>
        </p:txBody>
      </p:sp>
      <p:sp>
        <p:nvSpPr>
          <p:cNvPr id="9" name="Rectangle 8"/>
          <p:cNvSpPr/>
          <p:nvPr/>
        </p:nvSpPr>
        <p:spPr>
          <a:xfrm>
            <a:off x="428623" y="1412776"/>
            <a:ext cx="8103819" cy="34563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514350" indent="-514350">
              <a:buFont typeface="Arial" pitchFamily="34" charset="0"/>
              <a:buChar char="•"/>
            </a:pPr>
            <a:endParaRPr lang="en-US" smtClean="0">
              <a:latin typeface="+mj-lt"/>
            </a:endParaRPr>
          </a:p>
        </p:txBody>
      </p:sp>
      <p:sp>
        <p:nvSpPr>
          <p:cNvPr id="10" name="Rectangle 9"/>
          <p:cNvSpPr/>
          <p:nvPr/>
        </p:nvSpPr>
        <p:spPr>
          <a:xfrm>
            <a:off x="125760" y="1124744"/>
            <a:ext cx="8892480" cy="4680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en-US" sz="300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105050"/>
            <a:ext cx="7632848" cy="570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dnn_dnnLOGO_imgLogo" descr="Học viện Công nghệ Bưu chính Viễn thông">
            <a:hlinkClick r:id="rId5" tooltip="&quot;Học viện Công nghệ Bưu chính Viễn thông&quot; "/>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Tree>
    <p:extLst>
      <p:ext uri="{BB962C8B-B14F-4D97-AF65-F5344CB8AC3E}">
        <p14:creationId xmlns:p14="http://schemas.microsoft.com/office/powerpoint/2010/main" val="42258656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circle(in)">
                                      <p:cBhvr>
                                        <p:cTn id="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59632" y="395953"/>
            <a:ext cx="7524327"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3.1 CÁC LOẠI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268760"/>
            <a:ext cx="9144000" cy="2862322"/>
          </a:xfrm>
          <a:prstGeom prst="rect">
            <a:avLst/>
          </a:prstGeom>
          <a:noFill/>
        </p:spPr>
        <p:txBody>
          <a:bodyPr wrap="square" rtlCol="0">
            <a:spAutoFit/>
          </a:bodyPr>
          <a:lstStyle/>
          <a:p>
            <a:pPr indent="354013">
              <a:lnSpc>
                <a:spcPct val="150000"/>
              </a:lnSpc>
              <a:buFont typeface="Wingdings" pitchFamily="2" charset="2"/>
              <a:buChar char="Ø"/>
            </a:pPr>
            <a:r>
              <a:rPr lang="vi-VN" sz="3000" b="1" dirty="0" smtClean="0">
                <a:latin typeface="+mj-lt"/>
              </a:rPr>
              <a:t>Virus</a:t>
            </a:r>
            <a:r>
              <a:rPr lang="en-US" sz="3000" b="1" dirty="0" smtClean="0">
                <a:latin typeface="+mj-lt"/>
              </a:rPr>
              <a:t>:</a:t>
            </a:r>
            <a:r>
              <a:rPr lang="en-US" sz="3000" dirty="0" smtClean="0">
                <a:latin typeface="+mj-lt"/>
              </a:rPr>
              <a:t> </a:t>
            </a:r>
            <a:r>
              <a:rPr lang="vi-VN" sz="3000" dirty="0">
                <a:latin typeface="+mj-lt"/>
              </a:rPr>
              <a:t>là một malware có thể lây nhiễm nhưng phải dựa vào những phương tiện khác để phát </a:t>
            </a:r>
            <a:r>
              <a:rPr lang="vi-VN" sz="3000" dirty="0" smtClean="0">
                <a:latin typeface="+mj-lt"/>
              </a:rPr>
              <a:t>tán</a:t>
            </a:r>
            <a:r>
              <a:rPr lang="en-US" sz="3000" dirty="0" smtClean="0">
                <a:latin typeface="+mj-lt"/>
              </a:rPr>
              <a:t>.</a:t>
            </a:r>
          </a:p>
          <a:p>
            <a:pPr>
              <a:lnSpc>
                <a:spcPct val="150000"/>
              </a:lnSpc>
            </a:pPr>
            <a:r>
              <a:rPr lang="vi-VN" sz="3000" dirty="0">
                <a:latin typeface="+mj-lt"/>
              </a:rPr>
              <a:t>Một số mẫu virus máy tính gần đây gồm W32.Sens.A, W32.Sality.AM, và W32.Dizan.F.</a:t>
            </a:r>
            <a:endParaRPr lang="en-GB" sz="3000" dirty="0">
              <a:latin typeface="+mj-lt"/>
            </a:endParaRPr>
          </a:p>
        </p:txBody>
      </p:sp>
    </p:spTree>
    <p:extLst>
      <p:ext uri="{BB962C8B-B14F-4D97-AF65-F5344CB8AC3E}">
        <p14:creationId xmlns:p14="http://schemas.microsoft.com/office/powerpoint/2010/main" val="3796454937"/>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344815"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3.1 CÁC LOẠI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268760"/>
            <a:ext cx="9144000" cy="4247317"/>
          </a:xfrm>
          <a:prstGeom prst="rect">
            <a:avLst/>
          </a:prstGeom>
          <a:noFill/>
        </p:spPr>
        <p:txBody>
          <a:bodyPr wrap="square" rtlCol="0">
            <a:spAutoFit/>
          </a:bodyPr>
          <a:lstStyle/>
          <a:p>
            <a:pPr indent="354013">
              <a:lnSpc>
                <a:spcPct val="150000"/>
              </a:lnSpc>
              <a:buFont typeface="Wingdings" pitchFamily="2" charset="2"/>
              <a:buChar char="Ø"/>
            </a:pPr>
            <a:r>
              <a:rPr lang="vi-VN" sz="3000" b="1" dirty="0">
                <a:latin typeface="+mj-lt"/>
              </a:rPr>
              <a:t>Sâu (Worm</a:t>
            </a:r>
            <a:r>
              <a:rPr lang="vi-VN" sz="3000" b="1" dirty="0" smtClean="0">
                <a:latin typeface="+mj-lt"/>
              </a:rPr>
              <a:t>)</a:t>
            </a:r>
            <a:r>
              <a:rPr lang="en-US" sz="3000" b="1" dirty="0" smtClean="0">
                <a:latin typeface="+mj-lt"/>
              </a:rPr>
              <a:t>: </a:t>
            </a:r>
            <a:r>
              <a:rPr lang="vi-VN" sz="3000" dirty="0">
                <a:latin typeface="+mj-lt"/>
              </a:rPr>
              <a:t>Sâu máy tính tinh vi hơn nhiều so với </a:t>
            </a:r>
            <a:r>
              <a:rPr lang="vi-VN" sz="3000" dirty="0" smtClean="0">
                <a:latin typeface="+mj-lt"/>
              </a:rPr>
              <a:t>virus</a:t>
            </a:r>
            <a:r>
              <a:rPr lang="en-US" sz="3000" dirty="0" smtClean="0">
                <a:latin typeface="+mj-lt"/>
              </a:rPr>
              <a:t>. </a:t>
            </a:r>
            <a:r>
              <a:rPr lang="vi-VN" sz="3000" dirty="0">
                <a:latin typeface="+mj-lt"/>
              </a:rPr>
              <a:t>Chúng có thể tự sao chép mà không cần tới can thiệp của người dùng. Malware sẽ giống sâu hơn virus nếu sử dụng Internet để phát tán.</a:t>
            </a:r>
            <a:endParaRPr lang="en-US" sz="3000" dirty="0" smtClean="0">
              <a:latin typeface="+mj-lt"/>
            </a:endParaRPr>
          </a:p>
          <a:p>
            <a:pPr>
              <a:lnSpc>
                <a:spcPct val="150000"/>
              </a:lnSpc>
            </a:pPr>
            <a:r>
              <a:rPr lang="vi-VN" sz="3000" dirty="0">
                <a:latin typeface="+mj-lt"/>
              </a:rPr>
              <a:t>Khởi đầu với sâu Morris vào năm 1988 và hiện nay là sâu </a:t>
            </a:r>
            <a:r>
              <a:rPr lang="vi-VN" sz="3000" dirty="0" smtClean="0">
                <a:latin typeface="+mj-lt"/>
              </a:rPr>
              <a:t>Conficker.</a:t>
            </a:r>
            <a:endParaRPr lang="en-GB" sz="3000" dirty="0">
              <a:latin typeface="+mj-lt"/>
            </a:endParaRPr>
          </a:p>
        </p:txBody>
      </p:sp>
    </p:spTree>
    <p:extLst>
      <p:ext uri="{BB962C8B-B14F-4D97-AF65-F5344CB8AC3E}">
        <p14:creationId xmlns:p14="http://schemas.microsoft.com/office/powerpoint/2010/main" val="3873332040"/>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1"/>
            <a:ext cx="7416823"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3.1 CÁC LOẠI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4293483"/>
          </a:xfrm>
          <a:prstGeom prst="rect">
            <a:avLst/>
          </a:prstGeom>
          <a:noFill/>
        </p:spPr>
        <p:txBody>
          <a:bodyPr wrap="square" rtlCol="0">
            <a:spAutoFit/>
          </a:bodyPr>
          <a:lstStyle/>
          <a:p>
            <a:pPr indent="354013">
              <a:lnSpc>
                <a:spcPct val="150000"/>
              </a:lnSpc>
              <a:buFont typeface="Wingdings" pitchFamily="2" charset="2"/>
              <a:buChar char="Ø"/>
            </a:pPr>
            <a:r>
              <a:rPr lang="vi-VN" sz="3000" b="1" dirty="0" smtClean="0">
                <a:latin typeface="+mj-lt"/>
              </a:rPr>
              <a:t>Backdoor</a:t>
            </a:r>
            <a:r>
              <a:rPr lang="en-US" sz="3000" b="1" dirty="0" smtClean="0">
                <a:latin typeface="+mj-lt"/>
              </a:rPr>
              <a:t>: </a:t>
            </a:r>
            <a:r>
              <a:rPr lang="vi-VN" sz="3000" dirty="0" smtClean="0">
                <a:latin typeface="+mj-lt"/>
              </a:rPr>
              <a:t>giống </a:t>
            </a:r>
            <a:r>
              <a:rPr lang="vi-VN" sz="3000" dirty="0">
                <a:latin typeface="+mj-lt"/>
              </a:rPr>
              <a:t>với những chương trình truy cập từ xa mà chúng ta thường sử dụng. Chúng được coi là malware nếu cài đặt mà không có sự cho phép, </a:t>
            </a:r>
            <a:r>
              <a:rPr lang="en-US" sz="3000" dirty="0" smtClean="0">
                <a:latin typeface="Times New Roman" pitchFamily="18" charset="0"/>
                <a:cs typeface="Times New Roman" pitchFamily="18" charset="0"/>
              </a:rPr>
              <a:t>hacker</a:t>
            </a:r>
            <a:r>
              <a:rPr lang="vi-VN" sz="3000" dirty="0" smtClean="0">
                <a:latin typeface="+mj-lt"/>
              </a:rPr>
              <a:t> </a:t>
            </a:r>
            <a:r>
              <a:rPr lang="en-US" sz="3000" dirty="0" err="1" smtClean="0">
                <a:latin typeface="Times New Roman" pitchFamily="18" charset="0"/>
                <a:cs typeface="Times New Roman" pitchFamily="18" charset="0"/>
              </a:rPr>
              <a:t>dùng</a:t>
            </a:r>
            <a:r>
              <a:rPr lang="en-US" sz="3000" dirty="0" smtClean="0">
                <a:latin typeface="Times New Roman" pitchFamily="18" charset="0"/>
                <a:cs typeface="Times New Roman" pitchFamily="18" charset="0"/>
              </a:rPr>
              <a:t> Backdoor </a:t>
            </a:r>
            <a:r>
              <a:rPr lang="en-US" sz="3000" dirty="0" err="1" smtClean="0">
                <a:latin typeface="Times New Roman" pitchFamily="18" charset="0"/>
                <a:cs typeface="Times New Roman" pitchFamily="18" charset="0"/>
              </a:rPr>
              <a:t>để</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khai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lỗ</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hỏng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máy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tính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bẫy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người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dùng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cài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đặt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thông</a:t>
            </a:r>
            <a:r>
              <a:rPr lang="en-US" sz="3000" dirty="0" smtClean="0">
                <a:latin typeface="Times New Roman" pitchFamily="18" charset="0"/>
                <a:cs typeface="Times New Roman" pitchFamily="18" charset="0"/>
              </a:rPr>
              <a:t> qua </a:t>
            </a: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chương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trình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khác</a:t>
            </a:r>
            <a:r>
              <a:rPr lang="en-US" sz="3000" dirty="0" smtClean="0">
                <a:latin typeface="+mj-lt"/>
              </a:rPr>
              <a:t>.</a:t>
            </a:r>
            <a:endParaRPr lang="vi-VN" sz="3000" dirty="0">
              <a:latin typeface="+mj-lt"/>
            </a:endParaRPr>
          </a:p>
          <a:p>
            <a:pPr>
              <a:lnSpc>
                <a:spcPct val="150000"/>
              </a:lnSpc>
            </a:pPr>
            <a:r>
              <a:rPr lang="en-US" sz="3000" dirty="0" err="1" smtClean="0">
                <a:latin typeface="Times New Roman" pitchFamily="18" charset="0"/>
                <a:cs typeface="Times New Roman" pitchFamily="18" charset="0"/>
              </a:rPr>
              <a:t>Các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loại</a:t>
            </a:r>
            <a:r>
              <a:rPr lang="en-US" sz="3000" dirty="0">
                <a:latin typeface="Times New Roman" pitchFamily="18" charset="0"/>
                <a:cs typeface="Times New Roman" pitchFamily="18" charset="0"/>
              </a:rPr>
              <a:t> </a:t>
            </a:r>
            <a:r>
              <a:rPr lang="en-US" sz="3000" dirty="0" smtClean="0">
                <a:latin typeface="Times New Roman" pitchFamily="18" charset="0"/>
                <a:cs typeface="Times New Roman" pitchFamily="18" charset="0"/>
              </a:rPr>
              <a:t>Backdoor: </a:t>
            </a:r>
            <a:r>
              <a:rPr lang="en-GB" sz="3200" dirty="0" err="1">
                <a:latin typeface="Times New Roman" pitchFamily="18" charset="0"/>
                <a:cs typeface="Times New Roman" pitchFamily="18" charset="0"/>
              </a:rPr>
              <a:t>SubSeven</a:t>
            </a:r>
            <a:r>
              <a:rPr lang="en-GB" sz="3200" dirty="0">
                <a:latin typeface="Times New Roman" pitchFamily="18" charset="0"/>
                <a:cs typeface="Times New Roman" pitchFamily="18" charset="0"/>
              </a:rPr>
              <a:t>, </a:t>
            </a:r>
            <a:r>
              <a:rPr lang="en-GB" sz="3200" dirty="0" err="1" smtClean="0">
                <a:latin typeface="Times New Roman" pitchFamily="18" charset="0"/>
                <a:cs typeface="Times New Roman" pitchFamily="18" charset="0"/>
              </a:rPr>
              <a:t>NetBus</a:t>
            </a:r>
            <a:r>
              <a:rPr lang="en-GB" sz="3200" dirty="0" smtClean="0">
                <a:latin typeface="Times New Roman" pitchFamily="18" charset="0"/>
                <a:cs typeface="Times New Roman" pitchFamily="18" charset="0"/>
              </a:rPr>
              <a:t>….</a:t>
            </a:r>
            <a:endParaRPr lang="en-GB" sz="3000" dirty="0">
              <a:latin typeface="Times New Roman" pitchFamily="18" charset="0"/>
              <a:cs typeface="Times New Roman" pitchFamily="18" charset="0"/>
            </a:endParaRPr>
          </a:p>
        </p:txBody>
      </p:sp>
    </p:spTree>
    <p:extLst>
      <p:ext uri="{BB962C8B-B14F-4D97-AF65-F5344CB8AC3E}">
        <p14:creationId xmlns:p14="http://schemas.microsoft.com/office/powerpoint/2010/main" val="238527746"/>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344815"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3.1 CÁC LOẠI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3600986"/>
          </a:xfrm>
          <a:prstGeom prst="rect">
            <a:avLst/>
          </a:prstGeom>
          <a:noFill/>
        </p:spPr>
        <p:txBody>
          <a:bodyPr wrap="square" rtlCol="0">
            <a:spAutoFit/>
          </a:bodyPr>
          <a:lstStyle/>
          <a:p>
            <a:pPr indent="354013">
              <a:lnSpc>
                <a:spcPct val="150000"/>
              </a:lnSpc>
              <a:buFont typeface="Wingdings" pitchFamily="2" charset="2"/>
              <a:buChar char="Ø"/>
            </a:pPr>
            <a:r>
              <a:rPr lang="vi-VN" sz="3000" b="1" dirty="0">
                <a:latin typeface="+mj-lt"/>
              </a:rPr>
              <a:t>Trojan horse</a:t>
            </a:r>
            <a:r>
              <a:rPr lang="en-US" sz="3000" b="1" dirty="0" smtClean="0">
                <a:latin typeface="+mj-lt"/>
              </a:rPr>
              <a:t>: </a:t>
            </a:r>
            <a:r>
              <a:rPr lang="en-US" sz="3000" dirty="0" err="1" smtClean="0">
                <a:latin typeface="Times New Roman" pitchFamily="18" charset="0"/>
                <a:cs typeface="Times New Roman" pitchFamily="18" charset="0"/>
              </a:rPr>
              <a:t>Chương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trình</a:t>
            </a:r>
            <a:r>
              <a:rPr lang="en-US" sz="3000" dirty="0" smtClean="0">
                <a:latin typeface="Times New Roman" pitchFamily="18" charset="0"/>
                <a:cs typeface="Times New Roman" pitchFamily="18" charset="0"/>
              </a:rPr>
              <a:t> đ</a:t>
            </a:r>
            <a:r>
              <a:rPr lang="vi-VN" sz="3000" dirty="0" smtClean="0">
                <a:latin typeface="+mj-lt"/>
              </a:rPr>
              <a:t>ổi </a:t>
            </a:r>
            <a:r>
              <a:rPr lang="vi-VN" sz="3000" dirty="0">
                <a:latin typeface="+mj-lt"/>
              </a:rPr>
              <a:t>tên malware thành những file giống với file bình thường trên hệ </a:t>
            </a:r>
            <a:r>
              <a:rPr lang="vi-VN" sz="3000" dirty="0" smtClean="0">
                <a:latin typeface="+mj-lt"/>
              </a:rPr>
              <a:t>thống</a:t>
            </a:r>
            <a:r>
              <a:rPr lang="en-US" sz="3000" dirty="0" smtClean="0">
                <a:latin typeface="+mj-lt"/>
              </a:rPr>
              <a:t>. </a:t>
            </a:r>
            <a:r>
              <a:rPr lang="vi-VN" sz="3000" dirty="0">
                <a:latin typeface="+mj-lt"/>
              </a:rPr>
              <a:t>Làm lỗi phần mềm diệt virus được cài trên máy </a:t>
            </a:r>
            <a:r>
              <a:rPr lang="vi-VN" sz="3000" dirty="0" smtClean="0">
                <a:latin typeface="+mj-lt"/>
              </a:rPr>
              <a:t>tính</a:t>
            </a:r>
            <a:r>
              <a:rPr lang="en-US" sz="3000" dirty="0" smtClean="0">
                <a:latin typeface="+mj-lt"/>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thay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đổi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khả</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năng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thực</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một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số</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chương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trình</a:t>
            </a:r>
            <a:endParaRPr lang="en-US" sz="3000" dirty="0" smtClean="0">
              <a:latin typeface="Times New Roman" pitchFamily="18" charset="0"/>
              <a:cs typeface="Times New Roman" pitchFamily="18" charset="0"/>
            </a:endParaRPr>
          </a:p>
          <a:p>
            <a:pPr indent="354013">
              <a:lnSpc>
                <a:spcPct val="150000"/>
              </a:lnSpc>
              <a:buFont typeface="Wingdings" pitchFamily="2" charset="2"/>
              <a:buChar char="Ø"/>
            </a:pPr>
            <a:r>
              <a:rPr lang="vi-VN" sz="3000" dirty="0">
                <a:latin typeface="Times New Roman" pitchFamily="18" charset="0"/>
                <a:cs typeface="Times New Roman" pitchFamily="18" charset="0"/>
              </a:rPr>
              <a:t>Vundo là loại Trojan horse điển hình</a:t>
            </a:r>
            <a:r>
              <a:rPr lang="en-GB" sz="3200" dirty="0" smtClean="0">
                <a:latin typeface="Times New Roman" pitchFamily="18" charset="0"/>
                <a:cs typeface="Times New Roman" pitchFamily="18" charset="0"/>
              </a:rPr>
              <a:t>….</a:t>
            </a:r>
            <a:endParaRPr lang="en-GB" sz="3000" dirty="0">
              <a:latin typeface="Times New Roman" pitchFamily="18" charset="0"/>
              <a:cs typeface="Times New Roman" pitchFamily="18" charset="0"/>
            </a:endParaRPr>
          </a:p>
        </p:txBody>
      </p:sp>
    </p:spTree>
    <p:extLst>
      <p:ext uri="{BB962C8B-B14F-4D97-AF65-F5344CB8AC3E}">
        <p14:creationId xmlns:p14="http://schemas.microsoft.com/office/powerpoint/2010/main" val="3901583257"/>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353362"/>
            <a:ext cx="7344815" cy="584775"/>
          </a:xfrm>
          <a:prstGeom prst="rect">
            <a:avLst/>
          </a:prstGeom>
          <a:noFill/>
        </p:spPr>
        <p:txBody>
          <a:bodyPr wrap="square" rtlCol="0">
            <a:spAutoFit/>
          </a:bodyPr>
          <a:lstStyle/>
          <a:p>
            <a:pPr algn="ctr"/>
            <a:r>
              <a:rPr lang="en-US" sz="3200" b="1" dirty="0" smtClean="0">
                <a:latin typeface="Times New Roman" pitchFamily="18" charset="0"/>
                <a:ea typeface="Tahoma" pitchFamily="34" charset="0"/>
                <a:cs typeface="Times New Roman" pitchFamily="18" charset="0"/>
              </a:rPr>
              <a:t>3.1 CÁC LOẠI PHẦN MỀM ĐỘC HẠI</a:t>
            </a:r>
            <a:endParaRPr lang="en-US" sz="3200" b="1" dirty="0">
              <a:latin typeface="Times New Roman" pitchFamily="18" charset="0"/>
              <a:ea typeface="Tahoma" pitchFamily="34" charset="0"/>
              <a:cs typeface="Times New Roman" pitchFamily="18" charset="0"/>
            </a:endParaRPr>
          </a:p>
        </p:txBody>
      </p:sp>
      <p:cxnSp>
        <p:nvCxnSpPr>
          <p:cNvPr id="4" name="Straight Connector 3"/>
          <p:cNvCxnSpPr/>
          <p:nvPr/>
        </p:nvCxnSpPr>
        <p:spPr>
          <a:xfrm flipV="1">
            <a:off x="323528" y="1124746"/>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44624"/>
            <a:ext cx="879808" cy="945257"/>
          </a:xfrm>
          <a:prstGeom prst="rect">
            <a:avLst/>
          </a:prstGeom>
          <a:noFill/>
          <a:ln>
            <a:noFill/>
          </a:ln>
        </p:spPr>
      </p:pic>
      <p:sp>
        <p:nvSpPr>
          <p:cNvPr id="3" name="TextBox 2"/>
          <p:cNvSpPr txBox="1"/>
          <p:nvPr/>
        </p:nvSpPr>
        <p:spPr>
          <a:xfrm>
            <a:off x="0" y="1124744"/>
            <a:ext cx="9144000" cy="2862322"/>
          </a:xfrm>
          <a:prstGeom prst="rect">
            <a:avLst/>
          </a:prstGeom>
          <a:noFill/>
        </p:spPr>
        <p:txBody>
          <a:bodyPr wrap="square" rtlCol="0">
            <a:spAutoFit/>
          </a:bodyPr>
          <a:lstStyle/>
          <a:p>
            <a:pPr indent="354013">
              <a:lnSpc>
                <a:spcPct val="150000"/>
              </a:lnSpc>
              <a:buFont typeface="Wingdings" pitchFamily="2" charset="2"/>
              <a:buChar char="Ø"/>
            </a:pPr>
            <a:r>
              <a:rPr lang="vi-VN" sz="3000" b="1" dirty="0" smtClean="0">
                <a:latin typeface="+mj-lt"/>
              </a:rPr>
              <a:t>Adware</a:t>
            </a:r>
            <a:r>
              <a:rPr lang="en-US" sz="3000" b="1" dirty="0" smtClean="0">
                <a:latin typeface="+mj-lt"/>
              </a:rPr>
              <a:t>: </a:t>
            </a:r>
            <a:r>
              <a:rPr lang="vi-VN" sz="3000" dirty="0" smtClean="0">
                <a:latin typeface="Times New Roman" pitchFamily="18" charset="0"/>
                <a:cs typeface="Times New Roman" pitchFamily="18" charset="0"/>
              </a:rPr>
              <a:t>thường </a:t>
            </a:r>
            <a:r>
              <a:rPr lang="vi-VN" sz="3000" dirty="0">
                <a:latin typeface="Times New Roman" pitchFamily="18" charset="0"/>
                <a:cs typeface="Times New Roman" pitchFamily="18" charset="0"/>
              </a:rPr>
              <a:t>được cài đặt bởi một thành phần của phần mềm miễn phí. Ngoài việc làm phiền, adware có thể làm giảm đáng kể hiệu suất của máy tính, làm chậm, treo máy.</a:t>
            </a:r>
            <a:endParaRPr lang="en-GB" sz="3000" dirty="0">
              <a:latin typeface="Times New Roman" pitchFamily="18" charset="0"/>
              <a:cs typeface="Times New Roman" pitchFamily="18" charset="0"/>
            </a:endParaRPr>
          </a:p>
        </p:txBody>
      </p:sp>
    </p:spTree>
    <p:extLst>
      <p:ext uri="{BB962C8B-B14F-4D97-AF65-F5344CB8AC3E}">
        <p14:creationId xmlns:p14="http://schemas.microsoft.com/office/powerpoint/2010/main" val="942229876"/>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4643</TotalTime>
  <Words>2374</Words>
  <Application>Microsoft Office PowerPoint</Application>
  <PresentationFormat>On-screen Show (4:3)</PresentationFormat>
  <Paragraphs>221</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Tahoma</vt:lpstr>
      <vt:lpstr>Times New Roman</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PHULE</dc:creator>
  <cp:lastModifiedBy>Windows User</cp:lastModifiedBy>
  <cp:revision>349</cp:revision>
  <dcterms:created xsi:type="dcterms:W3CDTF">2017-10-19T08:07:01Z</dcterms:created>
  <dcterms:modified xsi:type="dcterms:W3CDTF">2024-12-17T08:08:21Z</dcterms:modified>
</cp:coreProperties>
</file>