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7" r:id="rId2"/>
    <p:sldId id="548" r:id="rId3"/>
    <p:sldId id="551" r:id="rId4"/>
    <p:sldId id="552" r:id="rId5"/>
    <p:sldId id="553" r:id="rId6"/>
    <p:sldId id="554" r:id="rId7"/>
    <p:sldId id="555" r:id="rId8"/>
    <p:sldId id="549" r:id="rId9"/>
    <p:sldId id="557" r:id="rId10"/>
    <p:sldId id="558" r:id="rId11"/>
    <p:sldId id="559" r:id="rId12"/>
    <p:sldId id="556" r:id="rId13"/>
    <p:sldId id="560" r:id="rId14"/>
    <p:sldId id="561" r:id="rId15"/>
    <p:sldId id="562" r:id="rId16"/>
    <p:sldId id="563" r:id="rId17"/>
    <p:sldId id="565" r:id="rId18"/>
    <p:sldId id="566" r:id="rId19"/>
    <p:sldId id="564" r:id="rId20"/>
    <p:sldId id="550" r:id="rId21"/>
    <p:sldId id="3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E2ED6-9FA1-4B9F-A9DF-0AEB95413EF0}" type="datetimeFigureOut">
              <a:rPr lang="en-US" smtClean="0"/>
              <a:t>12/17/2024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8B2F8-7E5E-400F-9C31-ADD59DFAA780}" type="slidenum">
              <a:rPr lang="en-US" smtClean="0"/>
              <a:t>‹#›</a:t>
            </a:fld>
            <a:endParaRPr lang="en-US"/>
          </a:p>
        </p:txBody>
      </p:sp>
    </p:spTree>
    <p:extLst>
      <p:ext uri="{BB962C8B-B14F-4D97-AF65-F5344CB8AC3E}">
        <p14:creationId xmlns:p14="http://schemas.microsoft.com/office/powerpoint/2010/main" val="155732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9</a:t>
            </a:fld>
            <a:endParaRPr lang="en-US"/>
          </a:p>
        </p:txBody>
      </p:sp>
    </p:spTree>
    <p:extLst>
      <p:ext uri="{BB962C8B-B14F-4D97-AF65-F5344CB8AC3E}">
        <p14:creationId xmlns:p14="http://schemas.microsoft.com/office/powerpoint/2010/main" val="333374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8988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62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8173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78417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0551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59078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26F03-9C84-44CE-BEBF-1935BD4A6F79}"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272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26F03-9C84-44CE-BEBF-1935BD4A6F79}"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734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26F03-9C84-44CE-BEBF-1935BD4A6F79}"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76836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2180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1422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6F03-9C84-44CE-BEBF-1935BD4A6F79}" type="datetimeFigureOut">
              <a:rPr lang="en-US" smtClean="0"/>
              <a:t>12/17/2024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4CB5-58BD-4A38-A7B9-D90C7D6AAB6C}" type="slidenum">
              <a:rPr lang="en-US" smtClean="0"/>
              <a:t>‹#›</a:t>
            </a:fld>
            <a:endParaRPr lang="en-US"/>
          </a:p>
        </p:txBody>
      </p:sp>
    </p:spTree>
    <p:extLst>
      <p:ext uri="{BB962C8B-B14F-4D97-AF65-F5344CB8AC3E}">
        <p14:creationId xmlns:p14="http://schemas.microsoft.com/office/powerpoint/2010/main" val="356386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913" y="980728"/>
            <a:ext cx="9144000" cy="2554545"/>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000" b="1" smtClean="0">
                <a:effectLst>
                  <a:glow rad="228600">
                    <a:schemeClr val="accent3">
                      <a:satMod val="175000"/>
                      <a:alpha val="40000"/>
                    </a:schemeClr>
                  </a:glow>
                </a:effectLst>
                <a:latin typeface="Times New Roman" pitchFamily="18" charset="0"/>
                <a:cs typeface="Times New Roman" pitchFamily="18" charset="0"/>
              </a:rPr>
              <a:t>CHƯƠNG 6: </a:t>
            </a:r>
            <a:endParaRPr lang="en-GB" sz="3000" b="1" dirty="0" smtClean="0">
              <a:effectLst>
                <a:glow rad="228600">
                  <a:schemeClr val="accent3">
                    <a:satMod val="175000"/>
                    <a:alpha val="40000"/>
                  </a:schemeClr>
                </a:glow>
              </a:effectLst>
              <a:latin typeface="Times New Roman" pitchFamily="18" charset="0"/>
              <a:cs typeface="Times New Roman" pitchFamily="18" charset="0"/>
            </a:endParaRPr>
          </a:p>
          <a:p>
            <a:endParaRPr lang="en-GB" sz="3000" b="1" dirty="0" smtClean="0">
              <a:effectLst>
                <a:glow rad="228600">
                  <a:schemeClr val="accent3">
                    <a:satMod val="175000"/>
                    <a:alpha val="40000"/>
                  </a:schemeClr>
                </a:glow>
              </a:effectLst>
              <a:latin typeface="Times New Roman" pitchFamily="18" charset="0"/>
              <a:cs typeface="Times New Roman" pitchFamily="18" charset="0"/>
            </a:endParaRPr>
          </a:p>
          <a:p>
            <a:pPr algn="ctr"/>
            <a:r>
              <a:rPr lang="en-US" sz="5000" b="1" dirty="0" smtClean="0">
                <a:effectLst>
                  <a:glow rad="228600">
                    <a:schemeClr val="accent3">
                      <a:satMod val="175000"/>
                      <a:alpha val="40000"/>
                    </a:schemeClr>
                  </a:glow>
                </a:effectLst>
                <a:latin typeface="Times New Roman" pitchFamily="18" charset="0"/>
                <a:cs typeface="Times New Roman" pitchFamily="18" charset="0"/>
              </a:rPr>
              <a:t>HỆ THỐNG PHÁT HIỆN &amp; PHÒNG CHỐNG XÂM NHẬP </a:t>
            </a:r>
            <a:endParaRPr lang="en-GB" sz="5000" b="1" dirty="0">
              <a:effectLst>
                <a:glow rad="228600">
                  <a:schemeClr val="accent3">
                    <a:satMod val="175000"/>
                    <a:alpha val="40000"/>
                  </a:schemeClr>
                </a:glow>
              </a:effectLst>
              <a:latin typeface="Times New Roman" pitchFamily="18" charset="0"/>
              <a:cs typeface="Times New Roman" pitchFamily="18" charset="0"/>
            </a:endParaRPr>
          </a:p>
        </p:txBody>
      </p:sp>
      <p:sp>
        <p:nvSpPr>
          <p:cNvPr id="12" name="TextBox 11"/>
          <p:cNvSpPr txBox="1"/>
          <p:nvPr/>
        </p:nvSpPr>
        <p:spPr>
          <a:xfrm>
            <a:off x="395536" y="3284984"/>
            <a:ext cx="6192688" cy="861774"/>
          </a:xfrm>
          <a:prstGeom prst="rect">
            <a:avLst/>
          </a:prstGeom>
          <a:noFill/>
        </p:spPr>
        <p:txBody>
          <a:bodyPr wrap="square" rtlCol="0">
            <a:spAutoFit/>
          </a:bodyPr>
          <a:lstStyle/>
          <a:p>
            <a:r>
              <a:rPr lang="en-GB" sz="2000" smtClean="0">
                <a:latin typeface="Times New Roman" pitchFamily="18" charset="0"/>
                <a:cs typeface="Times New Roman" pitchFamily="18" charset="0"/>
              </a:rPr>
              <a:t>Giảng viên:</a:t>
            </a:r>
            <a:endParaRPr lang="en-GB" sz="2000" b="1">
              <a:latin typeface="Times New Roman" pitchFamily="18" charset="0"/>
              <a:cs typeface="Times New Roman" pitchFamily="18" charset="0"/>
            </a:endParaRPr>
          </a:p>
          <a:p>
            <a:r>
              <a:rPr lang="en-GB" sz="3000" b="1" smtClean="0">
                <a:latin typeface="Times New Roman" pitchFamily="18" charset="0"/>
                <a:cs typeface="Times New Roman" pitchFamily="18" charset="0"/>
              </a:rPr>
              <a:t>Th</a:t>
            </a:r>
            <a:r>
              <a:rPr lang="en-GB" sz="2800" b="1" smtClean="0">
                <a:latin typeface="Times New Roman" pitchFamily="18" charset="0"/>
                <a:cs typeface="Times New Roman" pitchFamily="18" charset="0"/>
              </a:rPr>
              <a:t>S</a:t>
            </a:r>
            <a:r>
              <a:rPr lang="en-GB" sz="3000" b="1" smtClean="0">
                <a:latin typeface="Times New Roman" pitchFamily="18" charset="0"/>
                <a:cs typeface="Times New Roman" pitchFamily="18" charset="0"/>
              </a:rPr>
              <a:t>. Phan </a:t>
            </a:r>
            <a:r>
              <a:rPr lang="en-GB" sz="3000" b="1" err="1" smtClean="0">
                <a:latin typeface="Times New Roman" pitchFamily="18" charset="0"/>
                <a:cs typeface="Times New Roman" pitchFamily="18" charset="0"/>
              </a:rPr>
              <a:t>Thanh</a:t>
            </a:r>
            <a:r>
              <a:rPr lang="en-GB" sz="3000" b="1" smtClean="0">
                <a:latin typeface="Times New Roman" pitchFamily="18" charset="0"/>
                <a:cs typeface="Times New Roman" pitchFamily="18" charset="0"/>
              </a:rPr>
              <a:t> Hy</a:t>
            </a:r>
          </a:p>
        </p:txBody>
      </p:sp>
      <p:sp>
        <p:nvSpPr>
          <p:cNvPr id="6" name="Rectangle 5"/>
          <p:cNvSpPr/>
          <p:nvPr/>
        </p:nvSpPr>
        <p:spPr>
          <a:xfrm>
            <a:off x="395536" y="4146757"/>
            <a:ext cx="7272808" cy="252260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Wingdings" pitchFamily="2" charset="2"/>
              <a:buChar char="ü"/>
            </a:pPr>
            <a:endParaRPr lang="en-GB" sz="3000" b="1" dirty="0">
              <a:latin typeface="Times New Roman" pitchFamily="18" charset="0"/>
              <a:cs typeface="Times New Roman" pitchFamily="18" charset="0"/>
            </a:endParaRPr>
          </a:p>
        </p:txBody>
      </p:sp>
      <p:pic>
        <p:nvPicPr>
          <p:cNvPr id="8"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365298114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Symbol"/>
              <a:buChar char="Þ"/>
            </a:pP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3 </a:t>
            </a:r>
            <a:r>
              <a:rPr lang="en-US" sz="3000" dirty="0" err="1" smtClean="0">
                <a:latin typeface="Times New Roman" pitchFamily="18" charset="0"/>
                <a:cs typeface="Times New Roman" pitchFamily="18" charset="0"/>
              </a:rPr>
              <a:t>mẫu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vi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en-US" sz="3000" dirty="0" smtClean="0">
                <a:latin typeface="Times New Roman" pitchFamily="18" charset="0"/>
                <a:cs typeface="Times New Roman" pitchFamily="18" charset="0"/>
              </a:rPr>
              <a:t>:</a:t>
            </a:r>
          </a:p>
          <a:p>
            <a:pPr>
              <a:lnSpc>
                <a:spcPct val="150000"/>
              </a:lnSpc>
            </a:pPr>
            <a:r>
              <a:rPr lang="en-US" sz="3000" dirty="0" err="1" smtClean="0">
                <a:latin typeface="Times New Roman" pitchFamily="18" charset="0"/>
                <a:cs typeface="Times New Roman" pitchFamily="18" charset="0"/>
              </a:rPr>
              <a:t>Tội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doanh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nghiệp</a:t>
            </a:r>
            <a:r>
              <a:rPr lang="en-US" sz="3000" dirty="0" smtClean="0">
                <a:latin typeface="Times New Roman" pitchFamily="18" charset="0"/>
                <a:cs typeface="Times New Roman" pitchFamily="18" charset="0"/>
              </a:rPr>
              <a:t>: </a:t>
            </a:r>
          </a:p>
          <a:p>
            <a:pPr>
              <a:lnSpc>
                <a:spcPct val="150000"/>
              </a:lnSpc>
            </a:pPr>
            <a:r>
              <a:rPr lang="vi-VN" sz="3000" dirty="0">
                <a:latin typeface="Times New Roman" pitchFamily="18" charset="0"/>
                <a:cs typeface="Times New Roman" pitchFamily="18" charset="0"/>
              </a:rPr>
              <a:t>1. Hành động nhanh chóng và chính xác để làm cho các hoạt động của họ khó bị phát hiện hơn.</a:t>
            </a:r>
          </a:p>
          <a:p>
            <a:pPr>
              <a:lnSpc>
                <a:spcPct val="150000"/>
              </a:lnSpc>
            </a:pPr>
            <a:r>
              <a:rPr lang="vi-VN" sz="3000" dirty="0">
                <a:latin typeface="Times New Roman" pitchFamily="18" charset="0"/>
                <a:cs typeface="Times New Roman" pitchFamily="18" charset="0"/>
              </a:rPr>
              <a:t>2. Khai thác chu vi thông qua các cổng dễ bị tấn công.</a:t>
            </a:r>
          </a:p>
          <a:p>
            <a:pPr>
              <a:lnSpc>
                <a:spcPct val="150000"/>
              </a:lnSpc>
            </a:pPr>
            <a:r>
              <a:rPr lang="vi-VN" sz="3000" dirty="0">
                <a:latin typeface="Times New Roman" pitchFamily="18" charset="0"/>
                <a:cs typeface="Times New Roman" pitchFamily="18" charset="0"/>
              </a:rPr>
              <a:t>3. Sử </a:t>
            </a:r>
            <a:r>
              <a:rPr lang="vi-VN" sz="3000" dirty="0" smtClean="0">
                <a:latin typeface="Times New Roman" pitchFamily="18" charset="0"/>
                <a:cs typeface="Times New Roman" pitchFamily="18" charset="0"/>
              </a:rPr>
              <a:t>Trojan</a:t>
            </a:r>
            <a:r>
              <a:rPr lang="en-US" sz="3000" dirty="0" smtClean="0">
                <a:latin typeface="Times New Roman" pitchFamily="18" charset="0"/>
                <a:cs typeface="Times New Roman" pitchFamily="18" charset="0"/>
              </a:rPr>
              <a:t> Horses</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để lại </a:t>
            </a:r>
            <a:r>
              <a:rPr lang="vi-VN" sz="3000" dirty="0" smtClean="0">
                <a:latin typeface="Times New Roman" pitchFamily="18" charset="0"/>
                <a:cs typeface="Times New Roman" pitchFamily="18" charset="0"/>
              </a:rPr>
              <a:t>cửa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vi-VN"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a:p>
            <a:pPr>
              <a:lnSpc>
                <a:spcPct val="150000"/>
              </a:lnSpc>
            </a:pPr>
            <a:r>
              <a:rPr lang="vi-VN" sz="3000" dirty="0">
                <a:latin typeface="Times New Roman" pitchFamily="18" charset="0"/>
                <a:cs typeface="Times New Roman" pitchFamily="18" charset="0"/>
              </a:rPr>
              <a:t>4. Sử dụng trình </a:t>
            </a:r>
            <a:r>
              <a:rPr lang="en-US" sz="3000" dirty="0" err="1" smtClean="0">
                <a:latin typeface="Times New Roman" pitchFamily="18" charset="0"/>
                <a:cs typeface="Times New Roman" pitchFamily="18" charset="0"/>
              </a:rPr>
              <a:t>giám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sát</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để lấy mật khẩu.</a:t>
            </a:r>
          </a:p>
          <a:p>
            <a:pPr>
              <a:lnSpc>
                <a:spcPct val="150000"/>
              </a:lnSpc>
            </a:pPr>
            <a:r>
              <a:rPr lang="vi-VN" sz="3000" dirty="0">
                <a:latin typeface="Times New Roman" pitchFamily="18" charset="0"/>
                <a:cs typeface="Times New Roman" pitchFamily="18" charset="0"/>
              </a:rPr>
              <a:t>5. </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39640971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Symbol"/>
              <a:buChar char="Þ"/>
            </a:pP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3 </a:t>
            </a:r>
            <a:r>
              <a:rPr lang="en-US" sz="3000" dirty="0" err="1" smtClean="0">
                <a:latin typeface="Times New Roman" pitchFamily="18" charset="0"/>
                <a:cs typeface="Times New Roman" pitchFamily="18" charset="0"/>
              </a:rPr>
              <a:t>mẫu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vi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en-US" sz="3000" dirty="0" smtClean="0">
                <a:latin typeface="Times New Roman" pitchFamily="18" charset="0"/>
                <a:cs typeface="Times New Roman" pitchFamily="18" charset="0"/>
              </a:rPr>
              <a:t>:</a:t>
            </a:r>
          </a:p>
          <a:p>
            <a:pPr>
              <a:lnSpc>
                <a:spcPct val="150000"/>
              </a:lnSpc>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nội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bộ</a:t>
            </a:r>
            <a:r>
              <a:rPr lang="en-US" sz="3000" dirty="0" smtClean="0">
                <a:latin typeface="Times New Roman" pitchFamily="18" charset="0"/>
                <a:cs typeface="Times New Roman" pitchFamily="18" charset="0"/>
              </a:rPr>
              <a:t>: </a:t>
            </a:r>
          </a:p>
          <a:p>
            <a:pPr>
              <a:lnSpc>
                <a:spcPct val="150000"/>
              </a:lnSpc>
            </a:pPr>
            <a:r>
              <a:rPr lang="vi-VN" sz="3000" dirty="0">
                <a:latin typeface="Times New Roman" pitchFamily="18" charset="0"/>
                <a:cs typeface="Times New Roman" pitchFamily="18" charset="0"/>
              </a:rPr>
              <a:t>1. </a:t>
            </a:r>
            <a:r>
              <a:rPr lang="vi-VN" sz="3000" dirty="0" smtClean="0">
                <a:latin typeface="Times New Roman" pitchFamily="18" charset="0"/>
                <a:cs typeface="Times New Roman" pitchFamily="18" charset="0"/>
              </a:rPr>
              <a:t>Tạo </a:t>
            </a:r>
            <a:r>
              <a:rPr lang="vi-VN" sz="3000" dirty="0">
                <a:latin typeface="Times New Roman" pitchFamily="18" charset="0"/>
                <a:cs typeface="Times New Roman" pitchFamily="18" charset="0"/>
              </a:rPr>
              <a:t>tài khoản mạng cho chính họ và bạn bè của họ.</a:t>
            </a:r>
          </a:p>
          <a:p>
            <a:pPr>
              <a:lnSpc>
                <a:spcPct val="150000"/>
              </a:lnSpc>
            </a:pPr>
            <a:r>
              <a:rPr lang="vi-VN" sz="3000" dirty="0">
                <a:latin typeface="Times New Roman" pitchFamily="18" charset="0"/>
                <a:cs typeface="Times New Roman" pitchFamily="18" charset="0"/>
              </a:rPr>
              <a:t>2. Truy cập các tài khoản và ứng dụng mà họ thường không sử dụng cho công việc hàng ngày của họ.</a:t>
            </a:r>
          </a:p>
          <a:p>
            <a:pPr>
              <a:lnSpc>
                <a:spcPct val="150000"/>
              </a:lnSpc>
            </a:pPr>
            <a:r>
              <a:rPr lang="vi-VN" sz="3000" dirty="0">
                <a:latin typeface="Times New Roman" pitchFamily="18" charset="0"/>
                <a:cs typeface="Times New Roman" pitchFamily="18" charset="0"/>
              </a:rPr>
              <a:t>3. </a:t>
            </a:r>
            <a:r>
              <a:rPr lang="vi-VN" sz="3000" dirty="0" smtClean="0">
                <a:latin typeface="Times New Roman" pitchFamily="18" charset="0"/>
                <a:cs typeface="Times New Roman" pitchFamily="18" charset="0"/>
              </a:rPr>
              <a:t>Thực </a:t>
            </a:r>
            <a:r>
              <a:rPr lang="vi-VN" sz="3000" dirty="0">
                <a:latin typeface="Times New Roman" pitchFamily="18" charset="0"/>
                <a:cs typeface="Times New Roman" pitchFamily="18" charset="0"/>
              </a:rPr>
              <a:t>hiện các cuộc trò chuyện nhắn tin </a:t>
            </a:r>
            <a:r>
              <a:rPr lang="en-US" sz="3000" dirty="0" err="1" smtClean="0">
                <a:latin typeface="Times New Roman" pitchFamily="18" charset="0"/>
                <a:cs typeface="Times New Roman" pitchFamily="18" charset="0"/>
              </a:rPr>
              <a:t>lén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lúc</a:t>
            </a:r>
            <a:r>
              <a:rPr lang="vi-VN"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a:p>
            <a:pPr>
              <a:lnSpc>
                <a:spcPct val="150000"/>
              </a:lnSpc>
            </a:pPr>
            <a:r>
              <a:rPr lang="en-US" sz="3000" dirty="0" smtClean="0">
                <a:latin typeface="Times New Roman" pitchFamily="18" charset="0"/>
                <a:cs typeface="Times New Roman" pitchFamily="18" charset="0"/>
              </a:rPr>
              <a:t>4</a:t>
            </a:r>
            <a:r>
              <a:rPr lang="vi-VN" sz="3000" dirty="0" smtClean="0">
                <a:latin typeface="Times New Roman" pitchFamily="18" charset="0"/>
                <a:cs typeface="Times New Roman" pitchFamily="18" charset="0"/>
              </a:rPr>
              <a:t>. Thực </a:t>
            </a:r>
            <a:r>
              <a:rPr lang="vi-VN" sz="3000" dirty="0">
                <a:latin typeface="Times New Roman" pitchFamily="18" charset="0"/>
                <a:cs typeface="Times New Roman" pitchFamily="18" charset="0"/>
              </a:rPr>
              <a:t>hiện tải xuống và sao chép tệp lớn.</a:t>
            </a:r>
          </a:p>
          <a:p>
            <a:pPr>
              <a:lnSpc>
                <a:spcPct val="150000"/>
              </a:lnSpc>
            </a:pPr>
            <a:r>
              <a:rPr lang="en-US" sz="3000" dirty="0" smtClean="0">
                <a:latin typeface="Times New Roman" pitchFamily="18" charset="0"/>
                <a:cs typeface="Times New Roman" pitchFamily="18" charset="0"/>
              </a:rPr>
              <a:t>5</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Truy cập mạng trong</a:t>
            </a:r>
          </a:p>
        </p:txBody>
      </p:sp>
    </p:spTree>
    <p:extLst>
      <p:ext uri="{BB962C8B-B14F-4D97-AF65-F5344CB8AC3E}">
        <p14:creationId xmlns:p14="http://schemas.microsoft.com/office/powerpoint/2010/main" val="29636603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3554819"/>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tránh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khởi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tốt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nào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đều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vượt</a:t>
            </a:r>
            <a:r>
              <a:rPr lang="en-US" sz="3000" dirty="0" smtClean="0">
                <a:latin typeface="Times New Roman" pitchFamily="18" charset="0"/>
                <a:cs typeface="Times New Roman" pitchFamily="18" charset="0"/>
              </a:rPr>
              <a:t> qua. </a:t>
            </a:r>
            <a:r>
              <a:rPr lang="en-US" sz="3000" dirty="0" err="1" smtClean="0">
                <a:latin typeface="Times New Roman" pitchFamily="18" charset="0"/>
                <a:cs typeface="Times New Roman" pitchFamily="18" charset="0"/>
              </a:rPr>
              <a:t>Nên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doanh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nhất</a:t>
            </a:r>
            <a:r>
              <a:rPr lang="en-US" sz="3000" dirty="0" smtClean="0">
                <a:latin typeface="Times New Roman" pitchFamily="18" charset="0"/>
                <a:cs typeface="Times New Roman" pitchFamily="18" charset="0"/>
              </a:rPr>
              <a:t> 2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doanh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thì</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xuất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những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điểm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3675665894"/>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247317"/>
          </a:xfrm>
          <a:prstGeom prst="rect">
            <a:avLst/>
          </a:prstGeom>
          <a:noFill/>
        </p:spPr>
        <p:txBody>
          <a:bodyPr wrap="square" rtlCol="0">
            <a:spAutoFit/>
          </a:bodyPr>
          <a:lstStyle/>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Nếu </a:t>
            </a:r>
            <a:r>
              <a:rPr lang="vi-VN" sz="3000" dirty="0">
                <a:latin typeface="Times New Roman" pitchFamily="18" charset="0"/>
                <a:cs typeface="Times New Roman" pitchFamily="18" charset="0"/>
              </a:rPr>
              <a:t>một </a:t>
            </a:r>
            <a:r>
              <a:rPr lang="en-US" sz="3000" dirty="0" err="1" smtClean="0">
                <a:latin typeface="Times New Roman" pitchFamily="18" charset="0"/>
                <a:cs typeface="Times New Roman" pitchFamily="18" charset="0"/>
              </a:rPr>
              <a:t>sự</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xâm </a:t>
            </a:r>
            <a:r>
              <a:rPr lang="vi-VN" sz="3000" dirty="0">
                <a:latin typeface="Times New Roman" pitchFamily="18" charset="0"/>
                <a:cs typeface="Times New Roman" pitchFamily="18" charset="0"/>
              </a:rPr>
              <a:t>nhập được phát hiện đủ nhanh, </a:t>
            </a:r>
            <a:r>
              <a:rPr lang="en-US" sz="3000" dirty="0" err="1" smtClean="0">
                <a:latin typeface="Times New Roman" pitchFamily="18" charset="0"/>
                <a:cs typeface="Times New Roman" pitchFamily="18" charset="0"/>
              </a:rPr>
              <a:t>sự</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xâm </a:t>
            </a:r>
            <a:r>
              <a:rPr lang="vi-VN" sz="3000" dirty="0">
                <a:latin typeface="Times New Roman" pitchFamily="18" charset="0"/>
                <a:cs typeface="Times New Roman" pitchFamily="18" charset="0"/>
              </a:rPr>
              <a:t>nhập có thể được xác định và đẩy ra khỏi hệ thống trước khi bất kỳ thiệt hại nào </a:t>
            </a:r>
            <a:r>
              <a:rPr lang="vi-VN" sz="3000" dirty="0" smtClean="0">
                <a:latin typeface="Times New Roman" pitchFamily="18" charset="0"/>
                <a:cs typeface="Times New Roman" pitchFamily="18" charset="0"/>
              </a:rPr>
              <a:t>hoặc </a:t>
            </a:r>
            <a:r>
              <a:rPr lang="vi-VN" sz="3000" dirty="0">
                <a:latin typeface="Times New Roman" pitchFamily="18" charset="0"/>
                <a:cs typeface="Times New Roman" pitchFamily="18" charset="0"/>
              </a:rPr>
              <a:t>bất kỳ dữ liệu nào bị xâm phạm</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a:t>
            </a:r>
          </a:p>
          <a:p>
            <a:pPr>
              <a:lnSpc>
                <a:spcPct val="150000"/>
              </a:lnSpc>
            </a:pPr>
            <a:r>
              <a:rPr lang="en-US" sz="3000" dirty="0" smtClean="0">
                <a:latin typeface="Times New Roman" pitchFamily="18" charset="0"/>
                <a:cs typeface="Times New Roman" pitchFamily="18" charset="0"/>
              </a:rPr>
              <a:t>=&gt;</a:t>
            </a:r>
            <a:r>
              <a:rPr lang="en-US" sz="3000" dirty="0" err="1" smtClean="0">
                <a:latin typeface="Times New Roman" pitchFamily="18" charset="0"/>
                <a:cs typeface="Times New Roman" pitchFamily="18" charset="0"/>
              </a:rPr>
              <a:t>Sự</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xâm nhập được phát hiện càng sớm, lượng thiệt hại càng ít và khả năng phục hồi càng nhanh.</a:t>
            </a:r>
          </a:p>
        </p:txBody>
      </p:sp>
    </p:spTree>
    <p:extLst>
      <p:ext uri="{BB962C8B-B14F-4D97-AF65-F5344CB8AC3E}">
        <p14:creationId xmlns:p14="http://schemas.microsoft.com/office/powerpoint/2010/main" val="3981269146"/>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3554819"/>
          </a:xfrm>
          <a:prstGeom prst="rect">
            <a:avLst/>
          </a:prstGeom>
          <a:noFill/>
        </p:spPr>
        <p:txBody>
          <a:bodyPr wrap="square" rtlCol="0">
            <a:spAutoFit/>
          </a:bodyPr>
          <a:lstStyle/>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Một </a:t>
            </a:r>
            <a:r>
              <a:rPr lang="vi-VN" sz="3000" dirty="0">
                <a:latin typeface="Times New Roman" pitchFamily="18" charset="0"/>
                <a:cs typeface="Times New Roman" pitchFamily="18" charset="0"/>
              </a:rPr>
              <a:t>hệ thống phát hiện xâm nhập hiệu quả có thể dùng như một biện pháp ngăn </a:t>
            </a:r>
            <a:r>
              <a:rPr lang="vi-VN" sz="3000" dirty="0" smtClean="0">
                <a:latin typeface="Times New Roman" pitchFamily="18" charset="0"/>
                <a:cs typeface="Times New Roman" pitchFamily="18" charset="0"/>
              </a:rPr>
              <a:t>chặn.</a:t>
            </a:r>
            <a:endParaRPr lang="en-US" sz="3000" dirty="0" smtClean="0">
              <a:latin typeface="Times New Roman" pitchFamily="18" charset="0"/>
              <a:cs typeface="Times New Roman" pitchFamily="18" charset="0"/>
            </a:endParaRPr>
          </a:p>
          <a:p>
            <a:pPr marL="457200" indent="-457200">
              <a:lnSpc>
                <a:spcPct val="150000"/>
              </a:lnSpc>
              <a:buFont typeface="Arial" pitchFamily="34" charset="0"/>
              <a:buChar char="•"/>
            </a:pPr>
            <a:r>
              <a:rPr lang="vi-VN" sz="3000" dirty="0">
                <a:latin typeface="Times New Roman" pitchFamily="18" charset="0"/>
                <a:cs typeface="Times New Roman" pitchFamily="18" charset="0"/>
              </a:rPr>
              <a:t>Phát hiện xâm nhập cho phép thu thập thông tin về các kỹ thuật xâm nhập có thể được sử dụng để củng cố cơ sở ngăn chặn xâm nhập.</a:t>
            </a:r>
          </a:p>
        </p:txBody>
      </p:sp>
    </p:spTree>
    <p:extLst>
      <p:ext uri="{BB962C8B-B14F-4D97-AF65-F5344CB8AC3E}">
        <p14:creationId xmlns:p14="http://schemas.microsoft.com/office/powerpoint/2010/main" val="1125762788"/>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169825"/>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tiếp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cận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kê</a:t>
            </a:r>
            <a:r>
              <a:rPr lang="en-US" sz="3000" dirty="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marL="457200" indent="-457200">
              <a:lnSpc>
                <a:spcPct val="150000"/>
              </a:lnSpc>
              <a:buFont typeface="Arial" pitchFamily="34" charset="0"/>
              <a:buChar char="•"/>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luật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bản</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143576765"/>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939814"/>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tiếp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cận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kê</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vi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hợp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hợp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pháp</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Sau đó, </a:t>
            </a:r>
            <a:r>
              <a:rPr lang="vi-VN" sz="3000" dirty="0" smtClean="0">
                <a:latin typeface="Times New Roman" pitchFamily="18" charset="0"/>
                <a:cs typeface="Times New Roman" pitchFamily="18" charset="0"/>
              </a:rPr>
              <a:t>thống </a:t>
            </a:r>
            <a:r>
              <a:rPr lang="vi-VN" sz="3000" dirty="0">
                <a:latin typeface="Times New Roman" pitchFamily="18" charset="0"/>
                <a:cs typeface="Times New Roman" pitchFamily="18" charset="0"/>
              </a:rPr>
              <a:t>kê được áp dụng cho hành vi quan sát được để xác định với mức độ tin cậy cao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hành vi.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kế</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2 </a:t>
            </a:r>
            <a:r>
              <a:rPr lang="en-US" sz="3000" dirty="0" err="1" smtClean="0">
                <a:latin typeface="Times New Roman" pitchFamily="18" charset="0"/>
                <a:cs typeface="Times New Roman" pitchFamily="18" charset="0"/>
              </a:rPr>
              <a:t>loại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dựa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hồ</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sơ</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792933340"/>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247317"/>
          </a:xfrm>
          <a:prstGeom prst="rect">
            <a:avLst/>
          </a:prstGeom>
          <a:noFill/>
        </p:spPr>
        <p:txBody>
          <a:bodyPr wrap="square" rtlCol="0">
            <a:spAutoFit/>
          </a:bodyPr>
          <a:lstStyle/>
          <a:p>
            <a:pPr marL="457200" indent="-457200">
              <a:lnSpc>
                <a:spcPct val="150000"/>
              </a:lnSpc>
              <a:buFont typeface="Wingdings" pitchFamily="2" charset="2"/>
              <a:buChar char="ü"/>
            </a:pPr>
            <a:r>
              <a:rPr lang="vi-VN" sz="3000" dirty="0" smtClean="0">
                <a:latin typeface="Times New Roman" pitchFamily="18" charset="0"/>
                <a:cs typeface="Times New Roman" pitchFamily="18" charset="0"/>
              </a:rPr>
              <a:t>Phát </a:t>
            </a:r>
            <a:r>
              <a:rPr lang="vi-VN" sz="3000" dirty="0">
                <a:latin typeface="Times New Roman" pitchFamily="18" charset="0"/>
                <a:cs typeface="Times New Roman" pitchFamily="18" charset="0"/>
              </a:rPr>
              <a:t>hiện ngưỡng: Cách tiếp cận này liên quan đến việc xác định các ngưỡng, độc lập với người dùng, cho tần suất xuất hiện của các sự kiện khác </a:t>
            </a:r>
            <a:r>
              <a:rPr lang="vi-VN" sz="3000" dirty="0" smtClean="0">
                <a:latin typeface="Times New Roman" pitchFamily="18" charset="0"/>
                <a:cs typeface="Times New Roman" pitchFamily="18" charset="0"/>
              </a:rPr>
              <a:t>nhau.</a:t>
            </a:r>
            <a:endParaRPr lang="en-US" sz="3000" dirty="0" smtClean="0">
              <a:latin typeface="Times New Roman" pitchFamily="18" charset="0"/>
              <a:cs typeface="Times New Roman" pitchFamily="18" charset="0"/>
            </a:endParaRPr>
          </a:p>
          <a:p>
            <a:pPr marL="457200" indent="-457200">
              <a:lnSpc>
                <a:spcPct val="150000"/>
              </a:lnSpc>
              <a:buFont typeface="Wingdings" pitchFamily="2" charset="2"/>
              <a:buChar char="ü"/>
            </a:pPr>
            <a:r>
              <a:rPr lang="vi-VN" sz="3000" dirty="0" smtClean="0">
                <a:latin typeface="Times New Roman" pitchFamily="18" charset="0"/>
                <a:cs typeface="Times New Roman" pitchFamily="18" charset="0"/>
              </a:rPr>
              <a:t>Dựa </a:t>
            </a:r>
            <a:r>
              <a:rPr lang="vi-VN" sz="3000" dirty="0">
                <a:latin typeface="Times New Roman" pitchFamily="18" charset="0"/>
                <a:cs typeface="Times New Roman" pitchFamily="18" charset="0"/>
              </a:rPr>
              <a:t>trên hồ sơ: Một hồ sơ về hoạt động của từng người dùng được </a:t>
            </a:r>
            <a:r>
              <a:rPr lang="en-US" sz="3000" dirty="0" err="1" smtClean="0">
                <a:latin typeface="Times New Roman" pitchFamily="18" charset="0"/>
                <a:cs typeface="Times New Roman" pitchFamily="18" charset="0"/>
              </a:rPr>
              <a:t>thu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thập</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và </a:t>
            </a:r>
            <a:r>
              <a:rPr lang="vi-VN" sz="3000" dirty="0">
                <a:latin typeface="Times New Roman" pitchFamily="18" charset="0"/>
                <a:cs typeface="Times New Roman" pitchFamily="18" charset="0"/>
              </a:rPr>
              <a:t>sử dụng để phát hiện những thay đổi trong hành vi của các tài </a:t>
            </a:r>
            <a:r>
              <a:rPr lang="vi-VN" sz="3000" dirty="0" smtClean="0">
                <a:latin typeface="Times New Roman" pitchFamily="18" charset="0"/>
                <a:cs typeface="Times New Roman" pitchFamily="18" charset="0"/>
              </a:rPr>
              <a:t>khoản</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1619136155"/>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tiếp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cận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luật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bản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xác </a:t>
            </a:r>
            <a:r>
              <a:rPr lang="vi-VN" sz="3000" dirty="0">
                <a:latin typeface="Times New Roman" pitchFamily="18" charset="0"/>
                <a:cs typeface="Times New Roman" pitchFamily="18" charset="0"/>
              </a:rPr>
              <a:t>định một bộ quy tắc có thể được sử dụng để quyết định rằng một hành vi nhất định là của một kẻ xâm </a:t>
            </a:r>
            <a:r>
              <a:rPr lang="vi-VN" sz="3000" dirty="0"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2 </a:t>
            </a:r>
            <a:r>
              <a:rPr lang="en-US" sz="3000" dirty="0" err="1" smtClean="0">
                <a:latin typeface="Times New Roman" pitchFamily="18" charset="0"/>
                <a:cs typeface="Times New Roman" pitchFamily="18" charset="0"/>
              </a:rPr>
              <a:t>loại</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a:p>
            <a:pPr marL="457200" indent="-457200">
              <a:lnSpc>
                <a:spcPct val="150000"/>
              </a:lnSpc>
              <a:buFont typeface="Wingdings" pitchFamily="2" charset="2"/>
              <a:buChar char="ü"/>
            </a:pPr>
            <a:r>
              <a:rPr lang="vi-VN" sz="3000" dirty="0" smtClean="0">
                <a:latin typeface="Times New Roman" pitchFamily="18" charset="0"/>
                <a:cs typeface="Times New Roman" pitchFamily="18" charset="0"/>
              </a:rPr>
              <a:t>Phát </a:t>
            </a:r>
            <a:r>
              <a:rPr lang="vi-VN" sz="3000" dirty="0">
                <a:latin typeface="Times New Roman" pitchFamily="18" charset="0"/>
                <a:cs typeface="Times New Roman" pitchFamily="18" charset="0"/>
              </a:rPr>
              <a:t>hiện bất thường: Các quy tắc được phát triển để phát hiện độ lệch so với các kiểu sử dụng trước </a:t>
            </a:r>
            <a:r>
              <a:rPr lang="vi-VN" sz="3000" dirty="0" smtClean="0">
                <a:latin typeface="Times New Roman" pitchFamily="18" charset="0"/>
                <a:cs typeface="Times New Roman" pitchFamily="18" charset="0"/>
              </a:rPr>
              <a:t>đó.</a:t>
            </a:r>
            <a:endParaRPr lang="en-US" sz="3000" dirty="0" smtClean="0">
              <a:latin typeface="Times New Roman" pitchFamily="18" charset="0"/>
              <a:cs typeface="Times New Roman" pitchFamily="18" charset="0"/>
            </a:endParaRPr>
          </a:p>
          <a:p>
            <a:pPr marL="457200" indent="-457200">
              <a:lnSpc>
                <a:spcPct val="150000"/>
              </a:lnSpc>
              <a:buFont typeface="Wingdings" pitchFamily="2" charset="2"/>
              <a:buChar char="ü"/>
            </a:pPr>
            <a:r>
              <a:rPr lang="vi-VN" sz="3000" dirty="0" smtClean="0">
                <a:latin typeface="Times New Roman" pitchFamily="18" charset="0"/>
                <a:cs typeface="Times New Roman" pitchFamily="18" charset="0"/>
              </a:rPr>
              <a:t>Nhận </a:t>
            </a:r>
            <a:r>
              <a:rPr lang="vi-VN" sz="3000" dirty="0">
                <a:latin typeface="Times New Roman" pitchFamily="18" charset="0"/>
                <a:cs typeface="Times New Roman" pitchFamily="18" charset="0"/>
              </a:rPr>
              <a:t>dạng thâm nhập: Phương pháp tiếp cận hệ thống </a:t>
            </a:r>
            <a:r>
              <a:rPr lang="en-US" sz="3000" dirty="0" err="1" smtClean="0">
                <a:latin typeface="Times New Roman" pitchFamily="18" charset="0"/>
                <a:cs typeface="Times New Roman" pitchFamily="18" charset="0"/>
              </a:rPr>
              <a:t>chuyên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môn</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nhằm tìm kiếm hành vi đáng ngờ.</a:t>
            </a:r>
          </a:p>
        </p:txBody>
      </p:sp>
    </p:spTree>
    <p:extLst>
      <p:ext uri="{BB962C8B-B14F-4D97-AF65-F5344CB8AC3E}">
        <p14:creationId xmlns:p14="http://schemas.microsoft.com/office/powerpoint/2010/main" val="2139177767"/>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5.2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Hồ</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kiểm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cụ</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những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hồ</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a:latin typeface="Times New Roman" pitchFamily="18" charset="0"/>
                <a:cs typeface="Times New Roman" pitchFamily="18" charset="0"/>
              </a:rPr>
              <a:t>H</a:t>
            </a:r>
            <a:r>
              <a:rPr lang="en-US" sz="3000" smtClean="0">
                <a:latin typeface="Times New Roman" pitchFamily="18" charset="0"/>
                <a:cs typeface="Times New Roman" pitchFamily="18" charset="0"/>
              </a:rPr>
              <a:t>ồ</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kiểm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những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888391158"/>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NGƯỜI XÂM NHẬP (INTRUDERS)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939814"/>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dọa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bố</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rộng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còn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virut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gọi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hacker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cracker.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cứu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thì</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chỉ</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rằng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3 </a:t>
            </a:r>
            <a:r>
              <a:rPr lang="en-US" sz="3000" dirty="0" err="1" smtClean="0">
                <a:latin typeface="Times New Roman" pitchFamily="18" charset="0"/>
                <a:cs typeface="Times New Roman" pitchFamily="18" charset="0"/>
              </a:rPr>
              <a:t>loại</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v"/>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mạo</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v"/>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quyền</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v"/>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mật</a:t>
            </a:r>
            <a:r>
              <a:rPr lang="en-US" sz="3000" dirty="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2071439691"/>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5.3 QUẢN LÝ MẬT KHẨU</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vi-VN" sz="3000" dirty="0">
                <a:latin typeface="Times New Roman" pitchFamily="18" charset="0"/>
                <a:cs typeface="Times New Roman" pitchFamily="18" charset="0"/>
              </a:rPr>
              <a:t>Hệ thống thông tin trong các tập đoàn, cơ quan chính phủ và các tổ chức khác đã trải qua một quá trình phát triển ổn </a:t>
            </a:r>
            <a:r>
              <a:rPr lang="vi-VN" sz="3000" dirty="0" smtClean="0">
                <a:latin typeface="Times New Roman" pitchFamily="18" charset="0"/>
                <a:cs typeface="Times New Roman" pitchFamily="18" charset="0"/>
              </a:rPr>
              <a:t>định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cạnh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còn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nhiều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nguy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đến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3337049229"/>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23528" y="1052738"/>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3" y="1412776"/>
            <a:ext cx="8103819"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itchFamily="2" charset="2"/>
              <a:buChar char="§"/>
            </a:pPr>
            <a:endParaRPr lang="en-US" smtClean="0">
              <a:latin typeface="+mj-lt"/>
            </a:endParaRPr>
          </a:p>
        </p:txBody>
      </p:sp>
      <p:sp>
        <p:nvSpPr>
          <p:cNvPr id="9" name="Rectangle 8"/>
          <p:cNvSpPr/>
          <p:nvPr/>
        </p:nvSpPr>
        <p:spPr>
          <a:xfrm>
            <a:off x="428623" y="1412776"/>
            <a:ext cx="8103819" cy="34563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514350" indent="-514350">
              <a:buFont typeface="Arial" pitchFamily="34" charset="0"/>
              <a:buChar char="•"/>
            </a:pPr>
            <a:endParaRPr lang="en-US" smtClean="0">
              <a:latin typeface="+mj-lt"/>
            </a:endParaRPr>
          </a:p>
        </p:txBody>
      </p:sp>
      <p:sp>
        <p:nvSpPr>
          <p:cNvPr id="10" name="Rectangle 9"/>
          <p:cNvSpPr/>
          <p:nvPr/>
        </p:nvSpPr>
        <p:spPr>
          <a:xfrm>
            <a:off x="125760" y="1124744"/>
            <a:ext cx="889248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30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05050"/>
            <a:ext cx="7632848" cy="570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42258656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NGƯỜI XÂM NHẬP (INTRUDERS)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086853"/>
          </a:xfrm>
          <a:prstGeom prst="rect">
            <a:avLst/>
          </a:prstGeom>
          <a:noFill/>
        </p:spPr>
        <p:txBody>
          <a:bodyPr wrap="square" rtlCol="0">
            <a:spAutoFit/>
          </a:bodyPr>
          <a:lstStyle/>
          <a:p>
            <a:pPr marL="457200" indent="-457200">
              <a:lnSpc>
                <a:spcPct val="150000"/>
              </a:lnSpc>
              <a:buFont typeface="Wingdings" pitchFamily="2" charset="2"/>
              <a:buChar char="v"/>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phép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dụng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máy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kiểm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soát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truy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tài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khoản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dữ</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liệu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hợp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pháp</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791060405"/>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NGƯỜI XÂM NHẬP (INTRUDERS)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779351"/>
          </a:xfrm>
          <a:prstGeom prst="rect">
            <a:avLst/>
          </a:prstGeom>
          <a:noFill/>
        </p:spPr>
        <p:txBody>
          <a:bodyPr wrap="square" rtlCol="0">
            <a:spAutoFit/>
          </a:bodyPr>
          <a:lstStyle/>
          <a:p>
            <a:pPr marL="457200" indent="-457200">
              <a:lnSpc>
                <a:spcPct val="150000"/>
              </a:lnSpc>
              <a:buFont typeface="Wingdings" pitchFamily="2" charset="2"/>
              <a:buChar char="v"/>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quyền</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Người dùng hợp pháp truy cập vào dữ liệu, chương trình hoặc tài nguyên mà quyền truy cập đó không được phép hoặc người được phép truy cập nhưng sử dụng sai đặc quyền của </a:t>
            </a:r>
            <a:r>
              <a:rPr lang="vi-VN" sz="3000" dirty="0" smtClean="0">
                <a:latin typeface="Times New Roman" pitchFamily="18" charset="0"/>
                <a:cs typeface="Times New Roman" pitchFamily="18" charset="0"/>
              </a:rPr>
              <a:t>họ</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114596407"/>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NGƯỜI XÂM NHẬP (INTRUDERS)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v"/>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mật</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Một cá nhân nắm được quyền kiểm soát giám sát đối với hệ thống và sử dụng quyền kiểm soát này để </a:t>
            </a:r>
            <a:r>
              <a:rPr lang="en-US" sz="3000" dirty="0" err="1" smtClean="0">
                <a:latin typeface="Times New Roman" pitchFamily="18" charset="0"/>
                <a:cs typeface="Times New Roman" pitchFamily="18" charset="0"/>
              </a:rPr>
              <a:t>lẫn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trốn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quyền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kiểm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soát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administrator.</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1743421045"/>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NGƯỜI XÂM NHẬP (INTRUDERS)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Tóm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tắt</a:t>
            </a:r>
            <a:r>
              <a:rPr lang="en-US" sz="3000" dirty="0" smtClean="0">
                <a:latin typeface="Times New Roman" pitchFamily="18" charset="0"/>
                <a:cs typeface="Times New Roman" pitchFamily="18" charset="0"/>
              </a:rPr>
              <a:t>: </a:t>
            </a:r>
          </a:p>
          <a:p>
            <a:pPr marL="457200" indent="-457200">
              <a:lnSpc>
                <a:spcPct val="150000"/>
              </a:lnSpc>
              <a:buFont typeface="Arial" pitchFamily="34" charset="0"/>
              <a:buChar char="•"/>
            </a:pP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ngoài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cuộc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cuộc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mật</a:t>
            </a:r>
            <a:r>
              <a:rPr lang="en-US" sz="3000" dirty="0" smtClean="0">
                <a:latin typeface="Times New Roman" pitchFamily="18" charset="0"/>
                <a:cs typeface="Times New Roman" pitchFamily="18" charset="0"/>
              </a:rPr>
              <a:t>. </a:t>
            </a:r>
          </a:p>
          <a:p>
            <a:pPr marL="457200" indent="-457200">
              <a:lnSpc>
                <a:spcPct val="150000"/>
              </a:lnSpc>
              <a:buFont typeface="Arial" pitchFamily="34" charset="0"/>
              <a:buChar char="•"/>
            </a:pPr>
            <a:r>
              <a:rPr lang="en-US" sz="3000" dirty="0" err="1" smtClean="0">
                <a:latin typeface="Times New Roman" pitchFamily="18" charset="0"/>
                <a:cs typeface="Times New Roman" pitchFamily="18" charset="0"/>
              </a:rPr>
              <a:t>Mức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cuộc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thiệt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đến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thiệt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nghiệm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trọng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Về</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mức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thiệt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do </a:t>
            </a:r>
            <a:r>
              <a:rPr lang="en-US" sz="3000" dirty="0" err="1" smtClean="0">
                <a:latin typeface="Times New Roman" pitchFamily="18" charset="0"/>
                <a:cs typeface="Times New Roman" pitchFamily="18" charset="0"/>
              </a:rPr>
              <a:t>kẻ</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chỉ</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muốn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Còn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mức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nghiêm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trọng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do </a:t>
            </a:r>
            <a:r>
              <a:rPr lang="en-US" sz="3000" dirty="0" err="1" smtClean="0">
                <a:latin typeface="Times New Roman" pitchFamily="18" charset="0"/>
                <a:cs typeface="Times New Roman" pitchFamily="18" charset="0"/>
              </a:rPr>
              <a:t>muốn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dữ</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liệu</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gián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đoạn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1923362563"/>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NGƯỜI XÂM NHẬP (INTRUDERS)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ví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xâm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nhập</a:t>
            </a:r>
            <a:r>
              <a:rPr lang="en-US" sz="30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Đoán </a:t>
            </a:r>
            <a:r>
              <a:rPr lang="vi-VN" sz="3000" dirty="0">
                <a:latin typeface="Times New Roman" pitchFamily="18" charset="0"/>
                <a:cs typeface="Times New Roman" pitchFamily="18" charset="0"/>
              </a:rPr>
              <a:t>và bẻ khóa mật khẩu</a:t>
            </a: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Sao </a:t>
            </a:r>
            <a:r>
              <a:rPr lang="vi-VN" sz="3000" dirty="0">
                <a:latin typeface="Times New Roman" pitchFamily="18" charset="0"/>
                <a:cs typeface="Times New Roman" pitchFamily="18" charset="0"/>
              </a:rPr>
              <a:t>chép cơ sở dữ liệu có chứa số thẻ tín dụng</a:t>
            </a: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Xem </a:t>
            </a:r>
            <a:r>
              <a:rPr lang="vi-VN" sz="3000" dirty="0">
                <a:latin typeface="Times New Roman" pitchFamily="18" charset="0"/>
                <a:cs typeface="Times New Roman" pitchFamily="18" charset="0"/>
              </a:rPr>
              <a:t>dữ liệu nhạy cảm, bao gồm hồ sơ bảng lương và thông tin y tế, mà không được phép</a:t>
            </a: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Sử dụng một máy trạm đăng nhập, không được giám sát mà không được </a:t>
            </a:r>
            <a:r>
              <a:rPr lang="vi-VN" sz="3000" dirty="0" smtClean="0">
                <a:latin typeface="Times New Roman" pitchFamily="18" charset="0"/>
                <a:cs typeface="Times New Roman" pitchFamily="18" charset="0"/>
              </a:rPr>
              <a:t>phép</a:t>
            </a:r>
            <a:endParaRPr lang="en-US" sz="3000" dirty="0" smtClean="0">
              <a:latin typeface="Times New Roman" pitchFamily="18" charset="0"/>
              <a:cs typeface="Times New Roman" pitchFamily="18" charset="0"/>
            </a:endParaRPr>
          </a:p>
          <a:p>
            <a:pPr marL="457200" indent="-457200">
              <a:lnSpc>
                <a:spcPct val="150000"/>
              </a:lnSpc>
              <a:buFont typeface="Arial" pitchFamily="34" charset="0"/>
              <a:buChar char="•"/>
            </a:pP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2957381858"/>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939814"/>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mẫu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vi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Các </a:t>
            </a:r>
            <a:r>
              <a:rPr lang="vi-VN" sz="3000" dirty="0">
                <a:latin typeface="Times New Roman" pitchFamily="18" charset="0"/>
                <a:cs typeface="Times New Roman" pitchFamily="18" charset="0"/>
              </a:rPr>
              <a:t>kỹ thuật và mô hình hành vi của những kẻ xâm nhập liên tục thay đổi, để khai thác các điểm yếu mới được phát </a:t>
            </a:r>
            <a:r>
              <a:rPr lang="vi-VN" sz="3000" dirty="0"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trốn </a:t>
            </a:r>
            <a:r>
              <a:rPr lang="vi-VN" sz="3000" dirty="0">
                <a:latin typeface="Times New Roman" pitchFamily="18" charset="0"/>
                <a:cs typeface="Times New Roman" pitchFamily="18" charset="0"/>
              </a:rPr>
              <a:t>tránh các biện pháp phát hiện và đối phó. Mặc dù vậy, những kẻ xâm nhập thường tuân theo một trong số các mẫu hành vi dễ nhận biết và những mẫu này thường khác với những mẫu của người dùng thông </a:t>
            </a:r>
            <a:r>
              <a:rPr lang="vi-VN" sz="3000" dirty="0" smtClean="0">
                <a:latin typeface="Times New Roman" pitchFamily="18" charset="0"/>
                <a:cs typeface="Times New Roman" pitchFamily="18" charset="0"/>
              </a:rPr>
              <a:t>thường</a:t>
            </a:r>
            <a:r>
              <a:rPr lang="en-US"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32727881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5.1 </a:t>
            </a:r>
            <a:r>
              <a:rPr lang="en-US" sz="3200" b="1" dirty="0">
                <a:latin typeface="Times New Roman" pitchFamily="18" charset="0"/>
                <a:ea typeface="Tahoma" pitchFamily="34" charset="0"/>
                <a:cs typeface="Times New Roman" pitchFamily="18" charset="0"/>
              </a:rPr>
              <a:t>PHÁT  HIỆN XÂM NHẬP</a:t>
            </a: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Symbol"/>
              <a:buChar char="Þ"/>
            </a:pP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3 </a:t>
            </a:r>
            <a:r>
              <a:rPr lang="en-US" sz="3000" dirty="0" err="1" smtClean="0">
                <a:latin typeface="Times New Roman" pitchFamily="18" charset="0"/>
                <a:cs typeface="Times New Roman" pitchFamily="18" charset="0"/>
              </a:rPr>
              <a:t>mẫu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vi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en-US" sz="3000" dirty="0" smtClean="0">
                <a:latin typeface="Times New Roman" pitchFamily="18" charset="0"/>
                <a:cs typeface="Times New Roman" pitchFamily="18" charset="0"/>
              </a:rPr>
              <a:t>:</a:t>
            </a:r>
          </a:p>
          <a:p>
            <a:pPr>
              <a:lnSpc>
                <a:spcPct val="150000"/>
              </a:lnSpc>
            </a:pPr>
            <a:r>
              <a:rPr lang="en-US" sz="3000" dirty="0" smtClean="0">
                <a:latin typeface="Times New Roman" pitchFamily="18" charset="0"/>
                <a:cs typeface="Times New Roman" pitchFamily="18" charset="0"/>
              </a:rPr>
              <a:t>Hacker: </a:t>
            </a:r>
          </a:p>
          <a:p>
            <a:pPr>
              <a:lnSpc>
                <a:spcPct val="150000"/>
              </a:lnSpc>
            </a:pPr>
            <a:r>
              <a:rPr lang="vi-VN" sz="3000" dirty="0" smtClean="0">
                <a:latin typeface="Times New Roman" pitchFamily="18" charset="0"/>
                <a:cs typeface="Times New Roman" pitchFamily="18" charset="0"/>
              </a:rPr>
              <a:t>1</a:t>
            </a:r>
            <a:r>
              <a:rPr lang="vi-VN" sz="3000" dirty="0">
                <a:latin typeface="Times New Roman" pitchFamily="18" charset="0"/>
                <a:cs typeface="Times New Roman" pitchFamily="18" charset="0"/>
              </a:rPr>
              <a:t>. Chọn mục tiêu bằng các công cụ tra cứu IP như </a:t>
            </a:r>
            <a:r>
              <a:rPr lang="vi-VN" sz="3000" dirty="0" smtClean="0">
                <a:latin typeface="Times New Roman" pitchFamily="18" charset="0"/>
                <a:cs typeface="Times New Roman" pitchFamily="18" charset="0"/>
              </a:rPr>
              <a:t>NSLookup</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a:t>
            </a:r>
            <a:endParaRPr lang="vi-VN" sz="3000" dirty="0">
              <a:latin typeface="Times New Roman" pitchFamily="18" charset="0"/>
              <a:cs typeface="Times New Roman" pitchFamily="18" charset="0"/>
            </a:endParaRPr>
          </a:p>
          <a:p>
            <a:pPr>
              <a:lnSpc>
                <a:spcPct val="150000"/>
              </a:lnSpc>
            </a:pPr>
            <a:r>
              <a:rPr lang="en-US" sz="3000" dirty="0" smtClean="0">
                <a:latin typeface="Times New Roman" pitchFamily="18" charset="0"/>
                <a:cs typeface="Times New Roman" pitchFamily="18" charset="0"/>
              </a:rPr>
              <a:t>2</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Xác định các dịch vụ có khả năng bị tấn </a:t>
            </a:r>
            <a:r>
              <a:rPr lang="vi-VN" sz="3000" dirty="0"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a:t>
            </a:r>
          </a:p>
          <a:p>
            <a:pPr>
              <a:lnSpc>
                <a:spcPct val="150000"/>
              </a:lnSpc>
            </a:pPr>
            <a:r>
              <a:rPr lang="en-US" sz="3000" dirty="0" smtClean="0">
                <a:latin typeface="Times New Roman" pitchFamily="18" charset="0"/>
                <a:cs typeface="Times New Roman" pitchFamily="18" charset="0"/>
              </a:rPr>
              <a:t>3</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Cài đặt công cụ quản trị từ xa có tên DameWare.</a:t>
            </a:r>
          </a:p>
          <a:p>
            <a:pPr>
              <a:lnSpc>
                <a:spcPct val="150000"/>
              </a:lnSpc>
            </a:pPr>
            <a:r>
              <a:rPr lang="en-US" sz="3000" dirty="0" smtClean="0">
                <a:latin typeface="Times New Roman" pitchFamily="18" charset="0"/>
                <a:cs typeface="Times New Roman" pitchFamily="18" charset="0"/>
              </a:rPr>
              <a:t>4</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Chờ quản trị viên đăng nhập và lấy mật khẩu của mình.</a:t>
            </a:r>
          </a:p>
          <a:p>
            <a:pPr>
              <a:lnSpc>
                <a:spcPct val="150000"/>
              </a:lnSpc>
            </a:pPr>
            <a:r>
              <a:rPr lang="en-US" sz="3000" dirty="0" smtClean="0">
                <a:latin typeface="Times New Roman" pitchFamily="18" charset="0"/>
                <a:cs typeface="Times New Roman" pitchFamily="18" charset="0"/>
              </a:rPr>
              <a:t>5….</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1925044326"/>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6607</TotalTime>
  <Words>1321</Words>
  <Application>Microsoft Office PowerPoint</Application>
  <PresentationFormat>On-screen Show (4:3)</PresentationFormat>
  <Paragraphs>122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Symbol</vt:lpstr>
      <vt:lpstr>Tahoma</vt:lpstr>
      <vt:lpstr>Times New Roman</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PHULE</dc:creator>
  <cp:lastModifiedBy>Windows User</cp:lastModifiedBy>
  <cp:revision>439</cp:revision>
  <dcterms:created xsi:type="dcterms:W3CDTF">2017-10-19T08:07:01Z</dcterms:created>
  <dcterms:modified xsi:type="dcterms:W3CDTF">2024-12-17T08:08:39Z</dcterms:modified>
</cp:coreProperties>
</file>