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8"/>
  </p:notesMasterIdLst>
  <p:handoutMasterIdLst>
    <p:handoutMasterId r:id="rId19"/>
  </p:handoutMasterIdLst>
  <p:sldIdLst>
    <p:sldId id="256" r:id="rId2"/>
    <p:sldId id="257" r:id="rId3"/>
    <p:sldId id="258" r:id="rId4"/>
    <p:sldId id="269" r:id="rId5"/>
    <p:sldId id="270" r:id="rId6"/>
    <p:sldId id="259" r:id="rId7"/>
    <p:sldId id="260" r:id="rId8"/>
    <p:sldId id="271" r:id="rId9"/>
    <p:sldId id="262" r:id="rId10"/>
    <p:sldId id="263" r:id="rId11"/>
    <p:sldId id="264" r:id="rId12"/>
    <p:sldId id="272" r:id="rId13"/>
    <p:sldId id="268" r:id="rId14"/>
    <p:sldId id="265" r:id="rId15"/>
    <p:sldId id="266"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CCFF"/>
    <a:srgbClr val="9966FF"/>
    <a:srgbClr val="FF9900"/>
    <a:srgbClr val="9933FF"/>
    <a:srgbClr val="E1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06" autoAdjust="0"/>
    <p:restoredTop sz="94660"/>
  </p:normalViewPr>
  <p:slideViewPr>
    <p:cSldViewPr snapToGrid="0">
      <p:cViewPr varScale="1">
        <p:scale>
          <a:sx n="45" d="100"/>
          <a:sy n="45" d="100"/>
        </p:scale>
        <p:origin x="52"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LY THUYET THONG TIN</a:t>
            </a: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4A4F86-1E87-45DC-91ED-747A4D873FEE}" type="datetimeFigureOut">
              <a:rPr lang="en-US" smtClean="0"/>
              <a:t>11/01/2024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D612BE-0385-499E-9985-B9DFD3421E26}" type="slidenum">
              <a:rPr lang="en-US" smtClean="0"/>
              <a:t>‹#›</a:t>
            </a:fld>
            <a:endParaRPr lang="en-US"/>
          </a:p>
        </p:txBody>
      </p:sp>
    </p:spTree>
    <p:extLst>
      <p:ext uri="{BB962C8B-B14F-4D97-AF65-F5344CB8AC3E}">
        <p14:creationId xmlns:p14="http://schemas.microsoft.com/office/powerpoint/2010/main" val="8399532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smtClean="0"/>
              <a:t>LY THUYET THONG TIN</a:t>
            </a: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6FBCD-37F0-4A3B-99C5-8D2EF92D78D5}" type="datetimeFigureOut">
              <a:rPr lang="en-US" smtClean="0"/>
              <a:t>11/01/2024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739B9-0E0F-4086-8A69-574AB367405A}" type="slidenum">
              <a:rPr lang="en-US" smtClean="0"/>
              <a:t>‹#›</a:t>
            </a:fld>
            <a:endParaRPr lang="en-US"/>
          </a:p>
        </p:txBody>
      </p:sp>
    </p:spTree>
    <p:extLst>
      <p:ext uri="{BB962C8B-B14F-4D97-AF65-F5344CB8AC3E}">
        <p14:creationId xmlns:p14="http://schemas.microsoft.com/office/powerpoint/2010/main" val="247790979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CAE2E67-0EB2-468B-9D76-A4D3F76091CF}" type="datetime1">
              <a:rPr lang="en-US" smtClean="0"/>
              <a:t>11/01/2024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A5965DA7-CFD0-4BBC-8CE4-76678E81AE3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1266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3BAB57-D3A6-4536-9B43-4A609CE3F609}" type="datetime1">
              <a:rPr lang="en-US" smtClean="0"/>
              <a:t>11/01/2024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284890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EDFF12-7304-482B-81E1-CFC00214E6BA}" type="datetime1">
              <a:rPr lang="en-US" smtClean="0"/>
              <a:t>11/01/2024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3776221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94EF8F-9D64-48BA-BB67-24B57408682A}" type="datetime1">
              <a:rPr lang="en-US" smtClean="0"/>
              <a:t>11/01/2024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4246366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062277-79F9-4231-9044-802F36D0DAC6}" type="datetime1">
              <a:rPr lang="en-US" smtClean="0"/>
              <a:t>11/01/2024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965DA7-CFD0-4BBC-8CE4-76678E81AE32}" type="slidenum">
              <a:rPr lang="en-US" smtClean="0"/>
              <a:t>‹#›</a:t>
            </a:fld>
            <a:endParaRPr lang="en-US"/>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023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0B78491-6A18-4F8A-BF17-03771DC6F570}" type="datetime1">
              <a:rPr lang="en-US" smtClean="0"/>
              <a:t>11/01/2024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59092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EDBD381-9831-48AD-9D36-182159829D61}" type="datetime1">
              <a:rPr lang="en-US" smtClean="0"/>
              <a:t>11/01/2024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125346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7FE767A-28BA-4264-BE10-FB9C42CB3D19}" type="datetime1">
              <a:rPr lang="en-US" smtClean="0"/>
              <a:t>11/01/2024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802510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11EE5B-A98A-4A35-9531-08B4C2D7D44B}" type="datetime1">
              <a:rPr lang="en-US" smtClean="0"/>
              <a:t>11/01/2024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48439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E352AC-2B9A-4705-86B7-BA820D07E334}" type="datetime1">
              <a:rPr lang="en-US" smtClean="0"/>
              <a:t>11/01/2024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55888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2123F-CB5B-4E6E-B264-8B367F984762}" type="datetime1">
              <a:rPr lang="en-US" smtClean="0"/>
              <a:t>11/01/2024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965DA7-CFD0-4BBC-8CE4-76678E81AE32}" type="slidenum">
              <a:rPr lang="en-US" smtClean="0"/>
              <a:t>‹#›</a:t>
            </a:fld>
            <a:endParaRPr lang="en-US"/>
          </a:p>
        </p:txBody>
      </p:sp>
    </p:spTree>
    <p:extLst>
      <p:ext uri="{BB962C8B-B14F-4D97-AF65-F5344CB8AC3E}">
        <p14:creationId xmlns:p14="http://schemas.microsoft.com/office/powerpoint/2010/main" val="277590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A8134338-F82C-480E-B2FB-36F5D66B8393}" type="datetime1">
              <a:rPr lang="en-US" smtClean="0"/>
              <a:t>11/01/2024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A5965DA7-CFD0-4BBC-8CE4-76678E81AE32}" type="slidenum">
              <a:rPr lang="en-US" smtClean="0"/>
              <a:t>‹#›</a:t>
            </a:fld>
            <a:endParaRPr lang="en-US"/>
          </a:p>
        </p:txBody>
      </p:sp>
    </p:spTree>
    <p:extLst>
      <p:ext uri="{BB962C8B-B14F-4D97-AF65-F5344CB8AC3E}">
        <p14:creationId xmlns:p14="http://schemas.microsoft.com/office/powerpoint/2010/main" val="392228057"/>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vi-VN" dirty="0" smtClean="0"/>
              <a:t>Chương </a:t>
            </a:r>
            <a:r>
              <a:rPr lang="en-US" dirty="0" smtClean="0"/>
              <a:t>1</a:t>
            </a:r>
            <a:r>
              <a:rPr lang="vi-VN" dirty="0" smtClean="0"/>
              <a:t>:</a:t>
            </a:r>
            <a:br>
              <a:rPr lang="vi-VN" dirty="0" smtClean="0"/>
            </a:br>
            <a:r>
              <a:rPr lang="vi-VN" dirty="0" smtClean="0">
                <a:solidFill>
                  <a:srgbClr val="FFFF00"/>
                </a:solidFill>
              </a:rPr>
              <a:t>Các vấn đề chung và các khái niệm cơ bản</a:t>
            </a:r>
            <a:endParaRPr lang="en-US" dirty="0">
              <a:solidFill>
                <a:srgbClr val="FFFF00"/>
              </a:solidFill>
            </a:endParaRPr>
          </a:p>
        </p:txBody>
      </p:sp>
      <p:sp>
        <p:nvSpPr>
          <p:cNvPr id="3" name="Subtitle 2"/>
          <p:cNvSpPr>
            <a:spLocks noGrp="1"/>
          </p:cNvSpPr>
          <p:nvPr>
            <p:ph type="subTitle" idx="1"/>
          </p:nvPr>
        </p:nvSpPr>
        <p:spPr>
          <a:xfrm>
            <a:off x="1261872" y="5257800"/>
            <a:ext cx="9418320" cy="1234440"/>
          </a:xfrm>
        </p:spPr>
        <p:txBody>
          <a:bodyPr/>
          <a:lstStyle/>
          <a:p>
            <a:r>
              <a:rPr lang="vi-VN" b="1" dirty="0" smtClean="0"/>
              <a:t>Phạm Thị Đan Ngọc</a:t>
            </a:r>
          </a:p>
          <a:p>
            <a:r>
              <a:rPr lang="vi-VN" b="1" dirty="0" smtClean="0">
                <a:latin typeface="Segoe Script" panose="030B0504020000000003" pitchFamily="66" charset="0"/>
              </a:rPr>
              <a:t>Khoa Kỹ Thuật Điện Tử 2</a:t>
            </a:r>
            <a:endParaRPr lang="en-US" b="1" dirty="0">
              <a:latin typeface="Segoe Script" panose="030B0504020000000003" pitchFamily="66" charset="0"/>
            </a:endParaRPr>
          </a:p>
        </p:txBody>
      </p: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1</a:t>
            </a:fld>
            <a:endParaRPr lang="en-US"/>
          </a:p>
        </p:txBody>
      </p:sp>
    </p:spTree>
    <p:extLst>
      <p:ext uri="{BB962C8B-B14F-4D97-AF65-F5344CB8AC3E}">
        <p14:creationId xmlns:p14="http://schemas.microsoft.com/office/powerpoint/2010/main" val="63807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p:spPr>
        <p:txBody>
          <a:bodyPr/>
          <a:lstStyle/>
          <a:p>
            <a:r>
              <a:rPr lang="vi-VN" dirty="0" smtClean="0">
                <a:solidFill>
                  <a:srgbClr val="FFFF00"/>
                </a:solidFill>
              </a:rPr>
              <a:t>1.3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Sơ đồ chức năng hệ thống thông tin số</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621983" lvl="1" indent="-347663" algn="just">
              <a:lnSpc>
                <a:spcPct val="110000"/>
              </a:lnSpc>
              <a:buFont typeface="Wingdings" panose="05000000000000000000" pitchFamily="2" charset="2"/>
              <a:buChar char="§"/>
            </a:pPr>
            <a:r>
              <a:rPr lang="en-US" sz="2800" b="1" dirty="0" err="1">
                <a:solidFill>
                  <a:srgbClr val="66FF33"/>
                </a:solidFill>
                <a:latin typeface="Times New Roman" panose="02020603050405020304" pitchFamily="18" charset="0"/>
                <a:cs typeface="Times New Roman" panose="02020603050405020304" pitchFamily="18" charset="0"/>
              </a:rPr>
              <a:t>Nguồn</a:t>
            </a:r>
            <a:r>
              <a:rPr lang="en-US" sz="2800" b="1" dirty="0">
                <a:solidFill>
                  <a:srgbClr val="66FF33"/>
                </a:solidFill>
                <a:latin typeface="Times New Roman" panose="02020603050405020304" pitchFamily="18" charset="0"/>
                <a:cs typeface="Times New Roman" panose="02020603050405020304" pitchFamily="18" charset="0"/>
              </a:rPr>
              <a:t> </a:t>
            </a:r>
            <a:r>
              <a:rPr lang="en-US" sz="2800" b="1" dirty="0" smtClean="0">
                <a:solidFill>
                  <a:srgbClr val="66FF33"/>
                </a:solidFill>
                <a:latin typeface="Times New Roman" panose="02020603050405020304" pitchFamily="18" charset="0"/>
                <a:cs typeface="Times New Roman" panose="02020603050405020304" pitchFamily="18" charset="0"/>
              </a:rPr>
              <a:t>tin</a:t>
            </a:r>
            <a:r>
              <a:rPr lang="vi-VN" sz="2800" b="1" dirty="0" smtClean="0">
                <a:solidFill>
                  <a:srgbClr val="66FF33"/>
                </a:solidFill>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là </a:t>
            </a:r>
            <a:r>
              <a:rPr lang="vi-VN" sz="2800" dirty="0" smtClean="0">
                <a:latin typeface="Times New Roman" panose="02020603050405020304" pitchFamily="18" charset="0"/>
                <a:cs typeface="Times New Roman" panose="02020603050405020304" pitchFamily="18" charset="0"/>
              </a:rPr>
              <a:t>nơi </a:t>
            </a:r>
            <a:r>
              <a:rPr lang="vi-VN" sz="2800" dirty="0">
                <a:latin typeface="Times New Roman" panose="02020603050405020304" pitchFamily="18" charset="0"/>
                <a:cs typeface="Times New Roman" panose="02020603050405020304" pitchFamily="18" charset="0"/>
              </a:rPr>
              <a:t>sản ra </a:t>
            </a:r>
            <a:r>
              <a:rPr lang="vi-VN" sz="2800" dirty="0" smtClean="0">
                <a:latin typeface="Times New Roman" panose="02020603050405020304" pitchFamily="18" charset="0"/>
                <a:cs typeface="Times New Roman" panose="02020603050405020304" pitchFamily="18" charset="0"/>
              </a:rPr>
              <a:t>tin, bao gồm nguồn rời rạc và nguồn liên tục.</a:t>
            </a:r>
          </a:p>
          <a:p>
            <a:pPr marL="621983" lvl="1" indent="-347663" algn="just">
              <a:lnSpc>
                <a:spcPct val="110000"/>
              </a:lnSpc>
              <a:buFont typeface="Wingdings" panose="05000000000000000000" pitchFamily="2" charset="2"/>
              <a:buChar char="§"/>
            </a:pPr>
            <a:r>
              <a:rPr lang="vi-VN" sz="2800" dirty="0">
                <a:solidFill>
                  <a:srgbClr val="66FF33"/>
                </a:solidFill>
                <a:latin typeface="Times New Roman" panose="02020603050405020304" pitchFamily="18" charset="0"/>
                <a:cs typeface="Times New Roman" panose="02020603050405020304" pitchFamily="18" charset="0"/>
              </a:rPr>
              <a:t>Nguồn tin</a:t>
            </a:r>
            <a:r>
              <a:rPr lang="vi-VN" sz="2800" dirty="0">
                <a:latin typeface="Times New Roman" panose="02020603050405020304" pitchFamily="18" charset="0"/>
                <a:cs typeface="Times New Roman" panose="02020603050405020304" pitchFamily="18" charset="0"/>
              </a:rPr>
              <a:t>: nơi sản sinh ra thông tin hay nguồn tin là tập hợp các </a:t>
            </a:r>
            <a:r>
              <a:rPr lang="vi-VN" sz="2800" dirty="0" smtClean="0">
                <a:latin typeface="Times New Roman" panose="02020603050405020304" pitchFamily="18" charset="0"/>
                <a:cs typeface="Times New Roman" panose="02020603050405020304" pitchFamily="18" charset="0"/>
              </a:rPr>
              <a:t>tin mà </a:t>
            </a:r>
            <a:r>
              <a:rPr lang="vi-VN" sz="2800" dirty="0">
                <a:latin typeface="Times New Roman" panose="02020603050405020304" pitchFamily="18" charset="0"/>
                <a:cs typeface="Times New Roman" panose="02020603050405020304" pitchFamily="18" charset="0"/>
              </a:rPr>
              <a:t>hệ thống truyền tin dùng để lập các bảng tin hay thông báo </a:t>
            </a:r>
            <a:r>
              <a:rPr lang="vi-VN" sz="2800" dirty="0" smtClean="0">
                <a:latin typeface="Times New Roman" panose="02020603050405020304" pitchFamily="18" charset="0"/>
                <a:cs typeface="Times New Roman" panose="02020603050405020304" pitchFamily="18" charset="0"/>
              </a:rPr>
              <a:t>khác nhau </a:t>
            </a:r>
            <a:r>
              <a:rPr lang="vi-VN" sz="2800" dirty="0">
                <a:latin typeface="Times New Roman" panose="02020603050405020304" pitchFamily="18" charset="0"/>
                <a:cs typeface="Times New Roman" panose="02020603050405020304" pitchFamily="18" charset="0"/>
              </a:rPr>
              <a:t>để truyền tin.</a:t>
            </a:r>
            <a:endParaRPr lang="vi-VN" sz="2800" dirty="0" smtClean="0">
              <a:latin typeface="Times New Roman" panose="02020603050405020304" pitchFamily="18" charset="0"/>
              <a:cs typeface="Times New Roman" panose="02020603050405020304" pitchFamily="18" charset="0"/>
            </a:endParaRPr>
          </a:p>
          <a:p>
            <a:pPr marL="896303" lvl="2" indent="-347663" algn="just">
              <a:lnSpc>
                <a:spcPct val="110000"/>
              </a:lnSpc>
              <a:buFont typeface="Wingdings" panose="05000000000000000000" pitchFamily="2" charset="2"/>
              <a:buChar char="§"/>
            </a:pPr>
            <a:r>
              <a:rPr lang="vi-VN" sz="2800" dirty="0">
                <a:solidFill>
                  <a:srgbClr val="FFFF00"/>
                </a:solidFill>
                <a:latin typeface="Times New Roman" panose="02020603050405020304" pitchFamily="18" charset="0"/>
                <a:cs typeface="Times New Roman" panose="02020603050405020304" pitchFamily="18" charset="0"/>
              </a:rPr>
              <a:t>Nguồn rời rạc</a:t>
            </a:r>
            <a:r>
              <a:rPr lang="vi-VN" sz="2800" dirty="0">
                <a:latin typeface="Times New Roman" panose="02020603050405020304" pitchFamily="18" charset="0"/>
                <a:cs typeface="Times New Roman" panose="02020603050405020304" pitchFamily="18" charset="0"/>
              </a:rPr>
              <a:t>: n</a:t>
            </a:r>
            <a:r>
              <a:rPr lang="en-US" sz="2800" dirty="0" err="1">
                <a:latin typeface="Times New Roman" panose="02020603050405020304" pitchFamily="18" charset="0"/>
                <a:cs typeface="Times New Roman" panose="02020603050405020304" pitchFamily="18" charset="0"/>
              </a:rPr>
              <a:t>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hữu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hạn</a:t>
            </a:r>
            <a:endParaRPr lang="vi-VN" sz="2800" dirty="0">
              <a:latin typeface="Times New Roman" panose="02020603050405020304" pitchFamily="18" charset="0"/>
              <a:cs typeface="Times New Roman" panose="02020603050405020304" pitchFamily="18" charset="0"/>
            </a:endParaRPr>
          </a:p>
          <a:p>
            <a:pPr marL="896303" lvl="2" indent="-347663" algn="just">
              <a:lnSpc>
                <a:spcPct val="110000"/>
              </a:lnSpc>
              <a:buFont typeface="Wingdings" panose="05000000000000000000" pitchFamily="2" charset="2"/>
              <a:buChar char="§"/>
            </a:pPr>
            <a:r>
              <a:rPr lang="vi-VN" sz="2800" dirty="0">
                <a:solidFill>
                  <a:srgbClr val="FFFF00"/>
                </a:solidFill>
                <a:latin typeface="Times New Roman" panose="02020603050405020304" pitchFamily="18" charset="0"/>
                <a:cs typeface="Times New Roman" panose="02020603050405020304" pitchFamily="18" charset="0"/>
              </a:rPr>
              <a:t>Nguồn liên tục</a:t>
            </a:r>
            <a:r>
              <a:rPr lang="vi-VN" sz="2800" dirty="0">
                <a:latin typeface="Times New Roman" panose="02020603050405020304" pitchFamily="18" charset="0"/>
                <a:cs typeface="Times New Roman" panose="02020603050405020304" pitchFamily="18" charset="0"/>
              </a:rPr>
              <a:t>: n</a:t>
            </a:r>
            <a:r>
              <a:rPr lang="en-US" sz="2800" dirty="0" err="1">
                <a:latin typeface="Times New Roman" panose="02020603050405020304" pitchFamily="18" charset="0"/>
                <a:cs typeface="Times New Roman" panose="02020603050405020304" pitchFamily="18" charset="0"/>
              </a:rPr>
              <a:t>ếu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vô</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endParaRPr lang="vi-VN" sz="2800" dirty="0" smtClean="0">
              <a:latin typeface="Times New Roman" panose="02020603050405020304" pitchFamily="18" charset="0"/>
              <a:cs typeface="Times New Roman" panose="02020603050405020304" pitchFamily="18" charset="0"/>
            </a:endParaRPr>
          </a:p>
          <a:p>
            <a:pPr marL="621983" lvl="1" indent="-347663" algn="just">
              <a:lnSpc>
                <a:spcPct val="110000"/>
              </a:lnSpc>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Hay nói cách khác, </a:t>
            </a:r>
            <a:r>
              <a:rPr lang="vi-VN" sz="2800" dirty="0" smtClean="0">
                <a:solidFill>
                  <a:srgbClr val="66FF33"/>
                </a:solidFill>
                <a:latin typeface="Times New Roman" panose="02020603050405020304" pitchFamily="18" charset="0"/>
                <a:cs typeface="Times New Roman" panose="02020603050405020304" pitchFamily="18" charset="0"/>
              </a:rPr>
              <a:t>Nguồn tin là </a:t>
            </a:r>
            <a:r>
              <a:rPr lang="en-US" sz="2800" dirty="0" err="1" smtClean="0">
                <a:latin typeface="Times New Roman" panose="02020603050405020304" pitchFamily="18" charset="0"/>
                <a:cs typeface="Times New Roman" panose="02020603050405020304" pitchFamily="18" charset="0"/>
              </a:rPr>
              <a:t>một</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mà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dùng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tin hay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nhau </a:t>
            </a:r>
            <a:r>
              <a:rPr lang="en-US" sz="2800" dirty="0" err="1">
                <a:latin typeface="Times New Roman" panose="02020603050405020304" pitchFamily="18" charset="0"/>
                <a:cs typeface="Times New Roman" panose="02020603050405020304" pitchFamily="18" charset="0"/>
              </a:rPr>
              <a:t>để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tin.</a:t>
            </a:r>
          </a:p>
          <a:p>
            <a:pPr marL="621983" lvl="1" indent="-347663" algn="just">
              <a:lnSpc>
                <a:spcPct val="110000"/>
              </a:lnSpc>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Nguồn tin có hai tính chất: thống kê và ngụ ý</a:t>
            </a: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10</a:t>
            </a:fld>
            <a:endParaRPr lang="en-US"/>
          </a:p>
        </p:txBody>
      </p:sp>
    </p:spTree>
    <p:extLst>
      <p:ext uri="{BB962C8B-B14F-4D97-AF65-F5344CB8AC3E}">
        <p14:creationId xmlns:p14="http://schemas.microsoft.com/office/powerpoint/2010/main" val="39845628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p:spPr>
        <p:txBody>
          <a:bodyPr/>
          <a:lstStyle/>
          <a:p>
            <a:r>
              <a:rPr lang="vi-VN" dirty="0" smtClean="0">
                <a:solidFill>
                  <a:srgbClr val="FFFF00"/>
                </a:solidFill>
              </a:rPr>
              <a:t>1.3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Sơ đồ chức năng hệ thống thông tin số</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621983" lvl="1" indent="-347663" algn="just">
              <a:lnSpc>
                <a:spcPct val="110000"/>
              </a:lnSpc>
              <a:buFont typeface="Wingdings" panose="05000000000000000000" pitchFamily="2" charset="2"/>
              <a:buChar char="§"/>
            </a:pPr>
            <a:r>
              <a:rPr lang="vi-VN" sz="2800" b="1" dirty="0">
                <a:solidFill>
                  <a:srgbClr val="66FF33"/>
                </a:solidFill>
                <a:latin typeface="Times New Roman" panose="02020603050405020304" pitchFamily="18" charset="0"/>
                <a:cs typeface="Times New Roman" panose="02020603050405020304" pitchFamily="18" charset="0"/>
              </a:rPr>
              <a:t>Máy phát</a:t>
            </a:r>
            <a:r>
              <a:rPr lang="vi-VN" sz="2800" dirty="0">
                <a:latin typeface="Times New Roman" panose="02020603050405020304" pitchFamily="18" charset="0"/>
                <a:cs typeface="Times New Roman" panose="02020603050405020304" pitchFamily="18" charset="0"/>
              </a:rPr>
              <a:t>: Là thiết bị biến đổi tập tin thành tập tín hiệu tương ứng, bao gồm hai khối chính: </a:t>
            </a:r>
            <a:r>
              <a:rPr lang="vi-VN" sz="2800" dirty="0">
                <a:solidFill>
                  <a:srgbClr val="FFFF00"/>
                </a:solidFill>
                <a:latin typeface="Times New Roman" panose="02020603050405020304" pitchFamily="18" charset="0"/>
                <a:cs typeface="Times New Roman" panose="02020603050405020304" pitchFamily="18" charset="0"/>
              </a:rPr>
              <a:t>M</a:t>
            </a:r>
            <a:r>
              <a:rPr lang="en-US" sz="2800" dirty="0">
                <a:solidFill>
                  <a:srgbClr val="FFFF00"/>
                </a:solidFill>
                <a:latin typeface="Times New Roman" panose="02020603050405020304" pitchFamily="18" charset="0"/>
                <a:cs typeface="Times New Roman" panose="02020603050405020304" pitchFamily="18" charset="0"/>
              </a:rPr>
              <a:t>ã </a:t>
            </a:r>
            <a:r>
              <a:rPr lang="vi-VN" sz="2800" dirty="0">
                <a:solidFill>
                  <a:srgbClr val="FFFF00"/>
                </a:solidFill>
                <a:latin typeface="Times New Roman" panose="02020603050405020304" pitchFamily="18" charset="0"/>
                <a:cs typeface="Times New Roman" panose="02020603050405020304" pitchFamily="18" charset="0"/>
              </a:rPr>
              <a:t>hoá và khối điều chế</a:t>
            </a:r>
            <a:endParaRPr lang="vi-VN" sz="2800" dirty="0">
              <a:latin typeface="Times New Roman" panose="02020603050405020304" pitchFamily="18" charset="0"/>
              <a:cs typeface="Times New Roman" panose="02020603050405020304" pitchFamily="18" charset="0"/>
            </a:endParaRPr>
          </a:p>
          <a:p>
            <a:pPr marL="896303" lvl="2" indent="-347663" algn="just">
              <a:lnSpc>
                <a:spcPct val="110000"/>
              </a:lnSpc>
              <a:buFont typeface="Wingdings" panose="05000000000000000000" pitchFamily="2" charset="2"/>
              <a:buChar char="§"/>
            </a:pPr>
            <a:r>
              <a:rPr lang="vi-VN" sz="2800" dirty="0">
                <a:solidFill>
                  <a:srgbClr val="FFFF00"/>
                </a:solidFill>
                <a:latin typeface="Times New Roman" panose="02020603050405020304" pitchFamily="18" charset="0"/>
                <a:cs typeface="Times New Roman" panose="02020603050405020304" pitchFamily="18" charset="0"/>
              </a:rPr>
              <a:t>M</a:t>
            </a:r>
            <a:r>
              <a:rPr lang="en-US" sz="2800" dirty="0">
                <a:solidFill>
                  <a:srgbClr val="FFFF00"/>
                </a:solidFill>
                <a:latin typeface="Times New Roman" panose="02020603050405020304" pitchFamily="18" charset="0"/>
                <a:cs typeface="Times New Roman" panose="02020603050405020304" pitchFamily="18" charset="0"/>
              </a:rPr>
              <a:t>ã </a:t>
            </a:r>
            <a:r>
              <a:rPr lang="vi-VN" sz="2800" dirty="0">
                <a:solidFill>
                  <a:srgbClr val="FFFF00"/>
                </a:solidFill>
                <a:latin typeface="Times New Roman" panose="02020603050405020304" pitchFamily="18" charset="0"/>
                <a:cs typeface="Times New Roman" panose="02020603050405020304" pitchFamily="18" charset="0"/>
              </a:rPr>
              <a:t>hoá</a:t>
            </a:r>
            <a:r>
              <a:rPr lang="vi-VN" sz="2800" dirty="0">
                <a:latin typeface="Times New Roman" panose="02020603050405020304" pitchFamily="18" charset="0"/>
                <a:cs typeface="Times New Roman" panose="02020603050405020304" pitchFamily="18" charset="0"/>
              </a:rPr>
              <a:t>: l</a:t>
            </a:r>
            <a:r>
              <a:rPr lang="en-US" sz="2800" dirty="0" err="1">
                <a:latin typeface="Times New Roman" panose="02020603050405020304" pitchFamily="18" charset="0"/>
                <a:cs typeface="Times New Roman" panose="02020603050405020304" pitchFamily="18" charset="0"/>
              </a:rPr>
              <a:t>àm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ứng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mỗi</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chọn</a:t>
            </a:r>
            <a:r>
              <a:rPr lang="vi-VN"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sym typeface="Wingdings" panose="05000000000000000000" pitchFamily="2" charset="2"/>
              </a:rPr>
              <a:t> </a:t>
            </a:r>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mật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nhiễu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tốc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tin</a:t>
            </a:r>
            <a:endParaRPr lang="vi-VN" sz="2800" dirty="0">
              <a:latin typeface="Times New Roman" panose="02020603050405020304" pitchFamily="18" charset="0"/>
              <a:cs typeface="Times New Roman" panose="02020603050405020304" pitchFamily="18" charset="0"/>
            </a:endParaRPr>
          </a:p>
          <a:p>
            <a:pPr marL="896303" lvl="2" indent="-347663" algn="just">
              <a:lnSpc>
                <a:spcPct val="110000"/>
              </a:lnSpc>
              <a:buFont typeface="Wingdings" panose="05000000000000000000" pitchFamily="2" charset="2"/>
              <a:buChar char="§"/>
            </a:pPr>
            <a:r>
              <a:rPr lang="en-US" sz="2600" dirty="0" err="1" smtClean="0">
                <a:solidFill>
                  <a:srgbClr val="FFFF00"/>
                </a:solidFill>
                <a:latin typeface="Times New Roman" panose="02020603050405020304" pitchFamily="18" charset="0"/>
                <a:cs typeface="Times New Roman" panose="02020603050405020304" pitchFamily="18" charset="0"/>
              </a:rPr>
              <a:t>Khối</a:t>
            </a:r>
            <a:r>
              <a:rPr lang="en-US" sz="2600" dirty="0" smtClean="0">
                <a:solidFill>
                  <a:srgbClr val="FFFF00"/>
                </a:solidFill>
                <a:latin typeface="Times New Roman" panose="02020603050405020304" pitchFamily="18" charset="0"/>
                <a:cs typeface="Times New Roman" panose="02020603050405020304" pitchFamily="18" charset="0"/>
              </a:rPr>
              <a:t> </a:t>
            </a:r>
            <a:r>
              <a:rPr lang="en-US" sz="2600" dirty="0" err="1">
                <a:solidFill>
                  <a:srgbClr val="FFFF00"/>
                </a:solidFill>
                <a:latin typeface="Times New Roman" panose="02020603050405020304" pitchFamily="18" charset="0"/>
                <a:cs typeface="Times New Roman" panose="02020603050405020304" pitchFamily="18" charset="0"/>
              </a:rPr>
              <a:t>điều</a:t>
            </a:r>
            <a:r>
              <a:rPr lang="en-US" sz="2600" dirty="0">
                <a:solidFill>
                  <a:srgbClr val="FFFF00"/>
                </a:solidFill>
                <a:latin typeface="Times New Roman" panose="02020603050405020304" pitchFamily="18" charset="0"/>
                <a:cs typeface="Times New Roman" panose="02020603050405020304" pitchFamily="18" charset="0"/>
              </a:rPr>
              <a:t> </a:t>
            </a:r>
            <a:r>
              <a:rPr lang="vi-VN" sz="2600" dirty="0">
                <a:solidFill>
                  <a:srgbClr val="FFFF00"/>
                </a:solidFill>
                <a:latin typeface="Times New Roman" panose="02020603050405020304" pitchFamily="18" charset="0"/>
                <a:cs typeface="Times New Roman" panose="02020603050405020304" pitchFamily="18" charset="0"/>
              </a:rPr>
              <a:t>chế</a:t>
            </a:r>
            <a:r>
              <a:rPr lang="vi-VN" sz="2600" dirty="0">
                <a:latin typeface="Times New Roman" panose="02020603050405020304" pitchFamily="18" charset="0"/>
                <a:cs typeface="Times New Roman" panose="02020603050405020304" pitchFamily="18" charset="0"/>
              </a:rPr>
              <a:t>: l</a:t>
            </a:r>
            <a:r>
              <a:rPr lang="en-US" sz="2600" dirty="0">
                <a:latin typeface="Times New Roman" panose="02020603050405020304" pitchFamily="18" charset="0"/>
                <a:cs typeface="Times New Roman" panose="02020603050405020304" pitchFamily="18" charset="0"/>
              </a:rPr>
              <a:t>à </a:t>
            </a:r>
            <a:r>
              <a:rPr lang="en-US" sz="2600" dirty="0" err="1">
                <a:latin typeface="Times New Roman" panose="02020603050405020304" pitchFamily="18" charset="0"/>
                <a:cs typeface="Times New Roman" panose="02020603050405020304" pitchFamily="18" charset="0"/>
              </a:rPr>
              <a:t>thiết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biến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tập</a:t>
            </a:r>
            <a:r>
              <a:rPr lang="en-US" sz="2600" dirty="0">
                <a:latin typeface="Times New Roman" panose="02020603050405020304" pitchFamily="18" charset="0"/>
                <a:cs typeface="Times New Roman" panose="02020603050405020304" pitchFamily="18" charset="0"/>
              </a:rPr>
              <a:t> tin</a:t>
            </a:r>
            <a:r>
              <a:rPr lang="vi-VN" sz="2600" dirty="0">
                <a:latin typeface="Times New Roman" panose="02020603050405020304" pitchFamily="18" charset="0"/>
                <a:cs typeface="Times New Roman" panose="02020603050405020304" pitchFamily="18" charset="0"/>
              </a:rPr>
              <a:t> thành các tín hiệu để bức xạ vào không gian dưới dạng sóng điện từ cao tần</a:t>
            </a:r>
            <a:endParaRPr lang="vi-VN" sz="2600" b="1" dirty="0" smtClean="0">
              <a:solidFill>
                <a:srgbClr val="66FF33"/>
              </a:solidFill>
              <a:latin typeface="Times New Roman" panose="02020603050405020304" pitchFamily="18" charset="0"/>
              <a:cs typeface="Times New Roman" panose="02020603050405020304" pitchFamily="18" charset="0"/>
            </a:endParaRP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Đường truyền tin </a:t>
            </a:r>
            <a:r>
              <a:rPr lang="vi-VN" sz="2800" dirty="0">
                <a:latin typeface="Times New Roman" panose="02020603050405020304" pitchFamily="18" charset="0"/>
                <a:cs typeface="Times New Roman" panose="02020603050405020304" pitchFamily="18" charset="0"/>
              </a:rPr>
              <a:t>là </a:t>
            </a:r>
            <a:r>
              <a:rPr lang="vi-VN" sz="2800" dirty="0" smtClean="0">
                <a:latin typeface="Times New Roman" panose="02020603050405020304" pitchFamily="18" charset="0"/>
                <a:cs typeface="Times New Roman" panose="02020603050405020304" pitchFamily="18" charset="0"/>
              </a:rPr>
              <a:t>môi </a:t>
            </a:r>
            <a:r>
              <a:rPr lang="vi-VN" sz="2800" dirty="0">
                <a:latin typeface="Times New Roman" panose="02020603050405020304" pitchFamily="18" charset="0"/>
                <a:cs typeface="Times New Roman" panose="02020603050405020304" pitchFamily="18" charset="0"/>
              </a:rPr>
              <a:t>trường vật </a:t>
            </a:r>
            <a:r>
              <a:rPr lang="vi-VN" sz="2800" dirty="0" smtClean="0">
                <a:latin typeface="Times New Roman" panose="02020603050405020304" pitchFamily="18" charset="0"/>
                <a:cs typeface="Times New Roman" panose="02020603050405020304" pitchFamily="18" charset="0"/>
              </a:rPr>
              <a:t>lý,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đó </a:t>
            </a:r>
            <a:r>
              <a:rPr lang="en-US" sz="2800" dirty="0" err="1">
                <a:latin typeface="Times New Roman" panose="02020603050405020304" pitchFamily="18" charset="0"/>
                <a:cs typeface="Times New Roman" panose="02020603050405020304" pitchFamily="18" charset="0"/>
              </a:rPr>
              <a:t>tín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sang </a:t>
            </a:r>
            <a:r>
              <a:rPr lang="en-US" sz="2800" dirty="0" err="1">
                <a:latin typeface="Times New Roman" panose="02020603050405020304" pitchFamily="18" charset="0"/>
                <a:cs typeface="Times New Roman" panose="02020603050405020304" pitchFamily="18" charset="0"/>
              </a:rPr>
              <a:t>máy</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thu.</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Máy thu</a:t>
            </a:r>
            <a:r>
              <a:rPr lang="vi-VN" sz="2800" dirty="0" smtClean="0">
                <a:latin typeface="Times New Roman" panose="02020603050405020304" pitchFamily="18" charset="0"/>
                <a:cs typeface="Times New Roman" panose="02020603050405020304" pitchFamily="18" charset="0"/>
              </a:rPr>
              <a:t>: là </a:t>
            </a:r>
            <a:r>
              <a:rPr lang="vi-VN" sz="2800" dirty="0">
                <a:latin typeface="Times New Roman" panose="02020603050405020304" pitchFamily="18" charset="0"/>
                <a:cs typeface="Times New Roman" panose="02020603050405020304" pitchFamily="18" charset="0"/>
              </a:rPr>
              <a:t>thiết bị </a:t>
            </a:r>
            <a:r>
              <a:rPr lang="vi-VN" sz="2800" dirty="0" smtClean="0">
                <a:latin typeface="Times New Roman" panose="02020603050405020304" pitchFamily="18" charset="0"/>
                <a:cs typeface="Times New Roman" panose="02020603050405020304" pitchFamily="18" charset="0"/>
              </a:rPr>
              <a:t>tái tạo thông tin từ tín hiệu nhận được, bao gồm hai khối: </a:t>
            </a:r>
            <a:r>
              <a:rPr lang="vi-VN" sz="2800" dirty="0">
                <a:solidFill>
                  <a:srgbClr val="FFFF00"/>
                </a:solidFill>
                <a:latin typeface="Times New Roman" panose="02020603050405020304" pitchFamily="18" charset="0"/>
                <a:cs typeface="Times New Roman" panose="02020603050405020304" pitchFamily="18" charset="0"/>
              </a:rPr>
              <a:t>Giải điều </a:t>
            </a:r>
            <a:r>
              <a:rPr lang="vi-VN" sz="2800" dirty="0" smtClean="0">
                <a:solidFill>
                  <a:srgbClr val="FFFF00"/>
                </a:solidFill>
                <a:latin typeface="Times New Roman" panose="02020603050405020304" pitchFamily="18" charset="0"/>
                <a:cs typeface="Times New Roman" panose="02020603050405020304" pitchFamily="18" charset="0"/>
              </a:rPr>
              <a:t>chế </a:t>
            </a:r>
            <a:r>
              <a:rPr lang="vi-VN" sz="2800" dirty="0">
                <a:latin typeface="Times New Roman" panose="02020603050405020304" pitchFamily="18" charset="0"/>
                <a:cs typeface="Times New Roman" panose="02020603050405020304" pitchFamily="18" charset="0"/>
              </a:rPr>
              <a:t> và</a:t>
            </a:r>
            <a:r>
              <a:rPr lang="vi-VN" sz="2800" dirty="0" smtClean="0">
                <a:solidFill>
                  <a:srgbClr val="FFFF00"/>
                </a:solidFill>
                <a:latin typeface="Times New Roman" panose="02020603050405020304" pitchFamily="18" charset="0"/>
                <a:cs typeface="Times New Roman" panose="02020603050405020304" pitchFamily="18" charset="0"/>
              </a:rPr>
              <a:t> Giải mã</a:t>
            </a:r>
            <a:endParaRPr lang="vi-VN" sz="2800" dirty="0" smtClean="0">
              <a:latin typeface="Times New Roman" panose="02020603050405020304" pitchFamily="18" charset="0"/>
              <a:cs typeface="Times New Roman" panose="02020603050405020304" pitchFamily="18" charset="0"/>
            </a:endParaRPr>
          </a:p>
          <a:p>
            <a:pPr marL="896303" lvl="2" indent="-347663" algn="just">
              <a:lnSpc>
                <a:spcPct val="110000"/>
              </a:lnSpc>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11</a:t>
            </a:fld>
            <a:endParaRPr lang="en-US"/>
          </a:p>
        </p:txBody>
      </p:sp>
    </p:spTree>
    <p:extLst>
      <p:ext uri="{BB962C8B-B14F-4D97-AF65-F5344CB8AC3E}">
        <p14:creationId xmlns:p14="http://schemas.microsoft.com/office/powerpoint/2010/main" val="1937855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p:spPr>
        <p:txBody>
          <a:bodyPr/>
          <a:lstStyle/>
          <a:p>
            <a:r>
              <a:rPr lang="vi-VN" dirty="0" smtClean="0">
                <a:solidFill>
                  <a:srgbClr val="FFFF00"/>
                </a:solidFill>
              </a:rPr>
              <a:t>1.3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Sơ đồ chức năng hệ thống thông tin số</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Máy thu</a:t>
            </a:r>
            <a:r>
              <a:rPr lang="vi-VN" sz="2800" dirty="0" smtClean="0">
                <a:latin typeface="Times New Roman" panose="02020603050405020304" pitchFamily="18" charset="0"/>
                <a:cs typeface="Times New Roman" panose="02020603050405020304" pitchFamily="18" charset="0"/>
              </a:rPr>
              <a:t>: là </a:t>
            </a:r>
            <a:r>
              <a:rPr lang="vi-VN" sz="2800" dirty="0">
                <a:latin typeface="Times New Roman" panose="02020603050405020304" pitchFamily="18" charset="0"/>
                <a:cs typeface="Times New Roman" panose="02020603050405020304" pitchFamily="18" charset="0"/>
              </a:rPr>
              <a:t>thiết bị </a:t>
            </a:r>
            <a:r>
              <a:rPr lang="vi-VN" sz="2800" dirty="0" smtClean="0">
                <a:latin typeface="Times New Roman" panose="02020603050405020304" pitchFamily="18" charset="0"/>
                <a:cs typeface="Times New Roman" panose="02020603050405020304" pitchFamily="18" charset="0"/>
              </a:rPr>
              <a:t>tái tạo thông tin từ tín hiệu nhận được, bao gồm hai khối:</a:t>
            </a:r>
          </a:p>
          <a:p>
            <a:pPr marL="896303" lvl="2" indent="-347663" algn="just">
              <a:lnSpc>
                <a:spcPct val="110000"/>
              </a:lnSpc>
              <a:buFont typeface="Wingdings" panose="05000000000000000000" pitchFamily="2" charset="2"/>
              <a:buChar char="§"/>
            </a:pPr>
            <a:r>
              <a:rPr lang="vi-VN" sz="2800" dirty="0">
                <a:solidFill>
                  <a:srgbClr val="FFFF00"/>
                </a:solidFill>
                <a:latin typeface="Times New Roman" panose="02020603050405020304" pitchFamily="18" charset="0"/>
                <a:cs typeface="Times New Roman" panose="02020603050405020304" pitchFamily="18" charset="0"/>
              </a:rPr>
              <a:t>Giải điều chế</a:t>
            </a:r>
            <a:r>
              <a:rPr lang="vi-VN" sz="2800" dirty="0">
                <a:latin typeface="Times New Roman" panose="02020603050405020304" pitchFamily="18" charset="0"/>
                <a:cs typeface="Times New Roman" panose="02020603050405020304" pitchFamily="18" charset="0"/>
              </a:rPr>
              <a:t>: biến đổi tín hiệu nhận được thành tin đã mã hoá</a:t>
            </a:r>
          </a:p>
          <a:p>
            <a:pPr marL="896303" lvl="2" indent="-347663" algn="just">
              <a:lnSpc>
                <a:spcPct val="110000"/>
              </a:lnSpc>
              <a:buFont typeface="Wingdings" panose="05000000000000000000" pitchFamily="2" charset="2"/>
              <a:buChar char="§"/>
            </a:pPr>
            <a:r>
              <a:rPr lang="vi-VN" sz="2800" dirty="0">
                <a:solidFill>
                  <a:srgbClr val="FFFF00"/>
                </a:solidFill>
                <a:latin typeface="Times New Roman" panose="02020603050405020304" pitchFamily="18" charset="0"/>
                <a:cs typeface="Times New Roman" panose="02020603050405020304" pitchFamily="18" charset="0"/>
              </a:rPr>
              <a:t>Giải mã</a:t>
            </a:r>
            <a:r>
              <a:rPr lang="vi-VN" sz="2800" dirty="0">
                <a:latin typeface="Times New Roman" panose="02020603050405020304" pitchFamily="18" charset="0"/>
                <a:cs typeface="Times New Roman" panose="02020603050405020304" pitchFamily="18" charset="0"/>
              </a:rPr>
              <a:t>: biến đổi các tin đã mã hoá thành các tin tương ứng ban </a:t>
            </a:r>
            <a:r>
              <a:rPr lang="vi-VN" sz="2800" dirty="0" smtClean="0">
                <a:latin typeface="Times New Roman" panose="02020603050405020304" pitchFamily="18" charset="0"/>
                <a:cs typeface="Times New Roman" panose="02020603050405020304" pitchFamily="18" charset="0"/>
              </a:rPr>
              <a:t>đầu</a:t>
            </a:r>
            <a:endParaRPr lang="vi-VN" sz="2800" dirty="0">
              <a:latin typeface="Times New Roman" panose="02020603050405020304" pitchFamily="18" charset="0"/>
              <a:cs typeface="Times New Roman" panose="02020603050405020304" pitchFamily="18" charset="0"/>
            </a:endParaRPr>
          </a:p>
          <a:p>
            <a:pPr marL="621983" lvl="1" indent="-347663" algn="just">
              <a:lnSpc>
                <a:spcPct val="110000"/>
              </a:lnSpc>
              <a:buFont typeface="Wingdings" panose="05000000000000000000" pitchFamily="2" charset="2"/>
              <a:buChar char="§"/>
            </a:pPr>
            <a:r>
              <a:rPr lang="vi-VN" sz="2800" b="1" i="1" dirty="0" smtClean="0">
                <a:solidFill>
                  <a:srgbClr val="66FF33"/>
                </a:solidFill>
                <a:latin typeface="Times New Roman" panose="02020603050405020304" pitchFamily="18" charset="0"/>
                <a:cs typeface="Times New Roman" panose="02020603050405020304" pitchFamily="18" charset="0"/>
              </a:rPr>
              <a:t>Nơi nhân tin </a:t>
            </a:r>
            <a:r>
              <a:rPr lang="vi-VN" sz="2800" dirty="0">
                <a:latin typeface="Times New Roman" panose="02020603050405020304" pitchFamily="18" charset="0"/>
                <a:cs typeface="Times New Roman" panose="02020603050405020304" pitchFamily="18" charset="0"/>
              </a:rPr>
              <a:t>là nơi tiếp nhận thông tin từ kênh truyền và cố gắng khôi phục lại thành thông </a:t>
            </a:r>
            <a:r>
              <a:rPr lang="vi-VN" sz="2800" dirty="0" smtClean="0">
                <a:latin typeface="Times New Roman" panose="02020603050405020304" pitchFamily="18" charset="0"/>
                <a:cs typeface="Times New Roman" panose="02020603050405020304" pitchFamily="18" charset="0"/>
              </a:rPr>
              <a:t>tin. </a:t>
            </a:r>
            <a:r>
              <a:rPr lang="vi-VN" sz="2800" b="1" i="1" dirty="0" smtClean="0">
                <a:solidFill>
                  <a:srgbClr val="66FF33"/>
                </a:solidFill>
                <a:latin typeface="Times New Roman" panose="02020603050405020304" pitchFamily="18" charset="0"/>
                <a:cs typeface="Times New Roman" panose="02020603050405020304" pitchFamily="18" charset="0"/>
              </a:rPr>
              <a:t>Nhận tin</a:t>
            </a:r>
            <a:r>
              <a:rPr lang="vi-VN" sz="2800" dirty="0" smtClean="0">
                <a:latin typeface="Times New Roman" panose="02020603050405020304" pitchFamily="18" charset="0"/>
                <a:cs typeface="Times New Roman" panose="02020603050405020304" pitchFamily="18" charset="0"/>
              </a:rPr>
              <a:t> thực hiện ba chức năng: ghi giữ tin, hiển thị tin và xử lý tin</a:t>
            </a: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12</a:t>
            </a:fld>
            <a:endParaRPr lang="en-US"/>
          </a:p>
        </p:txBody>
      </p:sp>
    </p:spTree>
    <p:extLst>
      <p:ext uri="{BB962C8B-B14F-4D97-AF65-F5344CB8AC3E}">
        <p14:creationId xmlns:p14="http://schemas.microsoft.com/office/powerpoint/2010/main" val="533325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p:spPr>
        <p:txBody>
          <a:bodyPr/>
          <a:lstStyle/>
          <a:p>
            <a:r>
              <a:rPr lang="vi-VN" dirty="0" smtClean="0">
                <a:solidFill>
                  <a:srgbClr val="FFFF00"/>
                </a:solidFill>
              </a:rPr>
              <a:t>1.3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Sơ đồ chức năng hệ thống thông tin số</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Kênh truyền tin</a:t>
            </a:r>
            <a:r>
              <a:rPr lang="vi-VN" sz="2800" dirty="0" smtClean="0">
                <a:solidFill>
                  <a:srgbClr val="66FF33"/>
                </a:solidFill>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là nơi hình thành và truyền (hoặc lưu trữ) tín hiệu mang tin, đồng thời cũng là nơi xảy ra các loại nhiễu làm méo dạng tín </a:t>
            </a:r>
            <a:r>
              <a:rPr lang="vi-VN" sz="2800" dirty="0" smtClean="0">
                <a:latin typeface="Times New Roman" panose="02020603050405020304" pitchFamily="18" charset="0"/>
                <a:cs typeface="Times New Roman" panose="02020603050405020304" pitchFamily="18" charset="0"/>
              </a:rPr>
              <a:t>hiệu</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Nhiễu </a:t>
            </a:r>
            <a:r>
              <a:rPr lang="vi-VN" sz="2800" dirty="0" smtClean="0">
                <a:latin typeface="Times New Roman" panose="02020603050405020304" pitchFamily="18" charset="0"/>
                <a:cs typeface="Times New Roman" panose="02020603050405020304" pitchFamily="18" charset="0"/>
              </a:rPr>
              <a:t>là </a:t>
            </a:r>
            <a:r>
              <a:rPr lang="vi-VN" sz="2800" dirty="0">
                <a:latin typeface="Times New Roman" panose="02020603050405020304" pitchFamily="18" charset="0"/>
                <a:cs typeface="Times New Roman" panose="02020603050405020304" pitchFamily="18" charset="0"/>
              </a:rPr>
              <a:t>mọi yếu tố ngẫu nhiên có ảnh hưởng xấu đến việc thu tin</a:t>
            </a: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13</a:t>
            </a:fld>
            <a:endParaRPr lang="en-US"/>
          </a:p>
        </p:txBody>
      </p:sp>
    </p:spTree>
    <p:extLst>
      <p:ext uri="{BB962C8B-B14F-4D97-AF65-F5344CB8AC3E}">
        <p14:creationId xmlns:p14="http://schemas.microsoft.com/office/powerpoint/2010/main" val="4183619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a:solidFill>
            <a:schemeClr val="accent2"/>
          </a:solidFill>
        </p:spPr>
        <p:txBody>
          <a:bodyPr>
            <a:noAutofit/>
          </a:bodyPr>
          <a:lstStyle/>
          <a:p>
            <a:r>
              <a:rPr lang="vi-VN" sz="4000" dirty="0" smtClean="0">
                <a:solidFill>
                  <a:srgbClr val="FFFF00"/>
                </a:solidFill>
              </a:rPr>
              <a:t>1.4	</a:t>
            </a:r>
            <a:r>
              <a:rPr lang="vi-VN" sz="4000" dirty="0">
                <a:solidFill>
                  <a:srgbClr val="FFFF00"/>
                </a:solidFill>
                <a:latin typeface="Times New Roman" panose="02020603050405020304" pitchFamily="18" charset="0"/>
                <a:cs typeface="Times New Roman" panose="02020603050405020304" pitchFamily="18" charset="0"/>
              </a:rPr>
              <a:t> Các phương pháp xử lý thông tin trong các khối</a:t>
            </a:r>
            <a:endParaRPr lang="vi-VN" sz="4000" dirty="0" smtClean="0">
              <a:solidFill>
                <a:srgbClr val="FFFF00"/>
              </a:solidFill>
            </a:endParaRPr>
          </a:p>
        </p:txBody>
      </p:sp>
      <p:sp>
        <p:nvSpPr>
          <p:cNvPr id="3" name="Content Placeholder 2"/>
          <p:cNvSpPr>
            <a:spLocks noGrp="1"/>
          </p:cNvSpPr>
          <p:nvPr>
            <p:ph idx="1"/>
          </p:nvPr>
        </p:nvSpPr>
        <p:spPr>
          <a:xfrm>
            <a:off x="342900" y="1236134"/>
            <a:ext cx="11620500" cy="5307542"/>
          </a:xfrm>
        </p:spPr>
        <p:txBody>
          <a:bodyPr>
            <a:noAutofit/>
          </a:bodyPr>
          <a:lstStyle/>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Định dạng </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Mã </a:t>
            </a:r>
            <a:r>
              <a:rPr lang="vi-VN" sz="2800" b="1" dirty="0" smtClean="0">
                <a:solidFill>
                  <a:srgbClr val="66FF33"/>
                </a:solidFill>
                <a:latin typeface="Times New Roman" panose="02020603050405020304" pitchFamily="18" charset="0"/>
                <a:cs typeface="Times New Roman" panose="02020603050405020304" pitchFamily="18" charset="0"/>
              </a:rPr>
              <a:t>nguồn:</a:t>
            </a:r>
            <a:r>
              <a:rPr lang="vi-VN" sz="2800" dirty="0" smtClean="0">
                <a:solidFill>
                  <a:schemeClr val="tx1"/>
                </a:solidFill>
                <a:latin typeface="Times New Roman" panose="02020603050405020304" pitchFamily="18" charset="0"/>
                <a:cs typeface="Times New Roman" panose="02020603050405020304" pitchFamily="18" charset="0"/>
              </a:rPr>
              <a:t> kiểm soát lỗi</a:t>
            </a:r>
            <a:endParaRPr lang="vi-VN" sz="2800" dirty="0">
              <a:solidFill>
                <a:schemeClr val="tx1"/>
              </a:solidFill>
              <a:latin typeface="Times New Roman" panose="02020603050405020304" pitchFamily="18" charset="0"/>
              <a:cs typeface="Times New Roman" panose="02020603050405020304" pitchFamily="18" charset="0"/>
            </a:endParaRP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Mật mã</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Mã kênh</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Ghép kênh</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Điều chế xung</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Điều chế thông dải</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Trải phổ</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Đa truy cập</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Máy phát</a:t>
            </a:r>
          </a:p>
          <a:p>
            <a:pPr marL="621983" lvl="1" indent="-347663" algn="just">
              <a:lnSpc>
                <a:spcPct val="110000"/>
              </a:lnSpc>
              <a:buFont typeface="Wingdings" panose="05000000000000000000" pitchFamily="2" charset="2"/>
              <a:buChar char="§"/>
            </a:pPr>
            <a:endParaRPr lang="vi-VN" sz="2800" b="1" dirty="0" smtClean="0">
              <a:solidFill>
                <a:srgbClr val="66FF33"/>
              </a:solidFill>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14</a:t>
            </a:fld>
            <a:endParaRPr lang="en-US"/>
          </a:p>
        </p:txBody>
      </p:sp>
    </p:spTree>
    <p:extLst>
      <p:ext uri="{BB962C8B-B14F-4D97-AF65-F5344CB8AC3E}">
        <p14:creationId xmlns:p14="http://schemas.microsoft.com/office/powerpoint/2010/main" val="804069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a:solidFill>
            <a:schemeClr val="accent2"/>
          </a:solidFill>
        </p:spPr>
        <p:txBody>
          <a:bodyPr>
            <a:noAutofit/>
          </a:bodyPr>
          <a:lstStyle/>
          <a:p>
            <a:r>
              <a:rPr lang="vi-VN" sz="4000" dirty="0" smtClean="0">
                <a:solidFill>
                  <a:srgbClr val="FFFF00"/>
                </a:solidFill>
              </a:rPr>
              <a:t>1.4	</a:t>
            </a:r>
            <a:r>
              <a:rPr lang="vi-VN" sz="4000" dirty="0">
                <a:solidFill>
                  <a:srgbClr val="FFFF00"/>
                </a:solidFill>
                <a:latin typeface="Times New Roman" panose="02020603050405020304" pitchFamily="18" charset="0"/>
                <a:cs typeface="Times New Roman" panose="02020603050405020304" pitchFamily="18" charset="0"/>
              </a:rPr>
              <a:t> Các phương pháp xử lý thông tin trong các khối</a:t>
            </a:r>
            <a:endParaRPr lang="vi-VN" sz="4000" dirty="0" smtClean="0">
              <a:solidFill>
                <a:srgbClr val="FFFF00"/>
              </a:solidFill>
            </a:endParaRPr>
          </a:p>
        </p:txBody>
      </p:sp>
      <p:sp>
        <p:nvSpPr>
          <p:cNvPr id="3" name="Content Placeholder 2"/>
          <p:cNvSpPr>
            <a:spLocks noGrp="1"/>
          </p:cNvSpPr>
          <p:nvPr>
            <p:ph idx="1"/>
          </p:nvPr>
        </p:nvSpPr>
        <p:spPr>
          <a:xfrm>
            <a:off x="342900" y="1236134"/>
            <a:ext cx="11620500" cy="5307542"/>
          </a:xfrm>
        </p:spPr>
        <p:txBody>
          <a:bodyPr>
            <a:noAutofit/>
          </a:bodyPr>
          <a:lstStyle/>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Máy thu</a:t>
            </a:r>
          </a:p>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Đa truy cập</a:t>
            </a:r>
          </a:p>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Dồn phổ</a:t>
            </a:r>
          </a:p>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Giải điều chế và lấy mẫu</a:t>
            </a:r>
          </a:p>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Bộ phát hiện</a:t>
            </a:r>
          </a:p>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Phân kênh</a:t>
            </a:r>
          </a:p>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Giải mã kênh</a:t>
            </a:r>
          </a:p>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Giải bảo mật</a:t>
            </a:r>
          </a:p>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Giải mã nguồn</a:t>
            </a:r>
          </a:p>
          <a:p>
            <a:pPr marL="621983" lvl="1" indent="-347663" algn="just">
              <a:lnSpc>
                <a:spcPct val="110000"/>
              </a:lnSpc>
              <a:buFont typeface="Wingdings" panose="05000000000000000000" pitchFamily="2" charset="2"/>
              <a:buChar char="§"/>
            </a:pPr>
            <a:r>
              <a:rPr lang="vi-VN" sz="2800" b="1" dirty="0" smtClean="0">
                <a:solidFill>
                  <a:srgbClr val="00CCFF"/>
                </a:solidFill>
                <a:latin typeface="Times New Roman" panose="02020603050405020304" pitchFamily="18" charset="0"/>
                <a:cs typeface="Times New Roman" panose="02020603050405020304" pitchFamily="18" charset="0"/>
              </a:rPr>
              <a:t>Định dạng</a:t>
            </a: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15</a:t>
            </a:fld>
            <a:endParaRPr lang="en-US"/>
          </a:p>
        </p:txBody>
      </p:sp>
    </p:spTree>
    <p:extLst>
      <p:ext uri="{BB962C8B-B14F-4D97-AF65-F5344CB8AC3E}">
        <p14:creationId xmlns:p14="http://schemas.microsoft.com/office/powerpoint/2010/main" val="1375212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p:spPr>
        <p:txBody>
          <a:bodyPr>
            <a:noAutofit/>
          </a:bodyPr>
          <a:lstStyle/>
          <a:p>
            <a:r>
              <a:rPr lang="vi-VN" dirty="0" smtClean="0">
                <a:solidFill>
                  <a:srgbClr val="FFFF00"/>
                </a:solidFill>
              </a:rPr>
              <a:t>1.5	</a:t>
            </a:r>
            <a:r>
              <a:rPr lang="vi-VN" dirty="0">
                <a:solidFill>
                  <a:srgbClr val="FFFF00"/>
                </a:solidFill>
                <a:latin typeface="Times New Roman" panose="02020603050405020304" pitchFamily="18" charset="0"/>
                <a:cs typeface="Times New Roman" panose="02020603050405020304" pitchFamily="18" charset="0"/>
              </a:rPr>
              <a:t> Các chỉ tiêu chất lượng cơ bản</a:t>
            </a:r>
            <a:endParaRPr lang="vi-VN" dirty="0" smtClean="0">
              <a:solidFill>
                <a:srgbClr val="FFFF00"/>
              </a:solidFill>
            </a:endParaRPr>
          </a:p>
        </p:txBody>
      </p:sp>
      <p:sp>
        <p:nvSpPr>
          <p:cNvPr id="3" name="Content Placeholder 2"/>
          <p:cNvSpPr>
            <a:spLocks noGrp="1"/>
          </p:cNvSpPr>
          <p:nvPr>
            <p:ph idx="1"/>
          </p:nvPr>
        </p:nvSpPr>
        <p:spPr>
          <a:xfrm>
            <a:off x="342900" y="1236134"/>
            <a:ext cx="6024033" cy="5307542"/>
          </a:xfrm>
        </p:spPr>
        <p:txBody>
          <a:bodyPr>
            <a:noAutofit/>
          </a:bodyPr>
          <a:lstStyle/>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Tính hiệu quả </a:t>
            </a:r>
            <a:r>
              <a:rPr lang="vi-VN" sz="2800" dirty="0" smtClean="0">
                <a:solidFill>
                  <a:schemeClr val="tx1"/>
                </a:solidFill>
                <a:latin typeface="Times New Roman" panose="02020603050405020304" pitchFamily="18" charset="0"/>
                <a:cs typeface="Times New Roman" panose="02020603050405020304" pitchFamily="18" charset="0"/>
              </a:rPr>
              <a:t>(tính hữu hiệu):</a:t>
            </a:r>
          </a:p>
          <a:p>
            <a:pPr marL="896303" lvl="2" indent="-347663" algn="just">
              <a:lnSpc>
                <a:spcPct val="110000"/>
              </a:lnSpc>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Tốc độ truyền tin cao</a:t>
            </a:r>
          </a:p>
          <a:p>
            <a:pPr marL="896303" lvl="2" indent="-347663" algn="just">
              <a:lnSpc>
                <a:spcPct val="110000"/>
              </a:lnSpc>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Truyền đồng thời nhiều tin</a:t>
            </a:r>
          </a:p>
          <a:p>
            <a:pPr marL="896303" lvl="2" indent="-347663" algn="just">
              <a:lnSpc>
                <a:spcPct val="110000"/>
              </a:lnSpc>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Chi phí cho một bit thông tin thấp</a:t>
            </a:r>
          </a:p>
          <a:p>
            <a:pPr marL="621983" lvl="1" indent="-347663" algn="just">
              <a:lnSpc>
                <a:spcPct val="110000"/>
              </a:lnSpc>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Độ tin cậy</a:t>
            </a:r>
          </a:p>
          <a:p>
            <a:pPr marL="896303" lvl="2" indent="-347663" algn="just">
              <a:lnSpc>
                <a:spcPct val="110000"/>
              </a:lnSpc>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Đảm bảo độ chính xác nhận tin cao, xác suất nhận sai thấp (BER)</a:t>
            </a:r>
          </a:p>
          <a:p>
            <a:pPr marL="621983" lvl="1" indent="-347663" algn="just">
              <a:lnSpc>
                <a:spcPct val="110000"/>
              </a:lnSpc>
              <a:buFont typeface="Wingdings" panose="05000000000000000000" pitchFamily="2" charset="2"/>
              <a:buChar char="§"/>
            </a:pPr>
            <a:r>
              <a:rPr lang="vi-VN" sz="2800" dirty="0" smtClean="0">
                <a:solidFill>
                  <a:srgbClr val="66FF33"/>
                </a:solidFill>
                <a:latin typeface="Times New Roman" panose="02020603050405020304" pitchFamily="18" charset="0"/>
                <a:cs typeface="Times New Roman" panose="02020603050405020304" pitchFamily="18" charset="0"/>
              </a:rPr>
              <a:t>QoS</a:t>
            </a:r>
            <a:r>
              <a:rPr lang="vi-VN" sz="2800" dirty="0" smtClean="0">
                <a:solidFill>
                  <a:schemeClr val="tx1"/>
                </a:solidFill>
                <a:latin typeface="Times New Roman" panose="02020603050405020304" pitchFamily="18" charset="0"/>
                <a:cs typeface="Times New Roman" panose="02020603050405020304" pitchFamily="18" charset="0"/>
              </a:rPr>
              <a:t>: là chỉ tiêu quan trọng đối với các dịch vụ thời gian thực, nhạy cảm với độ trễ</a:t>
            </a: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16</a:t>
            </a:fld>
            <a:endParaRPr lang="en-US"/>
          </a:p>
        </p:txBody>
      </p:sp>
      <p:sp>
        <p:nvSpPr>
          <p:cNvPr id="6" name="Content Placeholder 2"/>
          <p:cNvSpPr txBox="1">
            <a:spLocks/>
          </p:cNvSpPr>
          <p:nvPr/>
        </p:nvSpPr>
        <p:spPr>
          <a:xfrm>
            <a:off x="7620000" y="1236134"/>
            <a:ext cx="3672840" cy="5307542"/>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621983" lvl="1" indent="-347663" algn="just">
              <a:lnSpc>
                <a:spcPct val="110000"/>
              </a:lnSpc>
              <a:buFont typeface="Wingdings" panose="05000000000000000000" pitchFamily="2" charset="2"/>
              <a:buChar char="§"/>
            </a:pPr>
            <a:r>
              <a:rPr lang="vi-VN" sz="2800" dirty="0" smtClean="0">
                <a:solidFill>
                  <a:srgbClr val="66FF33"/>
                </a:solidFill>
                <a:latin typeface="Times New Roman" panose="02020603050405020304" pitchFamily="18" charset="0"/>
                <a:cs typeface="Times New Roman" panose="02020603050405020304" pitchFamily="18" charset="0"/>
              </a:rPr>
              <a:t>An toàn</a:t>
            </a:r>
          </a:p>
          <a:p>
            <a:pPr marL="896303" lvl="2" indent="-347663" algn="just">
              <a:lnSpc>
                <a:spcPct val="110000"/>
              </a:lnSpc>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Bảo mật</a:t>
            </a:r>
          </a:p>
          <a:p>
            <a:pPr marL="896303" lvl="2" indent="-347663" algn="just">
              <a:lnSpc>
                <a:spcPct val="110000"/>
              </a:lnSpc>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Xác thực</a:t>
            </a:r>
          </a:p>
          <a:p>
            <a:pPr marL="896303" lvl="2" indent="-347663" algn="just">
              <a:lnSpc>
                <a:spcPct val="110000"/>
              </a:lnSpc>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Toàn vẹn</a:t>
            </a:r>
          </a:p>
          <a:p>
            <a:pPr marL="896303" lvl="2" indent="-347663" algn="just">
              <a:lnSpc>
                <a:spcPct val="110000"/>
              </a:lnSpc>
              <a:buFont typeface="Wingdings" panose="05000000000000000000" pitchFamily="2" charset="2"/>
              <a:buChar char="§"/>
            </a:pPr>
            <a:r>
              <a:rPr lang="vi-VN" sz="2800" dirty="0" smtClean="0">
                <a:solidFill>
                  <a:schemeClr val="tx1"/>
                </a:solidFill>
                <a:latin typeface="Times New Roman" panose="02020603050405020304" pitchFamily="18" charset="0"/>
                <a:cs typeface="Times New Roman" panose="02020603050405020304" pitchFamily="18" charset="0"/>
              </a:rPr>
              <a:t>Khả dụng</a:t>
            </a:r>
          </a:p>
        </p:txBody>
      </p:sp>
    </p:spTree>
    <p:extLst>
      <p:ext uri="{BB962C8B-B14F-4D97-AF65-F5344CB8AC3E}">
        <p14:creationId xmlns:p14="http://schemas.microsoft.com/office/powerpoint/2010/main" val="14333025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3201"/>
            <a:ext cx="10515600" cy="863600"/>
          </a:xfrm>
        </p:spPr>
        <p:txBody>
          <a:bodyPr/>
          <a:lstStyle/>
          <a:p>
            <a:r>
              <a:rPr lang="vi-VN" smtClean="0">
                <a:solidFill>
                  <a:srgbClr val="FFFF00"/>
                </a:solidFill>
              </a:rPr>
              <a:t>Nội dung Chương 1</a:t>
            </a:r>
            <a:endParaRPr lang="en-US" dirty="0">
              <a:solidFill>
                <a:srgbClr val="FFFF00"/>
              </a:solidFill>
            </a:endParaRPr>
          </a:p>
        </p:txBody>
      </p:sp>
      <p:sp>
        <p:nvSpPr>
          <p:cNvPr id="3" name="Content Placeholder 2"/>
          <p:cNvSpPr>
            <a:spLocks noGrp="1"/>
          </p:cNvSpPr>
          <p:nvPr>
            <p:ph idx="1"/>
          </p:nvPr>
        </p:nvSpPr>
        <p:spPr>
          <a:xfrm>
            <a:off x="342900" y="1371600"/>
            <a:ext cx="11487150" cy="5172075"/>
          </a:xfrm>
        </p:spPr>
        <p:txBody>
          <a:bodyPr>
            <a:noAutofit/>
          </a:bodyPr>
          <a:lstStyle/>
          <a:p>
            <a:pPr marL="685800" indent="-685800">
              <a:lnSpc>
                <a:spcPct val="100000"/>
              </a:lnSpc>
              <a:spcBef>
                <a:spcPts val="1200"/>
              </a:spcBef>
              <a:spcAft>
                <a:spcPts val="1200"/>
              </a:spcAft>
              <a:buNone/>
              <a:tabLst>
                <a:tab pos="685800" algn="l"/>
              </a:tabLst>
            </a:pPr>
            <a:r>
              <a:rPr lang="vi-VN" sz="3200" b="1" dirty="0">
                <a:latin typeface="Times New Roman" panose="02020603050405020304" pitchFamily="18" charset="0"/>
                <a:cs typeface="Times New Roman" panose="02020603050405020304" pitchFamily="18" charset="0"/>
              </a:rPr>
              <a:t>1</a:t>
            </a:r>
            <a:r>
              <a:rPr lang="vi-VN" sz="3200" b="1" dirty="0" smtClean="0">
                <a:latin typeface="Times New Roman" panose="02020603050405020304" pitchFamily="18" charset="0"/>
                <a:cs typeface="Times New Roman" panose="02020603050405020304" pitchFamily="18" charset="0"/>
              </a:rPr>
              <a:t>.1	Sơ lược lịch sử phát triển</a:t>
            </a:r>
          </a:p>
          <a:p>
            <a:pPr marL="685800" indent="-685800">
              <a:lnSpc>
                <a:spcPct val="100000"/>
              </a:lnSpc>
              <a:spcBef>
                <a:spcPts val="1200"/>
              </a:spcBef>
              <a:spcAft>
                <a:spcPts val="1200"/>
              </a:spcAft>
              <a:buNone/>
              <a:tabLst>
                <a:tab pos="685800" algn="l"/>
              </a:tabLst>
            </a:pPr>
            <a:r>
              <a:rPr lang="vi-VN" sz="3200" b="1" dirty="0">
                <a:latin typeface="Times New Roman" panose="02020603050405020304" pitchFamily="18" charset="0"/>
                <a:cs typeface="Times New Roman" panose="02020603050405020304" pitchFamily="18" charset="0"/>
              </a:rPr>
              <a:t>1</a:t>
            </a:r>
            <a:r>
              <a:rPr lang="vi-VN" sz="3200" b="1" dirty="0" smtClean="0">
                <a:latin typeface="Times New Roman" panose="02020603050405020304" pitchFamily="18" charset="0"/>
                <a:cs typeface="Times New Roman" panose="02020603050405020304" pitchFamily="18" charset="0"/>
              </a:rPr>
              <a:t>.2	Các định nghĩa cơ bản</a:t>
            </a:r>
          </a:p>
          <a:p>
            <a:pPr marL="685800" indent="-685800">
              <a:lnSpc>
                <a:spcPct val="100000"/>
              </a:lnSpc>
              <a:spcBef>
                <a:spcPts val="1200"/>
              </a:spcBef>
              <a:spcAft>
                <a:spcPts val="1200"/>
              </a:spcAft>
              <a:buNone/>
              <a:tabLst>
                <a:tab pos="685800" algn="l"/>
              </a:tabLst>
            </a:pPr>
            <a:r>
              <a:rPr lang="vi-VN" sz="3200" b="1" dirty="0">
                <a:latin typeface="Times New Roman" panose="02020603050405020304" pitchFamily="18" charset="0"/>
                <a:cs typeface="Times New Roman" panose="02020603050405020304" pitchFamily="18" charset="0"/>
              </a:rPr>
              <a:t>1</a:t>
            </a:r>
            <a:r>
              <a:rPr lang="vi-VN" sz="3200" b="1" dirty="0" smtClean="0">
                <a:latin typeface="Times New Roman" panose="02020603050405020304" pitchFamily="18" charset="0"/>
                <a:cs typeface="Times New Roman" panose="02020603050405020304" pitchFamily="18" charset="0"/>
              </a:rPr>
              <a:t>.3	Sơ đồ chức năng hệ thống thông tin số</a:t>
            </a:r>
          </a:p>
          <a:p>
            <a:pPr marL="685800" indent="-685800">
              <a:lnSpc>
                <a:spcPct val="100000"/>
              </a:lnSpc>
              <a:spcBef>
                <a:spcPts val="1200"/>
              </a:spcBef>
              <a:spcAft>
                <a:spcPts val="1200"/>
              </a:spcAft>
              <a:buNone/>
              <a:tabLst>
                <a:tab pos="685800" algn="l"/>
              </a:tabLst>
            </a:pPr>
            <a:r>
              <a:rPr lang="vi-VN" sz="3200" b="1" dirty="0" smtClean="0">
                <a:latin typeface="Times New Roman" panose="02020603050405020304" pitchFamily="18" charset="0"/>
                <a:cs typeface="Times New Roman" panose="02020603050405020304" pitchFamily="18" charset="0"/>
              </a:rPr>
              <a:t>1.4 	Các phương pháp xử lý thông tin trong các khối</a:t>
            </a:r>
          </a:p>
          <a:p>
            <a:pPr marL="685800" indent="-685800">
              <a:lnSpc>
                <a:spcPct val="100000"/>
              </a:lnSpc>
              <a:spcBef>
                <a:spcPts val="1200"/>
              </a:spcBef>
              <a:spcAft>
                <a:spcPts val="1200"/>
              </a:spcAft>
              <a:buNone/>
              <a:tabLst>
                <a:tab pos="685800" algn="l"/>
              </a:tabLst>
            </a:pPr>
            <a:r>
              <a:rPr lang="vi-VN" sz="3200" b="1" dirty="0" smtClean="0">
                <a:latin typeface="Times New Roman" panose="02020603050405020304" pitchFamily="18" charset="0"/>
                <a:cs typeface="Times New Roman" panose="02020603050405020304" pitchFamily="18" charset="0"/>
              </a:rPr>
              <a:t>1.5 	Các chỉ tiêu chất lượng cơ bản</a:t>
            </a: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normAutofit lnSpcReduction="10000"/>
          </a:bodyPr>
          <a:lstStyle/>
          <a:p>
            <a:fld id="{A5965DA7-CFD0-4BBC-8CE4-76678E81AE32}" type="slidenum">
              <a:rPr lang="en-US" smtClean="0"/>
              <a:t>2</a:t>
            </a:fld>
            <a:endParaRPr lang="en-US"/>
          </a:p>
        </p:txBody>
      </p:sp>
    </p:spTree>
    <p:extLst>
      <p:ext uri="{BB962C8B-B14F-4D97-AF65-F5344CB8AC3E}">
        <p14:creationId xmlns:p14="http://schemas.microsoft.com/office/powerpoint/2010/main" val="1066035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p:spPr>
        <p:txBody>
          <a:bodyPr/>
          <a:lstStyle/>
          <a:p>
            <a:r>
              <a:rPr lang="vi-VN" dirty="0">
                <a:solidFill>
                  <a:srgbClr val="FFFF00"/>
                </a:solidFill>
              </a:rPr>
              <a:t>1</a:t>
            </a:r>
            <a:r>
              <a:rPr lang="vi-VN" dirty="0" smtClean="0">
                <a:solidFill>
                  <a:srgbClr val="FFFF00"/>
                </a:solidFill>
              </a:rPr>
              <a:t>.1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Sơ lược lịch sử phát triển</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347663" indent="-347663" algn="just">
              <a:lnSpc>
                <a:spcPct val="110000"/>
              </a:lnSpc>
              <a:spcBef>
                <a:spcPts val="300"/>
              </a:spcBef>
              <a:spcAft>
                <a:spcPts val="300"/>
              </a:spcAf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Năm 1928, </a:t>
            </a:r>
            <a:r>
              <a:rPr lang="en-US" sz="2800" dirty="0">
                <a:solidFill>
                  <a:srgbClr val="66FF33"/>
                </a:solidFill>
                <a:latin typeface="Times New Roman" panose="02020603050405020304" pitchFamily="18" charset="0"/>
                <a:cs typeface="Times New Roman" panose="02020603050405020304" pitchFamily="18" charset="0"/>
              </a:rPr>
              <a:t>Hartley R.V.L</a:t>
            </a:r>
            <a:r>
              <a:rPr lang="en-US" sz="2800" dirty="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đã đưa ra số đo lượng thông tin là một khái niệm trung tâm của lý thuyết thông </a:t>
            </a:r>
            <a:r>
              <a:rPr lang="vi-VN" sz="2800" dirty="0" smtClean="0">
                <a:latin typeface="Times New Roman" panose="02020603050405020304" pitchFamily="18" charset="0"/>
                <a:cs typeface="Times New Roman" panose="02020603050405020304" pitchFamily="18" charset="0"/>
              </a:rPr>
              <a:t>tin.</a:t>
            </a:r>
          </a:p>
          <a:p>
            <a:pPr marL="347663" indent="-347663" algn="just">
              <a:lnSpc>
                <a:spcPct val="110000"/>
              </a:lnSpc>
              <a:spcBef>
                <a:spcPts val="300"/>
              </a:spcBef>
              <a:spcAft>
                <a:spcPts val="300"/>
              </a:spcAft>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Năm</a:t>
            </a:r>
            <a:r>
              <a:rPr lang="en-US" sz="2800" dirty="0">
                <a:latin typeface="Times New Roman" panose="02020603050405020304" pitchFamily="18" charset="0"/>
                <a:cs typeface="Times New Roman" panose="02020603050405020304" pitchFamily="18" charset="0"/>
              </a:rPr>
              <a:t> 1933, </a:t>
            </a:r>
            <a:r>
              <a:rPr lang="en-US" sz="2800" dirty="0">
                <a:solidFill>
                  <a:srgbClr val="66FF33"/>
                </a:solidFill>
                <a:latin typeface="Times New Roman" panose="02020603050405020304" pitchFamily="18" charset="0"/>
                <a:cs typeface="Times New Roman" panose="02020603050405020304" pitchFamily="18" charset="0"/>
              </a:rPr>
              <a:t>V.A </a:t>
            </a:r>
            <a:r>
              <a:rPr lang="en-US" sz="2800" dirty="0" err="1" smtClean="0">
                <a:solidFill>
                  <a:srgbClr val="66FF33"/>
                </a:solidFill>
                <a:latin typeface="Times New Roman" panose="02020603050405020304" pitchFamily="18" charset="0"/>
                <a:cs typeface="Times New Roman" panose="02020603050405020304" pitchFamily="18" charset="0"/>
              </a:rPr>
              <a:t>Kachenhicov</a:t>
            </a:r>
            <a:r>
              <a:rPr lang="vi-VN" sz="2800" dirty="0" smtClean="0">
                <a:solidFill>
                  <a:srgbClr val="66FF33"/>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chứng</a:t>
            </a:r>
            <a:r>
              <a:rPr lang="en-US" sz="2800" dirty="0">
                <a:latin typeface="Times New Roman" panose="02020603050405020304" pitchFamily="18" charset="0"/>
                <a:cs typeface="Times New Roman" panose="02020603050405020304" pitchFamily="18" charset="0"/>
              </a:rPr>
              <a:t> minh </a:t>
            </a:r>
            <a:r>
              <a:rPr lang="vi-VN" sz="2800" dirty="0" smtClean="0">
                <a:latin typeface="Times New Roman" panose="02020603050405020304" pitchFamily="18" charset="0"/>
                <a:cs typeface="Times New Roman" panose="02020603050405020304" pitchFamily="18" charset="0"/>
              </a:rPr>
              <a:t>các</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luận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điểm</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t>
            </a:r>
            <a:r>
              <a:rPr lang="en-US" sz="2800" i="1" dirty="0" err="1">
                <a:latin typeface="Times New Roman" panose="02020603050405020304" pitchFamily="18" charset="0"/>
                <a:cs typeface="Times New Roman" panose="02020603050405020304" pitchFamily="18" charset="0"/>
              </a:rPr>
              <a:t>Về</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khả</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năng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thông</a:t>
            </a:r>
            <a:r>
              <a:rPr lang="en-US" sz="2800" i="1" dirty="0">
                <a:latin typeface="Times New Roman" panose="02020603050405020304" pitchFamily="18" charset="0"/>
                <a:cs typeface="Times New Roman" panose="02020603050405020304" pitchFamily="18" charset="0"/>
              </a:rPr>
              <a:t> qua </a:t>
            </a:r>
            <a:r>
              <a:rPr lang="en-US" sz="2800" i="1" dirty="0" err="1">
                <a:latin typeface="Times New Roman" panose="02020603050405020304" pitchFamily="18" charset="0"/>
                <a:cs typeface="Times New Roman" panose="02020603050405020304" pitchFamily="18" charset="0"/>
              </a:rPr>
              <a:t>của</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không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trung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và</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dây</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dẫn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trong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hệ</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thống</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liên</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lạc</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điện</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a:t>
            </a:r>
          </a:p>
          <a:p>
            <a:pPr marL="347663" indent="-347663" algn="just">
              <a:lnSpc>
                <a:spcPct val="110000"/>
              </a:lnSpc>
              <a:spcBef>
                <a:spcPts val="300"/>
              </a:spcBef>
              <a:spcAft>
                <a:spcPts val="300"/>
              </a:spcAft>
              <a:buFont typeface="Wingdings" panose="05000000000000000000" pitchFamily="2" charset="2"/>
              <a:buChar char="§"/>
            </a:pPr>
            <a:r>
              <a:rPr lang="vi-VN" sz="2800" dirty="0">
                <a:latin typeface="Times New Roman" panose="02020603050405020304" pitchFamily="18" charset="0"/>
                <a:cs typeface="Times New Roman" panose="02020603050405020304" pitchFamily="18" charset="0"/>
              </a:rPr>
              <a:t>Năm 1935, </a:t>
            </a:r>
            <a:r>
              <a:rPr lang="vi-VN" sz="2800" dirty="0">
                <a:solidFill>
                  <a:srgbClr val="66FF33"/>
                </a:solidFill>
                <a:latin typeface="Times New Roman" panose="02020603050405020304" pitchFamily="18" charset="0"/>
                <a:cs typeface="Times New Roman" panose="02020603050405020304" pitchFamily="18" charset="0"/>
              </a:rPr>
              <a:t>D.V Ageev</a:t>
            </a:r>
            <a:r>
              <a:rPr lang="vi-VN" sz="2800" dirty="0">
                <a:latin typeface="Times New Roman" panose="02020603050405020304" pitchFamily="18" charset="0"/>
                <a:cs typeface="Times New Roman" panose="02020603050405020304" pitchFamily="18" charset="0"/>
              </a:rPr>
              <a:t> đưa ra công trình “Lý thuyết tách tuyến tính</a:t>
            </a:r>
            <a:r>
              <a:rPr lang="vi-VN" sz="2800" dirty="0" smtClean="0">
                <a:latin typeface="Times New Roman" panose="02020603050405020304" pitchFamily="18" charset="0"/>
                <a:cs typeface="Times New Roman" panose="02020603050405020304" pitchFamily="18" charset="0"/>
              </a:rPr>
              <a:t>”.</a:t>
            </a:r>
          </a:p>
          <a:p>
            <a:pPr marL="347663" indent="-347663" algn="just">
              <a:lnSpc>
                <a:spcPct val="110000"/>
              </a:lnSpc>
              <a:spcBef>
                <a:spcPts val="300"/>
              </a:spcBef>
              <a:spcAft>
                <a:spcPts val="300"/>
              </a:spcAft>
              <a:buFont typeface="Wingdings" panose="05000000000000000000" pitchFamily="2" charset="2"/>
              <a:buChar char="§"/>
            </a:pPr>
            <a:r>
              <a:rPr lang="en-US" sz="2800" dirty="0" err="1">
                <a:latin typeface="Times New Roman" panose="02020603050405020304" pitchFamily="18" charset="0"/>
                <a:cs typeface="Times New Roman" panose="02020603050405020304" pitchFamily="18" charset="0"/>
              </a:rPr>
              <a:t>Năm</a:t>
            </a:r>
            <a:r>
              <a:rPr lang="en-US" sz="2800" dirty="0">
                <a:latin typeface="Times New Roman" panose="02020603050405020304" pitchFamily="18" charset="0"/>
                <a:cs typeface="Times New Roman" panose="02020603050405020304" pitchFamily="18" charset="0"/>
              </a:rPr>
              <a:t> 1946, </a:t>
            </a:r>
            <a:r>
              <a:rPr lang="en-US" sz="2800" dirty="0">
                <a:solidFill>
                  <a:srgbClr val="66FF33"/>
                </a:solidFill>
                <a:latin typeface="Times New Roman" panose="02020603050405020304" pitchFamily="18" charset="0"/>
                <a:cs typeface="Times New Roman" panose="02020603050405020304" pitchFamily="18" charset="0"/>
              </a:rPr>
              <a:t>V.A </a:t>
            </a:r>
            <a:r>
              <a:rPr lang="en-US" sz="2800" dirty="0" err="1">
                <a:solidFill>
                  <a:srgbClr val="66FF33"/>
                </a:solidFill>
                <a:latin typeface="Times New Roman" panose="02020603050405020304" pitchFamily="18" charset="0"/>
                <a:cs typeface="Times New Roman" panose="02020603050405020304" pitchFamily="18" charset="0"/>
              </a:rPr>
              <a:t>Kachen</a:t>
            </a:r>
            <a:r>
              <a:rPr lang="en-US" sz="2800" dirty="0" err="1">
                <a:latin typeface="Times New Roman" panose="02020603050405020304" pitchFamily="18" charset="0"/>
                <a:cs typeface="Times New Roman" panose="02020603050405020304" pitchFamily="18" charset="0"/>
              </a:rPr>
              <a:t>hicov</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báo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thuyết thế </a:t>
            </a:r>
            <a:r>
              <a:rPr lang="en-US" sz="2800" dirty="0" err="1">
                <a:latin typeface="Times New Roman" panose="02020603050405020304" pitchFamily="18" charset="0"/>
                <a:cs typeface="Times New Roman" panose="02020603050405020304" pitchFamily="18" charset="0"/>
              </a:rPr>
              <a:t>chống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nhiễu</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a:t>
            </a:r>
          </a:p>
          <a:p>
            <a:pPr marL="347663" indent="-347663" algn="just">
              <a:lnSpc>
                <a:spcPct val="110000"/>
              </a:lnSpc>
              <a:spcBef>
                <a:spcPts val="300"/>
              </a:spcBef>
              <a:spcAft>
                <a:spcPts val="3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N</a:t>
            </a:r>
            <a:r>
              <a:rPr lang="en-US" sz="2800" dirty="0" err="1" smtClean="0">
                <a:latin typeface="Times New Roman" panose="02020603050405020304" pitchFamily="18" charset="0"/>
                <a:cs typeface="Times New Roman" panose="02020603050405020304" pitchFamily="18" charset="0"/>
              </a:rPr>
              <a:t>ăm</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1948 – 1949, </a:t>
            </a:r>
            <a:r>
              <a:rPr lang="en-US" sz="2800" dirty="0" err="1">
                <a:solidFill>
                  <a:srgbClr val="66FF33"/>
                </a:solidFill>
                <a:latin typeface="Times New Roman" panose="02020603050405020304" pitchFamily="18" charset="0"/>
                <a:cs typeface="Times New Roman" panose="02020603050405020304" pitchFamily="18" charset="0"/>
              </a:rPr>
              <a:t>Shanon</a:t>
            </a:r>
            <a:r>
              <a:rPr lang="en-US" sz="2800" dirty="0">
                <a:solidFill>
                  <a:srgbClr val="66FF33"/>
                </a:solidFill>
                <a:latin typeface="Times New Roman" panose="02020603050405020304" pitchFamily="18" charset="0"/>
                <a:cs typeface="Times New Roman" panose="02020603050405020304" pitchFamily="18" charset="0"/>
              </a:rPr>
              <a:t> </a:t>
            </a:r>
            <a:r>
              <a:rPr lang="en-US" sz="2800" dirty="0" smtClean="0">
                <a:solidFill>
                  <a:srgbClr val="66FF33"/>
                </a:solidFill>
                <a:latin typeface="Times New Roman" panose="02020603050405020304" pitchFamily="18" charset="0"/>
                <a:cs typeface="Times New Roman" panose="02020603050405020304" pitchFamily="18" charset="0"/>
              </a:rPr>
              <a:t>C.E</a:t>
            </a:r>
            <a:r>
              <a:rPr lang="vi-VN" sz="2800" dirty="0" smtClean="0">
                <a:solidFill>
                  <a:srgbClr val="66FF33"/>
                </a:solidFill>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năng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qua</a:t>
            </a:r>
            <a:r>
              <a:rPr lang="vi-VN" sz="2800" dirty="0" smtClean="0">
                <a:latin typeface="Times New Roman" panose="02020603050405020304" pitchFamily="18" charset="0"/>
                <a:cs typeface="Times New Roman" panose="02020603050405020304" pitchFamily="18" charset="0"/>
              </a:rPr>
              <a:t> (dung lượng)</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kênh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truyền</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khi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nhiễu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mã</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hoá</a:t>
            </a:r>
            <a:r>
              <a:rPr lang="vi-VN" sz="2800" dirty="0" smtClean="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 nền tảng của lý thuyết thông tin</a:t>
            </a: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3</a:t>
            </a:fld>
            <a:endParaRPr lang="en-US"/>
          </a:p>
        </p:txBody>
      </p:sp>
    </p:spTree>
    <p:extLst>
      <p:ext uri="{BB962C8B-B14F-4D97-AF65-F5344CB8AC3E}">
        <p14:creationId xmlns:p14="http://schemas.microsoft.com/office/powerpoint/2010/main" val="3601019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p:spPr>
        <p:txBody>
          <a:bodyPr/>
          <a:lstStyle/>
          <a:p>
            <a:r>
              <a:rPr lang="vi-VN" dirty="0">
                <a:solidFill>
                  <a:srgbClr val="FFFF00"/>
                </a:solidFill>
              </a:rPr>
              <a:t>1</a:t>
            </a:r>
            <a:r>
              <a:rPr lang="vi-VN" dirty="0" smtClean="0">
                <a:solidFill>
                  <a:srgbClr val="FFFF00"/>
                </a:solidFill>
              </a:rPr>
              <a:t>.1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Sơ lược lịch sử phát triển</a:t>
            </a:r>
            <a:endParaRPr lang="vi-VN" dirty="0" smtClean="0">
              <a:solidFill>
                <a:srgbClr val="FFFF00"/>
              </a:solidFill>
            </a:endParaRPr>
          </a:p>
        </p:txBody>
      </p:sp>
      <p:sp>
        <p:nvSpPr>
          <p:cNvPr id="3" name="Content Placeholder 2"/>
          <p:cNvSpPr>
            <a:spLocks noGrp="1"/>
          </p:cNvSpPr>
          <p:nvPr>
            <p:ph idx="1"/>
          </p:nvPr>
        </p:nvSpPr>
        <p:spPr>
          <a:xfrm>
            <a:off x="342900" y="1247776"/>
            <a:ext cx="11620500" cy="5295900"/>
          </a:xfrm>
        </p:spPr>
        <p:txBody>
          <a:bodyPr>
            <a:noAutofit/>
          </a:bodyPr>
          <a:lstStyle/>
          <a:p>
            <a:pPr marL="347663" indent="-347663" algn="just">
              <a:lnSpc>
                <a:spcPct val="110000"/>
              </a:lnSpc>
              <a:spcBef>
                <a:spcPts val="300"/>
              </a:spcBef>
              <a:spcAft>
                <a:spcPts val="300"/>
              </a:spcAft>
              <a:buFont typeface="Wingdings" panose="05000000000000000000" pitchFamily="2" charset="2"/>
              <a:buChar char="§"/>
            </a:pPr>
            <a:r>
              <a:rPr lang="vi-VN" sz="2800" i="1" dirty="0">
                <a:solidFill>
                  <a:srgbClr val="66FF33"/>
                </a:solidFill>
                <a:latin typeface="Times New Roman" panose="02020603050405020304" pitchFamily="18" charset="0"/>
                <a:cs typeface="Times New Roman" panose="02020603050405020304" pitchFamily="18" charset="0"/>
              </a:rPr>
              <a:t>Xét về mặt lịch sử</a:t>
            </a:r>
            <a:r>
              <a:rPr lang="vi-VN" sz="2800" dirty="0">
                <a:latin typeface="Times New Roman" panose="02020603050405020304" pitchFamily="18" charset="0"/>
                <a:cs typeface="Times New Roman" panose="02020603050405020304" pitchFamily="18" charset="0"/>
              </a:rPr>
              <a:t>, lý thuyết thông tin nổi lên sau khi cơ học thống kê và lượng tử đã phát triển</a:t>
            </a:r>
            <a:r>
              <a:rPr lang="vi-VN" sz="2800" dirty="0" smtClean="0">
                <a:latin typeface="Times New Roman" panose="02020603050405020304" pitchFamily="18" charset="0"/>
                <a:cs typeface="Times New Roman" panose="02020603050405020304" pitchFamily="18" charset="0"/>
              </a:rPr>
              <a:t>.</a:t>
            </a:r>
          </a:p>
          <a:p>
            <a:pPr marL="347663" indent="-347663" algn="just">
              <a:lnSpc>
                <a:spcPct val="110000"/>
              </a:lnSpc>
              <a:spcBef>
                <a:spcPts val="300"/>
              </a:spcBef>
              <a:spcAft>
                <a:spcPts val="300"/>
              </a:spcAft>
              <a:buFont typeface="Wingdings" panose="05000000000000000000" pitchFamily="2" charset="2"/>
              <a:buChar char="§"/>
            </a:pPr>
            <a:r>
              <a:rPr lang="en-US" sz="2800" i="1" dirty="0" err="1">
                <a:solidFill>
                  <a:srgbClr val="66FF33"/>
                </a:solidFill>
                <a:latin typeface="Times New Roman" panose="02020603050405020304" pitchFamily="18" charset="0"/>
                <a:cs typeface="Times New Roman" panose="02020603050405020304" pitchFamily="18" charset="0"/>
              </a:rPr>
              <a:t>Xét</a:t>
            </a:r>
            <a:r>
              <a:rPr lang="en-US" sz="2800" i="1" dirty="0">
                <a:solidFill>
                  <a:srgbClr val="66FF33"/>
                </a:solidFill>
                <a:latin typeface="Times New Roman" panose="02020603050405020304" pitchFamily="18" charset="0"/>
                <a:cs typeface="Times New Roman" panose="02020603050405020304" pitchFamily="18" charset="0"/>
              </a:rPr>
              <a:t> </a:t>
            </a:r>
            <a:r>
              <a:rPr lang="en-US" sz="2800" i="1" dirty="0" err="1">
                <a:solidFill>
                  <a:srgbClr val="66FF33"/>
                </a:solidFill>
                <a:latin typeface="Times New Roman" panose="02020603050405020304" pitchFamily="18" charset="0"/>
                <a:cs typeface="Times New Roman" panose="02020603050405020304" pitchFamily="18" charset="0"/>
              </a:rPr>
              <a:t>về</a:t>
            </a:r>
            <a:r>
              <a:rPr lang="en-US" sz="2800" i="1" dirty="0">
                <a:solidFill>
                  <a:srgbClr val="66FF33"/>
                </a:solidFill>
                <a:latin typeface="Times New Roman" panose="02020603050405020304" pitchFamily="18" charset="0"/>
                <a:cs typeface="Times New Roman" panose="02020603050405020304" pitchFamily="18" charset="0"/>
              </a:rPr>
              <a:t> mặt </a:t>
            </a:r>
            <a:r>
              <a:rPr lang="en-US" sz="2800" i="1" dirty="0" err="1">
                <a:solidFill>
                  <a:srgbClr val="66FF33"/>
                </a:solidFill>
                <a:latin typeface="Times New Roman" panose="02020603050405020304" pitchFamily="18" charset="0"/>
                <a:cs typeface="Times New Roman" panose="02020603050405020304" pitchFamily="18" charset="0"/>
              </a:rPr>
              <a:t>toán</a:t>
            </a:r>
            <a:r>
              <a:rPr lang="en-US" sz="2800" i="1" dirty="0">
                <a:solidFill>
                  <a:srgbClr val="66FF33"/>
                </a:solidFill>
                <a:latin typeface="Times New Roman" panose="02020603050405020304" pitchFamily="18" charset="0"/>
                <a:cs typeface="Times New Roman" panose="02020603050405020304" pitchFamily="18" charset="0"/>
              </a:rPr>
              <a:t> </a:t>
            </a:r>
            <a:r>
              <a:rPr lang="en-US" sz="2800" i="1" dirty="0" err="1">
                <a:solidFill>
                  <a:srgbClr val="66FF33"/>
                </a:solidFill>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thuyết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là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một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lý</a:t>
            </a:r>
            <a:r>
              <a:rPr lang="en-US" sz="2800" dirty="0">
                <a:latin typeface="Times New Roman" panose="02020603050405020304" pitchFamily="18" charset="0"/>
                <a:cs typeface="Times New Roman" panose="02020603050405020304" pitchFamily="18" charset="0"/>
              </a:rPr>
              <a:t> thuyết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suất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quá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ngẫu</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nhiên.</a:t>
            </a:r>
          </a:p>
          <a:p>
            <a:pPr marL="0" indent="0" algn="just">
              <a:lnSpc>
                <a:spcPct val="110000"/>
              </a:lnSpc>
              <a:spcBef>
                <a:spcPts val="300"/>
              </a:spcBef>
              <a:spcAft>
                <a:spcPts val="300"/>
              </a:spcAft>
              <a:buNone/>
            </a:pPr>
            <a:r>
              <a:rPr lang="vi-VN" sz="2800" dirty="0">
                <a:latin typeface="Times New Roman" panose="02020603050405020304" pitchFamily="18" charset="0"/>
                <a:cs typeface="Times New Roman" panose="02020603050405020304" pitchFamily="18" charset="0"/>
              </a:rPr>
              <a:t>Câu hỏi đặt ra: "</a:t>
            </a:r>
            <a:r>
              <a:rPr lang="vi-VN" sz="2800" i="1" dirty="0">
                <a:latin typeface="Times New Roman" panose="02020603050405020304" pitchFamily="18" charset="0"/>
                <a:cs typeface="Times New Roman" panose="02020603050405020304" pitchFamily="18" charset="0"/>
              </a:rPr>
              <a:t>lý thuyết thông tin ra đời đã giải quyết được các vấn đề gì</a:t>
            </a:r>
            <a:r>
              <a:rPr lang="vi-VN" sz="2800" dirty="0" smtClean="0">
                <a:latin typeface="Times New Roman" panose="02020603050405020304" pitchFamily="18" charset="0"/>
                <a:cs typeface="Times New Roman" panose="02020603050405020304" pitchFamily="18" charset="0"/>
              </a:rPr>
              <a:t>?“</a:t>
            </a:r>
          </a:p>
          <a:p>
            <a:pPr marL="347663" indent="-347663" algn="just">
              <a:lnSpc>
                <a:spcPct val="110000"/>
              </a:lnSpc>
              <a:spcBef>
                <a:spcPts val="300"/>
              </a:spcBef>
              <a:spcAft>
                <a:spcPts val="300"/>
              </a:spcAft>
              <a:buFont typeface="Wingdings" panose="05000000000000000000" pitchFamily="2" charset="2"/>
              <a:buChar char="§"/>
            </a:pPr>
            <a:r>
              <a:rPr lang="en-US" sz="2800" dirty="0" err="1">
                <a:solidFill>
                  <a:srgbClr val="66FF33"/>
                </a:solidFill>
                <a:latin typeface="Times New Roman" panose="02020603050405020304" pitchFamily="18" charset="0"/>
                <a:cs typeface="Times New Roman" panose="02020603050405020304" pitchFamily="18" charset="0"/>
              </a:rPr>
              <a:t>L.Boltzman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a:solidFill>
                  <a:srgbClr val="66FF33"/>
                </a:solidFill>
                <a:latin typeface="Times New Roman" panose="02020603050405020304" pitchFamily="18" charset="0"/>
                <a:cs typeface="Times New Roman" panose="02020603050405020304" pitchFamily="18" charset="0"/>
              </a:rPr>
              <a:t>L. Szilard </a:t>
            </a:r>
            <a:r>
              <a:rPr lang="en-US" sz="2800" dirty="0" err="1">
                <a:latin typeface="Times New Roman" panose="02020603050405020304" pitchFamily="18" charset="0"/>
                <a:cs typeface="Times New Roman" panose="02020603050405020304" pitchFamily="18" charset="0"/>
              </a:rPr>
              <a:t>đã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đánh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đồng</a:t>
            </a:r>
            <a:r>
              <a:rPr lang="en-US" sz="2800" dirty="0">
                <a:latin typeface="Times New Roman" panose="02020603050405020304" pitchFamily="18" charset="0"/>
                <a:cs typeface="Times New Roman" panose="02020603050405020304" pitchFamily="18" charset="0"/>
              </a:rPr>
              <a:t> ý </a:t>
            </a:r>
            <a:r>
              <a:rPr lang="en-US" sz="2800" dirty="0" err="1">
                <a:latin typeface="Times New Roman" panose="02020603050405020304" pitchFamily="18" charset="0"/>
                <a:cs typeface="Times New Roman" panose="02020603050405020304" pitchFamily="18" charset="0"/>
              </a:rPr>
              <a:t>nghĩa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thông</a:t>
            </a:r>
            <a:r>
              <a:rPr lang="en-US" sz="2800" dirty="0">
                <a:latin typeface="Times New Roman" panose="02020603050405020304" pitchFamily="18" charset="0"/>
                <a:cs typeface="Times New Roman" panose="02020603050405020304" pitchFamily="18" charset="0"/>
              </a:rPr>
              <a:t> tin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niệm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nhiệt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entropy.</a:t>
            </a:r>
          </a:p>
          <a:p>
            <a:pPr marL="347663" indent="-347663" algn="just">
              <a:lnSpc>
                <a:spcPct val="110000"/>
              </a:lnSpc>
              <a:spcBef>
                <a:spcPts val="300"/>
              </a:spcBef>
              <a:spcAft>
                <a:spcPts val="300"/>
              </a:spcAft>
              <a:buFont typeface="Wingdings" panose="05000000000000000000" pitchFamily="2" charset="2"/>
              <a:buChar char="§"/>
            </a:pPr>
            <a:r>
              <a:rPr lang="vi-VN" sz="2800" dirty="0">
                <a:solidFill>
                  <a:srgbClr val="66FF33"/>
                </a:solidFill>
                <a:latin typeface="Times New Roman" panose="02020603050405020304" pitchFamily="18" charset="0"/>
                <a:cs typeface="Times New Roman" panose="02020603050405020304" pitchFamily="18" charset="0"/>
              </a:rPr>
              <a:t>J. Von Neumann, N. Wiener và C. E. Shannon </a:t>
            </a:r>
            <a:r>
              <a:rPr lang="vi-VN" sz="2800" dirty="0">
                <a:latin typeface="Times New Roman" panose="02020603050405020304" pitchFamily="18" charset="0"/>
                <a:cs typeface="Times New Roman" panose="02020603050405020304" pitchFamily="18" charset="0"/>
              </a:rPr>
              <a:t>đều nhấn mạnh </a:t>
            </a:r>
            <a:r>
              <a:rPr lang="vi-VN" sz="2800" dirty="0" smtClean="0">
                <a:latin typeface="Times New Roman" panose="02020603050405020304" pitchFamily="18" charset="0"/>
                <a:cs typeface="Times New Roman" panose="02020603050405020304" pitchFamily="18" charset="0"/>
              </a:rPr>
              <a:t>tầm quan </a:t>
            </a:r>
            <a:r>
              <a:rPr lang="vi-VN" sz="2800" dirty="0">
                <a:latin typeface="Times New Roman" panose="02020603050405020304" pitchFamily="18" charset="0"/>
                <a:cs typeface="Times New Roman" panose="02020603050405020304" pitchFamily="18" charset="0"/>
              </a:rPr>
              <a:t>trọng của các khái niệm về entropy, thông tin và điều khiển </a:t>
            </a:r>
            <a:r>
              <a:rPr lang="vi-VN" sz="2800" dirty="0" smtClean="0">
                <a:latin typeface="Times New Roman" panose="02020603050405020304" pitchFamily="18" charset="0"/>
                <a:cs typeface="Times New Roman" panose="02020603050405020304" pitchFamily="18" charset="0"/>
              </a:rPr>
              <a:t>đối với </a:t>
            </a:r>
            <a:r>
              <a:rPr lang="vi-VN" sz="2800" dirty="0">
                <a:latin typeface="Times New Roman" panose="02020603050405020304" pitchFamily="18" charset="0"/>
                <a:cs typeface="Times New Roman" panose="02020603050405020304" pitchFamily="18" charset="0"/>
              </a:rPr>
              <a:t>sự phát triển một lý thuyết tổng quát của các hệ thống có </a:t>
            </a:r>
            <a:r>
              <a:rPr lang="vi-VN" sz="2800" dirty="0" smtClean="0">
                <a:latin typeface="Times New Roman" panose="02020603050405020304" pitchFamily="18" charset="0"/>
                <a:cs typeface="Times New Roman" panose="02020603050405020304" pitchFamily="18" charset="0"/>
              </a:rPr>
              <a:t>tổ chức </a:t>
            </a:r>
            <a:r>
              <a:rPr lang="vi-VN" sz="2800" dirty="0">
                <a:latin typeface="Times New Roman" panose="02020603050405020304" pitchFamily="18" charset="0"/>
                <a:cs typeface="Times New Roman" panose="02020603050405020304" pitchFamily="18" charset="0"/>
              </a:rPr>
              <a:t>cao</a:t>
            </a: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4</a:t>
            </a:fld>
            <a:endParaRPr lang="en-US"/>
          </a:p>
        </p:txBody>
      </p:sp>
    </p:spTree>
    <p:extLst>
      <p:ext uri="{BB962C8B-B14F-4D97-AF65-F5344CB8AC3E}">
        <p14:creationId xmlns:p14="http://schemas.microsoft.com/office/powerpoint/2010/main" val="1759737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p:spPr>
        <p:txBody>
          <a:bodyPr/>
          <a:lstStyle/>
          <a:p>
            <a:r>
              <a:rPr lang="vi-VN" dirty="0">
                <a:solidFill>
                  <a:srgbClr val="FFFF00"/>
                </a:solidFill>
              </a:rPr>
              <a:t>1</a:t>
            </a:r>
            <a:r>
              <a:rPr lang="vi-VN" dirty="0" smtClean="0">
                <a:solidFill>
                  <a:srgbClr val="FFFF00"/>
                </a:solidFill>
              </a:rPr>
              <a:t>.1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Sơ lược lịch sử phát triển</a:t>
            </a:r>
            <a:endParaRPr lang="vi-VN" dirty="0" smtClean="0">
              <a:solidFill>
                <a:srgbClr val="FFFF00"/>
              </a:solidFill>
            </a:endParaRPr>
          </a:p>
        </p:txBody>
      </p:sp>
      <p:sp>
        <p:nvSpPr>
          <p:cNvPr id="3" name="Content Placeholder 2"/>
          <p:cNvSpPr>
            <a:spLocks noGrp="1"/>
          </p:cNvSpPr>
          <p:nvPr>
            <p:ph idx="1"/>
          </p:nvPr>
        </p:nvSpPr>
        <p:spPr>
          <a:xfrm>
            <a:off x="342900" y="1247776"/>
            <a:ext cx="11620500" cy="5295900"/>
          </a:xfrm>
        </p:spPr>
        <p:txBody>
          <a:bodyPr>
            <a:noAutofit/>
          </a:bodyPr>
          <a:lstStyle/>
          <a:p>
            <a:pPr marL="347663" indent="-347663" algn="just">
              <a:lnSpc>
                <a:spcPct val="110000"/>
              </a:lnSpc>
              <a:spcBef>
                <a:spcPts val="300"/>
              </a:spcBef>
              <a:spcAft>
                <a:spcPts val="300"/>
              </a:spcAft>
              <a:buFont typeface="Wingdings" panose="05000000000000000000" pitchFamily="2" charset="2"/>
              <a:buChar char="§"/>
            </a:pPr>
            <a:r>
              <a:rPr lang="vi-VN" sz="2800" dirty="0">
                <a:solidFill>
                  <a:srgbClr val="66FF33"/>
                </a:solidFill>
                <a:latin typeface="Times New Roman" panose="02020603050405020304" pitchFamily="18" charset="0"/>
                <a:cs typeface="Times New Roman" panose="02020603050405020304" pitchFamily="18" charset="0"/>
              </a:rPr>
              <a:t>L. Brillouin</a:t>
            </a:r>
            <a:r>
              <a:rPr lang="vi-VN" sz="2800" dirty="0">
                <a:latin typeface="Times New Roman" panose="02020603050405020304" pitchFamily="18" charset="0"/>
                <a:cs typeface="Times New Roman" panose="02020603050405020304" pitchFamily="18" charset="0"/>
              </a:rPr>
              <a:t>: chỉ ra mối quan hệ giữa entropy vật lý và thông tin </a:t>
            </a:r>
            <a:r>
              <a:rPr lang="vi-VN" sz="2800" dirty="0" smtClean="0">
                <a:latin typeface="Times New Roman" panose="02020603050405020304" pitchFamily="18" charset="0"/>
                <a:cs typeface="Times New Roman" panose="02020603050405020304" pitchFamily="18" charset="0"/>
              </a:rPr>
              <a:t>được đề </a:t>
            </a:r>
            <a:r>
              <a:rPr lang="vi-VN" sz="2800" dirty="0">
                <a:latin typeface="Times New Roman" panose="02020603050405020304" pitchFamily="18" charset="0"/>
                <a:cs typeface="Times New Roman" panose="02020603050405020304" pitchFamily="18" charset="0"/>
              </a:rPr>
              <a:t>ra dưới dạng tổng quát → "thông tin bất kỳ đươc biểu diễn </a:t>
            </a:r>
            <a:r>
              <a:rPr lang="vi-VN" sz="2800" dirty="0" smtClean="0">
                <a:latin typeface="Times New Roman" panose="02020603050405020304" pitchFamily="18" charset="0"/>
                <a:cs typeface="Times New Roman" panose="02020603050405020304" pitchFamily="18" charset="0"/>
              </a:rPr>
              <a:t>bởi một </a:t>
            </a:r>
            <a:r>
              <a:rPr lang="vi-VN" sz="2800" dirty="0">
                <a:latin typeface="Times New Roman" panose="02020603050405020304" pitchFamily="18" charset="0"/>
                <a:cs typeface="Times New Roman" panose="02020603050405020304" pitchFamily="18" charset="0"/>
              </a:rPr>
              <a:t>bộ trạng thái của một hệ thống vật lý và liên kết với độ lệch </a:t>
            </a:r>
            <a:r>
              <a:rPr lang="vi-VN" sz="2800" dirty="0" smtClean="0">
                <a:latin typeface="Times New Roman" panose="02020603050405020304" pitchFamily="18" charset="0"/>
                <a:cs typeface="Times New Roman" panose="02020603050405020304" pitchFamily="18" charset="0"/>
              </a:rPr>
              <a:t>của nó </a:t>
            </a:r>
            <a:r>
              <a:rPr lang="vi-VN" sz="2800" dirty="0">
                <a:latin typeface="Times New Roman" panose="02020603050405020304" pitchFamily="18" charset="0"/>
                <a:cs typeface="Times New Roman" panose="02020603050405020304" pitchFamily="18" charset="0"/>
              </a:rPr>
              <a:t>so với trạng thái cân bằng nhiệt </a:t>
            </a:r>
            <a:r>
              <a:rPr lang="vi-VN" sz="2800" dirty="0" smtClean="0">
                <a:latin typeface="Times New Roman" panose="02020603050405020304" pitchFamily="18" charset="0"/>
                <a:cs typeface="Times New Roman" panose="02020603050405020304" pitchFamily="18" charset="0"/>
              </a:rPr>
              <a:t>động“</a:t>
            </a:r>
          </a:p>
          <a:p>
            <a:pPr marL="0" indent="0" algn="just">
              <a:lnSpc>
                <a:spcPct val="110000"/>
              </a:lnSpc>
              <a:spcBef>
                <a:spcPts val="300"/>
              </a:spcBef>
              <a:spcAft>
                <a:spcPts val="300"/>
              </a:spcAft>
              <a:buNone/>
            </a:pPr>
            <a:r>
              <a:rPr lang="vi-VN" sz="2800" dirty="0">
                <a:latin typeface="Times New Roman" panose="02020603050405020304" pitchFamily="18" charset="0"/>
                <a:cs typeface="Times New Roman" panose="02020603050405020304" pitchFamily="18" charset="0"/>
                <a:sym typeface="Wingdings" panose="05000000000000000000" pitchFamily="2" charset="2"/>
              </a:rPr>
              <a:t> Hình thành các khái niệm cơ bản của lý thuyết thông tin (dựa </a:t>
            </a:r>
            <a:r>
              <a:rPr lang="vi-VN" sz="2800" dirty="0" smtClean="0">
                <a:latin typeface="Times New Roman" panose="02020603050405020304" pitchFamily="18" charset="0"/>
                <a:cs typeface="Times New Roman" panose="02020603050405020304" pitchFamily="18" charset="0"/>
                <a:sym typeface="Wingdings" panose="05000000000000000000" pitchFamily="2" charset="2"/>
              </a:rPr>
              <a:t>trên cơ </a:t>
            </a:r>
            <a:r>
              <a:rPr lang="vi-VN" sz="2800" dirty="0">
                <a:latin typeface="Times New Roman" panose="02020603050405020304" pitchFamily="18" charset="0"/>
                <a:cs typeface="Times New Roman" panose="02020603050405020304" pitchFamily="18" charset="0"/>
                <a:sym typeface="Wingdings" panose="05000000000000000000" pitchFamily="2" charset="2"/>
              </a:rPr>
              <a:t>sở của vật lý thống kê)</a:t>
            </a: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5</a:t>
            </a:fld>
            <a:endParaRPr lang="en-US"/>
          </a:p>
        </p:txBody>
      </p:sp>
    </p:spTree>
    <p:extLst>
      <p:ext uri="{BB962C8B-B14F-4D97-AF65-F5344CB8AC3E}">
        <p14:creationId xmlns:p14="http://schemas.microsoft.com/office/powerpoint/2010/main" val="1155114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a:solidFill>
            <a:schemeClr val="accent2"/>
          </a:solidFill>
        </p:spPr>
        <p:txBody>
          <a:bodyPr/>
          <a:lstStyle/>
          <a:p>
            <a:r>
              <a:rPr lang="vi-VN" dirty="0">
                <a:solidFill>
                  <a:srgbClr val="FFFF00"/>
                </a:solidFill>
              </a:rPr>
              <a:t>1</a:t>
            </a:r>
            <a:r>
              <a:rPr lang="vi-VN" dirty="0" smtClean="0">
                <a:solidFill>
                  <a:srgbClr val="FFFF00"/>
                </a:solidFill>
              </a:rPr>
              <a:t>.1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Sơ lược lịch sử phát triển</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347663" indent="-347663" algn="just">
              <a:lnSpc>
                <a:spcPct val="110000"/>
              </a:lnSpc>
              <a:spcBef>
                <a:spcPts val="300"/>
              </a:spcBef>
              <a:spcAft>
                <a:spcPts val="300"/>
              </a:spcAft>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Lý </a:t>
            </a:r>
            <a:r>
              <a:rPr lang="vi-VN" sz="2800" dirty="0">
                <a:latin typeface="Times New Roman" panose="02020603050405020304" pitchFamily="18" charset="0"/>
                <a:cs typeface="Times New Roman" panose="02020603050405020304" pitchFamily="18" charset="0"/>
              </a:rPr>
              <a:t>thuyết thông tin phát triển theo hai hướng chủ </a:t>
            </a:r>
            <a:r>
              <a:rPr lang="vi-VN" sz="2800" dirty="0" smtClean="0">
                <a:latin typeface="Times New Roman" panose="02020603050405020304" pitchFamily="18" charset="0"/>
                <a:cs typeface="Times New Roman" panose="02020603050405020304" pitchFamily="18" charset="0"/>
              </a:rPr>
              <a:t>yếu:</a:t>
            </a:r>
          </a:p>
          <a:p>
            <a:pPr marL="621983" lvl="1" indent="-347663" algn="just">
              <a:lnSpc>
                <a:spcPct val="110000"/>
              </a:lnSpc>
              <a:buFont typeface="Wingdings" panose="05000000000000000000" pitchFamily="2" charset="2"/>
              <a:buChar char="§"/>
            </a:pPr>
            <a:r>
              <a:rPr lang="en-US" sz="2800" dirty="0" err="1" smtClean="0">
                <a:solidFill>
                  <a:srgbClr val="66FF33"/>
                </a:solidFill>
                <a:latin typeface="Times New Roman" panose="02020603050405020304" pitchFamily="18" charset="0"/>
                <a:cs typeface="Times New Roman" panose="02020603050405020304" pitchFamily="18" charset="0"/>
              </a:rPr>
              <a:t>Lý</a:t>
            </a:r>
            <a:r>
              <a:rPr lang="en-US" sz="2800" dirty="0" smtClean="0">
                <a:solidFill>
                  <a:srgbClr val="66FF33"/>
                </a:solidFill>
                <a:latin typeface="Times New Roman" panose="02020603050405020304" pitchFamily="18" charset="0"/>
                <a:cs typeface="Times New Roman" panose="02020603050405020304" pitchFamily="18" charset="0"/>
              </a:rPr>
              <a:t> </a:t>
            </a:r>
            <a:r>
              <a:rPr lang="en-US" sz="2800" dirty="0">
                <a:solidFill>
                  <a:srgbClr val="66FF33"/>
                </a:solidFill>
                <a:latin typeface="Times New Roman" panose="02020603050405020304" pitchFamily="18" charset="0"/>
                <a:cs typeface="Times New Roman" panose="02020603050405020304" pitchFamily="18" charset="0"/>
              </a:rPr>
              <a:t>thuyết </a:t>
            </a:r>
            <a:r>
              <a:rPr lang="en-US" sz="2800" dirty="0" err="1">
                <a:solidFill>
                  <a:srgbClr val="66FF33"/>
                </a:solidFill>
                <a:latin typeface="Times New Roman" panose="02020603050405020304" pitchFamily="18" charset="0"/>
                <a:cs typeface="Times New Roman" panose="02020603050405020304" pitchFamily="18" charset="0"/>
              </a:rPr>
              <a:t>thông</a:t>
            </a:r>
            <a:r>
              <a:rPr lang="en-US" sz="2800" dirty="0">
                <a:solidFill>
                  <a:srgbClr val="66FF33"/>
                </a:solidFill>
                <a:latin typeface="Times New Roman" panose="02020603050405020304" pitchFamily="18" charset="0"/>
                <a:cs typeface="Times New Roman" panose="02020603050405020304" pitchFamily="18" charset="0"/>
              </a:rPr>
              <a:t> tin </a:t>
            </a:r>
            <a:r>
              <a:rPr lang="en-US" sz="2800" dirty="0" err="1">
                <a:solidFill>
                  <a:srgbClr val="66FF33"/>
                </a:solidFill>
                <a:latin typeface="Times New Roman" panose="02020603050405020304" pitchFamily="18" charset="0"/>
                <a:cs typeface="Times New Roman" panose="02020603050405020304" pitchFamily="18" charset="0"/>
              </a:rPr>
              <a:t>toán</a:t>
            </a:r>
            <a:r>
              <a:rPr lang="en-US" sz="2800" dirty="0">
                <a:solidFill>
                  <a:srgbClr val="66FF33"/>
                </a:solidFill>
                <a:latin typeface="Times New Roman" panose="02020603050405020304" pitchFamily="18" charset="0"/>
                <a:cs typeface="Times New Roman" panose="02020603050405020304" pitchFamily="18" charset="0"/>
              </a:rPr>
              <a:t> </a:t>
            </a:r>
            <a:r>
              <a:rPr lang="en-US" sz="2800" dirty="0" err="1" smtClean="0">
                <a:solidFill>
                  <a:srgbClr val="66FF33"/>
                </a:solidFill>
                <a:latin typeface="Times New Roman" panose="02020603050405020304" pitchFamily="18" charset="0"/>
                <a:cs typeface="Times New Roman" panose="02020603050405020304" pitchFamily="18" charset="0"/>
              </a:rPr>
              <a:t>học</a:t>
            </a:r>
            <a:endParaRPr lang="vi-VN" sz="2800" dirty="0" smtClean="0">
              <a:solidFill>
                <a:srgbClr val="66FF33"/>
              </a:solidFill>
              <a:latin typeface="Times New Roman" panose="02020603050405020304" pitchFamily="18" charset="0"/>
              <a:cs typeface="Times New Roman" panose="02020603050405020304" pitchFamily="18" charset="0"/>
            </a:endParaRPr>
          </a:p>
          <a:p>
            <a:pPr marL="621983" lvl="1" indent="-347663" algn="just">
              <a:lnSpc>
                <a:spcPct val="110000"/>
              </a:lnSpc>
              <a:buFont typeface="Wingdings" panose="05000000000000000000" pitchFamily="2" charset="2"/>
              <a:buChar char="§"/>
            </a:pPr>
            <a:r>
              <a:rPr lang="en-US" sz="2800" dirty="0" err="1">
                <a:solidFill>
                  <a:srgbClr val="66FF33"/>
                </a:solidFill>
                <a:latin typeface="Times New Roman" panose="02020603050405020304" pitchFamily="18" charset="0"/>
                <a:cs typeface="Times New Roman" panose="02020603050405020304" pitchFamily="18" charset="0"/>
              </a:rPr>
              <a:t>Lý</a:t>
            </a:r>
            <a:r>
              <a:rPr lang="en-US" sz="2800" dirty="0">
                <a:solidFill>
                  <a:srgbClr val="66FF33"/>
                </a:solidFill>
                <a:latin typeface="Times New Roman" panose="02020603050405020304" pitchFamily="18" charset="0"/>
                <a:cs typeface="Times New Roman" panose="02020603050405020304" pitchFamily="18" charset="0"/>
              </a:rPr>
              <a:t> thuyết </a:t>
            </a:r>
            <a:r>
              <a:rPr lang="en-US" sz="2800" dirty="0" err="1">
                <a:solidFill>
                  <a:srgbClr val="66FF33"/>
                </a:solidFill>
                <a:latin typeface="Times New Roman" panose="02020603050405020304" pitchFamily="18" charset="0"/>
                <a:cs typeface="Times New Roman" panose="02020603050405020304" pitchFamily="18" charset="0"/>
              </a:rPr>
              <a:t>thông</a:t>
            </a:r>
            <a:r>
              <a:rPr lang="en-US" sz="2800" dirty="0">
                <a:solidFill>
                  <a:srgbClr val="66FF33"/>
                </a:solidFill>
                <a:latin typeface="Times New Roman" panose="02020603050405020304" pitchFamily="18" charset="0"/>
                <a:cs typeface="Times New Roman" panose="02020603050405020304" pitchFamily="18" charset="0"/>
              </a:rPr>
              <a:t> tin </a:t>
            </a:r>
            <a:r>
              <a:rPr lang="en-US" sz="2800" dirty="0" err="1">
                <a:solidFill>
                  <a:srgbClr val="66FF33"/>
                </a:solidFill>
                <a:latin typeface="Times New Roman" panose="02020603050405020304" pitchFamily="18" charset="0"/>
                <a:cs typeface="Times New Roman" panose="02020603050405020304" pitchFamily="18" charset="0"/>
              </a:rPr>
              <a:t>ứng</a:t>
            </a:r>
            <a:r>
              <a:rPr lang="en-US" sz="2800" dirty="0">
                <a:solidFill>
                  <a:srgbClr val="66FF33"/>
                </a:solidFill>
                <a:latin typeface="Times New Roman" panose="02020603050405020304" pitchFamily="18" charset="0"/>
                <a:cs typeface="Times New Roman" panose="02020603050405020304" pitchFamily="18" charset="0"/>
              </a:rPr>
              <a:t> </a:t>
            </a:r>
            <a:r>
              <a:rPr lang="en-US" sz="2800" dirty="0" err="1" smtClean="0">
                <a:solidFill>
                  <a:srgbClr val="66FF33"/>
                </a:solidFill>
                <a:latin typeface="Times New Roman" panose="02020603050405020304" pitchFamily="18" charset="0"/>
                <a:cs typeface="Times New Roman" panose="02020603050405020304" pitchFamily="18" charset="0"/>
              </a:rPr>
              <a:t>dụng</a:t>
            </a:r>
            <a:r>
              <a:rPr lang="en-US" sz="2800" dirty="0" smtClean="0">
                <a:solidFill>
                  <a:srgbClr val="66FF33"/>
                </a:solidFill>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(lý thuyết truyền tin):</a:t>
            </a:r>
          </a:p>
          <a:p>
            <a:pPr marL="896303" lvl="2" indent="-347663" algn="just">
              <a:lnSpc>
                <a:spcPct val="110000"/>
              </a:lnSpc>
              <a:buFont typeface="Wingdings" panose="05000000000000000000" pitchFamily="2" charset="2"/>
              <a:buChar char="§"/>
            </a:pPr>
            <a:r>
              <a:rPr lang="vi-VN" sz="2600" dirty="0" smtClean="0">
                <a:latin typeface="Times New Roman" panose="02020603050405020304" pitchFamily="18" charset="0"/>
                <a:cs typeface="Times New Roman" panose="02020603050405020304" pitchFamily="18" charset="0"/>
              </a:rPr>
              <a:t>Truyền thông</a:t>
            </a:r>
            <a:r>
              <a:rPr lang="vi-VN" sz="2600" dirty="0">
                <a:latin typeface="Times New Roman" panose="02020603050405020304" pitchFamily="18" charset="0"/>
                <a:cs typeface="Times New Roman" panose="02020603050405020304" pitchFamily="18" charset="0"/>
              </a:rPr>
              <a:t>, nén, </a:t>
            </a:r>
          </a:p>
          <a:p>
            <a:pPr marL="896303" lvl="2" indent="-347663" algn="just">
              <a:lnSpc>
                <a:spcPct val="110000"/>
              </a:lnSpc>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bảo mật, </a:t>
            </a:r>
          </a:p>
          <a:p>
            <a:pPr marL="896303" lvl="2" indent="-347663" algn="just">
              <a:lnSpc>
                <a:spcPct val="110000"/>
              </a:lnSpc>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lưu trữ, </a:t>
            </a:r>
          </a:p>
          <a:p>
            <a:pPr marL="896303" lvl="2" indent="-347663" algn="just">
              <a:lnSpc>
                <a:spcPct val="110000"/>
              </a:lnSpc>
              <a:buFont typeface="Wingdings" panose="05000000000000000000" pitchFamily="2" charset="2"/>
              <a:buChar char="§"/>
            </a:pPr>
            <a:r>
              <a:rPr lang="vi-VN" sz="2600" dirty="0">
                <a:latin typeface="Times New Roman" panose="02020603050405020304" pitchFamily="18" charset="0"/>
                <a:cs typeface="Times New Roman" panose="02020603050405020304" pitchFamily="18" charset="0"/>
              </a:rPr>
              <a:t>phục hồi</a:t>
            </a:r>
            <a:endParaRPr lang="vi-VN" sz="2600" dirty="0" smtClean="0">
              <a:latin typeface="Times New Roman" panose="02020603050405020304" pitchFamily="18" charset="0"/>
              <a:cs typeface="Times New Roman" panose="02020603050405020304" pitchFamily="18" charset="0"/>
            </a:endParaRPr>
          </a:p>
          <a:p>
            <a:pPr marL="621983" lvl="1" indent="-347663" algn="just">
              <a:lnSpc>
                <a:spcPct val="110000"/>
              </a:lnSpc>
              <a:buFont typeface="Wingdings" panose="05000000000000000000" pitchFamily="2" charset="2"/>
              <a:buChar char="§"/>
            </a:pPr>
            <a:r>
              <a:rPr lang="vi-VN" sz="2800" dirty="0" smtClean="0">
                <a:latin typeface="Times New Roman" panose="02020603050405020304" pitchFamily="18" charset="0"/>
                <a:cs typeface="Times New Roman" panose="02020603050405020304" pitchFamily="18" charset="0"/>
              </a:rPr>
              <a:t>Trong kỹ thuật, thông </a:t>
            </a:r>
            <a:r>
              <a:rPr lang="vi-VN" sz="2800" dirty="0">
                <a:latin typeface="Times New Roman" panose="02020603050405020304" pitchFamily="18" charset="0"/>
                <a:cs typeface="Times New Roman" panose="02020603050405020304" pitchFamily="18" charset="0"/>
              </a:rPr>
              <a:t>tin là một hệ thống những tin báo và mệnh lệnh giúp loại trừ sự không chắc chắn trong trạng thái của nơi nhận tin</a:t>
            </a: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6</a:t>
            </a:fld>
            <a:endParaRPr lang="en-US"/>
          </a:p>
        </p:txBody>
      </p:sp>
    </p:spTree>
    <p:extLst>
      <p:ext uri="{BB962C8B-B14F-4D97-AF65-F5344CB8AC3E}">
        <p14:creationId xmlns:p14="http://schemas.microsoft.com/office/powerpoint/2010/main" val="524214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a:noFill/>
        </p:spPr>
        <p:txBody>
          <a:bodyPr>
            <a:normAutofit/>
          </a:bodyPr>
          <a:lstStyle/>
          <a:p>
            <a:r>
              <a:rPr lang="vi-VN" dirty="0" smtClean="0">
                <a:solidFill>
                  <a:srgbClr val="FFFF00"/>
                </a:solidFill>
              </a:rPr>
              <a:t>1.2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Các định nghĩa cơ </a:t>
            </a:r>
            <a:r>
              <a:rPr lang="vi-VN" dirty="0" smtClean="0">
                <a:solidFill>
                  <a:srgbClr val="FFFF00"/>
                </a:solidFill>
                <a:latin typeface="Times New Roman" panose="02020603050405020304" pitchFamily="18" charset="0"/>
                <a:cs typeface="Times New Roman" panose="02020603050405020304" pitchFamily="18" charset="0"/>
              </a:rPr>
              <a:t>bản</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347663" indent="-347663" algn="just">
              <a:lnSpc>
                <a:spcPct val="110000"/>
              </a:lnSpc>
              <a:spcBef>
                <a:spcPts val="300"/>
              </a:spcBef>
              <a:spcAft>
                <a:spcPts val="300"/>
              </a:spcAft>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Thông tin</a:t>
            </a:r>
            <a:r>
              <a:rPr lang="vi-VN" sz="2800" b="1"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là những tính chất xác định của vật chất mà con người (hoặc hệ thống kỹ thuật) nhận được từ thế giới vật chất bên ngoài hoặc từ những quá trình xảy ra trong bản thân </a:t>
            </a:r>
            <a:r>
              <a:rPr lang="vi-VN" sz="2800" dirty="0" smtClean="0">
                <a:latin typeface="Times New Roman" panose="02020603050405020304" pitchFamily="18" charset="0"/>
                <a:cs typeface="Times New Roman" panose="02020603050405020304" pitchFamily="18" charset="0"/>
              </a:rPr>
              <a:t>nó.</a:t>
            </a:r>
          </a:p>
          <a:p>
            <a:pPr marL="347663" indent="-347663" algn="just">
              <a:lnSpc>
                <a:spcPct val="110000"/>
              </a:lnSpc>
              <a:spcBef>
                <a:spcPts val="300"/>
              </a:spcBef>
              <a:spcAft>
                <a:spcPts val="300"/>
              </a:spcAft>
              <a:buFont typeface="Wingdings" panose="05000000000000000000" pitchFamily="2" charset="2"/>
              <a:buChar char="§"/>
            </a:pPr>
            <a:r>
              <a:rPr lang="vi-VN" sz="2800" dirty="0" smtClean="0">
                <a:solidFill>
                  <a:srgbClr val="66FF33"/>
                </a:solidFill>
                <a:latin typeface="Times New Roman" panose="02020603050405020304" pitchFamily="18" charset="0"/>
                <a:cs typeface="Times New Roman" panose="02020603050405020304" pitchFamily="18" charset="0"/>
              </a:rPr>
              <a:t>Thông </a:t>
            </a:r>
            <a:r>
              <a:rPr lang="vi-VN" sz="2800" dirty="0">
                <a:solidFill>
                  <a:srgbClr val="66FF33"/>
                </a:solidFill>
                <a:latin typeface="Times New Roman" panose="02020603050405020304" pitchFamily="18" charset="0"/>
                <a:cs typeface="Times New Roman" panose="02020603050405020304" pitchFamily="18" charset="0"/>
              </a:rPr>
              <a:t>tin</a:t>
            </a:r>
            <a:r>
              <a:rPr lang="vi-VN" sz="2800" dirty="0">
                <a:latin typeface="Times New Roman" panose="02020603050405020304" pitchFamily="18" charset="0"/>
                <a:cs typeface="Times New Roman" panose="02020603050405020304" pitchFamily="18" charset="0"/>
              </a:rPr>
              <a:t>: là sự cảm nhận và hiểu biết của con người về thế </a:t>
            </a:r>
            <a:r>
              <a:rPr lang="vi-VN" sz="2800" dirty="0" smtClean="0">
                <a:latin typeface="Times New Roman" panose="02020603050405020304" pitchFamily="18" charset="0"/>
                <a:cs typeface="Times New Roman" panose="02020603050405020304" pitchFamily="18" charset="0"/>
              </a:rPr>
              <a:t>giới xung </a:t>
            </a:r>
            <a:r>
              <a:rPr lang="vi-VN" sz="2800" dirty="0">
                <a:latin typeface="Times New Roman" panose="02020603050405020304" pitchFamily="18" charset="0"/>
                <a:cs typeface="Times New Roman" panose="02020603050405020304" pitchFamily="18" charset="0"/>
              </a:rPr>
              <a:t>quanh (thông qua sự tiếp xúc với nó</a:t>
            </a:r>
            <a:r>
              <a:rPr lang="vi-VN" sz="2800" dirty="0" smtClean="0">
                <a:latin typeface="Times New Roman" panose="02020603050405020304" pitchFamily="18" charset="0"/>
                <a:cs typeface="Times New Roman" panose="02020603050405020304" pitchFamily="18" charset="0"/>
              </a:rPr>
              <a:t>).</a:t>
            </a:r>
          </a:p>
          <a:p>
            <a:pPr marL="347663" indent="-347663" algn="just">
              <a:lnSpc>
                <a:spcPct val="110000"/>
              </a:lnSpc>
              <a:spcBef>
                <a:spcPts val="300"/>
              </a:spcBef>
              <a:spcAft>
                <a:spcPts val="300"/>
              </a:spcAft>
              <a:buFont typeface="Wingdings" panose="05000000000000000000" pitchFamily="2" charset="2"/>
              <a:buChar char="§"/>
            </a:pPr>
            <a:r>
              <a:rPr lang="vi-VN" sz="2800" dirty="0">
                <a:solidFill>
                  <a:srgbClr val="66FF33"/>
                </a:solidFill>
                <a:latin typeface="Times New Roman" panose="02020603050405020304" pitchFamily="18" charset="0"/>
                <a:cs typeface="Times New Roman" panose="02020603050405020304" pitchFamily="18" charset="0"/>
              </a:rPr>
              <a:t>Thông tin</a:t>
            </a: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là </a:t>
            </a:r>
            <a:r>
              <a:rPr lang="vi-VN" sz="2800" dirty="0">
                <a:latin typeface="Times New Roman" panose="02020603050405020304" pitchFamily="18" charset="0"/>
                <a:cs typeface="Times New Roman" panose="02020603050405020304" pitchFamily="18" charset="0"/>
              </a:rPr>
              <a:t>một hệ thống những tin báo và mệnh </a:t>
            </a:r>
            <a:r>
              <a:rPr lang="vi-VN" sz="2800" dirty="0" smtClean="0">
                <a:latin typeface="Times New Roman" panose="02020603050405020304" pitchFamily="18" charset="0"/>
                <a:cs typeface="Times New Roman" panose="02020603050405020304" pitchFamily="18" charset="0"/>
              </a:rPr>
              <a:t>lệnh giúp </a:t>
            </a:r>
            <a:r>
              <a:rPr lang="vi-VN" sz="2800" dirty="0">
                <a:latin typeface="Times New Roman" panose="02020603050405020304" pitchFamily="18" charset="0"/>
                <a:cs typeface="Times New Roman" panose="02020603050405020304" pitchFamily="18" charset="0"/>
              </a:rPr>
              <a:t>loại trừ sự không chắc chắn trong trạng thái của nơi nhận </a:t>
            </a:r>
            <a:r>
              <a:rPr lang="vi-VN" sz="2800" dirty="0" smtClean="0">
                <a:latin typeface="Times New Roman" panose="02020603050405020304" pitchFamily="18" charset="0"/>
                <a:cs typeface="Times New Roman" panose="02020603050405020304" pitchFamily="18" charset="0"/>
              </a:rPr>
              <a:t>tin.</a:t>
            </a:r>
          </a:p>
          <a:p>
            <a:pPr marL="347663" indent="-347663" algn="just">
              <a:lnSpc>
                <a:spcPct val="110000"/>
              </a:lnSpc>
              <a:spcBef>
                <a:spcPts val="300"/>
              </a:spcBef>
              <a:spcAft>
                <a:spcPts val="300"/>
              </a:spcAft>
              <a:buFont typeface="Wingdings" panose="05000000000000000000" pitchFamily="2" charset="2"/>
              <a:buChar char="§"/>
            </a:pPr>
            <a:r>
              <a:rPr lang="vi-VN" sz="2800" dirty="0">
                <a:solidFill>
                  <a:srgbClr val="66FF33"/>
                </a:solidFill>
                <a:latin typeface="Times New Roman" panose="02020603050405020304" pitchFamily="18" charset="0"/>
                <a:cs typeface="Times New Roman" panose="02020603050405020304" pitchFamily="18" charset="0"/>
              </a:rPr>
              <a:t>Thông tin</a:t>
            </a:r>
            <a:r>
              <a:rPr lang="vi-VN" sz="2800" dirty="0">
                <a:latin typeface="Times New Roman" panose="02020603050405020304" pitchFamily="18" charset="0"/>
                <a:cs typeface="Times New Roman" panose="02020603050405020304" pitchFamily="18" charset="0"/>
              </a:rPr>
              <a:t>: </a:t>
            </a:r>
            <a:r>
              <a:rPr lang="vi-VN" sz="2800" dirty="0" smtClean="0">
                <a:latin typeface="Times New Roman" panose="02020603050405020304" pitchFamily="18" charset="0"/>
                <a:cs typeface="Times New Roman" panose="02020603050405020304" pitchFamily="18" charset="0"/>
              </a:rPr>
              <a:t>là </a:t>
            </a:r>
            <a:r>
              <a:rPr lang="vi-VN" sz="2800" dirty="0">
                <a:latin typeface="Times New Roman" panose="02020603050405020304" pitchFamily="18" charset="0"/>
                <a:cs typeface="Times New Roman" panose="02020603050405020304" pitchFamily="18" charset="0"/>
              </a:rPr>
              <a:t>một hiện tượng vật lý, nó thường tồn tại </a:t>
            </a:r>
            <a:r>
              <a:rPr lang="vi-VN" sz="2800" dirty="0" smtClean="0">
                <a:latin typeface="Times New Roman" panose="02020603050405020304" pitchFamily="18" charset="0"/>
                <a:cs typeface="Times New Roman" panose="02020603050405020304" pitchFamily="18" charset="0"/>
              </a:rPr>
              <a:t>và được </a:t>
            </a:r>
            <a:r>
              <a:rPr lang="vi-VN" sz="2800" dirty="0">
                <a:latin typeface="Times New Roman" panose="02020603050405020304" pitchFamily="18" charset="0"/>
                <a:cs typeface="Times New Roman" panose="02020603050405020304" pitchFamily="18" charset="0"/>
              </a:rPr>
              <a:t>truyền đi dưới một dạng vật chất nào đó. Về bản chất: </a:t>
            </a:r>
            <a:r>
              <a:rPr lang="vi-VN" sz="2800" dirty="0" smtClean="0">
                <a:latin typeface="Times New Roman" panose="02020603050405020304" pitchFamily="18" charset="0"/>
                <a:cs typeface="Times New Roman" panose="02020603050405020304" pitchFamily="18" charset="0"/>
              </a:rPr>
              <a:t>thông tin </a:t>
            </a:r>
            <a:r>
              <a:rPr lang="vi-VN" sz="2800" dirty="0">
                <a:latin typeface="Times New Roman" panose="02020603050405020304" pitchFamily="18" charset="0"/>
                <a:cs typeface="Times New Roman" panose="02020603050405020304" pitchFamily="18" charset="0"/>
              </a:rPr>
              <a:t>là một quá trình ngẫu nhiên.</a:t>
            </a:r>
          </a:p>
          <a:p>
            <a:pPr marL="347663" indent="-347663" algn="just">
              <a:lnSpc>
                <a:spcPct val="110000"/>
              </a:lnSpc>
              <a:spcBef>
                <a:spcPts val="300"/>
              </a:spcBef>
              <a:spcAft>
                <a:spcPts val="300"/>
              </a:spcAft>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7</a:t>
            </a:fld>
            <a:endParaRPr lang="en-US"/>
          </a:p>
        </p:txBody>
      </p:sp>
    </p:spTree>
    <p:extLst>
      <p:ext uri="{BB962C8B-B14F-4D97-AF65-F5344CB8AC3E}">
        <p14:creationId xmlns:p14="http://schemas.microsoft.com/office/powerpoint/2010/main" val="2293121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a:solidFill>
            <a:schemeClr val="accent2"/>
          </a:solidFill>
        </p:spPr>
        <p:txBody>
          <a:bodyPr>
            <a:normAutofit/>
          </a:bodyPr>
          <a:lstStyle/>
          <a:p>
            <a:r>
              <a:rPr lang="vi-VN" dirty="0" smtClean="0">
                <a:solidFill>
                  <a:srgbClr val="FFFF00"/>
                </a:solidFill>
              </a:rPr>
              <a:t>1.2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Các định nghĩa cơ </a:t>
            </a:r>
            <a:r>
              <a:rPr lang="vi-VN" dirty="0" smtClean="0">
                <a:solidFill>
                  <a:srgbClr val="FFFF00"/>
                </a:solidFill>
                <a:latin typeface="Times New Roman" panose="02020603050405020304" pitchFamily="18" charset="0"/>
                <a:cs typeface="Times New Roman" panose="02020603050405020304" pitchFamily="18" charset="0"/>
              </a:rPr>
              <a:t>bản</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347663" indent="-347663" algn="just">
              <a:lnSpc>
                <a:spcPct val="110000"/>
              </a:lnSpc>
              <a:spcBef>
                <a:spcPts val="300"/>
              </a:spcBef>
              <a:spcAft>
                <a:spcPts val="300"/>
              </a:spcAft>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Tin tức </a:t>
            </a:r>
          </a:p>
          <a:p>
            <a:pPr marL="347663" indent="-347663" algn="just">
              <a:lnSpc>
                <a:spcPct val="110000"/>
              </a:lnSpc>
              <a:spcBef>
                <a:spcPts val="300"/>
              </a:spcBef>
              <a:spcAft>
                <a:spcPts val="300"/>
              </a:spcAft>
              <a:buFont typeface="Wingdings" panose="05000000000000000000" pitchFamily="2" charset="2"/>
              <a:buChar char="§"/>
            </a:pPr>
            <a:r>
              <a:rPr lang="vi-VN" sz="2800" b="1" dirty="0" smtClean="0">
                <a:solidFill>
                  <a:srgbClr val="66FF33"/>
                </a:solidFill>
                <a:latin typeface="Times New Roman" panose="02020603050405020304" pitchFamily="18" charset="0"/>
                <a:cs typeface="Times New Roman" panose="02020603050405020304" pitchFamily="18" charset="0"/>
              </a:rPr>
              <a:t>Tín </a:t>
            </a:r>
            <a:r>
              <a:rPr lang="vi-VN" sz="2800" b="1" dirty="0">
                <a:solidFill>
                  <a:srgbClr val="66FF33"/>
                </a:solidFill>
                <a:latin typeface="Times New Roman" panose="02020603050405020304" pitchFamily="18" charset="0"/>
                <a:cs typeface="Times New Roman" panose="02020603050405020304" pitchFamily="18" charset="0"/>
              </a:rPr>
              <a:t>hiệu </a:t>
            </a:r>
            <a:r>
              <a:rPr lang="vi-VN" sz="2800" dirty="0">
                <a:latin typeface="Times New Roman" panose="02020603050405020304" pitchFamily="18" charset="0"/>
                <a:cs typeface="Times New Roman" panose="02020603050405020304" pitchFamily="18" charset="0"/>
              </a:rPr>
              <a:t>là các đại lượng vật lý biến thiên, phản ánh tin cần truyền.</a:t>
            </a:r>
          </a:p>
          <a:p>
            <a:pPr marL="347663" indent="-347663" algn="just">
              <a:lnSpc>
                <a:spcPct val="110000"/>
              </a:lnSpc>
              <a:spcBef>
                <a:spcPts val="300"/>
              </a:spcBef>
              <a:spcAft>
                <a:spcPts val="300"/>
              </a:spcAft>
              <a:buFont typeface="Wingdings" panose="05000000000000000000" pitchFamily="2" charset="2"/>
              <a:buChar char="§"/>
            </a:pPr>
            <a:r>
              <a:rPr lang="vi-VN" sz="2800" b="1" dirty="0">
                <a:solidFill>
                  <a:srgbClr val="66FF33"/>
                </a:solidFill>
                <a:latin typeface="Times New Roman" panose="02020603050405020304" pitchFamily="18" charset="0"/>
                <a:cs typeface="Times New Roman" panose="02020603050405020304" pitchFamily="18" charset="0"/>
              </a:rPr>
              <a:t>Sự truyền tin</a:t>
            </a:r>
            <a:r>
              <a:rPr lang="vi-VN" sz="2800" dirty="0">
                <a:latin typeface="Times New Roman" panose="02020603050405020304" pitchFamily="18" charset="0"/>
                <a:cs typeface="Times New Roman" panose="02020603050405020304" pitchFamily="18" charset="0"/>
              </a:rPr>
              <a:t> Là sự dịch chuyển thông tin từ điểm này tới điểm khác trong một môi trường xác </a:t>
            </a:r>
            <a:r>
              <a:rPr lang="vi-VN" sz="2800" dirty="0" smtClean="0">
                <a:latin typeface="Times New Roman" panose="02020603050405020304" pitchFamily="18" charset="0"/>
                <a:cs typeface="Times New Roman" panose="02020603050405020304" pitchFamily="18" charset="0"/>
              </a:rPr>
              <a:t>định không </a:t>
            </a:r>
            <a:r>
              <a:rPr lang="vi-VN" sz="2800" dirty="0">
                <a:latin typeface="Times New Roman" panose="02020603050405020304" pitchFamily="18" charset="0"/>
                <a:cs typeface="Times New Roman" panose="02020603050405020304" pitchFamily="18" charset="0"/>
              </a:rPr>
              <a:t>chắc chắn trong trạng thái của nơi nhận </a:t>
            </a:r>
            <a:r>
              <a:rPr lang="vi-VN" sz="2800" dirty="0" smtClean="0">
                <a:latin typeface="Times New Roman" panose="02020603050405020304" pitchFamily="18" charset="0"/>
                <a:cs typeface="Times New Roman" panose="02020603050405020304" pitchFamily="18" charset="0"/>
              </a:rPr>
              <a:t>tin </a:t>
            </a: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8</a:t>
            </a:fld>
            <a:endParaRPr lang="en-US"/>
          </a:p>
        </p:txBody>
      </p:sp>
    </p:spTree>
    <p:extLst>
      <p:ext uri="{BB962C8B-B14F-4D97-AF65-F5344CB8AC3E}">
        <p14:creationId xmlns:p14="http://schemas.microsoft.com/office/powerpoint/2010/main" val="19217539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3201"/>
            <a:ext cx="10801350" cy="863600"/>
          </a:xfrm>
        </p:spPr>
        <p:txBody>
          <a:bodyPr/>
          <a:lstStyle/>
          <a:p>
            <a:r>
              <a:rPr lang="vi-VN" dirty="0" smtClean="0">
                <a:solidFill>
                  <a:srgbClr val="FFFF00"/>
                </a:solidFill>
              </a:rPr>
              <a:t>1.3	</a:t>
            </a:r>
            <a:r>
              <a:rPr lang="vi-VN" dirty="0">
                <a:latin typeface="Times New Roman" panose="02020603050405020304" pitchFamily="18" charset="0"/>
                <a:cs typeface="Times New Roman" panose="02020603050405020304" pitchFamily="18" charset="0"/>
              </a:rPr>
              <a:t> </a:t>
            </a:r>
            <a:r>
              <a:rPr lang="vi-VN" dirty="0">
                <a:solidFill>
                  <a:srgbClr val="FFFF00"/>
                </a:solidFill>
                <a:latin typeface="Times New Roman" panose="02020603050405020304" pitchFamily="18" charset="0"/>
                <a:cs typeface="Times New Roman" panose="02020603050405020304" pitchFamily="18" charset="0"/>
              </a:rPr>
              <a:t>Sơ đồ chức năng hệ thống thông tin số</a:t>
            </a:r>
            <a:endParaRPr lang="vi-VN" dirty="0" smtClean="0">
              <a:solidFill>
                <a:srgbClr val="FFFF00"/>
              </a:solidFill>
            </a:endParaRPr>
          </a:p>
        </p:txBody>
      </p:sp>
      <p:sp>
        <p:nvSpPr>
          <p:cNvPr id="3" name="Content Placeholder 2"/>
          <p:cNvSpPr>
            <a:spLocks noGrp="1"/>
          </p:cNvSpPr>
          <p:nvPr>
            <p:ph idx="1"/>
          </p:nvPr>
        </p:nvSpPr>
        <p:spPr>
          <a:xfrm>
            <a:off x="342900" y="1371600"/>
            <a:ext cx="11620500" cy="5172075"/>
          </a:xfrm>
        </p:spPr>
        <p:txBody>
          <a:bodyPr>
            <a:noAutofit/>
          </a:bodyPr>
          <a:lstStyle/>
          <a:p>
            <a:pPr marL="621983" lvl="1" indent="-347663" algn="just">
              <a:lnSpc>
                <a:spcPct val="110000"/>
              </a:lnSpc>
              <a:buFont typeface="Wingdings" panose="05000000000000000000" pitchFamily="2" charset="2"/>
              <a:buChar char="§"/>
            </a:pPr>
            <a:endParaRPr lang="vi-VN" sz="2800" dirty="0" smtClean="0">
              <a:latin typeface="Times New Roman" panose="02020603050405020304" pitchFamily="18" charset="0"/>
              <a:cs typeface="Times New Roman" panose="02020603050405020304" pitchFamily="18" charset="0"/>
            </a:endParaRPr>
          </a:p>
        </p:txBody>
      </p:sp>
      <p:cxnSp>
        <p:nvCxnSpPr>
          <p:cNvPr id="5" name="Straight Connector 4"/>
          <p:cNvCxnSpPr/>
          <p:nvPr/>
        </p:nvCxnSpPr>
        <p:spPr>
          <a:xfrm>
            <a:off x="0" y="1066801"/>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normAutofit lnSpcReduction="10000"/>
          </a:bodyPr>
          <a:lstStyle/>
          <a:p>
            <a:fld id="{A5965DA7-CFD0-4BBC-8CE4-76678E81AE32}" type="slidenum">
              <a:rPr lang="en-US" smtClean="0"/>
              <a:t>9</a:t>
            </a:fld>
            <a:endParaRPr lang="en-US"/>
          </a:p>
        </p:txBody>
      </p:sp>
      <p:pic>
        <p:nvPicPr>
          <p:cNvPr id="6" name="Picture 5"/>
          <p:cNvPicPr>
            <a:picLocks noChangeAspect="1"/>
          </p:cNvPicPr>
          <p:nvPr/>
        </p:nvPicPr>
        <p:blipFill>
          <a:blip r:embed="rId2"/>
          <a:stretch>
            <a:fillRect/>
          </a:stretch>
        </p:blipFill>
        <p:spPr>
          <a:xfrm>
            <a:off x="1006321" y="1066801"/>
            <a:ext cx="10293657" cy="5699124"/>
          </a:xfrm>
          <a:prstGeom prst="rect">
            <a:avLst/>
          </a:prstGeom>
        </p:spPr>
      </p:pic>
    </p:spTree>
    <p:extLst>
      <p:ext uri="{BB962C8B-B14F-4D97-AF65-F5344CB8AC3E}">
        <p14:creationId xmlns:p14="http://schemas.microsoft.com/office/powerpoint/2010/main" val="3618212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5151</TotalTime>
  <Words>1204</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Century Schoolbook</vt:lpstr>
      <vt:lpstr>Segoe Script</vt:lpstr>
      <vt:lpstr>Tahoma</vt:lpstr>
      <vt:lpstr>Times New Roman</vt:lpstr>
      <vt:lpstr>Verdana</vt:lpstr>
      <vt:lpstr>Wingdings</vt:lpstr>
      <vt:lpstr>Wingdings 2</vt:lpstr>
      <vt:lpstr>View</vt:lpstr>
      <vt:lpstr>Chương 1: Các vấn đề chung và các khái niệm cơ bản</vt:lpstr>
      <vt:lpstr>Nội dung Chương 1</vt:lpstr>
      <vt:lpstr>1.1  Sơ lược lịch sử phát triển</vt:lpstr>
      <vt:lpstr>1.1  Sơ lược lịch sử phát triển</vt:lpstr>
      <vt:lpstr>1.1  Sơ lược lịch sử phát triển</vt:lpstr>
      <vt:lpstr>1.1  Sơ lược lịch sử phát triển</vt:lpstr>
      <vt:lpstr>1.2  Các định nghĩa cơ bản</vt:lpstr>
      <vt:lpstr>1.2  Các định nghĩa cơ bản</vt:lpstr>
      <vt:lpstr>1.3  Sơ đồ chức năng hệ thống thông tin số</vt:lpstr>
      <vt:lpstr>1.3  Sơ đồ chức năng hệ thống thông tin số</vt:lpstr>
      <vt:lpstr>1.3  Sơ đồ chức năng hệ thống thông tin số</vt:lpstr>
      <vt:lpstr>1.3  Sơ đồ chức năng hệ thống thông tin số</vt:lpstr>
      <vt:lpstr>1.3  Sơ đồ chức năng hệ thống thông tin số</vt:lpstr>
      <vt:lpstr>1.4  Các phương pháp xử lý thông tin trong các khối</vt:lpstr>
      <vt:lpstr>1.4  Các phương pháp xử lý thông tin trong các khối</vt:lpstr>
      <vt:lpstr>1.5  Các chỉ tiêu chất lượng cơ bản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MÃ KHỐI TUYẾN TÍNH</dc:title>
  <dc:creator>Microsoft account</dc:creator>
  <cp:lastModifiedBy>Microsoft account</cp:lastModifiedBy>
  <cp:revision>235</cp:revision>
  <dcterms:created xsi:type="dcterms:W3CDTF">2023-10-16T06:32:42Z</dcterms:created>
  <dcterms:modified xsi:type="dcterms:W3CDTF">2024-01-11T09:12:43Z</dcterms:modified>
</cp:coreProperties>
</file>