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handoutMasterIdLst>
    <p:handoutMasterId r:id="rId36"/>
  </p:handoutMasterIdLst>
  <p:sldIdLst>
    <p:sldId id="256" r:id="rId2"/>
    <p:sldId id="257" r:id="rId3"/>
    <p:sldId id="258" r:id="rId4"/>
    <p:sldId id="259" r:id="rId5"/>
    <p:sldId id="262" r:id="rId6"/>
    <p:sldId id="263" r:id="rId7"/>
    <p:sldId id="260" r:id="rId8"/>
    <p:sldId id="266" r:id="rId9"/>
    <p:sldId id="265" r:id="rId10"/>
    <p:sldId id="267" r:id="rId11"/>
    <p:sldId id="268" r:id="rId12"/>
    <p:sldId id="269" r:id="rId13"/>
    <p:sldId id="270" r:id="rId14"/>
    <p:sldId id="271" r:id="rId15"/>
    <p:sldId id="273" r:id="rId16"/>
    <p:sldId id="272" r:id="rId17"/>
    <p:sldId id="278" r:id="rId18"/>
    <p:sldId id="277" r:id="rId19"/>
    <p:sldId id="274" r:id="rId20"/>
    <p:sldId id="287" r:id="rId21"/>
    <p:sldId id="285" r:id="rId22"/>
    <p:sldId id="286" r:id="rId23"/>
    <p:sldId id="288" r:id="rId24"/>
    <p:sldId id="289" r:id="rId25"/>
    <p:sldId id="275" r:id="rId26"/>
    <p:sldId id="290" r:id="rId27"/>
    <p:sldId id="283" r:id="rId28"/>
    <p:sldId id="291" r:id="rId29"/>
    <p:sldId id="292" r:id="rId30"/>
    <p:sldId id="261"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FF"/>
    <a:srgbClr val="9966FF"/>
    <a:srgbClr val="FF9900"/>
    <a:srgbClr val="9933FF"/>
    <a:srgbClr val="E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660"/>
  </p:normalViewPr>
  <p:slideViewPr>
    <p:cSldViewPr snapToGrid="0">
      <p:cViewPr>
        <p:scale>
          <a:sx n="50" d="100"/>
          <a:sy n="50" d="100"/>
        </p:scale>
        <p:origin x="2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A4F86-1E87-45DC-91ED-747A4D873FEE}" type="datetimeFigureOut">
              <a:rPr lang="en-US" smtClean="0"/>
              <a:t>09/01/2024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612BE-0385-499E-9985-B9DFD3421E26}" type="slidenum">
              <a:rPr lang="en-US" smtClean="0"/>
              <a:t>‹#›</a:t>
            </a:fld>
            <a:endParaRPr lang="en-US"/>
          </a:p>
        </p:txBody>
      </p:sp>
    </p:spTree>
    <p:extLst>
      <p:ext uri="{BB962C8B-B14F-4D97-AF65-F5344CB8AC3E}">
        <p14:creationId xmlns:p14="http://schemas.microsoft.com/office/powerpoint/2010/main" val="839953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FBCD-37F0-4A3B-99C5-8D2EF92D78D5}" type="datetimeFigureOut">
              <a:rPr lang="en-US" smtClean="0"/>
              <a:t>09/01/2024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39B9-0E0F-4086-8A69-574AB367405A}" type="slidenum">
              <a:rPr lang="en-US" smtClean="0"/>
              <a:t>‹#›</a:t>
            </a:fld>
            <a:endParaRPr lang="en-US"/>
          </a:p>
        </p:txBody>
      </p:sp>
    </p:spTree>
    <p:extLst>
      <p:ext uri="{BB962C8B-B14F-4D97-AF65-F5344CB8AC3E}">
        <p14:creationId xmlns:p14="http://schemas.microsoft.com/office/powerpoint/2010/main" val="247790979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CAE2E67-0EB2-468B-9D76-A4D3F76091CF}" type="datetime1">
              <a:rPr lang="en-US" smtClean="0"/>
              <a:t>09/01/2024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26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BAB57-D3A6-4536-9B43-4A609CE3F609}" type="datetime1">
              <a:rPr lang="en-US" smtClean="0"/>
              <a:t>09/01/2024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84890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EDFF12-7304-482B-81E1-CFC00214E6BA}" type="datetime1">
              <a:rPr lang="en-US" smtClean="0"/>
              <a:t>09/01/2024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377622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94EF8F-9D64-48BA-BB67-24B57408682A}" type="datetime1">
              <a:rPr lang="en-US" smtClean="0"/>
              <a:t>09/01/2024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24636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62277-79F9-4231-9044-802F36D0DAC6}" type="datetime1">
              <a:rPr lang="en-US" smtClean="0"/>
              <a:t>09/01/2024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23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78491-6A18-4F8A-BF17-03771DC6F570}" type="datetime1">
              <a:rPr lang="en-US" smtClean="0"/>
              <a:t>09/01/2024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909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DBD381-9831-48AD-9D36-182159829D61}" type="datetime1">
              <a:rPr lang="en-US" smtClean="0"/>
              <a:t>09/01/2024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125346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E767A-28BA-4264-BE10-FB9C42CB3D19}" type="datetime1">
              <a:rPr lang="en-US" smtClean="0"/>
              <a:t>09/01/2024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8025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EE5B-A98A-4A35-9531-08B4C2D7D44B}" type="datetime1">
              <a:rPr lang="en-US" smtClean="0"/>
              <a:t>09/01/2024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8439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352AC-2B9A-4705-86B7-BA820D07E334}" type="datetime1">
              <a:rPr lang="en-US" smtClean="0"/>
              <a:t>09/01/2024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588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2123F-CB5B-4E6E-B264-8B367F984762}" type="datetime1">
              <a:rPr lang="en-US" smtClean="0"/>
              <a:t>09/01/2024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775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A8134338-F82C-480E-B2FB-36F5D66B8393}" type="datetime1">
              <a:rPr lang="en-US" smtClean="0"/>
              <a:t>09/01/2024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5965DA7-CFD0-4BBC-8CE4-76678E81AE32}" type="slidenum">
              <a:rPr lang="en-US" smtClean="0"/>
              <a:t>‹#›</a:t>
            </a:fld>
            <a:endParaRPr lang="en-US"/>
          </a:p>
        </p:txBody>
      </p:sp>
    </p:spTree>
    <p:extLst>
      <p:ext uri="{BB962C8B-B14F-4D97-AF65-F5344CB8AC3E}">
        <p14:creationId xmlns:p14="http://schemas.microsoft.com/office/powerpoint/2010/main" val="39222805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Chương 2:</a:t>
            </a:r>
            <a:br>
              <a:rPr lang="vi-VN" dirty="0" smtClean="0"/>
            </a:br>
            <a:r>
              <a:rPr lang="vi-VN" dirty="0" smtClean="0">
                <a:solidFill>
                  <a:srgbClr val="FFFF00"/>
                </a:solidFill>
              </a:rPr>
              <a:t>Lý thuyết thông tin thống kê</a:t>
            </a:r>
            <a:endParaRPr lang="en-US" dirty="0">
              <a:solidFill>
                <a:srgbClr val="FFFF00"/>
              </a:solidFill>
            </a:endParaRPr>
          </a:p>
        </p:txBody>
      </p:sp>
      <p:sp>
        <p:nvSpPr>
          <p:cNvPr id="3" name="Subtitle 2"/>
          <p:cNvSpPr>
            <a:spLocks noGrp="1"/>
          </p:cNvSpPr>
          <p:nvPr>
            <p:ph type="subTitle" idx="1"/>
          </p:nvPr>
        </p:nvSpPr>
        <p:spPr>
          <a:xfrm>
            <a:off x="1261872" y="5257800"/>
            <a:ext cx="9418320" cy="1234440"/>
          </a:xfrm>
        </p:spPr>
        <p:txBody>
          <a:bodyPr/>
          <a:lstStyle/>
          <a:p>
            <a:r>
              <a:rPr lang="vi-VN" b="1" dirty="0" smtClean="0"/>
              <a:t>Phạm Thị Đan Ngọc</a:t>
            </a:r>
          </a:p>
          <a:p>
            <a:r>
              <a:rPr lang="vi-VN" b="1" dirty="0" smtClean="0">
                <a:latin typeface="Segoe Script" panose="030B0504020000000003" pitchFamily="66" charset="0"/>
              </a:rPr>
              <a:t>Khoa Kỹ Thuật Điện Tử 2</a:t>
            </a:r>
            <a:endParaRPr lang="en-US" b="1" dirty="0">
              <a:latin typeface="Segoe Script" panose="030B0504020000000003" pitchFamily="66" charset="0"/>
            </a:endParaRPr>
          </a:p>
        </p:txBody>
      </p: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a:t>
            </a:fld>
            <a:endParaRPr lang="en-US"/>
          </a:p>
        </p:txBody>
      </p:sp>
    </p:spTree>
    <p:extLst>
      <p:ext uri="{BB962C8B-B14F-4D97-AF65-F5344CB8AC3E}">
        <p14:creationId xmlns:p14="http://schemas.microsoft.com/office/powerpoint/2010/main" val="63807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2.2</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a:solidFill>
                  <a:srgbClr val="66FF33"/>
                </a:solidFill>
                <a:latin typeface="Times New Roman" panose="02020603050405020304" pitchFamily="18" charset="0"/>
                <a:cs typeface="Times New Roman" panose="02020603050405020304" pitchFamily="18" charset="0"/>
              </a:rPr>
              <a:t>2.2.2	Tính chất của Entropy</a:t>
            </a:r>
          </a:p>
          <a:p>
            <a:pPr marL="571500" lvl="1"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Đối với nguồn rời rạc </a:t>
            </a:r>
            <a:r>
              <a:rPr lang="vi-VN" sz="2800" dirty="0" smtClean="0">
                <a:solidFill>
                  <a:srgbClr val="66FF33"/>
                </a:solidFill>
                <a:latin typeface="Times New Roman" panose="02020603050405020304" pitchFamily="18" charset="0"/>
                <a:cs typeface="Times New Roman" panose="02020603050405020304" pitchFamily="18" charset="0"/>
              </a:rPr>
              <a:t>X = {0</a:t>
            </a:r>
            <a:r>
              <a:rPr lang="vi-VN" sz="2800" i="1" dirty="0" smtClean="0">
                <a:solidFill>
                  <a:srgbClr val="66FF33"/>
                </a:solidFill>
                <a:latin typeface="Times New Roman" panose="02020603050405020304" pitchFamily="18" charset="0"/>
                <a:cs typeface="Times New Roman" panose="02020603050405020304" pitchFamily="18" charset="0"/>
              </a:rPr>
              <a:t>, </a:t>
            </a:r>
            <a:r>
              <a:rPr lang="vi-VN" sz="2800" dirty="0" smtClean="0">
                <a:solidFill>
                  <a:srgbClr val="66FF33"/>
                </a:solidFill>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nhị phân: </a:t>
            </a:r>
            <a:r>
              <a:rPr lang="vi-VN" sz="2800" dirty="0" smtClean="0">
                <a:solidFill>
                  <a:srgbClr val="66FF33"/>
                </a:solidFill>
                <a:latin typeface="Times New Roman" panose="02020603050405020304" pitchFamily="18" charset="0"/>
                <a:cs typeface="Times New Roman" panose="02020603050405020304" pitchFamily="18" charset="0"/>
              </a:rPr>
              <a:t>p(0) = </a:t>
            </a:r>
            <a:r>
              <a:rPr lang="vi-VN" sz="2800" i="1" dirty="0" smtClean="0">
                <a:solidFill>
                  <a:srgbClr val="66FF33"/>
                </a:solidFill>
                <a:latin typeface="Times New Roman" panose="02020603050405020304" pitchFamily="18" charset="0"/>
                <a:cs typeface="Times New Roman" panose="02020603050405020304" pitchFamily="18" charset="0"/>
              </a:rPr>
              <a:t>p</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và </a:t>
            </a:r>
            <a:r>
              <a:rPr lang="vi-VN" sz="2800" dirty="0" smtClean="0">
                <a:solidFill>
                  <a:srgbClr val="66FF33"/>
                </a:solidFill>
                <a:latin typeface="Times New Roman" panose="02020603050405020304" pitchFamily="18" charset="0"/>
                <a:cs typeface="Times New Roman" panose="02020603050405020304" pitchFamily="18" charset="0"/>
              </a:rPr>
              <a:t>p(1) = 1 – </a:t>
            </a:r>
            <a:r>
              <a:rPr lang="vi-VN" sz="2800" i="1" dirty="0" smtClean="0">
                <a:solidFill>
                  <a:srgbClr val="66FF33"/>
                </a:solidFill>
                <a:latin typeface="Times New Roman" panose="02020603050405020304" pitchFamily="18" charset="0"/>
                <a:cs typeface="Times New Roman" panose="02020603050405020304" pitchFamily="18" charset="0"/>
              </a:rPr>
              <a:t>p</a:t>
            </a:r>
          </a:p>
          <a:p>
            <a:pPr marL="228600" lvl="1" indent="0">
              <a:lnSpc>
                <a:spcPct val="130000"/>
              </a:lnSpc>
              <a:spcBef>
                <a:spcPts val="600"/>
              </a:spcBef>
              <a:spcAft>
                <a:spcPts val="600"/>
              </a:spcAft>
              <a:buNone/>
            </a:pPr>
            <a:r>
              <a:rPr lang="vi-VN"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H(X) đạt cực đại khi </a:t>
            </a:r>
            <a:r>
              <a:rPr lang="vi-VN" sz="2800" i="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a:t>
            </a:r>
            <a:r>
              <a:rPr lang="vi-VN"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1/2</a:t>
            </a:r>
            <a:endParaRPr lang="vi-VN" sz="2800" dirty="0" smtClean="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10</a:t>
            </a:fld>
            <a:endParaRPr lang="en-US"/>
          </a:p>
        </p:txBody>
      </p:sp>
    </p:spTree>
    <p:extLst>
      <p:ext uri="{BB962C8B-B14F-4D97-AF65-F5344CB8AC3E}">
        <p14:creationId xmlns:p14="http://schemas.microsoft.com/office/powerpoint/2010/main" val="279506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2.2</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2425" y="1060453"/>
            <a:ext cx="11487150" cy="5483222"/>
          </a:xfrm>
        </p:spPr>
        <p:txBody>
          <a:bodyPr>
            <a:noAutofit/>
          </a:bodyPr>
          <a:lstStyle/>
          <a:p>
            <a:pPr marL="0" indent="0">
              <a:lnSpc>
                <a:spcPct val="130000"/>
              </a:lnSpc>
              <a:spcBef>
                <a:spcPts val="600"/>
              </a:spcBef>
              <a:spcAft>
                <a:spcPts val="600"/>
              </a:spcAft>
              <a:buNone/>
            </a:pPr>
            <a:r>
              <a:rPr lang="vi-VN" sz="2600" dirty="0" smtClean="0">
                <a:solidFill>
                  <a:srgbClr val="66FF33"/>
                </a:solidFill>
                <a:latin typeface="Times New Roman" panose="02020603050405020304" pitchFamily="18" charset="0"/>
                <a:cs typeface="Times New Roman" panose="02020603050405020304" pitchFamily="18" charset="0"/>
              </a:rPr>
              <a:t>2.2.3</a:t>
            </a:r>
            <a:r>
              <a:rPr lang="vi-VN" sz="2600" dirty="0">
                <a:solidFill>
                  <a:srgbClr val="66FF33"/>
                </a:solidFill>
                <a:latin typeface="Times New Roman" panose="02020603050405020304" pitchFamily="18" charset="0"/>
                <a:cs typeface="Times New Roman" panose="02020603050405020304" pitchFamily="18" charset="0"/>
              </a:rPr>
              <a:t>	</a:t>
            </a:r>
            <a:r>
              <a:rPr lang="vi-VN" sz="2600" dirty="0" smtClean="0">
                <a:solidFill>
                  <a:srgbClr val="66FF33"/>
                </a:solidFill>
                <a:latin typeface="Times New Roman" panose="02020603050405020304" pitchFamily="18" charset="0"/>
                <a:cs typeface="Times New Roman" panose="02020603050405020304" pitchFamily="18" charset="0"/>
              </a:rPr>
              <a:t>Entropy của sự kiện đồng thời</a:t>
            </a:r>
          </a:p>
          <a:p>
            <a:pPr marL="342900" indent="-342900">
              <a:lnSpc>
                <a:spcPct val="130000"/>
              </a:lnSpc>
              <a:spcBef>
                <a:spcPts val="600"/>
              </a:spcBef>
              <a:spcAft>
                <a:spcPts val="6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Hai sự kiện </a:t>
            </a:r>
            <a:r>
              <a:rPr lang="vi-VN" sz="2600" dirty="0">
                <a:latin typeface="Times New Roman" panose="02020603050405020304" pitchFamily="18" charset="0"/>
                <a:cs typeface="Times New Roman" panose="02020603050405020304" pitchFamily="18" charset="0"/>
              </a:rPr>
              <a:t>A ={ </a:t>
            </a:r>
            <a:r>
              <a:rPr lang="vi-VN" sz="2600" i="1" dirty="0">
                <a:latin typeface="Times New Roman" panose="02020603050405020304" pitchFamily="18" charset="0"/>
                <a:cs typeface="Times New Roman" panose="02020603050405020304" pitchFamily="18" charset="0"/>
              </a:rPr>
              <a:t>a</a:t>
            </a:r>
            <a:r>
              <a:rPr lang="vi-VN" sz="2600" baseline="-25000" dirty="0">
                <a:latin typeface="Times New Roman" panose="02020603050405020304" pitchFamily="18" charset="0"/>
                <a:cs typeface="Times New Roman" panose="02020603050405020304" pitchFamily="18" charset="0"/>
              </a:rPr>
              <a:t>1</a:t>
            </a:r>
            <a:r>
              <a:rPr lang="vi-VN" sz="2600" dirty="0">
                <a:latin typeface="Times New Roman" panose="02020603050405020304" pitchFamily="18" charset="0"/>
                <a:cs typeface="Times New Roman" panose="02020603050405020304" pitchFamily="18" charset="0"/>
              </a:rPr>
              <a:t>, </a:t>
            </a:r>
            <a:r>
              <a:rPr lang="vi-VN" sz="2600" i="1" dirty="0">
                <a:latin typeface="Times New Roman" panose="02020603050405020304" pitchFamily="18" charset="0"/>
                <a:cs typeface="Times New Roman" panose="02020603050405020304" pitchFamily="18" charset="0"/>
              </a:rPr>
              <a:t>a</a:t>
            </a:r>
            <a:r>
              <a:rPr lang="vi-VN" sz="2600" baseline="-250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 </a:t>
            </a:r>
            <a:r>
              <a:rPr lang="vi-VN" sz="2600" i="1" dirty="0" smtClean="0">
                <a:latin typeface="Times New Roman" panose="02020603050405020304" pitchFamily="18" charset="0"/>
                <a:cs typeface="Times New Roman" panose="02020603050405020304" pitchFamily="18" charset="0"/>
              </a:rPr>
              <a:t>a</a:t>
            </a:r>
            <a:r>
              <a:rPr lang="vi-VN" sz="2600" i="1" baseline="-25000" dirty="0" smtClean="0">
                <a:latin typeface="Times New Roman" panose="02020603050405020304" pitchFamily="18" charset="0"/>
                <a:cs typeface="Times New Roman" panose="02020603050405020304" pitchFamily="18" charset="0"/>
              </a:rPr>
              <a:t>N</a:t>
            </a:r>
            <a:r>
              <a:rPr lang="vi-VN" sz="2600" dirty="0" smtClean="0">
                <a:latin typeface="Times New Roman" panose="02020603050405020304" pitchFamily="18" charset="0"/>
                <a:cs typeface="Times New Roman" panose="02020603050405020304" pitchFamily="18" charset="0"/>
              </a:rPr>
              <a:t>} và B = { </a:t>
            </a:r>
            <a:r>
              <a:rPr lang="vi-VN" sz="2600" i="1" dirty="0" smtClean="0">
                <a:latin typeface="Times New Roman" panose="02020603050405020304" pitchFamily="18" charset="0"/>
                <a:cs typeface="Times New Roman" panose="02020603050405020304" pitchFamily="18" charset="0"/>
              </a:rPr>
              <a:t>b</a:t>
            </a:r>
            <a:r>
              <a:rPr lang="vi-VN" sz="2600" baseline="-25000" dirty="0" smtClean="0">
                <a:latin typeface="Times New Roman" panose="02020603050405020304" pitchFamily="18" charset="0"/>
                <a:cs typeface="Times New Roman" panose="02020603050405020304" pitchFamily="18" charset="0"/>
              </a:rPr>
              <a:t>1</a:t>
            </a:r>
            <a:r>
              <a:rPr lang="vi-VN" sz="2600" dirty="0">
                <a:latin typeface="Times New Roman" panose="02020603050405020304" pitchFamily="18" charset="0"/>
                <a:cs typeface="Times New Roman" panose="02020603050405020304" pitchFamily="18" charset="0"/>
              </a:rPr>
              <a:t>, </a:t>
            </a:r>
            <a:r>
              <a:rPr lang="vi-VN" sz="2600" i="1" dirty="0">
                <a:latin typeface="Times New Roman" panose="02020603050405020304" pitchFamily="18" charset="0"/>
                <a:cs typeface="Times New Roman" panose="02020603050405020304" pitchFamily="18" charset="0"/>
              </a:rPr>
              <a:t>b</a:t>
            </a:r>
            <a:r>
              <a:rPr lang="vi-VN" sz="2600" baseline="-25000" dirty="0" smtClean="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 </a:t>
            </a:r>
            <a:r>
              <a:rPr lang="vi-VN" sz="2600" i="1" dirty="0" smtClean="0">
                <a:latin typeface="Times New Roman" panose="02020603050405020304" pitchFamily="18" charset="0"/>
                <a:cs typeface="Times New Roman" panose="02020603050405020304" pitchFamily="18" charset="0"/>
              </a:rPr>
              <a:t>b</a:t>
            </a:r>
            <a:r>
              <a:rPr lang="vi-VN" sz="2600" i="1" baseline="-25000" dirty="0" smtClean="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Xét tích</a:t>
            </a:r>
            <a:r>
              <a:rPr lang="vi-VN" sz="2600" i="1" dirty="0" smtClean="0">
                <a:latin typeface="Times New Roman" panose="02020603050405020304" pitchFamily="18" charset="0"/>
                <a:cs typeface="Times New Roman" panose="02020603050405020304" pitchFamily="18" charset="0"/>
              </a:rPr>
              <a:t> c</a:t>
            </a:r>
            <a:r>
              <a:rPr lang="vi-VN" sz="2600" i="1" baseline="-25000" dirty="0" smtClean="0">
                <a:latin typeface="Times New Roman" panose="02020603050405020304" pitchFamily="18" charset="0"/>
                <a:cs typeface="Times New Roman" panose="02020603050405020304" pitchFamily="18" charset="0"/>
              </a:rPr>
              <a:t>k</a:t>
            </a:r>
            <a:r>
              <a:rPr lang="vi-VN" sz="2600" i="1" dirty="0" smtClean="0">
                <a:latin typeface="Times New Roman" panose="02020603050405020304" pitchFamily="18" charset="0"/>
                <a:cs typeface="Times New Roman" panose="02020603050405020304" pitchFamily="18" charset="0"/>
              </a:rPr>
              <a:t> = a</a:t>
            </a:r>
            <a:r>
              <a:rPr lang="vi-VN" sz="2600" i="1" baseline="-25000" dirty="0" smtClean="0">
                <a:latin typeface="Times New Roman" panose="02020603050405020304" pitchFamily="18" charset="0"/>
                <a:cs typeface="Times New Roman" panose="02020603050405020304" pitchFamily="18" charset="0"/>
              </a:rPr>
              <a:t>n</a:t>
            </a:r>
            <a:r>
              <a:rPr lang="vi-VN" sz="2600" i="1" dirty="0" smtClean="0">
                <a:latin typeface="Times New Roman" panose="02020603050405020304" pitchFamily="18" charset="0"/>
                <a:cs typeface="Times New Roman" panose="02020603050405020304" pitchFamily="18" charset="0"/>
              </a:rPr>
              <a:t>.b</a:t>
            </a:r>
            <a:r>
              <a:rPr lang="vi-VN" sz="2600" i="1" baseline="-25000" dirty="0" smtClean="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 lúc này p(</a:t>
            </a:r>
            <a:r>
              <a:rPr lang="vi-VN" sz="2600" i="1" dirty="0">
                <a:latin typeface="Times New Roman" panose="02020603050405020304" pitchFamily="18" charset="0"/>
                <a:cs typeface="Times New Roman" panose="02020603050405020304" pitchFamily="18" charset="0"/>
              </a:rPr>
              <a:t>c</a:t>
            </a:r>
            <a:r>
              <a:rPr lang="vi-VN" sz="2600" i="1" baseline="-25000" dirty="0">
                <a:latin typeface="Times New Roman" panose="02020603050405020304" pitchFamily="18" charset="0"/>
                <a:cs typeface="Times New Roman" panose="02020603050405020304" pitchFamily="18" charset="0"/>
              </a:rPr>
              <a:t>k</a:t>
            </a:r>
            <a:r>
              <a:rPr lang="vi-VN" sz="2600" dirty="0" smtClean="0">
                <a:latin typeface="Times New Roman" panose="02020603050405020304" pitchFamily="18" charset="0"/>
                <a:cs typeface="Times New Roman" panose="02020603050405020304" pitchFamily="18" charset="0"/>
              </a:rPr>
              <a:t>) = p(</a:t>
            </a:r>
            <a:r>
              <a:rPr lang="vi-VN" sz="2600" i="1" dirty="0">
                <a:latin typeface="Times New Roman" panose="02020603050405020304" pitchFamily="18" charset="0"/>
                <a:cs typeface="Times New Roman" panose="02020603050405020304" pitchFamily="18" charset="0"/>
              </a:rPr>
              <a:t>a</a:t>
            </a:r>
            <a:r>
              <a:rPr lang="vi-VN" sz="2600" i="1" baseline="-25000" dirty="0">
                <a:latin typeface="Times New Roman" panose="02020603050405020304" pitchFamily="18" charset="0"/>
                <a:cs typeface="Times New Roman" panose="02020603050405020304" pitchFamily="18" charset="0"/>
              </a:rPr>
              <a:t>n</a:t>
            </a:r>
            <a:r>
              <a:rPr lang="vi-VN" sz="2600" i="1" dirty="0">
                <a:latin typeface="Times New Roman" panose="02020603050405020304" pitchFamily="18" charset="0"/>
                <a:cs typeface="Times New Roman" panose="02020603050405020304" pitchFamily="18" charset="0"/>
              </a:rPr>
              <a:t>.b</a:t>
            </a:r>
            <a:r>
              <a:rPr lang="vi-VN" sz="2600" i="1" baseline="-25000" dirty="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 Xét trường C là giao của A và B, nếu C = A.B</a:t>
            </a:r>
          </a:p>
          <a:p>
            <a:pPr>
              <a:lnSpc>
                <a:spcPct val="130000"/>
              </a:lnSpc>
              <a:spcBef>
                <a:spcPts val="600"/>
              </a:spcBef>
              <a:spcAft>
                <a:spcPts val="600"/>
              </a:spcAft>
              <a:buFont typeface="Wingdings" panose="05000000000000000000" pitchFamily="2" charset="2"/>
              <a:buChar char="à"/>
            </a:pP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Trường C được gọi là trường sự kiện đồng thời của A và B</a:t>
            </a:r>
          </a:p>
          <a:p>
            <a:pPr marL="342900" indent="-342900">
              <a:lnSpc>
                <a:spcPct val="130000"/>
              </a:lnSpc>
              <a:spcBef>
                <a:spcPts val="600"/>
              </a:spcBef>
              <a:spcAft>
                <a:spcPts val="6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Nếu A và B độc lập, thì: </a:t>
            </a:r>
            <a:r>
              <a:rPr lang="vi-VN" sz="2600" dirty="0">
                <a:latin typeface="Times New Roman" panose="02020603050405020304" pitchFamily="18" charset="0"/>
                <a:cs typeface="Times New Roman" panose="02020603050405020304" pitchFamily="18" charset="0"/>
              </a:rPr>
              <a:t>p(</a:t>
            </a:r>
            <a:r>
              <a:rPr lang="vi-VN" sz="2600" i="1" dirty="0">
                <a:latin typeface="Times New Roman" panose="02020603050405020304" pitchFamily="18" charset="0"/>
                <a:cs typeface="Times New Roman" panose="02020603050405020304" pitchFamily="18" charset="0"/>
              </a:rPr>
              <a:t>c</a:t>
            </a:r>
            <a:r>
              <a:rPr lang="vi-VN" sz="2600" i="1" baseline="-25000" dirty="0">
                <a:latin typeface="Times New Roman" panose="02020603050405020304" pitchFamily="18" charset="0"/>
                <a:cs typeface="Times New Roman" panose="02020603050405020304" pitchFamily="18" charset="0"/>
              </a:rPr>
              <a:t>k</a:t>
            </a:r>
            <a:r>
              <a:rPr lang="vi-VN" sz="2600" dirty="0">
                <a:latin typeface="Times New Roman" panose="02020603050405020304" pitchFamily="18" charset="0"/>
                <a:cs typeface="Times New Roman" panose="02020603050405020304" pitchFamily="18" charset="0"/>
              </a:rPr>
              <a:t>) = </a:t>
            </a:r>
            <a:r>
              <a:rPr lang="vi-VN" sz="2600" dirty="0" smtClean="0">
                <a:latin typeface="Times New Roman" panose="02020603050405020304" pitchFamily="18" charset="0"/>
                <a:cs typeface="Times New Roman" panose="02020603050405020304" pitchFamily="18" charset="0"/>
              </a:rPr>
              <a:t>p(</a:t>
            </a:r>
            <a:r>
              <a:rPr lang="vi-VN" sz="2600" i="1" dirty="0">
                <a:latin typeface="Times New Roman" panose="02020603050405020304" pitchFamily="18" charset="0"/>
                <a:cs typeface="Times New Roman" panose="02020603050405020304" pitchFamily="18" charset="0"/>
              </a:rPr>
              <a:t>a</a:t>
            </a:r>
            <a:r>
              <a:rPr lang="vi-VN" sz="2600" i="1" baseline="-25000" dirty="0">
                <a:latin typeface="Times New Roman" panose="02020603050405020304" pitchFamily="18" charset="0"/>
                <a:cs typeface="Times New Roman" panose="02020603050405020304" pitchFamily="18" charset="0"/>
              </a:rPr>
              <a:t>n</a:t>
            </a:r>
            <a:r>
              <a:rPr lang="vi-VN" sz="2600" dirty="0" smtClean="0">
                <a:latin typeface="Times New Roman" panose="02020603050405020304" pitchFamily="18" charset="0"/>
                <a:cs typeface="Times New Roman" panose="02020603050405020304" pitchFamily="18" charset="0"/>
              </a:rPr>
              <a:t>). p(</a:t>
            </a:r>
            <a:r>
              <a:rPr lang="vi-VN" sz="2600" i="1" dirty="0">
                <a:latin typeface="Times New Roman" panose="02020603050405020304" pitchFamily="18" charset="0"/>
                <a:cs typeface="Times New Roman" panose="02020603050405020304" pitchFamily="18" charset="0"/>
              </a:rPr>
              <a:t>b</a:t>
            </a:r>
            <a:r>
              <a:rPr lang="vi-VN" sz="2600" i="1" baseline="-25000" dirty="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a:t>
            </a:r>
          </a:p>
          <a:p>
            <a:pPr marL="342900" indent="-342900">
              <a:lnSpc>
                <a:spcPct val="130000"/>
              </a:lnSpc>
              <a:spcBef>
                <a:spcPts val="600"/>
              </a:spcBef>
              <a:spcAft>
                <a:spcPts val="600"/>
              </a:spcAft>
              <a:buFont typeface="Wingdings" panose="05000000000000000000" pitchFamily="2" charset="2"/>
              <a:buChar char="§"/>
            </a:pPr>
            <a:r>
              <a:rPr lang="vi-VN" sz="2600" u="sng" dirty="0" smtClean="0">
                <a:latin typeface="Times New Roman" panose="02020603050405020304" pitchFamily="18" charset="0"/>
                <a:cs typeface="Times New Roman" panose="02020603050405020304" pitchFamily="18" charset="0"/>
              </a:rPr>
              <a:t>Định lý</a:t>
            </a:r>
            <a:r>
              <a:rPr lang="vi-VN" sz="2600" dirty="0" smtClean="0">
                <a:latin typeface="Times New Roman" panose="02020603050405020304" pitchFamily="18" charset="0"/>
                <a:cs typeface="Times New Roman" panose="02020603050405020304" pitchFamily="18" charset="0"/>
              </a:rPr>
              <a:t>: </a:t>
            </a:r>
          </a:p>
          <a:p>
            <a:pPr marL="617220" lvl="1" indent="-342900">
              <a:lnSpc>
                <a:spcPct val="130000"/>
              </a:lnSpc>
              <a:spcBef>
                <a:spcPts val="600"/>
              </a:spcBef>
              <a:spcAft>
                <a:spcPts val="6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Nếu A và B độc lập, thì: </a:t>
            </a:r>
          </a:p>
          <a:p>
            <a:pPr marL="617220" lvl="1" indent="-342900">
              <a:lnSpc>
                <a:spcPct val="130000"/>
              </a:lnSpc>
              <a:spcBef>
                <a:spcPts val="600"/>
              </a:spcBef>
              <a:spcAft>
                <a:spcPts val="6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Nếu nguồn </a:t>
            </a:r>
            <a:r>
              <a:rPr lang="vi-VN" sz="2600" dirty="0">
                <a:latin typeface="Times New Roman" panose="02020603050405020304" pitchFamily="18" charset="0"/>
                <a:cs typeface="Times New Roman" panose="02020603050405020304" pitchFamily="18" charset="0"/>
              </a:rPr>
              <a:t>A ={ </a:t>
            </a:r>
            <a:r>
              <a:rPr lang="vi-VN" sz="2600" i="1" dirty="0">
                <a:latin typeface="Times New Roman" panose="02020603050405020304" pitchFamily="18" charset="0"/>
                <a:cs typeface="Times New Roman" panose="02020603050405020304" pitchFamily="18" charset="0"/>
              </a:rPr>
              <a:t>a</a:t>
            </a:r>
            <a:r>
              <a:rPr lang="vi-VN" sz="2600" baseline="-25000" dirty="0">
                <a:latin typeface="Times New Roman" panose="02020603050405020304" pitchFamily="18" charset="0"/>
                <a:cs typeface="Times New Roman" panose="02020603050405020304" pitchFamily="18" charset="0"/>
              </a:rPr>
              <a:t>1</a:t>
            </a:r>
            <a:r>
              <a:rPr lang="vi-VN" sz="2600" dirty="0">
                <a:latin typeface="Times New Roman" panose="02020603050405020304" pitchFamily="18" charset="0"/>
                <a:cs typeface="Times New Roman" panose="02020603050405020304" pitchFamily="18" charset="0"/>
              </a:rPr>
              <a:t>, </a:t>
            </a:r>
            <a:r>
              <a:rPr lang="vi-VN" sz="2600" i="1" dirty="0">
                <a:latin typeface="Times New Roman" panose="02020603050405020304" pitchFamily="18" charset="0"/>
                <a:cs typeface="Times New Roman" panose="02020603050405020304" pitchFamily="18" charset="0"/>
              </a:rPr>
              <a:t>a</a:t>
            </a:r>
            <a:r>
              <a:rPr lang="vi-VN" sz="2600" baseline="-250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 </a:t>
            </a:r>
            <a:r>
              <a:rPr lang="vi-VN" sz="2600" i="1" dirty="0">
                <a:latin typeface="Times New Roman" panose="02020603050405020304" pitchFamily="18" charset="0"/>
                <a:cs typeface="Times New Roman" panose="02020603050405020304" pitchFamily="18" charset="0"/>
              </a:rPr>
              <a:t>a</a:t>
            </a:r>
            <a:r>
              <a:rPr lang="vi-VN" sz="2600" i="1" baseline="-25000" dirty="0">
                <a:latin typeface="Times New Roman" panose="02020603050405020304" pitchFamily="18" charset="0"/>
                <a:cs typeface="Times New Roman" panose="02020603050405020304" pitchFamily="18" charset="0"/>
              </a:rPr>
              <a:t>N</a:t>
            </a:r>
            <a:r>
              <a:rPr lang="vi-VN" sz="2600" dirty="0" smtClean="0">
                <a:latin typeface="Times New Roman" panose="02020603050405020304" pitchFamily="18" charset="0"/>
                <a:cs typeface="Times New Roman" panose="02020603050405020304" pitchFamily="18" charset="0"/>
              </a:rPr>
              <a:t>},                         độc lập:  </a:t>
            </a:r>
            <a:endParaRPr lang="vi-VN" sz="2600" i="1"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11</a:t>
            </a:fld>
            <a:endParaRPr lang="en-US"/>
          </a:p>
        </p:txBody>
      </p:sp>
      <mc:AlternateContent xmlns:mc="http://schemas.openxmlformats.org/markup-compatibility/2006" xmlns:a14="http://schemas.microsoft.com/office/drawing/2010/main">
        <mc:Choice Requires="a14">
          <p:sp>
            <p:nvSpPr>
              <p:cNvPr id="6" name="Rectangle 5"/>
              <p:cNvSpPr/>
              <p:nvPr/>
            </p:nvSpPr>
            <p:spPr>
              <a:xfrm>
                <a:off x="4373632" y="4960819"/>
                <a:ext cx="3705052" cy="492443"/>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FFFF00"/>
                          </a:solidFill>
                          <a:latin typeface="Cambria Math" panose="02040503050406030204" pitchFamily="18" charset="0"/>
                        </a:rPr>
                        <m:t>𝐻</m:t>
                      </m:r>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𝐴</m:t>
                          </m:r>
                          <m:r>
                            <a:rPr lang="en-US" sz="2600" i="0">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𝐵</m:t>
                          </m:r>
                        </m:e>
                      </m:d>
                      <m:r>
                        <a:rPr lang="en-US" sz="2600" i="0">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𝐻</m:t>
                      </m:r>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𝐴</m:t>
                          </m:r>
                        </m:e>
                      </m:d>
                      <m:r>
                        <a:rPr lang="en-US" sz="2600" i="0">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𝐻</m:t>
                      </m:r>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𝐵</m:t>
                          </m:r>
                        </m:e>
                      </m:d>
                    </m:oMath>
                  </m:oMathPara>
                </a14:m>
                <a:endParaRPr lang="en-US" sz="2600" dirty="0">
                  <a:solidFill>
                    <a:srgbClr val="FFFF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373632" y="4960819"/>
                <a:ext cx="3705052" cy="492443"/>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133872" y="5650115"/>
                <a:ext cx="218457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𝑛</m:t>
                      </m:r>
                      <m:r>
                        <a:rPr lang="en-US" sz="2600" i="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0">
                              <a:latin typeface="Cambria Math" panose="02040503050406030204" pitchFamily="18" charset="0"/>
                            </a:rPr>
                            <m:t>1,...,</m:t>
                          </m:r>
                          <m:r>
                            <a:rPr lang="en-US" sz="2600" i="1">
                              <a:latin typeface="Cambria Math" panose="02040503050406030204" pitchFamily="18" charset="0"/>
                            </a:rPr>
                            <m:t>𝑁</m:t>
                          </m:r>
                        </m:e>
                      </m:d>
                    </m:oMath>
                  </m:oMathPara>
                </a14:m>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a:xfrm>
                <a:off x="5133872" y="5650115"/>
                <a:ext cx="2184572" cy="4924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8211904" y="5251613"/>
                <a:ext cx="3887987" cy="1217449"/>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FFFF00"/>
                          </a:solidFill>
                          <a:latin typeface="Cambria Math" panose="02040503050406030204" pitchFamily="18" charset="0"/>
                        </a:rPr>
                        <m:t>𝐻</m:t>
                      </m:r>
                      <m:d>
                        <m:dPr>
                          <m:ctrlPr>
                            <a:rPr lang="en-US" sz="2600" i="1">
                              <a:solidFill>
                                <a:srgbClr val="FFFF00"/>
                              </a:solidFill>
                              <a:latin typeface="Cambria Math" panose="02040503050406030204" pitchFamily="18" charset="0"/>
                            </a:rPr>
                          </m:ctrlPr>
                        </m:dPr>
                        <m:e>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𝑎</m:t>
                              </m:r>
                            </m:e>
                            <m:sub>
                              <m:r>
                                <a:rPr lang="en-US" sz="2600" i="0">
                                  <a:solidFill>
                                    <a:srgbClr val="FFFF00"/>
                                  </a:solidFill>
                                  <a:latin typeface="Cambria Math" panose="02040503050406030204" pitchFamily="18" charset="0"/>
                                </a:rPr>
                                <m:t>1</m:t>
                              </m:r>
                            </m:sub>
                          </m:sSub>
                          <m:r>
                            <a:rPr lang="en-US" sz="2600" i="0">
                              <a:solidFill>
                                <a:srgbClr val="FFFF00"/>
                              </a:solidFill>
                              <a:latin typeface="Cambria Math" panose="02040503050406030204" pitchFamily="18" charset="0"/>
                            </a:rPr>
                            <m:t>...</m:t>
                          </m:r>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𝑎</m:t>
                              </m:r>
                            </m:e>
                            <m:sub>
                              <m:r>
                                <a:rPr lang="en-US" sz="2600" i="1">
                                  <a:solidFill>
                                    <a:srgbClr val="FFFF00"/>
                                  </a:solidFill>
                                  <a:latin typeface="Cambria Math" panose="02040503050406030204" pitchFamily="18" charset="0"/>
                                </a:rPr>
                                <m:t>𝑁</m:t>
                              </m:r>
                            </m:sub>
                          </m:sSub>
                        </m:e>
                      </m:d>
                      <m:r>
                        <a:rPr lang="en-US" sz="2600" i="0">
                          <a:solidFill>
                            <a:srgbClr val="FFFF00"/>
                          </a:solidFill>
                          <a:latin typeface="Cambria Math" panose="02040503050406030204" pitchFamily="18" charset="0"/>
                        </a:rPr>
                        <m:t>=</m:t>
                      </m:r>
                      <m:nary>
                        <m:naryPr>
                          <m:chr m:val="∑"/>
                          <m:limLoc m:val="undOvr"/>
                          <m:grow m:val="on"/>
                          <m:ctrlPr>
                            <a:rPr lang="en-US" sz="2600" i="1">
                              <a:solidFill>
                                <a:srgbClr val="FFFF00"/>
                              </a:solidFill>
                              <a:latin typeface="Cambria Math" panose="02040503050406030204" pitchFamily="18" charset="0"/>
                            </a:rPr>
                          </m:ctrlPr>
                        </m:naryPr>
                        <m:sub>
                          <m:r>
                            <a:rPr lang="en-US" sz="2600" i="1">
                              <a:solidFill>
                                <a:srgbClr val="FFFF00"/>
                              </a:solidFill>
                              <a:latin typeface="Cambria Math" panose="02040503050406030204" pitchFamily="18" charset="0"/>
                            </a:rPr>
                            <m:t>𝑛</m:t>
                          </m:r>
                          <m:r>
                            <a:rPr lang="en-US" sz="2600" i="0">
                              <a:solidFill>
                                <a:srgbClr val="FFFF00"/>
                              </a:solidFill>
                              <a:latin typeface="Cambria Math" panose="02040503050406030204" pitchFamily="18" charset="0"/>
                            </a:rPr>
                            <m:t>=1</m:t>
                          </m:r>
                        </m:sub>
                        <m:sup>
                          <m:r>
                            <a:rPr lang="en-US" sz="2600" i="1">
                              <a:solidFill>
                                <a:srgbClr val="FFFF00"/>
                              </a:solidFill>
                              <a:latin typeface="Cambria Math" panose="02040503050406030204" pitchFamily="18" charset="0"/>
                            </a:rPr>
                            <m:t>𝑁</m:t>
                          </m:r>
                        </m:sup>
                        <m:e>
                          <m:r>
                            <a:rPr lang="en-US" sz="2600" i="1">
                              <a:solidFill>
                                <a:srgbClr val="FFFF00"/>
                              </a:solidFill>
                              <a:latin typeface="Cambria Math" panose="02040503050406030204" pitchFamily="18" charset="0"/>
                            </a:rPr>
                            <m:t>𝐻</m:t>
                          </m:r>
                          <m:d>
                            <m:dPr>
                              <m:ctrlPr>
                                <a:rPr lang="en-US" sz="2600" i="1">
                                  <a:solidFill>
                                    <a:srgbClr val="FFFF00"/>
                                  </a:solidFill>
                                  <a:latin typeface="Cambria Math" panose="02040503050406030204" pitchFamily="18" charset="0"/>
                                </a:rPr>
                              </m:ctrlPr>
                            </m:dPr>
                            <m:e>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𝑎</m:t>
                                  </m:r>
                                </m:e>
                                <m:sub>
                                  <m:r>
                                    <a:rPr lang="en-US" sz="2600" i="1">
                                      <a:solidFill>
                                        <a:srgbClr val="FFFF00"/>
                                      </a:solidFill>
                                      <a:latin typeface="Cambria Math" panose="02040503050406030204" pitchFamily="18" charset="0"/>
                                    </a:rPr>
                                    <m:t>𝑛</m:t>
                                  </m:r>
                                </m:sub>
                              </m:sSub>
                            </m:e>
                          </m:d>
                        </m:e>
                      </m:nary>
                    </m:oMath>
                  </m:oMathPara>
                </a14:m>
                <a:endParaRPr lang="en-US" sz="2600" dirty="0">
                  <a:solidFill>
                    <a:srgbClr val="FFFF00"/>
                  </a:solidFill>
                </a:endParaRPr>
              </a:p>
            </p:txBody>
          </p:sp>
        </mc:Choice>
        <mc:Fallback>
          <p:sp>
            <p:nvSpPr>
              <p:cNvPr id="9" name="Rectangle 8"/>
              <p:cNvSpPr>
                <a:spLocks noRot="1" noChangeAspect="1" noMove="1" noResize="1" noEditPoints="1" noAdjustHandles="1" noChangeArrowheads="1" noChangeShapeType="1" noTextEdit="1"/>
              </p:cNvSpPr>
              <p:nvPr/>
            </p:nvSpPr>
            <p:spPr>
              <a:xfrm>
                <a:off x="8211904" y="5251613"/>
                <a:ext cx="3887987" cy="1217449"/>
              </a:xfrm>
              <a:prstGeom prst="rect">
                <a:avLst/>
              </a:prstGeom>
              <a:blipFill rotWithShape="0">
                <a:blip r:embed="rId4"/>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727664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smtClean="0">
                <a:solidFill>
                  <a:srgbClr val="FFFF00"/>
                </a:solidFill>
                <a:latin typeface="Times New Roman" panose="02020603050405020304" pitchFamily="18" charset="0"/>
                <a:cs typeface="Times New Roman" panose="02020603050405020304" pitchFamily="18" charset="0"/>
              </a:rPr>
              <a:t>2.3</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 có điều kiện</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2.3.1 Định nghĩa</a:t>
                </a:r>
              </a:p>
              <a:p>
                <a:pPr marL="0"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Lượng tin có điều kiện là lượng tin A = </a:t>
                </a:r>
                <a:r>
                  <a:rPr lang="vi-VN" sz="2800" i="1" dirty="0" smtClean="0">
                    <a:latin typeface="Times New Roman" panose="02020603050405020304" pitchFamily="18" charset="0"/>
                    <a:cs typeface="Times New Roman" panose="02020603050405020304" pitchFamily="18" charset="0"/>
                  </a:rPr>
                  <a:t>a</a:t>
                </a:r>
                <a:r>
                  <a:rPr lang="vi-VN" sz="2800" i="1" baseline="-25000" dirty="0" smtClean="0">
                    <a:latin typeface="Times New Roman" panose="02020603050405020304" pitchFamily="18" charset="0"/>
                    <a:cs typeface="Times New Roman" panose="02020603050405020304" pitchFamily="18" charset="0"/>
                  </a:rPr>
                  <a:t>n</a:t>
                </a:r>
                <a:r>
                  <a:rPr lang="vi-VN" sz="2800" dirty="0" smtClean="0">
                    <a:latin typeface="Times New Roman" panose="02020603050405020304" pitchFamily="18" charset="0"/>
                    <a:cs typeface="Times New Roman" panose="02020603050405020304" pitchFamily="18" charset="0"/>
                  </a:rPr>
                  <a:t> khi đã xảy ra B = </a:t>
                </a:r>
                <a:r>
                  <a:rPr lang="vi-VN" sz="2800" i="1" dirty="0" smtClean="0">
                    <a:latin typeface="Times New Roman" panose="02020603050405020304" pitchFamily="18" charset="0"/>
                    <a:cs typeface="Times New Roman" panose="02020603050405020304" pitchFamily="18" charset="0"/>
                  </a:rPr>
                  <a:t>b</a:t>
                </a:r>
                <a:r>
                  <a:rPr lang="vi-VN" sz="2800" i="1" baseline="-25000" dirty="0" smtClean="0">
                    <a:latin typeface="Times New Roman" panose="02020603050405020304" pitchFamily="18" charset="0"/>
                    <a:cs typeface="Times New Roman" panose="02020603050405020304" pitchFamily="18" charset="0"/>
                  </a:rPr>
                  <a:t>m</a:t>
                </a:r>
                <a:endParaRPr lang="vi-VN" sz="2800" baseline="-25000" dirty="0" smtClean="0">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Entropy của tin A với điều kiện </a:t>
                </a:r>
                <a14:m>
                  <m:oMath xmlns:m="http://schemas.openxmlformats.org/officeDocument/2006/math">
                    <m:r>
                      <m:rPr>
                        <m:nor/>
                      </m:rPr>
                      <a:rPr lang="vi-VN" sz="2800" i="1" dirty="0">
                        <a:latin typeface="Times New Roman" panose="02020603050405020304" pitchFamily="18" charset="0"/>
                        <a:cs typeface="Times New Roman" panose="02020603050405020304" pitchFamily="18" charset="0"/>
                      </a:rPr>
                      <m:t>b</m:t>
                    </m:r>
                    <m:r>
                      <m:rPr>
                        <m:nor/>
                      </m:rPr>
                      <a:rPr lang="vi-VN" sz="2800" i="1" baseline="-25000" dirty="0">
                        <a:latin typeface="Times New Roman" panose="02020603050405020304" pitchFamily="18" charset="0"/>
                        <a:cs typeface="Times New Roman" panose="02020603050405020304" pitchFamily="18" charset="0"/>
                      </a:rPr>
                      <m:t>m</m:t>
                    </m:r>
                  </m:oMath>
                </a14:m>
                <a:r>
                  <a:rPr lang="vi-VN" sz="2800" dirty="0" smtClean="0">
                    <a:latin typeface="Times New Roman" panose="02020603050405020304" pitchFamily="18" charset="0"/>
                    <a:cs typeface="Times New Roman" panose="02020603050405020304" pitchFamily="18" charset="0"/>
                  </a:rPr>
                  <a:t> được xác định bằng kỳ vọng của lượng tin riêng có điều kiện về A khi biết </a:t>
                </a:r>
                <a14:m>
                  <m:oMath xmlns:m="http://schemas.openxmlformats.org/officeDocument/2006/math">
                    <m:r>
                      <m:rPr>
                        <m:nor/>
                      </m:rPr>
                      <a:rPr lang="vi-VN" sz="2800" i="1" dirty="0">
                        <a:latin typeface="Times New Roman" panose="02020603050405020304" pitchFamily="18" charset="0"/>
                        <a:cs typeface="Times New Roman" panose="02020603050405020304" pitchFamily="18" charset="0"/>
                      </a:rPr>
                      <m:t>b</m:t>
                    </m:r>
                    <m:r>
                      <m:rPr>
                        <m:nor/>
                      </m:rPr>
                      <a:rPr lang="vi-VN" sz="2800" i="1" baseline="-25000" dirty="0">
                        <a:latin typeface="Times New Roman" panose="02020603050405020304" pitchFamily="18" charset="0"/>
                        <a:cs typeface="Times New Roman" panose="02020603050405020304" pitchFamily="18" charset="0"/>
                      </a:rPr>
                      <m:t>m</m:t>
                    </m:r>
                    <m:r>
                      <m:rPr>
                        <m:nor/>
                      </m:rPr>
                      <a:rPr lang="vi-VN" sz="2800" baseline="-25000" dirty="0">
                        <a:latin typeface="Times New Roman" panose="02020603050405020304" pitchFamily="18" charset="0"/>
                        <a:cs typeface="Times New Roman" panose="02020603050405020304" pitchFamily="18" charset="0"/>
                      </a:rPr>
                      <m:t> </m:t>
                    </m:r>
                  </m:oMath>
                </a14:m>
                <a:r>
                  <a:rPr lang="vi-VN" sz="2800" dirty="0" smtClean="0">
                    <a:latin typeface="Times New Roman" panose="02020603050405020304" pitchFamily="18" charset="0"/>
                    <a:cs typeface="Times New Roman" panose="02020603050405020304" pitchFamily="18" charset="0"/>
                  </a:rPr>
                  <a:t>: </a:t>
                </a:r>
              </a:p>
              <a:p>
                <a:pPr marL="0" indent="0">
                  <a:lnSpc>
                    <a:spcPct val="130000"/>
                  </a:lnSpc>
                  <a:spcBef>
                    <a:spcPts val="600"/>
                  </a:spcBef>
                  <a:spcAft>
                    <a:spcPts val="600"/>
                  </a:spcAft>
                  <a:buNone/>
                </a:pPr>
                <a:endParaRPr lang="vi-VN" sz="28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12</a:t>
            </a:fld>
            <a:endParaRPr lang="en-US"/>
          </a:p>
        </p:txBody>
      </p:sp>
      <mc:AlternateContent xmlns:mc="http://schemas.openxmlformats.org/markup-compatibility/2006" xmlns:a14="http://schemas.microsoft.com/office/drawing/2010/main">
        <mc:Choice Requires="a14">
          <p:sp>
            <p:nvSpPr>
              <p:cNvPr id="7" name="Rectangle 6"/>
              <p:cNvSpPr/>
              <p:nvPr/>
            </p:nvSpPr>
            <p:spPr>
              <a:xfrm>
                <a:off x="3792342" y="2456972"/>
                <a:ext cx="4265783" cy="52322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m:rPr>
                                  <m:nor/>
                                </m:rPr>
                                <a:rPr lang="vi-VN" sz="2800" i="1" dirty="0">
                                  <a:latin typeface="Times New Roman" panose="02020603050405020304" pitchFamily="18" charset="0"/>
                                  <a:cs typeface="Times New Roman" panose="02020603050405020304" pitchFamily="18" charset="0"/>
                                </a:rPr>
                                <m:t>a</m:t>
                              </m:r>
                              <m:r>
                                <m:rPr>
                                  <m:nor/>
                                </m:rPr>
                                <a:rPr lang="vi-VN" sz="2800" i="1" baseline="-25000" dirty="0">
                                  <a:latin typeface="Times New Roman" panose="02020603050405020304" pitchFamily="18" charset="0"/>
                                  <a:cs typeface="Times New Roman" panose="02020603050405020304" pitchFamily="18" charset="0"/>
                                </a:rPr>
                                <m:t>n</m:t>
                              </m:r>
                            </m:num>
                            <m:den>
                              <m:r>
                                <m:rPr>
                                  <m:nor/>
                                </m:rPr>
                                <a:rPr lang="vi-VN" sz="2800" i="1" dirty="0">
                                  <a:latin typeface="Times New Roman" panose="02020603050405020304" pitchFamily="18" charset="0"/>
                                  <a:cs typeface="Times New Roman" panose="02020603050405020304" pitchFamily="18" charset="0"/>
                                </a:rPr>
                                <m:t>b</m:t>
                              </m:r>
                              <m:r>
                                <m:rPr>
                                  <m:nor/>
                                </m:rPr>
                                <a:rPr lang="vi-VN" sz="2800" i="1" baseline="-25000" dirty="0">
                                  <a:latin typeface="Times New Roman" panose="02020603050405020304" pitchFamily="18" charset="0"/>
                                  <a:cs typeface="Times New Roman" panose="02020603050405020304" pitchFamily="18" charset="0"/>
                                </a:rPr>
                                <m:t>m</m:t>
                              </m:r>
                              <m:r>
                                <m:rPr>
                                  <m:nor/>
                                </m:rPr>
                                <a:rPr lang="vi-VN" sz="2800" baseline="-25000" dirty="0">
                                  <a:latin typeface="Times New Roman" panose="02020603050405020304" pitchFamily="18" charset="0"/>
                                  <a:cs typeface="Times New Roman" panose="02020603050405020304" pitchFamily="18" charset="0"/>
                                </a:rPr>
                                <m:t> </m:t>
                              </m:r>
                            </m:den>
                          </m:f>
                        </m:e>
                      </m:d>
                      <m:r>
                        <a:rPr lang="en-US" sz="2800" i="0">
                          <a:solidFill>
                            <a:srgbClr val="FFFF00"/>
                          </a:solidFill>
                          <a:latin typeface="Cambria Math" panose="02040503050406030204" pitchFamily="18" charset="0"/>
                        </a:rPr>
                        <m:t>=−</m:t>
                      </m:r>
                      <m:r>
                        <m:rPr>
                          <m:sty m:val="p"/>
                        </m:rPr>
                        <a:rPr lang="en-US" sz="2800" i="0">
                          <a:solidFill>
                            <a:srgbClr val="FFFF00"/>
                          </a:solidFill>
                          <a:latin typeface="Cambria Math" panose="02040503050406030204" pitchFamily="18" charset="0"/>
                        </a:rPr>
                        <m:t>log</m:t>
                      </m:r>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m:rPr>
                                  <m:nor/>
                                </m:rPr>
                                <a:rPr lang="vi-VN" sz="2800" i="1" dirty="0">
                                  <a:latin typeface="Times New Roman" panose="02020603050405020304" pitchFamily="18" charset="0"/>
                                  <a:cs typeface="Times New Roman" panose="02020603050405020304" pitchFamily="18" charset="0"/>
                                </a:rPr>
                                <m:t>a</m:t>
                              </m:r>
                              <m:r>
                                <m:rPr>
                                  <m:nor/>
                                </m:rPr>
                                <a:rPr lang="vi-VN" sz="2800" i="1" baseline="-25000" dirty="0">
                                  <a:latin typeface="Times New Roman" panose="02020603050405020304" pitchFamily="18" charset="0"/>
                                  <a:cs typeface="Times New Roman" panose="02020603050405020304" pitchFamily="18" charset="0"/>
                                </a:rPr>
                                <m:t>n</m:t>
                              </m:r>
                            </m:num>
                            <m:den>
                              <m:r>
                                <m:rPr>
                                  <m:nor/>
                                </m:rPr>
                                <a:rPr lang="vi-VN" sz="2800" i="1" dirty="0">
                                  <a:latin typeface="Times New Roman" panose="02020603050405020304" pitchFamily="18" charset="0"/>
                                  <a:cs typeface="Times New Roman" panose="02020603050405020304" pitchFamily="18" charset="0"/>
                                </a:rPr>
                                <m:t>b</m:t>
                              </m:r>
                              <m:r>
                                <m:rPr>
                                  <m:nor/>
                                </m:rPr>
                                <a:rPr lang="vi-VN" sz="2800" i="1" baseline="-25000" dirty="0">
                                  <a:latin typeface="Times New Roman" panose="02020603050405020304" pitchFamily="18" charset="0"/>
                                  <a:cs typeface="Times New Roman" panose="02020603050405020304" pitchFamily="18" charset="0"/>
                                </a:rPr>
                                <m:t>m</m:t>
                              </m:r>
                              <m:r>
                                <m:rPr>
                                  <m:nor/>
                                </m:rPr>
                                <a:rPr lang="vi-VN" sz="2800" baseline="-25000" dirty="0">
                                  <a:latin typeface="Times New Roman" panose="02020603050405020304" pitchFamily="18" charset="0"/>
                                  <a:cs typeface="Times New Roman" panose="02020603050405020304" pitchFamily="18" charset="0"/>
                                </a:rPr>
                                <m:t> </m:t>
                              </m:r>
                            </m:den>
                          </m:f>
                        </m:e>
                      </m:d>
                    </m:oMath>
                  </m:oMathPara>
                </a14:m>
                <a:endParaRPr lang="en-US" sz="2800" dirty="0">
                  <a:solidFill>
                    <a:srgbClr val="FFFF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92342" y="2456972"/>
                <a:ext cx="4265783" cy="523220"/>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763257" y="4450725"/>
                <a:ext cx="6646435" cy="1303883"/>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𝐴</m:t>
                              </m:r>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𝑏</m:t>
                                  </m:r>
                                </m:e>
                                <m:sub>
                                  <m:r>
                                    <a:rPr lang="en-US" sz="2800" i="1">
                                      <a:solidFill>
                                        <a:srgbClr val="FFFF00"/>
                                      </a:solidFill>
                                      <a:latin typeface="Cambria Math" panose="02040503050406030204" pitchFamily="18" charset="0"/>
                                    </a:rPr>
                                    <m:t>𝑚</m:t>
                                  </m:r>
                                </m:sub>
                              </m:sSub>
                            </m:den>
                          </m:f>
                        </m:e>
                      </m:d>
                      <m:r>
                        <a:rPr lang="en-US" sz="2800" i="0">
                          <a:solidFill>
                            <a:srgbClr val="FFFF00"/>
                          </a:solidFill>
                          <a:latin typeface="Cambria Math" panose="02040503050406030204" pitchFamily="18" charset="0"/>
                        </a:rPr>
                        <m:t>≜−</m:t>
                      </m:r>
                      <m:nary>
                        <m:naryPr>
                          <m:chr m:val="∑"/>
                          <m:limLoc m:val="undOvr"/>
                          <m:grow m:val="on"/>
                          <m:ctrlPr>
                            <a:rPr lang="en-US" sz="2800" i="1">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𝑛</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𝑁</m:t>
                          </m:r>
                        </m:sup>
                        <m:e>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𝑛</m:t>
                                      </m:r>
                                    </m:sub>
                                  </m:sSub>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𝑏</m:t>
                                      </m:r>
                                    </m:e>
                                    <m:sub>
                                      <m:r>
                                        <a:rPr lang="en-US" sz="2800" i="1">
                                          <a:solidFill>
                                            <a:srgbClr val="FFFF00"/>
                                          </a:solidFill>
                                          <a:latin typeface="Cambria Math" panose="02040503050406030204" pitchFamily="18" charset="0"/>
                                        </a:rPr>
                                        <m:t>𝑚</m:t>
                                      </m:r>
                                    </m:sub>
                                  </m:sSub>
                                </m:den>
                              </m:f>
                            </m:e>
                          </m:d>
                          <m:r>
                            <m:rPr>
                              <m:sty m:val="p"/>
                            </m:rPr>
                            <a:rPr lang="en-US" sz="2800" i="0">
                              <a:solidFill>
                                <a:srgbClr val="FFFF00"/>
                              </a:solidFill>
                              <a:latin typeface="Cambria Math" panose="02040503050406030204" pitchFamily="18" charset="0"/>
                            </a:rPr>
                            <m:t>log</m:t>
                          </m:r>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𝑛</m:t>
                                      </m:r>
                                    </m:sub>
                                  </m:sSub>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𝑏</m:t>
                                      </m:r>
                                    </m:e>
                                    <m:sub>
                                      <m:r>
                                        <a:rPr lang="en-US" sz="2800" i="1">
                                          <a:solidFill>
                                            <a:srgbClr val="FFFF00"/>
                                          </a:solidFill>
                                          <a:latin typeface="Cambria Math" panose="02040503050406030204" pitchFamily="18" charset="0"/>
                                        </a:rPr>
                                        <m:t>𝑚</m:t>
                                      </m:r>
                                    </m:sub>
                                  </m:sSub>
                                </m:den>
                              </m:f>
                            </m:e>
                          </m:d>
                        </m:e>
                      </m:nary>
                    </m:oMath>
                  </m:oMathPara>
                </a14:m>
                <a:endParaRPr lang="en-US" sz="2800" dirty="0">
                  <a:solidFill>
                    <a:srgbClr val="FFFF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763257" y="4450725"/>
                <a:ext cx="6646435" cy="1303883"/>
              </a:xfrm>
              <a:prstGeom prst="rect">
                <a:avLst/>
              </a:prstGeom>
              <a:blipFill rotWithShape="0">
                <a:blip r:embed="rId4"/>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383156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smtClean="0">
                <a:solidFill>
                  <a:srgbClr val="FFFF00"/>
                </a:solidFill>
                <a:latin typeface="Times New Roman" panose="02020603050405020304" pitchFamily="18" charset="0"/>
                <a:cs typeface="Times New Roman" panose="02020603050405020304" pitchFamily="18" charset="0"/>
              </a:rPr>
              <a:t>2.3</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 có điều kiện</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2.3.1 Định nghĩa</a:t>
                </a:r>
              </a:p>
              <a:p>
                <a:pPr marL="0"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Entropy của tin A với điều kiện </a:t>
                </a:r>
                <a14:m>
                  <m:oMath xmlns:m="http://schemas.openxmlformats.org/officeDocument/2006/math">
                    <m:r>
                      <m:rPr>
                        <m:sty m:val="p"/>
                      </m:rPr>
                      <a:rPr lang="vi-VN" sz="2800" dirty="0">
                        <a:latin typeface="Cambria Math" panose="02040503050406030204" pitchFamily="18" charset="0"/>
                        <a:cs typeface="Times New Roman" panose="02020603050405020304" pitchFamily="18" charset="0"/>
                      </a:rPr>
                      <m:t>B</m:t>
                    </m:r>
                  </m:oMath>
                </a14:m>
                <a:r>
                  <a:rPr lang="vi-VN" sz="2800" dirty="0" smtClean="0">
                    <a:latin typeface="Times New Roman" panose="02020603050405020304" pitchFamily="18" charset="0"/>
                    <a:cs typeface="Times New Roman" panose="02020603050405020304" pitchFamily="18" charset="0"/>
                  </a:rPr>
                  <a:t> được xác định bằng kỳ vọng của đại lượng H(A/</a:t>
                </a:r>
                <a:r>
                  <a:rPr lang="vi-VN" sz="2800" i="1" dirty="0" smtClean="0">
                    <a:latin typeface="Times New Roman" panose="02020603050405020304" pitchFamily="18" charset="0"/>
                    <a:cs typeface="Times New Roman" panose="02020603050405020304" pitchFamily="18" charset="0"/>
                  </a:rPr>
                  <a:t>b</a:t>
                </a:r>
                <a:r>
                  <a:rPr lang="vi-VN" sz="2800" i="1" baseline="-250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a:t>
                </a:r>
                <a:endParaRPr lang="vi-VN" sz="2800" b="1"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13</a:t>
            </a:fld>
            <a:endParaRPr lang="en-US"/>
          </a:p>
        </p:txBody>
      </p:sp>
      <mc:AlternateContent xmlns:mc="http://schemas.openxmlformats.org/markup-compatibility/2006" xmlns:a14="http://schemas.microsoft.com/office/drawing/2010/main">
        <mc:Choice Requires="a14">
          <p:sp>
            <p:nvSpPr>
              <p:cNvPr id="11" name="Rectangle 10"/>
              <p:cNvSpPr/>
              <p:nvPr/>
            </p:nvSpPr>
            <p:spPr>
              <a:xfrm>
                <a:off x="2539286" y="2915172"/>
                <a:ext cx="7421904" cy="1303883"/>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𝐴</m:t>
                              </m:r>
                            </m:num>
                            <m:den>
                              <m:r>
                                <a:rPr lang="en-US" sz="2800" i="1">
                                  <a:solidFill>
                                    <a:srgbClr val="FFFF00"/>
                                  </a:solidFill>
                                  <a:latin typeface="Cambria Math" panose="02040503050406030204" pitchFamily="18" charset="0"/>
                                </a:rPr>
                                <m:t>𝐵</m:t>
                              </m:r>
                            </m:den>
                          </m:f>
                        </m:e>
                      </m:d>
                      <m:r>
                        <a:rPr lang="en-US" sz="2800" i="0">
                          <a:solidFill>
                            <a:srgbClr val="FFFF00"/>
                          </a:solidFill>
                          <a:latin typeface="Cambria Math" panose="02040503050406030204" pitchFamily="18" charset="0"/>
                        </a:rPr>
                        <m:t>=</m:t>
                      </m:r>
                      <m:r>
                        <a:rPr lang="vi-VN" sz="2800" b="0" i="1" smtClean="0">
                          <a:solidFill>
                            <a:srgbClr val="FFFF00"/>
                          </a:solidFill>
                          <a:latin typeface="Cambria Math" panose="02040503050406030204" pitchFamily="18" charset="0"/>
                        </a:rPr>
                        <m:t>−</m:t>
                      </m:r>
                      <m:nary>
                        <m:naryPr>
                          <m:chr m:val="∑"/>
                          <m:limLoc m:val="undOvr"/>
                          <m:grow m:val="on"/>
                          <m:ctrlPr>
                            <a:rPr lang="en-US" sz="2800" i="1">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𝑛</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𝑁</m:t>
                          </m:r>
                        </m:sup>
                        <m:e/>
                      </m:nary>
                      <m:nary>
                        <m:naryPr>
                          <m:chr m:val="∑"/>
                          <m:limLoc m:val="undOvr"/>
                          <m:grow m:val="on"/>
                          <m:ctrlPr>
                            <a:rPr lang="en-US" sz="2800" i="1" smtClean="0">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𝑚</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𝑀</m:t>
                          </m:r>
                        </m:sup>
                        <m:e>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𝑛</m:t>
                                  </m:r>
                                </m:sub>
                              </m:sSub>
                              <m:r>
                                <a:rPr lang="en-US" sz="2800" i="0">
                                  <a:solidFill>
                                    <a:srgbClr val="FFFF00"/>
                                  </a:solidFill>
                                  <a:latin typeface="Cambria Math" panose="02040503050406030204" pitchFamily="18" charset="0"/>
                                </a:rPr>
                                <m:t>.</m:t>
                              </m:r>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𝑏</m:t>
                                  </m:r>
                                </m:e>
                                <m:sub>
                                  <m:r>
                                    <a:rPr lang="en-US" sz="2800" i="1">
                                      <a:solidFill>
                                        <a:srgbClr val="FFFF00"/>
                                      </a:solidFill>
                                      <a:latin typeface="Cambria Math" panose="02040503050406030204" pitchFamily="18" charset="0"/>
                                    </a:rPr>
                                    <m:t>𝑚</m:t>
                                  </m:r>
                                </m:sub>
                              </m:sSub>
                            </m:e>
                          </m:d>
                          <m:r>
                            <m:rPr>
                              <m:sty m:val="p"/>
                            </m:rPr>
                            <a:rPr lang="en-US" sz="2800" i="0">
                              <a:solidFill>
                                <a:srgbClr val="FFFF00"/>
                              </a:solidFill>
                              <a:latin typeface="Cambria Math" panose="02040503050406030204" pitchFamily="18" charset="0"/>
                            </a:rPr>
                            <m:t>log</m:t>
                          </m:r>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𝑛</m:t>
                                      </m:r>
                                    </m:sub>
                                  </m:sSub>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𝑏</m:t>
                                      </m:r>
                                    </m:e>
                                    <m:sub>
                                      <m:r>
                                        <a:rPr lang="en-US" sz="2800" i="1">
                                          <a:solidFill>
                                            <a:srgbClr val="FFFF00"/>
                                          </a:solidFill>
                                          <a:latin typeface="Cambria Math" panose="02040503050406030204" pitchFamily="18" charset="0"/>
                                        </a:rPr>
                                        <m:t>𝑚</m:t>
                                      </m:r>
                                    </m:sub>
                                  </m:sSub>
                                </m:den>
                              </m:f>
                            </m:e>
                          </m:d>
                        </m:e>
                      </m:nary>
                    </m:oMath>
                  </m:oMathPara>
                </a14:m>
                <a:endParaRPr lang="en-US" sz="2800" dirty="0">
                  <a:solidFill>
                    <a:srgbClr val="FFFF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539286" y="2915172"/>
                <a:ext cx="7421904" cy="1303883"/>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1174819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smtClean="0">
                <a:solidFill>
                  <a:srgbClr val="FFFF00"/>
                </a:solidFill>
                <a:latin typeface="Times New Roman" panose="02020603050405020304" pitchFamily="18" charset="0"/>
                <a:cs typeface="Times New Roman" panose="02020603050405020304" pitchFamily="18" charset="0"/>
              </a:rPr>
              <a:t>2.3</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 có điều kiện</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2.3.2  Tính chất của entropy có điều kiện</a:t>
            </a:r>
          </a:p>
          <a:p>
            <a:pPr marL="342900" indent="-342900">
              <a:lnSpc>
                <a:spcPct val="130000"/>
              </a:lnSpc>
              <a:spcBef>
                <a:spcPts val="600"/>
              </a:spcBef>
              <a:spcAft>
                <a:spcPts val="600"/>
              </a:spcAft>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Nếu A và B là hai trường biến cố bất kỳ thì entropy của trường biến cố đồng thời bằng:</a:t>
            </a:r>
          </a:p>
          <a:p>
            <a:pPr marL="342900" indent="-342900">
              <a:lnSpc>
                <a:spcPct val="130000"/>
              </a:lnSpc>
              <a:spcBef>
                <a:spcPts val="600"/>
              </a:spcBef>
              <a:spcAft>
                <a:spcPts val="6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Entropy có điều kiện nằm trong phạm vi:</a:t>
            </a:r>
          </a:p>
          <a:p>
            <a:pPr marL="342900"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Entropy của trường sự kiện đồng thời không lớn hơn tổng entropy của các trường sự kiện cơ bản:</a:t>
            </a:r>
            <a:r>
              <a:rPr lang="vi-VN" sz="2800" dirty="0" smtClean="0">
                <a:solidFill>
                  <a:schemeClr val="tx1"/>
                </a:solidFill>
                <a:latin typeface="Times New Roman" panose="02020603050405020304" pitchFamily="18" charset="0"/>
                <a:cs typeface="Times New Roman" panose="02020603050405020304" pitchFamily="18" charset="0"/>
              </a:rPr>
              <a:t>  </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14</a:t>
            </a:fld>
            <a:endParaRPr lang="en-US"/>
          </a:p>
        </p:txBody>
      </p:sp>
      <mc:AlternateContent xmlns:mc="http://schemas.openxmlformats.org/markup-compatibility/2006" xmlns:a14="http://schemas.microsoft.com/office/drawing/2010/main">
        <mc:Choice Requires="a14">
          <p:sp>
            <p:nvSpPr>
              <p:cNvPr id="6" name="Rectangle 5"/>
              <p:cNvSpPr/>
              <p:nvPr/>
            </p:nvSpPr>
            <p:spPr>
              <a:xfrm>
                <a:off x="2171674" y="2936177"/>
                <a:ext cx="7359066" cy="52322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𝐵</m:t>
                              </m:r>
                            </m:num>
                            <m:den>
                              <m:r>
                                <a:rPr lang="en-US" sz="2800" i="1">
                                  <a:solidFill>
                                    <a:srgbClr val="FFFF00"/>
                                  </a:solidFill>
                                  <a:latin typeface="Cambria Math" panose="02040503050406030204" pitchFamily="18" charset="0"/>
                                </a:rPr>
                                <m:t>𝐴</m:t>
                              </m:r>
                            </m:den>
                          </m:f>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𝐵</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𝐴</m:t>
                              </m:r>
                            </m:num>
                            <m:den>
                              <m:r>
                                <a:rPr lang="en-US" sz="2800" i="1">
                                  <a:solidFill>
                                    <a:srgbClr val="FFFF00"/>
                                  </a:solidFill>
                                  <a:latin typeface="Cambria Math" panose="02040503050406030204" pitchFamily="18" charset="0"/>
                                </a:rPr>
                                <m:t>𝐵</m:t>
                              </m:r>
                            </m:den>
                          </m:f>
                        </m:e>
                      </m:d>
                    </m:oMath>
                  </m:oMathPara>
                </a14:m>
                <a:endParaRPr lang="en-US" sz="2800" dirty="0">
                  <a:solidFill>
                    <a:srgbClr val="FFFF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171674" y="2936177"/>
                <a:ext cx="7359066" cy="523220"/>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818760" y="3786702"/>
                <a:ext cx="3466590" cy="52322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smtClean="0">
                          <a:solidFill>
                            <a:srgbClr val="FFFF00"/>
                          </a:solidFill>
                          <a:latin typeface="Cambria Math" panose="02040503050406030204" pitchFamily="18" charset="0"/>
                        </a:rPr>
                        <m:t>0</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𝐴</m:t>
                              </m:r>
                            </m:num>
                            <m:den>
                              <m:r>
                                <a:rPr lang="en-US" sz="2800" i="1">
                                  <a:solidFill>
                                    <a:srgbClr val="FFFF00"/>
                                  </a:solidFill>
                                  <a:latin typeface="Cambria Math" panose="02040503050406030204" pitchFamily="18" charset="0"/>
                                </a:rPr>
                                <m:t>𝐵</m:t>
                              </m:r>
                            </m:den>
                          </m:f>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oMath>
                  </m:oMathPara>
                </a14:m>
                <a:endParaRPr lang="en-US" sz="2800" dirty="0">
                  <a:solidFill>
                    <a:srgbClr val="FFFF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6818760" y="3786702"/>
                <a:ext cx="3466590" cy="523220"/>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12662" y="5675363"/>
                <a:ext cx="3976025" cy="52322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𝐵</m:t>
                          </m:r>
                        </m:e>
                      </m:d>
                    </m:oMath>
                  </m:oMathPara>
                </a14:m>
                <a:endParaRPr lang="en-US" sz="2800" dirty="0">
                  <a:solidFill>
                    <a:srgbClr val="FFFF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412662" y="5675363"/>
                <a:ext cx="3976025" cy="523220"/>
              </a:xfrm>
              <a:prstGeom prst="rect">
                <a:avLst/>
              </a:prstGeom>
              <a:blipFill rotWithShape="0">
                <a:blip r:embed="rId4"/>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1378165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Bài tập lượng tin</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u="sng" dirty="0" smtClean="0">
                    <a:solidFill>
                      <a:schemeClr val="tx1"/>
                    </a:solidFill>
                    <a:latin typeface="Times New Roman" panose="02020603050405020304" pitchFamily="18" charset="0"/>
                    <a:cs typeface="Times New Roman" panose="02020603050405020304" pitchFamily="18" charset="0"/>
                  </a:rPr>
                  <a:t>Bài tập 1</a:t>
                </a:r>
                <a:r>
                  <a:rPr lang="vi-VN" sz="2800" dirty="0" smtClean="0">
                    <a:solidFill>
                      <a:schemeClr val="tx1"/>
                    </a:solidFill>
                    <a:latin typeface="Times New Roman" panose="02020603050405020304" pitchFamily="18" charset="0"/>
                    <a:cs typeface="Times New Roman" panose="02020603050405020304" pitchFamily="18" charset="0"/>
                  </a:rPr>
                  <a:t>: Cho tập tin U = {</a:t>
                </a:r>
                <a:r>
                  <a:rPr lang="vi-VN" sz="2800" i="1" dirty="0" smtClean="0">
                    <a:solidFill>
                      <a:schemeClr val="tx1"/>
                    </a:solidFill>
                    <a:latin typeface="Times New Roman" panose="02020603050405020304" pitchFamily="18" charset="0"/>
                    <a:cs typeface="Times New Roman" panose="02020603050405020304" pitchFamily="18" charset="0"/>
                  </a:rPr>
                  <a:t>u</a:t>
                </a:r>
                <a:r>
                  <a:rPr lang="vi-VN" sz="2800" i="1" baseline="-25000" dirty="0" smtClean="0">
                    <a:solidFill>
                      <a:schemeClr val="tx1"/>
                    </a:solidFill>
                    <a:latin typeface="Times New Roman" panose="02020603050405020304" pitchFamily="18" charset="0"/>
                    <a:cs typeface="Times New Roman" panose="02020603050405020304" pitchFamily="18" charset="0"/>
                  </a:rPr>
                  <a:t>i</a:t>
                </a:r>
                <a:r>
                  <a:rPr lang="vi-VN" sz="2800" dirty="0" smtClean="0">
                    <a:solidFill>
                      <a:schemeClr val="tx1"/>
                    </a:solidFill>
                    <a:latin typeface="Times New Roman" panose="02020603050405020304" pitchFamily="18" charset="0"/>
                    <a:cs typeface="Times New Roman" panose="02020603050405020304" pitchFamily="18" charset="0"/>
                  </a:rPr>
                  <a:t>}, với </a:t>
                </a:r>
                <a:r>
                  <a:rPr lang="vi-VN" sz="2800" i="1" dirty="0" smtClean="0">
                    <a:solidFill>
                      <a:schemeClr val="tx1"/>
                    </a:solidFill>
                    <a:latin typeface="Times New Roman" panose="02020603050405020304" pitchFamily="18" charset="0"/>
                    <a:cs typeface="Times New Roman" panose="02020603050405020304" pitchFamily="18" charset="0"/>
                  </a:rPr>
                  <a:t>i</a:t>
                </a:r>
                <a14:m>
                  <m:oMath xmlns:m="http://schemas.openxmlformats.org/officeDocument/2006/math">
                    <m:r>
                      <a:rPr lang="vi-VN" sz="2800" b="0" i="0" smtClean="0">
                        <a:latin typeface="Cambria Math" panose="02040503050406030204" pitchFamily="18" charset="0"/>
                      </a:rPr>
                      <m:t> </m:t>
                    </m:r>
                    <m:r>
                      <a:rPr lang="en-US" sz="2800">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a:latin typeface="Cambria Math" panose="02040503050406030204" pitchFamily="18" charset="0"/>
                          </a:rPr>
                          <m:t>1,...,</m:t>
                        </m:r>
                        <m:r>
                          <a:rPr lang="vi-VN" sz="2800" i="1">
                            <a:latin typeface="Cambria Math" panose="02040503050406030204" pitchFamily="18" charset="0"/>
                          </a:rPr>
                          <m:t>6</m:t>
                        </m:r>
                      </m:e>
                    </m:d>
                  </m:oMath>
                </a14:m>
                <a:r>
                  <a:rPr lang="vi-VN" sz="2800" dirty="0" smtClean="0">
                    <a:solidFill>
                      <a:schemeClr val="tx1"/>
                    </a:solidFill>
                    <a:latin typeface="Times New Roman" panose="02020603050405020304" pitchFamily="18" charset="0"/>
                    <a:cs typeface="Times New Roman" panose="02020603050405020304" pitchFamily="18" charset="0"/>
                  </a:rPr>
                  <a:t> có xác suất xuất hiện p</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u</a:t>
                </a:r>
                <a:r>
                  <a:rPr lang="vi-VN" sz="2800" i="1" baseline="-25000" dirty="0" smtClean="0">
                    <a:latin typeface="Times New Roman" panose="02020603050405020304" pitchFamily="18" charset="0"/>
                    <a:cs typeface="Times New Roman" panose="02020603050405020304" pitchFamily="18" charset="0"/>
                  </a:rPr>
                  <a:t>i</a:t>
                </a:r>
                <a:r>
                  <a:rPr lang="vi-VN" sz="2800" dirty="0" smtClean="0">
                    <a:latin typeface="Times New Roman" panose="02020603050405020304" pitchFamily="18" charset="0"/>
                    <a:cs typeface="Times New Roman" panose="02020603050405020304" pitchFamily="18" charset="0"/>
                  </a:rPr>
                  <a:t>} theo bảng sau:</a:t>
                </a:r>
              </a:p>
              <a:p>
                <a:pPr marL="0" indent="0">
                  <a:lnSpc>
                    <a:spcPct val="130000"/>
                  </a:lnSpc>
                  <a:spcBef>
                    <a:spcPts val="600"/>
                  </a:spcBef>
                  <a:spcAft>
                    <a:spcPts val="600"/>
                  </a:spcAft>
                  <a:buNone/>
                </a:pP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endParaRPr lang="vi-VN" sz="2800" dirty="0" smtClean="0">
                  <a:latin typeface="Times New Roman" panose="02020603050405020304" pitchFamily="18" charset="0"/>
                  <a:cs typeface="Times New Roman" panose="02020603050405020304" pitchFamily="18" charset="0"/>
                </a:endParaRPr>
              </a:p>
              <a:p>
                <a:pPr marL="514350" indent="-514350">
                  <a:lnSpc>
                    <a:spcPct val="130000"/>
                  </a:lnSpc>
                  <a:spcBef>
                    <a:spcPts val="600"/>
                  </a:spcBef>
                  <a:spcAft>
                    <a:spcPts val="600"/>
                  </a:spcAft>
                  <a:buAutoNum type="alphaLcParenR"/>
                </a:pPr>
                <a:r>
                  <a:rPr lang="vi-VN" sz="2800" dirty="0" smtClean="0">
                    <a:solidFill>
                      <a:schemeClr val="tx1"/>
                    </a:solidFill>
                    <a:latin typeface="Times New Roman" panose="02020603050405020304" pitchFamily="18" charset="0"/>
                    <a:cs typeface="Times New Roman" panose="02020603050405020304" pitchFamily="18" charset="0"/>
                  </a:rPr>
                  <a:t>Tính các lượng tin riêng của tập tin U.</a:t>
                </a:r>
              </a:p>
              <a:p>
                <a:pPr marL="514350" indent="-514350">
                  <a:lnSpc>
                    <a:spcPct val="130000"/>
                  </a:lnSpc>
                  <a:spcBef>
                    <a:spcPts val="600"/>
                  </a:spcBef>
                  <a:spcAft>
                    <a:spcPts val="600"/>
                  </a:spcAft>
                  <a:buAutoNum type="alphaLcParenR"/>
                </a:pPr>
                <a:r>
                  <a:rPr lang="vi-VN" sz="2800" dirty="0" smtClean="0">
                    <a:latin typeface="Times New Roman" panose="02020603050405020304" pitchFamily="18" charset="0"/>
                    <a:cs typeface="Times New Roman" panose="02020603050405020304" pitchFamily="18" charset="0"/>
                  </a:rPr>
                  <a:t>Tính lượng tin riêng trung bình của tập tin U (bit).</a:t>
                </a:r>
                <a:endParaRPr lang="vi-VN" sz="28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b="-1446"/>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15</a:t>
            </a:fld>
            <a:endParaRPr lang="en-US"/>
          </a:p>
        </p:txBody>
      </p:sp>
      <p:pic>
        <p:nvPicPr>
          <p:cNvPr id="10" name="Picture 9"/>
          <p:cNvPicPr>
            <a:picLocks noChangeAspect="1"/>
          </p:cNvPicPr>
          <p:nvPr/>
        </p:nvPicPr>
        <p:blipFill>
          <a:blip r:embed="rId3"/>
          <a:stretch>
            <a:fillRect/>
          </a:stretch>
        </p:blipFill>
        <p:spPr>
          <a:xfrm>
            <a:off x="2395537" y="2382836"/>
            <a:ext cx="7400925" cy="2171700"/>
          </a:xfrm>
          <a:prstGeom prst="rect">
            <a:avLst/>
          </a:prstGeom>
        </p:spPr>
      </p:pic>
    </p:spTree>
    <p:extLst>
      <p:ext uri="{BB962C8B-B14F-4D97-AF65-F5344CB8AC3E}">
        <p14:creationId xmlns:p14="http://schemas.microsoft.com/office/powerpoint/2010/main" val="3933892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2.4</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Lượng tin tương hỗ trung bình</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342900" indent="-342900">
              <a:lnSpc>
                <a:spcPct val="130000"/>
              </a:lnSpc>
              <a:spcBef>
                <a:spcPts val="600"/>
              </a:spcBef>
              <a:spcAft>
                <a:spcPts val="600"/>
              </a:spcAft>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Lượng tin tương hỗ </a:t>
            </a:r>
            <a:r>
              <a:rPr lang="vi-VN" sz="2800" dirty="0" smtClean="0">
                <a:latin typeface="Times New Roman" panose="02020603050405020304" pitchFamily="18" charset="0"/>
                <a:cs typeface="Times New Roman" panose="02020603050405020304" pitchFamily="18" charset="0"/>
              </a:rPr>
              <a:t>đo </a:t>
            </a:r>
            <a:r>
              <a:rPr lang="vi-VN" sz="2800" dirty="0">
                <a:latin typeface="Times New Roman" panose="02020603050405020304" pitchFamily="18" charset="0"/>
                <a:cs typeface="Times New Roman" panose="02020603050405020304" pitchFamily="18" charset="0"/>
              </a:rPr>
              <a:t>lượng thông tin thu được về một biến ngẫu nhiên thông qua giá trị của một biến ngẫu nhiên khác</a:t>
            </a:r>
            <a:r>
              <a:rPr lang="vi-VN" sz="2800" dirty="0" smtClean="0">
                <a:latin typeface="Times New Roman" panose="02020603050405020304" pitchFamily="18" charset="0"/>
                <a:cs typeface="Times New Roman" panose="02020603050405020304" pitchFamily="18" charset="0"/>
              </a:rPr>
              <a:t>. </a:t>
            </a:r>
            <a:endParaRPr lang="vi-VN" sz="28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Lượng tin tương hỗ trung bình được định nghĩa như sau</a:t>
            </a:r>
            <a:r>
              <a:rPr lang="vi-VN" sz="2800" dirty="0" smtClean="0">
                <a:latin typeface="Times New Roman" panose="02020603050405020304" pitchFamily="18" charset="0"/>
                <a:cs typeface="Times New Roman" panose="02020603050405020304" pitchFamily="18" charset="0"/>
              </a:rPr>
              <a:t>: </a:t>
            </a:r>
            <a:endParaRPr lang="vi-VN" sz="28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 Hay:</a:t>
            </a:r>
          </a:p>
          <a:p>
            <a:pPr marL="342900" indent="-342900">
              <a:lnSpc>
                <a:spcPct val="130000"/>
              </a:lnSpc>
              <a:spcBef>
                <a:spcPts val="600"/>
              </a:spcBef>
              <a:spcAft>
                <a:spcPts val="600"/>
              </a:spcAft>
              <a:buFont typeface="Wingdings" panose="05000000000000000000" pitchFamily="2" charset="2"/>
              <a:buChar char="§"/>
            </a:pPr>
            <a:endParaRPr lang="vi-VN" sz="2800" dirty="0" smtClean="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16</a:t>
            </a:fld>
            <a:endParaRPr lang="en-US"/>
          </a:p>
        </p:txBody>
      </p:sp>
      <mc:AlternateContent xmlns:mc="http://schemas.openxmlformats.org/markup-compatibility/2006" xmlns:a14="http://schemas.microsoft.com/office/drawing/2010/main">
        <mc:Choice Requires="a14">
          <p:sp>
            <p:nvSpPr>
              <p:cNvPr id="7" name="Rectangle 6"/>
              <p:cNvSpPr/>
              <p:nvPr/>
            </p:nvSpPr>
            <p:spPr>
              <a:xfrm>
                <a:off x="3970414" y="2362007"/>
                <a:ext cx="4232121" cy="100130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𝑚</m:t>
                              </m:r>
                            </m:sub>
                          </m:sSub>
                        </m:e>
                      </m:d>
                      <m:r>
                        <a:rPr lang="en-US" sz="2800" i="0">
                          <a:latin typeface="Cambria Math" panose="02040503050406030204" pitchFamily="18" charset="0"/>
                        </a:rPr>
                        <m:t>=</m:t>
                      </m:r>
                      <m:r>
                        <m:rPr>
                          <m:sty m:val="p"/>
                        </m:rPr>
                        <a:rPr lang="en-US" sz="2800" i="0">
                          <a:latin typeface="Cambria Math" panose="02040503050406030204" pitchFamily="18" charset="0"/>
                        </a:rPr>
                        <m:t>log</m:t>
                      </m:r>
                      <m:f>
                        <m:fPr>
                          <m:ctrlPr>
                            <a:rPr lang="en-US" sz="2800" i="1">
                              <a:latin typeface="Cambria Math" panose="02040503050406030204" pitchFamily="18" charset="0"/>
                            </a:rPr>
                          </m:ctrlPr>
                        </m:fPr>
                        <m:num>
                          <m:r>
                            <a:rPr lang="en-US" sz="2800" i="1">
                              <a:latin typeface="Cambria Math" panose="02040503050406030204" pitchFamily="18" charset="0"/>
                            </a:rPr>
                            <m:t>𝑝</m:t>
                          </m:r>
                          <m:d>
                            <m:dPr>
                              <m:ctrlPr>
                                <a:rPr lang="en-US" sz="2800" i="1">
                                  <a:latin typeface="Cambria Math" panose="02040503050406030204" pitchFamily="18" charset="0"/>
                                </a:rPr>
                              </m:ctrlPr>
                            </m:dPr>
                            <m:e>
                              <m:f>
                                <m:fPr>
                                  <m:type m:val="lin"/>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𝑚</m:t>
                                      </m:r>
                                    </m:sub>
                                  </m:sSub>
                                </m:den>
                              </m:f>
                            </m:e>
                          </m:d>
                        </m:num>
                        <m:den>
                          <m:r>
                            <a:rPr lang="en-US" sz="2800" i="1">
                              <a:latin typeface="Cambria Math" panose="02040503050406030204" pitchFamily="18" charset="0"/>
                            </a:rPr>
                            <m:t>𝑝</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𝑛</m:t>
                                  </m:r>
                                </m:sub>
                              </m:sSub>
                            </m:e>
                          </m:d>
                        </m:den>
                      </m:f>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3970414" y="2362007"/>
                <a:ext cx="4232121" cy="1001300"/>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11070" y="4430271"/>
                <a:ext cx="4280274" cy="523220"/>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𝐴</m:t>
                              </m:r>
                            </m:num>
                            <m:den>
                              <m:r>
                                <a:rPr lang="en-US" sz="2800" i="1">
                                  <a:solidFill>
                                    <a:srgbClr val="FFFF00"/>
                                  </a:solidFill>
                                  <a:latin typeface="Cambria Math" panose="02040503050406030204" pitchFamily="18" charset="0"/>
                                </a:rPr>
                                <m:t>𝐵</m:t>
                              </m:r>
                            </m:den>
                          </m:f>
                        </m:e>
                      </m:d>
                    </m:oMath>
                  </m:oMathPara>
                </a14:m>
                <a:endParaRPr lang="en-US" sz="2800" dirty="0">
                  <a:solidFill>
                    <a:srgbClr val="FFFF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711070" y="4430271"/>
                <a:ext cx="4280274" cy="523220"/>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563879" y="5225363"/>
                <a:ext cx="429438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f>
                            <m:fPr>
                              <m:type m:val="lin"/>
                              <m:ctrlPr>
                                <a:rPr lang="en-US" sz="2800" i="1">
                                  <a:latin typeface="Cambria Math" panose="02040503050406030204" pitchFamily="18" charset="0"/>
                                </a:rPr>
                              </m:ctrlPr>
                            </m:fPr>
                            <m:num>
                              <m:r>
                                <a:rPr lang="en-US" sz="2800" i="1">
                                  <a:latin typeface="Cambria Math" panose="02040503050406030204" pitchFamily="18" charset="0"/>
                                </a:rPr>
                                <m:t>𝐵</m:t>
                              </m:r>
                            </m:num>
                            <m:den>
                              <m:r>
                                <a:rPr lang="en-US" sz="2800" i="1">
                                  <a:latin typeface="Cambria Math" panose="02040503050406030204" pitchFamily="18" charset="0"/>
                                </a:rPr>
                                <m:t>𝐴</m:t>
                              </m:r>
                            </m:den>
                          </m:f>
                        </m:e>
                      </m:d>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563879" y="5225363"/>
                <a:ext cx="429438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63879" y="6020456"/>
                <a:ext cx="54573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1563879" y="6020456"/>
                <a:ext cx="5457328" cy="52322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5993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2.4</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Lượng tin tương hỗ trung bình</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342900" indent="-342900">
              <a:lnSpc>
                <a:spcPct val="130000"/>
              </a:lnSpc>
              <a:spcBef>
                <a:spcPts val="600"/>
              </a:spcBef>
              <a:spcAft>
                <a:spcPts val="6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Một số tính chất lượng tin tương hỗ</a:t>
            </a:r>
            <a:r>
              <a:rPr lang="vi-VN" sz="2800" dirty="0" smtClean="0">
                <a:latin typeface="Times New Roman" panose="02020603050405020304" pitchFamily="18" charset="0"/>
                <a:cs typeface="Times New Roman" panose="02020603050405020304" pitchFamily="18" charset="0"/>
              </a:rPr>
              <a:t>:</a:t>
            </a:r>
          </a:p>
          <a:p>
            <a:pPr marL="685800" lvl="1" indent="-342900">
              <a:lnSpc>
                <a:spcPct val="130000"/>
              </a:lnSpc>
              <a:spcBef>
                <a:spcPts val="600"/>
              </a:spcBef>
              <a:spcAft>
                <a:spcPts val="6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                          vì </a:t>
            </a:r>
          </a:p>
          <a:p>
            <a:pPr marL="685800" lvl="1" indent="-342900">
              <a:lnSpc>
                <a:spcPct val="130000"/>
              </a:lnSpc>
              <a:spcBef>
                <a:spcPts val="600"/>
              </a:spcBef>
              <a:spcAft>
                <a:spcPts val="600"/>
              </a:spcAft>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 </a:t>
            </a:r>
          </a:p>
          <a:p>
            <a:pPr marL="685800" lvl="1" indent="-342900">
              <a:lnSpc>
                <a:spcPct val="130000"/>
              </a:lnSpc>
              <a:spcBef>
                <a:spcPts val="600"/>
              </a:spcBef>
              <a:spcAft>
                <a:spcPts val="600"/>
              </a:spcAft>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685800" lvl="1" indent="-342900">
              <a:lnSpc>
                <a:spcPct val="130000"/>
              </a:lnSpc>
              <a:spcBef>
                <a:spcPts val="600"/>
              </a:spcBef>
              <a:spcAft>
                <a:spcPts val="600"/>
              </a:spcAft>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30000"/>
              </a:lnSpc>
              <a:spcBef>
                <a:spcPts val="600"/>
              </a:spcBef>
              <a:spcAft>
                <a:spcPts val="600"/>
              </a:spcAft>
              <a:buFont typeface="Wingdings" panose="05000000000000000000" pitchFamily="2" charset="2"/>
              <a:buChar char="§"/>
            </a:pPr>
            <a:endParaRPr lang="vi-VN" sz="2800" dirty="0" smtClean="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17</a:t>
            </a:fld>
            <a:endParaRPr lang="en-US"/>
          </a:p>
        </p:txBody>
      </p:sp>
      <mc:AlternateContent xmlns:mc="http://schemas.openxmlformats.org/markup-compatibility/2006" xmlns:a14="http://schemas.microsoft.com/office/drawing/2010/main">
        <mc:Choice Requires="a14">
          <p:sp>
            <p:nvSpPr>
              <p:cNvPr id="12" name="Rectangle 11"/>
              <p:cNvSpPr/>
              <p:nvPr/>
            </p:nvSpPr>
            <p:spPr>
              <a:xfrm>
                <a:off x="1230442" y="1785976"/>
                <a:ext cx="200734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r>
                        <a:rPr lang="en-US" sz="2800" i="0">
                          <a:latin typeface="Cambria Math" panose="02040503050406030204" pitchFamily="18" charset="0"/>
                        </a:rPr>
                        <m:t>≥0</m:t>
                      </m:r>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1230442" y="1785976"/>
                <a:ext cx="2007344"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605590" y="1785976"/>
                <a:ext cx="64408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f>
                            <m:fPr>
                              <m:type m:val="lin"/>
                              <m:ctrlPr>
                                <a:rPr lang="en-US" sz="2800" i="1">
                                  <a:latin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rPr>
                                <m:t>𝐵</m:t>
                              </m:r>
                            </m:den>
                          </m:f>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f>
                            <m:fPr>
                              <m:type m:val="lin"/>
                              <m:ctrlPr>
                                <a:rPr lang="en-US" sz="2800" i="1">
                                  <a:latin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rPr>
                                <m:t>𝐵</m:t>
                              </m:r>
                            </m:den>
                          </m:f>
                        </m:e>
                      </m:d>
                      <m:r>
                        <a:rPr lang="en-US" sz="2800" i="0">
                          <a:latin typeface="Cambria Math" panose="02040503050406030204" pitchFamily="18" charset="0"/>
                        </a:rPr>
                        <m:t>≥0</m:t>
                      </m:r>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3605590" y="1785976"/>
                <a:ext cx="6440802"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230442" y="2431985"/>
                <a:ext cx="26095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e>
                      </m:d>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1230442" y="2431985"/>
                <a:ext cx="260956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230442" y="3146520"/>
                <a:ext cx="259385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𝐴</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𝐴</m:t>
                          </m:r>
                        </m:e>
                      </m:d>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1230442" y="3146520"/>
                <a:ext cx="2593852"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230442" y="3776965"/>
                <a:ext cx="28626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𝐵</m:t>
                          </m:r>
                        </m:e>
                      </m:d>
                      <m:r>
                        <a:rPr lang="en-US" sz="2800" i="0">
                          <a:latin typeface="Cambria Math" panose="02040503050406030204" pitchFamily="18" charset="0"/>
                        </a:rPr>
                        <m:t>=</m:t>
                      </m:r>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𝐵</m:t>
                          </m:r>
                          <m:r>
                            <a:rPr lang="en-US" sz="2800" i="0">
                              <a:latin typeface="Cambria Math" panose="02040503050406030204" pitchFamily="18" charset="0"/>
                            </a:rPr>
                            <m:t>,</m:t>
                          </m:r>
                          <m:r>
                            <a:rPr lang="en-US" sz="2800" i="1">
                              <a:latin typeface="Cambria Math" panose="02040503050406030204" pitchFamily="18" charset="0"/>
                            </a:rPr>
                            <m:t>𝐴</m:t>
                          </m:r>
                        </m:e>
                      </m:d>
                    </m:oMath>
                  </m:oMathPara>
                </a14:m>
                <a:endParaRPr lang="en-US" sz="2800" dirty="0"/>
              </a:p>
            </p:txBody>
          </p:sp>
        </mc:Choice>
        <mc:Fallback xmlns="">
          <p:sp>
            <p:nvSpPr>
              <p:cNvPr id="17" name="Rectangle 16"/>
              <p:cNvSpPr>
                <a:spLocks noRot="1" noChangeAspect="1" noMove="1" noResize="1" noEditPoints="1" noAdjustHandles="1" noChangeArrowheads="1" noChangeShapeType="1" noTextEdit="1"/>
              </p:cNvSpPr>
              <p:nvPr/>
            </p:nvSpPr>
            <p:spPr>
              <a:xfrm>
                <a:off x="1230442" y="3776965"/>
                <a:ext cx="2862643" cy="523220"/>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2511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Bài tập lượng tin</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u="sng" dirty="0" smtClean="0">
                <a:solidFill>
                  <a:schemeClr val="tx1"/>
                </a:solidFill>
                <a:latin typeface="Times New Roman" panose="02020603050405020304" pitchFamily="18" charset="0"/>
                <a:cs typeface="Times New Roman" panose="02020603050405020304" pitchFamily="18" charset="0"/>
              </a:rPr>
              <a:t>Bài tập 2</a:t>
            </a:r>
            <a:r>
              <a:rPr lang="vi-VN" sz="2800" dirty="0" smtClean="0">
                <a:solidFill>
                  <a:schemeClr val="tx1"/>
                </a:solidFill>
                <a:latin typeface="Times New Roman" panose="02020603050405020304" pitchFamily="18" charset="0"/>
                <a:cs typeface="Times New Roman" panose="02020603050405020304" pitchFamily="18" charset="0"/>
              </a:rPr>
              <a:t>:</a:t>
            </a:r>
          </a:p>
          <a:p>
            <a:pPr marL="0"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Cho kênh truyền nhị phân có nhiễu với nguồn tin </a:t>
            </a:r>
            <a:r>
              <a:rPr lang="vi-VN" sz="2800" i="1" dirty="0" smtClean="0">
                <a:latin typeface="Times New Roman" panose="02020603050405020304" pitchFamily="18" charset="0"/>
                <a:cs typeface="Times New Roman" panose="02020603050405020304" pitchFamily="18" charset="0"/>
              </a:rPr>
              <a:t>X</a:t>
            </a:r>
            <a:r>
              <a:rPr lang="vi-VN" sz="2800" dirty="0" smtClean="0">
                <a:latin typeface="Times New Roman" panose="02020603050405020304" pitchFamily="18" charset="0"/>
                <a:cs typeface="Times New Roman" panose="02020603050405020304" pitchFamily="18" charset="0"/>
              </a:rPr>
              <a:t> = {</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có xác suất truyền tin lần lượt là p(</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 0.6 và p(</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 0.4. Bên cạnh đó, xác suất truyền tin đúng là p(</a:t>
            </a:r>
            <a:r>
              <a:rPr lang="vi-VN" sz="2800" i="1" dirty="0" smtClean="0">
                <a:latin typeface="Times New Roman" panose="02020603050405020304" pitchFamily="18" charset="0"/>
                <a:cs typeface="Times New Roman" panose="02020603050405020304" pitchFamily="18" charset="0"/>
              </a:rPr>
              <a:t>y</a:t>
            </a:r>
            <a:r>
              <a:rPr lang="vi-VN" sz="2800" baseline="-25000" dirty="0" smtClean="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x</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 p(</a:t>
            </a:r>
            <a:r>
              <a:rPr lang="vi-VN" sz="2800" i="1" dirty="0" smtClean="0">
                <a:latin typeface="Times New Roman" panose="02020603050405020304" pitchFamily="18" charset="0"/>
                <a:cs typeface="Times New Roman" panose="02020603050405020304" pitchFamily="18" charset="0"/>
              </a:rPr>
              <a:t>y</a:t>
            </a:r>
            <a:r>
              <a:rPr lang="vi-VN" sz="2800" baseline="-25000" dirty="0" smtClean="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 0.75 và xác suất truyền tin sai là </a:t>
            </a:r>
            <a:r>
              <a:rPr lang="vi-VN" sz="2800" dirty="0">
                <a:latin typeface="Times New Roman" panose="02020603050405020304" pitchFamily="18" charset="0"/>
                <a:cs typeface="Times New Roman" panose="02020603050405020304" pitchFamily="18" charset="0"/>
              </a:rPr>
              <a:t>p(</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x</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p(</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x</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 0.25. Biết rằng phía thu Y =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a:t>
            </a:r>
          </a:p>
          <a:p>
            <a:pPr marL="514350" indent="-514350">
              <a:lnSpc>
                <a:spcPct val="130000"/>
              </a:lnSpc>
              <a:spcBef>
                <a:spcPts val="600"/>
              </a:spcBef>
              <a:spcAft>
                <a:spcPts val="600"/>
              </a:spcAft>
              <a:buAutoNum type="alphaLcParenR"/>
            </a:pPr>
            <a:r>
              <a:rPr lang="vi-VN" sz="2800" dirty="0" smtClean="0">
                <a:solidFill>
                  <a:schemeClr val="tx1"/>
                </a:solidFill>
                <a:latin typeface="Times New Roman" panose="02020603050405020304" pitchFamily="18" charset="0"/>
                <a:cs typeface="Times New Roman" panose="02020603050405020304" pitchFamily="18" charset="0"/>
              </a:rPr>
              <a:t>Tính lượng tin riêng trung bình H(Y)</a:t>
            </a:r>
          </a:p>
          <a:p>
            <a:pPr marL="514350" indent="-514350">
              <a:lnSpc>
                <a:spcPct val="130000"/>
              </a:lnSpc>
              <a:spcBef>
                <a:spcPts val="600"/>
              </a:spcBef>
              <a:spcAft>
                <a:spcPts val="600"/>
              </a:spcAft>
              <a:buAutoNum type="alphaLcParenR"/>
            </a:pPr>
            <a:r>
              <a:rPr lang="vi-VN" sz="2800" dirty="0" smtClean="0">
                <a:latin typeface="Times New Roman" panose="02020603050405020304" pitchFamily="18" charset="0"/>
                <a:cs typeface="Times New Roman" panose="02020603050405020304" pitchFamily="18" charset="0"/>
              </a:rPr>
              <a:t>Tính H(Y/X)</a:t>
            </a:r>
          </a:p>
          <a:p>
            <a:pPr marL="514350" indent="-514350">
              <a:lnSpc>
                <a:spcPct val="130000"/>
              </a:lnSpc>
              <a:spcBef>
                <a:spcPts val="600"/>
              </a:spcBef>
              <a:spcAft>
                <a:spcPts val="600"/>
              </a:spcAft>
              <a:buAutoNum type="alphaLcParenR"/>
            </a:pPr>
            <a:r>
              <a:rPr lang="vi-VN" sz="2800" dirty="0" smtClean="0">
                <a:solidFill>
                  <a:schemeClr val="tx1"/>
                </a:solidFill>
                <a:latin typeface="Times New Roman" panose="02020603050405020304" pitchFamily="18" charset="0"/>
                <a:cs typeface="Times New Roman" panose="02020603050405020304" pitchFamily="18" charset="0"/>
              </a:rPr>
              <a:t>Tính H(X,Y)</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18</a:t>
            </a:fld>
            <a:endParaRPr lang="en-US"/>
          </a:p>
        </p:txBody>
      </p:sp>
    </p:spTree>
    <p:extLst>
      <p:ext uri="{BB962C8B-B14F-4D97-AF65-F5344CB8AC3E}">
        <p14:creationId xmlns:p14="http://schemas.microsoft.com/office/powerpoint/2010/main" val="2103191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2.5.1  Tốc độ truyền</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2.5.2	Khả năng truyền của nguồn rời rạc</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2.5.3	Độ thừa của nguồn rời rạc</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2.5.4	</a:t>
            </a: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đặc trưng của kênh truyền rời rạc</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2.5.5	Lượng </a:t>
            </a:r>
            <a:r>
              <a:rPr lang="vi-VN" sz="2800" dirty="0">
                <a:latin typeface="Times New Roman" panose="02020603050405020304" pitchFamily="18" charset="0"/>
                <a:cs typeface="Times New Roman" panose="02020603050405020304" pitchFamily="18" charset="0"/>
              </a:rPr>
              <a:t>tin truyền qua kênh trông một đơn vị trời </a:t>
            </a:r>
            <a:r>
              <a:rPr lang="vi-VN" sz="2800" dirty="0" smtClean="0">
                <a:latin typeface="Times New Roman" panose="02020603050405020304" pitchFamily="18" charset="0"/>
                <a:cs typeface="Times New Roman" panose="02020603050405020304" pitchFamily="18" charset="0"/>
              </a:rPr>
              <a:t>gian</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2.5.6</a:t>
            </a:r>
            <a:r>
              <a:rPr lang="vi-VN" sz="2800" dirty="0">
                <a:latin typeface="Times New Roman" panose="02020603050405020304" pitchFamily="18" charset="0"/>
                <a:cs typeface="Times New Roman" panose="02020603050405020304" pitchFamily="18" charset="0"/>
              </a:rPr>
              <a:t>	Dung lượng của kênh rời rạc</a:t>
            </a:r>
          </a:p>
          <a:p>
            <a:pPr marL="0" indent="0">
              <a:lnSpc>
                <a:spcPct val="130000"/>
              </a:lnSpc>
              <a:spcBef>
                <a:spcPts val="600"/>
              </a:spcBef>
              <a:spcAft>
                <a:spcPts val="600"/>
              </a:spcAft>
              <a:buNone/>
              <a:tabLst>
                <a:tab pos="914400" algn="l"/>
              </a:tabLst>
            </a:pP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19</a:t>
            </a:fld>
            <a:endParaRPr lang="en-US"/>
          </a:p>
        </p:txBody>
      </p:sp>
    </p:spTree>
    <p:extLst>
      <p:ext uri="{BB962C8B-B14F-4D97-AF65-F5344CB8AC3E}">
        <p14:creationId xmlns:p14="http://schemas.microsoft.com/office/powerpoint/2010/main" val="310264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lstStyle/>
          <a:p>
            <a:r>
              <a:rPr lang="vi-VN" dirty="0" smtClean="0">
                <a:solidFill>
                  <a:srgbClr val="FFFF00"/>
                </a:solidFill>
              </a:rPr>
              <a:t>Nội dung Chương 2</a:t>
            </a:r>
            <a:endParaRPr lang="en-US" dirty="0">
              <a:solidFill>
                <a:srgbClr val="FFFF00"/>
              </a:solidFill>
            </a:endParaRPr>
          </a:p>
        </p:txBody>
      </p:sp>
      <p:sp>
        <p:nvSpPr>
          <p:cNvPr id="3" name="Content Placeholder 2"/>
          <p:cNvSpPr>
            <a:spLocks noGrp="1"/>
          </p:cNvSpPr>
          <p:nvPr>
            <p:ph idx="1"/>
          </p:nvPr>
        </p:nvSpPr>
        <p:spPr>
          <a:xfrm>
            <a:off x="342900" y="1371600"/>
            <a:ext cx="11487150" cy="5172075"/>
          </a:xfrm>
        </p:spPr>
        <p:txBody>
          <a:bodyPr>
            <a:noAutofit/>
          </a:bodyPr>
          <a:lstStyle/>
          <a:p>
            <a:pPr marL="685800" indent="-685800">
              <a:lnSpc>
                <a:spcPct val="100000"/>
              </a:lnSpc>
              <a:spcBef>
                <a:spcPts val="600"/>
              </a:spcBef>
              <a:spcAft>
                <a:spcPts val="600"/>
              </a:spcAft>
              <a:buNone/>
              <a:tabLst>
                <a:tab pos="685800" algn="l"/>
              </a:tabLst>
            </a:pPr>
            <a:r>
              <a:rPr lang="vi-VN" sz="3200" dirty="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.1	Thông tin, lượng thông tin, độ bất định và xác suất</a:t>
            </a:r>
          </a:p>
          <a:p>
            <a:pPr marL="685800" indent="-685800">
              <a:lnSpc>
                <a:spcPct val="100000"/>
              </a:lnSpc>
              <a:spcBef>
                <a:spcPts val="600"/>
              </a:spcBef>
              <a:spcAft>
                <a:spcPts val="600"/>
              </a:spcAft>
              <a:buNone/>
              <a:tabLst>
                <a:tab pos="685800" algn="l"/>
              </a:tabLst>
            </a:pPr>
            <a:r>
              <a:rPr lang="vi-VN" sz="3200" dirty="0" smtClean="0">
                <a:latin typeface="Times New Roman" panose="02020603050405020304" pitchFamily="18" charset="0"/>
                <a:cs typeface="Times New Roman" panose="02020603050405020304" pitchFamily="18" charset="0"/>
              </a:rPr>
              <a:t>2.2	</a:t>
            </a:r>
            <a:r>
              <a:rPr lang="vi-VN" sz="3200" dirty="0">
                <a:latin typeface="Times New Roman" panose="02020603050405020304" pitchFamily="18" charset="0"/>
                <a:cs typeface="Times New Roman" panose="02020603050405020304" pitchFamily="18" charset="0"/>
              </a:rPr>
              <a:t>Entropy</a:t>
            </a:r>
            <a:endParaRPr lang="vi-VN" sz="3200" dirty="0" smtClean="0">
              <a:latin typeface="Times New Roman" panose="02020603050405020304" pitchFamily="18" charset="0"/>
              <a:cs typeface="Times New Roman" panose="02020603050405020304" pitchFamily="18" charset="0"/>
            </a:endParaRPr>
          </a:p>
          <a:p>
            <a:pPr marL="685800" indent="-685800">
              <a:lnSpc>
                <a:spcPct val="100000"/>
              </a:lnSpc>
              <a:spcBef>
                <a:spcPts val="600"/>
              </a:spcBef>
              <a:spcAft>
                <a:spcPts val="600"/>
              </a:spcAft>
              <a:buNone/>
              <a:tabLst>
                <a:tab pos="685800" algn="l"/>
              </a:tabLst>
            </a:pPr>
            <a:r>
              <a:rPr lang="vi-VN" sz="3200" dirty="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.3	Entropy có điều kiện</a:t>
            </a:r>
          </a:p>
          <a:p>
            <a:pPr marL="685800" indent="-685800">
              <a:lnSpc>
                <a:spcPct val="100000"/>
              </a:lnSpc>
              <a:spcBef>
                <a:spcPts val="600"/>
              </a:spcBef>
              <a:spcAft>
                <a:spcPts val="600"/>
              </a:spcAft>
              <a:buNone/>
              <a:tabLst>
                <a:tab pos="685800" algn="l"/>
              </a:tabLst>
            </a:pPr>
            <a:r>
              <a:rPr lang="vi-VN" sz="3200" dirty="0">
                <a:latin typeface="Times New Roman" panose="02020603050405020304" pitchFamily="18" charset="0"/>
                <a:cs typeface="Times New Roman" panose="02020603050405020304" pitchFamily="18" charset="0"/>
              </a:rPr>
              <a:t>2</a:t>
            </a:r>
            <a:r>
              <a:rPr lang="vi-VN" sz="3200" dirty="0" smtClean="0">
                <a:latin typeface="Times New Roman" panose="02020603050405020304" pitchFamily="18" charset="0"/>
                <a:cs typeface="Times New Roman" panose="02020603050405020304" pitchFamily="18" charset="0"/>
              </a:rPr>
              <a:t>.4 	Lượng tin tương hỗ</a:t>
            </a:r>
          </a:p>
          <a:p>
            <a:pPr marL="685800" indent="-685800">
              <a:lnSpc>
                <a:spcPct val="100000"/>
              </a:lnSpc>
              <a:spcBef>
                <a:spcPts val="600"/>
              </a:spcBef>
              <a:spcAft>
                <a:spcPts val="600"/>
              </a:spcAft>
              <a:buNone/>
              <a:tabLst>
                <a:tab pos="685800" algn="l"/>
              </a:tabLst>
            </a:pPr>
            <a:r>
              <a:rPr lang="vi-VN" sz="3200" dirty="0" smtClean="0">
                <a:latin typeface="Times New Roman" panose="02020603050405020304" pitchFamily="18" charset="0"/>
                <a:cs typeface="Times New Roman" panose="02020603050405020304" pitchFamily="18" charset="0"/>
              </a:rPr>
              <a:t>2.5 	Các tham số của nguồn và kênh rời rạc</a:t>
            </a:r>
          </a:p>
          <a:p>
            <a:pPr marL="685800" indent="-685800">
              <a:lnSpc>
                <a:spcPct val="100000"/>
              </a:lnSpc>
              <a:spcBef>
                <a:spcPts val="600"/>
              </a:spcBef>
              <a:spcAft>
                <a:spcPts val="600"/>
              </a:spcAft>
              <a:buNone/>
              <a:tabLst>
                <a:tab pos="685800" algn="l"/>
              </a:tabLst>
            </a:pPr>
            <a:r>
              <a:rPr lang="vi-VN" sz="3200" dirty="0" smtClean="0">
                <a:latin typeface="Times New Roman" panose="02020603050405020304" pitchFamily="18" charset="0"/>
                <a:cs typeface="Times New Roman" panose="02020603050405020304" pitchFamily="18" charset="0"/>
              </a:rPr>
              <a:t>2.6 	Entropy của nguồn liên tục</a:t>
            </a:r>
          </a:p>
          <a:p>
            <a:pPr marL="685800" indent="-685800">
              <a:lnSpc>
                <a:spcPct val="100000"/>
              </a:lnSpc>
              <a:spcBef>
                <a:spcPts val="600"/>
              </a:spcBef>
              <a:spcAft>
                <a:spcPts val="600"/>
              </a:spcAft>
              <a:buNone/>
              <a:tabLst>
                <a:tab pos="685800" algn="l"/>
              </a:tabLst>
            </a:pPr>
            <a:r>
              <a:rPr lang="vi-VN" sz="3200" dirty="0" smtClean="0">
                <a:latin typeface="Times New Roman" panose="02020603050405020304" pitchFamily="18" charset="0"/>
                <a:cs typeface="Times New Roman" panose="02020603050405020304" pitchFamily="18" charset="0"/>
              </a:rPr>
              <a:t>2.7	</a:t>
            </a:r>
            <a:r>
              <a:rPr lang="vi-VN" sz="3200" dirty="0" smtClean="0">
                <a:latin typeface="Times New Roman" panose="02020603050405020304" pitchFamily="18" charset="0"/>
                <a:cs typeface="Times New Roman" panose="02020603050405020304" pitchFamily="18" charset="0"/>
              </a:rPr>
              <a:t>Dung </a:t>
            </a:r>
            <a:r>
              <a:rPr lang="vi-VN" sz="3200" dirty="0" smtClean="0">
                <a:latin typeface="Times New Roman" panose="02020603050405020304" pitchFamily="18" charset="0"/>
                <a:cs typeface="Times New Roman" panose="02020603050405020304" pitchFamily="18" charset="0"/>
              </a:rPr>
              <a:t>lượng của kênh truyền Gauss</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a:t>
            </a:fld>
            <a:endParaRPr lang="en-US"/>
          </a:p>
        </p:txBody>
      </p:sp>
    </p:spTree>
    <p:extLst>
      <p:ext uri="{BB962C8B-B14F-4D97-AF65-F5344CB8AC3E}">
        <p14:creationId xmlns:p14="http://schemas.microsoft.com/office/powerpoint/2010/main" val="106603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899" y="1060454"/>
            <a:ext cx="11637065" cy="5483222"/>
          </a:xfrm>
        </p:spPr>
        <p:txBody>
          <a:bodyPr>
            <a:noAutofit/>
          </a:bodyPr>
          <a:lstStyle/>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2.5.1  Tốc độ </a:t>
            </a:r>
            <a:r>
              <a:rPr lang="vi-VN" sz="2800" dirty="0" smtClean="0">
                <a:solidFill>
                  <a:srgbClr val="66FF33"/>
                </a:solidFill>
                <a:latin typeface="Times New Roman" panose="02020603050405020304" pitchFamily="18" charset="0"/>
                <a:cs typeface="Times New Roman" panose="02020603050405020304" pitchFamily="18" charset="0"/>
              </a:rPr>
              <a:t>truyền</a:t>
            </a:r>
          </a:p>
          <a:p>
            <a:pPr marL="0" indent="0">
              <a:lnSpc>
                <a:spcPct val="130000"/>
              </a:lnSpc>
              <a:spcBef>
                <a:spcPts val="0"/>
              </a:spcBef>
              <a:spcAft>
                <a:spcPts val="0"/>
              </a:spcAft>
              <a:buNone/>
              <a:tabLst>
                <a:tab pos="914400" algn="l"/>
              </a:tabLst>
            </a:pPr>
            <a:r>
              <a:rPr lang="vi-VN" sz="2800" dirty="0" smtClean="0">
                <a:latin typeface="Times New Roman" panose="02020603050405020304" pitchFamily="18" charset="0"/>
                <a:cs typeface="Times New Roman" panose="02020603050405020304" pitchFamily="18" charset="0"/>
              </a:rPr>
              <a:t>Trong thông tin rời rạc, tín hiệu được phát đi bởi các xung. Nếu gọi T</a:t>
            </a:r>
            <a:r>
              <a:rPr lang="vi-VN" sz="2800" baseline="-25000" dirty="0" smtClean="0">
                <a:latin typeface="Times New Roman" panose="02020603050405020304" pitchFamily="18" charset="0"/>
                <a:cs typeface="Times New Roman" panose="02020603050405020304" pitchFamily="18" charset="0"/>
              </a:rPr>
              <a:t>n</a:t>
            </a:r>
            <a:r>
              <a:rPr lang="vi-VN" sz="2800" dirty="0" smtClean="0">
                <a:latin typeface="Times New Roman" panose="02020603050405020304" pitchFamily="18" charset="0"/>
                <a:cs typeface="Times New Roman" panose="02020603050405020304" pitchFamily="18" charset="0"/>
              </a:rPr>
              <a:t> là độ rộng trung bình của mỗi xung thì tốc độ phát của nguồn tin rời rạc:</a:t>
            </a:r>
          </a:p>
          <a:p>
            <a:pPr marL="0" indent="0">
              <a:lnSpc>
                <a:spcPct val="130000"/>
              </a:lnSpc>
              <a:spcBef>
                <a:spcPts val="0"/>
              </a:spcBef>
              <a:spcAft>
                <a:spcPts val="0"/>
              </a:spcAft>
              <a:buNone/>
              <a:tabLst>
                <a:tab pos="914400" algn="l"/>
              </a:tabLst>
            </a:pPr>
            <a:endParaRPr lang="vi-VN" sz="2800" dirty="0" smtClean="0">
              <a:solidFill>
                <a:schemeClr val="tx1"/>
              </a:solidFill>
              <a:latin typeface="Times New Roman" panose="02020603050405020304" pitchFamily="18" charset="0"/>
              <a:cs typeface="Times New Roman" panose="02020603050405020304" pitchFamily="18" charset="0"/>
            </a:endParaRPr>
          </a:p>
          <a:p>
            <a:pPr marL="0" indent="0">
              <a:lnSpc>
                <a:spcPct val="130000"/>
              </a:lnSpc>
              <a:spcBef>
                <a:spcPts val="0"/>
              </a:spcBef>
              <a:spcAft>
                <a:spcPts val="0"/>
              </a:spcAft>
              <a:buNone/>
              <a:tabLst>
                <a:tab pos="914400" algn="l"/>
              </a:tabLst>
            </a:pPr>
            <a:endParaRPr lang="vi-VN" sz="2800" dirty="0">
              <a:latin typeface="Times New Roman" panose="02020603050405020304" pitchFamily="18" charset="0"/>
              <a:cs typeface="Times New Roman" panose="02020603050405020304" pitchFamily="18" charset="0"/>
            </a:endParaRPr>
          </a:p>
          <a:p>
            <a:pPr marL="0" indent="0">
              <a:lnSpc>
                <a:spcPct val="130000"/>
              </a:lnSpc>
              <a:spcBef>
                <a:spcPts val="0"/>
              </a:spcBef>
              <a:spcAft>
                <a:spcPts val="0"/>
              </a:spcAft>
              <a:buNone/>
              <a:tabLst>
                <a:tab pos="914400" algn="l"/>
              </a:tabLst>
            </a:pPr>
            <a:r>
              <a:rPr lang="vi-VN" sz="2800" dirty="0" smtClean="0">
                <a:solidFill>
                  <a:schemeClr val="tx1"/>
                </a:solidFill>
                <a:latin typeface="Times New Roman" panose="02020603050405020304" pitchFamily="18" charset="0"/>
                <a:cs typeface="Times New Roman" panose="02020603050405020304" pitchFamily="18" charset="0"/>
              </a:rPr>
              <a:t>với [</a:t>
            </a:r>
            <a:r>
              <a:rPr lang="vi-VN" sz="2800" i="1" dirty="0" smtClean="0">
                <a:solidFill>
                  <a:schemeClr val="tx1"/>
                </a:solidFill>
                <a:latin typeface="Times New Roman" panose="02020603050405020304" pitchFamily="18" charset="0"/>
                <a:cs typeface="Times New Roman" panose="02020603050405020304" pitchFamily="18" charset="0"/>
              </a:rPr>
              <a:t>R</a:t>
            </a:r>
            <a:r>
              <a:rPr lang="vi-VN" sz="2800" i="1" baseline="-25000" dirty="0" smtClean="0">
                <a:solidFill>
                  <a:schemeClr val="tx1"/>
                </a:solidFill>
                <a:latin typeface="Times New Roman" panose="02020603050405020304" pitchFamily="18" charset="0"/>
                <a:cs typeface="Times New Roman" panose="02020603050405020304" pitchFamily="18" charset="0"/>
              </a:rPr>
              <a:t>n</a:t>
            </a:r>
            <a:r>
              <a:rPr lang="vi-VN" sz="2800" dirty="0" smtClean="0">
                <a:solidFill>
                  <a:schemeClr val="tx1"/>
                </a:solidFill>
                <a:latin typeface="Times New Roman" panose="02020603050405020304" pitchFamily="18" charset="0"/>
                <a:cs typeface="Times New Roman" panose="02020603050405020304" pitchFamily="18" charset="0"/>
              </a:rPr>
              <a:t>]: thứ nguyên, bit/s (xung/s)</a:t>
            </a:r>
          </a:p>
          <a:p>
            <a:pPr marL="0" indent="0">
              <a:lnSpc>
                <a:spcPct val="130000"/>
              </a:lnSpc>
              <a:spcBef>
                <a:spcPts val="0"/>
              </a:spcBef>
              <a:spcAft>
                <a:spcPts val="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2.5.2 </a:t>
            </a:r>
            <a:r>
              <a:rPr lang="vi-VN" sz="2800" dirty="0">
                <a:solidFill>
                  <a:srgbClr val="66FF33"/>
                </a:solidFill>
                <a:latin typeface="Times New Roman" panose="02020603050405020304" pitchFamily="18" charset="0"/>
                <a:cs typeface="Times New Roman" panose="02020603050405020304" pitchFamily="18" charset="0"/>
              </a:rPr>
              <a:t>Khả năng truyền của nguồn rời </a:t>
            </a:r>
            <a:r>
              <a:rPr lang="vi-VN" sz="2800" dirty="0" smtClean="0">
                <a:solidFill>
                  <a:srgbClr val="66FF33"/>
                </a:solidFill>
                <a:latin typeface="Times New Roman" panose="02020603050405020304" pitchFamily="18" charset="0"/>
                <a:cs typeface="Times New Roman" panose="02020603050405020304" pitchFamily="18" charset="0"/>
              </a:rPr>
              <a:t>rạc</a:t>
            </a:r>
          </a:p>
          <a:p>
            <a:pPr marL="0" indent="0">
              <a:lnSpc>
                <a:spcPct val="130000"/>
              </a:lnSpc>
              <a:spcBef>
                <a:spcPts val="0"/>
              </a:spcBef>
              <a:spcAft>
                <a:spcPts val="0"/>
              </a:spcAft>
              <a:buNone/>
              <a:tabLst>
                <a:tab pos="914400" algn="l"/>
              </a:tabLst>
            </a:pPr>
            <a:r>
              <a:rPr lang="vi-VN" sz="2800" dirty="0" smtClean="0">
                <a:latin typeface="Times New Roman" panose="02020603050405020304" pitchFamily="18" charset="0"/>
                <a:cs typeface="Times New Roman" panose="02020603050405020304" pitchFamily="18" charset="0"/>
              </a:rPr>
              <a:t>Định nghĩa: </a:t>
            </a:r>
            <a:endParaRPr lang="vi-VN" sz="2800" dirty="0">
              <a:latin typeface="Times New Roman" panose="02020603050405020304" pitchFamily="18" charset="0"/>
              <a:cs typeface="Times New Roman" panose="02020603050405020304" pitchFamily="18" charset="0"/>
            </a:endParaRPr>
          </a:p>
          <a:p>
            <a:pPr marL="0" indent="0">
              <a:lnSpc>
                <a:spcPct val="130000"/>
              </a:lnSpc>
              <a:spcBef>
                <a:spcPts val="0"/>
              </a:spcBef>
              <a:spcAft>
                <a:spcPts val="0"/>
              </a:spcAft>
              <a:buNone/>
              <a:tabLst>
                <a:tab pos="914400" algn="l"/>
              </a:tabLst>
            </a:pPr>
            <a:endParaRPr lang="vi-VN" sz="2800" dirty="0" smtClean="0">
              <a:solidFill>
                <a:schemeClr val="tx1"/>
              </a:solidFill>
              <a:latin typeface="Times New Roman" panose="02020603050405020304" pitchFamily="18" charset="0"/>
              <a:cs typeface="Times New Roman" panose="02020603050405020304" pitchFamily="18" charset="0"/>
            </a:endParaRPr>
          </a:p>
          <a:p>
            <a:pPr marL="0" indent="0">
              <a:lnSpc>
                <a:spcPct val="130000"/>
              </a:lnSpc>
              <a:spcBef>
                <a:spcPts val="0"/>
              </a:spcBef>
              <a:spcAft>
                <a:spcPts val="0"/>
              </a:spcAft>
              <a:buNone/>
              <a:tabLst>
                <a:tab pos="914400" algn="l"/>
              </a:tabLst>
            </a:pPr>
            <a:r>
              <a:rPr lang="vi-VN" sz="2800" dirty="0" smtClean="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Máy điện báo có 3 bit với tốc độ phát là 75 thì khả năng tối đa của </a:t>
            </a:r>
            <a:r>
              <a:rPr lang="vi-VN" sz="2800" dirty="0" smtClean="0">
                <a:latin typeface="Times New Roman" panose="02020603050405020304" pitchFamily="18" charset="0"/>
                <a:cs typeface="Times New Roman" panose="02020603050405020304" pitchFamily="18" charset="0"/>
              </a:rPr>
              <a:t>máy?</a:t>
            </a:r>
            <a:endParaRPr lang="vi-VN" sz="2800" dirty="0" smtClean="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20</a:t>
            </a:fld>
            <a:endParaRPr lang="en-US"/>
          </a:p>
        </p:txBody>
      </p:sp>
      <mc:AlternateContent xmlns:mc="http://schemas.openxmlformats.org/markup-compatibility/2006">
        <mc:Choice xmlns:a14="http://schemas.microsoft.com/office/drawing/2010/main" Requires="a14">
          <p:sp>
            <p:nvSpPr>
              <p:cNvPr id="6" name="Rectangle 5"/>
              <p:cNvSpPr/>
              <p:nvPr/>
            </p:nvSpPr>
            <p:spPr>
              <a:xfrm>
                <a:off x="4673428" y="2806326"/>
                <a:ext cx="1517018" cy="974562"/>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𝑅</m:t>
                          </m:r>
                        </m:e>
                        <m:sub>
                          <m:r>
                            <a:rPr lang="en-US" sz="2800" i="1">
                              <a:solidFill>
                                <a:srgbClr val="FFFF00"/>
                              </a:solidFill>
                              <a:latin typeface="Cambria Math" panose="02040503050406030204" pitchFamily="18" charset="0"/>
                            </a:rPr>
                            <m:t>𝑛</m:t>
                          </m:r>
                        </m:sub>
                      </m:sSub>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𝑇</m:t>
                              </m:r>
                            </m:e>
                            <m:sub>
                              <m:r>
                                <a:rPr lang="en-US" sz="2800" i="1">
                                  <a:solidFill>
                                    <a:srgbClr val="FFFF00"/>
                                  </a:solidFill>
                                  <a:latin typeface="Cambria Math" panose="02040503050406030204" pitchFamily="18" charset="0"/>
                                </a:rPr>
                                <m:t>𝑛</m:t>
                              </m:r>
                            </m:sub>
                          </m:sSub>
                        </m:den>
                      </m:f>
                    </m:oMath>
                  </m:oMathPara>
                </a14:m>
                <a:endParaRPr lang="en-US" sz="2800" dirty="0">
                  <a:solidFill>
                    <a:srgbClr val="FFFF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4673428" y="2806326"/>
                <a:ext cx="1517018" cy="974562"/>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310394" y="5265844"/>
                <a:ext cx="4991110" cy="787523"/>
              </a:xfrm>
              <a:prstGeom prst="rect">
                <a:avLst/>
              </a:prstGeom>
              <a:ln>
                <a:solidFill>
                  <a:srgbClr val="66FF33"/>
                </a:solidFill>
              </a:ln>
            </p:spPr>
            <p:txBody>
              <a:bodyPr wrap="none">
                <a:spAutoFit/>
              </a:bodyPr>
              <a:lstStyle/>
              <a:p>
                <a14:m>
                  <m:oMath xmlns:m="http://schemas.openxmlformats.org/officeDocument/2006/math">
                    <m:r>
                      <a:rPr lang="en-US" sz="2800" i="1" smtClean="0">
                        <a:solidFill>
                          <a:srgbClr val="FFFF00"/>
                        </a:solidFill>
                        <a:latin typeface="Cambria Math" panose="02040503050406030204" pitchFamily="18" charset="0"/>
                      </a:rPr>
                      <m:t>𝐻</m:t>
                    </m:r>
                    <m:r>
                      <a:rPr lang="vi-VN" sz="2800" b="0" i="1" smtClean="0">
                        <a:solidFill>
                          <a:srgbClr val="FFFF00"/>
                        </a:solidFill>
                        <a:latin typeface="Cambria Math" panose="02040503050406030204" pitchFamily="18" charset="0"/>
                      </a:rPr>
                      <m:t>′</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𝑅</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𝑇</m:t>
                            </m:r>
                          </m:e>
                          <m:sub>
                            <m:r>
                              <a:rPr lang="en-US" sz="2800" i="1">
                                <a:solidFill>
                                  <a:srgbClr val="FFFF00"/>
                                </a:solidFill>
                                <a:latin typeface="Cambria Math" panose="02040503050406030204" pitchFamily="18" charset="0"/>
                              </a:rPr>
                              <m:t>𝑛</m:t>
                            </m:r>
                          </m:sub>
                        </m:sSub>
                      </m:den>
                    </m:f>
                  </m:oMath>
                </a14:m>
                <a:r>
                  <a:rPr lang="vi-VN" sz="2800" dirty="0" smtClean="0">
                    <a:solidFill>
                      <a:srgbClr val="FFFF00"/>
                    </a:solidFill>
                    <a:latin typeface="Times New Roman" panose="02020603050405020304" pitchFamily="18" charset="0"/>
                    <a:cs typeface="Times New Roman" panose="02020603050405020304" pitchFamily="18" charset="0"/>
                  </a:rPr>
                  <a:t>    (bit/s)</a:t>
                </a:r>
                <a:endParaRPr lang="en-US" sz="2800" dirty="0">
                  <a:solidFill>
                    <a:srgbClr val="FFFF00"/>
                  </a:solidFill>
                  <a:latin typeface="Times New Roman" panose="02020603050405020304" pitchFamily="18"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2310394" y="5265844"/>
                <a:ext cx="4991110" cy="787523"/>
              </a:xfrm>
              <a:prstGeom prst="rect">
                <a:avLst/>
              </a:prstGeom>
              <a:blipFill rotWithShape="0">
                <a:blip r:embed="rId3"/>
                <a:stretch>
                  <a:fillRect r="-1096" b="-1527"/>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1471770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2.5.3</a:t>
                </a:r>
                <a:r>
                  <a:rPr lang="vi-VN" sz="2800" dirty="0" smtClean="0">
                    <a:solidFill>
                      <a:srgbClr val="66FF33"/>
                    </a:solidFill>
                    <a:latin typeface="Times New Roman" panose="02020603050405020304" pitchFamily="18" charset="0"/>
                    <a:cs typeface="Times New Roman" panose="02020603050405020304" pitchFamily="18" charset="0"/>
                  </a:rPr>
                  <a:t>	Độ thừa của nguồn rời </a:t>
                </a:r>
                <a:r>
                  <a:rPr lang="vi-VN" sz="2800" dirty="0" smtClean="0">
                    <a:solidFill>
                      <a:srgbClr val="66FF33"/>
                    </a:solidFill>
                    <a:latin typeface="Times New Roman" panose="02020603050405020304" pitchFamily="18" charset="0"/>
                    <a:cs typeface="Times New Roman" panose="02020603050405020304" pitchFamily="18" charset="0"/>
                  </a:rPr>
                  <a:t>rạc</a:t>
                </a:r>
              </a:p>
              <a:p>
                <a:pPr marL="463550" indent="-463550">
                  <a:lnSpc>
                    <a:spcPct val="130000"/>
                  </a:lnSpc>
                  <a:spcBef>
                    <a:spcPts val="1200"/>
                  </a:spcBef>
                  <a:spcAft>
                    <a:spcPts val="600"/>
                  </a:spcAft>
                  <a:buFont typeface="Wingdings" panose="05000000000000000000" pitchFamily="2" charset="2"/>
                  <a:buChar char="§"/>
                  <a:tabLst>
                    <a:tab pos="914400" algn="l"/>
                  </a:tabLst>
                </a:pPr>
                <a:r>
                  <a:rPr lang="vi-VN" sz="2800" dirty="0" smtClean="0">
                    <a:latin typeface="Times New Roman" panose="02020603050405020304" pitchFamily="18" charset="0"/>
                    <a:cs typeface="Times New Roman" panose="02020603050405020304" pitchFamily="18" charset="0"/>
                  </a:rPr>
                  <a:t>Định nghĩa:</a:t>
                </a:r>
              </a:p>
              <a:p>
                <a:pPr marL="463550" indent="-463550">
                  <a:lnSpc>
                    <a:spcPct val="130000"/>
                  </a:lnSpc>
                  <a:spcBef>
                    <a:spcPts val="1200"/>
                  </a:spcBef>
                  <a:spcAft>
                    <a:spcPts val="600"/>
                  </a:spcAft>
                  <a:buFont typeface="Wingdings" panose="05000000000000000000" pitchFamily="2" charset="2"/>
                  <a:buChar char="§"/>
                  <a:tabLst>
                    <a:tab pos="914400" algn="l"/>
                  </a:tabLst>
                </a:pPr>
                <a:endParaRPr lang="vi-VN" sz="2800" dirty="0">
                  <a:latin typeface="Times New Roman" panose="02020603050405020304" pitchFamily="18" charset="0"/>
                  <a:cs typeface="Times New Roman" panose="02020603050405020304" pitchFamily="18" charset="0"/>
                </a:endParaRPr>
              </a:p>
              <a:p>
                <a:pPr>
                  <a:lnSpc>
                    <a:spcPct val="130000"/>
                  </a:lnSpc>
                  <a:spcBef>
                    <a:spcPts val="0"/>
                  </a:spcBef>
                  <a:spcAft>
                    <a:spcPts val="0"/>
                  </a:spcAft>
                  <a:buFont typeface="Wingdings" panose="05000000000000000000" pitchFamily="2" charset="2"/>
                  <a:buChar char="à"/>
                  <a:tabLst>
                    <a:tab pos="914400" algn="l"/>
                  </a:tabLst>
                </a:pP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Độ thừa đặc trưng cho hiệu suất, khả năng chống nhiễu và độ mật của tin.</a:t>
                </a:r>
              </a:p>
              <a:p>
                <a:pPr>
                  <a:lnSpc>
                    <a:spcPct val="130000"/>
                  </a:lnSpc>
                  <a:spcBef>
                    <a:spcPts val="0"/>
                  </a:spcBef>
                  <a:spcAft>
                    <a:spcPts val="0"/>
                  </a:spcAft>
                  <a:buFont typeface="Wingdings" panose="05000000000000000000" pitchFamily="2" charset="2"/>
                  <a:buChar char="à"/>
                  <a:tabLst>
                    <a:tab pos="914400" algn="l"/>
                  </a:tabLst>
                </a:pP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800" i="1" dirty="0" smtClean="0">
                    <a:latin typeface="Times New Roman" panose="02020603050405020304" pitchFamily="18" charset="0"/>
                    <a:cs typeface="Times New Roman" panose="02020603050405020304" pitchFamily="18" charset="0"/>
                    <a:sym typeface="Wingdings" panose="05000000000000000000" pitchFamily="2" charset="2"/>
                  </a:rPr>
                  <a:t>D</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càng lớn thì hiệu suất càng thấp</a:t>
                </a:r>
              </a:p>
              <a:p>
                <a:pPr>
                  <a:lnSpc>
                    <a:spcPct val="130000"/>
                  </a:lnSpc>
                  <a:spcBef>
                    <a:spcPts val="0"/>
                  </a:spcBef>
                  <a:spcAft>
                    <a:spcPts val="0"/>
                  </a:spcAft>
                  <a:buFont typeface="Wingdings" panose="05000000000000000000" pitchFamily="2" charset="2"/>
                  <a:buChar char="à"/>
                  <a:tabLst>
                    <a:tab pos="914400" algn="l"/>
                  </a:tabLst>
                </a:pP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Độ mật càng thấp nhưng khả năng chống nhiễu càng cao</a:t>
                </a:r>
                <a:endParaRPr lang="vi-VN" sz="2800" dirty="0" smtClean="0">
                  <a:latin typeface="Times New Roman" panose="02020603050405020304" pitchFamily="18" charset="0"/>
                  <a:cs typeface="Times New Roman" panose="02020603050405020304" pitchFamily="18" charset="0"/>
                </a:endParaRPr>
              </a:p>
              <a:p>
                <a:pPr marL="0" indent="0">
                  <a:lnSpc>
                    <a:spcPct val="130000"/>
                  </a:lnSpc>
                  <a:spcBef>
                    <a:spcPts val="600"/>
                  </a:spcBef>
                  <a:spcAft>
                    <a:spcPts val="0"/>
                  </a:spcAft>
                  <a:buNone/>
                  <a:tabLst>
                    <a:tab pos="914400" algn="l"/>
                  </a:tabLst>
                </a:pPr>
                <a:r>
                  <a:rPr lang="vi-VN" sz="2800" dirty="0">
                    <a:latin typeface="Times New Roman" panose="02020603050405020304" pitchFamily="18" charset="0"/>
                    <a:cs typeface="Times New Roman" panose="02020603050405020304" pitchFamily="18" charset="0"/>
                  </a:rPr>
                  <a:t>t</a:t>
                </a:r>
                <a:r>
                  <a:rPr lang="vi-VN" sz="2800" dirty="0" smtClean="0">
                    <a:latin typeface="Times New Roman" panose="02020603050405020304" pitchFamily="18" charset="0"/>
                    <a:cs typeface="Times New Roman" panose="02020603050405020304" pitchFamily="18" charset="0"/>
                  </a:rPr>
                  <a:t>rong đó:</a:t>
                </a:r>
              </a:p>
              <a:p>
                <a:pPr marL="741363" lvl="1" indent="-512763">
                  <a:lnSpc>
                    <a:spcPct val="130000"/>
                  </a:lnSpc>
                  <a:spcBef>
                    <a:spcPts val="0"/>
                  </a:spcBef>
                  <a:spcAft>
                    <a:spcPts val="0"/>
                  </a:spcAft>
                  <a:buFont typeface="Wingdings" panose="05000000000000000000" pitchFamily="2" charset="2"/>
                  <a:buChar char="§"/>
                  <a:tabLst>
                    <a:tab pos="914400" algn="l"/>
                  </a:tabLst>
                </a:pPr>
                <a:r>
                  <a:rPr lang="vi-VN" sz="26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vi-VN" sz="26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f>
                      <m:fPr>
                        <m:ctrlPr>
                          <a:rPr lang="en-US" sz="2600" i="1" smtClean="0">
                            <a:solidFill>
                              <a:schemeClr val="tx1"/>
                            </a:solidFill>
                            <a:latin typeface="Cambria Math" panose="02040503050406030204" pitchFamily="18" charset="0"/>
                          </a:rPr>
                        </m:ctrlPr>
                      </m:fPr>
                      <m:num>
                        <m:r>
                          <a:rPr lang="en-US" sz="2600" i="1">
                            <a:solidFill>
                              <a:schemeClr val="tx1"/>
                            </a:solidFill>
                            <a:latin typeface="Cambria Math" panose="02040503050406030204" pitchFamily="18" charset="0"/>
                          </a:rPr>
                          <m:t>𝐻</m:t>
                        </m:r>
                        <m:d>
                          <m:dPr>
                            <m:ctrlPr>
                              <a:rPr lang="en-US" sz="2600" i="1">
                                <a:solidFill>
                                  <a:schemeClr val="tx1"/>
                                </a:solidFill>
                                <a:latin typeface="Cambria Math" panose="02040503050406030204" pitchFamily="18" charset="0"/>
                              </a:rPr>
                            </m:ctrlPr>
                          </m:dPr>
                          <m:e>
                            <m:r>
                              <a:rPr lang="en-US" sz="2600" i="1">
                                <a:solidFill>
                                  <a:schemeClr val="tx1"/>
                                </a:solidFill>
                                <a:latin typeface="Cambria Math" panose="02040503050406030204" pitchFamily="18" charset="0"/>
                              </a:rPr>
                              <m:t>𝐴</m:t>
                            </m:r>
                          </m:e>
                        </m:d>
                      </m:num>
                      <m:den>
                        <m:r>
                          <a:rPr lang="en-US" sz="2600" i="1">
                            <a:solidFill>
                              <a:schemeClr val="tx1"/>
                            </a:solidFill>
                            <a:latin typeface="Cambria Math" panose="02040503050406030204" pitchFamily="18" charset="0"/>
                          </a:rPr>
                          <m:t>𝐻</m:t>
                        </m:r>
                        <m:d>
                          <m:dPr>
                            <m:ctrlPr>
                              <a:rPr lang="en-US" sz="2600" i="1">
                                <a:solidFill>
                                  <a:schemeClr val="tx1"/>
                                </a:solidFill>
                                <a:latin typeface="Cambria Math" panose="02040503050406030204" pitchFamily="18" charset="0"/>
                              </a:rPr>
                            </m:ctrlPr>
                          </m:dPr>
                          <m:e>
                            <m:r>
                              <a:rPr lang="en-US" sz="2600" i="1">
                                <a:solidFill>
                                  <a:schemeClr val="tx1"/>
                                </a:solidFill>
                                <a:latin typeface="Cambria Math" panose="02040503050406030204" pitchFamily="18" charset="0"/>
                              </a:rPr>
                              <m:t>𝐴</m:t>
                            </m:r>
                          </m:e>
                        </m:d>
                        <m:r>
                          <m:rPr>
                            <m:sty m:val="p"/>
                          </m:rPr>
                          <a:rPr lang="en-US" sz="2600" baseline="-25000">
                            <a:solidFill>
                              <a:schemeClr val="tx1"/>
                            </a:solidFill>
                            <a:latin typeface="Cambria Math" panose="02040503050406030204" pitchFamily="18" charset="0"/>
                          </a:rPr>
                          <m:t>max</m:t>
                        </m:r>
                      </m:den>
                    </m:f>
                  </m:oMath>
                </a14:m>
                <a:endParaRPr lang="vi-VN" sz="2400" dirty="0" smtClean="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21</a:t>
            </a:fld>
            <a:endParaRPr lang="en-US"/>
          </a:p>
        </p:txBody>
      </p:sp>
      <mc:AlternateContent xmlns:mc="http://schemas.openxmlformats.org/markup-compatibility/2006">
        <mc:Choice xmlns:a14="http://schemas.microsoft.com/office/drawing/2010/main" Requires="a14">
          <p:sp>
            <p:nvSpPr>
              <p:cNvPr id="6" name="Rectangle 5"/>
              <p:cNvSpPr/>
              <p:nvPr/>
            </p:nvSpPr>
            <p:spPr>
              <a:xfrm>
                <a:off x="2787541" y="1697370"/>
                <a:ext cx="4770730" cy="989438"/>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𝐷</m:t>
                      </m:r>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m:rPr>
                              <m:sty m:val="p"/>
                            </m:rPr>
                            <a:rPr lang="en-US" sz="2800" i="0" baseline="-25000">
                              <a:solidFill>
                                <a:srgbClr val="FFFF00"/>
                              </a:solidFill>
                              <a:latin typeface="Cambria Math" panose="02040503050406030204" pitchFamily="18" charset="0"/>
                            </a:rPr>
                            <m:t>max</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num>
                        <m:den>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m:rPr>
                              <m:sty m:val="p"/>
                            </m:rPr>
                            <a:rPr lang="en-US" sz="2800" i="0" baseline="-25000">
                              <a:solidFill>
                                <a:srgbClr val="FFFF00"/>
                              </a:solidFill>
                              <a:latin typeface="Cambria Math" panose="02040503050406030204" pitchFamily="18" charset="0"/>
                            </a:rPr>
                            <m:t>max</m:t>
                          </m:r>
                        </m:den>
                      </m:f>
                      <m:r>
                        <a:rPr lang="en-US" sz="2800" i="0">
                          <a:solidFill>
                            <a:srgbClr val="FFFF00"/>
                          </a:solidFill>
                          <a:latin typeface="Cambria Math" panose="02040503050406030204" pitchFamily="18" charset="0"/>
                        </a:rPr>
                        <m:t>=1−</m:t>
                      </m:r>
                      <m:r>
                        <a:rPr lang="en-US" sz="2800" i="1">
                          <a:solidFill>
                            <a:srgbClr val="FFFF00"/>
                          </a:solidFill>
                          <a:latin typeface="Cambria Math" panose="02040503050406030204" pitchFamily="18" charset="0"/>
                        </a:rPr>
                        <m:t>𝜇</m:t>
                      </m:r>
                    </m:oMath>
                  </m:oMathPara>
                </a14:m>
                <a:endParaRPr lang="en-US" sz="2800" dirty="0">
                  <a:solidFill>
                    <a:srgbClr val="FFFF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2787541" y="1697370"/>
                <a:ext cx="4770730" cy="989438"/>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415276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2.5.4</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solidFill>
                      <a:srgbClr val="66FF33"/>
                    </a:solidFill>
                    <a:latin typeface="Times New Roman" panose="02020603050405020304" pitchFamily="18" charset="0"/>
                    <a:cs typeface="Times New Roman" panose="02020603050405020304" pitchFamily="18" charset="0"/>
                  </a:rPr>
                  <a:t>Các đặc trưng của kênh truyền rời rạc</a:t>
                </a:r>
              </a:p>
              <a:p>
                <a:pPr marL="463550" indent="-46355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Trường bit ngõ vào và trường bit ngõ ra của kênh truyền</a:t>
                </a:r>
              </a:p>
              <a:p>
                <a:pPr marL="463550" indent="-46355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Xác </a:t>
                </a:r>
                <a:r>
                  <a:rPr lang="vi-VN" sz="2800" dirty="0">
                    <a:latin typeface="Times New Roman" panose="02020603050405020304" pitchFamily="18" charset="0"/>
                    <a:cs typeface="Times New Roman" panose="02020603050405020304" pitchFamily="18" charset="0"/>
                  </a:rPr>
                  <a:t>suất truyền p(</a:t>
                </a:r>
                <a:r>
                  <a:rPr lang="vi-VN" sz="2800" i="1" dirty="0">
                    <a:latin typeface="Times New Roman" panose="02020603050405020304" pitchFamily="18" charset="0"/>
                    <a:cs typeface="Times New Roman" panose="02020603050405020304" pitchFamily="18" charset="0"/>
                  </a:rPr>
                  <a:t>b</a:t>
                </a:r>
                <a:r>
                  <a:rPr lang="vi-VN" sz="2800" i="1" baseline="-25000" dirty="0">
                    <a:latin typeface="Times New Roman" panose="02020603050405020304" pitchFamily="18" charset="0"/>
                    <a:cs typeface="Times New Roman" panose="02020603050405020304" pitchFamily="18" charset="0"/>
                  </a:rPr>
                  <a:t>j</a:t>
                </a:r>
                <a:r>
                  <a:rPr lang="vi-VN" sz="2800" i="1" dirty="0">
                    <a:latin typeface="Times New Roman" panose="02020603050405020304" pitchFamily="18" charset="0"/>
                    <a:cs typeface="Times New Roman" panose="02020603050405020304" pitchFamily="18" charset="0"/>
                  </a:rPr>
                  <a:t>/a</a:t>
                </a:r>
                <a:r>
                  <a:rPr lang="vi-VN" sz="2800" i="1" baseline="-25000" dirty="0">
                    <a:latin typeface="Times New Roman" panose="02020603050405020304" pitchFamily="18" charset="0"/>
                    <a:cs typeface="Times New Roman" panose="02020603050405020304" pitchFamily="18" charset="0"/>
                  </a:rPr>
                  <a:t>i</a:t>
                </a:r>
                <a:r>
                  <a:rPr lang="vi-VN" sz="2800" dirty="0">
                    <a:latin typeface="Times New Roman" panose="02020603050405020304" pitchFamily="18" charset="0"/>
                    <a:cs typeface="Times New Roman" panose="02020603050405020304" pitchFamily="18" charset="0"/>
                  </a:rPr>
                  <a:t>)</a:t>
                </a:r>
              </a:p>
              <a:p>
                <a:pPr marL="463550" indent="-463550">
                  <a:lnSpc>
                    <a:spcPct val="130000"/>
                  </a:lnSpc>
                  <a:spcBef>
                    <a:spcPts val="600"/>
                  </a:spcBef>
                  <a:spcAft>
                    <a:spcPts val="6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Tốc độ truyền tin của kênh (R)</a:t>
                </a:r>
              </a:p>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2.5.5 Lượng tin truyền qua kênh trông một đơn vị trời gian</a:t>
                </a:r>
              </a:p>
              <a:p>
                <a:pPr marL="0" indent="0">
                  <a:lnSpc>
                    <a:spcPct val="130000"/>
                  </a:lnSpc>
                  <a:spcBef>
                    <a:spcPts val="600"/>
                  </a:spcBef>
                  <a:spcAft>
                    <a:spcPts val="600"/>
                  </a:spcAft>
                  <a:buNone/>
                  <a:tabLst>
                    <a:tab pos="914400" algn="l"/>
                  </a:tabLst>
                </a:pPr>
                <a:endParaRPr lang="vi-VN" sz="2800" dirty="0">
                  <a:solidFill>
                    <a:srgbClr val="66FF33"/>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tabLst>
                    <a:tab pos="914400" algn="l"/>
                  </a:tabLst>
                </a:pPr>
                <a:endParaRPr lang="vi-VN" sz="2800" dirty="0" smtClean="0">
                  <a:solidFill>
                    <a:srgbClr val="66FF33"/>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trong đó:</a:t>
                </a:r>
                <a:r>
                  <a:rPr lang="vi-VN" sz="2800" dirty="0" smtClean="0">
                    <a:solidFill>
                      <a:srgbClr val="66FF33"/>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𝑇</m:t>
                        </m:r>
                      </m:e>
                      <m:sub>
                        <m:r>
                          <a:rPr lang="en-US" sz="2800" i="1">
                            <a:solidFill>
                              <a:srgbClr val="FFFF00"/>
                            </a:solidFill>
                            <a:latin typeface="Cambria Math" panose="02040503050406030204" pitchFamily="18" charset="0"/>
                          </a:rPr>
                          <m:t>𝐾</m:t>
                        </m:r>
                      </m:sub>
                    </m:sSub>
                  </m:oMath>
                </a14:m>
                <a:r>
                  <a:rPr lang="vi-VN" sz="2800" dirty="0" smtClean="0">
                    <a:latin typeface="Times New Roman" panose="02020603050405020304" pitchFamily="18" charset="0"/>
                    <a:cs typeface="Times New Roman" panose="02020603050405020304" pitchFamily="18" charset="0"/>
                  </a:rPr>
                  <a:t>: thời gian trung bình để truyền một bit qua kênh </a:t>
                </a:r>
              </a:p>
              <a:p>
                <a:pPr marL="463550" indent="-463550">
                  <a:lnSpc>
                    <a:spcPct val="130000"/>
                  </a:lnSpc>
                  <a:spcBef>
                    <a:spcPts val="600"/>
                  </a:spcBef>
                  <a:spcAft>
                    <a:spcPts val="600"/>
                  </a:spcAft>
                  <a:buFont typeface="Wingdings" panose="05000000000000000000" pitchFamily="2" charset="2"/>
                  <a:buChar char="§"/>
                  <a:tabLst>
                    <a:tab pos="914400" algn="l"/>
                  </a:tabLst>
                </a:pPr>
                <a:endParaRPr lang="vi-VN" sz="2800" dirty="0" smtClean="0">
                  <a:solidFill>
                    <a:srgbClr val="66FF33"/>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b="-4227"/>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22</a:t>
            </a:fld>
            <a:endParaRPr lang="en-US"/>
          </a:p>
        </p:txBody>
      </p:sp>
      <mc:AlternateContent xmlns:mc="http://schemas.openxmlformats.org/markup-compatibility/2006">
        <mc:Choice xmlns:a14="http://schemas.microsoft.com/office/drawing/2010/main" Requires="a14">
          <p:sp>
            <p:nvSpPr>
              <p:cNvPr id="6" name="Rectangle 5"/>
              <p:cNvSpPr/>
              <p:nvPr/>
            </p:nvSpPr>
            <p:spPr>
              <a:xfrm>
                <a:off x="2795050" y="4535896"/>
                <a:ext cx="6112314" cy="998991"/>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𝐼</m:t>
                      </m:r>
                      <m:r>
                        <a:rPr lang="en-US" sz="2800" i="0">
                          <a:solidFill>
                            <a:srgbClr val="FFFF00"/>
                          </a:solidFill>
                          <a:latin typeface="Cambria Math" panose="02040503050406030204" pitchFamily="18" charset="0"/>
                        </a:rPr>
                        <m:t>′</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𝑇</m:t>
                              </m:r>
                            </m:e>
                            <m:sub>
                              <m:r>
                                <a:rPr lang="en-US" sz="2800" i="1">
                                  <a:solidFill>
                                    <a:srgbClr val="FFFF00"/>
                                  </a:solidFill>
                                  <a:latin typeface="Cambria Math" panose="02040503050406030204" pitchFamily="18" charset="0"/>
                                </a:rPr>
                                <m:t>𝐾</m:t>
                              </m:r>
                            </m:sub>
                          </m:sSub>
                        </m:den>
                      </m:f>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𝑅</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m:rPr>
                          <m:nor/>
                        </m:rPr>
                        <a:rPr lang="en-US" sz="2800" i="1">
                          <a:solidFill>
                            <a:srgbClr val="FFFF00"/>
                          </a:solidFill>
                          <a:latin typeface="Cambria Math" panose="02040503050406030204" pitchFamily="18" charset="0"/>
                        </a:rPr>
                        <m:t> </m:t>
                      </m:r>
                      <m:d>
                        <m:dPr>
                          <m:begChr m:val="["/>
                          <m:endChr m:val="]"/>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𝑏𝑖</m:t>
                          </m:r>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𝑡</m:t>
                              </m:r>
                            </m:num>
                            <m:den>
                              <m:r>
                                <a:rPr lang="en-US" sz="2800" i="1">
                                  <a:solidFill>
                                    <a:srgbClr val="FFFF00"/>
                                  </a:solidFill>
                                  <a:latin typeface="Cambria Math" panose="02040503050406030204" pitchFamily="18" charset="0"/>
                                </a:rPr>
                                <m:t>𝑠</m:t>
                              </m:r>
                            </m:den>
                          </m:f>
                        </m:e>
                      </m:d>
                    </m:oMath>
                  </m:oMathPara>
                </a14:m>
                <a:endParaRPr lang="en-US" sz="2800" dirty="0">
                  <a:solidFill>
                    <a:srgbClr val="FFFF00"/>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2795050" y="4535896"/>
                <a:ext cx="6112314" cy="998991"/>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253613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2.5.6</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solidFill>
                      <a:srgbClr val="66FF33"/>
                    </a:solidFill>
                    <a:latin typeface="Times New Roman" panose="02020603050405020304" pitchFamily="18" charset="0"/>
                    <a:cs typeface="Times New Roman" panose="02020603050405020304" pitchFamily="18" charset="0"/>
                  </a:rPr>
                  <a:t>Dung lượng của kênh rời rạc</a:t>
                </a:r>
              </a:p>
              <a:p>
                <a:pPr>
                  <a:lnSpc>
                    <a:spcPct val="130000"/>
                  </a:lnSpc>
                  <a:spcBef>
                    <a:spcPts val="600"/>
                  </a:spcBef>
                  <a:spcAft>
                    <a:spcPts val="600"/>
                  </a:spcAft>
                  <a:buFont typeface="Wingdings" panose="05000000000000000000" pitchFamily="2" charset="2"/>
                  <a:buChar char="à"/>
                  <a:tabLst>
                    <a:tab pos="914400" algn="l"/>
                  </a:tabLst>
                </a:pPr>
                <a:r>
                  <a:rPr lang="vi-VN" sz="2800" dirty="0" smtClean="0">
                    <a:latin typeface="Times New Roman" panose="02020603050405020304" pitchFamily="18" charset="0"/>
                    <a:cs typeface="Times New Roman" panose="02020603050405020304" pitchFamily="18" charset="0"/>
                  </a:rPr>
                  <a:t>  Để đánh giá khả năng truyền tin tối đa của một kênh truyền</a:t>
                </a:r>
              </a:p>
              <a:p>
                <a:pPr marL="0" indent="0">
                  <a:lnSpc>
                    <a:spcPct val="130000"/>
                  </a:lnSpc>
                  <a:spcBef>
                    <a:spcPts val="600"/>
                  </a:spcBef>
                  <a:spcAft>
                    <a:spcPts val="600"/>
                  </a:spcAft>
                  <a:buNone/>
                  <a:tabLst>
                    <a:tab pos="914400" algn="l"/>
                  </a:tabLst>
                </a:pPr>
                <a:r>
                  <a:rPr lang="vi-VN" sz="2800" u="sng" dirty="0" smtClean="0">
                    <a:latin typeface="Times New Roman" panose="02020603050405020304" pitchFamily="18" charset="0"/>
                    <a:cs typeface="Times New Roman" panose="02020603050405020304" pitchFamily="18" charset="0"/>
                  </a:rPr>
                  <a:t>Định nghĩa</a:t>
                </a:r>
                <a:r>
                  <a:rPr lang="vi-VN" sz="2800" dirty="0" smtClean="0">
                    <a:latin typeface="Times New Roman" panose="02020603050405020304" pitchFamily="18" charset="0"/>
                    <a:cs typeface="Times New Roman" panose="02020603050405020304" pitchFamily="18" charset="0"/>
                  </a:rPr>
                  <a:t>: dung lượng của kênh truyền rời rạc là giá trị cực đại của lượng tin truyền qua kênh trong một đơn vị thời gian.</a:t>
                </a:r>
              </a:p>
              <a:p>
                <a:pPr marL="0" indent="0">
                  <a:lnSpc>
                    <a:spcPct val="130000"/>
                  </a:lnSpc>
                  <a:spcBef>
                    <a:spcPts val="600"/>
                  </a:spcBef>
                  <a:spcAft>
                    <a:spcPts val="600"/>
                  </a:spcAft>
                  <a:buNone/>
                  <a:tabLst>
                    <a:tab pos="914400" algn="l"/>
                  </a:tabLst>
                </a:pPr>
                <a:endParaRPr lang="vi-VN" sz="2800" dirty="0" smtClean="0">
                  <a:latin typeface="Times New Roman" panose="02020603050405020304" pitchFamily="18" charset="0"/>
                  <a:cs typeface="Times New Roman" panose="02020603050405020304" pitchFamily="18" charset="0"/>
                </a:endParaRPr>
              </a:p>
              <a:p>
                <a:pPr marL="344488" indent="-344488">
                  <a:lnSpc>
                    <a:spcPct val="130000"/>
                  </a:lnSpc>
                  <a:spcBef>
                    <a:spcPts val="600"/>
                  </a:spcBef>
                  <a:spcAft>
                    <a:spcPts val="600"/>
                  </a:spcAft>
                  <a:buFont typeface="Wingdings" panose="05000000000000000000" pitchFamily="2" charset="2"/>
                  <a:buChar char="v"/>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Tính chất:</a:t>
                </a:r>
              </a:p>
              <a:p>
                <a:pPr marL="576263" lvl="1" indent="-347663">
                  <a:lnSpc>
                    <a:spcPct val="130000"/>
                  </a:lnSpc>
                  <a:spcBef>
                    <a:spcPts val="600"/>
                  </a:spcBef>
                  <a:spcAft>
                    <a:spcPts val="600"/>
                  </a:spcAft>
                  <a:buFont typeface="Wingdings" panose="05000000000000000000" pitchFamily="2" charset="2"/>
                  <a:buChar char="§"/>
                  <a:tabLst>
                    <a:tab pos="914400" algn="l"/>
                  </a:tabLst>
                </a:pPr>
                <a14:m>
                  <m:oMath xmlns:m="http://schemas.openxmlformats.org/officeDocument/2006/math">
                    <m:r>
                      <a:rPr lang="en-US" sz="2400" i="1">
                        <a:latin typeface="Cambria Math" panose="02040503050406030204" pitchFamily="18" charset="0"/>
                      </a:rPr>
                      <m:t>𝐶</m:t>
                    </m:r>
                    <m:r>
                      <a:rPr lang="en-US" sz="2400">
                        <a:latin typeface="Cambria Math" panose="02040503050406030204" pitchFamily="18" charset="0"/>
                      </a:rPr>
                      <m:t>≥</m:t>
                    </m:r>
                    <m:r>
                      <a:rPr lang="vi-VN" sz="2400" i="1">
                        <a:latin typeface="Cambria Math" panose="02040503050406030204" pitchFamily="18" charset="0"/>
                      </a:rPr>
                      <m:t>0</m:t>
                    </m:r>
                  </m:oMath>
                </a14:m>
                <a:r>
                  <a:rPr lang="vi-VN" sz="2400" dirty="0" smtClean="0">
                    <a:latin typeface="Times New Roman" panose="02020603050405020304" pitchFamily="18" charset="0"/>
                    <a:cs typeface="Times New Roman" panose="02020603050405020304" pitchFamily="18" charset="0"/>
                  </a:rPr>
                  <a:t>: C = 0 khi và chỉ khi A và B độc lập</a:t>
                </a:r>
              </a:p>
              <a:p>
                <a:pPr marL="576263" lvl="1" indent="-347663">
                  <a:lnSpc>
                    <a:spcPct val="130000"/>
                  </a:lnSpc>
                  <a:spcBef>
                    <a:spcPts val="600"/>
                  </a:spcBef>
                  <a:spcAft>
                    <a:spcPts val="600"/>
                  </a:spcAft>
                  <a:buFont typeface="Wingdings" panose="05000000000000000000" pitchFamily="2" charset="2"/>
                  <a:buChar char="§"/>
                  <a:tabLst>
                    <a:tab pos="914400" algn="l"/>
                  </a:tabLst>
                </a:pPr>
                <a14:m>
                  <m:oMath xmlns:m="http://schemas.openxmlformats.org/officeDocument/2006/math">
                    <m:r>
                      <a:rPr lang="en-US" sz="2400" i="1">
                        <a:latin typeface="Cambria Math" panose="02040503050406030204" pitchFamily="18" charset="0"/>
                      </a:rPr>
                      <m:t>𝐶</m:t>
                    </m:r>
                    <m:r>
                      <a:rPr lang="en-US" sz="2400">
                        <a:latin typeface="Cambria Math" panose="02040503050406030204" pitchFamily="18" charset="0"/>
                      </a:rPr>
                      <m:t>≤</m:t>
                    </m:r>
                    <m:r>
                      <m:rPr>
                        <m:sty m:val="p"/>
                      </m:rPr>
                      <a:rPr lang="vi-VN" sz="2400" i="1">
                        <a:latin typeface="Cambria Math" panose="02040503050406030204" pitchFamily="18" charset="0"/>
                      </a:rPr>
                      <m:t>R</m:t>
                    </m:r>
                  </m:oMath>
                </a14:m>
                <a:r>
                  <a:rPr lang="vi-VN" sz="2400" dirty="0" smtClean="0">
                    <a:latin typeface="Times New Roman" panose="02020603050405020304" pitchFamily="18" charset="0"/>
                    <a:cs typeface="Times New Roman" panose="02020603050405020304" pitchFamily="18" charset="0"/>
                  </a:rPr>
                  <a:t> log (s): đẳng thức này chỉ xảy ra khi kênh lý tưởng (không nhiễu, nguồn có s bit)</a:t>
                </a:r>
                <a:endParaRPr lang="vi-VN" sz="2800" dirty="0" smtClean="0">
                  <a:solidFill>
                    <a:srgbClr val="66FF33"/>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r="-1326"/>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23</a:t>
            </a:fld>
            <a:endParaRPr lang="en-US"/>
          </a:p>
        </p:txBody>
      </p:sp>
      <mc:AlternateContent xmlns:mc="http://schemas.openxmlformats.org/markup-compatibility/2006">
        <mc:Choice xmlns:a14="http://schemas.microsoft.com/office/drawing/2010/main" Requires="a14">
          <p:sp>
            <p:nvSpPr>
              <p:cNvPr id="8" name="Rectangle 7"/>
              <p:cNvSpPr/>
              <p:nvPr/>
            </p:nvSpPr>
            <p:spPr>
              <a:xfrm>
                <a:off x="3686832" y="3800756"/>
                <a:ext cx="4328749" cy="653705"/>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𝐶</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𝑅</m:t>
                      </m:r>
                      <m:r>
                        <a:rPr lang="en-US" sz="2800" i="0">
                          <a:solidFill>
                            <a:srgbClr val="FFFF00"/>
                          </a:solidFill>
                          <a:latin typeface="Cambria Math" panose="02040503050406030204" pitchFamily="18" charset="0"/>
                        </a:rPr>
                        <m:t>.</m:t>
                      </m:r>
                      <m:limLow>
                        <m:limLowPr>
                          <m:ctrlPr>
                            <a:rPr lang="en-US" sz="2800" i="1">
                              <a:solidFill>
                                <a:srgbClr val="FFFF00"/>
                              </a:solidFill>
                              <a:latin typeface="Cambria Math" panose="02040503050406030204" pitchFamily="18" charset="0"/>
                            </a:rPr>
                          </m:ctrlPr>
                        </m:limLowPr>
                        <m:e>
                          <m:r>
                            <m:rPr>
                              <m:sty m:val="p"/>
                            </m:rPr>
                            <a:rPr lang="en-US" sz="2800" i="0">
                              <a:solidFill>
                                <a:srgbClr val="FFFF00"/>
                              </a:solidFill>
                              <a:latin typeface="Cambria Math" panose="02040503050406030204" pitchFamily="18" charset="0"/>
                            </a:rPr>
                            <m:t>max</m:t>
                          </m:r>
                        </m:e>
                        <m:lim>
                          <m:r>
                            <a:rPr lang="en-US" sz="2800" i="1">
                              <a:solidFill>
                                <a:srgbClr val="FFFF00"/>
                              </a:solidFill>
                              <a:latin typeface="Cambria Math" panose="02040503050406030204" pitchFamily="18" charset="0"/>
                            </a:rPr>
                            <m:t>𝐴</m:t>
                          </m:r>
                        </m:lim>
                      </m:limLow>
                      <m:r>
                        <a:rPr lang="en-US" sz="2800" i="1">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e>
                      </m:d>
                      <m:r>
                        <m:rPr>
                          <m:nor/>
                        </m:rPr>
                        <a:rPr lang="en-US" sz="2800" i="1">
                          <a:solidFill>
                            <a:srgbClr val="FFFF00"/>
                          </a:solidFill>
                          <a:latin typeface="Cambria Math" panose="02040503050406030204" pitchFamily="18" charset="0"/>
                        </a:rPr>
                        <m:t> </m:t>
                      </m:r>
                      <m:d>
                        <m:dPr>
                          <m:begChr m:val="["/>
                          <m:endChr m:val="]"/>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𝑏𝑖</m:t>
                          </m:r>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𝑡</m:t>
                              </m:r>
                            </m:num>
                            <m:den>
                              <m:r>
                                <a:rPr lang="en-US" sz="2800" i="1">
                                  <a:solidFill>
                                    <a:srgbClr val="FFFF00"/>
                                  </a:solidFill>
                                  <a:latin typeface="Cambria Math" panose="02040503050406030204" pitchFamily="18" charset="0"/>
                                </a:rPr>
                                <m:t>𝑠</m:t>
                              </m:r>
                            </m:den>
                          </m:f>
                        </m:e>
                      </m:d>
                    </m:oMath>
                  </m:oMathPara>
                </a14:m>
                <a:endParaRPr lang="en-US" sz="2800" dirty="0">
                  <a:solidFill>
                    <a:srgbClr val="FFFF00"/>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3686832" y="3800756"/>
                <a:ext cx="4328749" cy="653705"/>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3442209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2.5 Các tham số của nguồn và kênh rời rạc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tabLst>
                <a:tab pos="914400" algn="l"/>
              </a:tabLst>
            </a:pPr>
            <a:r>
              <a:rPr lang="vi-VN" sz="2800" dirty="0" smtClean="0">
                <a:solidFill>
                  <a:srgbClr val="66FF33"/>
                </a:solidFill>
                <a:latin typeface="Times New Roman" panose="02020603050405020304" pitchFamily="18" charset="0"/>
                <a:cs typeface="Times New Roman" panose="02020603050405020304" pitchFamily="18" charset="0"/>
              </a:rPr>
              <a:t>2.5.7 	Định lý mã hóa Shannon</a:t>
            </a:r>
          </a:p>
          <a:p>
            <a:pPr marL="0" indent="0">
              <a:lnSpc>
                <a:spcPct val="130000"/>
              </a:lnSpc>
              <a:spcBef>
                <a:spcPts val="600"/>
              </a:spcBef>
              <a:spcAft>
                <a:spcPts val="600"/>
              </a:spcAft>
              <a:buNone/>
              <a:tabLst>
                <a:tab pos="914400" algn="l"/>
              </a:tabLst>
            </a:pPr>
            <a:r>
              <a:rPr lang="vi-VN" sz="2800" dirty="0" smtClean="0">
                <a:latin typeface="Times New Roman" panose="02020603050405020304" pitchFamily="18" charset="0"/>
                <a:cs typeface="Times New Roman" panose="02020603050405020304" pitchFamily="18" charset="0"/>
              </a:rPr>
              <a:t>Nếu khả năng truyền H’(A) của nguồn tin rời rạc A nhỏ hơn dung lượng kênh (H’(A)&lt;C) thì tồn tại một phép mã hóa và giải mã sao cho việc truyền tin có xác suất lỗi nhỏ tùy ý khi độ dà từ mã đủ lớn.</a:t>
            </a:r>
            <a:endParaRPr lang="vi-VN" sz="2800" dirty="0">
              <a:solidFill>
                <a:srgbClr val="66FF33"/>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tabLst>
                <a:tab pos="914400" algn="l"/>
              </a:tabLst>
            </a:pP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24</a:t>
            </a:fld>
            <a:endParaRPr lang="en-US"/>
          </a:p>
        </p:txBody>
      </p:sp>
    </p:spTree>
    <p:extLst>
      <p:ext uri="{BB962C8B-B14F-4D97-AF65-F5344CB8AC3E}">
        <p14:creationId xmlns:p14="http://schemas.microsoft.com/office/powerpoint/2010/main" val="2216371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2.6 Entropy của nguồn liên tục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chemeClr val="tx1"/>
                </a:solidFill>
                <a:latin typeface="Times New Roman" panose="02020603050405020304" pitchFamily="18" charset="0"/>
                <a:cs typeface="Times New Roman" panose="02020603050405020304" pitchFamily="18" charset="0"/>
              </a:rPr>
              <a:t>2.6.1 	Các dạng </a:t>
            </a:r>
            <a:r>
              <a:rPr lang="vi-VN" sz="2800" dirty="0" smtClean="0">
                <a:latin typeface="Times New Roman" panose="02020603050405020304" pitchFamily="18" charset="0"/>
                <a:cs typeface="Times New Roman" panose="02020603050405020304" pitchFamily="18" charset="0"/>
              </a:rPr>
              <a:t>tín hiệu liên tục</a:t>
            </a:r>
            <a:endParaRPr lang="vi-VN" sz="2800" dirty="0" smtClean="0">
              <a:solidFill>
                <a:schemeClr val="tx1"/>
              </a:solidFill>
              <a:latin typeface="Times New Roman" panose="02020603050405020304" pitchFamily="18" charset="0"/>
              <a:cs typeface="Times New Roman" panose="02020603050405020304" pitchFamily="18" charset="0"/>
            </a:endParaRPr>
          </a:p>
          <a:p>
            <a:pPr marL="0"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2.6.2	Các đặc trưng của kênh liên tục</a:t>
            </a:r>
          </a:p>
          <a:p>
            <a:pPr marL="0" indent="0">
              <a:lnSpc>
                <a:spcPct val="130000"/>
              </a:lnSpc>
              <a:spcBef>
                <a:spcPts val="600"/>
              </a:spcBef>
              <a:spcAft>
                <a:spcPts val="600"/>
              </a:spcAft>
              <a:buNone/>
            </a:pPr>
            <a:r>
              <a:rPr lang="vi-VN" sz="2800" dirty="0" smtClean="0">
                <a:solidFill>
                  <a:schemeClr val="tx1"/>
                </a:solidFill>
                <a:latin typeface="Times New Roman" panose="02020603050405020304" pitchFamily="18" charset="0"/>
                <a:cs typeface="Times New Roman" panose="02020603050405020304" pitchFamily="18" charset="0"/>
              </a:rPr>
              <a:t>2.6.3	Entropy của nguồn liên tục</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25</a:t>
            </a:fld>
            <a:endParaRPr lang="en-US"/>
          </a:p>
        </p:txBody>
      </p:sp>
    </p:spTree>
    <p:extLst>
      <p:ext uri="{BB962C8B-B14F-4D97-AF65-F5344CB8AC3E}">
        <p14:creationId xmlns:p14="http://schemas.microsoft.com/office/powerpoint/2010/main" val="3069346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2.6 Entropy của nguồn liên tục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2.6.1 	Các dạng </a:t>
            </a:r>
            <a:r>
              <a:rPr lang="vi-VN" sz="2800" dirty="0" smtClean="0">
                <a:solidFill>
                  <a:srgbClr val="66FF33"/>
                </a:solidFill>
                <a:latin typeface="Times New Roman" panose="02020603050405020304" pitchFamily="18" charset="0"/>
                <a:cs typeface="Times New Roman" panose="02020603050405020304" pitchFamily="18" charset="0"/>
              </a:rPr>
              <a:t>tín hiệu liên tục</a:t>
            </a:r>
          </a:p>
          <a:p>
            <a:pPr>
              <a:lnSpc>
                <a:spcPct val="130000"/>
              </a:lnSpc>
              <a:spcBef>
                <a:spcPts val="600"/>
              </a:spcBef>
              <a:spcAft>
                <a:spcPts val="600"/>
              </a:spcAft>
              <a:buFont typeface="Wingdings" panose="05000000000000000000" pitchFamily="2" charset="2"/>
              <a:buChar char="v"/>
            </a:pPr>
            <a:r>
              <a:rPr lang="vi-VN" sz="2800" dirty="0" smtClean="0">
                <a:solidFill>
                  <a:schemeClr val="tx1">
                    <a:lumMod val="95000"/>
                  </a:schemeClr>
                </a:solidFill>
                <a:latin typeface="Times New Roman" panose="02020603050405020304" pitchFamily="18" charset="0"/>
                <a:cs typeface="Times New Roman" panose="02020603050405020304" pitchFamily="18" charset="0"/>
              </a:rPr>
              <a:t> </a:t>
            </a:r>
            <a:r>
              <a:rPr lang="vi-VN" sz="2600" dirty="0" smtClean="0">
                <a:solidFill>
                  <a:schemeClr val="tx1">
                    <a:lumMod val="95000"/>
                  </a:schemeClr>
                </a:solidFill>
                <a:latin typeface="Times New Roman" panose="02020603050405020304" pitchFamily="18" charset="0"/>
                <a:cs typeface="Times New Roman" panose="02020603050405020304" pitchFamily="18" charset="0"/>
              </a:rPr>
              <a:t>Tín hiệu liên tục với thời gian rời rạc</a:t>
            </a:r>
          </a:p>
          <a:p>
            <a:pPr marL="0" indent="0">
              <a:lnSpc>
                <a:spcPct val="130000"/>
              </a:lnSpc>
              <a:spcBef>
                <a:spcPts val="600"/>
              </a:spcBef>
              <a:spcAft>
                <a:spcPts val="600"/>
              </a:spcAft>
              <a:buNone/>
            </a:pPr>
            <a:endParaRPr lang="vi-VN" sz="2800" dirty="0" smtClean="0">
              <a:solidFill>
                <a:schemeClr val="tx1">
                  <a:lumMod val="9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26</a:t>
            </a:fld>
            <a:endParaRPr lang="en-US"/>
          </a:p>
        </p:txBody>
      </p:sp>
      <p:sp>
        <p:nvSpPr>
          <p:cNvPr id="6" name="Content Placeholder 2"/>
          <p:cNvSpPr txBox="1">
            <a:spLocks/>
          </p:cNvSpPr>
          <p:nvPr/>
        </p:nvSpPr>
        <p:spPr>
          <a:xfrm>
            <a:off x="5994400" y="1130300"/>
            <a:ext cx="6212840" cy="538797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30000"/>
              </a:lnSpc>
              <a:spcBef>
                <a:spcPts val="600"/>
              </a:spcBef>
              <a:spcAft>
                <a:spcPts val="600"/>
              </a:spcAft>
              <a:buFont typeface="Arial" pitchFamily="34" charset="0"/>
              <a:buNone/>
            </a:pPr>
            <a:endParaRPr lang="vi-VN" sz="2600" dirty="0" smtClean="0">
              <a:solidFill>
                <a:srgbClr val="66FF33"/>
              </a:solidFill>
              <a:latin typeface="Times New Roman" panose="02020603050405020304" pitchFamily="18" charset="0"/>
              <a:cs typeface="Times New Roman" panose="02020603050405020304" pitchFamily="18" charset="0"/>
            </a:endParaRPr>
          </a:p>
          <a:p>
            <a:pPr marL="520700" indent="-520700">
              <a:lnSpc>
                <a:spcPct val="130000"/>
              </a:lnSpc>
              <a:spcBef>
                <a:spcPts val="600"/>
              </a:spcBef>
              <a:spcAft>
                <a:spcPts val="600"/>
              </a:spcAft>
              <a:buFont typeface="Wingdings" panose="05000000000000000000" pitchFamily="2" charset="2"/>
              <a:buChar char="v"/>
            </a:pPr>
            <a:r>
              <a:rPr lang="vi-VN" sz="2600" dirty="0" smtClean="0">
                <a:solidFill>
                  <a:schemeClr val="tx1">
                    <a:lumMod val="95000"/>
                  </a:schemeClr>
                </a:solidFill>
                <a:latin typeface="Times New Roman" panose="02020603050405020304" pitchFamily="18" charset="0"/>
                <a:cs typeface="Times New Roman" panose="02020603050405020304" pitchFamily="18" charset="0"/>
              </a:rPr>
              <a:t>Tín hiệu liên tục với thời gian liên tục</a:t>
            </a:r>
          </a:p>
          <a:p>
            <a:pPr marL="0" indent="0">
              <a:lnSpc>
                <a:spcPct val="130000"/>
              </a:lnSpc>
              <a:spcBef>
                <a:spcPts val="600"/>
              </a:spcBef>
              <a:spcAft>
                <a:spcPts val="600"/>
              </a:spcAft>
              <a:buFont typeface="Arial" pitchFamily="34" charset="0"/>
              <a:buNone/>
            </a:pPr>
            <a:endParaRPr lang="vi-VN" sz="2600" dirty="0" smtClean="0">
              <a:solidFill>
                <a:schemeClr val="tx1">
                  <a:lumMod val="9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63550" y="2619375"/>
            <a:ext cx="5410200" cy="3552825"/>
          </a:xfrm>
          <a:prstGeom prst="rect">
            <a:avLst/>
          </a:prstGeom>
        </p:spPr>
      </p:pic>
      <p:pic>
        <p:nvPicPr>
          <p:cNvPr id="9" name="Picture 8"/>
          <p:cNvPicPr>
            <a:picLocks noChangeAspect="1"/>
          </p:cNvPicPr>
          <p:nvPr/>
        </p:nvPicPr>
        <p:blipFill>
          <a:blip r:embed="rId3"/>
          <a:stretch>
            <a:fillRect/>
          </a:stretch>
        </p:blipFill>
        <p:spPr>
          <a:xfrm>
            <a:off x="6284045" y="2630488"/>
            <a:ext cx="5502825" cy="3541712"/>
          </a:xfrm>
          <a:prstGeom prst="rect">
            <a:avLst/>
          </a:prstGeom>
        </p:spPr>
      </p:pic>
    </p:spTree>
    <p:extLst>
      <p:ext uri="{BB962C8B-B14F-4D97-AF65-F5344CB8AC3E}">
        <p14:creationId xmlns:p14="http://schemas.microsoft.com/office/powerpoint/2010/main" val="1304512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2.6 Entropy của nguồn liên tục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2.6.2</a:t>
            </a:r>
            <a:r>
              <a:rPr lang="vi-VN" sz="2800" dirty="0" smtClean="0">
                <a:solidFill>
                  <a:srgbClr val="66FF33"/>
                </a:solidFill>
                <a:latin typeface="Times New Roman" panose="02020603050405020304" pitchFamily="18" charset="0"/>
                <a:cs typeface="Times New Roman" panose="02020603050405020304" pitchFamily="18" charset="0"/>
              </a:rPr>
              <a:t>	Các đặc trưng của kênh liên </a:t>
            </a:r>
            <a:r>
              <a:rPr lang="vi-VN" sz="2800" dirty="0" smtClean="0">
                <a:solidFill>
                  <a:srgbClr val="66FF33"/>
                </a:solidFill>
                <a:latin typeface="Times New Roman" panose="02020603050405020304" pitchFamily="18" charset="0"/>
                <a:cs typeface="Times New Roman" panose="02020603050405020304" pitchFamily="18" charset="0"/>
              </a:rPr>
              <a:t>tục</a:t>
            </a:r>
          </a:p>
          <a:p>
            <a:pPr marL="457200" indent="-457200">
              <a:lnSpc>
                <a:spcPct val="130000"/>
              </a:lnSpc>
              <a:spcBef>
                <a:spcPts val="600"/>
              </a:spcBef>
              <a:spcAft>
                <a:spcPts val="600"/>
              </a:spcAft>
              <a:buFont typeface="Wingdings" panose="05000000000000000000" pitchFamily="2" charset="2"/>
              <a:buChar char="§"/>
            </a:pPr>
            <a:r>
              <a:rPr lang="vi-VN" sz="2800" dirty="0" smtClean="0">
                <a:solidFill>
                  <a:schemeClr val="tx1">
                    <a:lumMod val="95000"/>
                  </a:schemeClr>
                </a:solidFill>
                <a:latin typeface="Times New Roman" panose="02020603050405020304" pitchFamily="18" charset="0"/>
                <a:cs typeface="Times New Roman" panose="02020603050405020304" pitchFamily="18" charset="0"/>
              </a:rPr>
              <a:t>Công suất phổ trung bình</a:t>
            </a:r>
          </a:p>
          <a:p>
            <a:pPr marL="457200" indent="-457200">
              <a:lnSpc>
                <a:spcPct val="130000"/>
              </a:lnSpc>
              <a:spcBef>
                <a:spcPts val="600"/>
              </a:spcBef>
              <a:spcAft>
                <a:spcPts val="600"/>
              </a:spcAft>
              <a:buFont typeface="Wingdings" panose="05000000000000000000" pitchFamily="2" charset="2"/>
              <a:buChar char="§"/>
            </a:pPr>
            <a:r>
              <a:rPr lang="vi-VN" sz="2800" dirty="0" smtClean="0">
                <a:solidFill>
                  <a:schemeClr val="tx1">
                    <a:lumMod val="95000"/>
                  </a:schemeClr>
                </a:solidFill>
                <a:latin typeface="Times New Roman" panose="02020603050405020304" pitchFamily="18" charset="0"/>
                <a:cs typeface="Times New Roman" panose="02020603050405020304" pitchFamily="18" charset="0"/>
              </a:rPr>
              <a:t>Bề rộng phổ</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27</a:t>
            </a:fld>
            <a:endParaRPr lang="en-US"/>
          </a:p>
        </p:txBody>
      </p:sp>
    </p:spTree>
    <p:extLst>
      <p:ext uri="{BB962C8B-B14F-4D97-AF65-F5344CB8AC3E}">
        <p14:creationId xmlns:p14="http://schemas.microsoft.com/office/powerpoint/2010/main" val="280818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2.6 Entropy của nguồn liên tục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6477000" cy="5483222"/>
          </a:xfrm>
        </p:spPr>
        <p:txBody>
          <a:bodyPr>
            <a:noAutofit/>
          </a:bodyPr>
          <a:lstStyle/>
          <a:p>
            <a:pPr marL="0" indent="0">
              <a:lnSpc>
                <a:spcPct val="130000"/>
              </a:lnSpc>
              <a:spcBef>
                <a:spcPts val="300"/>
              </a:spcBef>
              <a:spcAft>
                <a:spcPts val="300"/>
              </a:spcAft>
              <a:buNone/>
            </a:pPr>
            <a:r>
              <a:rPr lang="vi-VN" sz="2800" dirty="0" smtClean="0">
                <a:solidFill>
                  <a:srgbClr val="66FF33"/>
                </a:solidFill>
                <a:latin typeface="Times New Roman" panose="02020603050405020304" pitchFamily="18" charset="0"/>
                <a:cs typeface="Times New Roman" panose="02020603050405020304" pitchFamily="18" charset="0"/>
              </a:rPr>
              <a:t>2.6.3 Entropy của nguồn tin liên tục </a:t>
            </a:r>
          </a:p>
          <a:p>
            <a:pPr marL="0" indent="0">
              <a:lnSpc>
                <a:spcPct val="130000"/>
              </a:lnSpc>
              <a:spcBef>
                <a:spcPts val="300"/>
              </a:spcBef>
              <a:spcAft>
                <a:spcPts val="300"/>
              </a:spcAft>
              <a:buNone/>
            </a:pPr>
            <a:r>
              <a:rPr lang="vi-VN" sz="2800" dirty="0">
                <a:solidFill>
                  <a:schemeClr val="tx1">
                    <a:lumMod val="95000"/>
                  </a:schemeClr>
                </a:solidFill>
                <a:latin typeface="Times New Roman" panose="02020603050405020304" pitchFamily="18" charset="0"/>
                <a:cs typeface="Times New Roman" panose="02020603050405020304" pitchFamily="18" charset="0"/>
              </a:rPr>
              <a:t>Xét một nguồn tin S ở mỗi một thời điểm có thể phát ra những tin là một đại lượng ngẫu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nhiên </a:t>
            </a:r>
            <a:r>
              <a:rPr lang="vi-VN" sz="2800" dirty="0">
                <a:solidFill>
                  <a:schemeClr val="tx1">
                    <a:lumMod val="95000"/>
                  </a:schemeClr>
                </a:solidFill>
                <a:latin typeface="Times New Roman" panose="02020603050405020304" pitchFamily="18" charset="0"/>
                <a:cs typeface="Times New Roman" panose="02020603050405020304" pitchFamily="18" charset="0"/>
              </a:rPr>
              <a:t>s có thể nhận các giá trị liên tục trong khoảng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s</a:t>
            </a:r>
            <a:r>
              <a:rPr lang="vi-VN" sz="2800" baseline="-25000" dirty="0" smtClean="0">
                <a:solidFill>
                  <a:schemeClr val="tx1">
                    <a:lumMod val="95000"/>
                  </a:schemeClr>
                </a:solidFill>
                <a:latin typeface="Times New Roman" panose="02020603050405020304" pitchFamily="18" charset="0"/>
                <a:cs typeface="Times New Roman" panose="02020603050405020304" pitchFamily="18" charset="0"/>
              </a:rPr>
              <a:t>min</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 ÷ s</a:t>
            </a:r>
            <a:r>
              <a:rPr lang="vi-VN" sz="2800" baseline="-25000" dirty="0" smtClean="0">
                <a:solidFill>
                  <a:schemeClr val="tx1">
                    <a:lumMod val="95000"/>
                  </a:schemeClr>
                </a:solidFill>
                <a:latin typeface="Times New Roman" panose="02020603050405020304" pitchFamily="18" charset="0"/>
                <a:cs typeface="Times New Roman" panose="02020603050405020304" pitchFamily="18" charset="0"/>
              </a:rPr>
              <a:t>max</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 </a:t>
            </a:r>
            <a:r>
              <a:rPr lang="vi-VN" sz="2800" dirty="0">
                <a:solidFill>
                  <a:schemeClr val="tx1">
                    <a:lumMod val="95000"/>
                  </a:schemeClr>
                </a:solidFill>
                <a:latin typeface="Times New Roman" panose="02020603050405020304" pitchFamily="18" charset="0"/>
                <a:cs typeface="Times New Roman" panose="02020603050405020304" pitchFamily="18" charset="0"/>
              </a:rPr>
              <a:t>với mật độ xác suất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W</a:t>
            </a:r>
            <a:r>
              <a:rPr lang="vi-VN" sz="2800" baseline="-25000" dirty="0" smtClean="0">
                <a:solidFill>
                  <a:schemeClr val="tx1">
                    <a:lumMod val="95000"/>
                  </a:schemeClr>
                </a:solidFill>
                <a:latin typeface="Times New Roman" panose="02020603050405020304" pitchFamily="18" charset="0"/>
                <a:cs typeface="Times New Roman" panose="02020603050405020304" pitchFamily="18" charset="0"/>
              </a:rPr>
              <a:t>1</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(s). Vì (s</a:t>
            </a:r>
            <a:r>
              <a:rPr lang="vi-VN" sz="2800" baseline="-25000" dirty="0" smtClean="0">
                <a:solidFill>
                  <a:schemeClr val="tx1">
                    <a:lumMod val="95000"/>
                  </a:schemeClr>
                </a:solidFill>
                <a:latin typeface="Times New Roman" panose="02020603050405020304" pitchFamily="18" charset="0"/>
                <a:cs typeface="Times New Roman" panose="02020603050405020304" pitchFamily="18" charset="0"/>
              </a:rPr>
              <a:t>min</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 </a:t>
            </a:r>
            <a:r>
              <a:rPr lang="vi-VN" sz="2800" dirty="0">
                <a:solidFill>
                  <a:schemeClr val="tx1">
                    <a:lumMod val="95000"/>
                  </a:schemeClr>
                </a:solidFill>
                <a:latin typeface="Times New Roman" panose="02020603050405020304" pitchFamily="18" charset="0"/>
                <a:cs typeface="Times New Roman" panose="02020603050405020304" pitchFamily="18" charset="0"/>
              </a:rPr>
              <a:t>÷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s</a:t>
            </a:r>
            <a:r>
              <a:rPr lang="vi-VN" sz="2800" baseline="-25000" dirty="0" smtClean="0">
                <a:solidFill>
                  <a:schemeClr val="tx1">
                    <a:lumMod val="95000"/>
                  </a:schemeClr>
                </a:solidFill>
                <a:latin typeface="Times New Roman" panose="02020603050405020304" pitchFamily="18" charset="0"/>
                <a:cs typeface="Times New Roman" panose="02020603050405020304" pitchFamily="18" charset="0"/>
              </a:rPr>
              <a:t>max</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 có vô số giá trị s, nên tập tin của nguồn S là tập vô hạn </a:t>
            </a:r>
            <a:r>
              <a:rPr lang="vi-VN" sz="2800" dirty="0" smtClean="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S là nguồn liên tục.</a:t>
            </a:r>
          </a:p>
          <a:p>
            <a:pPr marL="0" indent="0">
              <a:lnSpc>
                <a:spcPct val="130000"/>
              </a:lnSpc>
              <a:spcBef>
                <a:spcPts val="300"/>
              </a:spcBef>
              <a:spcAft>
                <a:spcPts val="300"/>
              </a:spcAft>
              <a:buNone/>
            </a:pPr>
            <a:r>
              <a:rPr lang="vi-VN" sz="2800" dirty="0" smtClean="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Thực hiện lượng tử hóa  </a:t>
            </a:r>
            <a:r>
              <a:rPr lang="vi-VN" sz="2800" i="1" dirty="0" smtClean="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n</a:t>
            </a:r>
            <a:r>
              <a:rPr lang="vi-VN" sz="2800" dirty="0" smtClean="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phần bằng nhau = </a:t>
            </a:r>
            <a:r>
              <a:rPr lang="vi-VN" sz="2800" dirty="0" smtClean="0">
                <a:solidFill>
                  <a:schemeClr val="tx1">
                    <a:lumMod val="95000"/>
                  </a:schemeClr>
                </a:solidFill>
                <a:latin typeface="Times New Roman" panose="02020603050405020304" pitchFamily="18" charset="0"/>
                <a:cs typeface="Times New Roman" panose="02020603050405020304" pitchFamily="18" charset="0"/>
                <a:sym typeface="Symbol" panose="05050102010706020507" pitchFamily="18" charset="2"/>
              </a:rPr>
              <a:t>s (bước lượng tử)</a:t>
            </a:r>
            <a:endParaRPr lang="vi-VN" sz="2800" dirty="0">
              <a:solidFill>
                <a:schemeClr val="tx1">
                  <a:lumMod val="9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28</a:t>
            </a:fld>
            <a:endParaRPr lang="en-US"/>
          </a:p>
        </p:txBody>
      </p:sp>
      <p:pic>
        <p:nvPicPr>
          <p:cNvPr id="6" name="Picture 5"/>
          <p:cNvPicPr>
            <a:picLocks noChangeAspect="1"/>
          </p:cNvPicPr>
          <p:nvPr/>
        </p:nvPicPr>
        <p:blipFill>
          <a:blip r:embed="rId2"/>
          <a:stretch>
            <a:fillRect/>
          </a:stretch>
        </p:blipFill>
        <p:spPr>
          <a:xfrm>
            <a:off x="6703220" y="1966911"/>
            <a:ext cx="5253830" cy="3468689"/>
          </a:xfrm>
          <a:prstGeom prst="rect">
            <a:avLst/>
          </a:prstGeom>
        </p:spPr>
      </p:pic>
    </p:spTree>
    <p:extLst>
      <p:ext uri="{BB962C8B-B14F-4D97-AF65-F5344CB8AC3E}">
        <p14:creationId xmlns:p14="http://schemas.microsoft.com/office/powerpoint/2010/main" val="3170259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2.6 Entropy của nguồn liên tục </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060454"/>
            <a:ext cx="1127760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2.6.3 Entropy của nguồn tin liên tục </a:t>
            </a:r>
          </a:p>
          <a:p>
            <a:pPr marL="342900" indent="-342900">
              <a:lnSpc>
                <a:spcPct val="130000"/>
              </a:lnSpc>
              <a:spcBef>
                <a:spcPts val="600"/>
              </a:spcBef>
              <a:spcAft>
                <a:spcPts val="600"/>
              </a:spcAft>
              <a:buFont typeface="Wingdings" panose="05000000000000000000" pitchFamily="2" charset="2"/>
              <a:buChar char="§"/>
            </a:pPr>
            <a:r>
              <a:rPr lang="vi-VN" sz="2800" dirty="0" smtClean="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Gọi s có xác suất là </a:t>
            </a:r>
            <a:r>
              <a:rPr lang="vi-VN" sz="2800"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p(s</a:t>
            </a:r>
            <a:r>
              <a:rPr lang="vi-VN" sz="2800" i="1" baseline="-25000"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i</a:t>
            </a:r>
            <a:r>
              <a:rPr lang="vi-VN" sz="2800"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vi-VN" sz="2800" dirty="0" smtClean="0">
                <a:solidFill>
                  <a:srgbClr val="FFFF00"/>
                </a:solidFill>
                <a:latin typeface="Times New Roman" panose="02020603050405020304" pitchFamily="18" charset="0"/>
                <a:cs typeface="Times New Roman" panose="02020603050405020304" pitchFamily="18" charset="0"/>
                <a:sym typeface="Symbol" panose="05050102010706020507" pitchFamily="18" charset="2"/>
              </a:rPr>
              <a:t> </a:t>
            </a:r>
            <a:r>
              <a:rPr lang="vi-VN" sz="2800" dirty="0" smtClean="0">
                <a:solidFill>
                  <a:srgbClr val="FFFF00"/>
                </a:solidFill>
                <a:latin typeface="Times New Roman" panose="02020603050405020304" pitchFamily="18" charset="0"/>
                <a:cs typeface="Times New Roman" panose="02020603050405020304" pitchFamily="18" charset="0"/>
              </a:rPr>
              <a:t>W</a:t>
            </a:r>
            <a:r>
              <a:rPr lang="vi-VN" sz="2800" baseline="-25000" dirty="0" smtClean="0">
                <a:solidFill>
                  <a:srgbClr val="FFFF00"/>
                </a:solidFill>
                <a:latin typeface="Times New Roman" panose="02020603050405020304" pitchFamily="18" charset="0"/>
                <a:cs typeface="Times New Roman" panose="02020603050405020304" pitchFamily="18" charset="0"/>
              </a:rPr>
              <a:t>1</a:t>
            </a:r>
            <a:r>
              <a:rPr lang="vi-VN" sz="2800" dirty="0" smtClean="0">
                <a:solidFill>
                  <a:srgbClr val="FFFF00"/>
                </a:solidFill>
                <a:latin typeface="Times New Roman" panose="02020603050405020304" pitchFamily="18" charset="0"/>
                <a:cs typeface="Times New Roman" panose="02020603050405020304" pitchFamily="18" charset="0"/>
              </a:rPr>
              <a:t>(</a:t>
            </a:r>
            <a:r>
              <a:rPr lang="vi-VN" sz="28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s</a:t>
            </a:r>
            <a:r>
              <a:rPr lang="vi-VN" sz="2800" i="1" baseline="-250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i</a:t>
            </a:r>
            <a:r>
              <a:rPr lang="vi-VN" sz="2800" dirty="0" smtClean="0">
                <a:solidFill>
                  <a:srgbClr val="FFFF00"/>
                </a:solidFill>
                <a:latin typeface="Times New Roman" panose="02020603050405020304" pitchFamily="18" charset="0"/>
                <a:cs typeface="Times New Roman" panose="02020603050405020304" pitchFamily="18" charset="0"/>
              </a:rPr>
              <a:t>). </a:t>
            </a:r>
            <a:r>
              <a:rPr lang="vi-VN" sz="2800" i="1"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r>
              <a:rPr lang="vi-VN" sz="2800" i="1" dirty="0" smtClean="0">
                <a:solidFill>
                  <a:srgbClr val="FFFF00"/>
                </a:solidFill>
                <a:latin typeface="Times New Roman" panose="02020603050405020304" pitchFamily="18" charset="0"/>
                <a:cs typeface="Times New Roman" panose="02020603050405020304" pitchFamily="18" charset="0"/>
                <a:sym typeface="Symbol" panose="05050102010706020507" pitchFamily="18" charset="2"/>
              </a:rPr>
              <a:t>s</a:t>
            </a:r>
            <a:r>
              <a:rPr lang="vi-VN" sz="2800" dirty="0" smtClean="0">
                <a:solidFill>
                  <a:srgbClr val="FFFF00"/>
                </a:solidFill>
                <a:latin typeface="Times New Roman" panose="02020603050405020304" pitchFamily="18" charset="0"/>
                <a:cs typeface="Times New Roman" panose="02020603050405020304" pitchFamily="18" charset="0"/>
                <a:sym typeface="Symbol" panose="05050102010706020507" pitchFamily="18" charset="2"/>
              </a:rPr>
              <a:t> </a:t>
            </a:r>
            <a:endParaRPr lang="vi-VN"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342900"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sym typeface="Symbol" panose="05050102010706020507" pitchFamily="18" charset="2"/>
              </a:rPr>
              <a:t>Entropy của nguồn tin rời rạc là:</a:t>
            </a:r>
          </a:p>
          <a:p>
            <a:pPr marL="342900" indent="-342900">
              <a:lnSpc>
                <a:spcPct val="130000"/>
              </a:lnSpc>
              <a:spcBef>
                <a:spcPts val="600"/>
              </a:spcBef>
              <a:spcAft>
                <a:spcPts val="6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sym typeface="Symbol" panose="05050102010706020507" pitchFamily="18" charset="2"/>
            </a:endParaRPr>
          </a:p>
          <a:p>
            <a:pPr marL="342900" indent="-342900">
              <a:lnSpc>
                <a:spcPct val="130000"/>
              </a:lnSpc>
              <a:spcBef>
                <a:spcPts val="600"/>
              </a:spcBef>
              <a:spcAft>
                <a:spcPts val="6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342900"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sym typeface="Symbol" panose="05050102010706020507" pitchFamily="18" charset="2"/>
              </a:rPr>
              <a:t>Khi </a:t>
            </a:r>
            <a:r>
              <a:rPr lang="vi-VN" sz="2800" i="1" dirty="0">
                <a:solidFill>
                  <a:srgbClr val="66FF33"/>
                </a:solidFill>
                <a:latin typeface="Times New Roman" panose="02020603050405020304" pitchFamily="18" charset="0"/>
                <a:cs typeface="Times New Roman" panose="02020603050405020304" pitchFamily="18" charset="0"/>
                <a:sym typeface="Symbol" panose="05050102010706020507" pitchFamily="18" charset="2"/>
              </a:rPr>
              <a:t></a:t>
            </a:r>
            <a:r>
              <a:rPr lang="vi-VN" sz="2800" i="1" dirty="0" smtClean="0">
                <a:solidFill>
                  <a:srgbClr val="66FF33"/>
                </a:solidFill>
                <a:latin typeface="Times New Roman" panose="02020603050405020304" pitchFamily="18" charset="0"/>
                <a:cs typeface="Times New Roman" panose="02020603050405020304" pitchFamily="18" charset="0"/>
                <a:sym typeface="Symbol" panose="05050102010706020507" pitchFamily="18" charset="2"/>
              </a:rPr>
              <a:t>s </a:t>
            </a:r>
            <a:r>
              <a:rPr lang="vi-VN" sz="2800"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 0</a:t>
            </a:r>
            <a:r>
              <a:rPr lang="vi-VN" sz="2800"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ta có được entropy của nguồn liên tục</a:t>
            </a:r>
            <a:endParaRPr lang="vi-VN"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342900" indent="-342900">
              <a:lnSpc>
                <a:spcPct val="130000"/>
              </a:lnSpc>
              <a:spcBef>
                <a:spcPts val="600"/>
              </a:spcBef>
              <a:spcAft>
                <a:spcPts val="600"/>
              </a:spcAft>
              <a:buFont typeface="Wingdings" panose="05000000000000000000" pitchFamily="2" charset="2"/>
              <a:buChar char="§"/>
            </a:pPr>
            <a:endParaRPr lang="vi-VN" sz="2800" dirty="0">
              <a:solidFill>
                <a:srgbClr val="FFFF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29</a:t>
            </a:fld>
            <a:endParaRPr lang="en-US"/>
          </a:p>
        </p:txBody>
      </p:sp>
      <p:pic>
        <p:nvPicPr>
          <p:cNvPr id="7" name="Picture 6"/>
          <p:cNvPicPr>
            <a:picLocks noChangeAspect="1"/>
          </p:cNvPicPr>
          <p:nvPr/>
        </p:nvPicPr>
        <p:blipFill>
          <a:blip r:embed="rId2"/>
          <a:stretch>
            <a:fillRect/>
          </a:stretch>
        </p:blipFill>
        <p:spPr>
          <a:xfrm>
            <a:off x="7731242" y="1734343"/>
            <a:ext cx="4182627" cy="2761458"/>
          </a:xfrm>
          <a:prstGeom prst="rect">
            <a:avLst/>
          </a:prstGeom>
        </p:spPr>
      </p:pic>
      <mc:AlternateContent xmlns:mc="http://schemas.openxmlformats.org/markup-compatibility/2006">
        <mc:Choice xmlns:a14="http://schemas.microsoft.com/office/drawing/2010/main" Requires="a14">
          <p:sp>
            <p:nvSpPr>
              <p:cNvPr id="8" name="Rectangle 7"/>
              <p:cNvSpPr/>
              <p:nvPr/>
            </p:nvSpPr>
            <p:spPr>
              <a:xfrm>
                <a:off x="1006177" y="3167789"/>
                <a:ext cx="6147772" cy="1268552"/>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𝑆</m:t>
                      </m:r>
                      <m:r>
                        <a:rPr lang="vi-VN" sz="2800" b="0" i="1" smtClean="0">
                          <a:solidFill>
                            <a:srgbClr val="FFFF00"/>
                          </a:solidFill>
                          <a:latin typeface="Cambria Math" panose="02040503050406030204" pitchFamily="18" charset="0"/>
                        </a:rPr>
                        <m:t>′</m:t>
                      </m:r>
                      <m:r>
                        <a:rPr lang="en-US" sz="2800" i="0">
                          <a:solidFill>
                            <a:srgbClr val="FFFF00"/>
                          </a:solidFill>
                          <a:latin typeface="Cambria Math" panose="02040503050406030204" pitchFamily="18" charset="0"/>
                        </a:rPr>
                        <m:t>)=</m:t>
                      </m:r>
                      <m:nary>
                        <m:naryPr>
                          <m:chr m:val="∑"/>
                          <m:limLoc m:val="undOvr"/>
                          <m:grow m:val="on"/>
                          <m:ctrlPr>
                            <a:rPr lang="en-US" sz="2800" i="1">
                              <a:solidFill>
                                <a:srgbClr val="FFFF00"/>
                              </a:solidFill>
                              <a:latin typeface="Cambria Math" panose="02040503050406030204" pitchFamily="18" charset="0"/>
                            </a:rPr>
                          </m:ctrlPr>
                        </m:naryPr>
                        <m:sub>
                          <m:r>
                            <a:rPr lang="en-US" sz="2800" i="1">
                              <a:solidFill>
                                <a:srgbClr val="FFFF00"/>
                              </a:solidFill>
                              <a:latin typeface="Cambria Math" panose="02040503050406030204" pitchFamily="18" charset="0"/>
                            </a:rPr>
                            <m:t>𝑖</m:t>
                          </m:r>
                          <m:r>
                            <a:rPr lang="en-US" sz="2800" i="0">
                              <a:solidFill>
                                <a:srgbClr val="FFFF00"/>
                              </a:solidFill>
                              <a:latin typeface="Cambria Math" panose="02040503050406030204" pitchFamily="18" charset="0"/>
                            </a:rPr>
                            <m:t>=1</m:t>
                          </m:r>
                        </m:sub>
                        <m:sup>
                          <m:r>
                            <a:rPr lang="en-US" sz="2800" i="1">
                              <a:solidFill>
                                <a:srgbClr val="FFFF00"/>
                              </a:solidFill>
                              <a:latin typeface="Cambria Math" panose="02040503050406030204" pitchFamily="18" charset="0"/>
                            </a:rPr>
                            <m:t>𝑛</m:t>
                          </m:r>
                        </m:sup>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𝑊</m:t>
                              </m:r>
                            </m:e>
                            <m:sub>
                              <m:r>
                                <a:rPr lang="en-US" sz="2800" i="0">
                                  <a:solidFill>
                                    <a:srgbClr val="FFFF00"/>
                                  </a:solidFill>
                                  <a:latin typeface="Cambria Math" panose="02040503050406030204" pitchFamily="18" charset="0"/>
                                </a:rPr>
                                <m:t>1</m:t>
                              </m:r>
                            </m:sub>
                          </m:sSub>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𝑠</m:t>
                                  </m:r>
                                </m:e>
                                <m:sub>
                                  <m:r>
                                    <a:rPr lang="en-US" sz="2800" i="1">
                                      <a:solidFill>
                                        <a:srgbClr val="FFFF00"/>
                                      </a:solidFill>
                                      <a:latin typeface="Cambria Math" panose="02040503050406030204" pitchFamily="18" charset="0"/>
                                    </a:rPr>
                                    <m:t>𝑖</m:t>
                                  </m:r>
                                </m:sub>
                              </m:sSub>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𝛥</m:t>
                          </m:r>
                          <m:r>
                            <a:rPr lang="en-US" sz="2800" i="1">
                              <a:solidFill>
                                <a:srgbClr val="FFFF00"/>
                              </a:solidFill>
                              <a:latin typeface="Cambria Math" panose="02040503050406030204" pitchFamily="18" charset="0"/>
                            </a:rPr>
                            <m:t>𝑠</m:t>
                          </m:r>
                        </m:e>
                      </m:nary>
                      <m:r>
                        <a:rPr lang="en-US" sz="2800" i="0">
                          <a:solidFill>
                            <a:srgbClr val="FFFF00"/>
                          </a:solidFill>
                          <a:latin typeface="Cambria Math" panose="02040503050406030204" pitchFamily="18" charset="0"/>
                        </a:rPr>
                        <m:t>.</m:t>
                      </m:r>
                      <m:r>
                        <m:rPr>
                          <m:sty m:val="p"/>
                        </m:rPr>
                        <a:rPr lang="en-US" sz="2800" i="0">
                          <a:solidFill>
                            <a:srgbClr val="FFFF00"/>
                          </a:solidFill>
                          <a:latin typeface="Cambria Math" panose="02040503050406030204" pitchFamily="18" charset="0"/>
                        </a:rPr>
                        <m:t>log</m:t>
                      </m:r>
                      <m:d>
                        <m:dPr>
                          <m:begChr m:val="["/>
                          <m:endChr m:val="]"/>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𝑊</m:t>
                              </m:r>
                            </m:e>
                            <m:sub>
                              <m:r>
                                <a:rPr lang="en-US" sz="2800" i="0">
                                  <a:solidFill>
                                    <a:srgbClr val="FFFF00"/>
                                  </a:solidFill>
                                  <a:latin typeface="Cambria Math" panose="02040503050406030204" pitchFamily="18" charset="0"/>
                                </a:rPr>
                                <m:t>1</m:t>
                              </m:r>
                            </m:sub>
                          </m:sSub>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𝑠</m:t>
                                  </m:r>
                                </m:e>
                                <m:sub>
                                  <m:r>
                                    <a:rPr lang="en-US" sz="2800" i="1">
                                      <a:solidFill>
                                        <a:srgbClr val="FFFF00"/>
                                      </a:solidFill>
                                      <a:latin typeface="Cambria Math" panose="02040503050406030204" pitchFamily="18" charset="0"/>
                                    </a:rPr>
                                    <m:t>𝑖</m:t>
                                  </m:r>
                                </m:sub>
                              </m:sSub>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𝛥</m:t>
                          </m:r>
                          <m:r>
                            <a:rPr lang="en-US" sz="2800" i="1">
                              <a:solidFill>
                                <a:srgbClr val="FFFF00"/>
                              </a:solidFill>
                              <a:latin typeface="Cambria Math" panose="02040503050406030204" pitchFamily="18" charset="0"/>
                            </a:rPr>
                            <m:t>𝑠</m:t>
                          </m:r>
                        </m:e>
                      </m:d>
                    </m:oMath>
                  </m:oMathPara>
                </a14:m>
                <a:endParaRPr lang="en-US" sz="2800" dirty="0">
                  <a:solidFill>
                    <a:srgbClr val="FFFF00"/>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1006177" y="3167789"/>
                <a:ext cx="6147772" cy="1268552"/>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1006177" y="5251484"/>
                <a:ext cx="6801414" cy="1351652"/>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𝑆</m:t>
                      </m:r>
                      <m:r>
                        <a:rPr lang="en-US" sz="2800" i="0">
                          <a:solidFill>
                            <a:srgbClr val="FFFF00"/>
                          </a:solidFill>
                          <a:latin typeface="Cambria Math" panose="02040503050406030204" pitchFamily="18" charset="0"/>
                        </a:rPr>
                        <m:t>)=</m:t>
                      </m:r>
                      <m:nary>
                        <m:naryPr>
                          <m:limLoc m:val="undOvr"/>
                          <m:grow m:val="on"/>
                          <m:ctrlPr>
                            <a:rPr lang="en-US" sz="2800" i="1">
                              <a:solidFill>
                                <a:srgbClr val="FFFF00"/>
                              </a:solidFill>
                              <a:latin typeface="Cambria Math" panose="02040503050406030204" pitchFamily="18" charset="0"/>
                            </a:rPr>
                          </m:ctrlPr>
                        </m:naryPr>
                        <m:sub>
                          <m:r>
                            <a:rPr lang="en-US" sz="2800" i="0">
                              <a:solidFill>
                                <a:srgbClr val="FFFF00"/>
                              </a:solidFill>
                              <a:latin typeface="Cambria Math" panose="02040503050406030204" pitchFamily="18" charset="0"/>
                            </a:rPr>
                            <m:t>−∞</m:t>
                          </m:r>
                        </m:sub>
                        <m:sup>
                          <m:r>
                            <a:rPr lang="en-US" sz="2800" i="0">
                              <a:solidFill>
                                <a:srgbClr val="FFFF00"/>
                              </a:solidFill>
                              <a:latin typeface="Cambria Math" panose="02040503050406030204" pitchFamily="18" charset="0"/>
                            </a:rPr>
                            <m:t>∞</m:t>
                          </m:r>
                        </m:sup>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𝑊</m:t>
                              </m:r>
                            </m:e>
                            <m:sub>
                              <m:r>
                                <a:rPr lang="en-US" sz="2800" i="0">
                                  <a:solidFill>
                                    <a:srgbClr val="FFFF00"/>
                                  </a:solidFill>
                                  <a:latin typeface="Cambria Math" panose="02040503050406030204" pitchFamily="18" charset="0"/>
                                </a:rPr>
                                <m:t>1</m:t>
                              </m:r>
                            </m:sub>
                          </m:sSub>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𝑠</m:t>
                                  </m:r>
                                </m:e>
                                <m:sub>
                                  <m:r>
                                    <a:rPr lang="en-US" sz="2800" i="1">
                                      <a:solidFill>
                                        <a:srgbClr val="FFFF00"/>
                                      </a:solidFill>
                                      <a:latin typeface="Cambria Math" panose="02040503050406030204" pitchFamily="18" charset="0"/>
                                    </a:rPr>
                                    <m:t>𝑖</m:t>
                                  </m:r>
                                </m:sub>
                              </m:sSub>
                            </m:e>
                          </m:d>
                        </m:e>
                      </m:nary>
                      <m:r>
                        <a:rPr lang="en-US" sz="2800" i="0">
                          <a:solidFill>
                            <a:srgbClr val="FFFF00"/>
                          </a:solidFill>
                          <a:latin typeface="Cambria Math" panose="02040503050406030204" pitchFamily="18" charset="0"/>
                        </a:rPr>
                        <m:t>.</m:t>
                      </m:r>
                      <m:r>
                        <m:rPr>
                          <m:sty m:val="p"/>
                        </m:rPr>
                        <a:rPr lang="en-US" sz="2800" i="0">
                          <a:solidFill>
                            <a:srgbClr val="FFFF00"/>
                          </a:solidFill>
                          <a:latin typeface="Cambria Math" panose="02040503050406030204" pitchFamily="18" charset="0"/>
                        </a:rPr>
                        <m:t>log</m:t>
                      </m:r>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𝑊</m:t>
                              </m:r>
                            </m:e>
                            <m:sub>
                              <m:r>
                                <a:rPr lang="en-US" sz="2800" i="0">
                                  <a:solidFill>
                                    <a:srgbClr val="FFFF00"/>
                                  </a:solidFill>
                                  <a:latin typeface="Cambria Math" panose="02040503050406030204" pitchFamily="18" charset="0"/>
                                </a:rPr>
                                <m:t>1</m:t>
                              </m:r>
                            </m:sub>
                          </m:sSub>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𝑠</m:t>
                                  </m:r>
                                </m:e>
                                <m:sub>
                                  <m:r>
                                    <a:rPr lang="en-US" sz="2800" i="1">
                                      <a:solidFill>
                                        <a:srgbClr val="FFFF00"/>
                                      </a:solidFill>
                                      <a:latin typeface="Cambria Math" panose="02040503050406030204" pitchFamily="18" charset="0"/>
                                    </a:rPr>
                                    <m:t>𝑖</m:t>
                                  </m:r>
                                </m:sub>
                              </m:sSub>
                            </m:e>
                          </m:d>
                        </m:den>
                      </m:f>
                      <m:r>
                        <a:rPr lang="en-US" sz="2800" i="1">
                          <a:solidFill>
                            <a:srgbClr val="FFFF00"/>
                          </a:solidFill>
                          <a:latin typeface="Cambria Math" panose="02040503050406030204" pitchFamily="18" charset="0"/>
                        </a:rPr>
                        <m:t>𝑑𝑠</m:t>
                      </m:r>
                      <m:r>
                        <a:rPr lang="en-US" sz="2800" i="0">
                          <a:solidFill>
                            <a:srgbClr val="FFFF00"/>
                          </a:solidFill>
                          <a:latin typeface="Cambria Math" panose="02040503050406030204" pitchFamily="18" charset="0"/>
                        </a:rPr>
                        <m:t>+</m:t>
                      </m:r>
                      <m:limLow>
                        <m:limLowPr>
                          <m:ctrlPr>
                            <a:rPr lang="en-US" sz="2800" i="1">
                              <a:solidFill>
                                <a:srgbClr val="FFFF00"/>
                              </a:solidFill>
                              <a:latin typeface="Cambria Math" panose="02040503050406030204" pitchFamily="18" charset="0"/>
                            </a:rPr>
                          </m:ctrlPr>
                        </m:limLowPr>
                        <m:e>
                          <m:r>
                            <m:rPr>
                              <m:sty m:val="p"/>
                            </m:rPr>
                            <a:rPr lang="en-US" sz="2800" i="0">
                              <a:solidFill>
                                <a:srgbClr val="FFFF00"/>
                              </a:solidFill>
                              <a:latin typeface="Cambria Math" panose="02040503050406030204" pitchFamily="18" charset="0"/>
                            </a:rPr>
                            <m:t>lim</m:t>
                          </m:r>
                        </m:e>
                        <m:lim>
                          <m:r>
                            <a:rPr lang="en-US" sz="2800" i="1">
                              <a:solidFill>
                                <a:srgbClr val="FFFF00"/>
                              </a:solidFill>
                              <a:latin typeface="Cambria Math" panose="02040503050406030204" pitchFamily="18" charset="0"/>
                            </a:rPr>
                            <m:t>𝛥</m:t>
                          </m:r>
                          <m:r>
                            <a:rPr lang="en-US" sz="2800" i="1">
                              <a:solidFill>
                                <a:srgbClr val="FFFF00"/>
                              </a:solidFill>
                              <a:latin typeface="Cambria Math" panose="02040503050406030204" pitchFamily="18" charset="0"/>
                            </a:rPr>
                            <m:t>𝑠</m:t>
                          </m:r>
                          <m:r>
                            <a:rPr lang="en-US" sz="2800" i="0">
                              <a:solidFill>
                                <a:srgbClr val="FFFF00"/>
                              </a:solidFill>
                              <a:latin typeface="Cambria Math" panose="02040503050406030204" pitchFamily="18" charset="0"/>
                            </a:rPr>
                            <m:t>→0</m:t>
                          </m:r>
                        </m:lim>
                      </m:limLow>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r>
                            <a:rPr lang="en-US" sz="2800" i="1">
                              <a:solidFill>
                                <a:srgbClr val="FFFF00"/>
                              </a:solidFill>
                              <a:latin typeface="Cambria Math" panose="02040503050406030204" pitchFamily="18" charset="0"/>
                            </a:rPr>
                            <m:t>𝛥</m:t>
                          </m:r>
                          <m:r>
                            <a:rPr lang="en-US" sz="2800" i="1">
                              <a:solidFill>
                                <a:srgbClr val="FFFF00"/>
                              </a:solidFill>
                              <a:latin typeface="Cambria Math" panose="02040503050406030204" pitchFamily="18" charset="0"/>
                            </a:rPr>
                            <m:t>𝑠</m:t>
                          </m:r>
                        </m:den>
                      </m:f>
                    </m:oMath>
                  </m:oMathPara>
                </a14:m>
                <a:endParaRPr lang="en-US" sz="2800" dirty="0">
                  <a:solidFill>
                    <a:srgbClr val="FFFF00"/>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1006177" y="5251484"/>
                <a:ext cx="6801414" cy="1351652"/>
              </a:xfrm>
              <a:prstGeom prst="rect">
                <a:avLst/>
              </a:prstGeom>
              <a:blipFill rotWithShape="0">
                <a:blip r:embed="rId4"/>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387356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fontScale="90000"/>
          </a:bodyPr>
          <a:lstStyle/>
          <a:p>
            <a:pPr marL="685800" indent="-685800">
              <a:lnSpc>
                <a:spcPct val="100000"/>
              </a:lnSpc>
              <a:spcBef>
                <a:spcPts val="1200"/>
              </a:spcBef>
              <a:spcAft>
                <a:spcPts val="1200"/>
              </a:spcAft>
              <a:tabLst>
                <a:tab pos="685800" algn="l"/>
              </a:tabLst>
            </a:pPr>
            <a:r>
              <a:rPr lang="vi-VN" dirty="0">
                <a:solidFill>
                  <a:srgbClr val="FFFF00"/>
                </a:solidFill>
                <a:latin typeface="Times New Roman" panose="02020603050405020304" pitchFamily="18" charset="0"/>
                <a:cs typeface="Times New Roman" panose="02020603050405020304" pitchFamily="18" charset="0"/>
              </a:rPr>
              <a:t>2.1	Thông tin, lượng thông tin, độ bất định và xác suất</a:t>
            </a:r>
          </a:p>
        </p:txBody>
      </p:sp>
      <p:sp>
        <p:nvSpPr>
          <p:cNvPr id="3" name="Content Placeholder 2"/>
          <p:cNvSpPr>
            <a:spLocks noGrp="1"/>
          </p:cNvSpPr>
          <p:nvPr>
            <p:ph idx="1"/>
          </p:nvPr>
        </p:nvSpPr>
        <p:spPr>
          <a:xfrm>
            <a:off x="342900" y="1371600"/>
            <a:ext cx="11487150" cy="5172075"/>
          </a:xfrm>
        </p:spPr>
        <p:txBody>
          <a:bodyPr>
            <a:noAutofit/>
          </a:bodyPr>
          <a:lstStyle/>
          <a:p>
            <a:pPr marL="342900" indent="-342900">
              <a:lnSpc>
                <a:spcPct val="100000"/>
              </a:lnSpc>
              <a:spcBef>
                <a:spcPts val="1200"/>
              </a:spcBef>
              <a:spcAft>
                <a:spcPts val="12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Thông tin</a:t>
            </a:r>
            <a:r>
              <a:rPr lang="vi-VN" sz="2800" dirty="0" smtClean="0">
                <a:latin typeface="Times New Roman" panose="02020603050405020304" pitchFamily="18" charset="0"/>
                <a:cs typeface="Times New Roman" panose="02020603050405020304" pitchFamily="18" charset="0"/>
              </a:rPr>
              <a:t> là </a:t>
            </a:r>
            <a:r>
              <a:rPr lang="vi-VN" sz="2800" dirty="0">
                <a:latin typeface="Times New Roman" panose="02020603050405020304" pitchFamily="18" charset="0"/>
                <a:cs typeface="Times New Roman" panose="02020603050405020304" pitchFamily="18" charset="0"/>
              </a:rPr>
              <a:t>một hiện tượng vật lý thường tồn tại và được truyền đi dưới một dạng vật chất nào đó để mang thông tin</a:t>
            </a: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Lượng thông tin</a:t>
            </a:r>
            <a:r>
              <a:rPr lang="en-US"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của một tin tỷ lệ thuận với số khả năng của một tin và tỷ lệ nghịch với xác suất xuất hiện của tin đó</a:t>
            </a:r>
          </a:p>
          <a:p>
            <a:pPr marL="342900" indent="-342900">
              <a:lnSpc>
                <a:spcPct val="100000"/>
              </a:lnSpc>
              <a:spcBef>
                <a:spcPts val="1200"/>
              </a:spcBef>
              <a:spcAft>
                <a:spcPts val="12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Độ bất định</a:t>
            </a:r>
          </a:p>
          <a:p>
            <a:pPr marL="342900" indent="-342900">
              <a:lnSpc>
                <a:spcPct val="100000"/>
              </a:lnSpc>
              <a:spcBef>
                <a:spcPts val="1200"/>
              </a:spcBef>
              <a:spcAft>
                <a:spcPts val="12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Xác suất</a:t>
            </a:r>
            <a:r>
              <a:rPr lang="vi-VN" sz="2800" dirty="0" smtClean="0">
                <a:latin typeface="Times New Roman" panose="02020603050405020304" pitchFamily="18" charset="0"/>
                <a:cs typeface="Times New Roman" panose="02020603050405020304" pitchFamily="18" charset="0"/>
              </a:rPr>
              <a:t> </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3</a:t>
            </a:fld>
            <a:endParaRPr lang="en-US"/>
          </a:p>
        </p:txBody>
      </p:sp>
    </p:spTree>
    <p:extLst>
      <p:ext uri="{BB962C8B-B14F-4D97-AF65-F5344CB8AC3E}">
        <p14:creationId xmlns:p14="http://schemas.microsoft.com/office/powerpoint/2010/main" val="2053872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2.7 </a:t>
            </a:r>
            <a:r>
              <a:rPr lang="vi-VN" dirty="0">
                <a:solidFill>
                  <a:srgbClr val="FFFF00"/>
                </a:solidFill>
                <a:latin typeface="Times New Roman" panose="02020603050405020304" pitchFamily="18" charset="0"/>
                <a:cs typeface="Times New Roman" panose="02020603050405020304" pitchFamily="18" charset="0"/>
              </a:rPr>
              <a:t>	Dung lượng của kênh truyền Gauss</a:t>
            </a:r>
          </a:p>
        </p:txBody>
      </p:sp>
      <p:sp>
        <p:nvSpPr>
          <p:cNvPr id="3" name="Content Placeholder 2"/>
          <p:cNvSpPr>
            <a:spLocks noGrp="1"/>
          </p:cNvSpPr>
          <p:nvPr>
            <p:ph idx="1"/>
          </p:nvPr>
        </p:nvSpPr>
        <p:spPr>
          <a:xfrm>
            <a:off x="342900" y="1060454"/>
            <a:ext cx="11487150" cy="5483222"/>
          </a:xfrm>
        </p:spPr>
        <p:txBody>
          <a:bodyPr>
            <a:noAutofit/>
          </a:bodyPr>
          <a:lstStyle/>
          <a:p>
            <a:pPr marL="0" indent="0">
              <a:lnSpc>
                <a:spcPct val="100000"/>
              </a:lnSpc>
              <a:spcBef>
                <a:spcPts val="1200"/>
              </a:spcBef>
              <a:spcAft>
                <a:spcPts val="1200"/>
              </a:spcAft>
              <a:buNone/>
            </a:pPr>
            <a:r>
              <a:rPr lang="vi-VN" sz="2800" dirty="0" smtClean="0">
                <a:solidFill>
                  <a:srgbClr val="66FF33"/>
                </a:solidFill>
                <a:latin typeface="Times New Roman" panose="02020603050405020304" pitchFamily="18" charset="0"/>
                <a:cs typeface="Times New Roman" panose="02020603050405020304" pitchFamily="18" charset="0"/>
              </a:rPr>
              <a:t>2.7.1 Dung </a:t>
            </a:r>
            <a:r>
              <a:rPr lang="vi-VN" sz="2800" dirty="0" smtClean="0">
                <a:solidFill>
                  <a:srgbClr val="66FF33"/>
                </a:solidFill>
                <a:latin typeface="Times New Roman" panose="02020603050405020304" pitchFamily="18" charset="0"/>
                <a:cs typeface="Times New Roman" panose="02020603050405020304" pitchFamily="18" charset="0"/>
              </a:rPr>
              <a:t>lượng của kênh </a:t>
            </a:r>
            <a:r>
              <a:rPr lang="en-US" sz="2800" dirty="0" smtClean="0">
                <a:solidFill>
                  <a:srgbClr val="66FF33"/>
                </a:solidFill>
                <a:latin typeface="Times New Roman" panose="02020603050405020304" pitchFamily="18" charset="0"/>
                <a:cs typeface="Times New Roman" panose="02020603050405020304" pitchFamily="18" charset="0"/>
              </a:rPr>
              <a:t>Gauss </a:t>
            </a:r>
            <a:r>
              <a:rPr lang="vi-VN" sz="2800" dirty="0" smtClean="0">
                <a:solidFill>
                  <a:srgbClr val="66FF33"/>
                </a:solidFill>
                <a:latin typeface="Times New Roman" panose="02020603050405020304" pitchFamily="18" charset="0"/>
                <a:cs typeface="Times New Roman" panose="02020603050405020304" pitchFamily="18" charset="0"/>
              </a:rPr>
              <a:t>với thời gian</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solidFill>
                  <a:srgbClr val="66FF33"/>
                </a:solidFill>
                <a:latin typeface="Times New Roman" panose="02020603050405020304" pitchFamily="18" charset="0"/>
                <a:cs typeface="Times New Roman" panose="02020603050405020304" pitchFamily="18" charset="0"/>
              </a:rPr>
              <a:t>rời </a:t>
            </a:r>
            <a:r>
              <a:rPr lang="vi-VN" sz="2800" dirty="0" smtClean="0">
                <a:solidFill>
                  <a:srgbClr val="66FF33"/>
                </a:solidFill>
                <a:latin typeface="Times New Roman" panose="02020603050405020304" pitchFamily="18" charset="0"/>
                <a:cs typeface="Times New Roman" panose="02020603050405020304" pitchFamily="18" charset="0"/>
              </a:rPr>
              <a:t>rạc:</a:t>
            </a:r>
          </a:p>
          <a:p>
            <a:pPr marL="0" indent="0">
              <a:lnSpc>
                <a:spcPct val="100000"/>
              </a:lnSpc>
              <a:spcBef>
                <a:spcPts val="1200"/>
              </a:spcBef>
              <a:spcAft>
                <a:spcPts val="1200"/>
              </a:spcAft>
              <a:buNone/>
            </a:pPr>
            <a:r>
              <a:rPr lang="vi-VN" sz="2800" dirty="0">
                <a:latin typeface="Times New Roman" panose="02020603050405020304" pitchFamily="18" charset="0"/>
                <a:cs typeface="Times New Roman" panose="02020603050405020304" pitchFamily="18" charset="0"/>
              </a:rPr>
              <a:t>L</a:t>
            </a:r>
            <a:r>
              <a:rPr lang="vi-VN" sz="2800" dirty="0" smtClean="0">
                <a:latin typeface="Times New Roman" panose="02020603050405020304" pitchFamily="18" charset="0"/>
                <a:cs typeface="Times New Roman" panose="02020603050405020304" pitchFamily="18" charset="0"/>
              </a:rPr>
              <a:t>à </a:t>
            </a:r>
            <a:r>
              <a:rPr lang="vi-VN" sz="2800" dirty="0" smtClean="0">
                <a:latin typeface="Times New Roman" panose="02020603050405020304" pitchFamily="18" charset="0"/>
                <a:cs typeface="Times New Roman" panose="02020603050405020304" pitchFamily="18" charset="0"/>
              </a:rPr>
              <a:t>giá </a:t>
            </a:r>
            <a:r>
              <a:rPr lang="vi-VN" sz="2800" dirty="0">
                <a:latin typeface="Times New Roman" panose="02020603050405020304" pitchFamily="18" charset="0"/>
                <a:cs typeface="Times New Roman" panose="02020603050405020304" pitchFamily="18" charset="0"/>
              </a:rPr>
              <a:t>trị cực đại của lượng thông tin truyền qua kênh truyền trong một đơn vị thời </a:t>
            </a:r>
            <a:r>
              <a:rPr lang="vi-VN" sz="2800" dirty="0" smtClean="0">
                <a:latin typeface="Times New Roman" panose="02020603050405020304" pitchFamily="18" charset="0"/>
                <a:cs typeface="Times New Roman" panose="02020603050405020304" pitchFamily="18" charset="0"/>
              </a:rPr>
              <a:t>gian</a:t>
            </a:r>
            <a:r>
              <a:rPr lang="vi-VN" sz="2800" dirty="0" smtClean="0">
                <a:latin typeface="Times New Roman" panose="02020603050405020304" pitchFamily="18" charset="0"/>
                <a:cs typeface="Times New Roman" panose="02020603050405020304" pitchFamily="18" charset="0"/>
              </a:rPr>
              <a:t>.</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6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Dung lượng kênh truyền Gauss:</a:t>
            </a:r>
          </a:p>
          <a:p>
            <a:pPr marL="0" indent="0">
              <a:lnSpc>
                <a:spcPct val="100000"/>
              </a:lnSpc>
              <a:spcBef>
                <a:spcPts val="1200"/>
              </a:spcBef>
              <a:spcAft>
                <a:spcPts val="1200"/>
              </a:spcAft>
              <a:buNone/>
            </a:pPr>
            <a:r>
              <a:rPr lang="vi-VN" sz="2600" dirty="0" smtClean="0">
                <a:latin typeface="Times New Roman" panose="02020603050405020304" pitchFamily="18" charset="0"/>
                <a:cs typeface="Times New Roman" panose="02020603050405020304" pitchFamily="18" charset="0"/>
              </a:rPr>
              <a:t>trong đó:</a:t>
            </a:r>
          </a:p>
          <a:p>
            <a:pPr marL="515938" lvl="1" indent="-287338">
              <a:lnSpc>
                <a:spcPct val="100000"/>
              </a:lnSpc>
              <a:spcBef>
                <a:spcPts val="0"/>
              </a:spcBef>
              <a:spcAft>
                <a:spcPts val="0"/>
              </a:spcAft>
              <a:buFont typeface="Wingdings" panose="05000000000000000000" pitchFamily="2" charset="2"/>
              <a:buChar char="§"/>
            </a:pPr>
            <a:r>
              <a:rPr lang="vi-VN" sz="2600" i="1" dirty="0">
                <a:latin typeface="Times New Roman" panose="02020603050405020304" pitchFamily="18" charset="0"/>
                <a:cs typeface="Times New Roman" panose="02020603050405020304" pitchFamily="18" charset="0"/>
              </a:rPr>
              <a:t>R</a:t>
            </a:r>
            <a:r>
              <a:rPr lang="vi-VN" sz="2600" dirty="0">
                <a:latin typeface="Times New Roman" panose="02020603050405020304" pitchFamily="18" charset="0"/>
                <a:cs typeface="Times New Roman" panose="02020603050405020304" pitchFamily="18" charset="0"/>
              </a:rPr>
              <a:t>: tốc độ truyền tin của </a:t>
            </a:r>
            <a:r>
              <a:rPr lang="vi-VN" sz="2600" dirty="0" smtClean="0">
                <a:latin typeface="Times New Roman" panose="02020603050405020304" pitchFamily="18" charset="0"/>
                <a:cs typeface="Times New Roman" panose="02020603050405020304" pitchFamily="18" charset="0"/>
              </a:rPr>
              <a:t>nguồn</a:t>
            </a:r>
          </a:p>
          <a:p>
            <a:pPr marL="515938" lvl="1" indent="-287338">
              <a:lnSpc>
                <a:spcPct val="100000"/>
              </a:lnSpc>
              <a:spcBef>
                <a:spcPts val="0"/>
              </a:spcBef>
              <a:spcAft>
                <a:spcPts val="0"/>
              </a:spcAft>
              <a:buFont typeface="Wingdings" panose="05000000000000000000" pitchFamily="2" charset="2"/>
              <a:buChar char="§"/>
            </a:pPr>
            <a:r>
              <a:rPr lang="vi-VN" sz="2600" i="1" dirty="0" smtClean="0">
                <a:latin typeface="Times New Roman" panose="02020603050405020304" pitchFamily="18" charset="0"/>
                <a:cs typeface="Times New Roman" panose="02020603050405020304" pitchFamily="18" charset="0"/>
                <a:sym typeface="Symbol" panose="05050102010706020507" pitchFamily="18" charset="2"/>
              </a:rPr>
              <a:t>t </a:t>
            </a:r>
            <a:r>
              <a:rPr lang="vi-VN" sz="2600" dirty="0" smtClean="0">
                <a:latin typeface="Times New Roman" panose="02020603050405020304" pitchFamily="18" charset="0"/>
                <a:cs typeface="Times New Roman" panose="02020603050405020304" pitchFamily="18" charset="0"/>
              </a:rPr>
              <a:t>: độ rộng </a:t>
            </a:r>
            <a:r>
              <a:rPr lang="vi-VN" sz="2600" dirty="0">
                <a:latin typeface="Times New Roman" panose="02020603050405020304" pitchFamily="18" charset="0"/>
                <a:cs typeface="Times New Roman" panose="02020603050405020304" pitchFamily="18" charset="0"/>
              </a:rPr>
              <a:t>xung (khoảng thời gian rời </a:t>
            </a:r>
            <a:r>
              <a:rPr lang="vi-VN" sz="2600" dirty="0" smtClean="0">
                <a:latin typeface="Times New Roman" panose="02020603050405020304" pitchFamily="18" charset="0"/>
                <a:cs typeface="Times New Roman" panose="02020603050405020304" pitchFamily="18" charset="0"/>
              </a:rPr>
              <a:t>rạc</a:t>
            </a:r>
          </a:p>
          <a:p>
            <a:pPr marL="515938" lvl="1" indent="-287338">
              <a:lnSpc>
                <a:spcPct val="100000"/>
              </a:lnSpc>
              <a:spcBef>
                <a:spcPts val="0"/>
              </a:spcBef>
              <a:spcAft>
                <a:spcPts val="0"/>
              </a:spcAft>
              <a:buFont typeface="Wingdings" panose="05000000000000000000" pitchFamily="2" charset="2"/>
              <a:buChar char="§"/>
            </a:pPr>
            <a:r>
              <a:rPr lang="vi-VN" sz="2600" i="1" dirty="0" smtClean="0">
                <a:latin typeface="Times New Roman" panose="02020603050405020304" pitchFamily="18" charset="0"/>
                <a:cs typeface="Times New Roman" panose="02020603050405020304" pitchFamily="18" charset="0"/>
              </a:rPr>
              <a:t>C</a:t>
            </a:r>
            <a:r>
              <a:rPr lang="vi-VN" sz="2600" dirty="0" smtClean="0">
                <a:latin typeface="Times New Roman" panose="02020603050405020304" pitchFamily="18" charset="0"/>
                <a:cs typeface="Times New Roman" panose="02020603050405020304" pitchFamily="18" charset="0"/>
              </a:rPr>
              <a:t>: dung lượng kênh truyền Gauss</a:t>
            </a:r>
          </a:p>
          <a:p>
            <a:pPr marL="515938" lvl="1" indent="-287338">
              <a:lnSpc>
                <a:spcPct val="100000"/>
              </a:lnSpc>
              <a:spcBef>
                <a:spcPts val="0"/>
              </a:spcBef>
              <a:spcAft>
                <a:spcPts val="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SNR: tỷ số công suất tín hiệu trên nhiễu</a:t>
            </a:r>
            <a:endParaRPr lang="vi-VN" sz="2600" dirty="0">
              <a:latin typeface="Times New Roman" panose="02020603050405020304" pitchFamily="18" charset="0"/>
              <a:cs typeface="Times New Roman" panose="02020603050405020304" pitchFamily="18" charset="0"/>
            </a:endParaRPr>
          </a:p>
          <a:p>
            <a:pPr marL="515938" lvl="1" indent="-287338">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30</a:t>
            </a:fld>
            <a:endParaRPr lang="en-US"/>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8" name="Rectangle 7"/>
              <p:cNvSpPr/>
              <p:nvPr/>
            </p:nvSpPr>
            <p:spPr>
              <a:xfrm>
                <a:off x="5415749" y="2338348"/>
                <a:ext cx="1360501" cy="90178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𝛥</m:t>
                          </m:r>
                          <m:r>
                            <a:rPr lang="en-US" sz="2800" i="1">
                              <a:latin typeface="Cambria Math" panose="02040503050406030204" pitchFamily="18" charset="0"/>
                            </a:rPr>
                            <m:t>𝑡</m:t>
                          </m:r>
                        </m:den>
                      </m:f>
                    </m:oMath>
                  </m:oMathPara>
                </a14:m>
                <a:endParaRPr lang="en-US" sz="2800" dirty="0">
                  <a:latin typeface="Times New Roman" panose="02020603050405020304" pitchFamily="18"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5415749" y="2338348"/>
                <a:ext cx="1360501" cy="90178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489730" y="3424282"/>
                <a:ext cx="3365345" cy="896143"/>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𝐶</m:t>
                      </m:r>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𝑅</m:t>
                          </m:r>
                        </m:num>
                        <m:den>
                          <m:r>
                            <a:rPr lang="en-US" sz="2800" i="0">
                              <a:solidFill>
                                <a:srgbClr val="FFFF00"/>
                              </a:solidFill>
                              <a:latin typeface="Cambria Math" panose="02040503050406030204" pitchFamily="18" charset="0"/>
                            </a:rPr>
                            <m:t>2</m:t>
                          </m:r>
                        </m:den>
                      </m:f>
                      <m:r>
                        <m:rPr>
                          <m:sty m:val="p"/>
                        </m:rPr>
                        <a:rPr lang="en-US" sz="2800" i="0">
                          <a:solidFill>
                            <a:srgbClr val="FFFF00"/>
                          </a:solidFill>
                          <a:latin typeface="Cambria Math" panose="02040503050406030204" pitchFamily="18" charset="0"/>
                        </a:rPr>
                        <m:t>log</m:t>
                      </m:r>
                      <m:d>
                        <m:dPr>
                          <m:ctrlPr>
                            <a:rPr lang="en-US" sz="2800" i="1">
                              <a:solidFill>
                                <a:srgbClr val="FFFF00"/>
                              </a:solidFill>
                              <a:latin typeface="Cambria Math" panose="02040503050406030204" pitchFamily="18" charset="0"/>
                            </a:rPr>
                          </m:ctrlPr>
                        </m:dPr>
                        <m:e>
                          <m:r>
                            <a:rPr lang="en-US" sz="2800" i="0">
                              <a:solidFill>
                                <a:srgbClr val="FFFF00"/>
                              </a:solidFill>
                              <a:latin typeface="Cambria Math" panose="02040503050406030204" pitchFamily="18" charset="0"/>
                            </a:rPr>
                            <m:t>1+</m:t>
                          </m:r>
                          <m:r>
                            <a:rPr lang="en-US" sz="2800" i="1">
                              <a:solidFill>
                                <a:srgbClr val="FFFF00"/>
                              </a:solidFill>
                              <a:latin typeface="Cambria Math" panose="02040503050406030204" pitchFamily="18" charset="0"/>
                            </a:rPr>
                            <m:t>𝑆𝑁𝑅</m:t>
                          </m:r>
                        </m:e>
                      </m:d>
                    </m:oMath>
                  </m:oMathPara>
                </a14:m>
                <a:endParaRPr lang="en-US" sz="2800" dirty="0">
                  <a:solidFill>
                    <a:srgbClr val="FFFF00"/>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5489730" y="3424282"/>
                <a:ext cx="3365345" cy="896143"/>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917736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2.7 </a:t>
            </a:r>
            <a:r>
              <a:rPr lang="vi-VN" dirty="0">
                <a:solidFill>
                  <a:srgbClr val="FFFF00"/>
                </a:solidFill>
                <a:latin typeface="Times New Roman" panose="02020603050405020304" pitchFamily="18" charset="0"/>
                <a:cs typeface="Times New Roman" panose="02020603050405020304" pitchFamily="18" charset="0"/>
              </a:rPr>
              <a:t>	Dung lượng của kênh truyền Gauss</a:t>
            </a:r>
          </a:p>
        </p:txBody>
      </p:sp>
      <p:sp>
        <p:nvSpPr>
          <p:cNvPr id="3" name="Content Placeholder 2"/>
          <p:cNvSpPr>
            <a:spLocks noGrp="1"/>
          </p:cNvSpPr>
          <p:nvPr>
            <p:ph idx="1"/>
          </p:nvPr>
        </p:nvSpPr>
        <p:spPr>
          <a:xfrm>
            <a:off x="342899" y="1060454"/>
            <a:ext cx="11464787" cy="5483222"/>
          </a:xfrm>
        </p:spPr>
        <p:txBody>
          <a:bodyPr>
            <a:noAutofit/>
          </a:bodyPr>
          <a:lstStyle/>
          <a:p>
            <a:pPr marL="0" indent="0">
              <a:lnSpc>
                <a:spcPct val="100000"/>
              </a:lnSpc>
              <a:spcBef>
                <a:spcPts val="1200"/>
              </a:spcBef>
              <a:spcAft>
                <a:spcPts val="1200"/>
              </a:spcAft>
              <a:buNone/>
            </a:pPr>
            <a:r>
              <a:rPr lang="vi-VN" sz="2800" dirty="0" smtClean="0">
                <a:solidFill>
                  <a:srgbClr val="66FF33"/>
                </a:solidFill>
                <a:latin typeface="Times New Roman" panose="02020603050405020304" pitchFamily="18" charset="0"/>
                <a:cs typeface="Times New Roman" panose="02020603050405020304" pitchFamily="18" charset="0"/>
              </a:rPr>
              <a:t>2.7.2 Dung </a:t>
            </a:r>
            <a:r>
              <a:rPr lang="vi-VN" sz="2800" dirty="0" smtClean="0">
                <a:solidFill>
                  <a:srgbClr val="66FF33"/>
                </a:solidFill>
                <a:latin typeface="Times New Roman" panose="02020603050405020304" pitchFamily="18" charset="0"/>
                <a:cs typeface="Times New Roman" panose="02020603050405020304" pitchFamily="18" charset="0"/>
              </a:rPr>
              <a:t>lượng của kênh </a:t>
            </a:r>
            <a:r>
              <a:rPr lang="en-US" sz="2800" dirty="0" smtClean="0">
                <a:solidFill>
                  <a:srgbClr val="66FF33"/>
                </a:solidFill>
                <a:latin typeface="Times New Roman" panose="02020603050405020304" pitchFamily="18" charset="0"/>
                <a:cs typeface="Times New Roman" panose="02020603050405020304" pitchFamily="18" charset="0"/>
              </a:rPr>
              <a:t>Gauss </a:t>
            </a:r>
            <a:r>
              <a:rPr lang="vi-VN" sz="2800" dirty="0" smtClean="0">
                <a:solidFill>
                  <a:srgbClr val="66FF33"/>
                </a:solidFill>
                <a:latin typeface="Times New Roman" panose="02020603050405020304" pitchFamily="18" charset="0"/>
                <a:cs typeface="Times New Roman" panose="02020603050405020304" pitchFamily="18" charset="0"/>
              </a:rPr>
              <a:t>với thời gian</a:t>
            </a:r>
            <a:r>
              <a:rPr lang="vi-VN" sz="2800" dirty="0" smtClean="0">
                <a:solidFill>
                  <a:srgbClr val="66FF33"/>
                </a:solidFill>
                <a:latin typeface="Times New Roman" panose="02020603050405020304" pitchFamily="18" charset="0"/>
                <a:cs typeface="Times New Roman" panose="02020603050405020304" pitchFamily="18" charset="0"/>
              </a:rPr>
              <a:t> liên tục trong dải tần hạn chế</a:t>
            </a:r>
          </a:p>
          <a:p>
            <a:pPr marL="342900" indent="-342900">
              <a:lnSpc>
                <a:spcPct val="100000"/>
              </a:lnSpc>
              <a:spcBef>
                <a:spcPts val="12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Tốc độ truyền:</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r>
              <a:rPr lang="vi-VN" sz="2600" dirty="0">
                <a:latin typeface="Times New Roman" panose="02020603050405020304" pitchFamily="18" charset="0"/>
                <a:cs typeface="Times New Roman" panose="02020603050405020304" pitchFamily="18" charset="0"/>
              </a:rPr>
              <a:t>t</a:t>
            </a:r>
            <a:r>
              <a:rPr lang="vi-VN" sz="2600" dirty="0" smtClean="0">
                <a:latin typeface="Times New Roman" panose="02020603050405020304" pitchFamily="18" charset="0"/>
                <a:cs typeface="Times New Roman" panose="02020603050405020304" pitchFamily="18" charset="0"/>
              </a:rPr>
              <a:t>rong đó:</a:t>
            </a:r>
          </a:p>
          <a:p>
            <a:pPr marL="571500" lvl="1" indent="-342900">
              <a:lnSpc>
                <a:spcPct val="100000"/>
              </a:lnSpc>
              <a:spcBef>
                <a:spcPts val="600"/>
              </a:spcBef>
              <a:spcAft>
                <a:spcPts val="0"/>
              </a:spcAft>
              <a:buFont typeface="Wingdings" panose="05000000000000000000" pitchFamily="2" charset="2"/>
              <a:buChar char="§"/>
            </a:pPr>
            <a:r>
              <a:rPr lang="vi-VN" sz="2600" i="1" dirty="0" smtClean="0">
                <a:latin typeface="Times New Roman" panose="02020603050405020304" pitchFamily="18" charset="0"/>
                <a:cs typeface="Times New Roman" panose="02020603050405020304" pitchFamily="18" charset="0"/>
              </a:rPr>
              <a:t>B</a:t>
            </a:r>
            <a:r>
              <a:rPr lang="vi-VN" sz="2600" dirty="0" smtClean="0">
                <a:latin typeface="Times New Roman" panose="02020603050405020304" pitchFamily="18" charset="0"/>
                <a:cs typeface="Times New Roman" panose="02020603050405020304" pitchFamily="18" charset="0"/>
              </a:rPr>
              <a:t>: băng thông (Hz)</a:t>
            </a:r>
          </a:p>
          <a:p>
            <a:pPr marL="571500" lvl="1" indent="-342900">
              <a:lnSpc>
                <a:spcPct val="100000"/>
              </a:lnSpc>
              <a:spcBef>
                <a:spcPts val="600"/>
              </a:spcBef>
              <a:spcAft>
                <a:spcPts val="0"/>
              </a:spcAft>
              <a:buFont typeface="Wingdings" panose="05000000000000000000" pitchFamily="2" charset="2"/>
              <a:buChar char="§"/>
            </a:pPr>
            <a:r>
              <a:rPr lang="vi-VN" sz="2600" i="1" dirty="0" smtClean="0">
                <a:latin typeface="Times New Roman" panose="02020603050405020304" pitchFamily="18" charset="0"/>
                <a:cs typeface="Times New Roman" panose="02020603050405020304" pitchFamily="18" charset="0"/>
              </a:rPr>
              <a:t>P</a:t>
            </a:r>
            <a:r>
              <a:rPr lang="vi-VN" sz="2600" dirty="0" smtClean="0">
                <a:latin typeface="Times New Roman" panose="02020603050405020304" pitchFamily="18" charset="0"/>
                <a:cs typeface="Times New Roman" panose="02020603050405020304" pitchFamily="18" charset="0"/>
              </a:rPr>
              <a:t>: công suất tín hiệu phát</a:t>
            </a:r>
          </a:p>
          <a:p>
            <a:pPr marL="571500" lvl="1" indent="-342900">
              <a:lnSpc>
                <a:spcPct val="100000"/>
              </a:lnSpc>
              <a:spcBef>
                <a:spcPts val="600"/>
              </a:spcBef>
              <a:spcAft>
                <a:spcPts val="0"/>
              </a:spcAft>
              <a:buFont typeface="Wingdings" panose="05000000000000000000" pitchFamily="2" charset="2"/>
              <a:buChar char="§"/>
            </a:pPr>
            <a:r>
              <a:rPr lang="vi-VN" sz="2600" i="1" dirty="0" smtClean="0">
                <a:latin typeface="Times New Roman" panose="02020603050405020304" pitchFamily="18" charset="0"/>
                <a:cs typeface="Times New Roman" panose="02020603050405020304" pitchFamily="18" charset="0"/>
              </a:rPr>
              <a:t>N</a:t>
            </a:r>
            <a:r>
              <a:rPr lang="vi-VN" sz="2600" baseline="-25000" dirty="0" smtClean="0">
                <a:latin typeface="Times New Roman" panose="02020603050405020304" pitchFamily="18" charset="0"/>
                <a:cs typeface="Times New Roman" panose="02020603050405020304" pitchFamily="18" charset="0"/>
              </a:rPr>
              <a:t>0</a:t>
            </a:r>
            <a:r>
              <a:rPr lang="vi-VN" sz="2600" dirty="0" smtClean="0">
                <a:latin typeface="Times New Roman" panose="02020603050405020304" pitchFamily="18" charset="0"/>
                <a:cs typeface="Times New Roman" panose="02020603050405020304" pitchFamily="18" charset="0"/>
              </a:rPr>
              <a:t>: mật độ phổ công suất nhiễu</a:t>
            </a:r>
          </a:p>
          <a:p>
            <a:pPr marL="228600" lvl="1" indent="0">
              <a:lnSpc>
                <a:spcPct val="100000"/>
              </a:lnSpc>
              <a:spcBef>
                <a:spcPts val="600"/>
              </a:spcBef>
              <a:spcAft>
                <a:spcPts val="600"/>
              </a:spcAft>
              <a:buNone/>
            </a:pPr>
            <a:r>
              <a:rPr lang="vi-VN" sz="2600" dirty="0" smtClean="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31</a:t>
            </a:fld>
            <a:endParaRPr lang="en-US"/>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7" name="Rectangle 6"/>
              <p:cNvSpPr/>
              <p:nvPr/>
            </p:nvSpPr>
            <p:spPr>
              <a:xfrm>
                <a:off x="1187635" y="2408203"/>
                <a:ext cx="2271776" cy="901785"/>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𝑅</m:t>
                      </m:r>
                      <m:r>
                        <a:rPr lang="en-US" sz="2800" i="0">
                          <a:solidFill>
                            <a:srgbClr val="FFFF00"/>
                          </a:solidFill>
                          <a:latin typeface="Cambria Math" panose="02040503050406030204" pitchFamily="18" charset="0"/>
                        </a:rPr>
                        <m:t>=</m:t>
                      </m:r>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r>
                            <a:rPr lang="en-US" sz="2800" i="1">
                              <a:solidFill>
                                <a:srgbClr val="FFFF00"/>
                              </a:solidFill>
                              <a:latin typeface="Cambria Math" panose="02040503050406030204" pitchFamily="18" charset="0"/>
                            </a:rPr>
                            <m:t>𝛥</m:t>
                          </m:r>
                          <m:r>
                            <a:rPr lang="en-US" sz="2800" i="1">
                              <a:solidFill>
                                <a:srgbClr val="FFFF00"/>
                              </a:solidFill>
                              <a:latin typeface="Cambria Math" panose="02040503050406030204" pitchFamily="18" charset="0"/>
                            </a:rPr>
                            <m:t>𝑡</m:t>
                          </m:r>
                        </m:den>
                      </m:f>
                      <m:r>
                        <a:rPr lang="en-US" sz="2800" i="0">
                          <a:solidFill>
                            <a:srgbClr val="FFFF00"/>
                          </a:solidFill>
                          <a:latin typeface="Cambria Math" panose="02040503050406030204" pitchFamily="18" charset="0"/>
                        </a:rPr>
                        <m:t>=</m:t>
                      </m:r>
                      <m:r>
                        <a:rPr lang="vi-VN" sz="2800" i="1" smtClean="0">
                          <a:solidFill>
                            <a:srgbClr val="FFFF00"/>
                          </a:solidFill>
                          <a:latin typeface="Cambria Math" panose="02040503050406030204" pitchFamily="18" charset="0"/>
                        </a:rPr>
                        <m:t>2</m:t>
                      </m:r>
                      <m:r>
                        <a:rPr lang="vi-VN" sz="2800" i="1" smtClean="0">
                          <a:solidFill>
                            <a:srgbClr val="FFFF00"/>
                          </a:solidFill>
                          <a:latin typeface="Cambria Math" panose="02040503050406030204" pitchFamily="18" charset="0"/>
                        </a:rPr>
                        <m:t>𝐵</m:t>
                      </m:r>
                    </m:oMath>
                  </m:oMathPara>
                </a14:m>
                <a:endParaRPr lang="en-US" sz="2800" i="1" dirty="0">
                  <a:solidFill>
                    <a:srgbClr val="FFFF00"/>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1187635" y="2408203"/>
                <a:ext cx="2271776" cy="901785"/>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p:sp>
        <p:nvSpPr>
          <p:cNvPr id="11" name="Content Placeholder 2"/>
          <p:cNvSpPr txBox="1">
            <a:spLocks/>
          </p:cNvSpPr>
          <p:nvPr/>
        </p:nvSpPr>
        <p:spPr>
          <a:xfrm>
            <a:off x="6120865" y="1752665"/>
            <a:ext cx="5823485" cy="479101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lnSpc>
                <a:spcPct val="100000"/>
              </a:lnSpc>
              <a:spcBef>
                <a:spcPts val="18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Dung lượng kênh truyền (Shannon): </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Rectangle 12"/>
              <p:cNvSpPr/>
              <p:nvPr/>
            </p:nvSpPr>
            <p:spPr>
              <a:xfrm>
                <a:off x="7437093" y="2408203"/>
                <a:ext cx="3427349" cy="1060483"/>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𝐶</m:t>
                      </m:r>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𝐵</m:t>
                      </m:r>
                      <m:r>
                        <m:rPr>
                          <m:sty m:val="p"/>
                        </m:rPr>
                        <a:rPr lang="en-US" sz="2800" i="0">
                          <a:solidFill>
                            <a:srgbClr val="FFFF00"/>
                          </a:solidFill>
                          <a:latin typeface="Cambria Math" panose="02040503050406030204" pitchFamily="18" charset="0"/>
                        </a:rPr>
                        <m:t>log</m:t>
                      </m:r>
                      <m:d>
                        <m:dPr>
                          <m:ctrlPr>
                            <a:rPr lang="en-US" sz="2800" i="1">
                              <a:solidFill>
                                <a:srgbClr val="FFFF00"/>
                              </a:solidFill>
                              <a:latin typeface="Cambria Math" panose="02040503050406030204" pitchFamily="18" charset="0"/>
                            </a:rPr>
                          </m:ctrlPr>
                        </m:dPr>
                        <m:e>
                          <m:r>
                            <a:rPr lang="en-US" sz="2800" i="0">
                              <a:solidFill>
                                <a:srgbClr val="FFFF00"/>
                              </a:solidFill>
                              <a:latin typeface="Cambria Math" panose="02040503050406030204" pitchFamily="18" charset="0"/>
                            </a:rPr>
                            <m:t>1+</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𝑃</m:t>
                              </m:r>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𝑁</m:t>
                                  </m:r>
                                </m:e>
                                <m:sub>
                                  <m:r>
                                    <a:rPr lang="en-US" sz="2800" i="0">
                                      <a:solidFill>
                                        <a:srgbClr val="FFFF00"/>
                                      </a:solidFill>
                                      <a:latin typeface="Cambria Math" panose="02040503050406030204" pitchFamily="18" charset="0"/>
                                    </a:rPr>
                                    <m:t>0</m:t>
                                  </m:r>
                                </m:sub>
                              </m:sSub>
                              <m:r>
                                <a:rPr lang="en-US" sz="2800" i="1">
                                  <a:solidFill>
                                    <a:srgbClr val="FFFF00"/>
                                  </a:solidFill>
                                  <a:latin typeface="Cambria Math" panose="02040503050406030204" pitchFamily="18" charset="0"/>
                                </a:rPr>
                                <m:t>𝐵</m:t>
                              </m:r>
                            </m:den>
                          </m:f>
                        </m:e>
                      </m:d>
                    </m:oMath>
                  </m:oMathPara>
                </a14:m>
                <a:endParaRPr lang="en-US" sz="2800" dirty="0">
                  <a:solidFill>
                    <a:srgbClr val="FFFF00"/>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7437093" y="2408203"/>
                <a:ext cx="3427349" cy="1060483"/>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504538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2.7 </a:t>
            </a:r>
            <a:r>
              <a:rPr lang="vi-VN" dirty="0">
                <a:solidFill>
                  <a:srgbClr val="FFFF00"/>
                </a:solidFill>
                <a:latin typeface="Times New Roman" panose="02020603050405020304" pitchFamily="18" charset="0"/>
                <a:cs typeface="Times New Roman" panose="02020603050405020304" pitchFamily="18" charset="0"/>
              </a:rPr>
              <a:t>	Dung lượng của kênh truyền Gauss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60454"/>
                <a:ext cx="11296650" cy="5483222"/>
              </a:xfrm>
            </p:spPr>
            <p:txBody>
              <a:bodyPr>
                <a:noAutofit/>
              </a:bodyPr>
              <a:lstStyle/>
              <a:p>
                <a:pPr marL="0" indent="0">
                  <a:lnSpc>
                    <a:spcPct val="100000"/>
                  </a:lnSpc>
                  <a:spcBef>
                    <a:spcPts val="1200"/>
                  </a:spcBef>
                  <a:spcAft>
                    <a:spcPts val="1200"/>
                  </a:spcAft>
                  <a:buNone/>
                </a:pPr>
                <a:r>
                  <a:rPr lang="vi-VN" sz="2800" dirty="0" smtClean="0">
                    <a:solidFill>
                      <a:srgbClr val="66FF33"/>
                    </a:solidFill>
                    <a:latin typeface="Times New Roman" panose="02020603050405020304" pitchFamily="18" charset="0"/>
                    <a:cs typeface="Times New Roman" panose="02020603050405020304" pitchFamily="18" charset="0"/>
                  </a:rPr>
                  <a:t>2.7.3 Dung </a:t>
                </a:r>
                <a:r>
                  <a:rPr lang="vi-VN" sz="2800" dirty="0" smtClean="0">
                    <a:solidFill>
                      <a:srgbClr val="66FF33"/>
                    </a:solidFill>
                    <a:latin typeface="Times New Roman" panose="02020603050405020304" pitchFamily="18" charset="0"/>
                    <a:cs typeface="Times New Roman" panose="02020603050405020304" pitchFamily="18" charset="0"/>
                  </a:rPr>
                  <a:t>lượng của kênh </a:t>
                </a:r>
                <a:r>
                  <a:rPr lang="en-US" sz="2800" dirty="0" smtClean="0">
                    <a:solidFill>
                      <a:srgbClr val="66FF33"/>
                    </a:solidFill>
                    <a:latin typeface="Times New Roman" panose="02020603050405020304" pitchFamily="18" charset="0"/>
                    <a:cs typeface="Times New Roman" panose="02020603050405020304" pitchFamily="18" charset="0"/>
                  </a:rPr>
                  <a:t>Gauss </a:t>
                </a:r>
                <a:r>
                  <a:rPr lang="vi-VN" sz="2800" dirty="0" smtClean="0">
                    <a:solidFill>
                      <a:srgbClr val="66FF33"/>
                    </a:solidFill>
                    <a:latin typeface="Times New Roman" panose="02020603050405020304" pitchFamily="18" charset="0"/>
                    <a:cs typeface="Times New Roman" panose="02020603050405020304" pitchFamily="18" charset="0"/>
                  </a:rPr>
                  <a:t>với thời gian</a:t>
                </a:r>
                <a:r>
                  <a:rPr lang="vi-VN" sz="2800" dirty="0" smtClean="0">
                    <a:solidFill>
                      <a:srgbClr val="66FF33"/>
                    </a:solidFill>
                    <a:latin typeface="Times New Roman" panose="02020603050405020304" pitchFamily="18" charset="0"/>
                    <a:cs typeface="Times New Roman" panose="02020603050405020304" pitchFamily="18" charset="0"/>
                  </a:rPr>
                  <a:t> liên tục trong dải tần vô hạn:</a:t>
                </a:r>
              </a:p>
              <a:p>
                <a:pPr marL="342900" indent="-342900">
                  <a:lnSpc>
                    <a:spcPct val="100000"/>
                  </a:lnSpc>
                  <a:spcBef>
                    <a:spcPts val="1200"/>
                  </a:spcBef>
                  <a:spcAft>
                    <a:spcPts val="12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Dung lượng kênh truyền</a:t>
                </a: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228600" lvl="1" indent="0">
                  <a:lnSpc>
                    <a:spcPct val="100000"/>
                  </a:lnSpc>
                  <a:spcBef>
                    <a:spcPts val="600"/>
                  </a:spcBef>
                  <a:spcAft>
                    <a:spcPts val="0"/>
                  </a:spcAft>
                  <a:buNone/>
                </a:pPr>
                <a:endParaRPr lang="vi-VN" sz="2800" dirty="0" smtClean="0">
                  <a:latin typeface="Times New Roman" panose="02020603050405020304" pitchFamily="18" charset="0"/>
                  <a:cs typeface="Times New Roman" panose="02020603050405020304" pitchFamily="18" charset="0"/>
                </a:endParaRPr>
              </a:p>
              <a:p>
                <a:pPr marL="342900" lvl="1" indent="-342900">
                  <a:lnSpc>
                    <a:spcPct val="100000"/>
                  </a:lnSpc>
                  <a:spcBef>
                    <a:spcPts val="600"/>
                  </a:spcBef>
                  <a:spcAft>
                    <a:spcPts val="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Mật độ phổ công suất nhiễu:</a:t>
                </a:r>
              </a:p>
              <a:p>
                <a:pPr marL="342900" lvl="1" indent="-342900">
                  <a:lnSpc>
                    <a:spcPct val="100000"/>
                  </a:lnSpc>
                  <a:spcBef>
                    <a:spcPts val="600"/>
                  </a:spcBef>
                  <a:spcAft>
                    <a:spcPts val="0"/>
                  </a:spcAft>
                  <a:buFont typeface="Wingdings" panose="05000000000000000000" pitchFamily="2" charset="2"/>
                  <a:buChar char="§"/>
                </a:pPr>
                <a:endParaRPr lang="vi-VN" sz="2600" dirty="0">
                  <a:latin typeface="Times New Roman" panose="02020603050405020304" pitchFamily="18" charset="0"/>
                  <a:cs typeface="Times New Roman" panose="02020603050405020304" pitchFamily="18" charset="0"/>
                </a:endParaRPr>
              </a:p>
              <a:p>
                <a:pPr marL="0" lvl="1" indent="0">
                  <a:lnSpc>
                    <a:spcPct val="100000"/>
                  </a:lnSpc>
                  <a:spcBef>
                    <a:spcPts val="600"/>
                  </a:spcBef>
                  <a:spcAft>
                    <a:spcPts val="0"/>
                  </a:spcAft>
                  <a:buNone/>
                </a:pPr>
                <a:r>
                  <a:rPr lang="vi-VN" sz="2600" dirty="0">
                    <a:latin typeface="Times New Roman" panose="02020603050405020304" pitchFamily="18" charset="0"/>
                    <a:cs typeface="Times New Roman" panose="02020603050405020304" pitchFamily="18" charset="0"/>
                  </a:rPr>
                  <a:t>t</a:t>
                </a:r>
                <a:r>
                  <a:rPr lang="vi-VN" sz="2600" dirty="0" smtClean="0">
                    <a:latin typeface="Times New Roman" panose="02020603050405020304" pitchFamily="18" charset="0"/>
                    <a:cs typeface="Times New Roman" panose="02020603050405020304" pitchFamily="18" charset="0"/>
                  </a:rPr>
                  <a:t>rong đó:  </a:t>
                </a:r>
              </a:p>
              <a:p>
                <a:pPr marL="571500" lvl="2" indent="-342900">
                  <a:lnSpc>
                    <a:spcPct val="100000"/>
                  </a:lnSpc>
                  <a:spcBef>
                    <a:spcPts val="600"/>
                  </a:spcBef>
                  <a:spcAft>
                    <a:spcPts val="0"/>
                  </a:spcAft>
                </a:pPr>
                <a:r>
                  <a:rPr lang="vi-VN" sz="2400" i="1" dirty="0" smtClean="0">
                    <a:latin typeface="Times New Roman" panose="02020603050405020304" pitchFamily="18" charset="0"/>
                    <a:cs typeface="Times New Roman" panose="02020603050405020304" pitchFamily="18" charset="0"/>
                  </a:rPr>
                  <a:t>k</a:t>
                </a:r>
                <a:r>
                  <a:rPr lang="vi-VN" sz="2400" dirty="0" smtClean="0">
                    <a:latin typeface="Times New Roman" panose="02020603050405020304" pitchFamily="18" charset="0"/>
                    <a:cs typeface="Times New Roman" panose="02020603050405020304" pitchFamily="18" charset="0"/>
                  </a:rPr>
                  <a:t> = 1,38.10</a:t>
                </a:r>
                <a:r>
                  <a:rPr lang="vi-VN" sz="2400" baseline="30000" dirty="0" smtClean="0">
                    <a:latin typeface="Times New Roman" panose="02020603050405020304" pitchFamily="18" charset="0"/>
                    <a:cs typeface="Times New Roman" panose="02020603050405020304" pitchFamily="18" charset="0"/>
                  </a:rPr>
                  <a:t>-23</a:t>
                </a:r>
                <a:r>
                  <a:rPr lang="vi-VN" sz="2400" dirty="0" smtClean="0">
                    <a:latin typeface="Times New Roman" panose="02020603050405020304" pitchFamily="18" charset="0"/>
                    <a:cs typeface="Times New Roman" panose="02020603050405020304" pitchFamily="18" charset="0"/>
                  </a:rPr>
                  <a:t>  (J/độ)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Boltzman)</a:t>
                </a:r>
              </a:p>
              <a:p>
                <a:pPr marL="571500" lvl="2" indent="-342900">
                  <a:lnSpc>
                    <a:spcPct val="100000"/>
                  </a:lnSpc>
                  <a:spcBef>
                    <a:spcPts val="600"/>
                  </a:spcBef>
                  <a:spcAft>
                    <a:spcPts val="0"/>
                  </a:spcAft>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𝑇</m:t>
                        </m:r>
                      </m:e>
                      <m:sup>
                        <m:r>
                          <a:rPr lang="en-US" sz="2400" i="1">
                            <a:latin typeface="Cambria Math" panose="02040503050406030204" pitchFamily="18" charset="0"/>
                          </a:rPr>
                          <m:t>𝑜</m:t>
                        </m:r>
                      </m:sup>
                    </m:sSup>
                  </m:oMath>
                </a14:m>
                <a:r>
                  <a:rPr lang="vi-VN" sz="2600" dirty="0" smtClean="0">
                    <a:latin typeface="Times New Roman" panose="02020603050405020304" pitchFamily="18" charset="0"/>
                    <a:cs typeface="Times New Roman" panose="02020603050405020304" pitchFamily="18" charset="0"/>
                  </a:rPr>
                  <a:t> : là nhiệt độ tuyệt đối </a:t>
                </a:r>
              </a:p>
              <a:p>
                <a:pPr marL="342900" indent="-342900">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60454"/>
                <a:ext cx="11296650" cy="5483222"/>
              </a:xfrm>
              <a:blipFill rotWithShape="0">
                <a:blip r:embed="rId2"/>
                <a:stretch>
                  <a:fillRect l="-1079" t="-1224"/>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32</a:t>
            </a:fld>
            <a:endParaRPr lang="en-US"/>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Content Placeholder 2"/>
          <p:cNvSpPr txBox="1">
            <a:spLocks/>
          </p:cNvSpPr>
          <p:nvPr/>
        </p:nvSpPr>
        <p:spPr>
          <a:xfrm>
            <a:off x="6457950" y="1752665"/>
            <a:ext cx="5486400" cy="479101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00000"/>
              </a:lnSpc>
              <a:spcBef>
                <a:spcPts val="1800"/>
              </a:spcBef>
              <a:spcAft>
                <a:spcPts val="1200"/>
              </a:spcAft>
              <a:buNone/>
            </a:pP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600" i="1" dirty="0" smtClean="0">
                <a:latin typeface="Times New Roman" panose="02020603050405020304" pitchFamily="18" charset="0"/>
                <a:cs typeface="Times New Roman" panose="02020603050405020304" pitchFamily="18" charset="0"/>
                <a:sym typeface="Wingdings" panose="05000000000000000000" pitchFamily="2" charset="2"/>
              </a:rPr>
              <a:t>Dung lượng của kênh Gauss với thời gian liên tục là đại lượng giới hạn </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0 &lt; C &lt; C</a:t>
            </a:r>
            <a:r>
              <a:rPr lang="vi-VN" sz="2600" baseline="-25000" dirty="0" smtClean="0">
                <a:latin typeface="Times New Roman" panose="02020603050405020304" pitchFamily="18" charset="0"/>
                <a:cs typeface="Times New Roman" panose="02020603050405020304" pitchFamily="18" charset="0"/>
                <a:sym typeface="Symbol" panose="05050102010706020507" pitchFamily="18" charset="2"/>
              </a:rPr>
              <a:t></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 với   </a:t>
            </a:r>
            <a:endParaRPr lang="vi-VN" sz="26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Rectangle 7"/>
              <p:cNvSpPr/>
              <p:nvPr/>
            </p:nvSpPr>
            <p:spPr>
              <a:xfrm>
                <a:off x="485102" y="2506630"/>
                <a:ext cx="5506123" cy="1060483"/>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𝐶</m:t>
                      </m:r>
                      <m:r>
                        <a:rPr lang="en-US" sz="2800" i="0">
                          <a:solidFill>
                            <a:srgbClr val="FFFF00"/>
                          </a:solidFill>
                          <a:latin typeface="Cambria Math" panose="02040503050406030204" pitchFamily="18" charset="0"/>
                        </a:rPr>
                        <m:t>=1.443</m:t>
                      </m:r>
                      <m:r>
                        <a:rPr lang="en-US" sz="2800" i="1" smtClean="0">
                          <a:solidFill>
                            <a:srgbClr val="FF0000"/>
                          </a:solidFill>
                          <a:latin typeface="Cambria Math" panose="02040503050406030204" pitchFamily="18" charset="0"/>
                        </a:rPr>
                        <m:t>𝐵</m:t>
                      </m:r>
                      <m:r>
                        <m:rPr>
                          <m:sty m:val="p"/>
                        </m:rPr>
                        <a:rPr lang="en-US" sz="2800" i="0">
                          <a:solidFill>
                            <a:srgbClr val="FFFF00"/>
                          </a:solidFill>
                          <a:latin typeface="Cambria Math" panose="02040503050406030204" pitchFamily="18" charset="0"/>
                        </a:rPr>
                        <m:t>ln</m:t>
                      </m:r>
                      <m:d>
                        <m:dPr>
                          <m:ctrlPr>
                            <a:rPr lang="en-US" sz="2800" i="1">
                              <a:solidFill>
                                <a:srgbClr val="FFFF00"/>
                              </a:solidFill>
                              <a:latin typeface="Cambria Math" panose="02040503050406030204" pitchFamily="18" charset="0"/>
                            </a:rPr>
                          </m:ctrlPr>
                        </m:dPr>
                        <m:e>
                          <m:r>
                            <a:rPr lang="en-US" sz="2800" i="0">
                              <a:solidFill>
                                <a:srgbClr val="FFFF00"/>
                              </a:solidFill>
                              <a:latin typeface="Cambria Math" panose="02040503050406030204" pitchFamily="18" charset="0"/>
                            </a:rPr>
                            <m:t>1+</m:t>
                          </m:r>
                          <m:f>
                            <m:fPr>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𝑃</m:t>
                              </m:r>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𝑁</m:t>
                                  </m:r>
                                </m:e>
                                <m:sub>
                                  <m:r>
                                    <a:rPr lang="en-US" sz="2800" i="0">
                                      <a:solidFill>
                                        <a:srgbClr val="FFFF00"/>
                                      </a:solidFill>
                                      <a:latin typeface="Cambria Math" panose="02040503050406030204" pitchFamily="18" charset="0"/>
                                    </a:rPr>
                                    <m:t>0</m:t>
                                  </m:r>
                                </m:sub>
                              </m:sSub>
                              <m:r>
                                <a:rPr lang="en-US" sz="2800" i="1">
                                  <a:solidFill>
                                    <a:srgbClr val="FFFF00"/>
                                  </a:solidFill>
                                  <a:latin typeface="Cambria Math" panose="02040503050406030204" pitchFamily="18" charset="0"/>
                                </a:rPr>
                                <m:t>𝐵</m:t>
                              </m:r>
                            </m:den>
                          </m:f>
                        </m:e>
                      </m:d>
                      <m:r>
                        <m:rPr>
                          <m:nor/>
                        </m:rPr>
                        <a:rPr lang="en-US" sz="2800" i="1">
                          <a:solidFill>
                            <a:srgbClr val="FFFF00"/>
                          </a:solidFill>
                          <a:latin typeface="Cambria Math" panose="02040503050406030204" pitchFamily="18" charset="0"/>
                        </a:rPr>
                        <m:t> </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𝑏𝑖</m:t>
                          </m:r>
                          <m:f>
                            <m:fPr>
                              <m:type m:val="lin"/>
                              <m:ctrlPr>
                                <a:rPr lang="en-US" sz="2800" i="1">
                                  <a:solidFill>
                                    <a:srgbClr val="FFFF00"/>
                                  </a:solidFill>
                                  <a:latin typeface="Cambria Math" panose="02040503050406030204" pitchFamily="18" charset="0"/>
                                </a:rPr>
                              </m:ctrlPr>
                            </m:fPr>
                            <m:num>
                              <m:r>
                                <a:rPr lang="en-US" sz="2800" i="1">
                                  <a:solidFill>
                                    <a:srgbClr val="FFFF00"/>
                                  </a:solidFill>
                                  <a:latin typeface="Cambria Math" panose="02040503050406030204" pitchFamily="18" charset="0"/>
                                </a:rPr>
                                <m:t>𝑡</m:t>
                              </m:r>
                            </m:num>
                            <m:den>
                              <m:r>
                                <a:rPr lang="en-US" sz="2800" i="1">
                                  <a:solidFill>
                                    <a:srgbClr val="FFFF00"/>
                                  </a:solidFill>
                                  <a:latin typeface="Cambria Math" panose="02040503050406030204" pitchFamily="18" charset="0"/>
                                </a:rPr>
                                <m:t>𝑠</m:t>
                              </m:r>
                            </m:den>
                          </m:f>
                        </m:e>
                      </m:d>
                    </m:oMath>
                  </m:oMathPara>
                </a14:m>
                <a:endParaRPr lang="en-US" sz="2800" dirty="0">
                  <a:solidFill>
                    <a:srgbClr val="FFFF00"/>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485102" y="2506630"/>
                <a:ext cx="5506123" cy="1060483"/>
              </a:xfrm>
              <a:prstGeom prst="rect">
                <a:avLst/>
              </a:prstGeom>
              <a:blipFill rotWithShape="0">
                <a:blip r:embed="rId3"/>
                <a:stretch>
                  <a:fillRect/>
                </a:stretch>
              </a:blipFill>
              <a:ln>
                <a:solidFill>
                  <a:srgbClr val="66FF33"/>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543539" y="3657605"/>
                <a:ext cx="176785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a:latin typeface="Cambria Math" panose="02040503050406030204" pitchFamily="18" charset="0"/>
                            </a:rPr>
                          </m:ctrlPr>
                        </m:sSubPr>
                        <m:e>
                          <m:r>
                            <a:rPr lang="en-US" sz="2800" i="1">
                              <a:latin typeface="Cambria Math" panose="02040503050406030204" pitchFamily="18" charset="0"/>
                            </a:rPr>
                            <m:t>𝑁</m:t>
                          </m:r>
                        </m:e>
                        <m:sub>
                          <m:r>
                            <a:rPr lang="en-US" sz="2800" i="0">
                              <a:latin typeface="Cambria Math" panose="02040503050406030204" pitchFamily="18" charset="0"/>
                            </a:rPr>
                            <m:t>0</m:t>
                          </m:r>
                        </m:sub>
                      </m:sSub>
                      <m:r>
                        <a:rPr lang="en-US" sz="2800" i="0">
                          <a:latin typeface="Cambria Math" panose="02040503050406030204" pitchFamily="18" charset="0"/>
                        </a:rPr>
                        <m:t>=</m:t>
                      </m:r>
                      <m:r>
                        <a:rPr lang="en-US" sz="2800" i="1">
                          <a:latin typeface="Cambria Math" panose="02040503050406030204" pitchFamily="18" charset="0"/>
                        </a:rPr>
                        <m:t>𝑘</m:t>
                      </m:r>
                      <m:sSup>
                        <m:sSupPr>
                          <m:ctrlPr>
                            <a:rPr lang="en-US" sz="2800" i="1">
                              <a:latin typeface="Cambria Math" panose="02040503050406030204" pitchFamily="18" charset="0"/>
                            </a:rPr>
                          </m:ctrlPr>
                        </m:sSupPr>
                        <m:e>
                          <m:r>
                            <a:rPr lang="en-US" sz="2800" i="1">
                              <a:latin typeface="Cambria Math" panose="02040503050406030204" pitchFamily="18" charset="0"/>
                            </a:rPr>
                            <m:t>𝑇</m:t>
                          </m:r>
                        </m:e>
                        <m:sup>
                          <m:r>
                            <a:rPr lang="en-US" sz="2800" i="1">
                              <a:latin typeface="Cambria Math" panose="02040503050406030204" pitchFamily="18" charset="0"/>
                            </a:rPr>
                            <m:t>𝑜</m:t>
                          </m:r>
                        </m:sup>
                      </m:sSup>
                    </m:oMath>
                  </m:oMathPara>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4543539" y="3657605"/>
                <a:ext cx="1767856"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7660978" y="3171542"/>
                <a:ext cx="2530886" cy="972126"/>
              </a:xfrm>
              <a:prstGeom prst="rect">
                <a:avLst/>
              </a:prstGeom>
              <a:ln>
                <a:solidFill>
                  <a:srgbClr val="66FF33"/>
                </a:solidFill>
              </a:ln>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a:latin typeface="Cambria Math" panose="02040503050406030204" pitchFamily="18" charset="0"/>
                            </a:rPr>
                          </m:ctrlPr>
                        </m:sSubPr>
                        <m:e>
                          <m:r>
                            <a:rPr lang="en-US" sz="2800" i="1">
                              <a:latin typeface="Cambria Math" panose="02040503050406030204" pitchFamily="18" charset="0"/>
                            </a:rPr>
                            <m:t>𝐶</m:t>
                          </m:r>
                        </m:e>
                        <m:sub>
                          <m:r>
                            <a:rPr lang="en-US" sz="2800" i="0">
                              <a:latin typeface="Cambria Math" panose="02040503050406030204" pitchFamily="18" charset="0"/>
                            </a:rPr>
                            <m:t>∞</m:t>
                          </m:r>
                        </m:sub>
                      </m:sSub>
                      <m:r>
                        <a:rPr lang="en-US" sz="2800" i="0">
                          <a:latin typeface="Cambria Math" panose="02040503050406030204" pitchFamily="18" charset="0"/>
                        </a:rPr>
                        <m:t>=1,443</m:t>
                      </m:r>
                      <m:f>
                        <m:fPr>
                          <m:ctrlPr>
                            <a:rPr lang="en-US" sz="2800" i="1">
                              <a:latin typeface="Cambria Math" panose="02040503050406030204" pitchFamily="18" charset="0"/>
                            </a:rPr>
                          </m:ctrlPr>
                        </m:fPr>
                        <m:num>
                          <m:r>
                            <a:rPr lang="en-US" sz="2800" i="1">
                              <a:latin typeface="Cambria Math" panose="02040503050406030204" pitchFamily="18" charset="0"/>
                            </a:rPr>
                            <m:t>𝑃</m:t>
                          </m:r>
                        </m:num>
                        <m:den>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0">
                                  <a:latin typeface="Cambria Math" panose="02040503050406030204" pitchFamily="18" charset="0"/>
                                </a:rPr>
                                <m:t>0</m:t>
                              </m:r>
                            </m:sub>
                          </m:sSub>
                        </m:den>
                      </m:f>
                    </m:oMath>
                  </m:oMathPara>
                </a14:m>
                <a:endParaRPr lang="en-US" sz="2800" dirty="0"/>
              </a:p>
            </p:txBody>
          </p:sp>
        </mc:Choice>
        <mc:Fallback>
          <p:sp>
            <p:nvSpPr>
              <p:cNvPr id="12" name="Rectangle 11"/>
              <p:cNvSpPr>
                <a:spLocks noRot="1" noChangeAspect="1" noMove="1" noResize="1" noEditPoints="1" noAdjustHandles="1" noChangeArrowheads="1" noChangeShapeType="1" noTextEdit="1"/>
              </p:cNvSpPr>
              <p:nvPr/>
            </p:nvSpPr>
            <p:spPr>
              <a:xfrm>
                <a:off x="7660978" y="3171542"/>
                <a:ext cx="2530886" cy="972126"/>
              </a:xfrm>
              <a:prstGeom prst="rect">
                <a:avLst/>
              </a:prstGeom>
              <a:blipFill rotWithShape="0">
                <a:blip r:embed="rId5"/>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1235096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a:noFill/>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2.7 </a:t>
            </a:r>
            <a:r>
              <a:rPr lang="vi-VN" dirty="0">
                <a:solidFill>
                  <a:srgbClr val="FFFF00"/>
                </a:solidFill>
                <a:latin typeface="Times New Roman" panose="02020603050405020304" pitchFamily="18" charset="0"/>
                <a:cs typeface="Times New Roman" panose="02020603050405020304" pitchFamily="18" charset="0"/>
              </a:rPr>
              <a:t>	Dung lượng của kênh truyền Gauss</a:t>
            </a:r>
          </a:p>
        </p:txBody>
      </p:sp>
      <p:sp>
        <p:nvSpPr>
          <p:cNvPr id="3" name="Content Placeholder 2"/>
          <p:cNvSpPr>
            <a:spLocks noGrp="1"/>
          </p:cNvSpPr>
          <p:nvPr>
            <p:ph idx="1"/>
          </p:nvPr>
        </p:nvSpPr>
        <p:spPr>
          <a:xfrm>
            <a:off x="342900" y="1060454"/>
            <a:ext cx="11296650" cy="5483222"/>
          </a:xfrm>
        </p:spPr>
        <p:txBody>
          <a:bodyPr>
            <a:noAutofit/>
          </a:bodyPr>
          <a:lstStyle/>
          <a:p>
            <a:pPr marL="0" indent="0">
              <a:lnSpc>
                <a:spcPct val="100000"/>
              </a:lnSpc>
              <a:spcBef>
                <a:spcPts val="1200"/>
              </a:spcBef>
              <a:spcAft>
                <a:spcPts val="1200"/>
              </a:spcAft>
              <a:buNone/>
            </a:pPr>
            <a:r>
              <a:rPr lang="vi-VN" sz="2800" dirty="0" smtClean="0">
                <a:solidFill>
                  <a:srgbClr val="66FF33"/>
                </a:solidFill>
                <a:latin typeface="Times New Roman" panose="02020603050405020304" pitchFamily="18" charset="0"/>
                <a:cs typeface="Times New Roman" panose="02020603050405020304" pitchFamily="18" charset="0"/>
              </a:rPr>
              <a:t>2.7.4 Dung </a:t>
            </a:r>
            <a:r>
              <a:rPr lang="vi-VN" sz="2800" dirty="0" smtClean="0">
                <a:solidFill>
                  <a:srgbClr val="66FF33"/>
                </a:solidFill>
                <a:latin typeface="Times New Roman" panose="02020603050405020304" pitchFamily="18" charset="0"/>
                <a:cs typeface="Times New Roman" panose="02020603050405020304" pitchFamily="18" charset="0"/>
              </a:rPr>
              <a:t>lượng </a:t>
            </a:r>
            <a:r>
              <a:rPr lang="vi-VN" sz="2800" dirty="0" smtClean="0">
                <a:solidFill>
                  <a:srgbClr val="66FF33"/>
                </a:solidFill>
                <a:latin typeface="Times New Roman" panose="02020603050405020304" pitchFamily="18" charset="0"/>
                <a:cs typeface="Times New Roman" panose="02020603050405020304" pitchFamily="18" charset="0"/>
              </a:rPr>
              <a:t>Shannon đối với kênh liên tục</a:t>
            </a:r>
          </a:p>
          <a:p>
            <a:pPr marL="342900" indent="-342900" algn="just">
              <a:lnSpc>
                <a:spcPct val="100000"/>
              </a:lnSpc>
              <a:spcBef>
                <a:spcPts val="1200"/>
              </a:spcBef>
              <a:spcAft>
                <a:spcPts val="1200"/>
              </a:spcAft>
              <a:buFont typeface="Wingdings" panose="05000000000000000000" pitchFamily="2" charset="2"/>
              <a:buChar char="§"/>
            </a:pPr>
            <a:r>
              <a:rPr lang="vi-VN" sz="2800" u="sng" dirty="0" smtClean="0">
                <a:latin typeface="Times New Roman" panose="02020603050405020304" pitchFamily="18" charset="0"/>
                <a:cs typeface="Times New Roman" panose="02020603050405020304" pitchFamily="18" charset="0"/>
              </a:rPr>
              <a:t>Định lý</a:t>
            </a:r>
            <a:r>
              <a:rPr lang="vi-VN" sz="2800" dirty="0" smtClean="0">
                <a:latin typeface="Times New Roman" panose="02020603050405020304" pitchFamily="18" charset="0"/>
                <a:cs typeface="Times New Roman" panose="02020603050405020304" pitchFamily="18" charset="0"/>
              </a:rPr>
              <a:t>: các nguồn tin rời rạc có thể mã hóa và truyền trên kênh liên tục với xác suất sai nhỏ tùy ý khi giải mã các tín hiệu nhận được nếu khả năng phát của nguồn nhỏ hơn dung lượng của kênh. Nếu khả năng phát của nguồn lớn hơn dung lượng của kênh truyền thì không thể thực hiện được mã hóa và giải mã với xác suất nhỏ tùy ý được.</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33</a:t>
            </a:fld>
            <a:endParaRPr lang="en-US"/>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0548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fontScale="90000"/>
          </a:bodyPr>
          <a:lstStyle/>
          <a:p>
            <a:pPr marL="685800" indent="-685800">
              <a:lnSpc>
                <a:spcPct val="100000"/>
              </a:lnSpc>
              <a:spcBef>
                <a:spcPts val="1200"/>
              </a:spcBef>
              <a:spcAft>
                <a:spcPts val="1200"/>
              </a:spcAft>
              <a:tabLst>
                <a:tab pos="685800" algn="l"/>
              </a:tabLst>
            </a:pPr>
            <a:r>
              <a:rPr lang="vi-VN" dirty="0">
                <a:solidFill>
                  <a:srgbClr val="FFFF00"/>
                </a:solidFill>
                <a:latin typeface="Times New Roman" panose="02020603050405020304" pitchFamily="18" charset="0"/>
                <a:cs typeface="Times New Roman" panose="02020603050405020304" pitchFamily="18" charset="0"/>
              </a:rPr>
              <a:t>2.1	Thông tin, lượng thông tin, độ bất định và xác suất</a:t>
            </a:r>
          </a:p>
        </p:txBody>
      </p:sp>
      <p:sp>
        <p:nvSpPr>
          <p:cNvPr id="3" name="Content Placeholder 2"/>
          <p:cNvSpPr>
            <a:spLocks noGrp="1"/>
          </p:cNvSpPr>
          <p:nvPr>
            <p:ph idx="1"/>
          </p:nvPr>
        </p:nvSpPr>
        <p:spPr>
          <a:xfrm>
            <a:off x="342900" y="1371600"/>
            <a:ext cx="11487150" cy="5172075"/>
          </a:xfrm>
        </p:spPr>
        <p:txBody>
          <a:bodyPr>
            <a:noAutofit/>
          </a:bodyPr>
          <a:lstStyle/>
          <a:p>
            <a:pPr marL="342900" indent="-342900">
              <a:lnSpc>
                <a:spcPct val="100000"/>
              </a:lnSpc>
              <a:spcBef>
                <a:spcPts val="1200"/>
              </a:spcBef>
              <a:spcAft>
                <a:spcPts val="12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Lượng thông tin</a:t>
            </a:r>
            <a:r>
              <a:rPr lang="vi-VN" sz="2800" dirty="0" smtClean="0">
                <a:latin typeface="Times New Roman" panose="02020603050405020304" pitchFamily="18" charset="0"/>
                <a:cs typeface="Times New Roman" panose="02020603050405020304" pitchFamily="18" charset="0"/>
              </a:rPr>
              <a:t> là "lượng </a:t>
            </a:r>
            <a:r>
              <a:rPr lang="vi-VN" sz="2800" dirty="0">
                <a:latin typeface="Times New Roman" panose="02020603050405020304" pitchFamily="18" charset="0"/>
                <a:cs typeface="Times New Roman" panose="02020603050405020304" pitchFamily="18" charset="0"/>
              </a:rPr>
              <a:t>đo thông tin của một </a:t>
            </a:r>
            <a:r>
              <a:rPr lang="vi-VN" sz="2800" dirty="0" smtClean="0">
                <a:latin typeface="Times New Roman" panose="02020603050405020304" pitchFamily="18" charset="0"/>
                <a:cs typeface="Times New Roman" panose="02020603050405020304" pitchFamily="18" charset="0"/>
              </a:rPr>
              <a:t>tin được đo </a:t>
            </a:r>
            <a:r>
              <a:rPr lang="vi-VN" sz="2800" dirty="0">
                <a:latin typeface="Times New Roman" panose="02020603050405020304" pitchFamily="18" charset="0"/>
                <a:cs typeface="Times New Roman" panose="02020603050405020304" pitchFamily="18" charset="0"/>
              </a:rPr>
              <a:t>bằng logarit của độ bất ngờ của tin hay nghịch đảo xác suất xuất hiện </a:t>
            </a:r>
            <a:r>
              <a:rPr lang="vi-VN" sz="2800" dirty="0" smtClean="0">
                <a:latin typeface="Times New Roman" panose="02020603050405020304" pitchFamily="18" charset="0"/>
                <a:cs typeface="Times New Roman" panose="02020603050405020304" pitchFamily="18" charset="0"/>
              </a:rPr>
              <a:t>của </a:t>
            </a:r>
            <a:r>
              <a:rPr lang="vi-VN" sz="2800" dirty="0">
                <a:latin typeface="Times New Roman" panose="02020603050405020304" pitchFamily="18" charset="0"/>
                <a:cs typeface="Times New Roman" panose="02020603050405020304" pitchFamily="18" charset="0"/>
              </a:rPr>
              <a:t>tin </a:t>
            </a:r>
            <a:r>
              <a:rPr lang="vi-VN" sz="2800" dirty="0" smtClean="0">
                <a:latin typeface="Times New Roman" panose="02020603050405020304" pitchFamily="18" charset="0"/>
                <a:cs typeface="Times New Roman" panose="02020603050405020304" pitchFamily="18" charset="0"/>
              </a:rPr>
              <a:t>đó”</a:t>
            </a:r>
          </a:p>
          <a:p>
            <a:pPr marL="342900" indent="-342900">
              <a:lnSpc>
                <a:spcPct val="100000"/>
              </a:lnSpc>
              <a:spcBef>
                <a:spcPts val="1200"/>
              </a:spcBef>
              <a:spcAft>
                <a:spcPts val="1200"/>
              </a:spcAft>
              <a:buFont typeface="Wingdings" panose="05000000000000000000" pitchFamily="2" charset="2"/>
              <a:buChar char="§"/>
            </a:pPr>
            <a:r>
              <a:rPr lang="vi-VN" sz="2800" i="1" dirty="0" smtClean="0">
                <a:solidFill>
                  <a:srgbClr val="66FF33"/>
                </a:solidFill>
                <a:latin typeface="Times New Roman" panose="02020603050405020304" pitchFamily="18" charset="0"/>
                <a:cs typeface="Times New Roman" panose="02020603050405020304" pitchFamily="18" charset="0"/>
              </a:rPr>
              <a:t>Lượng tin riêng</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được định nghĩa:</a:t>
            </a:r>
          </a:p>
          <a:p>
            <a:pPr marL="342900" indent="-342900">
              <a:lnSpc>
                <a:spcPct val="100000"/>
              </a:lnSpc>
              <a:spcBef>
                <a:spcPts val="1200"/>
              </a:spcBef>
              <a:spcAft>
                <a:spcPts val="12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Cơ</a:t>
            </a:r>
            <a:r>
              <a:rPr lang="vi-VN" sz="2800" dirty="0" smtClean="0">
                <a:latin typeface="Times New Roman" panose="02020603050405020304" pitchFamily="18" charset="0"/>
                <a:cs typeface="Times New Roman" panose="02020603050405020304" pitchFamily="18" charset="0"/>
              </a:rPr>
              <a:t> số </a:t>
            </a:r>
            <a:r>
              <a:rPr lang="vi-VN" sz="2800" i="1" dirty="0" smtClean="0">
                <a:solidFill>
                  <a:srgbClr val="FF0000"/>
                </a:solidFill>
                <a:latin typeface="Times New Roman" panose="02020603050405020304" pitchFamily="18" charset="0"/>
                <a:cs typeface="Times New Roman" panose="02020603050405020304" pitchFamily="18" charset="0"/>
              </a:rPr>
              <a:t>b</a:t>
            </a:r>
            <a:r>
              <a:rPr lang="vi-VN" sz="2800" dirty="0" smtClean="0">
                <a:latin typeface="Times New Roman" panose="02020603050405020304" pitchFamily="18" charset="0"/>
                <a:cs typeface="Times New Roman" panose="02020603050405020304" pitchFamily="18" charset="0"/>
              </a:rPr>
              <a:t>:</a:t>
            </a:r>
          </a:p>
          <a:p>
            <a:pPr marL="891540" lvl="2" indent="-342900">
              <a:lnSpc>
                <a:spcPct val="100000"/>
              </a:lnSpc>
              <a:spcBef>
                <a:spcPts val="12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Nếu </a:t>
            </a:r>
            <a:r>
              <a:rPr lang="vi-VN" sz="2800" i="1" dirty="0" smtClean="0">
                <a:solidFill>
                  <a:srgbClr val="FF0000"/>
                </a:solidFill>
                <a:latin typeface="Times New Roman" panose="02020603050405020304" pitchFamily="18" charset="0"/>
                <a:cs typeface="Times New Roman" panose="02020603050405020304" pitchFamily="18" charset="0"/>
              </a:rPr>
              <a:t>b = </a:t>
            </a:r>
            <a:r>
              <a:rPr lang="vi-VN" sz="2800" dirty="0" smtClean="0">
                <a:solidFill>
                  <a:srgbClr val="FF0000"/>
                </a:solidFill>
                <a:latin typeface="Times New Roman" panose="02020603050405020304" pitchFamily="18" charset="0"/>
                <a:cs typeface="Times New Roman" panose="02020603050405020304" pitchFamily="18" charset="0"/>
              </a:rPr>
              <a:t>10</a:t>
            </a:r>
            <a:r>
              <a:rPr lang="vi-VN" sz="2800" dirty="0" smtClean="0">
                <a:solidFill>
                  <a:schemeClr val="tx1"/>
                </a:solidFill>
                <a:latin typeface="Times New Roman" panose="02020603050405020304" pitchFamily="18" charset="0"/>
                <a:cs typeface="Times New Roman" panose="02020603050405020304" pitchFamily="18" charset="0"/>
              </a:rPr>
              <a:t>: đơn vị tính là </a:t>
            </a:r>
            <a:r>
              <a:rPr lang="vi-VN" sz="2800" dirty="0" smtClean="0">
                <a:solidFill>
                  <a:srgbClr val="66FF33"/>
                </a:solidFill>
                <a:latin typeface="Times New Roman" panose="02020603050405020304" pitchFamily="18" charset="0"/>
                <a:cs typeface="Times New Roman" panose="02020603050405020304" pitchFamily="18" charset="0"/>
              </a:rPr>
              <a:t>Harley</a:t>
            </a:r>
          </a:p>
          <a:p>
            <a:pPr marL="891540" lvl="2" indent="-342900">
              <a:lnSpc>
                <a:spcPct val="100000"/>
              </a:lnSpc>
              <a:spcBef>
                <a:spcPts val="1200"/>
              </a:spcBef>
              <a:spcAft>
                <a:spcPts val="12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Nếu </a:t>
            </a:r>
            <a:r>
              <a:rPr lang="vi-VN" sz="2800" i="1" dirty="0">
                <a:solidFill>
                  <a:srgbClr val="FF0000"/>
                </a:solidFill>
                <a:latin typeface="Times New Roman" panose="02020603050405020304" pitchFamily="18" charset="0"/>
                <a:cs typeface="Times New Roman" panose="02020603050405020304" pitchFamily="18" charset="0"/>
              </a:rPr>
              <a:t>b = </a:t>
            </a:r>
            <a:r>
              <a:rPr lang="vi-VN" sz="2800" dirty="0" smtClean="0">
                <a:solidFill>
                  <a:srgbClr val="FF0000"/>
                </a:solidFill>
                <a:latin typeface="Times New Roman" panose="02020603050405020304" pitchFamily="18" charset="0"/>
                <a:cs typeface="Times New Roman" panose="02020603050405020304" pitchFamily="18" charset="0"/>
              </a:rPr>
              <a:t>2</a:t>
            </a:r>
            <a:r>
              <a:rPr lang="vi-VN" sz="2800" dirty="0" smtClean="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đơn vị tính </a:t>
            </a:r>
            <a:r>
              <a:rPr lang="vi-VN" sz="2800" dirty="0" smtClean="0">
                <a:solidFill>
                  <a:schemeClr val="tx1"/>
                </a:solidFill>
                <a:latin typeface="Times New Roman" panose="02020603050405020304" pitchFamily="18" charset="0"/>
                <a:cs typeface="Times New Roman" panose="02020603050405020304" pitchFamily="18" charset="0"/>
              </a:rPr>
              <a:t>là </a:t>
            </a:r>
            <a:r>
              <a:rPr lang="vi-VN" sz="2800" dirty="0" smtClean="0">
                <a:solidFill>
                  <a:srgbClr val="66FF33"/>
                </a:solidFill>
                <a:latin typeface="Times New Roman" panose="02020603050405020304" pitchFamily="18" charset="0"/>
                <a:cs typeface="Times New Roman" panose="02020603050405020304" pitchFamily="18" charset="0"/>
              </a:rPr>
              <a:t>bit</a:t>
            </a:r>
          </a:p>
          <a:p>
            <a:pPr marL="891540" lvl="2" indent="-342900">
              <a:lnSpc>
                <a:spcPct val="100000"/>
              </a:lnSpc>
              <a:spcBef>
                <a:spcPts val="1200"/>
              </a:spcBef>
              <a:spcAft>
                <a:spcPts val="12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Nếu </a:t>
            </a:r>
            <a:r>
              <a:rPr lang="vi-VN" sz="2800" i="1" dirty="0">
                <a:solidFill>
                  <a:srgbClr val="FF0000"/>
                </a:solidFill>
                <a:latin typeface="Times New Roman" panose="02020603050405020304" pitchFamily="18" charset="0"/>
                <a:cs typeface="Times New Roman" panose="02020603050405020304" pitchFamily="18" charset="0"/>
              </a:rPr>
              <a:t>b = </a:t>
            </a:r>
            <a:r>
              <a:rPr lang="vi-VN" sz="2800" dirty="0" smtClean="0">
                <a:solidFill>
                  <a:srgbClr val="FF0000"/>
                </a:solidFill>
                <a:latin typeface="Times New Roman" panose="02020603050405020304" pitchFamily="18" charset="0"/>
                <a:cs typeface="Times New Roman" panose="02020603050405020304" pitchFamily="18" charset="0"/>
              </a:rPr>
              <a:t>e</a:t>
            </a:r>
            <a:r>
              <a:rPr lang="vi-VN" sz="2800" i="1" dirty="0" smtClean="0">
                <a:solidFill>
                  <a:srgbClr val="FF0000"/>
                </a:solidFill>
                <a:latin typeface="Times New Roman" panose="02020603050405020304" pitchFamily="18" charset="0"/>
                <a:cs typeface="Times New Roman" panose="02020603050405020304" pitchFamily="18" charset="0"/>
              </a:rPr>
              <a:t> </a:t>
            </a:r>
            <a:r>
              <a:rPr lang="vi-VN" sz="2800" dirty="0" smtClean="0">
                <a:solidFill>
                  <a:srgbClr val="FF0000"/>
                </a:solidFill>
                <a:latin typeface="Times New Roman" panose="02020603050405020304" pitchFamily="18" charset="0"/>
                <a:cs typeface="Times New Roman" panose="02020603050405020304" pitchFamily="18" charset="0"/>
              </a:rPr>
              <a:t>(2.718...)</a:t>
            </a:r>
            <a:r>
              <a:rPr lang="vi-VN" sz="2800" dirty="0" smtClean="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đơn vị tính </a:t>
            </a:r>
            <a:r>
              <a:rPr lang="vi-VN" sz="2800" dirty="0" smtClean="0">
                <a:solidFill>
                  <a:schemeClr val="tx1"/>
                </a:solidFill>
                <a:latin typeface="Times New Roman" panose="02020603050405020304" pitchFamily="18" charset="0"/>
                <a:cs typeface="Times New Roman" panose="02020603050405020304" pitchFamily="18" charset="0"/>
              </a:rPr>
              <a:t>là </a:t>
            </a:r>
            <a:r>
              <a:rPr lang="vi-VN" sz="2800" dirty="0" smtClean="0">
                <a:solidFill>
                  <a:srgbClr val="66FF33"/>
                </a:solidFill>
                <a:latin typeface="Times New Roman" panose="02020603050405020304" pitchFamily="18" charset="0"/>
                <a:cs typeface="Times New Roman" panose="02020603050405020304" pitchFamily="18" charset="0"/>
              </a:rPr>
              <a:t>nat</a:t>
            </a:r>
            <a:endParaRPr lang="vi-VN" sz="2800" dirty="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4</a:t>
            </a:fld>
            <a:endParaRPr lang="en-US"/>
          </a:p>
        </p:txBody>
      </p:sp>
      <p:sp>
        <p:nvSpPr>
          <p:cNvPr id="9" name="Curved Left Arrow 8"/>
          <p:cNvSpPr/>
          <p:nvPr/>
        </p:nvSpPr>
        <p:spPr>
          <a:xfrm rot="2680215">
            <a:off x="6822856" y="3076593"/>
            <a:ext cx="539253" cy="1762089"/>
          </a:xfrm>
          <a:prstGeom prst="curvedLeftArrow">
            <a:avLst>
              <a:gd name="adj1" fmla="val 21876"/>
              <a:gd name="adj2" fmla="val 50000"/>
              <a:gd name="adj3" fmla="val 32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Callout 9"/>
          <p:cNvSpPr/>
          <p:nvPr/>
        </p:nvSpPr>
        <p:spPr>
          <a:xfrm>
            <a:off x="7469673" y="4776799"/>
            <a:ext cx="3823167" cy="1296974"/>
          </a:xfrm>
          <a:prstGeom prst="wedgeEllipseCallout">
            <a:avLst>
              <a:gd name="adj1" fmla="val -98175"/>
              <a:gd name="adj2" fmla="val -29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rgbClr val="C00000"/>
                </a:solidFill>
                <a:latin typeface="Times New Roman" panose="02020603050405020304" pitchFamily="18" charset="0"/>
                <a:cs typeface="Times New Roman" panose="02020603050405020304" pitchFamily="18" charset="0"/>
              </a:rPr>
              <a:t>1 Harley = 3.322 bit</a:t>
            </a:r>
          </a:p>
          <a:p>
            <a:pPr algn="ctr"/>
            <a:r>
              <a:rPr lang="vi-VN" sz="2400" dirty="0" smtClean="0">
                <a:solidFill>
                  <a:srgbClr val="C00000"/>
                </a:solidFill>
                <a:latin typeface="Times New Roman" panose="02020603050405020304" pitchFamily="18" charset="0"/>
                <a:cs typeface="Times New Roman" panose="02020603050405020304" pitchFamily="18" charset="0"/>
              </a:rPr>
              <a:t>1 nat = 1,443 bit</a:t>
            </a:r>
            <a:endParaRPr lang="en-US" sz="2400" dirty="0">
              <a:solidFill>
                <a:srgbClr val="C00000"/>
              </a:solidFill>
            </a:endParaRPr>
          </a:p>
        </p:txBody>
      </p:sp>
      <mc:AlternateContent xmlns:mc="http://schemas.openxmlformats.org/markup-compatibility/2006" xmlns:a14="http://schemas.microsoft.com/office/drawing/2010/main">
        <mc:Choice Requires="a14">
          <p:sp>
            <p:nvSpPr>
              <p:cNvPr id="6" name="Rectangle 5"/>
              <p:cNvSpPr/>
              <p:nvPr/>
            </p:nvSpPr>
            <p:spPr>
              <a:xfrm>
                <a:off x="5554779" y="2318870"/>
                <a:ext cx="5341590" cy="974562"/>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𝑖</m:t>
                              </m:r>
                            </m:sub>
                          </m:sSub>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𝑙𝑜</m:t>
                      </m:r>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𝑔</m:t>
                          </m:r>
                        </m:e>
                        <m:sub>
                          <m:r>
                            <a:rPr lang="en-US" sz="2800" i="1" smtClean="0">
                              <a:solidFill>
                                <a:srgbClr val="FF0000"/>
                              </a:solidFill>
                              <a:latin typeface="Cambria Math" panose="02040503050406030204" pitchFamily="18" charset="0"/>
                            </a:rPr>
                            <m:t>𝑏</m:t>
                          </m:r>
                        </m:sub>
                      </m:sSub>
                      <m:f>
                        <m:fPr>
                          <m:ctrlPr>
                            <a:rPr lang="en-US" sz="2800" i="1">
                              <a:solidFill>
                                <a:srgbClr val="FFFF00"/>
                              </a:solidFill>
                              <a:latin typeface="Cambria Math" panose="02040503050406030204" pitchFamily="18" charset="0"/>
                            </a:rPr>
                          </m:ctrlPr>
                        </m:fPr>
                        <m:num>
                          <m:r>
                            <a:rPr lang="en-US" sz="2800" i="0">
                              <a:solidFill>
                                <a:srgbClr val="FFFF00"/>
                              </a:solidFill>
                              <a:latin typeface="Cambria Math" panose="02040503050406030204" pitchFamily="18" charset="0"/>
                            </a:rPr>
                            <m:t>1</m:t>
                          </m:r>
                        </m:num>
                        <m:den>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𝑖</m:t>
                                  </m:r>
                                </m:sub>
                              </m:sSub>
                            </m:e>
                          </m:d>
                        </m:den>
                      </m:f>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𝑙𝑜</m:t>
                      </m:r>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𝑔</m:t>
                          </m:r>
                        </m:e>
                        <m:sub>
                          <m:r>
                            <a:rPr lang="en-US" sz="2800" i="1" smtClean="0">
                              <a:solidFill>
                                <a:srgbClr val="FF0000"/>
                              </a:solidFill>
                              <a:latin typeface="Cambria Math" panose="02040503050406030204" pitchFamily="18" charset="0"/>
                            </a:rPr>
                            <m:t>𝑏</m:t>
                          </m:r>
                        </m:sub>
                      </m:sSub>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en-US" sz="2800" i="1">
                                  <a:solidFill>
                                    <a:srgbClr val="FFFF00"/>
                                  </a:solidFill>
                                  <a:latin typeface="Cambria Math" panose="02040503050406030204" pitchFamily="18" charset="0"/>
                                </a:rPr>
                                <m:t>𝑖</m:t>
                              </m:r>
                            </m:sub>
                          </m:sSub>
                        </m:e>
                      </m:d>
                    </m:oMath>
                  </m:oMathPara>
                </a14:m>
                <a:endParaRPr lang="en-US" sz="2800" dirty="0">
                  <a:solidFill>
                    <a:srgbClr val="FFFF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554779" y="2318870"/>
                <a:ext cx="5341590" cy="974562"/>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040806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fontScale="90000"/>
          </a:bodyPr>
          <a:lstStyle/>
          <a:p>
            <a:pPr marL="685800" indent="-685800">
              <a:lnSpc>
                <a:spcPct val="100000"/>
              </a:lnSpc>
              <a:spcBef>
                <a:spcPts val="1200"/>
              </a:spcBef>
              <a:spcAft>
                <a:spcPts val="1200"/>
              </a:spcAft>
              <a:tabLst>
                <a:tab pos="685800" algn="l"/>
              </a:tabLst>
            </a:pPr>
            <a:r>
              <a:rPr lang="vi-VN" dirty="0">
                <a:solidFill>
                  <a:srgbClr val="FFFF00"/>
                </a:solidFill>
                <a:latin typeface="Times New Roman" panose="02020603050405020304" pitchFamily="18" charset="0"/>
                <a:cs typeface="Times New Roman" panose="02020603050405020304" pitchFamily="18" charset="0"/>
              </a:rPr>
              <a:t>2.1	Thông tin, lượng thông tin, độ bất định và xác suất</a:t>
            </a:r>
          </a:p>
        </p:txBody>
      </p:sp>
      <p:sp>
        <p:nvSpPr>
          <p:cNvPr id="3" name="Content Placeholder 2"/>
          <p:cNvSpPr>
            <a:spLocks noGrp="1"/>
          </p:cNvSpPr>
          <p:nvPr>
            <p:ph idx="1"/>
          </p:nvPr>
        </p:nvSpPr>
        <p:spPr>
          <a:xfrm>
            <a:off x="342900" y="1371600"/>
            <a:ext cx="11487150" cy="5172075"/>
          </a:xfrm>
        </p:spPr>
        <p:txBody>
          <a:bodyPr>
            <a:noAutofit/>
          </a:bodyPr>
          <a:lstStyle/>
          <a:p>
            <a:pPr marL="342900" indent="-342900">
              <a:lnSpc>
                <a:spcPct val="100000"/>
              </a:lnSpc>
              <a:spcBef>
                <a:spcPts val="600"/>
              </a:spcBef>
              <a:spcAft>
                <a:spcPts val="6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Đặc tính của lượng tin riêng</a:t>
            </a:r>
            <a:r>
              <a:rPr lang="vi-VN" sz="2800" dirty="0" smtClean="0">
                <a:latin typeface="Times New Roman" panose="02020603050405020304" pitchFamily="18" charset="0"/>
                <a:cs typeface="Times New Roman" panose="02020603050405020304" pitchFamily="18" charset="0"/>
              </a:rPr>
              <a:t>:</a:t>
            </a:r>
          </a:p>
          <a:p>
            <a:pPr marL="617220" lvl="1" indent="-342900">
              <a:lnSpc>
                <a:spcPct val="100000"/>
              </a:lnSpc>
              <a:spcBef>
                <a:spcPts val="600"/>
              </a:spcBef>
              <a:spcAft>
                <a:spcPts val="6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Lượng tin riêng tỷ lệ thuận với độ bất định</a:t>
            </a:r>
          </a:p>
          <a:p>
            <a:pPr marL="617220" lvl="1" indent="-342900">
              <a:lnSpc>
                <a:spcPct val="100000"/>
              </a:lnSpc>
              <a:spcBef>
                <a:spcPts val="600"/>
              </a:spcBef>
              <a:spcAft>
                <a:spcPts val="6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Lượng tin riêng tỷ lệ nghịch với xác suất xuất hiện tin tương ứng của </a:t>
            </a:r>
            <a:r>
              <a:rPr lang="vi-VN" sz="2800" dirty="0" smtClean="0">
                <a:latin typeface="Times New Roman" panose="02020603050405020304" pitchFamily="18" charset="0"/>
                <a:cs typeface="Times New Roman" panose="02020603050405020304" pitchFamily="18" charset="0"/>
              </a:rPr>
              <a:t>nguồn</a:t>
            </a:r>
          </a:p>
          <a:p>
            <a:pPr marL="0" indent="0">
              <a:lnSpc>
                <a:spcPct val="100000"/>
              </a:lnSpc>
              <a:spcBef>
                <a:spcPts val="600"/>
              </a:spcBef>
              <a:spcAft>
                <a:spcPts val="600"/>
              </a:spcAft>
              <a:buNone/>
            </a:pPr>
            <a:r>
              <a:rPr lang="vi-VN" sz="2800" u="sng" dirty="0" smtClean="0">
                <a:latin typeface="Times New Roman" panose="02020603050405020304" pitchFamily="18" charset="0"/>
                <a:cs typeface="Times New Roman" panose="02020603050405020304" pitchFamily="18" charset="0"/>
              </a:rPr>
              <a:t>Ví dụ</a:t>
            </a:r>
            <a:r>
              <a:rPr lang="vi-VN" sz="2800" dirty="0" smtClean="0">
                <a:latin typeface="Times New Roman" panose="02020603050405020304" pitchFamily="18" charset="0"/>
                <a:cs typeface="Times New Roman" panose="02020603050405020304" pitchFamily="18" charset="0"/>
              </a:rPr>
              <a:t>: Cho nguồn A = {</a:t>
            </a:r>
            <a:r>
              <a:rPr lang="vi-VN" sz="2800" i="1" dirty="0" smtClean="0">
                <a:latin typeface="Times New Roman" panose="02020603050405020304" pitchFamily="18" charset="0"/>
                <a:cs typeface="Times New Roman" panose="02020603050405020304" pitchFamily="18" charset="0"/>
              </a:rPr>
              <a:t>a</a:t>
            </a:r>
            <a:r>
              <a:rPr lang="vi-VN" sz="2800" baseline="-25000" dirty="0" smtClean="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a</a:t>
            </a:r>
            <a:r>
              <a:rPr lang="vi-VN" sz="2800" baseline="-25000" dirty="0" smtClean="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có xác suất xuất hiện lần lượt là:</a:t>
            </a:r>
          </a:p>
          <a:p>
            <a:pPr marL="788670" lvl="1" indent="-514350">
              <a:lnSpc>
                <a:spcPct val="100000"/>
              </a:lnSpc>
              <a:spcBef>
                <a:spcPts val="600"/>
              </a:spcBef>
              <a:spcAft>
                <a:spcPts val="600"/>
              </a:spcAft>
              <a:buAutoNum type="alphaLcParenR"/>
            </a:pPr>
            <a:r>
              <a:rPr lang="vi-VN" sz="2600" dirty="0" smtClean="0">
                <a:latin typeface="Times New Roman" panose="02020603050405020304" pitchFamily="18" charset="0"/>
                <a:cs typeface="Times New Roman" panose="02020603050405020304" pitchFamily="18" charset="0"/>
              </a:rPr>
              <a:t>p(</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1</a:t>
            </a:r>
            <a:r>
              <a:rPr lang="vi-VN" sz="2600" dirty="0" smtClean="0">
                <a:latin typeface="Times New Roman" panose="02020603050405020304" pitchFamily="18" charset="0"/>
                <a:cs typeface="Times New Roman" panose="02020603050405020304" pitchFamily="18" charset="0"/>
              </a:rPr>
              <a:t>) = p(</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2</a:t>
            </a:r>
            <a:r>
              <a:rPr lang="vi-VN" sz="2600" dirty="0" smtClean="0">
                <a:latin typeface="Times New Roman" panose="02020603050405020304" pitchFamily="18" charset="0"/>
                <a:cs typeface="Times New Roman" panose="02020603050405020304" pitchFamily="18" charset="0"/>
              </a:rPr>
              <a:t>) = 0.5</a:t>
            </a:r>
          </a:p>
          <a:p>
            <a:pPr marL="788670" lvl="1" indent="-514350">
              <a:lnSpc>
                <a:spcPct val="100000"/>
              </a:lnSpc>
              <a:spcBef>
                <a:spcPts val="600"/>
              </a:spcBef>
              <a:spcAft>
                <a:spcPts val="600"/>
              </a:spcAft>
              <a:buAutoNum type="alphaLcParenR"/>
            </a:pPr>
            <a:r>
              <a:rPr lang="vi-VN" sz="2600" dirty="0">
                <a:latin typeface="Times New Roman" panose="02020603050405020304" pitchFamily="18" charset="0"/>
                <a:cs typeface="Times New Roman" panose="02020603050405020304" pitchFamily="18" charset="0"/>
              </a:rPr>
              <a:t>p(</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1</a:t>
            </a:r>
            <a:r>
              <a:rPr lang="vi-VN" sz="2600" dirty="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 </a:t>
            </a:r>
            <a:r>
              <a:rPr lang="en-US" sz="2800" dirty="0" smtClean="0">
                <a:latin typeface="Century Schoolbook" panose="02040604050505020304" pitchFamily="18" charset="0"/>
              </a:rPr>
              <a:t>0.96875</a:t>
            </a:r>
            <a:r>
              <a:rPr lang="vi-VN" sz="2800" dirty="0" smtClean="0"/>
              <a:t> và </a:t>
            </a:r>
            <a:r>
              <a:rPr lang="vi-VN" sz="2600" dirty="0">
                <a:latin typeface="Times New Roman" panose="02020603050405020304" pitchFamily="18" charset="0"/>
                <a:cs typeface="Times New Roman" panose="02020603050405020304" pitchFamily="18" charset="0"/>
              </a:rPr>
              <a:t>p(</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 </a:t>
            </a:r>
            <a:r>
              <a:rPr lang="en-US" sz="2800" dirty="0" smtClean="0">
                <a:latin typeface="Century Schoolbook" panose="02040604050505020304" pitchFamily="18" charset="0"/>
              </a:rPr>
              <a:t>0.03125</a:t>
            </a:r>
            <a:endParaRPr lang="vi-VN" sz="2800" dirty="0" smtClean="0"/>
          </a:p>
          <a:p>
            <a:pPr marL="788670" lvl="1" indent="-514350">
              <a:lnSpc>
                <a:spcPct val="100000"/>
              </a:lnSpc>
              <a:spcBef>
                <a:spcPts val="600"/>
              </a:spcBef>
              <a:spcAft>
                <a:spcPts val="600"/>
              </a:spcAft>
              <a:buAutoNum type="alphaLcParenR"/>
            </a:pPr>
            <a:r>
              <a:rPr lang="vi-VN" sz="2400" dirty="0">
                <a:latin typeface="Times New Roman" panose="02020603050405020304" pitchFamily="18" charset="0"/>
                <a:cs typeface="Times New Roman" panose="02020603050405020304" pitchFamily="18" charset="0"/>
              </a:rPr>
              <a:t>p(</a:t>
            </a:r>
            <a:r>
              <a:rPr lang="vi-VN" sz="2000" i="1" dirty="0">
                <a:latin typeface="Times New Roman" panose="02020603050405020304" pitchFamily="18" charset="0"/>
                <a:cs typeface="Times New Roman" panose="02020603050405020304" pitchFamily="18" charset="0"/>
              </a:rPr>
              <a:t>a</a:t>
            </a:r>
            <a:r>
              <a:rPr lang="vi-VN" sz="2000" baseline="-25000" dirty="0">
                <a:latin typeface="Times New Roman" panose="02020603050405020304" pitchFamily="18" charset="0"/>
                <a:cs typeface="Times New Roman" panose="02020603050405020304" pitchFamily="18" charset="0"/>
              </a:rPr>
              <a:t>1</a:t>
            </a:r>
            <a:r>
              <a:rPr lang="vi-VN" sz="2400" dirty="0">
                <a:latin typeface="Times New Roman" panose="02020603050405020304" pitchFamily="18" charset="0"/>
                <a:cs typeface="Times New Roman" panose="02020603050405020304" pitchFamily="18" charset="0"/>
              </a:rPr>
              <a:t>) = </a:t>
            </a:r>
            <a:r>
              <a:rPr lang="vi-VN" sz="2400" dirty="0" smtClean="0"/>
              <a:t>1 và </a:t>
            </a:r>
            <a:r>
              <a:rPr lang="vi-VN" sz="2600" dirty="0">
                <a:latin typeface="Times New Roman" panose="02020603050405020304" pitchFamily="18" charset="0"/>
                <a:cs typeface="Times New Roman" panose="02020603050405020304" pitchFamily="18" charset="0"/>
              </a:rPr>
              <a:t>p(</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 </a:t>
            </a:r>
            <a:r>
              <a:rPr lang="vi-VN" sz="2600" dirty="0" smtClean="0">
                <a:latin typeface="Times New Roman" panose="02020603050405020304" pitchFamily="18" charset="0"/>
                <a:cs typeface="Times New Roman" panose="02020603050405020304" pitchFamily="18" charset="0"/>
              </a:rPr>
              <a:t>0</a:t>
            </a:r>
          </a:p>
          <a:p>
            <a:pPr marL="274320" lvl="1" indent="0">
              <a:lnSpc>
                <a:spcPct val="100000"/>
              </a:lnSpc>
              <a:spcBef>
                <a:spcPts val="600"/>
              </a:spcBef>
              <a:spcAft>
                <a:spcPts val="600"/>
              </a:spcAft>
              <a:buNone/>
            </a:pPr>
            <a:r>
              <a:rPr lang="vi-VN" sz="2600" dirty="0" smtClean="0">
                <a:latin typeface="Times New Roman" panose="02020603050405020304" pitchFamily="18" charset="0"/>
                <a:cs typeface="Times New Roman" panose="02020603050405020304" pitchFamily="18" charset="0"/>
              </a:rPr>
              <a:t>Tính I(</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1</a:t>
            </a:r>
            <a:r>
              <a:rPr lang="vi-VN" sz="2600" dirty="0" smtClean="0">
                <a:latin typeface="Times New Roman" panose="02020603050405020304" pitchFamily="18" charset="0"/>
                <a:cs typeface="Times New Roman" panose="02020603050405020304" pitchFamily="18" charset="0"/>
              </a:rPr>
              <a:t>) và I(</a:t>
            </a:r>
            <a:r>
              <a:rPr lang="vi-VN" sz="2400" i="1" dirty="0" smtClean="0">
                <a:latin typeface="Times New Roman" panose="02020603050405020304" pitchFamily="18" charset="0"/>
                <a:cs typeface="Times New Roman" panose="02020603050405020304" pitchFamily="18" charset="0"/>
              </a:rPr>
              <a:t>a</a:t>
            </a:r>
            <a:r>
              <a:rPr lang="vi-VN" sz="2400" baseline="-25000" dirty="0" smtClean="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cho mỗi trường hợp?</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5</a:t>
            </a:fld>
            <a:endParaRPr lang="en-US"/>
          </a:p>
        </p:txBody>
      </p:sp>
    </p:spTree>
    <p:extLst>
      <p:ext uri="{BB962C8B-B14F-4D97-AF65-F5344CB8AC3E}">
        <p14:creationId xmlns:p14="http://schemas.microsoft.com/office/powerpoint/2010/main" val="1780881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fontScale="90000"/>
          </a:bodyPr>
          <a:lstStyle/>
          <a:p>
            <a:pPr marL="685800" indent="-685800">
              <a:lnSpc>
                <a:spcPct val="100000"/>
              </a:lnSpc>
              <a:spcBef>
                <a:spcPts val="1200"/>
              </a:spcBef>
              <a:spcAft>
                <a:spcPts val="1200"/>
              </a:spcAft>
              <a:tabLst>
                <a:tab pos="685800" algn="l"/>
              </a:tabLst>
            </a:pPr>
            <a:r>
              <a:rPr lang="vi-VN" dirty="0">
                <a:solidFill>
                  <a:srgbClr val="FFFF00"/>
                </a:solidFill>
                <a:latin typeface="Times New Roman" panose="02020603050405020304" pitchFamily="18" charset="0"/>
                <a:cs typeface="Times New Roman" panose="02020603050405020304" pitchFamily="18" charset="0"/>
              </a:rPr>
              <a:t>2.1	Thông tin, lượng thông tin, độ bất định và xác suất</a:t>
            </a:r>
          </a:p>
        </p:txBody>
      </p:sp>
      <p:sp>
        <p:nvSpPr>
          <p:cNvPr id="3" name="Content Placeholder 2"/>
          <p:cNvSpPr>
            <a:spLocks noGrp="1"/>
          </p:cNvSpPr>
          <p:nvPr>
            <p:ph idx="1"/>
          </p:nvPr>
        </p:nvSpPr>
        <p:spPr>
          <a:xfrm>
            <a:off x="342900" y="1371600"/>
            <a:ext cx="11487150" cy="5172075"/>
          </a:xfrm>
        </p:spPr>
        <p:txBody>
          <a:bodyPr>
            <a:noAutofit/>
          </a:bodyPr>
          <a:lstStyle/>
          <a:p>
            <a:pPr marL="342900" indent="-342900">
              <a:lnSpc>
                <a:spcPct val="100000"/>
              </a:lnSpc>
              <a:spcBef>
                <a:spcPts val="600"/>
              </a:spcBef>
              <a:spcAft>
                <a:spcPts val="6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Tính chất của lượng tin riêng</a:t>
            </a:r>
            <a:r>
              <a:rPr lang="vi-VN" sz="2800" dirty="0" smtClean="0">
                <a:latin typeface="Times New Roman" panose="02020603050405020304" pitchFamily="18" charset="0"/>
                <a:cs typeface="Times New Roman" panose="02020603050405020304" pitchFamily="18" charset="0"/>
              </a:rPr>
              <a:t>:</a:t>
            </a:r>
          </a:p>
          <a:p>
            <a:pPr marL="800100" lvl="1" indent="-457200">
              <a:lnSpc>
                <a:spcPct val="100000"/>
              </a:lnSpc>
              <a:spcBef>
                <a:spcPts val="1200"/>
              </a:spcBef>
              <a:spcAft>
                <a:spcPts val="12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Nếu</a:t>
            </a:r>
            <a:endParaRPr lang="en-US" sz="2600" dirty="0" smtClean="0">
              <a:latin typeface="Times New Roman" panose="02020603050405020304" pitchFamily="18" charset="0"/>
              <a:cs typeface="Times New Roman" panose="02020603050405020304" pitchFamily="18" charset="0"/>
            </a:endParaRPr>
          </a:p>
          <a:p>
            <a:pPr marL="800100" lvl="1" indent="-457200">
              <a:lnSpc>
                <a:spcPct val="100000"/>
              </a:lnSpc>
              <a:spcBef>
                <a:spcPts val="1200"/>
              </a:spcBef>
              <a:spcAft>
                <a:spcPts val="12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Nếu</a:t>
            </a:r>
          </a:p>
          <a:p>
            <a:pPr marL="800100" lvl="1" indent="-457200">
              <a:lnSpc>
                <a:spcPct val="100000"/>
              </a:lnSpc>
              <a:spcBef>
                <a:spcPts val="1200"/>
              </a:spcBef>
              <a:spcAft>
                <a:spcPts val="1200"/>
              </a:spcAft>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Nếu </a:t>
            </a:r>
            <a:r>
              <a:rPr lang="vi-VN" sz="2600" i="1" dirty="0" smtClean="0">
                <a:latin typeface="Times New Roman" panose="02020603050405020304" pitchFamily="18" charset="0"/>
                <a:cs typeface="Times New Roman" panose="02020603050405020304" pitchFamily="18" charset="0"/>
              </a:rPr>
              <a:t>a</a:t>
            </a:r>
            <a:r>
              <a:rPr lang="vi-VN" sz="2600" i="1" baseline="-25000" dirty="0" smtClean="0">
                <a:latin typeface="Times New Roman" panose="02020603050405020304" pitchFamily="18" charset="0"/>
                <a:cs typeface="Times New Roman" panose="02020603050405020304" pitchFamily="18" charset="0"/>
              </a:rPr>
              <a:t>i</a:t>
            </a:r>
            <a:r>
              <a:rPr lang="vi-VN" sz="2600" dirty="0" smtClean="0">
                <a:latin typeface="Times New Roman" panose="02020603050405020304" pitchFamily="18" charset="0"/>
                <a:cs typeface="Times New Roman" panose="02020603050405020304" pitchFamily="18" charset="0"/>
              </a:rPr>
              <a:t> và </a:t>
            </a:r>
            <a:r>
              <a:rPr lang="vi-VN" sz="2600" i="1" dirty="0" smtClean="0">
                <a:latin typeface="Times New Roman" panose="02020603050405020304" pitchFamily="18" charset="0"/>
                <a:cs typeface="Times New Roman" panose="02020603050405020304" pitchFamily="18" charset="0"/>
              </a:rPr>
              <a:t>a</a:t>
            </a:r>
            <a:r>
              <a:rPr lang="vi-VN" sz="2600" i="1" baseline="-25000" dirty="0" smtClean="0">
                <a:latin typeface="Times New Roman" panose="02020603050405020304" pitchFamily="18" charset="0"/>
                <a:cs typeface="Times New Roman" panose="02020603050405020304" pitchFamily="18" charset="0"/>
              </a:rPr>
              <a:t>j</a:t>
            </a:r>
            <a:r>
              <a:rPr lang="vi-VN" sz="2600" dirty="0" smtClean="0">
                <a:latin typeface="Times New Roman" panose="02020603050405020304" pitchFamily="18" charset="0"/>
                <a:cs typeface="Times New Roman" panose="02020603050405020304" pitchFamily="18" charset="0"/>
              </a:rPr>
              <a:t> độc lập: </a:t>
            </a:r>
          </a:p>
          <a:p>
            <a:pPr lvl="1" indent="-457200">
              <a:lnSpc>
                <a:spcPct val="100000"/>
              </a:lnSpc>
              <a:spcBef>
                <a:spcPts val="1200"/>
              </a:spcBef>
              <a:spcAft>
                <a:spcPts val="1200"/>
              </a:spcAft>
              <a:buFont typeface="Wingdings" panose="05000000000000000000" pitchFamily="2" charset="2"/>
              <a:buChar char="v"/>
            </a:pPr>
            <a:r>
              <a:rPr lang="vi-VN" sz="2600" dirty="0" smtClean="0">
                <a:solidFill>
                  <a:srgbClr val="66FF33"/>
                </a:solidFill>
                <a:latin typeface="Times New Roman" panose="02020603050405020304" pitchFamily="18" charset="0"/>
                <a:cs typeface="Times New Roman" panose="02020603050405020304" pitchFamily="18" charset="0"/>
              </a:rPr>
              <a:t>Lượng tin trung bình </a:t>
            </a:r>
            <a:r>
              <a:rPr lang="vi-VN" sz="2600" dirty="0" smtClean="0">
                <a:solidFill>
                  <a:schemeClr val="tx1"/>
                </a:solidFill>
                <a:latin typeface="Times New Roman" panose="02020603050405020304" pitchFamily="18" charset="0"/>
                <a:cs typeface="Times New Roman" panose="02020603050405020304" pitchFamily="18" charset="0"/>
              </a:rPr>
              <a:t>của một nguồn tin A là lượng tin trung bình chứa trong một ký hiệu bất kỳ của nguồn tin. Nó thường được ký hiệu là I(A) và được tính bởi công thức sau: </a:t>
            </a:r>
            <a:endParaRPr lang="vi-VN" sz="26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6</a:t>
            </a:fld>
            <a:endParaRPr lang="en-US"/>
          </a:p>
        </p:txBody>
      </p:sp>
      <mc:AlternateContent xmlns:mc="http://schemas.openxmlformats.org/markup-compatibility/2006" xmlns:a14="http://schemas.microsoft.com/office/drawing/2010/main">
        <mc:Choice Requires="a14">
          <p:sp>
            <p:nvSpPr>
              <p:cNvPr id="8" name="Rectangle 7"/>
              <p:cNvSpPr/>
              <p:nvPr/>
            </p:nvSpPr>
            <p:spPr>
              <a:xfrm>
                <a:off x="1790080" y="1923064"/>
                <a:ext cx="4907305" cy="6185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)&lt;</m:t>
                          </m:r>
                          <m:r>
                            <a:rPr lang="en-US" sz="2800" i="1">
                              <a:latin typeface="Cambria Math" panose="02040503050406030204" pitchFamily="18" charset="0"/>
                            </a:rPr>
                            <m:t>𝑝</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r>
                            <a:rPr lang="en-US" sz="2800" i="0">
                              <a:latin typeface="Cambria Math" panose="02040503050406030204" pitchFamily="18" charset="0"/>
                            </a:rPr>
                            <m:t>)</m:t>
                          </m:r>
                          <m:r>
                            <m:rPr>
                              <m:nor/>
                            </m:rPr>
                            <a:rPr lang="en-US" sz="2800" b="0" smtClean="0">
                              <a:latin typeface="Cambria Math" panose="02040503050406030204" pitchFamily="18" charset="0"/>
                            </a:rPr>
                            <m:t>:</m:t>
                          </m:r>
                          <m:r>
                            <m:rPr>
                              <m:nor/>
                            </m:rPr>
                            <a:rPr lang="en-US" sz="2800" i="1">
                              <a:latin typeface="Cambria Math" panose="02040503050406030204" pitchFamily="18" charset="0"/>
                            </a:rPr>
                            <m:t> </m:t>
                          </m:r>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)&gt;</m:t>
                          </m:r>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790080" y="1923064"/>
                <a:ext cx="4907305" cy="61856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790080" y="2683856"/>
                <a:ext cx="335027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)=1:</m:t>
                      </m:r>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)=0</m:t>
                      </m:r>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790080" y="2683856"/>
                <a:ext cx="335027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955841" y="3378411"/>
                <a:ext cx="3945183" cy="5887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800" i="1">
                              <a:latin typeface="Cambria Math" panose="02040503050406030204" pitchFamily="18" charset="0"/>
                            </a:rPr>
                          </m:ctrlPr>
                        </m:dPr>
                        <m:e>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r>
                            <a:rPr lang="en-US" sz="2800" i="0">
                              <a:latin typeface="Cambria Math" panose="02040503050406030204" pitchFamily="18" charset="0"/>
                            </a:rPr>
                            <m:t>)=</m:t>
                          </m:r>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r>
                            <a:rPr lang="en-US" sz="2800" i="0">
                              <a:latin typeface="Cambria Math" panose="02040503050406030204" pitchFamily="18" charset="0"/>
                            </a:rPr>
                            <m:t>)+</m:t>
                          </m:r>
                          <m:r>
                            <a:rPr lang="en-US" sz="2800" i="1">
                              <a:latin typeface="Cambria Math" panose="02040503050406030204" pitchFamily="18" charset="0"/>
                            </a:rPr>
                            <m:t>𝐼</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d>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3955841" y="3378411"/>
                <a:ext cx="3945183" cy="58875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674643" y="5349630"/>
                <a:ext cx="7672741" cy="1194045"/>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0">
                          <a:latin typeface="Cambria Math" panose="02040503050406030204" pitchFamily="18" charset="0"/>
                        </a:rPr>
                        <m:t>=</m:t>
                      </m:r>
                      <m:nary>
                        <m:naryPr>
                          <m:chr m:val="∑"/>
                          <m:limLoc m:val="undOvr"/>
                          <m:grow m:val="on"/>
                          <m:supHide m:val="on"/>
                          <m:ctrlPr>
                            <a:rPr lang="en-US" sz="2800" i="1">
                              <a:latin typeface="Cambria Math" panose="02040503050406030204" pitchFamily="18" charset="0"/>
                            </a:rPr>
                          </m:ctrlPr>
                        </m:naryPr>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m:t>
                          </m:r>
                          <m:r>
                            <a:rPr lang="en-US" sz="2800" i="1">
                              <a:latin typeface="Cambria Math" panose="02040503050406030204" pitchFamily="18" charset="0"/>
                            </a:rPr>
                            <m:t>𝐴</m:t>
                          </m:r>
                        </m:sub>
                        <m:sup/>
                        <m:e>
                          <m:r>
                            <a:rPr lang="en-US" sz="2800" i="1">
                              <a:latin typeface="Cambria Math" panose="02040503050406030204" pitchFamily="18" charset="0"/>
                            </a:rPr>
                            <m:t>𝑝</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e>
                          </m:d>
                          <m:r>
                            <a:rPr lang="en-US" sz="2800" i="0">
                              <a:latin typeface="Cambria Math" panose="02040503050406030204" pitchFamily="18" charset="0"/>
                            </a:rPr>
                            <m:t>.</m:t>
                          </m:r>
                        </m:e>
                      </m:nary>
                      <m:r>
                        <a:rPr lang="en-US" sz="2800" i="1">
                          <a:latin typeface="Cambria Math" panose="02040503050406030204" pitchFamily="18" charset="0"/>
                        </a:rPr>
                        <m:t>𝐼</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e>
                      </m:d>
                      <m:r>
                        <a:rPr lang="en-US" sz="2800" i="0">
                          <a:latin typeface="Cambria Math" panose="02040503050406030204" pitchFamily="18" charset="0"/>
                        </a:rPr>
                        <m:t>=−</m:t>
                      </m:r>
                      <m:nary>
                        <m:naryPr>
                          <m:chr m:val="∑"/>
                          <m:limLoc m:val="undOvr"/>
                          <m:grow m:val="on"/>
                          <m:supHide m:val="on"/>
                          <m:ctrlPr>
                            <a:rPr lang="en-US" sz="2800" i="1">
                              <a:latin typeface="Cambria Math" panose="02040503050406030204" pitchFamily="18" charset="0"/>
                            </a:rPr>
                          </m:ctrlPr>
                        </m:naryPr>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r>
                            <a:rPr lang="en-US" sz="2800" i="0">
                              <a:latin typeface="Cambria Math" panose="02040503050406030204" pitchFamily="18" charset="0"/>
                            </a:rPr>
                            <m:t>∈</m:t>
                          </m:r>
                          <m:r>
                            <a:rPr lang="en-US" sz="2800" i="1">
                              <a:latin typeface="Cambria Math" panose="02040503050406030204" pitchFamily="18" charset="0"/>
                            </a:rPr>
                            <m:t>𝐴</m:t>
                          </m:r>
                        </m:sub>
                        <m:sup/>
                        <m:e>
                          <m:r>
                            <a:rPr lang="en-US" sz="2800" i="1">
                              <a:latin typeface="Cambria Math" panose="02040503050406030204" pitchFamily="18" charset="0"/>
                            </a:rPr>
                            <m:t>𝑝</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e>
                          </m:d>
                          <m:r>
                            <a:rPr lang="en-US" sz="2800" i="0">
                              <a:latin typeface="Cambria Math" panose="02040503050406030204" pitchFamily="18" charset="0"/>
                            </a:rPr>
                            <m:t>.</m:t>
                          </m:r>
                        </m:e>
                      </m:nary>
                      <m:sSub>
                        <m:sSubPr>
                          <m:ctrlPr>
                            <a:rPr lang="en-US" sz="2800" i="1">
                              <a:latin typeface="Cambria Math" panose="02040503050406030204" pitchFamily="18" charset="0"/>
                            </a:rPr>
                          </m:ctrlPr>
                        </m:sSubPr>
                        <m:e>
                          <m:r>
                            <m:rPr>
                              <m:sty m:val="p"/>
                            </m:rPr>
                            <a:rPr lang="en-US" sz="2800" i="0">
                              <a:latin typeface="Cambria Math" panose="02040503050406030204" pitchFamily="18" charset="0"/>
                            </a:rPr>
                            <m:t>log</m:t>
                          </m:r>
                        </m:e>
                        <m:sub>
                          <m:r>
                            <a:rPr lang="en-US" sz="2800" i="1">
                              <a:latin typeface="Cambria Math" panose="02040503050406030204" pitchFamily="18" charset="0"/>
                            </a:rPr>
                            <m:t>𝑏</m:t>
                          </m:r>
                        </m:sub>
                      </m:sSub>
                      <m:r>
                        <a:rPr lang="en-US" sz="2800" i="1">
                          <a:latin typeface="Cambria Math" panose="02040503050406030204" pitchFamily="18" charset="0"/>
                        </a:rPr>
                        <m:t>𝑝</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e>
                      </m:d>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2674643" y="5349630"/>
                <a:ext cx="7672741" cy="1194045"/>
              </a:xfrm>
              <a:prstGeom prst="rect">
                <a:avLst/>
              </a:prstGeom>
              <a:blipFill rotWithShape="0">
                <a:blip r:embed="rId5"/>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99294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2.2 Entropy</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371600"/>
            <a:ext cx="11287125" cy="5172075"/>
          </a:xfrm>
        </p:spPr>
        <p:txBody>
          <a:bodyPr>
            <a:noAutofit/>
          </a:bodyPr>
          <a:lstStyle/>
          <a:p>
            <a:pPr marL="0" indent="0">
              <a:lnSpc>
                <a:spcPct val="100000"/>
              </a:lnSpc>
              <a:spcBef>
                <a:spcPts val="1200"/>
              </a:spcBef>
              <a:spcAft>
                <a:spcPts val="1200"/>
              </a:spcAft>
              <a:buNone/>
            </a:pPr>
            <a:r>
              <a:rPr lang="vi-VN" sz="2800" dirty="0" smtClean="0">
                <a:solidFill>
                  <a:srgbClr val="66FF33"/>
                </a:solidFill>
                <a:latin typeface="Times New Roman" panose="02020603050405020304" pitchFamily="18" charset="0"/>
                <a:cs typeface="Times New Roman" panose="02020603050405020304" pitchFamily="18" charset="0"/>
              </a:rPr>
              <a:t>2.2.1 Định nghĩa Entropy: </a:t>
            </a:r>
          </a:p>
          <a:p>
            <a:pPr marL="342900" indent="-342900">
              <a:lnSpc>
                <a:spcPct val="100000"/>
              </a:lnSpc>
              <a:spcBef>
                <a:spcPts val="12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Cho x là một biến ngẫu nhiên với không gian mẫu </a:t>
            </a:r>
            <a:r>
              <a:rPr lang="vi-VN" sz="2800" i="1" dirty="0" smtClean="0">
                <a:latin typeface="Times New Roman" panose="02020603050405020304" pitchFamily="18" charset="0"/>
                <a:cs typeface="Times New Roman" panose="02020603050405020304" pitchFamily="18" charset="0"/>
              </a:rPr>
              <a:t>X</a:t>
            </a:r>
            <a:r>
              <a:rPr lang="vi-VN" sz="2800" dirty="0" smtClean="0">
                <a:latin typeface="Times New Roman" panose="02020603050405020304" pitchFamily="18" charset="0"/>
                <a:cs typeface="Times New Roman" panose="02020603050405020304" pitchFamily="18" charset="0"/>
              </a:rPr>
              <a:t> = {</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 ..., </a:t>
            </a:r>
            <a:r>
              <a:rPr lang="vi-VN" sz="2800" i="1" dirty="0" smtClean="0">
                <a:latin typeface="Times New Roman" panose="02020603050405020304" pitchFamily="18" charset="0"/>
                <a:cs typeface="Times New Roman" panose="02020603050405020304" pitchFamily="18" charset="0"/>
              </a:rPr>
              <a:t>x</a:t>
            </a:r>
            <a:r>
              <a:rPr lang="vi-VN" sz="2800" i="1" baseline="-25000" dirty="0" smtClean="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 và độ đo xác suất </a:t>
            </a:r>
            <a:r>
              <a:rPr lang="vi-VN" sz="2800" i="1" dirty="0" smtClean="0">
                <a:latin typeface="Times New Roman" panose="02020603050405020304" pitchFamily="18" charset="0"/>
                <a:cs typeface="Times New Roman" panose="02020603050405020304" pitchFamily="18" charset="0"/>
              </a:rPr>
              <a:t>p(x</a:t>
            </a:r>
            <a:r>
              <a:rPr lang="vi-VN" sz="2800" i="1" baseline="-25000" dirty="0" smtClean="0">
                <a:latin typeface="Times New Roman" panose="02020603050405020304" pitchFamily="18" charset="0"/>
                <a:cs typeface="Times New Roman" panose="02020603050405020304" pitchFamily="18" charset="0"/>
              </a:rPr>
              <a:t>k</a:t>
            </a:r>
            <a:r>
              <a:rPr lang="vi-VN" sz="2800" i="1" dirty="0" smtClean="0">
                <a:latin typeface="Times New Roman" panose="02020603050405020304" pitchFamily="18" charset="0"/>
                <a:cs typeface="Times New Roman" panose="02020603050405020304" pitchFamily="18" charset="0"/>
              </a:rPr>
              <a:t>) = p</a:t>
            </a:r>
            <a:r>
              <a:rPr lang="vi-VN" sz="2800" i="1" baseline="-25000" dirty="0" smtClean="0">
                <a:latin typeface="Times New Roman" panose="02020603050405020304" pitchFamily="18" charset="0"/>
                <a:cs typeface="Times New Roman" panose="02020603050405020304" pitchFamily="18" charset="0"/>
              </a:rPr>
              <a:t>k </a:t>
            </a:r>
            <a:r>
              <a:rPr lang="vi-VN" sz="2800" i="1"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Entropy của </a:t>
            </a:r>
            <a:r>
              <a:rPr lang="vi-VN" sz="2800" i="1" dirty="0" smtClean="0">
                <a:latin typeface="Times New Roman" panose="02020603050405020304" pitchFamily="18" charset="0"/>
                <a:cs typeface="Times New Roman" panose="02020603050405020304" pitchFamily="18" charset="0"/>
              </a:rPr>
              <a:t>x</a:t>
            </a:r>
            <a:r>
              <a:rPr lang="vi-VN" sz="2800" dirty="0" smtClean="0">
                <a:latin typeface="Times New Roman" panose="02020603050405020304" pitchFamily="18" charset="0"/>
                <a:cs typeface="Times New Roman" panose="02020603050405020304" pitchFamily="18" charset="0"/>
              </a:rPr>
              <a:t> được định nghĩa là:</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00000"/>
              </a:lnSpc>
              <a:spcBef>
                <a:spcPts val="1200"/>
              </a:spcBef>
              <a:spcAft>
                <a:spcPts val="12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Entropy của nguồn rời rạc: là trung bình thống kê của lượng thông tin riêng của các tin thuộc nguồn tin A nào </a:t>
            </a:r>
            <a:r>
              <a:rPr lang="vi-VN" sz="2800" dirty="0" smtClean="0">
                <a:latin typeface="Times New Roman" panose="02020603050405020304" pitchFamily="18" charset="0"/>
                <a:cs typeface="Times New Roman" panose="02020603050405020304" pitchFamily="18" charset="0"/>
              </a:rPr>
              <a:t>đó.</a:t>
            </a: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7</a:t>
            </a:fld>
            <a:endParaRPr 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92034279"/>
              </p:ext>
            </p:extLst>
          </p:nvPr>
        </p:nvGraphicFramePr>
        <p:xfrm>
          <a:off x="3598862" y="3184525"/>
          <a:ext cx="4775200" cy="1082675"/>
        </p:xfrm>
        <a:graphic>
          <a:graphicData uri="http://schemas.openxmlformats.org/presentationml/2006/ole">
            <mc:AlternateContent xmlns:mc="http://schemas.openxmlformats.org/markup-compatibility/2006">
              <mc:Choice xmlns:v="urn:schemas-microsoft-com:vml" Requires="v">
                <p:oleObj spid="_x0000_s1090" name="Equation" r:id="rId3" imgW="1904760" imgH="457200" progId="Equation.DSMT4">
                  <p:embed/>
                </p:oleObj>
              </mc:Choice>
              <mc:Fallback>
                <p:oleObj name="Equation" r:id="rId3" imgW="1904760" imgH="457200" progId="Equation.DSMT4">
                  <p:embed/>
                  <p:pic>
                    <p:nvPicPr>
                      <p:cNvPr id="0" name="Object 1"/>
                      <p:cNvPicPr>
                        <a:picLocks noChangeAspect="1" noChangeArrowheads="1"/>
                      </p:cNvPicPr>
                      <p:nvPr/>
                    </p:nvPicPr>
                    <p:blipFill>
                      <a:blip r:embed="rId4"/>
                      <a:srcRect/>
                      <a:stretch>
                        <a:fillRect/>
                      </a:stretch>
                    </p:blipFill>
                    <p:spPr bwMode="auto">
                      <a:xfrm>
                        <a:off x="3598862" y="3184525"/>
                        <a:ext cx="4775200" cy="1082675"/>
                      </a:xfrm>
                      <a:prstGeom prst="rect">
                        <a:avLst/>
                      </a:prstGeom>
                      <a:noFill/>
                      <a:ln>
                        <a:solidFill>
                          <a:srgbClr val="66FF33"/>
                        </a:solidFill>
                      </a:ln>
                    </p:spPr>
                  </p:pic>
                </p:oleObj>
              </mc:Fallback>
            </mc:AlternateContent>
          </a:graphicData>
        </a:graphic>
      </p:graphicFrame>
      <mc:AlternateContent xmlns:mc="http://schemas.openxmlformats.org/markup-compatibility/2006" xmlns:a14="http://schemas.microsoft.com/office/drawing/2010/main">
        <mc:Choice Requires="a14">
          <p:sp>
            <p:nvSpPr>
              <p:cNvPr id="12" name="Rectangle 11"/>
              <p:cNvSpPr/>
              <p:nvPr/>
            </p:nvSpPr>
            <p:spPr>
              <a:xfrm>
                <a:off x="4152196" y="5818515"/>
                <a:ext cx="3398022" cy="523220"/>
              </a:xfrm>
              <a:prstGeom prst="rect">
                <a:avLst/>
              </a:prstGeom>
              <a:ln>
                <a:solidFill>
                  <a:srgbClr val="66FF33"/>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r>
                        <a:rPr lang="en-US" sz="2800" i="1">
                          <a:solidFill>
                            <a:srgbClr val="FFFF00"/>
                          </a:solidFill>
                          <a:latin typeface="Cambria Math" panose="02040503050406030204" pitchFamily="18" charset="0"/>
                        </a:rPr>
                        <m:t>𝑀</m:t>
                      </m:r>
                      <m:d>
                        <m:dPr>
                          <m:begChr m:val="["/>
                          <m:endChr m:val="]"/>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vi-VN" sz="2800" i="1">
                                      <a:solidFill>
                                        <a:srgbClr val="FFFF00"/>
                                      </a:solidFill>
                                      <a:latin typeface="Cambria Math" panose="02040503050406030204" pitchFamily="18" charset="0"/>
                                    </a:rPr>
                                    <m:t>𝑘</m:t>
                                  </m:r>
                                </m:sub>
                              </m:sSub>
                            </m:e>
                          </m:d>
                        </m:e>
                      </m:d>
                    </m:oMath>
                  </m:oMathPara>
                </a14:m>
                <a:endParaRPr lang="en-US" sz="2800" dirty="0">
                  <a:solidFill>
                    <a:srgbClr val="FFFF0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4152196" y="5818515"/>
                <a:ext cx="3398022" cy="523220"/>
              </a:xfrm>
              <a:prstGeom prst="rect">
                <a:avLst/>
              </a:prstGeom>
              <a:blipFill rotWithShape="0">
                <a:blip r:embed="rId5"/>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2254341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2.2 Entropy</a:t>
            </a:r>
            <a:endParaRPr lang="vi-V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238866"/>
            <a:ext cx="11268075" cy="5304810"/>
          </a:xfrm>
        </p:spPr>
        <p:txBody>
          <a:bodyPr>
            <a:noAutofit/>
          </a:bodyPr>
          <a:lstStyle/>
          <a:p>
            <a:pPr marL="342900" indent="-342900">
              <a:lnSpc>
                <a:spcPct val="100000"/>
              </a:lnSpc>
              <a:spcBef>
                <a:spcPts val="1200"/>
              </a:spcBef>
              <a:spcAft>
                <a:spcPts val="12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Nếu </a:t>
            </a:r>
            <a:r>
              <a:rPr lang="vi-VN" sz="2800" dirty="0">
                <a:latin typeface="Times New Roman" panose="02020603050405020304" pitchFamily="18" charset="0"/>
                <a:cs typeface="Times New Roman" panose="02020603050405020304" pitchFamily="18" charset="0"/>
              </a:rPr>
              <a:t>nguồn </a:t>
            </a:r>
            <a:r>
              <a:rPr lang="vi-VN" sz="2800" dirty="0">
                <a:solidFill>
                  <a:srgbClr val="66FF33"/>
                </a:solidFill>
                <a:latin typeface="Times New Roman" panose="02020603050405020304" pitchFamily="18" charset="0"/>
                <a:cs typeface="Times New Roman" panose="02020603050405020304" pitchFamily="18" charset="0"/>
              </a:rPr>
              <a:t>A = {</a:t>
            </a:r>
            <a:r>
              <a:rPr lang="vi-VN" sz="2800" i="1" dirty="0">
                <a:solidFill>
                  <a:srgbClr val="66FF33"/>
                </a:solidFill>
                <a:latin typeface="Times New Roman" panose="02020603050405020304" pitchFamily="18" charset="0"/>
                <a:cs typeface="Times New Roman" panose="02020603050405020304" pitchFamily="18" charset="0"/>
              </a:rPr>
              <a:t>a</a:t>
            </a:r>
            <a:r>
              <a:rPr lang="vi-VN" sz="2800" baseline="-25000" dirty="0">
                <a:solidFill>
                  <a:srgbClr val="66FF33"/>
                </a:solidFill>
                <a:latin typeface="Times New Roman" panose="02020603050405020304" pitchFamily="18" charset="0"/>
                <a:cs typeface="Times New Roman" panose="02020603050405020304" pitchFamily="18" charset="0"/>
              </a:rPr>
              <a:t>1</a:t>
            </a:r>
            <a:r>
              <a:rPr lang="vi-VN" sz="2800" dirty="0">
                <a:solidFill>
                  <a:srgbClr val="66FF33"/>
                </a:solidFill>
                <a:latin typeface="Times New Roman" panose="02020603050405020304" pitchFamily="18" charset="0"/>
                <a:cs typeface="Times New Roman" panose="02020603050405020304" pitchFamily="18" charset="0"/>
              </a:rPr>
              <a:t>, </a:t>
            </a:r>
            <a:r>
              <a:rPr lang="vi-VN" sz="2800" i="1" dirty="0">
                <a:solidFill>
                  <a:srgbClr val="66FF33"/>
                </a:solidFill>
                <a:latin typeface="Times New Roman" panose="02020603050405020304" pitchFamily="18" charset="0"/>
                <a:cs typeface="Times New Roman" panose="02020603050405020304" pitchFamily="18" charset="0"/>
              </a:rPr>
              <a:t>a</a:t>
            </a:r>
            <a:r>
              <a:rPr lang="vi-VN" sz="2800" baseline="-25000" dirty="0">
                <a:solidFill>
                  <a:srgbClr val="66FF33"/>
                </a:solidFill>
                <a:latin typeface="Times New Roman" panose="02020603050405020304" pitchFamily="18" charset="0"/>
                <a:cs typeface="Times New Roman" panose="02020603050405020304" pitchFamily="18" charset="0"/>
              </a:rPr>
              <a:t>2</a:t>
            </a:r>
            <a:r>
              <a:rPr lang="vi-VN" sz="2800" dirty="0">
                <a:solidFill>
                  <a:srgbClr val="66FF33"/>
                </a:solidFill>
                <a:latin typeface="Times New Roman" panose="02020603050405020304" pitchFamily="18" charset="0"/>
                <a:cs typeface="Times New Roman" panose="02020603050405020304" pitchFamily="18" charset="0"/>
              </a:rPr>
              <a:t>, ..., </a:t>
            </a:r>
            <a:r>
              <a:rPr lang="vi-VN" sz="2800" i="1" dirty="0" smtClean="0">
                <a:solidFill>
                  <a:srgbClr val="66FF33"/>
                </a:solidFill>
                <a:latin typeface="Times New Roman" panose="02020603050405020304" pitchFamily="18" charset="0"/>
                <a:cs typeface="Times New Roman" panose="02020603050405020304" pitchFamily="18" charset="0"/>
              </a:rPr>
              <a:t>a</a:t>
            </a:r>
            <a:r>
              <a:rPr lang="vi-VN" sz="2800" i="1" baseline="-25000" dirty="0" smtClean="0">
                <a:solidFill>
                  <a:srgbClr val="66FF33"/>
                </a:solidFill>
                <a:latin typeface="Times New Roman" panose="02020603050405020304" pitchFamily="18" charset="0"/>
                <a:cs typeface="Times New Roman" panose="02020603050405020304" pitchFamily="18" charset="0"/>
              </a:rPr>
              <a:t>K</a:t>
            </a:r>
            <a:r>
              <a:rPr lang="vi-VN" sz="2800" dirty="0" smtClean="0">
                <a:solidFill>
                  <a:srgbClr val="66FF33"/>
                </a:solidFill>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thì entropy của nguồn A là:</a:t>
            </a:r>
          </a:p>
          <a:p>
            <a:pPr marL="342900" indent="-342900">
              <a:lnSpc>
                <a:spcPct val="100000"/>
              </a:lnSpc>
              <a:spcBef>
                <a:spcPts val="1200"/>
              </a:spcBef>
              <a:spcAft>
                <a:spcPts val="12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8</a:t>
            </a:fld>
            <a:endParaRPr 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3246029" y="2028256"/>
                <a:ext cx="5548891" cy="2586029"/>
              </a:xfrm>
              <a:prstGeom prst="rect">
                <a:avLst/>
              </a:prstGeom>
              <a:ln>
                <a:solidFill>
                  <a:srgbClr val="66FF33"/>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i="1" smtClean="0">
                              <a:solidFill>
                                <a:srgbClr val="FFFF00"/>
                              </a:solidFill>
                              <a:latin typeface="Cambria Math" panose="02040503050406030204" pitchFamily="18" charset="0"/>
                            </a:rPr>
                          </m:ctrlPr>
                        </m:mPr>
                        <m:mr>
                          <m:e>
                            <m:r>
                              <a:rPr lang="en-US" sz="2800" i="1">
                                <a:solidFill>
                                  <a:srgbClr val="FFFF00"/>
                                </a:solidFill>
                                <a:latin typeface="Cambria Math" panose="02040503050406030204" pitchFamily="18" charset="0"/>
                              </a:rPr>
                              <m:t>𝐻</m:t>
                            </m:r>
                            <m:d>
                              <m:dPr>
                                <m:ctrlPr>
                                  <a:rPr lang="en-US" sz="2800" i="1">
                                    <a:solidFill>
                                      <a:srgbClr val="FFFF00"/>
                                    </a:solidFill>
                                    <a:latin typeface="Cambria Math" panose="02040503050406030204" pitchFamily="18" charset="0"/>
                                  </a:rPr>
                                </m:ctrlPr>
                              </m:dPr>
                              <m:e>
                                <m:r>
                                  <a:rPr lang="en-US" sz="2800" i="1">
                                    <a:solidFill>
                                      <a:srgbClr val="FFFF00"/>
                                    </a:solidFill>
                                    <a:latin typeface="Cambria Math" panose="02040503050406030204" pitchFamily="18" charset="0"/>
                                  </a:rPr>
                                  <m:t>𝐴</m:t>
                                </m:r>
                              </m:e>
                            </m:d>
                            <m:r>
                              <a:rPr lang="en-US" sz="2800" i="0">
                                <a:solidFill>
                                  <a:srgbClr val="FFFF00"/>
                                </a:solidFill>
                                <a:latin typeface="Cambria Math" panose="02040503050406030204" pitchFamily="18" charset="0"/>
                              </a:rPr>
                              <m:t>=</m:t>
                            </m:r>
                            <m:nary>
                              <m:naryPr>
                                <m:chr m:val="∑"/>
                                <m:limLoc m:val="undOvr"/>
                                <m:grow m:val="on"/>
                                <m:ctrlPr>
                                  <a:rPr lang="en-US" sz="2800" i="1">
                                    <a:solidFill>
                                      <a:srgbClr val="FFFF00"/>
                                    </a:solidFill>
                                    <a:latin typeface="Cambria Math" panose="02040503050406030204" pitchFamily="18" charset="0"/>
                                  </a:rPr>
                                </m:ctrlPr>
                              </m:naryPr>
                              <m:sub>
                                <m:r>
                                  <m:rPr>
                                    <m:brk/>
                                    <m:aln/>
                                  </m:rPr>
                                  <a:rPr lang="vi-VN" sz="2800" i="1">
                                    <a:solidFill>
                                      <a:srgbClr val="FFFF00"/>
                                    </a:solidFill>
                                    <a:latin typeface="Cambria Math" panose="02040503050406030204" pitchFamily="18" charset="0"/>
                                  </a:rPr>
                                  <m:t>𝑘</m:t>
                                </m:r>
                                <m:r>
                                  <a:rPr lang="en-US" sz="2800" i="0">
                                    <a:solidFill>
                                      <a:srgbClr val="FFFF00"/>
                                    </a:solidFill>
                                    <a:latin typeface="Cambria Math" panose="02040503050406030204" pitchFamily="18" charset="0"/>
                                  </a:rPr>
                                  <m:t>=1</m:t>
                                </m:r>
                              </m:sub>
                              <m:sup>
                                <m:r>
                                  <a:rPr lang="vi-VN" sz="2800" i="1">
                                    <a:solidFill>
                                      <a:srgbClr val="FFFF00"/>
                                    </a:solidFill>
                                    <a:latin typeface="Cambria Math" panose="02040503050406030204" pitchFamily="18" charset="0"/>
                                  </a:rPr>
                                  <m:t>𝐾</m:t>
                                </m:r>
                              </m:sup>
                              <m:e>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vi-VN" sz="2800" i="1">
                                            <a:solidFill>
                                              <a:srgbClr val="FFFF00"/>
                                            </a:solidFill>
                                            <a:latin typeface="Cambria Math" panose="02040503050406030204" pitchFamily="18" charset="0"/>
                                          </a:rPr>
                                          <m:t>𝑘</m:t>
                                        </m:r>
                                      </m:sub>
                                    </m:sSub>
                                  </m:e>
                                </m:d>
                                <m:r>
                                  <a:rPr lang="en-US" sz="2800" i="1">
                                    <a:solidFill>
                                      <a:srgbClr val="FFFF00"/>
                                    </a:solidFill>
                                    <a:latin typeface="Cambria Math" panose="02040503050406030204" pitchFamily="18" charset="0"/>
                                  </a:rPr>
                                  <m:t>𝐼</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vi-VN" sz="2800" i="1">
                                            <a:solidFill>
                                              <a:srgbClr val="FFFF00"/>
                                            </a:solidFill>
                                            <a:latin typeface="Cambria Math" panose="02040503050406030204" pitchFamily="18" charset="0"/>
                                          </a:rPr>
                                          <m:t>𝑘</m:t>
                                        </m:r>
                                      </m:sub>
                                    </m:sSub>
                                  </m:e>
                                </m:d>
                              </m:e>
                            </m:nary>
                          </m:e>
                        </m:mr>
                        <m:mr>
                          <m:e>
                            <m:r>
                              <m:rPr>
                                <m:nor/>
                              </m:rPr>
                              <a:rPr lang="en-US" sz="2800" i="1">
                                <a:solidFill>
                                  <a:srgbClr val="FFFF00"/>
                                </a:solidFill>
                                <a:latin typeface="Cambria Math" panose="02040503050406030204" pitchFamily="18" charset="0"/>
                              </a:rPr>
                              <m:t>    </m:t>
                            </m:r>
                            <m:r>
                              <a:rPr lang="vi-VN" sz="2800" b="0" i="0" smtClean="0">
                                <a:solidFill>
                                  <a:srgbClr val="FFFF00"/>
                                </a:solidFill>
                                <a:latin typeface="Cambria Math" panose="02040503050406030204" pitchFamily="18" charset="0"/>
                              </a:rPr>
                              <m:t>         </m:t>
                            </m:r>
                            <m:r>
                              <a:rPr lang="en-US" sz="2800" i="0">
                                <a:solidFill>
                                  <a:srgbClr val="FFFF00"/>
                                </a:solidFill>
                                <a:latin typeface="Cambria Math" panose="02040503050406030204" pitchFamily="18" charset="0"/>
                              </a:rPr>
                              <m:t>=−</m:t>
                            </m:r>
                            <m:nary>
                              <m:naryPr>
                                <m:chr m:val="∑"/>
                                <m:limLoc m:val="undOvr"/>
                                <m:grow m:val="on"/>
                                <m:ctrlPr>
                                  <a:rPr lang="en-US" sz="2800" i="1">
                                    <a:solidFill>
                                      <a:srgbClr val="FFFF00"/>
                                    </a:solidFill>
                                    <a:latin typeface="Cambria Math" panose="02040503050406030204" pitchFamily="18" charset="0"/>
                                  </a:rPr>
                                </m:ctrlPr>
                              </m:naryPr>
                              <m:sub>
                                <m:r>
                                  <a:rPr lang="vi-VN" sz="2800" i="1">
                                    <a:solidFill>
                                      <a:srgbClr val="FFFF00"/>
                                    </a:solidFill>
                                    <a:latin typeface="Cambria Math" panose="02040503050406030204" pitchFamily="18" charset="0"/>
                                  </a:rPr>
                                  <m:t>𝑘</m:t>
                                </m:r>
                                <m:r>
                                  <a:rPr lang="en-US" sz="2800" i="0">
                                    <a:solidFill>
                                      <a:srgbClr val="FFFF00"/>
                                    </a:solidFill>
                                    <a:latin typeface="Cambria Math" panose="02040503050406030204" pitchFamily="18" charset="0"/>
                                  </a:rPr>
                                  <m:t>=1</m:t>
                                </m:r>
                              </m:sub>
                              <m:sup>
                                <m:r>
                                  <a:rPr lang="vi-VN" sz="2800" i="1">
                                    <a:solidFill>
                                      <a:srgbClr val="FFFF00"/>
                                    </a:solidFill>
                                    <a:latin typeface="Cambria Math" panose="02040503050406030204" pitchFamily="18" charset="0"/>
                                  </a:rPr>
                                  <m:t>𝐾</m:t>
                                </m:r>
                              </m:sup>
                              <m:e>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vi-VN" sz="2800" i="1">
                                            <a:solidFill>
                                              <a:srgbClr val="FFFF00"/>
                                            </a:solidFill>
                                            <a:latin typeface="Cambria Math" panose="02040503050406030204" pitchFamily="18" charset="0"/>
                                          </a:rPr>
                                          <m:t>𝑘</m:t>
                                        </m:r>
                                      </m:sub>
                                    </m:sSub>
                                  </m:e>
                                </m:d>
                                <m:r>
                                  <m:rPr>
                                    <m:sty m:val="p"/>
                                  </m:rPr>
                                  <a:rPr lang="en-US" sz="2800" i="0">
                                    <a:solidFill>
                                      <a:srgbClr val="FFFF00"/>
                                    </a:solidFill>
                                    <a:latin typeface="Cambria Math" panose="02040503050406030204" pitchFamily="18" charset="0"/>
                                  </a:rPr>
                                  <m:t>log</m:t>
                                </m:r>
                                <m:r>
                                  <a:rPr lang="en-US" sz="2800" i="1">
                                    <a:solidFill>
                                      <a:srgbClr val="FFFF00"/>
                                    </a:solidFill>
                                    <a:latin typeface="Cambria Math" panose="02040503050406030204" pitchFamily="18" charset="0"/>
                                  </a:rPr>
                                  <m:t>𝑝</m:t>
                                </m:r>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𝑎</m:t>
                                        </m:r>
                                      </m:e>
                                      <m:sub>
                                        <m:r>
                                          <a:rPr lang="vi-VN" sz="2800" i="1">
                                            <a:solidFill>
                                              <a:srgbClr val="FFFF00"/>
                                            </a:solidFill>
                                            <a:latin typeface="Cambria Math" panose="02040503050406030204" pitchFamily="18" charset="0"/>
                                          </a:rPr>
                                          <m:t>𝑘</m:t>
                                        </m:r>
                                      </m:sub>
                                    </m:sSub>
                                  </m:e>
                                </m:d>
                              </m:e>
                            </m:nary>
                          </m:e>
                        </m:mr>
                      </m:m>
                    </m:oMath>
                  </m:oMathPara>
                </a14:m>
                <a:endParaRPr lang="en-US" sz="2800" dirty="0">
                  <a:solidFill>
                    <a:srgbClr val="FFFF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246029" y="2028256"/>
                <a:ext cx="5548891" cy="2586029"/>
              </a:xfrm>
              <a:prstGeom prst="rect">
                <a:avLst/>
              </a:prstGeom>
              <a:blipFill rotWithShape="0">
                <a:blip r:embed="rId2"/>
                <a:stretch>
                  <a:fillRect/>
                </a:stretch>
              </a:blipFill>
              <a:ln>
                <a:solidFill>
                  <a:srgbClr val="66FF33"/>
                </a:solidFill>
              </a:ln>
            </p:spPr>
            <p:txBody>
              <a:bodyPr/>
              <a:lstStyle/>
              <a:p>
                <a:r>
                  <a:rPr lang="en-US">
                    <a:noFill/>
                  </a:rPr>
                  <a:t> </a:t>
                </a:r>
              </a:p>
            </p:txBody>
          </p:sp>
        </mc:Fallback>
      </mc:AlternateContent>
    </p:spTree>
    <p:extLst>
      <p:ext uri="{BB962C8B-B14F-4D97-AF65-F5344CB8AC3E}">
        <p14:creationId xmlns:p14="http://schemas.microsoft.com/office/powerpoint/2010/main" val="3083656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10883265" cy="863600"/>
          </a:xfrm>
        </p:spPr>
        <p:txBody>
          <a:bodyPr>
            <a:normAutofit/>
          </a:bodyPr>
          <a:lstStyle/>
          <a:p>
            <a:pPr marL="685800" indent="-685800">
              <a:lnSpc>
                <a:spcPct val="100000"/>
              </a:lnSpc>
              <a:spcBef>
                <a:spcPts val="1200"/>
              </a:spcBef>
              <a:spcAft>
                <a:spcPts val="1200"/>
              </a:spcAft>
              <a:tabLst>
                <a:tab pos="685800" algn="l"/>
              </a:tabLst>
            </a:pPr>
            <a:r>
              <a:rPr lang="vi-VN" dirty="0" smtClean="0">
                <a:solidFill>
                  <a:srgbClr val="FFFF00"/>
                </a:solidFill>
                <a:latin typeface="Times New Roman" panose="02020603050405020304" pitchFamily="18" charset="0"/>
                <a:cs typeface="Times New Roman" panose="02020603050405020304" pitchFamily="18" charset="0"/>
              </a:rPr>
              <a:t>2.2</a:t>
            </a:r>
            <a:r>
              <a:rPr lang="vi-VN" dirty="0">
                <a:solidFill>
                  <a:srgbClr val="FFFF00"/>
                </a:solidFill>
                <a:latin typeface="Times New Roman" panose="02020603050405020304" pitchFamily="18" charset="0"/>
                <a:cs typeface="Times New Roman" panose="02020603050405020304" pitchFamily="18" charset="0"/>
              </a:rPr>
              <a:t>	</a:t>
            </a:r>
            <a:r>
              <a:rPr lang="vi-VN" dirty="0" smtClean="0">
                <a:solidFill>
                  <a:srgbClr val="FFFF00"/>
                </a:solidFill>
                <a:latin typeface="Times New Roman" panose="02020603050405020304" pitchFamily="18" charset="0"/>
                <a:cs typeface="Times New Roman" panose="02020603050405020304" pitchFamily="18" charset="0"/>
              </a:rPr>
              <a:t> Entropy</a:t>
            </a:r>
            <a:endParaRPr lang="vi-VN"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60454"/>
                <a:ext cx="11487150" cy="5483222"/>
              </a:xfrm>
            </p:spPr>
            <p:txBody>
              <a:bodyPr>
                <a:noAutofit/>
              </a:bodyPr>
              <a:lstStyle/>
              <a:p>
                <a:pPr marL="0" indent="0">
                  <a:lnSpc>
                    <a:spcPct val="130000"/>
                  </a:lnSpc>
                  <a:spcBef>
                    <a:spcPts val="600"/>
                  </a:spcBef>
                  <a:spcAft>
                    <a:spcPts val="600"/>
                  </a:spcAft>
                  <a:buNone/>
                </a:pPr>
                <a:r>
                  <a:rPr lang="vi-VN" sz="2800" dirty="0" smtClean="0">
                    <a:solidFill>
                      <a:srgbClr val="66FF33"/>
                    </a:solidFill>
                    <a:latin typeface="Times New Roman" panose="02020603050405020304" pitchFamily="18" charset="0"/>
                    <a:cs typeface="Times New Roman" panose="02020603050405020304" pitchFamily="18" charset="0"/>
                  </a:rPr>
                  <a:t>2.2.2	Tính chất của Entropy</a:t>
                </a:r>
              </a:p>
              <a:p>
                <a:pPr marL="571500" lvl="1"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Entropy là đại lượng luôn luôn dương hoặc bằng không</a:t>
                </a:r>
              </a:p>
              <a:p>
                <a:pPr marL="571500" lvl="1" indent="-3429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                        , </a:t>
                </a:r>
                <a14:m>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vi-VN" sz="2800" b="0" i="0" smtClean="0">
                        <a:solidFill>
                          <a:srgbClr val="66FF33"/>
                        </a:solidFill>
                        <a:latin typeface="Cambria Math" panose="02040503050406030204" pitchFamily="18" charset="0"/>
                      </a:rPr>
                      <m:t>=</m:t>
                    </m:r>
                    <m:r>
                      <m:rPr>
                        <m:sty m:val="p"/>
                      </m:rPr>
                      <a:rPr lang="en-US" sz="2800">
                        <a:latin typeface="Cambria Math" panose="02040503050406030204" pitchFamily="18" charset="0"/>
                      </a:rPr>
                      <m:t>log</m:t>
                    </m:r>
                    <m:r>
                      <m:rPr>
                        <m:nor/>
                      </m:rPr>
                      <a:rPr lang="en-US" sz="2800" i="1">
                        <a:latin typeface="Times New Roman" panose="02020603050405020304" pitchFamily="18" charset="0"/>
                        <a:cs typeface="Times New Roman" panose="02020603050405020304" pitchFamily="18" charset="0"/>
                      </a:rPr>
                      <m:t> </m:t>
                    </m:r>
                    <m:r>
                      <a:rPr lang="en-US" sz="2800" i="1">
                        <a:latin typeface="Cambria Math" panose="02040503050406030204" pitchFamily="18" charset="0"/>
                      </a:rPr>
                      <m:t>𝐾</m:t>
                    </m:r>
                  </m:oMath>
                </a14:m>
                <a:r>
                  <a:rPr lang="vi-VN" sz="2800" dirty="0" smtClean="0">
                    <a:latin typeface="Times New Roman" panose="02020603050405020304" pitchFamily="18" charset="0"/>
                    <a:cs typeface="Times New Roman" panose="02020603050405020304" pitchFamily="18" charset="0"/>
                  </a:rPr>
                  <a:t> khi và chỉ khi</a:t>
                </a:r>
              </a:p>
              <a:p>
                <a:pPr marL="228600" lvl="1" indent="0">
                  <a:lnSpc>
                    <a:spcPct val="130000"/>
                  </a:lnSpc>
                  <a:spcBef>
                    <a:spcPts val="600"/>
                  </a:spcBef>
                  <a:spcAft>
                    <a:spcPts val="600"/>
                  </a:spcAft>
                  <a:buNone/>
                </a:pPr>
                <a:r>
                  <a:rPr lang="vi-VN" sz="2800" dirty="0" smtClean="0">
                    <a:latin typeface="Times New Roman" panose="02020603050405020304" pitchFamily="18" charset="0"/>
                    <a:cs typeface="Times New Roman" panose="02020603050405020304" pitchFamily="18" charset="0"/>
                  </a:rPr>
                  <a:t>(entropy đạt cực đại khi xác suất xuất hiện của các ký hiệu bằng nhau)</a:t>
                </a:r>
              </a:p>
              <a:p>
                <a:pPr marL="685800" lvl="1" indent="-457200">
                  <a:lnSpc>
                    <a:spcPct val="130000"/>
                  </a:lnSpc>
                  <a:spcBef>
                    <a:spcPts val="600"/>
                  </a:spcBef>
                  <a:spcAft>
                    <a:spcPts val="6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Cho biến ngẫu nhiên x có không gian mẫu </a:t>
                </a:r>
                <a:r>
                  <a:rPr lang="vi-VN" sz="2800" i="1" dirty="0" smtClean="0">
                    <a:latin typeface="Times New Roman" panose="02020603050405020304" pitchFamily="18" charset="0"/>
                    <a:cs typeface="Times New Roman" panose="02020603050405020304" pitchFamily="18" charset="0"/>
                  </a:rPr>
                  <a:t>X</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 ..., </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K</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và biến ngẫu nhiên y có </a:t>
                </a:r>
                <a:r>
                  <a:rPr lang="vi-VN" sz="2800" i="1" dirty="0" smtClean="0">
                    <a:latin typeface="Times New Roman" panose="02020603050405020304" pitchFamily="18" charset="0"/>
                    <a:cs typeface="Times New Roman" panose="02020603050405020304" pitchFamily="18" charset="0"/>
                  </a:rPr>
                  <a:t>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y</a:t>
                </a:r>
                <a:r>
                  <a:rPr lang="vi-VN" sz="2800" baseline="-25000" dirty="0" smtClean="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y</a:t>
                </a:r>
                <a:r>
                  <a:rPr lang="vi-VN" sz="2800" baseline="-25000" dirty="0" smtClean="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 ..., </a:t>
                </a:r>
                <a:r>
                  <a:rPr lang="vi-VN" sz="2800" i="1" dirty="0" smtClean="0">
                    <a:latin typeface="Times New Roman" panose="02020603050405020304" pitchFamily="18" charset="0"/>
                    <a:cs typeface="Times New Roman" panose="02020603050405020304" pitchFamily="18" charset="0"/>
                  </a:rPr>
                  <a:t>y</a:t>
                </a:r>
                <a:r>
                  <a:rPr lang="vi-VN" sz="2800" i="1" baseline="-25000" dirty="0" smtClean="0">
                    <a:latin typeface="Times New Roman" panose="02020603050405020304" pitchFamily="18" charset="0"/>
                    <a:cs typeface="Times New Roman" panose="02020603050405020304" pitchFamily="18" charset="0"/>
                  </a:rPr>
                  <a:t>L</a:t>
                </a:r>
                <a:r>
                  <a:rPr lang="vi-VN" sz="2800" dirty="0" smtClean="0">
                    <a:latin typeface="Times New Roman" panose="02020603050405020304" pitchFamily="18" charset="0"/>
                    <a:cs typeface="Times New Roman" panose="02020603050405020304" pitchFamily="18" charset="0"/>
                  </a:rPr>
                  <a:t>} thì biến ngẫu nhiên nối z = {x,y} có không gian mẫu </a:t>
                </a:r>
                <a:r>
                  <a:rPr lang="vi-VN" sz="2800" i="1" dirty="0" smtClean="0">
                    <a:latin typeface="Times New Roman" panose="02020603050405020304" pitchFamily="18" charset="0"/>
                    <a:cs typeface="Times New Roman" panose="02020603050405020304" pitchFamily="18" charset="0"/>
                  </a:rPr>
                  <a:t>Z</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y</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1</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y</a:t>
                </a:r>
                <a:r>
                  <a:rPr lang="vi-VN" sz="2800" i="1" baseline="-25000" dirty="0" smtClean="0">
                    <a:latin typeface="Times New Roman" panose="02020603050405020304" pitchFamily="18" charset="0"/>
                    <a:cs typeface="Times New Roman" panose="02020603050405020304" pitchFamily="18" charset="0"/>
                  </a:rPr>
                  <a:t>L</a:t>
                </a:r>
                <a:r>
                  <a:rPr lang="vi-VN" sz="2800"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x</a:t>
                </a:r>
                <a:r>
                  <a:rPr lang="vi-VN" sz="2800" baseline="-25000" dirty="0" smtClean="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2</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i="1" baseline="-25000" dirty="0">
                    <a:latin typeface="Times New Roman" panose="02020603050405020304" pitchFamily="18" charset="0"/>
                    <a:cs typeface="Times New Roman" panose="02020603050405020304" pitchFamily="18" charset="0"/>
                  </a:rPr>
                  <a:t>L</a:t>
                </a:r>
                <a:r>
                  <a:rPr lang="vi-VN" sz="2800" dirty="0" smtClean="0">
                    <a:latin typeface="Times New Roman" panose="02020603050405020304" pitchFamily="18" charset="0"/>
                    <a:cs typeface="Times New Roman" panose="02020603050405020304" pitchFamily="18" charset="0"/>
                  </a:rPr>
                  <a:t>); ...; (</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baseline="-250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a:t>
                </a:r>
                <a:r>
                  <a:rPr lang="vi-VN" sz="2800" i="1" dirty="0" smtClean="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y</a:t>
                </a:r>
                <a:r>
                  <a:rPr lang="vi-VN" sz="2800" i="1" baseline="-25000" dirty="0">
                    <a:latin typeface="Times New Roman" panose="02020603050405020304" pitchFamily="18" charset="0"/>
                    <a:cs typeface="Times New Roman" panose="02020603050405020304" pitchFamily="18" charset="0"/>
                  </a:rPr>
                  <a:t>L</a:t>
                </a:r>
                <a:r>
                  <a:rPr lang="vi-VN" sz="2800" dirty="0" smtClean="0">
                    <a:latin typeface="Times New Roman" panose="02020603050405020304" pitchFamily="18" charset="0"/>
                    <a:cs typeface="Times New Roman" panose="02020603050405020304" pitchFamily="18" charset="0"/>
                  </a:rPr>
                  <a:t>)}  gồm </a:t>
                </a:r>
                <a:r>
                  <a:rPr lang="vi-VN" sz="2800" i="1" dirty="0" smtClean="0">
                    <a:latin typeface="Times New Roman" panose="02020603050405020304" pitchFamily="18" charset="0"/>
                    <a:cs typeface="Times New Roman" panose="02020603050405020304" pitchFamily="18" charset="0"/>
                  </a:rPr>
                  <a:t>K.L</a:t>
                </a:r>
                <a:r>
                  <a:rPr lang="vi-VN" sz="2800" dirty="0" smtClean="0">
                    <a:latin typeface="Times New Roman" panose="02020603050405020304" pitchFamily="18" charset="0"/>
                    <a:cs typeface="Times New Roman" panose="02020603050405020304" pitchFamily="18" charset="0"/>
                  </a:rPr>
                  <a:t> phần tử. Nếu x và y độc lập nhau, thì: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60454"/>
                <a:ext cx="11487150" cy="5483222"/>
              </a:xfrm>
              <a:blipFill rotWithShape="0">
                <a:blip r:embed="rId2"/>
                <a:stretch>
                  <a:fillRect l="-1061" r="-1857" b="-6007"/>
                </a:stretch>
              </a:blipFill>
            </p:spPr>
            <p:txBody>
              <a:bodyPr/>
              <a:lstStyle/>
              <a:p>
                <a:r>
                  <a:rPr lang="en-US">
                    <a:noFill/>
                  </a:rPr>
                  <a:t> </a:t>
                </a:r>
              </a:p>
            </p:txBody>
          </p:sp>
        </mc:Fallback>
      </mc:AlternateContent>
      <p:cxnSp>
        <p:nvCxnSpPr>
          <p:cNvPr id="5" name="Straight Connector 4"/>
          <p:cNvCxnSpPr/>
          <p:nvPr/>
        </p:nvCxnSpPr>
        <p:spPr>
          <a:xfrm>
            <a:off x="0" y="96202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9</a:t>
            </a:fld>
            <a:endParaRPr lang="en-US"/>
          </a:p>
        </p:txBody>
      </p:sp>
      <mc:AlternateContent xmlns:mc="http://schemas.openxmlformats.org/markup-compatibility/2006" xmlns:a14="http://schemas.microsoft.com/office/drawing/2010/main">
        <mc:Choice Requires="a14">
          <p:sp>
            <p:nvSpPr>
              <p:cNvPr id="7" name="Rectangle 6"/>
              <p:cNvSpPr/>
              <p:nvPr/>
            </p:nvSpPr>
            <p:spPr>
              <a:xfrm>
                <a:off x="919083" y="2514639"/>
                <a:ext cx="2311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r>
                        <m:rPr>
                          <m:sty m:val="p"/>
                        </m:rPr>
                        <a:rPr lang="en-US" sz="2800" i="0">
                          <a:latin typeface="Cambria Math" panose="02040503050406030204" pitchFamily="18" charset="0"/>
                        </a:rPr>
                        <m:t>log</m:t>
                      </m:r>
                      <m:r>
                        <m:rPr>
                          <m:nor/>
                        </m:rPr>
                        <a:rPr lang="en-US" sz="2800" i="1">
                          <a:latin typeface="Cambria Math" panose="02040503050406030204" pitchFamily="18" charset="0"/>
                        </a:rPr>
                        <m:t> </m:t>
                      </m:r>
                      <m:r>
                        <a:rPr lang="en-US" sz="2800" i="1">
                          <a:latin typeface="Cambria Math" panose="02040503050406030204" pitchFamily="18" charset="0"/>
                        </a:rPr>
                        <m:t>𝐾</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919083" y="2514639"/>
                <a:ext cx="231114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346624" y="2514639"/>
                <a:ext cx="41176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𝐾</m:t>
                          </m:r>
                        </m:sub>
                      </m:sSub>
                      <m:r>
                        <a:rPr lang="en-US" sz="2800" i="0">
                          <a:latin typeface="Cambria Math" panose="02040503050406030204" pitchFamily="18" charset="0"/>
                        </a:rPr>
                        <m:t>=</m:t>
                      </m:r>
                      <m:f>
                        <m:fPr>
                          <m:type m:val="lin"/>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𝐾</m:t>
                          </m:r>
                        </m:den>
                      </m:f>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7346624" y="2514639"/>
                <a:ext cx="4117666"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599620" y="6172200"/>
                <a:ext cx="34755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0">
                          <a:latin typeface="Cambria Math" panose="02040503050406030204" pitchFamily="18" charset="0"/>
                        </a:rPr>
                        <m:t>+</m:t>
                      </m:r>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𝑦</m:t>
                          </m:r>
                        </m:e>
                      </m:d>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1599620" y="6172200"/>
                <a:ext cx="3475503" cy="52322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7047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8772</TotalTime>
  <Words>1469</Words>
  <Application>Microsoft Office PowerPoint</Application>
  <PresentationFormat>Widescreen</PresentationFormat>
  <Paragraphs>288</Paragraphs>
  <Slides>33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6" baseType="lpstr">
      <vt:lpstr>Arial</vt:lpstr>
      <vt:lpstr>Calibri</vt:lpstr>
      <vt:lpstr>Cambria Math</vt:lpstr>
      <vt:lpstr>Century Schoolbook</vt:lpstr>
      <vt:lpstr>Segoe Script</vt:lpstr>
      <vt:lpstr>Symbol</vt:lpstr>
      <vt:lpstr>Tahoma</vt:lpstr>
      <vt:lpstr>Times New Roman</vt:lpstr>
      <vt:lpstr>Verdana</vt:lpstr>
      <vt:lpstr>Wingdings</vt:lpstr>
      <vt:lpstr>Wingdings 2</vt:lpstr>
      <vt:lpstr>View</vt:lpstr>
      <vt:lpstr>Equation</vt:lpstr>
      <vt:lpstr>Chương 2: Lý thuyết thông tin thống kê</vt:lpstr>
      <vt:lpstr>Nội dung Chương 2</vt:lpstr>
      <vt:lpstr>2.1 Thông tin, lượng thông tin, độ bất định và xác suất</vt:lpstr>
      <vt:lpstr>2.1 Thông tin, lượng thông tin, độ bất định và xác suất</vt:lpstr>
      <vt:lpstr>2.1 Thông tin, lượng thông tin, độ bất định và xác suất</vt:lpstr>
      <vt:lpstr>2.1 Thông tin, lượng thông tin, độ bất định và xác suất</vt:lpstr>
      <vt:lpstr>2.2 Entropy</vt:lpstr>
      <vt:lpstr>2.2 Entropy</vt:lpstr>
      <vt:lpstr>2.2  Entropy</vt:lpstr>
      <vt:lpstr>2.2  Entropy</vt:lpstr>
      <vt:lpstr>2.2  Entropy</vt:lpstr>
      <vt:lpstr>2.3  Entropy có điều kiện</vt:lpstr>
      <vt:lpstr>2.3  Entropy có điều kiện</vt:lpstr>
      <vt:lpstr>2.3  Entropy có điều kiện</vt:lpstr>
      <vt:lpstr>Bài tập lượng tin</vt:lpstr>
      <vt:lpstr>2.4  Lượng tin tương hỗ trung bình</vt:lpstr>
      <vt:lpstr>2.4  Lượng tin tương hỗ trung bình</vt:lpstr>
      <vt:lpstr>Bài tập lượng tin</vt:lpstr>
      <vt:lpstr>2.5 Các tham số của nguồn và kênh rời rạc </vt:lpstr>
      <vt:lpstr>2.5 Các tham số của nguồn và kênh rời rạc </vt:lpstr>
      <vt:lpstr>2.5 Các tham số của nguồn và kênh rời rạc </vt:lpstr>
      <vt:lpstr>2.5 Các tham số của nguồn và kênh rời rạc </vt:lpstr>
      <vt:lpstr>2.5 Các tham số của nguồn và kênh rời rạc </vt:lpstr>
      <vt:lpstr>2.5 Các tham số của nguồn và kênh rời rạc </vt:lpstr>
      <vt:lpstr>2.6 Entropy của nguồn liên tục </vt:lpstr>
      <vt:lpstr>2.6 Entropy của nguồn liên tục </vt:lpstr>
      <vt:lpstr>2.6 Entropy của nguồn liên tục </vt:lpstr>
      <vt:lpstr>2.6 Entropy của nguồn liên tục </vt:lpstr>
      <vt:lpstr>2.6 Entropy của nguồn liên tục </vt:lpstr>
      <vt:lpstr>2.7  Dung lượng của kênh truyền Gauss</vt:lpstr>
      <vt:lpstr>2.7  Dung lượng của kênh truyền Gauss</vt:lpstr>
      <vt:lpstr>2.7  Dung lượng của kênh truyền Gauss</vt:lpstr>
      <vt:lpstr>2.7  Dung lượng của kênh truyền Gauss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MÃ KHỐI TUYẾN TÍNH</dc:title>
  <dc:creator>Microsoft account</dc:creator>
  <cp:lastModifiedBy>Microsoft account</cp:lastModifiedBy>
  <cp:revision>297</cp:revision>
  <dcterms:created xsi:type="dcterms:W3CDTF">2023-10-16T06:32:42Z</dcterms:created>
  <dcterms:modified xsi:type="dcterms:W3CDTF">2024-01-11T14:46:56Z</dcterms:modified>
</cp:coreProperties>
</file>