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6"/>
  </p:notesMasterIdLst>
  <p:handoutMasterIdLst>
    <p:handoutMasterId r:id="rId37"/>
  </p:handoutMasterIdLst>
  <p:sldIdLst>
    <p:sldId id="256" r:id="rId2"/>
    <p:sldId id="257" r:id="rId3"/>
    <p:sldId id="258" r:id="rId4"/>
    <p:sldId id="260" r:id="rId5"/>
    <p:sldId id="261" r:id="rId6"/>
    <p:sldId id="264" r:id="rId7"/>
    <p:sldId id="267" r:id="rId8"/>
    <p:sldId id="272" r:id="rId9"/>
    <p:sldId id="268" r:id="rId10"/>
    <p:sldId id="269" r:id="rId11"/>
    <p:sldId id="271" r:id="rId12"/>
    <p:sldId id="265" r:id="rId13"/>
    <p:sldId id="273" r:id="rId14"/>
    <p:sldId id="274" r:id="rId15"/>
    <p:sldId id="275" r:id="rId16"/>
    <p:sldId id="276" r:id="rId17"/>
    <p:sldId id="277" r:id="rId18"/>
    <p:sldId id="266" r:id="rId19"/>
    <p:sldId id="278" r:id="rId20"/>
    <p:sldId id="280" r:id="rId21"/>
    <p:sldId id="279" r:id="rId22"/>
    <p:sldId id="284" r:id="rId23"/>
    <p:sldId id="285" r:id="rId24"/>
    <p:sldId id="286" r:id="rId25"/>
    <p:sldId id="287" r:id="rId26"/>
    <p:sldId id="288" r:id="rId27"/>
    <p:sldId id="290" r:id="rId28"/>
    <p:sldId id="292" r:id="rId29"/>
    <p:sldId id="291" r:id="rId30"/>
    <p:sldId id="293" r:id="rId31"/>
    <p:sldId id="294" r:id="rId32"/>
    <p:sldId id="295" r:id="rId33"/>
    <p:sldId id="296"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CC66FF"/>
    <a:srgbClr val="5F5F5F"/>
    <a:srgbClr val="DDDDDD"/>
    <a:srgbClr val="009900"/>
    <a:srgbClr val="9933FF"/>
    <a:srgbClr val="FF9900"/>
    <a:srgbClr val="E1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06" autoAdjust="0"/>
    <p:restoredTop sz="94660"/>
  </p:normalViewPr>
  <p:slideViewPr>
    <p:cSldViewPr snapToGrid="0">
      <p:cViewPr varScale="1">
        <p:scale>
          <a:sx n="67" d="100"/>
          <a:sy n="67" d="100"/>
        </p:scale>
        <p:origin x="7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4A4F86-1E87-45DC-91ED-747A4D873FEE}" type="datetimeFigureOut">
              <a:rPr lang="en-US" smtClean="0"/>
              <a:t>18/03/2024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612BE-0385-499E-9985-B9DFD3421E26}" type="slidenum">
              <a:rPr lang="en-US" smtClean="0"/>
              <a:t>‹#›</a:t>
            </a:fld>
            <a:endParaRPr lang="en-US"/>
          </a:p>
        </p:txBody>
      </p:sp>
    </p:spTree>
    <p:extLst>
      <p:ext uri="{BB962C8B-B14F-4D97-AF65-F5344CB8AC3E}">
        <p14:creationId xmlns:p14="http://schemas.microsoft.com/office/powerpoint/2010/main" val="839953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6FBCD-37F0-4A3B-99C5-8D2EF92D78D5}" type="datetimeFigureOut">
              <a:rPr lang="en-US" smtClean="0"/>
              <a:t>18/03/2024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739B9-0E0F-4086-8A69-574AB367405A}" type="slidenum">
              <a:rPr lang="en-US" smtClean="0"/>
              <a:t>‹#›</a:t>
            </a:fld>
            <a:endParaRPr lang="en-US"/>
          </a:p>
        </p:txBody>
      </p:sp>
    </p:spTree>
    <p:extLst>
      <p:ext uri="{BB962C8B-B14F-4D97-AF65-F5344CB8AC3E}">
        <p14:creationId xmlns:p14="http://schemas.microsoft.com/office/powerpoint/2010/main" val="247790979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CAE2E67-0EB2-468B-9D76-A4D3F76091CF}" type="datetime1">
              <a:rPr lang="en-US" smtClean="0"/>
              <a:t>18/03/2024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126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3BAB57-D3A6-4536-9B43-4A609CE3F609}" type="datetime1">
              <a:rPr lang="en-US" smtClean="0"/>
              <a:t>18/03/2024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84890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EDFF12-7304-482B-81E1-CFC00214E6BA}" type="datetime1">
              <a:rPr lang="en-US" smtClean="0"/>
              <a:t>18/03/2024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377622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94EF8F-9D64-48BA-BB67-24B57408682A}" type="datetime1">
              <a:rPr lang="en-US" smtClean="0"/>
              <a:t>18/03/2024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24636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62277-79F9-4231-9044-802F36D0DAC6}" type="datetime1">
              <a:rPr lang="en-US" smtClean="0"/>
              <a:t>18/03/2024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023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B78491-6A18-4F8A-BF17-03771DC6F570}" type="datetime1">
              <a:rPr lang="en-US" smtClean="0"/>
              <a:t>18/03/2024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9092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DBD381-9831-48AD-9D36-182159829D61}" type="datetime1">
              <a:rPr lang="en-US" smtClean="0"/>
              <a:t>18/03/2024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125346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E767A-28BA-4264-BE10-FB9C42CB3D19}" type="datetime1">
              <a:rPr lang="en-US" smtClean="0"/>
              <a:t>18/03/2024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8025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1EE5B-A98A-4A35-9531-08B4C2D7D44B}" type="datetime1">
              <a:rPr lang="en-US" smtClean="0"/>
              <a:t>18/03/2024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8439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352AC-2B9A-4705-86B7-BA820D07E334}" type="datetime1">
              <a:rPr lang="en-US" smtClean="0"/>
              <a:t>18/03/2024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5888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2123F-CB5B-4E6E-B264-8B367F984762}" type="datetime1">
              <a:rPr lang="en-US" smtClean="0"/>
              <a:t>18/03/2024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775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A8134338-F82C-480E-B2FB-36F5D66B8393}" type="datetime1">
              <a:rPr lang="en-US" smtClean="0"/>
              <a:t>18/03/2024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5965DA7-CFD0-4BBC-8CE4-76678E81AE32}" type="slidenum">
              <a:rPr lang="en-US" smtClean="0"/>
              <a:t>‹#›</a:t>
            </a:fld>
            <a:endParaRPr lang="en-US"/>
          </a:p>
        </p:txBody>
      </p:sp>
    </p:spTree>
    <p:extLst>
      <p:ext uri="{BB962C8B-B14F-4D97-AF65-F5344CB8AC3E}">
        <p14:creationId xmlns:p14="http://schemas.microsoft.com/office/powerpoint/2010/main" val="39222805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24.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2.xml"/><Relationship Id="rId4" Type="http://schemas.openxmlformats.org/officeDocument/2006/relationships/image" Target="../media/image670.png"/></Relationships>
</file>

<file path=ppt/slides/_rels/slide25.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3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3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Chương </a:t>
            </a:r>
            <a:r>
              <a:rPr lang="en-US" dirty="0" smtClean="0"/>
              <a:t>4</a:t>
            </a:r>
            <a:r>
              <a:rPr lang="vi-VN" dirty="0" smtClean="0"/>
              <a:t>:</a:t>
            </a:r>
            <a:br>
              <a:rPr lang="vi-VN" dirty="0" smtClean="0"/>
            </a:br>
            <a:r>
              <a:rPr lang="vi-VN" dirty="0" smtClean="0"/>
              <a:t>Lý thuyết tín hiệu</a:t>
            </a:r>
            <a:endParaRPr lang="en-US" dirty="0"/>
          </a:p>
        </p:txBody>
      </p:sp>
      <p:sp>
        <p:nvSpPr>
          <p:cNvPr id="3" name="Subtitle 2"/>
          <p:cNvSpPr>
            <a:spLocks noGrp="1"/>
          </p:cNvSpPr>
          <p:nvPr>
            <p:ph type="subTitle" idx="1"/>
          </p:nvPr>
        </p:nvSpPr>
        <p:spPr/>
        <p:txBody>
          <a:bodyPr/>
          <a:lstStyle/>
          <a:p>
            <a:r>
              <a:rPr lang="vi-VN" dirty="0" smtClean="0"/>
              <a:t>Phạm Thị Đan Ngọc</a:t>
            </a:r>
            <a:endParaRPr lang="en-US" dirty="0">
              <a:latin typeface="Segoe Script" panose="030B0504020000000003" pitchFamily="66" charset="0"/>
            </a:endParaRPr>
          </a:p>
        </p:txBody>
      </p: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a:t>
            </a:fld>
            <a:endParaRPr lang="en-US"/>
          </a:p>
        </p:txBody>
      </p:sp>
    </p:spTree>
    <p:extLst>
      <p:ext uri="{BB962C8B-B14F-4D97-AF65-F5344CB8AC3E}">
        <p14:creationId xmlns:p14="http://schemas.microsoft.com/office/powerpoint/2010/main" val="63807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526"/>
            <a:ext cx="11153775" cy="825500"/>
          </a:xfrm>
        </p:spPr>
        <p:txBody>
          <a:bodyPr>
            <a:normAutofit fontScale="90000"/>
          </a:bodyPr>
          <a:lstStyle/>
          <a:p>
            <a:r>
              <a:rPr lang="vi-VN" dirty="0">
                <a:solidFill>
                  <a:srgbClr val="FFFF00"/>
                </a:solidFill>
              </a:rPr>
              <a:t>4</a:t>
            </a:r>
            <a:r>
              <a:rPr lang="vi-VN" dirty="0" smtClean="0">
                <a:solidFill>
                  <a:srgbClr val="FFFF00"/>
                </a:solidFill>
              </a:rPr>
              <a:t>.1	</a:t>
            </a:r>
            <a:r>
              <a:rPr lang="en-US" dirty="0"/>
              <a:t> </a:t>
            </a:r>
            <a:r>
              <a:rPr lang="en-US" dirty="0" err="1">
                <a:solidFill>
                  <a:srgbClr val="FFFF00"/>
                </a:solidFill>
              </a:rPr>
              <a:t>Các</a:t>
            </a:r>
            <a:r>
              <a:rPr lang="en-US" dirty="0">
                <a:solidFill>
                  <a:srgbClr val="FFFF00"/>
                </a:solidFill>
              </a:rPr>
              <a:t> đặc trưng </a:t>
            </a:r>
            <a:r>
              <a:rPr lang="en-US" dirty="0" err="1">
                <a:solidFill>
                  <a:srgbClr val="FFFF00"/>
                </a:solidFill>
              </a:rPr>
              <a:t>vật</a:t>
            </a:r>
            <a:r>
              <a:rPr lang="en-US" dirty="0">
                <a:solidFill>
                  <a:srgbClr val="FFFF00"/>
                </a:solidFill>
              </a:rPr>
              <a:t> </a:t>
            </a:r>
            <a:r>
              <a:rPr lang="en-US" dirty="0" err="1">
                <a:solidFill>
                  <a:srgbClr val="FFFF00"/>
                </a:solidFill>
              </a:rPr>
              <a:t>lý</a:t>
            </a:r>
            <a:r>
              <a:rPr lang="en-US" dirty="0">
                <a:solidFill>
                  <a:srgbClr val="FFFF00"/>
                </a:solidFill>
              </a:rPr>
              <a:t> </a:t>
            </a:r>
            <a:r>
              <a:rPr lang="en-US" dirty="0" err="1">
                <a:solidFill>
                  <a:srgbClr val="FFFF00"/>
                </a:solidFill>
              </a:rPr>
              <a:t>và</a:t>
            </a:r>
            <a:r>
              <a:rPr lang="en-US" dirty="0">
                <a:solidFill>
                  <a:srgbClr val="FFFF00"/>
                </a:solidFill>
              </a:rPr>
              <a:t> </a:t>
            </a:r>
            <a:r>
              <a:rPr lang="en-US" dirty="0" err="1">
                <a:solidFill>
                  <a:srgbClr val="FFFF00"/>
                </a:solidFill>
              </a:rPr>
              <a:t>các</a:t>
            </a:r>
            <a:r>
              <a:rPr lang="en-US" dirty="0">
                <a:solidFill>
                  <a:srgbClr val="FFFF00"/>
                </a:solidFill>
              </a:rPr>
              <a:t> đặc trưng </a:t>
            </a:r>
            <a:r>
              <a:rPr lang="vi-VN" dirty="0" smtClean="0">
                <a:solidFill>
                  <a:srgbClr val="FFFF00"/>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449" y="1085850"/>
                <a:ext cx="7562851" cy="5680075"/>
              </a:xfrm>
            </p:spPr>
            <p:txBody>
              <a:bodyPr>
                <a:noAutofit/>
              </a:bodyPr>
              <a:lstStyle/>
              <a:p>
                <a:pPr marL="0" indent="0">
                  <a:lnSpc>
                    <a:spcPct val="110000"/>
                  </a:lnSpc>
                  <a:spcBef>
                    <a:spcPts val="300"/>
                  </a:spcBef>
                  <a:spcAft>
                    <a:spcPts val="300"/>
                  </a:spcAft>
                  <a:buNone/>
                </a:pPr>
                <a:r>
                  <a:rPr lang="vi-VN" sz="2500" b="1" dirty="0" smtClean="0">
                    <a:solidFill>
                      <a:srgbClr val="66FF33"/>
                    </a:solidFill>
                    <a:latin typeface="Times New Roman" panose="02020603050405020304" pitchFamily="18" charset="0"/>
                    <a:cs typeface="Times New Roman" panose="02020603050405020304" pitchFamily="18" charset="0"/>
                  </a:rPr>
                  <a:t>4.1.2 Các đặc trưng thống kê của tín hiệu ngẫu nhiên:</a:t>
                </a:r>
              </a:p>
              <a:p>
                <a:pPr marL="342900" indent="-342900">
                  <a:lnSpc>
                    <a:spcPct val="110000"/>
                  </a:lnSpc>
                  <a:spcBef>
                    <a:spcPts val="300"/>
                  </a:spcBef>
                  <a:spcAft>
                    <a:spcPts val="300"/>
                  </a:spcAft>
                  <a:buFont typeface="Wingdings" panose="05000000000000000000" pitchFamily="2" charset="2"/>
                  <a:buChar char="§"/>
                </a:pPr>
                <a:r>
                  <a:rPr lang="vi-VN" sz="2600" b="1" i="1" dirty="0" smtClean="0">
                    <a:latin typeface="Times New Roman" panose="02020603050405020304" pitchFamily="18" charset="0"/>
                    <a:cs typeface="Times New Roman" panose="02020603050405020304" pitchFamily="18" charset="0"/>
                  </a:rPr>
                  <a:t>Hàm tự tương quan</a:t>
                </a:r>
                <a:r>
                  <a:rPr lang="vi-VN" sz="2600" b="1" dirty="0" smtClean="0">
                    <a:latin typeface="Times New Roman" panose="02020603050405020304" pitchFamily="18" charset="0"/>
                    <a:cs typeface="Times New Roman" panose="02020603050405020304" pitchFamily="18" charset="0"/>
                  </a:rPr>
                  <a:t>: </a:t>
                </a:r>
                <a:endParaRPr lang="vi-VN" sz="2600" dirty="0" smtClean="0">
                  <a:latin typeface="Times New Roman" panose="02020603050405020304" pitchFamily="18" charset="0"/>
                  <a:cs typeface="Times New Roman" panose="02020603050405020304" pitchFamily="18" charset="0"/>
                </a:endParaRPr>
              </a:p>
              <a:p>
                <a:pPr marL="674370" lvl="1" indent="-400050">
                  <a:lnSpc>
                    <a:spcPct val="110000"/>
                  </a:lnSpc>
                </a:pPr>
                <a:r>
                  <a:rPr lang="vi-VN" sz="2400" dirty="0">
                    <a:latin typeface="Times New Roman" panose="02020603050405020304" pitchFamily="18" charset="0"/>
                    <a:cs typeface="Times New Roman" panose="02020603050405020304" pitchFamily="18" charset="0"/>
                  </a:rPr>
                  <a:t>Trường hợp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a:latin typeface="Cambria Math" panose="02040503050406030204" pitchFamily="18" charset="0"/>
                          </a:rPr>
                          <m:t>1</m:t>
                        </m:r>
                      </m:sub>
                    </m:sSub>
                  </m:oMath>
                </a14:m>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a:latin typeface="Cambria Math" panose="02040503050406030204" pitchFamily="18" charset="0"/>
                          </a:rPr>
                          <m:t>2</m:t>
                        </m:r>
                      </m:sub>
                    </m:sSub>
                    <m:r>
                      <a:rPr lang="vi-VN" sz="2400" b="0" i="0" smtClean="0">
                        <a:latin typeface="Cambria Math" panose="02040503050406030204" pitchFamily="18" charset="0"/>
                      </a:rPr>
                      <m:t>= </m:t>
                    </m:r>
                    <m:r>
                      <a:rPr lang="vi-VN" sz="2400" i="1">
                        <a:latin typeface="Cambria Math" panose="02040503050406030204" pitchFamily="18" charset="0"/>
                      </a:rPr>
                      <m:t>𝑡</m:t>
                    </m:r>
                    <m:r>
                      <a:rPr lang="vi-VN" sz="2400" b="0" i="0" smtClean="0">
                        <a:latin typeface="Cambria Math" panose="02040503050406030204" pitchFamily="18" charset="0"/>
                      </a:rPr>
                      <m:t>: </m:t>
                    </m:r>
                  </m:oMath>
                </a14:m>
                <a:r>
                  <a:rPr lang="vi-VN" sz="2400" dirty="0" smtClean="0">
                    <a:latin typeface="Times New Roman" panose="02020603050405020304" pitchFamily="18" charset="0"/>
                    <a:cs typeface="Times New Roman" panose="02020603050405020304" pitchFamily="18" charset="0"/>
                  </a:rPr>
                  <a:t> </a:t>
                </a:r>
              </a:p>
              <a:p>
                <a:pPr marL="674370" lvl="1" indent="-400050">
                  <a:lnSpc>
                    <a:spcPct val="110000"/>
                  </a:lnSpc>
                </a:pPr>
                <a:endParaRPr lang="vi-VN" sz="2400" dirty="0">
                  <a:latin typeface="Times New Roman" panose="02020603050405020304" pitchFamily="18" charset="0"/>
                  <a:cs typeface="Times New Roman" panose="02020603050405020304" pitchFamily="18" charset="0"/>
                </a:endParaRPr>
              </a:p>
              <a:p>
                <a:pPr marL="674370" lvl="1" indent="-400050">
                  <a:lnSpc>
                    <a:spcPct val="110000"/>
                  </a:lnSpc>
                </a:pPr>
                <a:endParaRPr lang="vi-VN" sz="2400" dirty="0">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à"/>
                </a:pP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 Phương sai</a:t>
                </a:r>
              </a:p>
              <a:p>
                <a:pPr lvl="1">
                  <a:lnSpc>
                    <a:spcPct val="110000"/>
                  </a:lnSpc>
                  <a:buFont typeface="Wingdings" panose="05000000000000000000" pitchFamily="2" charset="2"/>
                  <a:buChar char="à"/>
                </a:pPr>
                <a:r>
                  <a:rPr lang="vi-VN" sz="2400" dirty="0">
                    <a:latin typeface="Times New Roman" panose="02020603050405020304" pitchFamily="18" charset="0"/>
                    <a:cs typeface="Times New Roman" panose="02020603050405020304" pitchFamily="18" charset="0"/>
                    <a:sym typeface="Wingdings" panose="05000000000000000000" pitchFamily="2" charset="2"/>
                  </a:rPr>
                  <a:t> </a:t>
                </a:r>
                <a:r>
                  <a:rPr lang="vi-VN" sz="2400" dirty="0" smtClean="0">
                    <a:latin typeface="Times New Roman" panose="02020603050405020304" pitchFamily="18" charset="0"/>
                    <a:cs typeface="Times New Roman" panose="02020603050405020304" pitchFamily="18" charset="0"/>
                    <a:sym typeface="Wingdings" panose="05000000000000000000" pitchFamily="2" charset="2"/>
                  </a:rPr>
                  <a:t>Đơn giản hơn, hàm tự tương quan được chuẩn hóa trong quá trình tính toán:  </a:t>
                </a:r>
                <a:endParaRPr lang="vi-VN" sz="2400" dirty="0">
                  <a:latin typeface="Times New Roman" panose="02020603050405020304" pitchFamily="18" charset="0"/>
                  <a:cs typeface="Times New Roman" panose="02020603050405020304" pitchFamily="18" charset="0"/>
                  <a:sym typeface="Wingdings" panose="05000000000000000000" pitchFamily="2" charset="2"/>
                </a:endParaRPr>
              </a:p>
              <a:p>
                <a:pPr marL="685800" lvl="1" indent="-342900">
                  <a:lnSpc>
                    <a:spcPct val="110000"/>
                  </a:lnSpc>
                </a:pPr>
                <a:endParaRPr lang="vi-VN" sz="26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b="1" i="1"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r>
                  <a:rPr lang="vi-VN" sz="2800" b="1" i="1" dirty="0" smtClean="0">
                    <a:latin typeface="Times New Roman" panose="02020603050405020304" pitchFamily="18" charset="0"/>
                    <a:cs typeface="Times New Roman" panose="02020603050405020304" pitchFamily="18" charset="0"/>
                  </a:rPr>
                  <a:t>Khoảng </a:t>
                </a:r>
                <a:r>
                  <a:rPr lang="vi-VN" sz="2800" b="1" i="1" dirty="0">
                    <a:latin typeface="Times New Roman" panose="02020603050405020304" pitchFamily="18" charset="0"/>
                    <a:cs typeface="Times New Roman" panose="02020603050405020304" pitchFamily="18" charset="0"/>
                  </a:rPr>
                  <a:t>tương quan</a:t>
                </a:r>
                <a:r>
                  <a:rPr lang="vi-VN" sz="2800" b="1" dirty="0">
                    <a:latin typeface="Times New Roman" panose="02020603050405020304" pitchFamily="18" charset="0"/>
                    <a:cs typeface="Times New Roman" panose="02020603050405020304" pitchFamily="18" charset="0"/>
                  </a:rPr>
                  <a:t>:</a:t>
                </a:r>
              </a:p>
              <a:p>
                <a:pPr marL="0" indent="0">
                  <a:lnSpc>
                    <a:spcPct val="110000"/>
                  </a:lnSpc>
                  <a:spcBef>
                    <a:spcPts val="300"/>
                  </a:spcBef>
                  <a:spcAft>
                    <a:spcPts val="300"/>
                  </a:spcAft>
                  <a:buNone/>
                </a:pPr>
                <a:endParaRPr lang="vi-VN" sz="26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449" y="1085850"/>
                <a:ext cx="7562851" cy="5680075"/>
              </a:xfrm>
              <a:blipFill rotWithShape="0">
                <a:blip r:embed="rId2"/>
                <a:stretch>
                  <a:fillRect l="-1289" t="-644" r="-564"/>
                </a:stretch>
              </a:blipFill>
            </p:spPr>
            <p:txBody>
              <a:bodyPr/>
              <a:lstStyle/>
              <a:p>
                <a:r>
                  <a:rPr lang="en-US">
                    <a:noFill/>
                  </a:rPr>
                  <a:t> </a:t>
                </a:r>
              </a:p>
            </p:txBody>
          </p:sp>
        </mc:Fallback>
      </mc:AlternateContent>
      <p:cxnSp>
        <p:nvCxnSpPr>
          <p:cNvPr id="5" name="Straight Connector 4"/>
          <p:cNvCxnSpPr/>
          <p:nvPr/>
        </p:nvCxnSpPr>
        <p:spPr>
          <a:xfrm>
            <a:off x="0" y="913175"/>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10</a:t>
            </a:fld>
            <a:endParaRPr lang="en-US"/>
          </a:p>
        </p:txBody>
      </p:sp>
      <p:pic>
        <p:nvPicPr>
          <p:cNvPr id="4" name="Picture 3"/>
          <p:cNvPicPr>
            <a:picLocks noChangeAspect="1"/>
          </p:cNvPicPr>
          <p:nvPr/>
        </p:nvPicPr>
        <p:blipFill>
          <a:blip r:embed="rId3"/>
          <a:stretch>
            <a:fillRect/>
          </a:stretch>
        </p:blipFill>
        <p:spPr>
          <a:xfrm>
            <a:off x="542925" y="2716575"/>
            <a:ext cx="5376862" cy="680941"/>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542925" y="4890693"/>
                <a:ext cx="3727431" cy="9364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𝑥</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1</m:t>
                              </m:r>
                            </m:sub>
                          </m:sSub>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2</m:t>
                              </m:r>
                            </m:sub>
                          </m:sSub>
                        </m:e>
                      </m:d>
                      <m:r>
                        <a:rPr lang="en-US" sz="2600" i="0">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𝑥</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1</m:t>
                                  </m:r>
                                </m:sub>
                              </m:sSub>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2</m:t>
                                  </m:r>
                                </m:sub>
                              </m:sSub>
                            </m:e>
                          </m:d>
                        </m:num>
                        <m:den>
                          <m:sSub>
                            <m:sSubPr>
                              <m:ctrlPr>
                                <a:rPr lang="en-US"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𝑥</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1</m:t>
                                  </m:r>
                                </m:sub>
                              </m:sSub>
                            </m:e>
                          </m:d>
                          <m:sSub>
                            <m:sSubPr>
                              <m:ctrlPr>
                                <a:rPr lang="en-US"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𝑥</m:t>
                              </m:r>
                            </m:sub>
                          </m:sSub>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i="0">
                                      <a:latin typeface="Cambria Math" panose="02040503050406030204" pitchFamily="18" charset="0"/>
                                    </a:rPr>
                                    <m:t>2</m:t>
                                  </m:r>
                                </m:sub>
                              </m:sSub>
                            </m:e>
                          </m:d>
                        </m:den>
                      </m:f>
                    </m:oMath>
                  </m:oMathPara>
                </a14:m>
                <a:endParaRPr lang="en-US" sz="2600" dirty="0"/>
              </a:p>
            </p:txBody>
          </p:sp>
        </mc:Choice>
        <mc:Fallback xmlns="">
          <p:sp>
            <p:nvSpPr>
              <p:cNvPr id="8" name="Rectangle 7"/>
              <p:cNvSpPr>
                <a:spLocks noRot="1" noChangeAspect="1" noMove="1" noResize="1" noEditPoints="1" noAdjustHandles="1" noChangeArrowheads="1" noChangeShapeType="1" noTextEdit="1"/>
              </p:cNvSpPr>
              <p:nvPr/>
            </p:nvSpPr>
            <p:spPr>
              <a:xfrm>
                <a:off x="542925" y="4890693"/>
                <a:ext cx="3727431" cy="936475"/>
              </a:xfrm>
              <a:prstGeom prst="rect">
                <a:avLst/>
              </a:prstGeom>
              <a:blipFill rotWithShape="0">
                <a:blip r:embed="rId4"/>
                <a:stretch>
                  <a:fillRect/>
                </a:stretch>
              </a:blipFill>
            </p:spPr>
            <p:txBody>
              <a:bodyPr/>
              <a:lstStyle/>
              <a:p>
                <a:r>
                  <a:rPr lang="en-US">
                    <a:noFill/>
                  </a:rPr>
                  <a:t> </a:t>
                </a:r>
              </a:p>
            </p:txBody>
          </p:sp>
        </mc:Fallback>
      </mc:AlternateContent>
      <p:cxnSp>
        <p:nvCxnSpPr>
          <p:cNvPr id="16" name="Straight Connector 15"/>
          <p:cNvCxnSpPr/>
          <p:nvPr/>
        </p:nvCxnSpPr>
        <p:spPr>
          <a:xfrm>
            <a:off x="7172325" y="1743075"/>
            <a:ext cx="0" cy="48863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7343775" y="1526491"/>
                <a:ext cx="4638675" cy="1871025"/>
              </a:xfrm>
              <a:prstGeom prst="rect">
                <a:avLst/>
              </a:prstGeom>
            </p:spPr>
            <p:txBody>
              <a:bodyPr wrap="square">
                <a:spAutoFit/>
              </a:bodyPr>
              <a:lstStyle/>
              <a:p>
                <a:pPr marL="342900" indent="-342900">
                  <a:lnSpc>
                    <a:spcPct val="110000"/>
                  </a:lnSpc>
                  <a:spcBef>
                    <a:spcPts val="300"/>
                  </a:spcBef>
                  <a:spcAft>
                    <a:spcPts val="300"/>
                  </a:spcAft>
                  <a:buFont typeface="Wingdings" panose="05000000000000000000" pitchFamily="2" charset="2"/>
                  <a:buChar char="§"/>
                </a:pPr>
                <a:r>
                  <a:rPr lang="vi-VN" sz="2500" b="1" i="1" dirty="0">
                    <a:latin typeface="Times New Roman" panose="02020603050405020304" pitchFamily="18" charset="0"/>
                    <a:cs typeface="Times New Roman" panose="02020603050405020304" pitchFamily="18" charset="0"/>
                  </a:rPr>
                  <a:t>Khoảng tương quan</a:t>
                </a:r>
                <a:r>
                  <a:rPr lang="vi-VN" sz="2500" b="1" dirty="0">
                    <a:latin typeface="Times New Roman" panose="02020603050405020304" pitchFamily="18" charset="0"/>
                    <a:cs typeface="Times New Roman" panose="02020603050405020304" pitchFamily="18" charset="0"/>
                  </a:rPr>
                  <a:t>:</a:t>
                </a:r>
              </a:p>
              <a:p>
                <a:pPr>
                  <a:spcBef>
                    <a:spcPts val="200"/>
                  </a:spcBef>
                  <a:spcAft>
                    <a:spcPts val="200"/>
                  </a:spcAft>
                </a:pPr>
                <a:r>
                  <a:rPr lang="vi-VN" sz="2400" i="1" dirty="0">
                    <a:latin typeface="Times New Roman" panose="02020603050405020304" pitchFamily="18" charset="0"/>
                    <a:cs typeface="Times New Roman" panose="02020603050405020304" pitchFamily="18" charset="0"/>
                  </a:rPr>
                  <a:t>Khoảng tương quan </a:t>
                </a:r>
                <a14:m>
                  <m:oMath xmlns:m="http://schemas.openxmlformats.org/officeDocument/2006/math">
                    <m:d>
                      <m:dPr>
                        <m:ctrlPr>
                          <a:rPr lang="en-US" sz="2400" i="1">
                            <a:solidFill>
                              <a:srgbClr val="66FF33"/>
                            </a:solidFill>
                            <a:latin typeface="Cambria Math" panose="02040503050406030204" pitchFamily="18" charset="0"/>
                          </a:rPr>
                        </m:ctrlPr>
                      </m:dPr>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𝜏</m:t>
                            </m:r>
                          </m:e>
                          <m:sub>
                            <m:r>
                              <a:rPr lang="en-US" sz="2400" i="1">
                                <a:solidFill>
                                  <a:srgbClr val="66FF33"/>
                                </a:solidFill>
                                <a:latin typeface="Cambria Math" panose="02040503050406030204" pitchFamily="18" charset="0"/>
                              </a:rPr>
                              <m:t>𝑘</m:t>
                            </m:r>
                          </m:sub>
                        </m:sSub>
                      </m:e>
                    </m:d>
                    <m:r>
                      <a:rPr lang="vi-VN" sz="2400">
                        <a:solidFill>
                          <a:srgbClr val="66FF33"/>
                        </a:solidFill>
                        <a:latin typeface="Cambria Math" panose="02040503050406030204" pitchFamily="18" charset="0"/>
                      </a:rPr>
                      <m:t> </m:t>
                    </m:r>
                    <m:r>
                      <m:rPr>
                        <m:sty m:val="p"/>
                      </m:rPr>
                      <a:rPr lang="vi-VN" sz="2400" i="1">
                        <a:latin typeface="Cambria Math" panose="02040503050406030204" pitchFamily="18" charset="0"/>
                      </a:rPr>
                      <m:t>l</m:t>
                    </m:r>
                  </m:oMath>
                </a14:m>
                <a:r>
                  <a:rPr lang="vi-VN" sz="2400" i="1" dirty="0">
                    <a:latin typeface="Times New Roman" panose="02020603050405020304" pitchFamily="18" charset="0"/>
                    <a:cs typeface="Times New Roman" panose="02020603050405020304" pitchFamily="18" charset="0"/>
                  </a:rPr>
                  <a:t>à khoảng thời gian trong đó   </a:t>
                </a:r>
                <a14:m>
                  <m:oMath xmlns:m="http://schemas.openxmlformats.org/officeDocument/2006/math">
                    <m:d>
                      <m:dPr>
                        <m:ctrlPr>
                          <a:rPr lang="en-US" sz="2400" i="1">
                            <a:latin typeface="Cambria Math" panose="02040503050406030204" pitchFamily="18" charset="0"/>
                          </a:rPr>
                        </m:ctrlPr>
                      </m:dPr>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𝜏</m:t>
                            </m:r>
                          </m:e>
                          <m:sub>
                            <m:r>
                              <a:rPr lang="en-US" sz="2400" i="1">
                                <a:solidFill>
                                  <a:srgbClr val="66FF33"/>
                                </a:solidFill>
                                <a:latin typeface="Cambria Math" panose="02040503050406030204" pitchFamily="18" charset="0"/>
                              </a:rPr>
                              <m:t>𝜉</m:t>
                            </m:r>
                          </m:sub>
                        </m:sSub>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𝜏</m:t>
                            </m:r>
                          </m:e>
                        </m:d>
                      </m:e>
                    </m:d>
                  </m:oMath>
                </a14:m>
                <a:r>
                  <a:rPr lang="vi-VN" sz="2400" dirty="0"/>
                  <a:t> </a:t>
                </a:r>
                <a:r>
                  <a:rPr lang="vi-VN" sz="2400" i="1" dirty="0">
                    <a:latin typeface="Times New Roman" panose="02020603050405020304" pitchFamily="18" charset="0"/>
                    <a:cs typeface="Times New Roman" panose="02020603050405020304" pitchFamily="18" charset="0"/>
                  </a:rPr>
                  <a:t>không nhỏ hơn 0.05. </a:t>
                </a:r>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7343775" y="1526491"/>
                <a:ext cx="4638675" cy="1871025"/>
              </a:xfrm>
              <a:prstGeom prst="rect">
                <a:avLst/>
              </a:prstGeom>
              <a:blipFill rotWithShape="0">
                <a:blip r:embed="rId5"/>
                <a:stretch>
                  <a:fillRect l="-2102" t="-1954" r="-1183" b="-6515"/>
                </a:stretch>
              </a:blipFill>
            </p:spPr>
            <p:txBody>
              <a:bodyPr/>
              <a:lstStyle/>
              <a:p>
                <a:r>
                  <a:rPr lang="en-US">
                    <a:noFill/>
                  </a:rPr>
                  <a:t> </a:t>
                </a:r>
              </a:p>
            </p:txBody>
          </p:sp>
        </mc:Fallback>
      </mc:AlternateContent>
      <p:pic>
        <p:nvPicPr>
          <p:cNvPr id="18" name="Picture 17"/>
          <p:cNvPicPr>
            <a:picLocks noChangeAspect="1"/>
          </p:cNvPicPr>
          <p:nvPr/>
        </p:nvPicPr>
        <p:blipFill>
          <a:blip r:embed="rId6"/>
          <a:stretch>
            <a:fillRect/>
          </a:stretch>
        </p:blipFill>
        <p:spPr>
          <a:xfrm>
            <a:off x="8991970" y="3762108"/>
            <a:ext cx="2990480" cy="2772255"/>
          </a:xfrm>
          <a:prstGeom prst="rect">
            <a:avLst/>
          </a:prstGeom>
        </p:spPr>
      </p:pic>
      <mc:AlternateContent xmlns:mc="http://schemas.openxmlformats.org/markup-compatibility/2006" xmlns:a14="http://schemas.microsoft.com/office/drawing/2010/main">
        <mc:Choice Requires="a14">
          <p:sp>
            <p:nvSpPr>
              <p:cNvPr id="19" name="Rectangle 18"/>
              <p:cNvSpPr/>
              <p:nvPr/>
            </p:nvSpPr>
            <p:spPr>
              <a:xfrm>
                <a:off x="3829764" y="5588755"/>
                <a:ext cx="3071931" cy="12617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𝑘</m:t>
                          </m:r>
                        </m:sub>
                      </m:sSub>
                      <m:r>
                        <a:rPr lang="en-US" sz="2600" i="0">
                          <a:latin typeface="Cambria Math" panose="02040503050406030204" pitchFamily="18" charset="0"/>
                        </a:rPr>
                        <m:t>=</m:t>
                      </m:r>
                      <m:f>
                        <m:fPr>
                          <m:ctrlPr>
                            <a:rPr lang="en-US" sz="2600" i="1">
                              <a:latin typeface="Cambria Math" panose="02040503050406030204" pitchFamily="18" charset="0"/>
                            </a:rPr>
                          </m:ctrlPr>
                        </m:fPr>
                        <m:num>
                          <m:r>
                            <a:rPr lang="en-US" sz="2600" i="0">
                              <a:latin typeface="Cambria Math" panose="02040503050406030204" pitchFamily="18" charset="0"/>
                            </a:rPr>
                            <m:t>1</m:t>
                          </m:r>
                        </m:num>
                        <m:den>
                          <m:r>
                            <a:rPr lang="en-US" sz="2600" i="0">
                              <a:latin typeface="Cambria Math" panose="02040503050406030204" pitchFamily="18" charset="0"/>
                            </a:rPr>
                            <m:t>2</m:t>
                          </m:r>
                        </m:den>
                      </m:f>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d>
                            <m:dPr>
                              <m:begChr m:val="|"/>
                              <m:endChr m:val="|"/>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𝜏</m:t>
                                  </m:r>
                                </m:e>
                                <m:sub>
                                  <m:r>
                                    <a:rPr lang="en-US" sz="2600" i="1">
                                      <a:latin typeface="Cambria Math" panose="02040503050406030204" pitchFamily="18" charset="0"/>
                                    </a:rPr>
                                    <m:t>𝜉</m:t>
                                  </m:r>
                                </m:sub>
                              </m:sSub>
                              <m:d>
                                <m:dPr>
                                  <m:ctrlPr>
                                    <a:rPr lang="en-US" sz="2600" i="1">
                                      <a:latin typeface="Cambria Math" panose="02040503050406030204" pitchFamily="18" charset="0"/>
                                    </a:rPr>
                                  </m:ctrlPr>
                                </m:dPr>
                                <m:e>
                                  <m:r>
                                    <a:rPr lang="en-US" sz="2600" i="1">
                                      <a:latin typeface="Cambria Math" panose="02040503050406030204" pitchFamily="18" charset="0"/>
                                    </a:rPr>
                                    <m:t>𝜏</m:t>
                                  </m:r>
                                </m:e>
                              </m:d>
                            </m:e>
                          </m:d>
                        </m:e>
                      </m:nary>
                      <m:r>
                        <a:rPr lang="en-US" sz="2600" i="1">
                          <a:latin typeface="Cambria Math" panose="02040503050406030204" pitchFamily="18" charset="0"/>
                        </a:rPr>
                        <m:t>𝑑</m:t>
                      </m:r>
                      <m:r>
                        <a:rPr lang="en-US" sz="2600" i="1">
                          <a:latin typeface="Cambria Math" panose="02040503050406030204" pitchFamily="18" charset="0"/>
                        </a:rPr>
                        <m:t>𝜏</m:t>
                      </m:r>
                    </m:oMath>
                  </m:oMathPara>
                </a14:m>
                <a:endParaRPr lang="en-US" sz="2600" dirty="0"/>
              </a:p>
            </p:txBody>
          </p:sp>
        </mc:Choice>
        <mc:Fallback xmlns="">
          <p:sp>
            <p:nvSpPr>
              <p:cNvPr id="19" name="Rectangle 18"/>
              <p:cNvSpPr>
                <a:spLocks noRot="1" noChangeAspect="1" noMove="1" noResize="1" noEditPoints="1" noAdjustHandles="1" noChangeArrowheads="1" noChangeShapeType="1" noTextEdit="1"/>
              </p:cNvSpPr>
              <p:nvPr/>
            </p:nvSpPr>
            <p:spPr>
              <a:xfrm>
                <a:off x="3829764" y="5588755"/>
                <a:ext cx="3071931" cy="1261756"/>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021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526"/>
            <a:ext cx="11153775" cy="825500"/>
          </a:xfrm>
        </p:spPr>
        <p:txBody>
          <a:bodyPr>
            <a:normAutofit fontScale="90000"/>
          </a:bodyPr>
          <a:lstStyle/>
          <a:p>
            <a:r>
              <a:rPr lang="vi-VN" dirty="0">
                <a:solidFill>
                  <a:srgbClr val="FFFF00"/>
                </a:solidFill>
              </a:rPr>
              <a:t>4</a:t>
            </a:r>
            <a:r>
              <a:rPr lang="vi-VN" dirty="0" smtClean="0">
                <a:solidFill>
                  <a:srgbClr val="FFFF00"/>
                </a:solidFill>
              </a:rPr>
              <a:t>.1	</a:t>
            </a:r>
            <a:r>
              <a:rPr lang="en-US" dirty="0"/>
              <a:t> </a:t>
            </a:r>
            <a:r>
              <a:rPr lang="en-US" dirty="0" err="1">
                <a:solidFill>
                  <a:srgbClr val="FFFF00"/>
                </a:solidFill>
              </a:rPr>
              <a:t>Các</a:t>
            </a:r>
            <a:r>
              <a:rPr lang="en-US" dirty="0">
                <a:solidFill>
                  <a:srgbClr val="FFFF00"/>
                </a:solidFill>
              </a:rPr>
              <a:t> đặc trưng </a:t>
            </a:r>
            <a:r>
              <a:rPr lang="en-US" dirty="0" err="1">
                <a:solidFill>
                  <a:srgbClr val="FFFF00"/>
                </a:solidFill>
              </a:rPr>
              <a:t>vật</a:t>
            </a:r>
            <a:r>
              <a:rPr lang="en-US" dirty="0">
                <a:solidFill>
                  <a:srgbClr val="FFFF00"/>
                </a:solidFill>
              </a:rPr>
              <a:t> </a:t>
            </a:r>
            <a:r>
              <a:rPr lang="en-US" dirty="0" err="1">
                <a:solidFill>
                  <a:srgbClr val="FFFF00"/>
                </a:solidFill>
              </a:rPr>
              <a:t>lý</a:t>
            </a:r>
            <a:r>
              <a:rPr lang="en-US" dirty="0">
                <a:solidFill>
                  <a:srgbClr val="FFFF00"/>
                </a:solidFill>
              </a:rPr>
              <a:t> </a:t>
            </a:r>
            <a:r>
              <a:rPr lang="en-US" dirty="0" err="1">
                <a:solidFill>
                  <a:srgbClr val="FFFF00"/>
                </a:solidFill>
              </a:rPr>
              <a:t>và</a:t>
            </a:r>
            <a:r>
              <a:rPr lang="en-US" dirty="0">
                <a:solidFill>
                  <a:srgbClr val="FFFF00"/>
                </a:solidFill>
              </a:rPr>
              <a:t> </a:t>
            </a:r>
            <a:r>
              <a:rPr lang="en-US" dirty="0" err="1">
                <a:solidFill>
                  <a:srgbClr val="FFFF00"/>
                </a:solidFill>
              </a:rPr>
              <a:t>các</a:t>
            </a:r>
            <a:r>
              <a:rPr lang="en-US" dirty="0">
                <a:solidFill>
                  <a:srgbClr val="FFFF00"/>
                </a:solidFill>
              </a:rPr>
              <a:t> đặc trưng </a:t>
            </a:r>
            <a:r>
              <a:rPr lang="vi-VN" dirty="0" smtClean="0">
                <a:solidFill>
                  <a:srgbClr val="FFFF00"/>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449" y="1085850"/>
                <a:ext cx="11734801" cy="5680075"/>
              </a:xfrm>
            </p:spPr>
            <p:txBody>
              <a:bodyPr>
                <a:noAutofit/>
              </a:bodyPr>
              <a:lstStyle/>
              <a:p>
                <a:pPr marL="0" indent="0">
                  <a:lnSpc>
                    <a:spcPct val="110000"/>
                  </a:lnSpc>
                  <a:spcBef>
                    <a:spcPts val="300"/>
                  </a:spcBef>
                  <a:spcAft>
                    <a:spcPts val="300"/>
                  </a:spcAft>
                  <a:buNone/>
                </a:pPr>
                <a:r>
                  <a:rPr lang="vi-VN" sz="2500" b="1" dirty="0" smtClean="0">
                    <a:solidFill>
                      <a:srgbClr val="66FF33"/>
                    </a:solidFill>
                    <a:latin typeface="Times New Roman" panose="02020603050405020304" pitchFamily="18" charset="0"/>
                    <a:cs typeface="Times New Roman" panose="02020603050405020304" pitchFamily="18" charset="0"/>
                  </a:rPr>
                  <a:t>4.1.2 Các đặc trưng thống kê của tín hiệu ngẫu nhiên:</a:t>
                </a:r>
              </a:p>
              <a:p>
                <a:pPr marL="342900" indent="-342900">
                  <a:lnSpc>
                    <a:spcPct val="110000"/>
                  </a:lnSpc>
                  <a:spcBef>
                    <a:spcPts val="300"/>
                  </a:spcBef>
                  <a:spcAft>
                    <a:spcPts val="300"/>
                  </a:spcAft>
                  <a:buFont typeface="Wingdings" panose="05000000000000000000" pitchFamily="2" charset="2"/>
                  <a:buChar char="§"/>
                </a:pPr>
                <a:endParaRPr lang="vi-VN" sz="2600" b="1"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r>
                  <a:rPr lang="vi-VN" sz="2600" b="1" dirty="0" smtClean="0">
                    <a:latin typeface="Times New Roman" panose="02020603050405020304" pitchFamily="18" charset="0"/>
                    <a:cs typeface="Times New Roman" panose="02020603050405020304" pitchFamily="18" charset="0"/>
                  </a:rPr>
                  <a:t>Năng lượng của tín hiệu ngẫu nhiên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𝑇</m:t>
                        </m:r>
                      </m:sub>
                    </m:sSub>
                    <m:d>
                      <m:dPr>
                        <m:ctrlPr>
                          <a:rPr lang="en-US" sz="2800" i="1">
                            <a:latin typeface="Cambria Math" panose="02040503050406030204" pitchFamily="18" charset="0"/>
                          </a:rPr>
                        </m:ctrlPr>
                      </m:dPr>
                      <m:e>
                        <m:r>
                          <a:rPr lang="en-US" sz="2800" i="1">
                            <a:latin typeface="Cambria Math" panose="02040503050406030204" pitchFamily="18" charset="0"/>
                          </a:rPr>
                          <m:t>𝑡</m:t>
                        </m:r>
                      </m:e>
                    </m:d>
                    <m:r>
                      <a:rPr lang="vi-VN" sz="2800" b="0" i="1" smtClean="0">
                        <a:latin typeface="Cambria Math" panose="02040503050406030204" pitchFamily="18" charset="0"/>
                      </a:rPr>
                      <m:t>: </m:t>
                    </m:r>
                  </m:oMath>
                </a14:m>
                <a:endParaRPr lang="en-US" sz="2800" dirty="0"/>
              </a:p>
              <a:p>
                <a:pPr marL="342900" indent="-342900">
                  <a:lnSpc>
                    <a:spcPct val="110000"/>
                  </a:lnSpc>
                  <a:spcBef>
                    <a:spcPts val="300"/>
                  </a:spcBef>
                  <a:spcAft>
                    <a:spcPts val="300"/>
                  </a:spcAft>
                  <a:buFont typeface="Wingdings" panose="05000000000000000000" pitchFamily="2" charset="2"/>
                  <a:buChar char="§"/>
                </a:pPr>
                <a:endParaRPr lang="en-US" sz="2800" dirty="0"/>
              </a:p>
              <a:p>
                <a:pPr marL="342900" indent="-342900">
                  <a:lnSpc>
                    <a:spcPct val="110000"/>
                  </a:lnSpc>
                  <a:spcBef>
                    <a:spcPts val="300"/>
                  </a:spcBef>
                  <a:spcAft>
                    <a:spcPts val="300"/>
                  </a:spcAft>
                  <a:buFont typeface="Wingdings" panose="05000000000000000000" pitchFamily="2" charset="2"/>
                  <a:buChar char="§"/>
                </a:pPr>
                <a:endParaRPr lang="vi-VN" sz="2600" b="1"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r>
                  <a:rPr lang="vi-VN" sz="2600" b="1" dirty="0" smtClean="0">
                    <a:latin typeface="Times New Roman" panose="02020603050405020304" pitchFamily="18" charset="0"/>
                    <a:cs typeface="Times New Roman" panose="02020603050405020304" pitchFamily="18" charset="0"/>
                  </a:rPr>
                  <a:t>Công suất </a:t>
                </a:r>
                <a:r>
                  <a:rPr lang="vi-VN" sz="2600" b="1" dirty="0">
                    <a:latin typeface="Times New Roman" panose="02020603050405020304" pitchFamily="18" charset="0"/>
                    <a:cs typeface="Times New Roman" panose="02020603050405020304" pitchFamily="18" charset="0"/>
                  </a:rPr>
                  <a:t>của tín </a:t>
                </a:r>
                <a:r>
                  <a:rPr lang="vi-VN" sz="2600" b="1" dirty="0" smtClean="0">
                    <a:latin typeface="Times New Roman" panose="02020603050405020304" pitchFamily="18" charset="0"/>
                    <a:cs typeface="Times New Roman" panose="02020603050405020304" pitchFamily="18" charset="0"/>
                  </a:rPr>
                  <a:t>hiệu ngẫu nhiên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𝑇</m:t>
                        </m:r>
                      </m:sub>
                    </m:sSub>
                    <m:d>
                      <m:dPr>
                        <m:ctrlPr>
                          <a:rPr lang="en-US" sz="2800" i="1">
                            <a:latin typeface="Cambria Math" panose="02040503050406030204" pitchFamily="18" charset="0"/>
                          </a:rPr>
                        </m:ctrlPr>
                      </m:dPr>
                      <m:e>
                        <m:r>
                          <a:rPr lang="en-US" sz="2800" i="1">
                            <a:latin typeface="Cambria Math" panose="02040503050406030204" pitchFamily="18" charset="0"/>
                          </a:rPr>
                          <m:t>𝑡</m:t>
                        </m:r>
                      </m:e>
                    </m:d>
                  </m:oMath>
                </a14:m>
                <a:r>
                  <a:rPr lang="vi-VN" sz="2600" b="1" dirty="0" smtClean="0">
                    <a:latin typeface="Times New Roman" panose="02020603050405020304" pitchFamily="18" charset="0"/>
                    <a:cs typeface="Times New Roman" panose="02020603050405020304" pitchFamily="18" charset="0"/>
                  </a:rPr>
                  <a:t>: </a:t>
                </a:r>
              </a:p>
              <a:p>
                <a:pPr marL="342900" indent="-342900">
                  <a:lnSpc>
                    <a:spcPct val="110000"/>
                  </a:lnSpc>
                  <a:spcBef>
                    <a:spcPts val="300"/>
                  </a:spcBef>
                  <a:spcAft>
                    <a:spcPts val="300"/>
                  </a:spcAft>
                  <a:buFont typeface="Wingdings" panose="05000000000000000000" pitchFamily="2" charset="2"/>
                  <a:buChar char="§"/>
                </a:pPr>
                <a:endParaRPr lang="vi-VN" sz="2600" b="1" i="1"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600" i="1"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600" i="1"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600" i="1"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6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449" y="1085850"/>
                <a:ext cx="11734801" cy="5680075"/>
              </a:xfrm>
              <a:blipFill rotWithShape="0">
                <a:blip r:embed="rId2"/>
                <a:stretch>
                  <a:fillRect l="-831" t="-644"/>
                </a:stretch>
              </a:blipFill>
            </p:spPr>
            <p:txBody>
              <a:bodyPr/>
              <a:lstStyle/>
              <a:p>
                <a:r>
                  <a:rPr lang="en-US">
                    <a:noFill/>
                  </a:rPr>
                  <a:t> </a:t>
                </a:r>
              </a:p>
            </p:txBody>
          </p:sp>
        </mc:Fallback>
      </mc:AlternateContent>
      <p:cxnSp>
        <p:nvCxnSpPr>
          <p:cNvPr id="5" name="Straight Connector 4"/>
          <p:cNvCxnSpPr/>
          <p:nvPr/>
        </p:nvCxnSpPr>
        <p:spPr>
          <a:xfrm>
            <a:off x="0" y="913175"/>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11</a:t>
            </a:fld>
            <a:endParaRPr lang="en-US"/>
          </a:p>
        </p:txBody>
      </p:sp>
      <p:pic>
        <p:nvPicPr>
          <p:cNvPr id="8" name="Picture 7"/>
          <p:cNvPicPr>
            <a:picLocks noChangeAspect="1"/>
          </p:cNvPicPr>
          <p:nvPr/>
        </p:nvPicPr>
        <p:blipFill>
          <a:blip r:embed="rId3"/>
          <a:stretch>
            <a:fillRect/>
          </a:stretch>
        </p:blipFill>
        <p:spPr>
          <a:xfrm>
            <a:off x="6905412" y="1886515"/>
            <a:ext cx="4387428" cy="997658"/>
          </a:xfrm>
          <a:prstGeom prst="rect">
            <a:avLst/>
          </a:prstGeom>
        </p:spPr>
      </p:pic>
      <p:pic>
        <p:nvPicPr>
          <p:cNvPr id="10" name="Picture 9"/>
          <p:cNvPicPr>
            <a:picLocks noChangeAspect="1"/>
          </p:cNvPicPr>
          <p:nvPr/>
        </p:nvPicPr>
        <p:blipFill>
          <a:blip r:embed="rId4"/>
          <a:stretch>
            <a:fillRect/>
          </a:stretch>
        </p:blipFill>
        <p:spPr>
          <a:xfrm>
            <a:off x="6905412" y="3280411"/>
            <a:ext cx="4953000" cy="1247775"/>
          </a:xfrm>
          <a:prstGeom prst="rect">
            <a:avLst/>
          </a:prstGeom>
        </p:spPr>
      </p:pic>
    </p:spTree>
    <p:extLst>
      <p:ext uri="{BB962C8B-B14F-4D97-AF65-F5344CB8AC3E}">
        <p14:creationId xmlns:p14="http://schemas.microsoft.com/office/powerpoint/2010/main" val="2274465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050"/>
            <a:ext cx="11425767" cy="865717"/>
          </a:xfrm>
        </p:spPr>
        <p:txBody>
          <a:bodyPr>
            <a:normAutofit/>
          </a:bodyPr>
          <a:lstStyle/>
          <a:p>
            <a:r>
              <a:rPr lang="vi-VN" sz="3600" dirty="0" smtClean="0">
                <a:solidFill>
                  <a:srgbClr val="FFFF00"/>
                </a:solidFill>
              </a:rPr>
              <a:t>4.2	</a:t>
            </a:r>
            <a:r>
              <a:rPr lang="en-US" sz="3600" dirty="0"/>
              <a:t> </a:t>
            </a:r>
            <a:r>
              <a:rPr lang="vi-VN" sz="3600" dirty="0">
                <a:solidFill>
                  <a:srgbClr val="FFFF00"/>
                </a:solidFill>
              </a:rPr>
              <a:t>Truyền tín hiệu ngẫu nhiên qua </a:t>
            </a:r>
            <a:r>
              <a:rPr lang="vi-VN" sz="3600" dirty="0" smtClean="0">
                <a:solidFill>
                  <a:srgbClr val="FFFF00"/>
                </a:solidFill>
              </a:rPr>
              <a:t>bộ lọc </a:t>
            </a:r>
            <a:r>
              <a:rPr lang="vi-VN" sz="3600" dirty="0">
                <a:solidFill>
                  <a:srgbClr val="FFFF00"/>
                </a:solidFill>
              </a:rPr>
              <a:t>tuyến tính</a:t>
            </a:r>
            <a:endParaRPr lang="vi-VN" sz="3600" dirty="0" smtClean="0">
              <a:solidFill>
                <a:srgbClr val="FFFF00"/>
              </a:solidFill>
            </a:endParaRPr>
          </a:p>
        </p:txBody>
      </p:sp>
      <p:sp>
        <p:nvSpPr>
          <p:cNvPr id="3" name="Content Placeholder 2"/>
          <p:cNvSpPr>
            <a:spLocks noGrp="1"/>
          </p:cNvSpPr>
          <p:nvPr>
            <p:ph idx="1"/>
          </p:nvPr>
        </p:nvSpPr>
        <p:spPr>
          <a:xfrm>
            <a:off x="342900" y="1130297"/>
            <a:ext cx="7052161" cy="2660654"/>
          </a:xfrm>
        </p:spPr>
        <p:txBody>
          <a:bodyPr>
            <a:noAutofit/>
          </a:bodyPr>
          <a:lstStyle/>
          <a:p>
            <a:pPr marL="0" indent="0">
              <a:lnSpc>
                <a:spcPct val="110000"/>
              </a:lnSpc>
              <a:spcBef>
                <a:spcPts val="300"/>
              </a:spcBef>
              <a:spcAft>
                <a:spcPts val="300"/>
              </a:spcAft>
              <a:buNone/>
            </a:pPr>
            <a:r>
              <a:rPr lang="vi-VN" sz="2800" dirty="0" smtClean="0">
                <a:solidFill>
                  <a:srgbClr val="66FF33"/>
                </a:solidFill>
                <a:latin typeface="Times New Roman" panose="02020603050405020304" pitchFamily="18" charset="0"/>
                <a:cs typeface="Times New Roman" panose="02020603050405020304" pitchFamily="18" charset="0"/>
              </a:rPr>
              <a:t>Đặt bài toán:</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Cho bộ lọc tuyến tính có tham số không đổi và đặc tính truyền đạt hình chữ nhật chịu tác động của nhiễu trắng. Hàm tự tương quan của nhiễu ở ngõ ra và mật độ phổ công suất ở ngõ ra?</a:t>
            </a:r>
          </a:p>
        </p:txBody>
      </p:sp>
      <p:cxnSp>
        <p:nvCxnSpPr>
          <p:cNvPr id="5" name="Straight Connector 4"/>
          <p:cNvCxnSpPr/>
          <p:nvPr/>
        </p:nvCxnSpPr>
        <p:spPr>
          <a:xfrm>
            <a:off x="0" y="98848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12</a:t>
            </a:fld>
            <a:endParaRPr lang="en-US"/>
          </a:p>
        </p:txBody>
      </p:sp>
      <p:pic>
        <p:nvPicPr>
          <p:cNvPr id="8" name="Picture 7"/>
          <p:cNvPicPr>
            <a:picLocks noChangeAspect="1"/>
          </p:cNvPicPr>
          <p:nvPr/>
        </p:nvPicPr>
        <p:blipFill>
          <a:blip r:embed="rId2"/>
          <a:stretch>
            <a:fillRect/>
          </a:stretch>
        </p:blipFill>
        <p:spPr>
          <a:xfrm>
            <a:off x="7395061" y="1877960"/>
            <a:ext cx="4711214" cy="1684390"/>
          </a:xfrm>
          <a:prstGeom prst="rect">
            <a:avLst/>
          </a:prstGeom>
        </p:spPr>
      </p:pic>
      <mc:AlternateContent xmlns:mc="http://schemas.openxmlformats.org/markup-compatibility/2006" xmlns:a14="http://schemas.microsoft.com/office/drawing/2010/main">
        <mc:Choice Requires="a14">
          <p:sp>
            <p:nvSpPr>
              <p:cNvPr id="9" name="Content Placeholder 2"/>
              <p:cNvSpPr txBox="1">
                <a:spLocks/>
              </p:cNvSpPr>
              <p:nvPr/>
            </p:nvSpPr>
            <p:spPr>
              <a:xfrm>
                <a:off x="342899" y="3790951"/>
                <a:ext cx="11534776" cy="266065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00000"/>
                  </a:lnSpc>
                  <a:spcBef>
                    <a:spcPts val="200"/>
                  </a:spcBef>
                  <a:buFont typeface="Arial" pitchFamily="34" charset="0"/>
                  <a:buNone/>
                </a:pPr>
                <a:r>
                  <a:rPr lang="vi-VN" sz="2800" dirty="0" smtClean="0">
                    <a:solidFill>
                      <a:srgbClr val="66FF33"/>
                    </a:solidFill>
                    <a:latin typeface="Times New Roman" panose="02020603050405020304" pitchFamily="18" charset="0"/>
                    <a:cs typeface="Times New Roman" panose="02020603050405020304" pitchFamily="18" charset="0"/>
                  </a:rPr>
                  <a:t>Giải quyết bài toán</a:t>
                </a:r>
              </a:p>
              <a:p>
                <a:pPr marL="342900" indent="-342900">
                  <a:lnSpc>
                    <a:spcPct val="100000"/>
                  </a:lnSpc>
                  <a:spcBef>
                    <a:spcPts val="200"/>
                  </a:spcBef>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Ngõ ra, phổ biên độ phức của tín hiệu:</a:t>
                </a:r>
              </a:p>
              <a:p>
                <a:pPr marL="0" indent="0">
                  <a:lnSpc>
                    <a:spcPct val="100000"/>
                  </a:lnSpc>
                  <a:spcBef>
                    <a:spcPts val="200"/>
                  </a:spcBef>
                  <a:buNone/>
                </a:pPr>
                <a:endParaRPr lang="vi-VN" sz="2800" dirty="0">
                  <a:latin typeface="Times New Roman" panose="02020603050405020304" pitchFamily="18" charset="0"/>
                  <a:cs typeface="Times New Roman" panose="02020603050405020304" pitchFamily="18" charset="0"/>
                </a:endParaRPr>
              </a:p>
              <a:p>
                <a:pPr marL="0" indent="0">
                  <a:lnSpc>
                    <a:spcPct val="100000"/>
                  </a:lnSpc>
                  <a:spcBef>
                    <a:spcPts val="200"/>
                  </a:spcBef>
                  <a:buNone/>
                </a:pPr>
                <a:r>
                  <a:rPr lang="vi-VN" sz="2800" dirty="0">
                    <a:latin typeface="Times New Roman" panose="02020603050405020304" pitchFamily="18" charset="0"/>
                    <a:cs typeface="Times New Roman" panose="02020603050405020304" pitchFamily="18" charset="0"/>
                  </a:rPr>
                  <a:t>t</a:t>
                </a:r>
                <a:r>
                  <a:rPr lang="vi-VN" sz="2800" dirty="0" smtClean="0">
                    <a:latin typeface="Times New Roman" panose="02020603050405020304" pitchFamily="18" charset="0"/>
                    <a:cs typeface="Times New Roman" panose="02020603050405020304" pitchFamily="18" charset="0"/>
                  </a:rPr>
                  <a:t>rong đó:</a:t>
                </a:r>
              </a:p>
              <a:p>
                <a:pPr marL="800100" indent="-354013">
                  <a:lnSpc>
                    <a:spcPct val="100000"/>
                  </a:lnSpc>
                  <a:spcBef>
                    <a:spcPts val="200"/>
                  </a:spcBef>
                </a:pPr>
                <a:r>
                  <a:rPr lang="vi-V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𝑆</m:t>
                            </m:r>
                          </m:e>
                        </m:acc>
                      </m:e>
                      <m:sub>
                        <m:r>
                          <a:rPr lang="en-US" sz="2800" i="1">
                            <a:latin typeface="Cambria Math" panose="02040503050406030204" pitchFamily="18" charset="0"/>
                          </a:rPr>
                          <m:t>𝑜</m:t>
                        </m:r>
                      </m:sub>
                    </m:sSub>
                    <m:d>
                      <m:dPr>
                        <m:ctrlPr>
                          <a:rPr lang="en-US" sz="2800" i="1">
                            <a:latin typeface="Cambria Math" panose="02040503050406030204" pitchFamily="18" charset="0"/>
                          </a:rPr>
                        </m:ctrlPr>
                      </m:dPr>
                      <m:e>
                        <m:r>
                          <a:rPr lang="en-US" sz="2800" i="1">
                            <a:latin typeface="Cambria Math" panose="02040503050406030204" pitchFamily="18" charset="0"/>
                          </a:rPr>
                          <m:t>𝑤</m:t>
                        </m:r>
                      </m:e>
                    </m:d>
                  </m:oMath>
                </a14:m>
                <a:r>
                  <a:rPr lang="vi-VN" sz="2800" dirty="0" smtClean="0">
                    <a:latin typeface="Times New Roman" panose="02020603050405020304" pitchFamily="18" charset="0"/>
                    <a:cs typeface="Times New Roman" panose="02020603050405020304" pitchFamily="18" charset="0"/>
                  </a:rPr>
                  <a:t>: phổ biên độ của tín hiệu ở ngõ vào</a:t>
                </a:r>
              </a:p>
              <a:p>
                <a:pPr marL="800100" indent="-354013">
                  <a:lnSpc>
                    <a:spcPct val="100000"/>
                  </a:lnSpc>
                  <a:spcBef>
                    <a:spcPts val="200"/>
                  </a:spcBef>
                </a:pP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𝐻</m:t>
                        </m:r>
                      </m:e>
                    </m:acc>
                    <m:d>
                      <m:dPr>
                        <m:ctrlPr>
                          <a:rPr lang="en-US" sz="2800" i="1">
                            <a:latin typeface="Cambria Math" panose="02040503050406030204" pitchFamily="18" charset="0"/>
                          </a:rPr>
                        </m:ctrlPr>
                      </m:dPr>
                      <m:e>
                        <m:r>
                          <a:rPr lang="en-US" sz="2800" i="1">
                            <a:latin typeface="Cambria Math" panose="02040503050406030204" pitchFamily="18" charset="0"/>
                          </a:rPr>
                          <m:t>𝑤</m:t>
                        </m:r>
                      </m:e>
                    </m:d>
                    <m:r>
                      <a:rPr lang="en-US" sz="2800">
                        <a:latin typeface="Cambria Math" panose="02040503050406030204" pitchFamily="18" charset="0"/>
                      </a:rPr>
                      <m:t>.</m:t>
                    </m:r>
                  </m:oMath>
                </a14:m>
                <a:r>
                  <a:rPr lang="vi-VN" sz="2800" dirty="0" smtClean="0">
                    <a:latin typeface="Times New Roman" panose="02020603050405020304" pitchFamily="18" charset="0"/>
                    <a:cs typeface="Times New Roman" panose="02020603050405020304" pitchFamily="18" charset="0"/>
                  </a:rPr>
                  <a:t>: hàm truyền đạt của mạch</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42899" y="3790951"/>
                <a:ext cx="11534776" cy="2660654"/>
              </a:xfrm>
              <a:prstGeom prst="rect">
                <a:avLst/>
              </a:prstGeom>
              <a:blipFill rotWithShape="0">
                <a:blip r:embed="rId3"/>
                <a:stretch>
                  <a:fillRect l="-1057" t="-2523" b="-169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450978" y="4359635"/>
                <a:ext cx="3434466" cy="5076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𝑆</m:t>
                              </m:r>
                            </m:e>
                          </m:acc>
                        </m:e>
                        <m:sub>
                          <m:r>
                            <a:rPr lang="en-US" sz="2600" i="1">
                              <a:latin typeface="Cambria Math" panose="02040503050406030204" pitchFamily="18" charset="0"/>
                            </a:rPr>
                            <m:t>𝑜</m:t>
                          </m:r>
                        </m:sub>
                      </m:sSub>
                      <m:d>
                        <m:dPr>
                          <m:ctrlPr>
                            <a:rPr lang="en-US" sz="2600" i="1">
                              <a:latin typeface="Cambria Math" panose="02040503050406030204" pitchFamily="18" charset="0"/>
                            </a:rPr>
                          </m:ctrlPr>
                        </m:dPr>
                        <m:e>
                          <m:r>
                            <a:rPr lang="en-US" sz="2600" i="1">
                              <a:latin typeface="Cambria Math" panose="02040503050406030204" pitchFamily="18" charset="0"/>
                            </a:rPr>
                            <m:t>𝑤</m:t>
                          </m:r>
                        </m:e>
                      </m:d>
                      <m:r>
                        <a:rPr lang="en-US" sz="2600" i="0">
                          <a:latin typeface="Cambria Math" panose="02040503050406030204" pitchFamily="18" charset="0"/>
                        </a:rPr>
                        <m:t>=</m:t>
                      </m:r>
                      <m:acc>
                        <m:accPr>
                          <m:chr m:val="̇"/>
                          <m:ctrlPr>
                            <a:rPr lang="en-US" sz="2600" i="1">
                              <a:latin typeface="Cambria Math" panose="02040503050406030204" pitchFamily="18" charset="0"/>
                            </a:rPr>
                          </m:ctrlPr>
                        </m:accPr>
                        <m:e>
                          <m:r>
                            <a:rPr lang="en-US" sz="2600" i="1">
                              <a:latin typeface="Cambria Math" panose="02040503050406030204" pitchFamily="18" charset="0"/>
                            </a:rPr>
                            <m:t>𝐻</m:t>
                          </m:r>
                        </m:e>
                      </m:acc>
                      <m:d>
                        <m:dPr>
                          <m:ctrlPr>
                            <a:rPr lang="en-US" sz="2600" i="1">
                              <a:latin typeface="Cambria Math" panose="02040503050406030204" pitchFamily="18" charset="0"/>
                            </a:rPr>
                          </m:ctrlPr>
                        </m:dPr>
                        <m:e>
                          <m:r>
                            <a:rPr lang="en-US" sz="2600" i="1">
                              <a:latin typeface="Cambria Math" panose="02040503050406030204" pitchFamily="18" charset="0"/>
                            </a:rPr>
                            <m:t>𝑤</m:t>
                          </m:r>
                        </m:e>
                      </m:d>
                      <m:r>
                        <a:rPr lang="en-US" sz="2600" i="0">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𝑆</m:t>
                              </m:r>
                            </m:e>
                          </m:acc>
                        </m:e>
                        <m:sub>
                          <m:r>
                            <a:rPr lang="en-US" sz="2600" i="1">
                              <a:latin typeface="Cambria Math" panose="02040503050406030204" pitchFamily="18" charset="0"/>
                            </a:rPr>
                            <m:t>𝑖𝑛</m:t>
                          </m:r>
                        </m:sub>
                      </m:sSub>
                      <m:d>
                        <m:dPr>
                          <m:ctrlPr>
                            <a:rPr lang="en-US" sz="2600" i="1">
                              <a:latin typeface="Cambria Math" panose="02040503050406030204" pitchFamily="18" charset="0"/>
                            </a:rPr>
                          </m:ctrlPr>
                        </m:dPr>
                        <m:e>
                          <m:r>
                            <a:rPr lang="en-US" sz="2600" i="1">
                              <a:latin typeface="Cambria Math" panose="02040503050406030204" pitchFamily="18" charset="0"/>
                            </a:rPr>
                            <m:t>𝑤</m:t>
                          </m:r>
                        </m:e>
                      </m:d>
                    </m:oMath>
                  </m:oMathPara>
                </a14:m>
                <a:endParaRPr lang="en-US" sz="2600" dirty="0"/>
              </a:p>
            </p:txBody>
          </p:sp>
        </mc:Choice>
        <mc:Fallback xmlns="">
          <p:sp>
            <p:nvSpPr>
              <p:cNvPr id="11" name="Rectangle 10"/>
              <p:cNvSpPr>
                <a:spLocks noRot="1" noChangeAspect="1" noMove="1" noResize="1" noEditPoints="1" noAdjustHandles="1" noChangeArrowheads="1" noChangeShapeType="1" noTextEdit="1"/>
              </p:cNvSpPr>
              <p:nvPr/>
            </p:nvSpPr>
            <p:spPr>
              <a:xfrm>
                <a:off x="6450978" y="4359635"/>
                <a:ext cx="3434466" cy="507639"/>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41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050"/>
            <a:ext cx="11425767" cy="865717"/>
          </a:xfrm>
        </p:spPr>
        <p:txBody>
          <a:bodyPr>
            <a:normAutofit/>
          </a:bodyPr>
          <a:lstStyle/>
          <a:p>
            <a:r>
              <a:rPr lang="vi-VN" sz="3600" dirty="0" smtClean="0">
                <a:solidFill>
                  <a:srgbClr val="FFFF00"/>
                </a:solidFill>
              </a:rPr>
              <a:t>4.2	</a:t>
            </a:r>
            <a:r>
              <a:rPr lang="en-US" sz="3600" dirty="0"/>
              <a:t> </a:t>
            </a:r>
            <a:r>
              <a:rPr lang="vi-VN" sz="3600" dirty="0">
                <a:solidFill>
                  <a:srgbClr val="FFFF00"/>
                </a:solidFill>
              </a:rPr>
              <a:t>Truyền tín hiệu ngẫu nhiên qua </a:t>
            </a:r>
            <a:r>
              <a:rPr lang="vi-VN" sz="3600" dirty="0" smtClean="0">
                <a:solidFill>
                  <a:srgbClr val="FFFF00"/>
                </a:solidFill>
              </a:rPr>
              <a:t>bộ lọc </a:t>
            </a:r>
            <a:r>
              <a:rPr lang="vi-VN" sz="3600" dirty="0">
                <a:solidFill>
                  <a:srgbClr val="FFFF00"/>
                </a:solidFill>
              </a:rPr>
              <a:t>tuyến tính</a:t>
            </a:r>
            <a:endParaRPr lang="vi-VN" sz="3600" dirty="0" smtClean="0">
              <a:solidFill>
                <a:srgbClr val="FFFF00"/>
              </a:solidFill>
            </a:endParaRPr>
          </a:p>
        </p:txBody>
      </p:sp>
      <p:sp>
        <p:nvSpPr>
          <p:cNvPr id="3" name="Content Placeholder 2"/>
          <p:cNvSpPr>
            <a:spLocks noGrp="1"/>
          </p:cNvSpPr>
          <p:nvPr>
            <p:ph idx="1"/>
          </p:nvPr>
        </p:nvSpPr>
        <p:spPr>
          <a:xfrm>
            <a:off x="342900" y="1130297"/>
            <a:ext cx="7052161" cy="2660654"/>
          </a:xfrm>
        </p:spPr>
        <p:txBody>
          <a:bodyPr>
            <a:noAutofit/>
          </a:bodyPr>
          <a:lstStyle/>
          <a:p>
            <a:pPr marL="0" indent="0">
              <a:lnSpc>
                <a:spcPct val="110000"/>
              </a:lnSpc>
              <a:spcBef>
                <a:spcPts val="300"/>
              </a:spcBef>
              <a:spcAft>
                <a:spcPts val="300"/>
              </a:spcAft>
              <a:buNone/>
            </a:pPr>
            <a:r>
              <a:rPr lang="vi-VN" sz="2800" dirty="0">
                <a:solidFill>
                  <a:srgbClr val="66FF33"/>
                </a:solidFill>
                <a:latin typeface="Times New Roman" panose="02020603050405020304" pitchFamily="18" charset="0"/>
                <a:cs typeface="Times New Roman" panose="02020603050405020304" pitchFamily="18" charset="0"/>
              </a:rPr>
              <a:t>Giải </a:t>
            </a:r>
            <a:r>
              <a:rPr lang="vi-VN" sz="2800" dirty="0" smtClean="0">
                <a:solidFill>
                  <a:srgbClr val="66FF33"/>
                </a:solidFill>
                <a:latin typeface="Times New Roman" panose="02020603050405020304" pitchFamily="18" charset="0"/>
                <a:cs typeface="Times New Roman" panose="02020603050405020304" pitchFamily="18" charset="0"/>
              </a:rPr>
              <a:t>quyết </a:t>
            </a:r>
            <a:r>
              <a:rPr lang="vi-VN" sz="2800" dirty="0">
                <a:solidFill>
                  <a:srgbClr val="66FF33"/>
                </a:solidFill>
                <a:latin typeface="Times New Roman" panose="02020603050405020304" pitchFamily="18" charset="0"/>
                <a:cs typeface="Times New Roman" panose="02020603050405020304" pitchFamily="18" charset="0"/>
              </a:rPr>
              <a:t>bài </a:t>
            </a:r>
            <a:r>
              <a:rPr lang="vi-VN" sz="2800" dirty="0" smtClean="0">
                <a:solidFill>
                  <a:srgbClr val="66FF33"/>
                </a:solidFill>
                <a:latin typeface="Times New Roman" panose="02020603050405020304" pitchFamily="18" charset="0"/>
                <a:cs typeface="Times New Roman" panose="02020603050405020304" pitchFamily="18" charset="0"/>
              </a:rPr>
              <a:t>toán</a:t>
            </a:r>
          </a:p>
          <a:p>
            <a:pPr marL="342900" indent="-342900">
              <a:lnSpc>
                <a:spcPct val="110000"/>
              </a:lnSpc>
              <a:spcBef>
                <a:spcPts val="300"/>
              </a:spcBef>
              <a:spcAft>
                <a:spcPts val="300"/>
              </a:spcAft>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Mật độ phổ công suất của tín hiệu ở ngõ ra:</a:t>
            </a:r>
            <a:endParaRPr lang="vi-VN" sz="2800"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8848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13</a:t>
            </a:fld>
            <a:endParaRPr lang="en-US"/>
          </a:p>
        </p:txBody>
      </p:sp>
      <p:pic>
        <p:nvPicPr>
          <p:cNvPr id="8" name="Picture 7"/>
          <p:cNvPicPr>
            <a:picLocks noChangeAspect="1"/>
          </p:cNvPicPr>
          <p:nvPr/>
        </p:nvPicPr>
        <p:blipFill>
          <a:blip r:embed="rId2"/>
          <a:stretch>
            <a:fillRect/>
          </a:stretch>
        </p:blipFill>
        <p:spPr>
          <a:xfrm>
            <a:off x="7395061" y="1359376"/>
            <a:ext cx="4711214" cy="1684390"/>
          </a:xfrm>
          <a:prstGeom prst="rect">
            <a:avLst/>
          </a:prstGeom>
        </p:spPr>
      </p:pic>
      <mc:AlternateContent xmlns:mc="http://schemas.openxmlformats.org/markup-compatibility/2006" xmlns:a14="http://schemas.microsoft.com/office/drawing/2010/main">
        <mc:Choice Requires="a14">
          <p:sp>
            <p:nvSpPr>
              <p:cNvPr id="9" name="Content Placeholder 2"/>
              <p:cNvSpPr txBox="1">
                <a:spLocks/>
              </p:cNvSpPr>
              <p:nvPr/>
            </p:nvSpPr>
            <p:spPr>
              <a:xfrm>
                <a:off x="342899" y="3456517"/>
                <a:ext cx="11534776" cy="323955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342900" indent="-342900">
                  <a:lnSpc>
                    <a:spcPct val="100000"/>
                  </a:lnSpc>
                  <a:spcBef>
                    <a:spcPts val="200"/>
                  </a:spcBef>
                  <a:buFont typeface="Wingdings" panose="05000000000000000000" pitchFamily="2" charset="2"/>
                  <a:buChar char="v"/>
                </a:pPr>
                <a:r>
                  <a:rPr lang="vi-VN" sz="2800" dirty="0" smtClean="0">
                    <a:latin typeface="Times New Roman" panose="02020603050405020304" pitchFamily="18" charset="0"/>
                    <a:cs typeface="Times New Roman" panose="02020603050405020304" pitchFamily="18" charset="0"/>
                  </a:rPr>
                  <a:t>Hàm tự tương quan của tín hiệu ở ngõ ra:</a:t>
                </a:r>
                <a:endParaRPr lang="vi-VN" sz="2800" dirty="0">
                  <a:latin typeface="Times New Roman" panose="02020603050405020304" pitchFamily="18" charset="0"/>
                  <a:cs typeface="Times New Roman" panose="02020603050405020304" pitchFamily="18" charset="0"/>
                </a:endParaRPr>
              </a:p>
              <a:p>
                <a:pPr marL="0" indent="0">
                  <a:lnSpc>
                    <a:spcPct val="100000"/>
                  </a:lnSpc>
                  <a:spcBef>
                    <a:spcPts val="200"/>
                  </a:spcBef>
                  <a:buNone/>
                </a:pPr>
                <a:endParaRPr lang="vi-VN" sz="2800" dirty="0" smtClean="0">
                  <a:latin typeface="Times New Roman" panose="02020603050405020304" pitchFamily="18" charset="0"/>
                  <a:cs typeface="Times New Roman" panose="02020603050405020304" pitchFamily="18" charset="0"/>
                </a:endParaRPr>
              </a:p>
              <a:p>
                <a:pPr marL="0" indent="0">
                  <a:lnSpc>
                    <a:spcPct val="100000"/>
                  </a:lnSpc>
                  <a:spcBef>
                    <a:spcPts val="200"/>
                  </a:spcBef>
                  <a:buNone/>
                </a:pPr>
                <a:endParaRPr lang="vi-VN" sz="2800"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vi-VN" sz="2800" dirty="0" smtClean="0">
                    <a:latin typeface="Times New Roman" panose="02020603050405020304" pitchFamily="18" charset="0"/>
                    <a:cs typeface="Times New Roman" panose="02020603050405020304" pitchFamily="18" charset="0"/>
                  </a:rPr>
                  <a:t>trong đó:</a:t>
                </a:r>
              </a:p>
              <a:p>
                <a:pPr marL="800100" indent="-354013">
                  <a:lnSpc>
                    <a:spcPct val="100000"/>
                  </a:lnSpc>
                  <a:spcBef>
                    <a:spcPts val="200"/>
                  </a:spcBef>
                </a:pPr>
                <a:r>
                  <a:rPr lang="vi-V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𝑆</m:t>
                            </m:r>
                          </m:e>
                        </m:acc>
                      </m:e>
                      <m:sub>
                        <m:r>
                          <a:rPr lang="en-US" sz="2800" i="1">
                            <a:latin typeface="Cambria Math" panose="02040503050406030204" pitchFamily="18" charset="0"/>
                          </a:rPr>
                          <m:t>𝑜</m:t>
                        </m:r>
                      </m:sub>
                    </m:sSub>
                    <m:d>
                      <m:dPr>
                        <m:ctrlPr>
                          <a:rPr lang="en-US" sz="2800" i="1">
                            <a:latin typeface="Cambria Math" panose="02040503050406030204" pitchFamily="18" charset="0"/>
                          </a:rPr>
                        </m:ctrlPr>
                      </m:dPr>
                      <m:e>
                        <m:r>
                          <a:rPr lang="en-US" sz="2800" i="1">
                            <a:latin typeface="Cambria Math" panose="02040503050406030204" pitchFamily="18" charset="0"/>
                          </a:rPr>
                          <m:t>𝑤</m:t>
                        </m:r>
                      </m:e>
                    </m:d>
                  </m:oMath>
                </a14:m>
                <a:r>
                  <a:rPr lang="vi-VN" sz="2800" dirty="0" smtClean="0">
                    <a:latin typeface="Times New Roman" panose="02020603050405020304" pitchFamily="18" charset="0"/>
                    <a:cs typeface="Times New Roman" panose="02020603050405020304" pitchFamily="18" charset="0"/>
                  </a:rPr>
                  <a:t>: phổ biên độ của tín hiệu ở ngõ vào</a:t>
                </a:r>
              </a:p>
              <a:p>
                <a:pPr marL="800100" indent="-354013">
                  <a:lnSpc>
                    <a:spcPct val="100000"/>
                  </a:lnSpc>
                  <a:spcBef>
                    <a:spcPts val="200"/>
                  </a:spcBef>
                </a:pP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𝐻</m:t>
                        </m:r>
                      </m:e>
                    </m:acc>
                    <m:d>
                      <m:dPr>
                        <m:ctrlPr>
                          <a:rPr lang="en-US" sz="2800" i="1">
                            <a:latin typeface="Cambria Math" panose="02040503050406030204" pitchFamily="18" charset="0"/>
                          </a:rPr>
                        </m:ctrlPr>
                      </m:dPr>
                      <m:e>
                        <m:r>
                          <a:rPr lang="en-US" sz="2800" i="1">
                            <a:latin typeface="Cambria Math" panose="02040503050406030204" pitchFamily="18" charset="0"/>
                          </a:rPr>
                          <m:t>𝑤</m:t>
                        </m:r>
                      </m:e>
                    </m:d>
                    <m:r>
                      <a:rPr lang="en-US" sz="2800">
                        <a:latin typeface="Cambria Math" panose="02040503050406030204" pitchFamily="18" charset="0"/>
                      </a:rPr>
                      <m:t>.</m:t>
                    </m:r>
                  </m:oMath>
                </a14:m>
                <a:r>
                  <a:rPr lang="vi-VN" sz="2800" dirty="0" smtClean="0">
                    <a:latin typeface="Times New Roman" panose="02020603050405020304" pitchFamily="18" charset="0"/>
                    <a:cs typeface="Times New Roman" panose="02020603050405020304" pitchFamily="18" charset="0"/>
                  </a:rPr>
                  <a:t>: hàm truyền đạt của mạch</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342899" y="3456517"/>
                <a:ext cx="11534776" cy="3239558"/>
              </a:xfrm>
              <a:prstGeom prst="rect">
                <a:avLst/>
              </a:prstGeom>
              <a:blipFill rotWithShape="0">
                <a:blip r:embed="rId3"/>
                <a:stretch>
                  <a:fillRect l="-1057" t="-18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686704" y="3993624"/>
                <a:ext cx="4423583" cy="12617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𝑜</m:t>
                          </m:r>
                        </m:sub>
                      </m:sSub>
                      <m:d>
                        <m:dPr>
                          <m:ctrlPr>
                            <a:rPr lang="en-US" sz="2600" i="1">
                              <a:latin typeface="Cambria Math" panose="02040503050406030204" pitchFamily="18" charset="0"/>
                            </a:rPr>
                          </m:ctrlPr>
                        </m:dPr>
                        <m:e>
                          <m:r>
                            <a:rPr lang="en-US" sz="2600" i="1">
                              <a:latin typeface="Cambria Math" panose="02040503050406030204" pitchFamily="18" charset="0"/>
                            </a:rPr>
                            <m:t>𝜏</m:t>
                          </m:r>
                        </m:e>
                      </m:d>
                      <m:r>
                        <a:rPr lang="en-US" sz="2600" i="0">
                          <a:latin typeface="Cambria Math" panose="02040503050406030204" pitchFamily="18" charset="0"/>
                        </a:rPr>
                        <m:t>=</m:t>
                      </m:r>
                      <m:f>
                        <m:fPr>
                          <m:ctrlPr>
                            <a:rPr lang="en-US" sz="2600" i="1">
                              <a:latin typeface="Cambria Math" panose="02040503050406030204" pitchFamily="18" charset="0"/>
                            </a:rPr>
                          </m:ctrlPr>
                        </m:fPr>
                        <m:num>
                          <m:r>
                            <a:rPr lang="en-US" sz="2600" i="0">
                              <a:latin typeface="Cambria Math" panose="02040503050406030204" pitchFamily="18" charset="0"/>
                            </a:rPr>
                            <m:t>1</m:t>
                          </m:r>
                        </m:num>
                        <m:den>
                          <m:r>
                            <a:rPr lang="en-US" sz="2600" i="0">
                              <a:latin typeface="Cambria Math" panose="02040503050406030204" pitchFamily="18" charset="0"/>
                            </a:rPr>
                            <m:t>2</m:t>
                          </m:r>
                          <m:r>
                            <a:rPr lang="en-US" sz="2600" i="1">
                              <a:latin typeface="Cambria Math" panose="02040503050406030204" pitchFamily="18" charset="0"/>
                            </a:rPr>
                            <m:t>𝜋</m:t>
                          </m:r>
                        </m:den>
                      </m:f>
                      <m:nary>
                        <m:naryPr>
                          <m:limLoc m:val="undOvr"/>
                          <m:grow m:val="on"/>
                          <m:ctrlPr>
                            <a:rPr lang="en-US" sz="2600" i="1">
                              <a:latin typeface="Cambria Math" panose="02040503050406030204" pitchFamily="18" charset="0"/>
                            </a:rPr>
                          </m:ctrlPr>
                        </m:naryPr>
                        <m:sub>
                          <m:r>
                            <a:rPr lang="en-US" sz="2600" i="0">
                              <a:latin typeface="Cambria Math" panose="02040503050406030204" pitchFamily="18" charset="0"/>
                            </a:rPr>
                            <m:t>−∞</m:t>
                          </m:r>
                        </m:sub>
                        <m:sup>
                          <m:r>
                            <a:rPr lang="en-US" sz="2600" i="0">
                              <a:latin typeface="Cambria Math" panose="02040503050406030204" pitchFamily="18" charset="0"/>
                            </a:rPr>
                            <m:t>∞</m:t>
                          </m:r>
                        </m:sup>
                        <m:e>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𝑜</m:t>
                              </m:r>
                            </m:sub>
                          </m:sSub>
                          <m:d>
                            <m:dPr>
                              <m:ctrlPr>
                                <a:rPr lang="en-US" sz="2600" i="1">
                                  <a:latin typeface="Cambria Math" panose="02040503050406030204" pitchFamily="18" charset="0"/>
                                </a:rPr>
                              </m:ctrlPr>
                            </m:dPr>
                            <m:e>
                              <m:r>
                                <a:rPr lang="en-US" sz="2600" i="1">
                                  <a:latin typeface="Cambria Math" panose="02040503050406030204" pitchFamily="18" charset="0"/>
                                </a:rPr>
                                <m:t>𝑤</m:t>
                              </m:r>
                            </m:e>
                          </m:d>
                          <m:sSup>
                            <m:sSupPr>
                              <m:ctrlPr>
                                <a:rPr lang="en-US" sz="2600" i="1">
                                  <a:latin typeface="Cambria Math" panose="02040503050406030204" pitchFamily="18" charset="0"/>
                                </a:rPr>
                              </m:ctrlPr>
                            </m:sSupPr>
                            <m:e>
                              <m:r>
                                <a:rPr lang="en-US" sz="2600" i="1">
                                  <a:latin typeface="Cambria Math" panose="02040503050406030204" pitchFamily="18" charset="0"/>
                                </a:rPr>
                                <m:t>𝑒</m:t>
                              </m:r>
                            </m:e>
                            <m:sup>
                              <m:r>
                                <a:rPr lang="en-US" sz="2600" i="1">
                                  <a:latin typeface="Cambria Math" panose="02040503050406030204" pitchFamily="18" charset="0"/>
                                </a:rPr>
                                <m:t>𝑗𝑤</m:t>
                              </m:r>
                              <m:r>
                                <a:rPr lang="en-US" sz="2600" i="1">
                                  <a:latin typeface="Cambria Math" panose="02040503050406030204" pitchFamily="18" charset="0"/>
                                </a:rPr>
                                <m:t>𝜏</m:t>
                              </m:r>
                            </m:sup>
                          </m:sSup>
                          <m:r>
                            <a:rPr lang="en-US" sz="2600" i="1">
                              <a:latin typeface="Cambria Math" panose="02040503050406030204" pitchFamily="18" charset="0"/>
                            </a:rPr>
                            <m:t>𝑑𝑤</m:t>
                          </m:r>
                        </m:e>
                      </m:nary>
                    </m:oMath>
                  </m:oMathPara>
                </a14:m>
                <a:endParaRPr lang="en-US" sz="2600" dirty="0"/>
              </a:p>
            </p:txBody>
          </p:sp>
        </mc:Choice>
        <mc:Fallback xmlns="">
          <p:sp>
            <p:nvSpPr>
              <p:cNvPr id="10" name="Rectangle 9"/>
              <p:cNvSpPr>
                <a:spLocks noRot="1" noChangeAspect="1" noMove="1" noResize="1" noEditPoints="1" noAdjustHandles="1" noChangeArrowheads="1" noChangeShapeType="1" noTextEdit="1"/>
              </p:cNvSpPr>
              <p:nvPr/>
            </p:nvSpPr>
            <p:spPr>
              <a:xfrm>
                <a:off x="1686704" y="3993624"/>
                <a:ext cx="4423583" cy="1261756"/>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686704" y="2320817"/>
                <a:ext cx="3867725" cy="6229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𝑜</m:t>
                          </m:r>
                        </m:sub>
                      </m:sSub>
                      <m:d>
                        <m:dPr>
                          <m:ctrlPr>
                            <a:rPr lang="en-US" sz="2600" i="1">
                              <a:latin typeface="Cambria Math" panose="02040503050406030204" pitchFamily="18" charset="0"/>
                            </a:rPr>
                          </m:ctrlPr>
                        </m:dPr>
                        <m:e>
                          <m:r>
                            <a:rPr lang="en-US" sz="2600" i="1">
                              <a:latin typeface="Cambria Math" panose="02040503050406030204" pitchFamily="18" charset="0"/>
                            </a:rPr>
                            <m:t>𝑤</m:t>
                          </m:r>
                        </m:e>
                      </m:d>
                      <m:r>
                        <a:rPr lang="en-US" sz="2600" i="0">
                          <a:latin typeface="Cambria Math" panose="02040503050406030204" pitchFamily="18" charset="0"/>
                        </a:rPr>
                        <m:t>=</m:t>
                      </m:r>
                      <m:sSup>
                        <m:sSupPr>
                          <m:ctrlPr>
                            <a:rPr lang="en-US" sz="2600" i="1">
                              <a:latin typeface="Cambria Math" panose="02040503050406030204" pitchFamily="18" charset="0"/>
                            </a:rPr>
                          </m:ctrlPr>
                        </m:sSupPr>
                        <m:e>
                          <m:d>
                            <m:dPr>
                              <m:begChr m:val="|"/>
                              <m:endChr m:val="|"/>
                              <m:ctrlPr>
                                <a:rPr lang="en-US" sz="2600" i="1">
                                  <a:latin typeface="Cambria Math" panose="02040503050406030204" pitchFamily="18" charset="0"/>
                                </a:rPr>
                              </m:ctrlPr>
                            </m:dPr>
                            <m:e>
                              <m:acc>
                                <m:accPr>
                                  <m:chr m:val="̇"/>
                                  <m:ctrlPr>
                                    <a:rPr lang="en-US" sz="2600" i="1">
                                      <a:latin typeface="Cambria Math" panose="02040503050406030204" pitchFamily="18" charset="0"/>
                                    </a:rPr>
                                  </m:ctrlPr>
                                </m:accPr>
                                <m:e>
                                  <m:r>
                                    <a:rPr lang="en-US" sz="2600" i="1">
                                      <a:latin typeface="Cambria Math" panose="02040503050406030204" pitchFamily="18" charset="0"/>
                                    </a:rPr>
                                    <m:t>𝐻</m:t>
                                  </m:r>
                                </m:e>
                              </m:acc>
                              <m:d>
                                <m:dPr>
                                  <m:ctrlPr>
                                    <a:rPr lang="en-US" sz="2600" i="1">
                                      <a:latin typeface="Cambria Math" panose="02040503050406030204" pitchFamily="18" charset="0"/>
                                    </a:rPr>
                                  </m:ctrlPr>
                                </m:dPr>
                                <m:e>
                                  <m:r>
                                    <a:rPr lang="en-US" sz="2600" i="1">
                                      <a:latin typeface="Cambria Math" panose="02040503050406030204" pitchFamily="18" charset="0"/>
                                    </a:rPr>
                                    <m:t>𝑤</m:t>
                                  </m:r>
                                </m:e>
                              </m:d>
                            </m:e>
                          </m:d>
                        </m:e>
                        <m:sup>
                          <m:r>
                            <a:rPr lang="en-US" sz="2600" i="0">
                              <a:latin typeface="Cambria Math" panose="02040503050406030204" pitchFamily="18" charset="0"/>
                            </a:rPr>
                            <m:t>2</m:t>
                          </m:r>
                        </m:sup>
                      </m:sSup>
                      <m:r>
                        <a:rPr lang="en-US" sz="2600" i="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𝑖𝑛</m:t>
                          </m:r>
                        </m:sub>
                      </m:sSub>
                      <m:d>
                        <m:dPr>
                          <m:ctrlPr>
                            <a:rPr lang="en-US" sz="2600" i="1">
                              <a:latin typeface="Cambria Math" panose="02040503050406030204" pitchFamily="18" charset="0"/>
                            </a:rPr>
                          </m:ctrlPr>
                        </m:dPr>
                        <m:e>
                          <m:r>
                            <a:rPr lang="en-US" sz="2600" i="1">
                              <a:latin typeface="Cambria Math" panose="02040503050406030204" pitchFamily="18" charset="0"/>
                            </a:rPr>
                            <m:t>𝑤</m:t>
                          </m:r>
                        </m:e>
                      </m:d>
                    </m:oMath>
                  </m:oMathPara>
                </a14:m>
                <a:endParaRPr lang="en-US" sz="2600" dirty="0"/>
              </a:p>
            </p:txBody>
          </p:sp>
        </mc:Choice>
        <mc:Fallback xmlns="">
          <p:sp>
            <p:nvSpPr>
              <p:cNvPr id="12" name="Rectangle 11"/>
              <p:cNvSpPr>
                <a:spLocks noRot="1" noChangeAspect="1" noMove="1" noResize="1" noEditPoints="1" noAdjustHandles="1" noChangeArrowheads="1" noChangeShapeType="1" noTextEdit="1"/>
              </p:cNvSpPr>
              <p:nvPr/>
            </p:nvSpPr>
            <p:spPr>
              <a:xfrm>
                <a:off x="1686704" y="2320817"/>
                <a:ext cx="3867725" cy="622991"/>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7612157" y="3870507"/>
            <a:ext cx="4595083" cy="3022852"/>
            <a:chOff x="7612157" y="3870507"/>
            <a:chExt cx="4595083" cy="3022852"/>
          </a:xfrm>
        </p:grpSpPr>
        <p:sp>
          <p:nvSpPr>
            <p:cNvPr id="13" name="Teardrop 12"/>
            <p:cNvSpPr/>
            <p:nvPr/>
          </p:nvSpPr>
          <p:spPr>
            <a:xfrm rot="10800000">
              <a:off x="7612157" y="3870507"/>
              <a:ext cx="4595083" cy="2419900"/>
            </a:xfrm>
            <a:prstGeom prst="teardrop">
              <a:avLst>
                <a:gd name="adj" fmla="val 955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7618874" y="4260226"/>
              <a:ext cx="4423583" cy="263313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00000"/>
                </a:lnSpc>
                <a:spcBef>
                  <a:spcPts val="200"/>
                </a:spcBef>
                <a:buNone/>
              </a:pPr>
              <a:r>
                <a:rPr lang="vi-VN" sz="2600" dirty="0" smtClean="0">
                  <a:solidFill>
                    <a:srgbClr val="FFFF00"/>
                  </a:solidFill>
                  <a:latin typeface="Times New Roman" panose="02020603050405020304" pitchFamily="18" charset="0"/>
                  <a:cs typeface="Times New Roman" panose="02020603050405020304" pitchFamily="18" charset="0"/>
                </a:rPr>
                <a:t>	Nhận xét</a:t>
              </a:r>
            </a:p>
            <a:p>
              <a:pPr>
                <a:lnSpc>
                  <a:spcPct val="100000"/>
                </a:lnSpc>
                <a:spcBef>
                  <a:spcPts val="200"/>
                </a:spcBef>
                <a:buFont typeface="Wingdings" panose="05000000000000000000" pitchFamily="2" charset="2"/>
                <a:buChar char="Ø"/>
              </a:pPr>
              <a:r>
                <a:rPr lang="vi-VN" sz="2600" i="1" dirty="0" smtClean="0">
                  <a:solidFill>
                    <a:srgbClr val="FFFF00"/>
                  </a:solidFill>
                  <a:latin typeface="Times New Roman" panose="02020603050405020304" pitchFamily="18" charset="0"/>
                  <a:cs typeface="Times New Roman" panose="02020603050405020304" pitchFamily="18" charset="0"/>
                </a:rPr>
                <a:t>G(w): phụ thuộc H(w), không phụ thuộc vào đặc tính pha tần của mạch.</a:t>
              </a:r>
            </a:p>
          </p:txBody>
        </p:sp>
      </p:grpSp>
    </p:spTree>
    <p:extLst>
      <p:ext uri="{BB962C8B-B14F-4D97-AF65-F5344CB8AC3E}">
        <p14:creationId xmlns:p14="http://schemas.microsoft.com/office/powerpoint/2010/main" val="82918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050"/>
            <a:ext cx="11425767" cy="865717"/>
          </a:xfrm>
        </p:spPr>
        <p:txBody>
          <a:bodyPr>
            <a:normAutofit/>
          </a:bodyPr>
          <a:lstStyle/>
          <a:p>
            <a:r>
              <a:rPr lang="vi-VN" sz="3600" dirty="0" smtClean="0">
                <a:solidFill>
                  <a:srgbClr val="FFFF00"/>
                </a:solidFill>
              </a:rPr>
              <a:t>4.2	</a:t>
            </a:r>
            <a:r>
              <a:rPr lang="en-US" sz="3600" dirty="0"/>
              <a:t> </a:t>
            </a:r>
            <a:r>
              <a:rPr lang="vi-VN" sz="3600" dirty="0">
                <a:solidFill>
                  <a:srgbClr val="FFFF00"/>
                </a:solidFill>
              </a:rPr>
              <a:t>Truyền tín hiệu ngẫu nhiên qua </a:t>
            </a:r>
            <a:r>
              <a:rPr lang="vi-VN" sz="3600" dirty="0" smtClean="0">
                <a:solidFill>
                  <a:srgbClr val="FFFF00"/>
                </a:solidFill>
              </a:rPr>
              <a:t>bộ lọc </a:t>
            </a:r>
            <a:r>
              <a:rPr lang="vi-VN" sz="3600" dirty="0">
                <a:solidFill>
                  <a:srgbClr val="FFFF00"/>
                </a:solidFill>
              </a:rPr>
              <a:t>tuyến tính</a:t>
            </a:r>
            <a:endParaRPr lang="vi-VN" sz="3600" dirty="0" smtClean="0">
              <a:solidFill>
                <a:srgbClr val="FFFF00"/>
              </a:solidFill>
            </a:endParaRPr>
          </a:p>
        </p:txBody>
      </p:sp>
      <p:sp>
        <p:nvSpPr>
          <p:cNvPr id="3" name="Content Placeholder 2"/>
          <p:cNvSpPr>
            <a:spLocks noGrp="1"/>
          </p:cNvSpPr>
          <p:nvPr>
            <p:ph idx="1"/>
          </p:nvPr>
        </p:nvSpPr>
        <p:spPr>
          <a:xfrm>
            <a:off x="342900" y="1130296"/>
            <a:ext cx="5794429" cy="5394489"/>
          </a:xfrm>
        </p:spPr>
        <p:txBody>
          <a:bodyPr>
            <a:noAutofit/>
          </a:bodyPr>
          <a:lstStyle/>
          <a:p>
            <a:pPr marL="0" indent="0">
              <a:lnSpc>
                <a:spcPct val="110000"/>
              </a:lnSpc>
              <a:spcBef>
                <a:spcPts val="300"/>
              </a:spcBef>
              <a:spcAft>
                <a:spcPts val="300"/>
              </a:spcAft>
              <a:buNone/>
            </a:pPr>
            <a:r>
              <a:rPr lang="vi-VN" sz="2800" dirty="0" smtClean="0">
                <a:solidFill>
                  <a:srgbClr val="66FF33"/>
                </a:solidFill>
                <a:latin typeface="Times New Roman" panose="02020603050405020304" pitchFamily="18" charset="0"/>
                <a:cs typeface="Times New Roman" panose="02020603050405020304" pitchFamily="18" charset="0"/>
              </a:rPr>
              <a:t>Ví dụ:</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Cho mạch tuyến tính có tham số không đổi và đặc tính hàm truyền được mô tả như hình vẽ dưới tác tác động của nhiễu trắng (dừng). Tìm hàm tự tương quan của nhiễu ở ngõ ra?</a:t>
            </a:r>
            <a:endParaRPr lang="vi-VN" sz="2800"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8848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14</a:t>
            </a:fld>
            <a:endParaRPr lang="en-US"/>
          </a:p>
        </p:txBody>
      </p:sp>
      <p:pic>
        <p:nvPicPr>
          <p:cNvPr id="6" name="Picture 5"/>
          <p:cNvPicPr>
            <a:picLocks noChangeAspect="1"/>
          </p:cNvPicPr>
          <p:nvPr/>
        </p:nvPicPr>
        <p:blipFill>
          <a:blip r:embed="rId2"/>
          <a:stretch>
            <a:fillRect/>
          </a:stretch>
        </p:blipFill>
        <p:spPr>
          <a:xfrm>
            <a:off x="6055783" y="1665410"/>
            <a:ext cx="5844575" cy="2534631"/>
          </a:xfrm>
          <a:prstGeom prst="rect">
            <a:avLst/>
          </a:prstGeom>
        </p:spPr>
      </p:pic>
      <mc:AlternateContent xmlns:mc="http://schemas.openxmlformats.org/markup-compatibility/2006" xmlns:a14="http://schemas.microsoft.com/office/drawing/2010/main">
        <mc:Choice Requires="a14">
          <p:sp>
            <p:nvSpPr>
              <p:cNvPr id="16" name="Content Placeholder 2"/>
              <p:cNvSpPr txBox="1">
                <a:spLocks/>
              </p:cNvSpPr>
              <p:nvPr/>
            </p:nvSpPr>
            <p:spPr>
              <a:xfrm>
                <a:off x="342899" y="4341855"/>
                <a:ext cx="11557459" cy="218292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0000"/>
                  </a:lnSpc>
                  <a:spcBef>
                    <a:spcPts val="300"/>
                  </a:spcBef>
                  <a:spcAft>
                    <a:spcPts val="300"/>
                  </a:spcAft>
                  <a:buFont typeface="Arial" pitchFamily="34" charset="0"/>
                  <a:buNone/>
                </a:pPr>
                <a:r>
                  <a:rPr lang="vi-VN" sz="2800" dirty="0" smtClean="0">
                    <a:solidFill>
                      <a:srgbClr val="66FF33"/>
                    </a:solidFill>
                    <a:latin typeface="Times New Roman" panose="02020603050405020304" pitchFamily="18" charset="0"/>
                    <a:cs typeface="Times New Roman" panose="02020603050405020304" pitchFamily="18" charset="0"/>
                  </a:rPr>
                  <a:t>Đáp án</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Ta có: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𝐺</m:t>
                        </m:r>
                      </m:e>
                      <m:sub>
                        <m:r>
                          <a:rPr lang="en-US" sz="2800" i="1">
                            <a:latin typeface="Cambria Math" panose="02040503050406030204" pitchFamily="18" charset="0"/>
                          </a:rPr>
                          <m:t>𝑖𝑛</m:t>
                        </m:r>
                      </m:sub>
                    </m:sSub>
                    <m:d>
                      <m:dPr>
                        <m:ctrlPr>
                          <a:rPr lang="en-US" sz="2800" i="1">
                            <a:latin typeface="Cambria Math" panose="02040503050406030204" pitchFamily="18" charset="0"/>
                          </a:rPr>
                        </m:ctrlPr>
                      </m:dPr>
                      <m:e>
                        <m:r>
                          <a:rPr lang="en-US" sz="2800" i="1">
                            <a:latin typeface="Cambria Math" panose="02040503050406030204" pitchFamily="18" charset="0"/>
                          </a:rPr>
                          <m:t>𝑤</m:t>
                        </m:r>
                      </m:e>
                    </m:d>
                    <m:r>
                      <a:rPr lang="en-US" sz="2800">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a:latin typeface="Cambria Math" panose="02040503050406030204" pitchFamily="18" charset="0"/>
                          </a:rPr>
                          <m:t>0</m:t>
                        </m:r>
                      </m:sub>
                    </m:sSub>
                  </m:oMath>
                </a14:m>
                <a:r>
                  <a:rPr lang="vi-VN" sz="2800" dirty="0" smtClean="0"/>
                  <a:t> và </a:t>
                </a:r>
                <a14:m>
                  <m:oMath xmlns:m="http://schemas.openxmlformats.org/officeDocument/2006/math">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𝐻</m:t>
                            </m:r>
                          </m:e>
                        </m:acc>
                        <m:d>
                          <m:dPr>
                            <m:ctrlPr>
                              <a:rPr lang="en-US" sz="2800" i="1">
                                <a:latin typeface="Cambria Math" panose="02040503050406030204" pitchFamily="18" charset="0"/>
                              </a:rPr>
                            </m:ctrlPr>
                          </m:dPr>
                          <m:e>
                            <m:r>
                              <a:rPr lang="en-US" sz="2800" i="1">
                                <a:latin typeface="Cambria Math" panose="02040503050406030204" pitchFamily="18" charset="0"/>
                              </a:rPr>
                              <m:t>𝑤</m:t>
                            </m:r>
                          </m:e>
                        </m:d>
                      </m:e>
                    </m:d>
                    <m:r>
                      <a:rPr lang="en-US" sz="280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a:latin typeface="Cambria Math" panose="02040503050406030204" pitchFamily="18" charset="0"/>
                                    </a:rPr>
                                    <m:t>0</m:t>
                                  </m:r>
                                </m:sub>
                              </m:sSub>
                              <m:r>
                                <a:rPr lang="en-US" sz="2800">
                                  <a:latin typeface="Cambria Math" panose="02040503050406030204" pitchFamily="18" charset="0"/>
                                </a:rPr>
                                <m:t>,</m:t>
                              </m:r>
                              <m:r>
                                <m:rPr>
                                  <m:nor/>
                                </m:rP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a:latin typeface="Cambria Math" panose="02040503050406030204" pitchFamily="18" charset="0"/>
                                    </a:rPr>
                                    <m:t>1</m:t>
                                  </m:r>
                                </m:sub>
                              </m:sSub>
                              <m:r>
                                <a:rPr lang="en-US" sz="2800">
                                  <a:latin typeface="Cambria Math" panose="02040503050406030204" pitchFamily="18" charset="0"/>
                                </a:rPr>
                                <m:t>&lt;</m:t>
                              </m:r>
                              <m:r>
                                <a:rPr lang="en-US" sz="2800" i="1">
                                  <a:latin typeface="Cambria Math" panose="02040503050406030204" pitchFamily="18" charset="0"/>
                                </a:rPr>
                                <m:t>𝑤</m:t>
                              </m:r>
                              <m:r>
                                <a:rPr lang="en-US" sz="2800">
                                  <a:latin typeface="Cambria Math" panose="02040503050406030204" pitchFamily="18" charset="0"/>
                                </a:rPr>
                                <m:t>&lt;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a:latin typeface="Cambria Math" panose="02040503050406030204" pitchFamily="18" charset="0"/>
                                    </a:rPr>
                                    <m:t>2</m:t>
                                  </m:r>
                                </m:sub>
                              </m:sSub>
                            </m:e>
                          </m:mr>
                          <m:mr>
                            <m:e>
                              <m:r>
                                <a:rPr lang="en-US" sz="2800">
                                  <a:latin typeface="Cambria Math" panose="02040503050406030204" pitchFamily="18" charset="0"/>
                                </a:rPr>
                                <m:t>0,</m:t>
                              </m:r>
                              <m:r>
                                <m:rPr>
                                  <m:nor/>
                                </m:rPr>
                                <a:rPr lang="en-US" sz="2800" i="1">
                                  <a:latin typeface="Cambria Math" panose="02040503050406030204" pitchFamily="18" charset="0"/>
                                </a:rPr>
                                <m:t> </m:t>
                              </m:r>
                              <m:r>
                                <a:rPr lang="en-US" sz="2800">
                                  <a:latin typeface="Cambria Math" panose="02040503050406030204" pitchFamily="18" charset="0"/>
                                </a:rPr>
                                <m:t>∀</m:t>
                              </m:r>
                              <m:r>
                                <a:rPr lang="en-US" sz="2800" i="1">
                                  <a:latin typeface="Cambria Math" panose="02040503050406030204" pitchFamily="18" charset="0"/>
                                </a:rPr>
                                <m:t>𝑤</m:t>
                              </m:r>
                              <m:r>
                                <a:rPr lang="en-US" sz="2800">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a:latin typeface="Cambria Math" panose="02040503050406030204" pitchFamily="18" charset="0"/>
                                        </a:rPr>
                                        <m:t>2</m:t>
                                      </m:r>
                                    </m:sub>
                                  </m:sSub>
                                </m:e>
                              </m:d>
                            </m:e>
                          </m:mr>
                        </m:m>
                      </m:e>
                    </m:d>
                  </m:oMath>
                </a14:m>
                <a:endParaRPr lang="en-US" sz="2800" dirty="0"/>
              </a:p>
              <a:p>
                <a:pPr marL="0" indent="0">
                  <a:lnSpc>
                    <a:spcPct val="110000"/>
                  </a:lnSpc>
                  <a:spcBef>
                    <a:spcPts val="300"/>
                  </a:spcBef>
                  <a:spcAft>
                    <a:spcPts val="300"/>
                  </a:spcAft>
                  <a:buNone/>
                </a:pPr>
                <a:endParaRPr lang="en-US" sz="2800" dirty="0"/>
              </a:p>
              <a:p>
                <a:pPr marL="0" indent="0">
                  <a:lnSpc>
                    <a:spcPct val="110000"/>
                  </a:lnSpc>
                  <a:spcBef>
                    <a:spcPts val="300"/>
                  </a:spcBef>
                  <a:spcAft>
                    <a:spcPts val="300"/>
                  </a:spcAft>
                  <a:buFont typeface="Arial" pitchFamily="34" charset="0"/>
                  <a:buNone/>
                </a:pPr>
                <a:r>
                  <a:rPr lang="vi-VN" sz="2800" dirty="0" smtClean="0">
                    <a:latin typeface="Times New Roman" panose="02020603050405020304" pitchFamily="18" charset="0"/>
                    <a:cs typeface="Times New Roman" panose="02020603050405020304" pitchFamily="18" charset="0"/>
                  </a:rPr>
                  <a:t>  </a:t>
                </a:r>
                <a:endParaRPr lang="vi-VN" sz="2800" dirty="0" smtClean="0">
                  <a:solidFill>
                    <a:srgbClr val="66FF33"/>
                  </a:solidFill>
                  <a:latin typeface="Times New Roman" panose="02020603050405020304" pitchFamily="18" charset="0"/>
                  <a:cs typeface="Times New Roman" panose="02020603050405020304" pitchFamily="18" charset="0"/>
                </a:endParaRPr>
              </a:p>
            </p:txBody>
          </p:sp>
        </mc:Choice>
        <mc:Fallback xmlns="">
          <p:sp>
            <p:nvSpPr>
              <p:cNvPr id="16" name="Content Placeholder 2"/>
              <p:cNvSpPr txBox="1">
                <a:spLocks noRot="1" noChangeAspect="1" noMove="1" noResize="1" noEditPoints="1" noAdjustHandles="1" noChangeArrowheads="1" noChangeShapeType="1" noTextEdit="1"/>
              </p:cNvSpPr>
              <p:nvPr/>
            </p:nvSpPr>
            <p:spPr>
              <a:xfrm>
                <a:off x="342899" y="4341855"/>
                <a:ext cx="11557459" cy="2182929"/>
              </a:xfrm>
              <a:prstGeom prst="rect">
                <a:avLst/>
              </a:prstGeom>
              <a:blipFill rotWithShape="0">
                <a:blip r:embed="rId3"/>
                <a:stretch>
                  <a:fillRect l="-1055" t="-2235"/>
                </a:stretch>
              </a:blipFill>
            </p:spPr>
            <p:txBody>
              <a:bodyPr/>
              <a:lstStyle/>
              <a:p>
                <a:r>
                  <a:rPr lang="en-US">
                    <a:noFill/>
                  </a:rPr>
                  <a:t> </a:t>
                </a:r>
              </a:p>
            </p:txBody>
          </p:sp>
        </mc:Fallback>
      </mc:AlternateContent>
    </p:spTree>
    <p:extLst>
      <p:ext uri="{BB962C8B-B14F-4D97-AF65-F5344CB8AC3E}">
        <p14:creationId xmlns:p14="http://schemas.microsoft.com/office/powerpoint/2010/main" val="3677817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050"/>
            <a:ext cx="11425767" cy="865717"/>
          </a:xfrm>
        </p:spPr>
        <p:txBody>
          <a:bodyPr>
            <a:normAutofit/>
          </a:bodyPr>
          <a:lstStyle/>
          <a:p>
            <a:r>
              <a:rPr lang="vi-VN" sz="3600" dirty="0" smtClean="0">
                <a:solidFill>
                  <a:srgbClr val="FFFF00"/>
                </a:solidFill>
              </a:rPr>
              <a:t>4.2	</a:t>
            </a:r>
            <a:r>
              <a:rPr lang="en-US" sz="3600" dirty="0"/>
              <a:t> </a:t>
            </a:r>
            <a:r>
              <a:rPr lang="vi-VN" sz="3600" dirty="0">
                <a:solidFill>
                  <a:srgbClr val="FFFF00"/>
                </a:solidFill>
              </a:rPr>
              <a:t>Truyền tín hiệu ngẫu nhiên qua </a:t>
            </a:r>
            <a:r>
              <a:rPr lang="vi-VN" sz="3600" dirty="0" smtClean="0">
                <a:solidFill>
                  <a:srgbClr val="FFFF00"/>
                </a:solidFill>
              </a:rPr>
              <a:t>bộ lọc </a:t>
            </a:r>
            <a:r>
              <a:rPr lang="vi-VN" sz="3600" dirty="0">
                <a:solidFill>
                  <a:srgbClr val="FFFF00"/>
                </a:solidFill>
              </a:rPr>
              <a:t>tuyến tính</a:t>
            </a:r>
            <a:endParaRPr lang="vi-VN" sz="3600" dirty="0" smtClean="0">
              <a:solidFill>
                <a:srgbClr val="FFFF00"/>
              </a:solidFill>
            </a:endParaRPr>
          </a:p>
        </p:txBody>
      </p:sp>
      <p:sp>
        <p:nvSpPr>
          <p:cNvPr id="3" name="Content Placeholder 2"/>
          <p:cNvSpPr>
            <a:spLocks noGrp="1"/>
          </p:cNvSpPr>
          <p:nvPr>
            <p:ph idx="1"/>
          </p:nvPr>
        </p:nvSpPr>
        <p:spPr>
          <a:xfrm>
            <a:off x="342900" y="1130296"/>
            <a:ext cx="6197385" cy="5394489"/>
          </a:xfrm>
        </p:spPr>
        <p:txBody>
          <a:bodyPr>
            <a:noAutofit/>
          </a:bodyPr>
          <a:lstStyle/>
          <a:p>
            <a:pPr marL="0" indent="0">
              <a:lnSpc>
                <a:spcPct val="110000"/>
              </a:lnSpc>
              <a:spcBef>
                <a:spcPts val="300"/>
              </a:spcBef>
              <a:spcAft>
                <a:spcPts val="300"/>
              </a:spcAft>
              <a:buNone/>
            </a:pPr>
            <a:r>
              <a:rPr lang="vi-VN" sz="2800" dirty="0">
                <a:solidFill>
                  <a:srgbClr val="66FF33"/>
                </a:solidFill>
                <a:latin typeface="Times New Roman" panose="02020603050405020304" pitchFamily="18" charset="0"/>
                <a:cs typeface="Times New Roman" panose="02020603050405020304" pitchFamily="18" charset="0"/>
              </a:rPr>
              <a:t>Đáp án</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Hàm tự tương quan của tín hiệu ngõ ra:</a:t>
            </a:r>
          </a:p>
        </p:txBody>
      </p:sp>
      <p:cxnSp>
        <p:nvCxnSpPr>
          <p:cNvPr id="5" name="Straight Connector 4"/>
          <p:cNvCxnSpPr/>
          <p:nvPr/>
        </p:nvCxnSpPr>
        <p:spPr>
          <a:xfrm>
            <a:off x="0" y="98848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15</a:t>
            </a:fld>
            <a:endParaRPr lang="en-US"/>
          </a:p>
        </p:txBody>
      </p:sp>
      <p:pic>
        <p:nvPicPr>
          <p:cNvPr id="6" name="Picture 5"/>
          <p:cNvPicPr>
            <a:picLocks noChangeAspect="1"/>
          </p:cNvPicPr>
          <p:nvPr/>
        </p:nvPicPr>
        <p:blipFill>
          <a:blip r:embed="rId2"/>
          <a:stretch>
            <a:fillRect/>
          </a:stretch>
        </p:blipFill>
        <p:spPr>
          <a:xfrm>
            <a:off x="6362665" y="1666894"/>
            <a:ext cx="5844575" cy="2534631"/>
          </a:xfrm>
          <a:prstGeom prst="rect">
            <a:avLst/>
          </a:prstGeom>
        </p:spPr>
      </p:pic>
      <p:grpSp>
        <p:nvGrpSpPr>
          <p:cNvPr id="18" name="Group 17"/>
          <p:cNvGrpSpPr/>
          <p:nvPr/>
        </p:nvGrpSpPr>
        <p:grpSpPr>
          <a:xfrm>
            <a:off x="695710" y="2215617"/>
            <a:ext cx="8403266" cy="3832787"/>
            <a:chOff x="695710" y="2215617"/>
            <a:chExt cx="8403266" cy="3832787"/>
          </a:xfrm>
        </p:grpSpPr>
        <mc:AlternateContent xmlns:mc="http://schemas.openxmlformats.org/markup-compatibility/2006" xmlns:a14="http://schemas.microsoft.com/office/drawing/2010/main">
          <mc:Choice Requires="a14">
            <p:sp>
              <p:nvSpPr>
                <p:cNvPr id="8" name="Rectangle 7"/>
                <p:cNvSpPr/>
                <p:nvPr/>
              </p:nvSpPr>
              <p:spPr>
                <a:xfrm>
                  <a:off x="695710" y="2215617"/>
                  <a:ext cx="4166846" cy="13102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𝑜</m:t>
                            </m:r>
                          </m:sub>
                        </m:sSub>
                        <m:d>
                          <m:dPr>
                            <m:ctrlPr>
                              <a:rPr lang="en-US" sz="2600" i="1">
                                <a:latin typeface="Cambria Math" panose="02040503050406030204" pitchFamily="18" charset="0"/>
                              </a:rPr>
                            </m:ctrlPr>
                          </m:dPr>
                          <m:e>
                            <m:r>
                              <a:rPr lang="en-US" sz="2600" i="1">
                                <a:latin typeface="Cambria Math" panose="02040503050406030204" pitchFamily="18" charset="0"/>
                              </a:rPr>
                              <m:t>𝜏</m:t>
                            </m:r>
                          </m:e>
                        </m:d>
                        <m:r>
                          <a:rPr lang="en-US" sz="2600" i="0">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num>
                          <m:den>
                            <m:r>
                              <a:rPr lang="en-US" sz="2600" i="1">
                                <a:latin typeface="Cambria Math" panose="02040503050406030204" pitchFamily="18" charset="0"/>
                              </a:rPr>
                              <m:t>𝜋</m:t>
                            </m:r>
                          </m:den>
                        </m:f>
                        <m:nary>
                          <m:naryPr>
                            <m:limLoc m:val="undOvr"/>
                            <m:grow m:val="on"/>
                            <m:ctrlPr>
                              <a:rPr lang="en-US" sz="2600" i="1">
                                <a:latin typeface="Cambria Math" panose="02040503050406030204" pitchFamily="18" charset="0"/>
                              </a:rPr>
                            </m:ctrlPr>
                          </m:naryPr>
                          <m:sub>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0">
                                    <a:latin typeface="Cambria Math" panose="02040503050406030204" pitchFamily="18" charset="0"/>
                                  </a:rPr>
                                  <m:t>1</m:t>
                                </m:r>
                              </m:sub>
                            </m:sSub>
                          </m:sub>
                          <m:sup>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0">
                                    <a:latin typeface="Cambria Math" panose="02040503050406030204" pitchFamily="18" charset="0"/>
                                  </a:rPr>
                                  <m:t>2</m:t>
                                </m:r>
                              </m:sub>
                            </m:sSub>
                          </m:sup>
                          <m:e>
                            <m:sSubSup>
                              <m:sSubSupPr>
                                <m:ctrlPr>
                                  <a:rPr lang="en-US" sz="2600" i="1">
                                    <a:latin typeface="Cambria Math" panose="02040503050406030204" pitchFamily="18" charset="0"/>
                                  </a:rPr>
                                </m:ctrlPr>
                              </m:sSubSupPr>
                              <m:e>
                                <m:r>
                                  <a:rPr lang="en-US" sz="2600" i="1">
                                    <a:latin typeface="Cambria Math" panose="02040503050406030204" pitchFamily="18" charset="0"/>
                                  </a:rPr>
                                  <m:t>𝐻</m:t>
                                </m:r>
                              </m:e>
                              <m:sub>
                                <m:r>
                                  <a:rPr lang="en-US" sz="2600" i="0">
                                    <a:latin typeface="Cambria Math" panose="02040503050406030204" pitchFamily="18" charset="0"/>
                                  </a:rPr>
                                  <m:t>0</m:t>
                                </m:r>
                              </m:sub>
                              <m:sup>
                                <m:r>
                                  <a:rPr lang="en-US" sz="2600" i="0">
                                    <a:latin typeface="Cambria Math" panose="02040503050406030204" pitchFamily="18" charset="0"/>
                                  </a:rPr>
                                  <m:t>2</m:t>
                                </m:r>
                              </m:sup>
                            </m:sSubSup>
                            <m:r>
                              <m:rPr>
                                <m:sty m:val="p"/>
                              </m:rPr>
                              <a:rPr lang="en-US" sz="2600" i="0">
                                <a:latin typeface="Cambria Math" panose="02040503050406030204" pitchFamily="18" charset="0"/>
                              </a:rPr>
                              <m:t>cos</m:t>
                            </m:r>
                            <m:r>
                              <a:rPr lang="en-US" sz="2600" i="1">
                                <a:latin typeface="Cambria Math" panose="02040503050406030204" pitchFamily="18" charset="0"/>
                              </a:rPr>
                              <m:t>𝑤</m:t>
                            </m:r>
                            <m:r>
                              <a:rPr lang="en-US" sz="2600" i="1">
                                <a:latin typeface="Cambria Math" panose="02040503050406030204" pitchFamily="18" charset="0"/>
                              </a:rPr>
                              <m:t>𝜏</m:t>
                            </m:r>
                            <m:r>
                              <a:rPr lang="en-US" sz="2600" i="1">
                                <a:latin typeface="Cambria Math" panose="02040503050406030204" pitchFamily="18" charset="0"/>
                              </a:rPr>
                              <m:t>𝑑𝑤</m:t>
                            </m:r>
                          </m:e>
                        </m:nary>
                      </m:oMath>
                    </m:oMathPara>
                  </a14:m>
                  <a:endParaRPr lang="en-US" sz="2600" dirty="0"/>
                </a:p>
              </p:txBody>
            </p:sp>
          </mc:Choice>
          <mc:Fallback xmlns="">
            <p:sp>
              <p:nvSpPr>
                <p:cNvPr id="8" name="Rectangle 7"/>
                <p:cNvSpPr>
                  <a:spLocks noRot="1" noChangeAspect="1" noMove="1" noResize="1" noEditPoints="1" noAdjustHandles="1" noChangeArrowheads="1" noChangeShapeType="1" noTextEdit="1"/>
                </p:cNvSpPr>
                <p:nvPr/>
              </p:nvSpPr>
              <p:spPr>
                <a:xfrm>
                  <a:off x="695710" y="2215617"/>
                  <a:ext cx="4166846" cy="131023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594870" y="3594149"/>
                  <a:ext cx="4061112" cy="901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sSubSup>
                              <m:sSubSupPr>
                                <m:ctrlPr>
                                  <a:rPr lang="en-US" sz="2600" i="1">
                                    <a:latin typeface="Cambria Math" panose="02040503050406030204" pitchFamily="18" charset="0"/>
                                  </a:rPr>
                                </m:ctrlPr>
                              </m:sSubSupPr>
                              <m:e>
                                <m:r>
                                  <a:rPr lang="en-US" sz="2600" i="1">
                                    <a:latin typeface="Cambria Math" panose="02040503050406030204" pitchFamily="18" charset="0"/>
                                  </a:rPr>
                                  <m:t>𝐻</m:t>
                                </m:r>
                              </m:e>
                              <m:sub>
                                <m:r>
                                  <a:rPr lang="en-US" sz="2600" i="0">
                                    <a:latin typeface="Cambria Math" panose="02040503050406030204" pitchFamily="18" charset="0"/>
                                  </a:rPr>
                                  <m:t>0</m:t>
                                </m:r>
                              </m:sub>
                              <m:sup>
                                <m:r>
                                  <a:rPr lang="en-US" sz="2600" i="0">
                                    <a:latin typeface="Cambria Math" panose="02040503050406030204" pitchFamily="18" charset="0"/>
                                  </a:rPr>
                                  <m:t>2</m:t>
                                </m:r>
                              </m:sup>
                            </m:sSubSup>
                          </m:num>
                          <m:den>
                            <m:r>
                              <a:rPr lang="en-US" sz="2600" i="1">
                                <a:latin typeface="Cambria Math" panose="02040503050406030204" pitchFamily="18" charset="0"/>
                              </a:rPr>
                              <m:t>𝜋𝜏</m:t>
                            </m:r>
                          </m:den>
                        </m:f>
                        <m:d>
                          <m:dPr>
                            <m:ctrlPr>
                              <a:rPr lang="en-US" sz="2600" i="1">
                                <a:latin typeface="Cambria Math" panose="02040503050406030204" pitchFamily="18" charset="0"/>
                              </a:rPr>
                            </m:ctrlPr>
                          </m:dPr>
                          <m:e>
                            <m:r>
                              <m:rPr>
                                <m:sty m:val="p"/>
                              </m:rPr>
                              <a:rPr lang="en-US" sz="2600" i="0">
                                <a:latin typeface="Cambria Math" panose="02040503050406030204" pitchFamily="18" charset="0"/>
                              </a:rPr>
                              <m:t>sin</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0">
                                    <a:latin typeface="Cambria Math" panose="02040503050406030204" pitchFamily="18" charset="0"/>
                                  </a:rPr>
                                  <m:t>2</m:t>
                                </m:r>
                              </m:sub>
                            </m:sSub>
                            <m:r>
                              <a:rPr lang="en-US" sz="2600" i="1">
                                <a:latin typeface="Cambria Math" panose="02040503050406030204" pitchFamily="18" charset="0"/>
                              </a:rPr>
                              <m:t>𝜏</m:t>
                            </m:r>
                            <m:r>
                              <a:rPr lang="en-US" sz="2600" i="0">
                                <a:latin typeface="Cambria Math" panose="02040503050406030204" pitchFamily="18" charset="0"/>
                              </a:rPr>
                              <m:t>−</m:t>
                            </m:r>
                            <m:r>
                              <m:rPr>
                                <m:sty m:val="p"/>
                              </m:rPr>
                              <a:rPr lang="en-US" sz="2600" i="0">
                                <a:latin typeface="Cambria Math" panose="02040503050406030204" pitchFamily="18" charset="0"/>
                              </a:rPr>
                              <m:t>sin</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0">
                                    <a:latin typeface="Cambria Math" panose="02040503050406030204" pitchFamily="18" charset="0"/>
                                  </a:rPr>
                                  <m:t>1</m:t>
                                </m:r>
                              </m:sub>
                            </m:sSub>
                            <m:r>
                              <a:rPr lang="en-US" sz="2600" i="1">
                                <a:latin typeface="Cambria Math" panose="02040503050406030204" pitchFamily="18" charset="0"/>
                              </a:rPr>
                              <m:t>𝜏</m:t>
                            </m:r>
                          </m:e>
                        </m:d>
                      </m:oMath>
                    </m:oMathPara>
                  </a14:m>
                  <a:endParaRPr lang="en-US" sz="2600" dirty="0"/>
                </a:p>
              </p:txBody>
            </p:sp>
          </mc:Choice>
          <mc:Fallback xmlns="">
            <p:sp>
              <p:nvSpPr>
                <p:cNvPr id="10" name="Rectangle 9"/>
                <p:cNvSpPr>
                  <a:spLocks noRot="1" noChangeAspect="1" noMove="1" noResize="1" noEditPoints="1" noAdjustHandles="1" noChangeArrowheads="1" noChangeShapeType="1" noTextEdit="1"/>
                </p:cNvSpPr>
                <p:nvPr/>
              </p:nvSpPr>
              <p:spPr>
                <a:xfrm>
                  <a:off x="1594870" y="3594149"/>
                  <a:ext cx="4061112" cy="90152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1628903" y="4609508"/>
                  <a:ext cx="4474815" cy="14337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smtClean="0">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𝑁</m:t>
                                </m:r>
                              </m:e>
                              <m:sub>
                                <m:r>
                                  <a:rPr lang="en-US" sz="2600" i="0">
                                    <a:latin typeface="Cambria Math" panose="02040503050406030204" pitchFamily="18" charset="0"/>
                                  </a:rPr>
                                  <m:t>0</m:t>
                                </m:r>
                              </m:sub>
                            </m:sSub>
                            <m:sSubSup>
                              <m:sSubSupPr>
                                <m:ctrlPr>
                                  <a:rPr lang="en-US" sz="2600" i="1">
                                    <a:latin typeface="Cambria Math" panose="02040503050406030204" pitchFamily="18" charset="0"/>
                                  </a:rPr>
                                </m:ctrlPr>
                              </m:sSubSupPr>
                              <m:e>
                                <m:r>
                                  <a:rPr lang="en-US" sz="2600" i="1">
                                    <a:latin typeface="Cambria Math" panose="02040503050406030204" pitchFamily="18" charset="0"/>
                                  </a:rPr>
                                  <m:t>𝐻</m:t>
                                </m:r>
                              </m:e>
                              <m:sub>
                                <m:r>
                                  <a:rPr lang="en-US" sz="2600" i="0">
                                    <a:latin typeface="Cambria Math" panose="02040503050406030204" pitchFamily="18" charset="0"/>
                                  </a:rPr>
                                  <m:t>0</m:t>
                                </m:r>
                              </m:sub>
                              <m:sup>
                                <m:r>
                                  <a:rPr lang="en-US" sz="2600" i="0">
                                    <a:latin typeface="Cambria Math" panose="02040503050406030204" pitchFamily="18" charset="0"/>
                                  </a:rPr>
                                  <m:t>2</m:t>
                                </m:r>
                              </m:sup>
                            </m:sSubSup>
                          </m:num>
                          <m:den>
                            <m:r>
                              <a:rPr lang="en-US" sz="2600" i="1">
                                <a:latin typeface="Cambria Math" panose="02040503050406030204" pitchFamily="18" charset="0"/>
                              </a:rPr>
                              <m:t>𝜋𝜏</m:t>
                            </m:r>
                          </m:den>
                        </m:f>
                        <m:r>
                          <a:rPr lang="en-US" sz="2600" i="1">
                            <a:latin typeface="Cambria Math" panose="02040503050406030204" pitchFamily="18" charset="0"/>
                          </a:rPr>
                          <m:t>𝛥</m:t>
                        </m:r>
                        <m:r>
                          <a:rPr lang="en-US" sz="2600" i="1">
                            <a:latin typeface="Cambria Math" panose="02040503050406030204" pitchFamily="18" charset="0"/>
                          </a:rPr>
                          <m:t>𝑤</m:t>
                        </m:r>
                        <m:f>
                          <m:fPr>
                            <m:ctrlPr>
                              <a:rPr lang="en-US" sz="2600" i="1">
                                <a:latin typeface="Cambria Math" panose="02040503050406030204" pitchFamily="18" charset="0"/>
                              </a:rPr>
                            </m:ctrlPr>
                          </m:fPr>
                          <m:num>
                            <m:r>
                              <m:rPr>
                                <m:sty m:val="p"/>
                              </m:rPr>
                              <a:rPr lang="en-US" sz="2600" i="0" smtClean="0">
                                <a:latin typeface="Cambria Math" panose="02040503050406030204" pitchFamily="18" charset="0"/>
                              </a:rPr>
                              <m:t>sin</m:t>
                            </m:r>
                            <m:f>
                              <m:fPr>
                                <m:ctrlPr>
                                  <a:rPr lang="en-US" sz="2600" i="1" smtClean="0">
                                    <a:latin typeface="Cambria Math" panose="02040503050406030204" pitchFamily="18" charset="0"/>
                                  </a:rPr>
                                </m:ctrlPr>
                              </m:fPr>
                              <m:num>
                                <m:r>
                                  <a:rPr lang="en-US" sz="2600" i="1" smtClean="0">
                                    <a:latin typeface="Cambria Math" panose="02040503050406030204" pitchFamily="18" charset="0"/>
                                  </a:rPr>
                                  <m:t>𝛥</m:t>
                                </m:r>
                                <m:r>
                                  <a:rPr lang="en-US" sz="2600" i="1" smtClean="0">
                                    <a:latin typeface="Cambria Math" panose="02040503050406030204" pitchFamily="18" charset="0"/>
                                  </a:rPr>
                                  <m:t>𝑤</m:t>
                                </m:r>
                                <m:r>
                                  <a:rPr lang="en-US" sz="2600" i="1" smtClean="0">
                                    <a:latin typeface="Cambria Math" panose="02040503050406030204" pitchFamily="18" charset="0"/>
                                  </a:rPr>
                                  <m:t>𝜏</m:t>
                                </m:r>
                                <m:r>
                                  <a:rPr lang="vi-VN" sz="2600" b="0" i="1" smtClean="0">
                                    <a:latin typeface="Cambria Math" panose="02040503050406030204" pitchFamily="18" charset="0"/>
                                  </a:rPr>
                                  <m:t>/</m:t>
                                </m:r>
                                <m:r>
                                  <a:rPr lang="vi-VN" sz="2600" i="1">
                                    <a:latin typeface="Cambria Math" panose="02040503050406030204" pitchFamily="18" charset="0"/>
                                  </a:rPr>
                                  <m:t>2</m:t>
                                </m:r>
                              </m:num>
                              <m:den>
                                <m:r>
                                  <a:rPr lang="en-US" sz="2600" i="0" smtClean="0">
                                    <a:latin typeface="Cambria Math" panose="02040503050406030204" pitchFamily="18" charset="0"/>
                                  </a:rPr>
                                  <m:t>2</m:t>
                                </m:r>
                              </m:den>
                            </m:f>
                          </m:num>
                          <m:den>
                            <m:f>
                              <m:fPr>
                                <m:ctrlPr>
                                  <a:rPr lang="en-US" sz="2600" i="1">
                                    <a:latin typeface="Cambria Math" panose="02040503050406030204" pitchFamily="18" charset="0"/>
                                  </a:rPr>
                                </m:ctrlPr>
                              </m:fPr>
                              <m:num>
                                <m:r>
                                  <a:rPr lang="en-US" sz="2600" i="1">
                                    <a:latin typeface="Cambria Math" panose="02040503050406030204" pitchFamily="18" charset="0"/>
                                  </a:rPr>
                                  <m:t>𝛥</m:t>
                                </m:r>
                                <m:r>
                                  <a:rPr lang="en-US" sz="2600" i="1">
                                    <a:latin typeface="Cambria Math" panose="02040503050406030204" pitchFamily="18" charset="0"/>
                                  </a:rPr>
                                  <m:t>𝑤</m:t>
                                </m:r>
                                <m:r>
                                  <a:rPr lang="en-US" sz="2600" i="1">
                                    <a:latin typeface="Cambria Math" panose="02040503050406030204" pitchFamily="18" charset="0"/>
                                  </a:rPr>
                                  <m:t>𝜏</m:t>
                                </m:r>
                              </m:num>
                              <m:den>
                                <m:r>
                                  <a:rPr lang="en-US" sz="2600" i="0">
                                    <a:latin typeface="Cambria Math" panose="02040503050406030204" pitchFamily="18" charset="0"/>
                                  </a:rPr>
                                  <m:t>2</m:t>
                                </m:r>
                              </m:den>
                            </m:f>
                          </m:den>
                        </m:f>
                        <m:r>
                          <m:rPr>
                            <m:sty m:val="p"/>
                          </m:rPr>
                          <a:rPr lang="en-US" sz="2600" i="0">
                            <a:latin typeface="Cambria Math" panose="02040503050406030204" pitchFamily="18" charset="0"/>
                          </a:rPr>
                          <m:t>cos</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0">
                                <a:latin typeface="Cambria Math" panose="02040503050406030204" pitchFamily="18" charset="0"/>
                              </a:rPr>
                              <m:t>0</m:t>
                            </m:r>
                          </m:sub>
                        </m:sSub>
                        <m:r>
                          <a:rPr lang="en-US" sz="2600" i="1">
                            <a:latin typeface="Cambria Math" panose="02040503050406030204" pitchFamily="18" charset="0"/>
                          </a:rPr>
                          <m:t>𝜏</m:t>
                        </m:r>
                      </m:oMath>
                    </m:oMathPara>
                  </a14:m>
                  <a:endParaRPr lang="en-US" sz="2600" dirty="0"/>
                </a:p>
              </p:txBody>
            </p:sp>
          </mc:Choice>
          <mc:Fallback xmlns="">
            <p:sp>
              <p:nvSpPr>
                <p:cNvPr id="13" name="Rectangle 12"/>
                <p:cNvSpPr>
                  <a:spLocks noRot="1" noChangeAspect="1" noMove="1" noResize="1" noEditPoints="1" noAdjustHandles="1" noChangeArrowheads="1" noChangeShapeType="1" noTextEdit="1"/>
                </p:cNvSpPr>
                <p:nvPr/>
              </p:nvSpPr>
              <p:spPr>
                <a:xfrm>
                  <a:off x="1628903" y="4609508"/>
                  <a:ext cx="4474815" cy="1433726"/>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939585" y="4625194"/>
                  <a:ext cx="3159391" cy="1423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𝜏</m:t>
                            </m:r>
                          </m:e>
                          <m:sup>
                            <m:r>
                              <a:rPr lang="en-US" sz="2600" i="0">
                                <a:latin typeface="Cambria Math" panose="02040503050406030204" pitchFamily="18" charset="0"/>
                              </a:rPr>
                              <m:t>2</m:t>
                            </m:r>
                          </m:sup>
                        </m:sSup>
                        <m:f>
                          <m:fPr>
                            <m:ctrlPr>
                              <a:rPr lang="en-US" sz="2600" i="1">
                                <a:latin typeface="Cambria Math" panose="02040503050406030204" pitchFamily="18" charset="0"/>
                              </a:rPr>
                            </m:ctrlPr>
                          </m:fPr>
                          <m:num>
                            <m:r>
                              <m:rPr>
                                <m:sty m:val="p"/>
                              </m:rPr>
                              <a:rPr lang="en-US" sz="2600" i="0">
                                <a:latin typeface="Cambria Math" panose="02040503050406030204" pitchFamily="18" charset="0"/>
                              </a:rPr>
                              <m:t>sin</m:t>
                            </m:r>
                            <m:f>
                              <m:fPr>
                                <m:ctrlPr>
                                  <a:rPr lang="en-US" sz="2600" i="1">
                                    <a:latin typeface="Cambria Math" panose="02040503050406030204" pitchFamily="18" charset="0"/>
                                  </a:rPr>
                                </m:ctrlPr>
                              </m:fPr>
                              <m:num>
                                <m:r>
                                  <a:rPr lang="en-US" sz="2600" i="1">
                                    <a:latin typeface="Cambria Math" panose="02040503050406030204" pitchFamily="18" charset="0"/>
                                  </a:rPr>
                                  <m:t>𝛥</m:t>
                                </m:r>
                                <m:r>
                                  <a:rPr lang="en-US" sz="2600" i="1">
                                    <a:latin typeface="Cambria Math" panose="02040503050406030204" pitchFamily="18" charset="0"/>
                                  </a:rPr>
                                  <m:t>𝑤</m:t>
                                </m:r>
                                <m:r>
                                  <a:rPr lang="en-US" sz="2600" i="1">
                                    <a:latin typeface="Cambria Math" panose="02040503050406030204" pitchFamily="18" charset="0"/>
                                  </a:rPr>
                                  <m:t>𝜏</m:t>
                                </m:r>
                              </m:num>
                              <m:den>
                                <m:r>
                                  <a:rPr lang="en-US" sz="2600" i="0">
                                    <a:latin typeface="Cambria Math" panose="02040503050406030204" pitchFamily="18" charset="0"/>
                                  </a:rPr>
                                  <m:t>2</m:t>
                                </m:r>
                              </m:den>
                            </m:f>
                          </m:num>
                          <m:den>
                            <m:f>
                              <m:fPr>
                                <m:ctrlPr>
                                  <a:rPr lang="en-US" sz="2600" i="1">
                                    <a:latin typeface="Cambria Math" panose="02040503050406030204" pitchFamily="18" charset="0"/>
                                  </a:rPr>
                                </m:ctrlPr>
                              </m:fPr>
                              <m:num>
                                <m:r>
                                  <a:rPr lang="en-US" sz="2600" i="1">
                                    <a:latin typeface="Cambria Math" panose="02040503050406030204" pitchFamily="18" charset="0"/>
                                  </a:rPr>
                                  <m:t>𝛥</m:t>
                                </m:r>
                                <m:r>
                                  <a:rPr lang="en-US" sz="2600" i="1">
                                    <a:latin typeface="Cambria Math" panose="02040503050406030204" pitchFamily="18" charset="0"/>
                                  </a:rPr>
                                  <m:t>𝑤</m:t>
                                </m:r>
                                <m:r>
                                  <a:rPr lang="en-US" sz="2600" i="1">
                                    <a:latin typeface="Cambria Math" panose="02040503050406030204" pitchFamily="18" charset="0"/>
                                  </a:rPr>
                                  <m:t>𝜏</m:t>
                                </m:r>
                              </m:num>
                              <m:den>
                                <m:r>
                                  <a:rPr lang="en-US" sz="2600" i="0">
                                    <a:latin typeface="Cambria Math" panose="02040503050406030204" pitchFamily="18" charset="0"/>
                                  </a:rPr>
                                  <m:t>2</m:t>
                                </m:r>
                              </m:den>
                            </m:f>
                          </m:den>
                        </m:f>
                        <m:r>
                          <m:rPr>
                            <m:sty m:val="p"/>
                          </m:rPr>
                          <a:rPr lang="en-US" sz="2600" i="0">
                            <a:latin typeface="Cambria Math" panose="02040503050406030204" pitchFamily="18" charset="0"/>
                          </a:rPr>
                          <m:t>cos</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0">
                                <a:latin typeface="Cambria Math" panose="02040503050406030204" pitchFamily="18" charset="0"/>
                              </a:rPr>
                              <m:t>0</m:t>
                            </m:r>
                          </m:sub>
                        </m:sSub>
                        <m:r>
                          <a:rPr lang="en-US" sz="2600" i="1">
                            <a:latin typeface="Cambria Math" panose="02040503050406030204" pitchFamily="18" charset="0"/>
                          </a:rPr>
                          <m:t>𝜏</m:t>
                        </m:r>
                      </m:oMath>
                    </m:oMathPara>
                  </a14:m>
                  <a:endParaRPr lang="en-US" sz="2600" dirty="0"/>
                </a:p>
              </p:txBody>
            </p:sp>
          </mc:Choice>
          <mc:Fallback xmlns="">
            <p:sp>
              <p:nvSpPr>
                <p:cNvPr id="17" name="Rectangle 16"/>
                <p:cNvSpPr>
                  <a:spLocks noRot="1" noChangeAspect="1" noMove="1" noResize="1" noEditPoints="1" noAdjustHandles="1" noChangeArrowheads="1" noChangeShapeType="1" noTextEdit="1"/>
                </p:cNvSpPr>
                <p:nvPr/>
              </p:nvSpPr>
              <p:spPr>
                <a:xfrm>
                  <a:off x="5939585" y="4625194"/>
                  <a:ext cx="3159391" cy="1423210"/>
                </a:xfrm>
                <a:prstGeom prst="rect">
                  <a:avLst/>
                </a:prstGeom>
                <a:blipFill rotWithShape="0">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275043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050"/>
            <a:ext cx="11425767" cy="865717"/>
          </a:xfrm>
        </p:spPr>
        <p:txBody>
          <a:bodyPr>
            <a:normAutofit/>
          </a:bodyPr>
          <a:lstStyle/>
          <a:p>
            <a:r>
              <a:rPr lang="vi-VN" sz="3600" dirty="0" smtClean="0">
                <a:solidFill>
                  <a:srgbClr val="FFFF00"/>
                </a:solidFill>
              </a:rPr>
              <a:t>4.2	</a:t>
            </a:r>
            <a:r>
              <a:rPr lang="en-US" sz="3600" dirty="0"/>
              <a:t> </a:t>
            </a:r>
            <a:r>
              <a:rPr lang="vi-VN" sz="3600" dirty="0">
                <a:solidFill>
                  <a:srgbClr val="FFFF00"/>
                </a:solidFill>
              </a:rPr>
              <a:t>Truyền tín hiệu ngẫu nhiên qua </a:t>
            </a:r>
            <a:r>
              <a:rPr lang="vi-VN" sz="3600" dirty="0" smtClean="0">
                <a:solidFill>
                  <a:srgbClr val="FFFF00"/>
                </a:solidFill>
              </a:rPr>
              <a:t>bộ lọc </a:t>
            </a:r>
            <a:r>
              <a:rPr lang="vi-VN" sz="3600" dirty="0">
                <a:solidFill>
                  <a:srgbClr val="FFFF00"/>
                </a:solidFill>
              </a:rPr>
              <a:t>tuyến tính</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1" y="1130297"/>
                <a:ext cx="3721210" cy="1675550"/>
              </a:xfrm>
            </p:spPr>
            <p:txBody>
              <a:bodyPr>
                <a:noAutofit/>
              </a:bodyPr>
              <a:lstStyle/>
              <a:p>
                <a:pPr marL="0" indent="0">
                  <a:lnSpc>
                    <a:spcPct val="110000"/>
                  </a:lnSpc>
                  <a:spcBef>
                    <a:spcPts val="300"/>
                  </a:spcBef>
                  <a:spcAft>
                    <a:spcPts val="300"/>
                  </a:spcAft>
                  <a:buNone/>
                </a:pPr>
                <a:r>
                  <a:rPr lang="vi-VN" sz="2800" dirty="0">
                    <a:solidFill>
                      <a:srgbClr val="66FF33"/>
                    </a:solidFill>
                    <a:latin typeface="Times New Roman" panose="02020603050405020304" pitchFamily="18" charset="0"/>
                    <a:cs typeface="Times New Roman" panose="02020603050405020304" pitchFamily="18" charset="0"/>
                  </a:rPr>
                  <a:t>Đáp án</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Dạng đồ thị của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𝑜</m:t>
                        </m:r>
                      </m:sub>
                    </m:sSub>
                    <m:d>
                      <m:dPr>
                        <m:ctrlPr>
                          <a:rPr lang="en-US" sz="2800" i="1">
                            <a:latin typeface="Cambria Math" panose="02040503050406030204" pitchFamily="18" charset="0"/>
                          </a:rPr>
                        </m:ctrlPr>
                      </m:dPr>
                      <m:e>
                        <m:r>
                          <a:rPr lang="en-US" sz="2800" i="1">
                            <a:latin typeface="Cambria Math" panose="02040503050406030204" pitchFamily="18" charset="0"/>
                          </a:rPr>
                          <m:t>𝜏</m:t>
                        </m:r>
                      </m:e>
                    </m:d>
                  </m:oMath>
                </a14:m>
                <a:r>
                  <a:rPr lang="vi-VN" sz="2800" dirty="0" smtClean="0">
                    <a:latin typeface="Times New Roman" panose="02020603050405020304" pitchFamily="18" charset="0"/>
                    <a:cs typeface="Times New Roman" panose="02020603050405020304" pitchFamily="18" charset="0"/>
                  </a:rPr>
                  <a:t>:</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với: </a:t>
                </a:r>
              </a:p>
              <a:p>
                <a:pPr marL="0" indent="0">
                  <a:lnSpc>
                    <a:spcPct val="110000"/>
                  </a:lnSpc>
                  <a:spcBef>
                    <a:spcPts val="300"/>
                  </a:spcBef>
                  <a:spcAft>
                    <a:spcPts val="300"/>
                  </a:spcAft>
                  <a:buNone/>
                </a:pP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  </a:t>
                </a:r>
                <a:endParaRPr lang="vi-VN" sz="2800" dirty="0" smtClean="0">
                  <a:solidFill>
                    <a:srgbClr val="66FF33"/>
                  </a:solidFill>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800" dirty="0">
                    <a:solidFill>
                      <a:srgbClr val="66FF33"/>
                    </a:solidFill>
                    <a:latin typeface="Times New Roman" panose="02020603050405020304" pitchFamily="18" charset="0"/>
                    <a:cs typeface="Times New Roman" panose="02020603050405020304" pitchFamily="18" charset="0"/>
                  </a:rPr>
                  <a:t> </a:t>
                </a:r>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1" y="1130297"/>
                <a:ext cx="3721210" cy="1675550"/>
              </a:xfrm>
              <a:blipFill rotWithShape="0">
                <a:blip r:embed="rId2"/>
                <a:stretch>
                  <a:fillRect l="-3273" t="-2909" b="-6909"/>
                </a:stretch>
              </a:blipFill>
            </p:spPr>
            <p:txBody>
              <a:bodyPr/>
              <a:lstStyle/>
              <a:p>
                <a:r>
                  <a:rPr lang="en-US">
                    <a:noFill/>
                  </a:rPr>
                  <a:t> </a:t>
                </a:r>
              </a:p>
            </p:txBody>
          </p:sp>
        </mc:Fallback>
      </mc:AlternateContent>
      <p:cxnSp>
        <p:nvCxnSpPr>
          <p:cNvPr id="5" name="Straight Connector 4"/>
          <p:cNvCxnSpPr/>
          <p:nvPr/>
        </p:nvCxnSpPr>
        <p:spPr>
          <a:xfrm>
            <a:off x="0" y="98848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16</a:t>
            </a:fld>
            <a:endParaRPr lang="en-US"/>
          </a:p>
        </p:txBody>
      </p:sp>
      <p:pic>
        <p:nvPicPr>
          <p:cNvPr id="4" name="Picture 3"/>
          <p:cNvPicPr>
            <a:picLocks noChangeAspect="1"/>
          </p:cNvPicPr>
          <p:nvPr/>
        </p:nvPicPr>
        <p:blipFill>
          <a:blip r:embed="rId3"/>
          <a:stretch>
            <a:fillRect/>
          </a:stretch>
        </p:blipFill>
        <p:spPr>
          <a:xfrm>
            <a:off x="4064110" y="1046615"/>
            <a:ext cx="8127890" cy="4225611"/>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49421" y="5751279"/>
                <a:ext cx="4325287" cy="9225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b="1" i="1" smtClean="0">
                              <a:solidFill>
                                <a:srgbClr val="66FF33"/>
                              </a:solidFill>
                              <a:latin typeface="Cambria Math" panose="02040503050406030204" pitchFamily="18" charset="0"/>
                            </a:rPr>
                            <m:t>𝟎</m:t>
                          </m:r>
                          <m:r>
                            <a:rPr lang="en-US" sz="2600" i="1">
                              <a:latin typeface="Cambria Math" panose="02040503050406030204" pitchFamily="18" charset="0"/>
                            </a:rPr>
                            <m:t>𝑜𝑢𝑡</m:t>
                          </m:r>
                        </m:sub>
                      </m:sSub>
                      <m:d>
                        <m:dPr>
                          <m:ctrlPr>
                            <a:rPr lang="en-US" sz="2600" i="1">
                              <a:latin typeface="Cambria Math" panose="02040503050406030204" pitchFamily="18" charset="0"/>
                            </a:rPr>
                          </m:ctrlPr>
                        </m:dPr>
                        <m:e>
                          <m:r>
                            <a:rPr lang="en-US" sz="2600" i="1">
                              <a:latin typeface="Cambria Math" panose="02040503050406030204" pitchFamily="18" charset="0"/>
                            </a:rPr>
                            <m:t>𝜏</m:t>
                          </m:r>
                        </m:e>
                      </m:d>
                      <m:r>
                        <a:rPr lang="en-US" sz="2600">
                          <a:latin typeface="Cambria Math" panose="02040503050406030204" pitchFamily="18" charset="0"/>
                        </a:rPr>
                        <m:t>=</m:t>
                      </m:r>
                      <m:sSubSup>
                        <m:sSubSupPr>
                          <m:ctrlPr>
                            <a:rPr lang="en-US" sz="2600" i="1">
                              <a:latin typeface="Cambria Math" panose="02040503050406030204" pitchFamily="18" charset="0"/>
                            </a:rPr>
                          </m:ctrlPr>
                        </m:sSubSupPr>
                        <m:e>
                          <m:r>
                            <a:rPr lang="en-US" sz="2600" i="1">
                              <a:latin typeface="Cambria Math" panose="02040503050406030204" pitchFamily="18" charset="0"/>
                            </a:rPr>
                            <m:t>𝜎</m:t>
                          </m:r>
                        </m:e>
                        <m:sub>
                          <m:r>
                            <a:rPr lang="en-US" sz="2600" i="1">
                              <a:latin typeface="Cambria Math" panose="02040503050406030204" pitchFamily="18" charset="0"/>
                            </a:rPr>
                            <m:t>𝑜𝑢𝑡</m:t>
                          </m:r>
                        </m:sub>
                        <m:sup>
                          <m:r>
                            <a:rPr lang="en-US" sz="2600">
                              <a:latin typeface="Cambria Math" panose="02040503050406030204" pitchFamily="18" charset="0"/>
                            </a:rPr>
                            <m:t>2</m:t>
                          </m:r>
                        </m:sup>
                      </m:sSubSup>
                      <m:f>
                        <m:fPr>
                          <m:ctrlPr>
                            <a:rPr lang="en-US" sz="2600" i="1">
                              <a:latin typeface="Cambria Math" panose="02040503050406030204" pitchFamily="18" charset="0"/>
                            </a:rPr>
                          </m:ctrlPr>
                        </m:fPr>
                        <m:num>
                          <m:r>
                            <m:rPr>
                              <m:sty m:val="p"/>
                            </m:rPr>
                            <a:rPr lang="en-US" sz="2600">
                              <a:latin typeface="Cambria Math" panose="02040503050406030204" pitchFamily="18" charset="0"/>
                            </a:rPr>
                            <m:t>sin</m:t>
                          </m:r>
                          <m:d>
                            <m:dPr>
                              <m:ctrlPr>
                                <a:rPr lang="en-US" sz="2600" i="1">
                                  <a:latin typeface="Cambria Math" panose="02040503050406030204" pitchFamily="18" charset="0"/>
                                </a:rPr>
                              </m:ctrlPr>
                            </m:dPr>
                            <m:e>
                              <m:r>
                                <a:rPr lang="en-US" sz="2600" i="1">
                                  <a:latin typeface="Cambria Math" panose="02040503050406030204" pitchFamily="18" charset="0"/>
                                </a:rPr>
                                <m:t>𝛥</m:t>
                              </m:r>
                              <m:r>
                                <a:rPr lang="en-US" sz="2600" i="1">
                                  <a:latin typeface="Cambria Math" panose="02040503050406030204" pitchFamily="18" charset="0"/>
                                </a:rPr>
                                <m:t>𝑤</m:t>
                              </m:r>
                              <m:f>
                                <m:fPr>
                                  <m:type m:val="lin"/>
                                  <m:ctrlPr>
                                    <a:rPr lang="en-US" sz="2600" i="1">
                                      <a:latin typeface="Cambria Math" panose="02040503050406030204" pitchFamily="18" charset="0"/>
                                    </a:rPr>
                                  </m:ctrlPr>
                                </m:fPr>
                                <m:num>
                                  <m:r>
                                    <a:rPr lang="en-US" sz="2600" i="1">
                                      <a:latin typeface="Cambria Math" panose="02040503050406030204" pitchFamily="18" charset="0"/>
                                    </a:rPr>
                                    <m:t>𝜏</m:t>
                                  </m:r>
                                </m:num>
                                <m:den>
                                  <m:r>
                                    <a:rPr lang="en-US" sz="2600">
                                      <a:latin typeface="Cambria Math" panose="02040503050406030204" pitchFamily="18" charset="0"/>
                                    </a:rPr>
                                    <m:t>2</m:t>
                                  </m:r>
                                </m:den>
                              </m:f>
                            </m:e>
                          </m:d>
                        </m:num>
                        <m:den>
                          <m:r>
                            <a:rPr lang="en-US" sz="2600" i="1">
                              <a:latin typeface="Cambria Math" panose="02040503050406030204" pitchFamily="18" charset="0"/>
                            </a:rPr>
                            <m:t>𝛥</m:t>
                          </m:r>
                          <m:r>
                            <a:rPr lang="en-US" sz="2600" i="1">
                              <a:latin typeface="Cambria Math" panose="02040503050406030204" pitchFamily="18" charset="0"/>
                            </a:rPr>
                            <m:t>𝑤</m:t>
                          </m:r>
                          <m:f>
                            <m:fPr>
                              <m:type m:val="lin"/>
                              <m:ctrlPr>
                                <a:rPr lang="en-US" sz="2600" i="1">
                                  <a:latin typeface="Cambria Math" panose="02040503050406030204" pitchFamily="18" charset="0"/>
                                </a:rPr>
                              </m:ctrlPr>
                            </m:fPr>
                            <m:num>
                              <m:r>
                                <a:rPr lang="en-US" sz="2600" i="1">
                                  <a:latin typeface="Cambria Math" panose="02040503050406030204" pitchFamily="18" charset="0"/>
                                </a:rPr>
                                <m:t>𝜏</m:t>
                              </m:r>
                            </m:num>
                            <m:den>
                              <m:r>
                                <a:rPr lang="en-US" sz="2600">
                                  <a:latin typeface="Cambria Math" panose="02040503050406030204" pitchFamily="18" charset="0"/>
                                </a:rPr>
                                <m:t>2</m:t>
                              </m:r>
                            </m:den>
                          </m:f>
                        </m:den>
                      </m:f>
                    </m:oMath>
                  </m:oMathPara>
                </a14:m>
                <a:endParaRPr lang="en-US" sz="2600" dirty="0"/>
              </a:p>
            </p:txBody>
          </p:sp>
        </mc:Choice>
        <mc:Fallback xmlns="">
          <p:sp>
            <p:nvSpPr>
              <p:cNvPr id="11" name="Rectangle 10"/>
              <p:cNvSpPr>
                <a:spLocks noRot="1" noChangeAspect="1" noMove="1" noResize="1" noEditPoints="1" noAdjustHandles="1" noChangeArrowheads="1" noChangeShapeType="1" noTextEdit="1"/>
              </p:cNvSpPr>
              <p:nvPr/>
            </p:nvSpPr>
            <p:spPr>
              <a:xfrm>
                <a:off x="49421" y="5751279"/>
                <a:ext cx="4325287" cy="92256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7980" y="5096773"/>
                <a:ext cx="4014689"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i="1">
                              <a:latin typeface="Cambria Math" panose="02040503050406030204" pitchFamily="18" charset="0"/>
                            </a:rPr>
                            <m:t>𝑜𝑢𝑡</m:t>
                          </m:r>
                        </m:sub>
                      </m:sSub>
                      <m:d>
                        <m:dPr>
                          <m:ctrlPr>
                            <a:rPr lang="en-US" sz="2600" i="1">
                              <a:latin typeface="Cambria Math" panose="02040503050406030204" pitchFamily="18" charset="0"/>
                            </a:rPr>
                          </m:ctrlPr>
                        </m:dPr>
                        <m:e>
                          <m:r>
                            <a:rPr lang="en-US" sz="2600" i="1">
                              <a:latin typeface="Cambria Math" panose="02040503050406030204" pitchFamily="18" charset="0"/>
                            </a:rPr>
                            <m:t>𝜏</m:t>
                          </m:r>
                        </m:e>
                      </m:d>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𝑅</m:t>
                          </m:r>
                        </m:e>
                        <m:sub>
                          <m:r>
                            <a:rPr lang="en-US" sz="2600">
                              <a:latin typeface="Cambria Math" panose="02040503050406030204" pitchFamily="18" charset="0"/>
                            </a:rPr>
                            <m:t>0</m:t>
                          </m:r>
                          <m:r>
                            <a:rPr lang="en-US" sz="2600" i="1">
                              <a:latin typeface="Cambria Math" panose="02040503050406030204" pitchFamily="18" charset="0"/>
                            </a:rPr>
                            <m:t>𝑜𝑢𝑡</m:t>
                          </m:r>
                        </m:sub>
                      </m:sSub>
                      <m:d>
                        <m:dPr>
                          <m:ctrlPr>
                            <a:rPr lang="en-US" sz="2600" i="1">
                              <a:latin typeface="Cambria Math" panose="02040503050406030204" pitchFamily="18" charset="0"/>
                            </a:rPr>
                          </m:ctrlPr>
                        </m:dPr>
                        <m:e>
                          <m:r>
                            <a:rPr lang="en-US" sz="2600" i="1">
                              <a:latin typeface="Cambria Math" panose="02040503050406030204" pitchFamily="18" charset="0"/>
                            </a:rPr>
                            <m:t>𝜏</m:t>
                          </m:r>
                        </m:e>
                      </m:d>
                      <m:r>
                        <m:rPr>
                          <m:sty m:val="p"/>
                        </m:rPr>
                        <a:rPr lang="en-US" sz="2600">
                          <a:latin typeface="Cambria Math" panose="02040503050406030204" pitchFamily="18" charset="0"/>
                        </a:rPr>
                        <m:t>cos</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a:latin typeface="Cambria Math" panose="02040503050406030204" pitchFamily="18" charset="0"/>
                            </a:rPr>
                            <m:t>0</m:t>
                          </m:r>
                        </m:sub>
                      </m:sSub>
                      <m:r>
                        <a:rPr lang="en-US" sz="2600" i="1">
                          <a:latin typeface="Cambria Math" panose="02040503050406030204" pitchFamily="18" charset="0"/>
                        </a:rPr>
                        <m:t>𝜏</m:t>
                      </m:r>
                    </m:oMath>
                  </m:oMathPara>
                </a14:m>
                <a:endParaRPr lang="en-US" sz="2600" dirty="0"/>
              </a:p>
            </p:txBody>
          </p:sp>
        </mc:Choice>
        <mc:Fallback xmlns="">
          <p:sp>
            <p:nvSpPr>
              <p:cNvPr id="12" name="Rectangle 11"/>
              <p:cNvSpPr>
                <a:spLocks noRot="1" noChangeAspect="1" noMove="1" noResize="1" noEditPoints="1" noAdjustHandles="1" noChangeArrowheads="1" noChangeShapeType="1" noTextEdit="1"/>
              </p:cNvSpPr>
              <p:nvPr/>
            </p:nvSpPr>
            <p:spPr>
              <a:xfrm>
                <a:off x="57980" y="5096773"/>
                <a:ext cx="4014689" cy="49244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p:cNvSpPr txBox="1">
                <a:spLocks/>
              </p:cNvSpPr>
              <p:nvPr/>
            </p:nvSpPr>
            <p:spPr>
              <a:xfrm>
                <a:off x="57980" y="2863694"/>
                <a:ext cx="3867949" cy="131229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342900" indent="-342900">
                  <a:lnSpc>
                    <a:spcPct val="110000"/>
                  </a:lnSpc>
                  <a:spcBef>
                    <a:spcPts val="300"/>
                  </a:spcBef>
                  <a:spcAft>
                    <a:spcPts val="300"/>
                  </a:spcAft>
                  <a:buFont typeface="Wingdings" panose="05000000000000000000" pitchFamily="2" charset="2"/>
                  <a:buChar char="Ø"/>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a:latin typeface="Cambria Math" panose="02040503050406030204" pitchFamily="18" charset="0"/>
                          </a:rPr>
                          <m:t>0</m:t>
                        </m:r>
                      </m:sub>
                    </m:sSub>
                    <m:r>
                      <a:rPr lang="en-US" sz="240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a:latin typeface="Cambria Math" panose="02040503050406030204" pitchFamily="18" charset="0"/>
                              </a:rPr>
                              <m:t>2</m:t>
                            </m:r>
                          </m:sub>
                        </m:sSub>
                      </m:num>
                      <m:den>
                        <m:r>
                          <a:rPr lang="en-US" sz="2400">
                            <a:latin typeface="Cambria Math" panose="02040503050406030204" pitchFamily="18" charset="0"/>
                          </a:rPr>
                          <m:t>2</m:t>
                        </m:r>
                      </m:den>
                    </m:f>
                    <m:r>
                      <a:rPr lang="vi-VN" sz="2400" b="0" i="0" smtClean="0">
                        <a:latin typeface="Cambria Math" panose="02040503050406030204" pitchFamily="18" charset="0"/>
                      </a:rPr>
                      <m:t>: </m:t>
                    </m:r>
                  </m:oMath>
                </a14:m>
                <a:r>
                  <a:rPr lang="vi-VN" sz="2400" dirty="0" smtClean="0">
                    <a:latin typeface="Times New Roman" panose="02020603050405020304" pitchFamily="18" charset="0"/>
                    <a:cs typeface="Times New Roman" panose="02020603050405020304" pitchFamily="18" charset="0"/>
                  </a:rPr>
                  <a:t>Đường </a:t>
                </a:r>
                <a:r>
                  <a:rPr lang="vi-VN" sz="2400" dirty="0">
                    <a:latin typeface="Times New Roman" panose="02020603050405020304" pitchFamily="18" charset="0"/>
                    <a:cs typeface="Times New Roman" panose="02020603050405020304" pitchFamily="18" charset="0"/>
                  </a:rPr>
                  <a:t>bao của hàm tự tương </a:t>
                </a:r>
                <a:r>
                  <a:rPr lang="vi-VN" sz="2400" dirty="0" smtClean="0">
                    <a:latin typeface="Times New Roman" panose="02020603050405020304" pitchFamily="18" charset="0"/>
                    <a:cs typeface="Times New Roman" panose="02020603050405020304" pitchFamily="18" charset="0"/>
                  </a:rPr>
                  <a:t>quan </a:t>
                </a:r>
              </a:p>
              <a:p>
                <a:pPr marL="274320" lvl="1" indent="0">
                  <a:lnSpc>
                    <a:spcPct val="110000"/>
                  </a:lnSpc>
                  <a:buNone/>
                </a:pP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 </a:t>
                </a:r>
                <a:r>
                  <a:rPr lang="vi-VN" sz="2200" dirty="0">
                    <a:latin typeface="Times New Roman" panose="02020603050405020304" pitchFamily="18" charset="0"/>
                    <a:cs typeface="Times New Roman" panose="02020603050405020304" pitchFamily="18" charset="0"/>
                    <a:sym typeface="Wingdings" panose="05000000000000000000" pitchFamily="2" charset="2"/>
                  </a:rPr>
                  <a:t>gọi là tần số trung bình</a:t>
                </a:r>
                <a:r>
                  <a:rPr lang="vi-VN" sz="2200" dirty="0">
                    <a:latin typeface="Times New Roman" panose="02020603050405020304" pitchFamily="18" charset="0"/>
                    <a:cs typeface="Times New Roman" panose="02020603050405020304" pitchFamily="18" charset="0"/>
                  </a:rPr>
                  <a:t> </a:t>
                </a:r>
                <a:endParaRPr lang="vi-VN" sz="2200" dirty="0" smtClean="0">
                  <a:latin typeface="Times New Roman" panose="02020603050405020304" pitchFamily="18" charset="0"/>
                  <a:cs typeface="Times New Roman" panose="02020603050405020304" pitchFamily="18" charset="0"/>
                </a:endParaRPr>
              </a:p>
            </p:txBody>
          </p:sp>
        </mc:Choice>
        <mc:Fallback xmlns="">
          <p:sp>
            <p:nvSpPr>
              <p:cNvPr id="21" name="Content Placeholder 2"/>
              <p:cNvSpPr txBox="1">
                <a:spLocks noRot="1" noChangeAspect="1" noMove="1" noResize="1" noEditPoints="1" noAdjustHandles="1" noChangeArrowheads="1" noChangeShapeType="1" noTextEdit="1"/>
              </p:cNvSpPr>
              <p:nvPr/>
            </p:nvSpPr>
            <p:spPr>
              <a:xfrm>
                <a:off x="57980" y="2863694"/>
                <a:ext cx="3867949" cy="1312294"/>
              </a:xfrm>
              <a:prstGeom prst="rect">
                <a:avLst/>
              </a:prstGeom>
              <a:blipFill rotWithShape="0">
                <a:blip r:embed="rId6"/>
                <a:stretch>
                  <a:fillRect b="-21395"/>
                </a:stretch>
              </a:blipFill>
            </p:spPr>
            <p:txBody>
              <a:bodyPr/>
              <a:lstStyle/>
              <a:p>
                <a:r>
                  <a:rPr lang="en-US">
                    <a:noFill/>
                  </a:rPr>
                  <a:t> </a:t>
                </a:r>
              </a:p>
            </p:txBody>
          </p:sp>
        </mc:Fallback>
      </mc:AlternateContent>
    </p:spTree>
    <p:extLst>
      <p:ext uri="{BB962C8B-B14F-4D97-AF65-F5344CB8AC3E}">
        <p14:creationId xmlns:p14="http://schemas.microsoft.com/office/powerpoint/2010/main" val="36651360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050"/>
            <a:ext cx="11425767" cy="865717"/>
          </a:xfrm>
        </p:spPr>
        <p:txBody>
          <a:bodyPr>
            <a:normAutofit/>
          </a:bodyPr>
          <a:lstStyle/>
          <a:p>
            <a:r>
              <a:rPr lang="vi-VN" sz="3600" dirty="0" smtClean="0">
                <a:solidFill>
                  <a:srgbClr val="FFFF00"/>
                </a:solidFill>
              </a:rPr>
              <a:t>4.2	</a:t>
            </a:r>
            <a:r>
              <a:rPr lang="en-US" sz="3600" dirty="0"/>
              <a:t> </a:t>
            </a:r>
            <a:r>
              <a:rPr lang="vi-VN" sz="3600" dirty="0">
                <a:solidFill>
                  <a:srgbClr val="FFFF00"/>
                </a:solidFill>
              </a:rPr>
              <a:t>Truyền tín hiệu ngẫu nhiên qua </a:t>
            </a:r>
            <a:r>
              <a:rPr lang="vi-VN" sz="3600" dirty="0" smtClean="0">
                <a:solidFill>
                  <a:srgbClr val="FFFF00"/>
                </a:solidFill>
              </a:rPr>
              <a:t>bộ lọc </a:t>
            </a:r>
            <a:r>
              <a:rPr lang="vi-VN" sz="3600" dirty="0">
                <a:solidFill>
                  <a:srgbClr val="FFFF00"/>
                </a:solidFill>
              </a:rPr>
              <a:t>tuyến tính</a:t>
            </a:r>
            <a:endParaRPr lang="vi-VN" sz="3600" dirty="0" smtClean="0">
              <a:solidFill>
                <a:srgbClr val="FFFF00"/>
              </a:solidFill>
            </a:endParaRPr>
          </a:p>
        </p:txBody>
      </p:sp>
      <p:sp>
        <p:nvSpPr>
          <p:cNvPr id="3" name="Content Placeholder 2"/>
          <p:cNvSpPr>
            <a:spLocks noGrp="1"/>
          </p:cNvSpPr>
          <p:nvPr>
            <p:ph idx="1"/>
          </p:nvPr>
        </p:nvSpPr>
        <p:spPr>
          <a:xfrm>
            <a:off x="342900" y="1130296"/>
            <a:ext cx="5995907" cy="2666789"/>
          </a:xfrm>
        </p:spPr>
        <p:txBody>
          <a:bodyPr>
            <a:noAutofit/>
          </a:bodyPr>
          <a:lstStyle/>
          <a:p>
            <a:pPr marL="342900" indent="-342900">
              <a:lnSpc>
                <a:spcPct val="110000"/>
              </a:lnSpc>
              <a:spcBef>
                <a:spcPts val="300"/>
              </a:spcBef>
              <a:spcAft>
                <a:spcPts val="300"/>
              </a:spcAft>
              <a:buFont typeface="Wingdings" panose="05000000000000000000" pitchFamily="2" charset="2"/>
              <a:buChar char="v"/>
            </a:pPr>
            <a:r>
              <a:rPr lang="vi-VN" sz="2800" dirty="0" smtClean="0">
                <a:solidFill>
                  <a:srgbClr val="66FF33"/>
                </a:solidFill>
                <a:latin typeface="Times New Roman" panose="02020603050405020304" pitchFamily="18" charset="0"/>
                <a:cs typeface="Times New Roman" panose="02020603050405020304" pitchFamily="18" charset="0"/>
              </a:rPr>
              <a:t>Dải thông nhiễu</a:t>
            </a: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Dải thông nhiễu của mạch tuyến tính được xác định theo biểu thức sau: </a:t>
            </a:r>
            <a:endParaRPr lang="vi-VN" sz="2800"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98848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17</a:t>
            </a:fld>
            <a:endParaRPr lang="en-US"/>
          </a:p>
        </p:txBody>
      </p:sp>
      <p:pic>
        <p:nvPicPr>
          <p:cNvPr id="4" name="Picture 3"/>
          <p:cNvPicPr>
            <a:picLocks noChangeAspect="1"/>
          </p:cNvPicPr>
          <p:nvPr/>
        </p:nvPicPr>
        <p:blipFill>
          <a:blip r:embed="rId2"/>
          <a:stretch>
            <a:fillRect/>
          </a:stretch>
        </p:blipFill>
        <p:spPr>
          <a:xfrm>
            <a:off x="6137329" y="1130296"/>
            <a:ext cx="5763029" cy="3343698"/>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806011" y="2721605"/>
                <a:ext cx="3528402" cy="1546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66FF33"/>
                          </a:solidFill>
                          <a:latin typeface="Cambria Math" panose="02040503050406030204" pitchFamily="18" charset="0"/>
                        </a:rPr>
                        <m:t>𝛥</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𝑤</m:t>
                          </m:r>
                        </m:e>
                        <m:sub>
                          <m:r>
                            <a:rPr lang="en-US" sz="2600" i="1">
                              <a:solidFill>
                                <a:srgbClr val="66FF33"/>
                              </a:solidFill>
                              <a:latin typeface="Cambria Math" panose="02040503050406030204" pitchFamily="18" charset="0"/>
                            </a:rPr>
                            <m:t>𝑡𝑎</m:t>
                          </m:r>
                        </m:sub>
                      </m:sSub>
                      <m:r>
                        <a:rPr lang="en-US" sz="2600" i="0">
                          <a:solidFill>
                            <a:srgbClr val="66FF33"/>
                          </a:solidFill>
                          <a:latin typeface="Cambria Math" panose="02040503050406030204" pitchFamily="18" charset="0"/>
                        </a:rPr>
                        <m:t>≜</m:t>
                      </m:r>
                      <m:f>
                        <m:fPr>
                          <m:ctrlPr>
                            <a:rPr lang="en-US" sz="2600" i="1">
                              <a:solidFill>
                                <a:srgbClr val="66FF33"/>
                              </a:solidFill>
                              <a:latin typeface="Cambria Math" panose="02040503050406030204" pitchFamily="18" charset="0"/>
                            </a:rPr>
                          </m:ctrlPr>
                        </m:fPr>
                        <m:num>
                          <m:nary>
                            <m:naryPr>
                              <m:limLoc m:val="undOvr"/>
                              <m:grow m:val="on"/>
                              <m:ctrlPr>
                                <a:rPr lang="en-US" sz="2600" i="1">
                                  <a:solidFill>
                                    <a:srgbClr val="66FF33"/>
                                  </a:solidFill>
                                  <a:latin typeface="Cambria Math" panose="02040503050406030204" pitchFamily="18" charset="0"/>
                                </a:rPr>
                              </m:ctrlPr>
                            </m:naryPr>
                            <m:sub>
                              <m:r>
                                <a:rPr lang="en-US" sz="2600" i="0">
                                  <a:solidFill>
                                    <a:srgbClr val="66FF33"/>
                                  </a:solidFill>
                                  <a:latin typeface="Cambria Math" panose="02040503050406030204" pitchFamily="18" charset="0"/>
                                </a:rPr>
                                <m:t>0</m:t>
                              </m:r>
                            </m:sub>
                            <m:sup>
                              <m:r>
                                <a:rPr lang="en-US" sz="2600" i="0">
                                  <a:solidFill>
                                    <a:srgbClr val="66FF33"/>
                                  </a:solidFill>
                                  <a:latin typeface="Cambria Math" panose="02040503050406030204" pitchFamily="18" charset="0"/>
                                </a:rPr>
                                <m:t>∞</m:t>
                              </m:r>
                            </m:sup>
                            <m:e>
                              <m:sSup>
                                <m:sSupPr>
                                  <m:ctrlPr>
                                    <a:rPr lang="en-US" sz="2600" i="1">
                                      <a:solidFill>
                                        <a:srgbClr val="66FF33"/>
                                      </a:solidFill>
                                      <a:latin typeface="Cambria Math" panose="02040503050406030204" pitchFamily="18" charset="0"/>
                                    </a:rPr>
                                  </m:ctrlPr>
                                </m:sSupPr>
                                <m:e>
                                  <m:d>
                                    <m:dPr>
                                      <m:begChr m:val="|"/>
                                      <m:endChr m:val="|"/>
                                      <m:ctrlPr>
                                        <a:rPr lang="en-US" sz="2600" i="1">
                                          <a:solidFill>
                                            <a:srgbClr val="66FF33"/>
                                          </a:solidFill>
                                          <a:latin typeface="Cambria Math" panose="02040503050406030204" pitchFamily="18" charset="0"/>
                                        </a:rPr>
                                      </m:ctrlPr>
                                    </m:dPr>
                                    <m:e>
                                      <m:acc>
                                        <m:accPr>
                                          <m:chr m:val="̇"/>
                                          <m:ctrlPr>
                                            <a:rPr lang="en-US" sz="2600" i="1">
                                              <a:solidFill>
                                                <a:srgbClr val="66FF33"/>
                                              </a:solidFill>
                                              <a:latin typeface="Cambria Math" panose="02040503050406030204" pitchFamily="18" charset="0"/>
                                            </a:rPr>
                                          </m:ctrlPr>
                                        </m:accPr>
                                        <m:e>
                                          <m:r>
                                            <a:rPr lang="en-US" sz="2600" i="1">
                                              <a:solidFill>
                                                <a:srgbClr val="66FF33"/>
                                              </a:solidFill>
                                              <a:latin typeface="Cambria Math" panose="02040503050406030204" pitchFamily="18" charset="0"/>
                                            </a:rPr>
                                            <m:t>𝐻</m:t>
                                          </m:r>
                                        </m:e>
                                      </m:acc>
                                      <m:d>
                                        <m:dPr>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𝑤</m:t>
                                          </m:r>
                                        </m:e>
                                      </m:d>
                                    </m:e>
                                  </m:d>
                                </m:e>
                                <m:sup>
                                  <m:r>
                                    <a:rPr lang="en-US" sz="2600" i="0">
                                      <a:solidFill>
                                        <a:srgbClr val="66FF33"/>
                                      </a:solidFill>
                                      <a:latin typeface="Cambria Math" panose="02040503050406030204" pitchFamily="18" charset="0"/>
                                    </a:rPr>
                                    <m:t>2</m:t>
                                  </m:r>
                                </m:sup>
                              </m:sSup>
                              <m:r>
                                <a:rPr lang="en-US" sz="2600" i="1">
                                  <a:solidFill>
                                    <a:srgbClr val="66FF33"/>
                                  </a:solidFill>
                                  <a:latin typeface="Cambria Math" panose="02040503050406030204" pitchFamily="18" charset="0"/>
                                </a:rPr>
                                <m:t>𝑑𝑤</m:t>
                              </m:r>
                            </m:e>
                          </m:nary>
                        </m:num>
                        <m:den>
                          <m:sSup>
                            <m:sSupPr>
                              <m:ctrlPr>
                                <a:rPr lang="en-US" sz="2600" i="1">
                                  <a:solidFill>
                                    <a:srgbClr val="66FF33"/>
                                  </a:solidFill>
                                  <a:latin typeface="Cambria Math" panose="02040503050406030204" pitchFamily="18" charset="0"/>
                                </a:rPr>
                              </m:ctrlPr>
                            </m:sSupPr>
                            <m:e>
                              <m:d>
                                <m:dPr>
                                  <m:begChr m:val="|"/>
                                  <m:endChr m:val="|"/>
                                  <m:ctrlPr>
                                    <a:rPr lang="en-US" sz="2600" i="1">
                                      <a:solidFill>
                                        <a:srgbClr val="66FF33"/>
                                      </a:solidFill>
                                      <a:latin typeface="Cambria Math" panose="02040503050406030204" pitchFamily="18" charset="0"/>
                                    </a:rPr>
                                  </m:ctrlPr>
                                </m:dPr>
                                <m:e>
                                  <m:acc>
                                    <m:accPr>
                                      <m:chr m:val="̇"/>
                                      <m:ctrlPr>
                                        <a:rPr lang="en-US" sz="2600" i="1">
                                          <a:solidFill>
                                            <a:srgbClr val="66FF33"/>
                                          </a:solidFill>
                                          <a:latin typeface="Cambria Math" panose="02040503050406030204" pitchFamily="18" charset="0"/>
                                        </a:rPr>
                                      </m:ctrlPr>
                                    </m:accPr>
                                    <m:e>
                                      <m:r>
                                        <a:rPr lang="en-US" sz="2600" i="1">
                                          <a:solidFill>
                                            <a:srgbClr val="66FF33"/>
                                          </a:solidFill>
                                          <a:latin typeface="Cambria Math" panose="02040503050406030204" pitchFamily="18" charset="0"/>
                                        </a:rPr>
                                        <m:t>𝐻</m:t>
                                      </m:r>
                                    </m:e>
                                  </m:acc>
                                  <m:d>
                                    <m:dPr>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𝑤</m:t>
                                      </m:r>
                                    </m:e>
                                  </m:d>
                                </m:e>
                              </m:d>
                            </m:e>
                            <m:sup>
                              <m:r>
                                <a:rPr lang="en-US" sz="2600" i="0">
                                  <a:solidFill>
                                    <a:srgbClr val="66FF33"/>
                                  </a:solidFill>
                                  <a:latin typeface="Cambria Math" panose="02040503050406030204" pitchFamily="18" charset="0"/>
                                </a:rPr>
                                <m:t>2</m:t>
                              </m:r>
                            </m:sup>
                          </m:sSup>
                          <m:r>
                            <m:rPr>
                              <m:sty m:val="p"/>
                            </m:rPr>
                            <a:rPr lang="en-US" sz="2600" i="0">
                              <a:solidFill>
                                <a:srgbClr val="66FF33"/>
                              </a:solidFill>
                              <a:latin typeface="Cambria Math" panose="02040503050406030204" pitchFamily="18" charset="0"/>
                            </a:rPr>
                            <m:t>max</m:t>
                          </m:r>
                        </m:den>
                      </m:f>
                    </m:oMath>
                  </m:oMathPara>
                </a14:m>
                <a:endParaRPr lang="en-US" sz="2600" dirty="0">
                  <a:solidFill>
                    <a:srgbClr val="66FF33"/>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806011" y="2721605"/>
                <a:ext cx="3528402" cy="154625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342899" y="4819973"/>
                <a:ext cx="11425768" cy="1797803"/>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0000"/>
                  </a:lnSpc>
                  <a:spcBef>
                    <a:spcPts val="300"/>
                  </a:spcBef>
                  <a:spcAft>
                    <a:spcPts val="300"/>
                  </a:spcAft>
                  <a:buNone/>
                </a:pPr>
                <a:r>
                  <a:rPr lang="vi-VN" sz="2800" i="1" dirty="0" smtClean="0">
                    <a:latin typeface="Times New Roman" panose="02020603050405020304" pitchFamily="18" charset="0"/>
                    <a:cs typeface="Times New Roman" panose="02020603050405020304" pitchFamily="18" charset="0"/>
                  </a:rPr>
                  <a:t>Ý nghĩa:</a:t>
                </a:r>
                <a:r>
                  <a:rPr lang="vi-VN" sz="2800" dirty="0" smtClean="0">
                    <a:latin typeface="Times New Roman" panose="02020603050405020304" pitchFamily="18" charset="0"/>
                    <a:cs typeface="Times New Roman" panose="02020603050405020304" pitchFamily="18" charset="0"/>
                  </a:rPr>
                  <a:t> Dải thông nhiễu đặc trưng cho khả năng làm giảm nhiễu của các bộ lọc tuyến tính. Với cùng giá trị </a:t>
                </a:r>
                <a14:m>
                  <m:oMath xmlns:m="http://schemas.openxmlformats.org/officeDocument/2006/math">
                    <m:sSup>
                      <m:sSupPr>
                        <m:ctrlPr>
                          <a:rPr lang="en-US" sz="2800" i="1">
                            <a:solidFill>
                              <a:srgbClr val="66FF33"/>
                            </a:solidFill>
                            <a:latin typeface="Cambria Math" panose="02040503050406030204" pitchFamily="18" charset="0"/>
                          </a:rPr>
                        </m:ctrlPr>
                      </m:sSupPr>
                      <m:e>
                        <m:d>
                          <m:dPr>
                            <m:begChr m:val="|"/>
                            <m:endChr m:val="|"/>
                            <m:ctrlPr>
                              <a:rPr lang="en-US" sz="2800" i="1">
                                <a:solidFill>
                                  <a:srgbClr val="66FF33"/>
                                </a:solidFill>
                                <a:latin typeface="Cambria Math" panose="02040503050406030204" pitchFamily="18" charset="0"/>
                              </a:rPr>
                            </m:ctrlPr>
                          </m:dPr>
                          <m:e>
                            <m:acc>
                              <m:accPr>
                                <m:chr m:val="̇"/>
                                <m:ctrlPr>
                                  <a:rPr lang="en-US" sz="2800" i="1">
                                    <a:solidFill>
                                      <a:srgbClr val="66FF33"/>
                                    </a:solidFill>
                                    <a:latin typeface="Cambria Math" panose="02040503050406030204" pitchFamily="18" charset="0"/>
                                  </a:rPr>
                                </m:ctrlPr>
                              </m:accPr>
                              <m:e>
                                <m:r>
                                  <a:rPr lang="en-US" sz="2800" i="1">
                                    <a:solidFill>
                                      <a:srgbClr val="66FF33"/>
                                    </a:solidFill>
                                    <a:latin typeface="Cambria Math" panose="02040503050406030204" pitchFamily="18" charset="0"/>
                                  </a:rPr>
                                  <m:t>𝐻</m:t>
                                </m:r>
                              </m:e>
                            </m:acc>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𝑤</m:t>
                                </m:r>
                              </m:e>
                            </m:d>
                          </m:e>
                        </m:d>
                      </m:e>
                      <m:sup>
                        <m:r>
                          <a:rPr lang="en-US" sz="2800">
                            <a:solidFill>
                              <a:srgbClr val="66FF33"/>
                            </a:solidFill>
                            <a:latin typeface="Cambria Math" panose="02040503050406030204" pitchFamily="18" charset="0"/>
                          </a:rPr>
                          <m:t>2</m:t>
                        </m:r>
                      </m:sup>
                    </m:sSup>
                  </m:oMath>
                </a14:m>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bộ lọc nào có dải thông nhiễu càng hẹp thì công suất nhiễu ngõ ra của bộ lọc đó càng nhỏ.</a:t>
                </a:r>
                <a:endParaRPr lang="vi-VN" sz="2800" dirty="0" smtClean="0">
                  <a:solidFill>
                    <a:srgbClr val="66FF33"/>
                  </a:solidFill>
                  <a:latin typeface="Times New Roman" panose="02020603050405020304" pitchFamily="18" charset="0"/>
                  <a:cs typeface="Times New Roman" panose="02020603050405020304" pitchFamily="18" charset="0"/>
                </a:endParaRP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342899" y="4819973"/>
                <a:ext cx="11425768" cy="1797803"/>
              </a:xfrm>
              <a:prstGeom prst="rect">
                <a:avLst/>
              </a:prstGeom>
              <a:blipFill rotWithShape="0">
                <a:blip r:embed="rId4"/>
                <a:stretch>
                  <a:fillRect l="-1067" t="-3051"/>
                </a:stretch>
              </a:blipFill>
            </p:spPr>
            <p:txBody>
              <a:bodyPr/>
              <a:lstStyle/>
              <a:p>
                <a:r>
                  <a:rPr lang="en-US">
                    <a:noFill/>
                  </a:rPr>
                  <a:t> </a:t>
                </a:r>
              </a:p>
            </p:txBody>
          </p:sp>
        </mc:Fallback>
      </mc:AlternateContent>
    </p:spTree>
    <p:extLst>
      <p:ext uri="{BB962C8B-B14F-4D97-AF65-F5344CB8AC3E}">
        <p14:creationId xmlns:p14="http://schemas.microsoft.com/office/powerpoint/2010/main" val="1669740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p:sp>
        <p:nvSpPr>
          <p:cNvPr id="3" name="Content Placeholder 2"/>
          <p:cNvSpPr>
            <a:spLocks noGrp="1"/>
          </p:cNvSpPr>
          <p:nvPr>
            <p:ph idx="1"/>
          </p:nvPr>
        </p:nvSpPr>
        <p:spPr>
          <a:xfrm>
            <a:off x="342900" y="1086908"/>
            <a:ext cx="4213602" cy="5456768"/>
          </a:xfrm>
        </p:spPr>
        <p:txBody>
          <a:bodyPr>
            <a:noAutofit/>
          </a:bodyPr>
          <a:lstStyle/>
          <a:p>
            <a:pPr marL="342900" indent="-342900">
              <a:lnSpc>
                <a:spcPct val="110000"/>
              </a:lnSpc>
              <a:spcBef>
                <a:spcPts val="300"/>
              </a:spcBef>
              <a:spcAft>
                <a:spcPts val="300"/>
              </a:spcAft>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Tín hiệu dải rộng</a:t>
            </a:r>
          </a:p>
          <a:p>
            <a:pPr marL="0" indent="0">
              <a:lnSpc>
                <a:spcPct val="110000"/>
              </a:lnSpc>
              <a:spcBef>
                <a:spcPts val="300"/>
              </a:spcBef>
              <a:spcAft>
                <a:spcPts val="300"/>
              </a:spcAft>
              <a:buNone/>
            </a:pPr>
            <a:r>
              <a:rPr lang="vi-VN" sz="2400" dirty="0" smtClean="0">
                <a:solidFill>
                  <a:schemeClr val="tx1">
                    <a:lumMod val="95000"/>
                  </a:schemeClr>
                </a:solidFill>
                <a:latin typeface="Times New Roman" panose="02020603050405020304" pitchFamily="18" charset="0"/>
                <a:cs typeface="Times New Roman" panose="02020603050405020304" pitchFamily="18" charset="0"/>
              </a:rPr>
              <a:t>Tín hiệu được gọi là dải rộng nếu bề rộng phổ của nó thỏa:</a:t>
            </a:r>
          </a:p>
          <a:p>
            <a:pPr marL="342900" indent="-342900">
              <a:lnSpc>
                <a:spcPct val="110000"/>
              </a:lnSpc>
              <a:spcBef>
                <a:spcPts val="300"/>
              </a:spcBef>
              <a:spcAft>
                <a:spcPts val="300"/>
              </a:spcAft>
              <a:buFont typeface="Wingdings" panose="05000000000000000000" pitchFamily="2" charset="2"/>
              <a:buChar char="§"/>
            </a:pPr>
            <a:endParaRPr lang="vi-VN" sz="2800" b="1" dirty="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18</a:t>
            </a:fld>
            <a:endParaRPr lang="en-US"/>
          </a:p>
        </p:txBody>
      </p:sp>
      <p:pic>
        <p:nvPicPr>
          <p:cNvPr id="4" name="Picture 3"/>
          <p:cNvPicPr>
            <a:picLocks noChangeAspect="1"/>
          </p:cNvPicPr>
          <p:nvPr/>
        </p:nvPicPr>
        <p:blipFill>
          <a:blip r:embed="rId2"/>
          <a:stretch>
            <a:fillRect/>
          </a:stretch>
        </p:blipFill>
        <p:spPr>
          <a:xfrm>
            <a:off x="340995" y="2968625"/>
            <a:ext cx="5476875" cy="3686175"/>
          </a:xfrm>
          <a:prstGeom prst="rect">
            <a:avLst/>
          </a:prstGeom>
        </p:spPr>
      </p:pic>
      <p:pic>
        <p:nvPicPr>
          <p:cNvPr id="6" name="Picture 5"/>
          <p:cNvPicPr>
            <a:picLocks noChangeAspect="1"/>
          </p:cNvPicPr>
          <p:nvPr/>
        </p:nvPicPr>
        <p:blipFill>
          <a:blip r:embed="rId3"/>
          <a:stretch>
            <a:fillRect/>
          </a:stretch>
        </p:blipFill>
        <p:spPr>
          <a:xfrm>
            <a:off x="6153150" y="2968625"/>
            <a:ext cx="5343525" cy="3731833"/>
          </a:xfrm>
          <a:prstGeom prst="rect">
            <a:avLst/>
          </a:prstGeom>
        </p:spPr>
      </p:pic>
      <p:sp>
        <p:nvSpPr>
          <p:cNvPr id="8" name="Content Placeholder 2"/>
          <p:cNvSpPr txBox="1">
            <a:spLocks/>
          </p:cNvSpPr>
          <p:nvPr/>
        </p:nvSpPr>
        <p:spPr>
          <a:xfrm>
            <a:off x="6153150" y="1114419"/>
            <a:ext cx="4804410" cy="545676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342900" indent="-342900">
              <a:lnSpc>
                <a:spcPct val="110000"/>
              </a:lnSpc>
              <a:spcBef>
                <a:spcPts val="300"/>
              </a:spcBef>
              <a:spcAft>
                <a:spcPts val="300"/>
              </a:spcAft>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Tín hiệu dải hẹp</a:t>
            </a:r>
          </a:p>
          <a:p>
            <a:pPr marL="0" indent="0">
              <a:lnSpc>
                <a:spcPct val="110000"/>
              </a:lnSpc>
              <a:spcBef>
                <a:spcPts val="300"/>
              </a:spcBef>
              <a:spcAft>
                <a:spcPts val="300"/>
              </a:spcAft>
              <a:buNone/>
            </a:pPr>
            <a:r>
              <a:rPr lang="vi-VN" sz="2800" dirty="0">
                <a:solidFill>
                  <a:schemeClr val="tx1">
                    <a:lumMod val="95000"/>
                  </a:schemeClr>
                </a:solidFill>
                <a:latin typeface="Times New Roman" panose="02020603050405020304" pitchFamily="18" charset="0"/>
                <a:cs typeface="Times New Roman" panose="02020603050405020304" pitchFamily="18" charset="0"/>
              </a:rPr>
              <a:t>Tín hiệu được gọi là dải </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hẹp nếu </a:t>
            </a:r>
            <a:r>
              <a:rPr lang="vi-VN" sz="2800" dirty="0">
                <a:solidFill>
                  <a:schemeClr val="tx1">
                    <a:lumMod val="95000"/>
                  </a:schemeClr>
                </a:solidFill>
                <a:latin typeface="Times New Roman" panose="02020603050405020304" pitchFamily="18" charset="0"/>
                <a:cs typeface="Times New Roman" panose="02020603050405020304" pitchFamily="18" charset="0"/>
              </a:rPr>
              <a:t>bề rộng phổ của nó thỏa:</a:t>
            </a:r>
          </a:p>
          <a:p>
            <a:pPr marL="0" indent="0">
              <a:lnSpc>
                <a:spcPct val="110000"/>
              </a:lnSpc>
              <a:spcBef>
                <a:spcPts val="300"/>
              </a:spcBef>
              <a:spcAft>
                <a:spcPts val="300"/>
              </a:spcAft>
              <a:buNone/>
            </a:pPr>
            <a:endParaRPr lang="vi-VN" sz="2800" b="1" dirty="0" smtClean="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p:cNvSpPr/>
              <p:nvPr/>
            </p:nvSpPr>
            <p:spPr>
              <a:xfrm>
                <a:off x="4114755" y="1897427"/>
                <a:ext cx="1267142" cy="8489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66FF33"/>
                              </a:solidFill>
                              <a:latin typeface="Cambria Math" panose="02040503050406030204" pitchFamily="18" charset="0"/>
                            </a:rPr>
                          </m:ctrlPr>
                        </m:fPr>
                        <m:num>
                          <m:r>
                            <a:rPr lang="en-US" sz="2400" i="1">
                              <a:solidFill>
                                <a:srgbClr val="66FF33"/>
                              </a:solidFill>
                              <a:latin typeface="Cambria Math" panose="02040503050406030204" pitchFamily="18" charset="0"/>
                            </a:rPr>
                            <m:t>𝛥</m:t>
                          </m:r>
                          <m:r>
                            <a:rPr lang="en-US" sz="2400" i="1">
                              <a:solidFill>
                                <a:srgbClr val="66FF33"/>
                              </a:solidFill>
                              <a:latin typeface="Cambria Math" panose="02040503050406030204" pitchFamily="18" charset="0"/>
                            </a:rPr>
                            <m:t>𝑤</m:t>
                          </m:r>
                        </m:num>
                        <m:den>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𝑤</m:t>
                              </m:r>
                            </m:e>
                            <m:sub>
                              <m:r>
                                <a:rPr lang="en-US" sz="2400" i="0">
                                  <a:solidFill>
                                    <a:srgbClr val="66FF33"/>
                                  </a:solidFill>
                                  <a:latin typeface="Cambria Math" panose="02040503050406030204" pitchFamily="18" charset="0"/>
                                </a:rPr>
                                <m:t>0</m:t>
                              </m:r>
                            </m:sub>
                          </m:sSub>
                        </m:den>
                      </m:f>
                      <m:r>
                        <a:rPr lang="en-US" sz="2400" i="0">
                          <a:solidFill>
                            <a:srgbClr val="66FF33"/>
                          </a:solidFill>
                          <a:latin typeface="Cambria Math" panose="02040503050406030204" pitchFamily="18" charset="0"/>
                        </a:rPr>
                        <m:t>≥1</m:t>
                      </m:r>
                    </m:oMath>
                  </m:oMathPara>
                </a14:m>
                <a:endParaRPr lang="en-US" sz="2400" dirty="0">
                  <a:solidFill>
                    <a:srgbClr val="66FF33"/>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114755" y="1897427"/>
                <a:ext cx="1267142" cy="84895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0131402" y="2021400"/>
                <a:ext cx="1776299" cy="84895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66FF33"/>
                              </a:solidFill>
                              <a:latin typeface="Cambria Math" panose="02040503050406030204" pitchFamily="18" charset="0"/>
                            </a:rPr>
                          </m:ctrlPr>
                        </m:fPr>
                        <m:num>
                          <m:r>
                            <a:rPr lang="en-US" sz="2400" i="1">
                              <a:solidFill>
                                <a:srgbClr val="66FF33"/>
                              </a:solidFill>
                              <a:latin typeface="Cambria Math" panose="02040503050406030204" pitchFamily="18" charset="0"/>
                            </a:rPr>
                            <m:t>𝛥</m:t>
                          </m:r>
                          <m:r>
                            <a:rPr lang="en-US" sz="2400" i="1">
                              <a:solidFill>
                                <a:srgbClr val="66FF33"/>
                              </a:solidFill>
                              <a:latin typeface="Cambria Math" panose="02040503050406030204" pitchFamily="18" charset="0"/>
                            </a:rPr>
                            <m:t>𝑤</m:t>
                          </m:r>
                        </m:num>
                        <m:den>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𝑤</m:t>
                              </m:r>
                            </m:e>
                            <m:sub>
                              <m:r>
                                <a:rPr lang="en-US" sz="2400" i="0">
                                  <a:solidFill>
                                    <a:srgbClr val="66FF33"/>
                                  </a:solidFill>
                                  <a:latin typeface="Cambria Math" panose="02040503050406030204" pitchFamily="18" charset="0"/>
                                </a:rPr>
                                <m:t>0</m:t>
                              </m:r>
                            </m:sub>
                          </m:sSub>
                        </m:den>
                      </m:f>
                      <m:r>
                        <a:rPr lang="en-US" sz="2400" smtClean="0">
                          <a:solidFill>
                            <a:srgbClr val="66FF33"/>
                          </a:solidFill>
                          <a:latin typeface="Cambria Math" panose="02040503050406030204" pitchFamily="18" charset="0"/>
                        </a:rPr>
                        <m:t>≤</m:t>
                      </m:r>
                      <m:r>
                        <a:rPr lang="en-US" sz="2400" i="0">
                          <a:solidFill>
                            <a:srgbClr val="66FF33"/>
                          </a:solidFill>
                          <a:latin typeface="Cambria Math" panose="02040503050406030204" pitchFamily="18" charset="0"/>
                        </a:rPr>
                        <m:t>1</m:t>
                      </m:r>
                    </m:oMath>
                  </m:oMathPara>
                </a14:m>
                <a:endParaRPr lang="en-US" sz="2400" dirty="0">
                  <a:solidFill>
                    <a:srgbClr val="66FF33"/>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0131402" y="2021400"/>
                <a:ext cx="1776299" cy="848950"/>
              </a:xfrm>
              <a:prstGeom prst="rect">
                <a:avLst/>
              </a:prstGeom>
              <a:blipFill rotWithShape="0">
                <a:blip r:embed="rId5"/>
                <a:stretch>
                  <a:fillRect/>
                </a:stretch>
              </a:blipFill>
            </p:spPr>
            <p:txBody>
              <a:bodyPr/>
              <a:lstStyle/>
              <a:p>
                <a:r>
                  <a:rPr lang="en-US">
                    <a:noFill/>
                  </a:rPr>
                  <a:t> </a:t>
                </a:r>
              </a:p>
            </p:txBody>
          </p:sp>
        </mc:Fallback>
      </mc:AlternateContent>
      <p:cxnSp>
        <p:nvCxnSpPr>
          <p:cNvPr id="15" name="Straight Connector 14"/>
          <p:cNvCxnSpPr/>
          <p:nvPr/>
        </p:nvCxnSpPr>
        <p:spPr>
          <a:xfrm>
            <a:off x="5976937" y="1285875"/>
            <a:ext cx="0" cy="53720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099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p:sp>
        <p:nvSpPr>
          <p:cNvPr id="3" name="Content Placeholder 2"/>
          <p:cNvSpPr>
            <a:spLocks noGrp="1"/>
          </p:cNvSpPr>
          <p:nvPr>
            <p:ph idx="1"/>
          </p:nvPr>
        </p:nvSpPr>
        <p:spPr>
          <a:xfrm>
            <a:off x="342899" y="1086908"/>
            <a:ext cx="11591925" cy="5456768"/>
          </a:xfrm>
        </p:spPr>
        <p:txBody>
          <a:bodyPr>
            <a:noAutofit/>
          </a:bodyPr>
          <a:lstStyle/>
          <a:p>
            <a:pPr marL="0" indent="0">
              <a:lnSpc>
                <a:spcPct val="110000"/>
              </a:lnSpc>
              <a:spcBef>
                <a:spcPts val="300"/>
              </a:spcBef>
              <a:spcAft>
                <a:spcPts val="300"/>
              </a:spcAft>
              <a:buNone/>
            </a:pPr>
            <a:r>
              <a:rPr lang="vi-VN" sz="2400" b="1" dirty="0" smtClean="0">
                <a:solidFill>
                  <a:srgbClr val="66FF33"/>
                </a:solidFill>
                <a:latin typeface="Times New Roman" panose="02020603050405020304" pitchFamily="18" charset="0"/>
                <a:cs typeface="Times New Roman" panose="02020603050405020304" pitchFamily="18" charset="0"/>
              </a:rPr>
              <a:t>4.3.1 Biểu diễn rời rạc tín hiệu xác định</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Biểu diễn vector tín hiệu</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Biểu diễn tín hiệu bằng chuỗi hàm trực giao</a:t>
            </a:r>
          </a:p>
          <a:p>
            <a:pPr marL="0" indent="0">
              <a:lnSpc>
                <a:spcPct val="110000"/>
              </a:lnSpc>
              <a:spcBef>
                <a:spcPts val="300"/>
              </a:spcBef>
              <a:spcAft>
                <a:spcPts val="300"/>
              </a:spcAft>
              <a:buNone/>
            </a:pPr>
            <a:r>
              <a:rPr lang="vi-VN" sz="2400" b="1" dirty="0" smtClean="0">
                <a:solidFill>
                  <a:srgbClr val="66FF33"/>
                </a:solidFill>
                <a:latin typeface="Times New Roman" panose="02020603050405020304" pitchFamily="18" charset="0"/>
                <a:cs typeface="Times New Roman" panose="02020603050405020304" pitchFamily="18" charset="0"/>
              </a:rPr>
              <a:t>4.3.2 Biểu diễn liên tục tín hiệu xác định</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Dạng tổng quát.</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Các biến đổi tích phân: biến đổi Fourier, biến đổi Hilbert, biến đổi Laplace</a:t>
            </a:r>
          </a:p>
          <a:p>
            <a:pPr marL="0" indent="0">
              <a:lnSpc>
                <a:spcPct val="110000"/>
              </a:lnSpc>
              <a:spcBef>
                <a:spcPts val="300"/>
              </a:spcBef>
              <a:spcAft>
                <a:spcPts val="300"/>
              </a:spcAft>
              <a:buNone/>
            </a:pPr>
            <a:r>
              <a:rPr lang="vi-VN" sz="2400" b="1" dirty="0" smtClean="0">
                <a:solidFill>
                  <a:srgbClr val="66FF33"/>
                </a:solidFill>
                <a:latin typeface="Times New Roman" panose="02020603050405020304" pitchFamily="18" charset="0"/>
                <a:cs typeface="Times New Roman" panose="02020603050405020304" pitchFamily="18" charset="0"/>
              </a:rPr>
              <a:t>4.3.3 Biểu diễn rời rạc tín hiệu ngẫu nhiên</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Chuỗi phức Fourier của tín hiệu tuần hoàn theo trung bình bình phương.</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Chuỗi phức Fourier của tín hiệu không tuần hoàn.</a:t>
            </a:r>
            <a:endParaRPr lang="vi-VN" sz="24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400" b="1" dirty="0" smtClean="0">
                <a:solidFill>
                  <a:srgbClr val="66FF33"/>
                </a:solidFill>
                <a:latin typeface="Times New Roman" panose="02020603050405020304" pitchFamily="18" charset="0"/>
                <a:cs typeface="Times New Roman" panose="02020603050405020304" pitchFamily="18" charset="0"/>
              </a:rPr>
              <a:t>4.3.4 Biểu diễn liên tục tín hiệu ngẫu nhiên</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Biến đổi Fourier ngẫu nhiên</a:t>
            </a:r>
          </a:p>
          <a:p>
            <a:pPr marL="800100" indent="-342900">
              <a:lnSpc>
                <a:spcPct val="110000"/>
              </a:lnSpc>
              <a:spcBef>
                <a:spcPts val="300"/>
              </a:spcBef>
              <a:spcAft>
                <a:spcPts val="300"/>
              </a:spcAft>
              <a:buFont typeface="Wingdings" panose="05000000000000000000" pitchFamily="2" charset="2"/>
              <a:buChar char="§"/>
            </a:pPr>
            <a:r>
              <a:rPr lang="vi-VN" sz="2400" dirty="0" smtClean="0">
                <a:latin typeface="Times New Roman" panose="02020603050405020304" pitchFamily="18" charset="0"/>
                <a:cs typeface="Times New Roman" panose="02020603050405020304" pitchFamily="18" charset="0"/>
              </a:rPr>
              <a:t>Biến đổi ngẫu nhiên Hilbert</a:t>
            </a:r>
          </a:p>
        </p:txBody>
      </p:sp>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19</a:t>
            </a:fld>
            <a:endParaRPr lang="en-US"/>
          </a:p>
        </p:txBody>
      </p:sp>
    </p:spTree>
    <p:extLst>
      <p:ext uri="{BB962C8B-B14F-4D97-AF65-F5344CB8AC3E}">
        <p14:creationId xmlns:p14="http://schemas.microsoft.com/office/powerpoint/2010/main" val="1391465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0"/>
            <a:ext cx="10515600" cy="863600"/>
          </a:xfrm>
        </p:spPr>
        <p:txBody>
          <a:bodyPr/>
          <a:lstStyle/>
          <a:p>
            <a:r>
              <a:rPr lang="vi-VN" dirty="0" smtClean="0">
                <a:solidFill>
                  <a:srgbClr val="FFFF00"/>
                </a:solidFill>
              </a:rPr>
              <a:t>Nội dung Lý thuyết tín hiệu</a:t>
            </a:r>
            <a:endParaRPr lang="en-US" dirty="0">
              <a:solidFill>
                <a:srgbClr val="FFFF00"/>
              </a:solidFill>
            </a:endParaRPr>
          </a:p>
        </p:txBody>
      </p:sp>
      <p:sp>
        <p:nvSpPr>
          <p:cNvPr id="3" name="Content Placeholder 2"/>
          <p:cNvSpPr>
            <a:spLocks noGrp="1"/>
          </p:cNvSpPr>
          <p:nvPr>
            <p:ph idx="1"/>
          </p:nvPr>
        </p:nvSpPr>
        <p:spPr>
          <a:xfrm>
            <a:off x="342900" y="1009650"/>
            <a:ext cx="11487150" cy="5534026"/>
          </a:xfrm>
        </p:spPr>
        <p:txBody>
          <a:bodyPr>
            <a:noAutofit/>
          </a:bodyPr>
          <a:lstStyle/>
          <a:p>
            <a:pPr marL="685800" indent="-685800">
              <a:lnSpc>
                <a:spcPct val="100000"/>
              </a:lnSpc>
              <a:spcBef>
                <a:spcPts val="600"/>
              </a:spcBef>
              <a:spcAft>
                <a:spcPts val="600"/>
              </a:spcAft>
              <a:buNone/>
              <a:tabLst>
                <a:tab pos="685800" algn="l"/>
              </a:tabLst>
            </a:pPr>
            <a:r>
              <a:rPr lang="vi-VN" sz="2800" dirty="0" smtClean="0">
                <a:solidFill>
                  <a:srgbClr val="66FF33"/>
                </a:solidFill>
                <a:latin typeface="Times New Roman" panose="02020603050405020304" pitchFamily="18" charset="0"/>
                <a:cs typeface="Times New Roman" panose="02020603050405020304" pitchFamily="18" charset="0"/>
              </a:rPr>
              <a:t>4.1	</a:t>
            </a:r>
            <a:r>
              <a:rPr lang="en-US" sz="2800" dirty="0" err="1">
                <a:solidFill>
                  <a:srgbClr val="66FF33"/>
                </a:solidFill>
              </a:rPr>
              <a:t>Các</a:t>
            </a:r>
            <a:r>
              <a:rPr lang="en-US" sz="2800" dirty="0">
                <a:solidFill>
                  <a:srgbClr val="66FF33"/>
                </a:solidFill>
              </a:rPr>
              <a:t> đặc trưng </a:t>
            </a:r>
            <a:r>
              <a:rPr lang="en-US" sz="2800" dirty="0" err="1">
                <a:solidFill>
                  <a:srgbClr val="66FF33"/>
                </a:solidFill>
              </a:rPr>
              <a:t>vật</a:t>
            </a:r>
            <a:r>
              <a:rPr lang="en-US" sz="2800" dirty="0">
                <a:solidFill>
                  <a:srgbClr val="66FF33"/>
                </a:solidFill>
              </a:rPr>
              <a:t> </a:t>
            </a:r>
            <a:r>
              <a:rPr lang="en-US" sz="2800" dirty="0" err="1">
                <a:solidFill>
                  <a:srgbClr val="66FF33"/>
                </a:solidFill>
              </a:rPr>
              <a:t>lý</a:t>
            </a:r>
            <a:r>
              <a:rPr lang="en-US" sz="2800" dirty="0">
                <a:solidFill>
                  <a:srgbClr val="66FF33"/>
                </a:solidFill>
              </a:rPr>
              <a:t> </a:t>
            </a:r>
            <a:r>
              <a:rPr lang="en-US" sz="2800" dirty="0" err="1">
                <a:solidFill>
                  <a:srgbClr val="66FF33"/>
                </a:solidFill>
              </a:rPr>
              <a:t>và</a:t>
            </a:r>
            <a:r>
              <a:rPr lang="en-US" sz="2800" dirty="0">
                <a:solidFill>
                  <a:srgbClr val="66FF33"/>
                </a:solidFill>
              </a:rPr>
              <a:t> </a:t>
            </a:r>
            <a:r>
              <a:rPr lang="en-US" sz="2800" dirty="0" err="1">
                <a:solidFill>
                  <a:srgbClr val="66FF33"/>
                </a:solidFill>
              </a:rPr>
              <a:t>các</a:t>
            </a:r>
            <a:r>
              <a:rPr lang="en-US" sz="2800" dirty="0">
                <a:solidFill>
                  <a:srgbClr val="66FF33"/>
                </a:solidFill>
              </a:rPr>
              <a:t> đặc trưng </a:t>
            </a:r>
            <a:r>
              <a:rPr lang="en-US" sz="2800" dirty="0" err="1">
                <a:solidFill>
                  <a:srgbClr val="66FF33"/>
                </a:solidFill>
              </a:rPr>
              <a:t>thống</a:t>
            </a:r>
            <a:r>
              <a:rPr lang="en-US" sz="2800" dirty="0">
                <a:solidFill>
                  <a:srgbClr val="66FF33"/>
                </a:solidFill>
              </a:rPr>
              <a:t> </a:t>
            </a:r>
            <a:r>
              <a:rPr lang="en-US" sz="2800" dirty="0" err="1">
                <a:solidFill>
                  <a:srgbClr val="66FF33"/>
                </a:solidFill>
              </a:rPr>
              <a:t>kê</a:t>
            </a:r>
            <a:r>
              <a:rPr lang="en-US" sz="2800" dirty="0">
                <a:solidFill>
                  <a:srgbClr val="66FF33"/>
                </a:solidFill>
              </a:rPr>
              <a:t> </a:t>
            </a:r>
            <a:r>
              <a:rPr lang="en-US" sz="2800" dirty="0" err="1">
                <a:solidFill>
                  <a:srgbClr val="66FF33"/>
                </a:solidFill>
              </a:rPr>
              <a:t>của</a:t>
            </a:r>
            <a:r>
              <a:rPr lang="en-US" sz="2800" dirty="0">
                <a:solidFill>
                  <a:srgbClr val="66FF33"/>
                </a:solidFill>
              </a:rPr>
              <a:t> </a:t>
            </a:r>
            <a:r>
              <a:rPr lang="en-US" sz="2800" dirty="0" err="1">
                <a:solidFill>
                  <a:srgbClr val="66FF33"/>
                </a:solidFill>
              </a:rPr>
              <a:t>tín</a:t>
            </a:r>
            <a:r>
              <a:rPr lang="en-US" sz="2800" dirty="0">
                <a:solidFill>
                  <a:srgbClr val="66FF33"/>
                </a:solidFill>
              </a:rPr>
              <a:t> </a:t>
            </a:r>
            <a:r>
              <a:rPr lang="en-US" sz="2800" dirty="0" err="1">
                <a:solidFill>
                  <a:srgbClr val="66FF33"/>
                </a:solidFill>
              </a:rPr>
              <a:t>hiệu</a:t>
            </a:r>
            <a:endParaRPr lang="vi-VN" sz="2800" dirty="0" smtClean="0">
              <a:solidFill>
                <a:srgbClr val="66FF33"/>
              </a:solidFill>
              <a:latin typeface="Times New Roman" panose="02020603050405020304" pitchFamily="18" charset="0"/>
              <a:cs typeface="Times New Roman" panose="02020603050405020304" pitchFamily="18" charset="0"/>
            </a:endParaRPr>
          </a:p>
          <a:p>
            <a:pPr marL="685800" indent="-685800">
              <a:lnSpc>
                <a:spcPct val="100000"/>
              </a:lnSpc>
              <a:spcBef>
                <a:spcPts val="600"/>
              </a:spcBef>
              <a:spcAft>
                <a:spcPts val="600"/>
              </a:spcAft>
              <a:buNone/>
              <a:tabLst>
                <a:tab pos="685800" algn="l"/>
              </a:tabLst>
            </a:pPr>
            <a:r>
              <a:rPr lang="vi-VN" sz="2800" dirty="0" smtClean="0">
                <a:solidFill>
                  <a:srgbClr val="66FF33"/>
                </a:solidFill>
                <a:latin typeface="Times New Roman" panose="02020603050405020304" pitchFamily="18" charset="0"/>
                <a:cs typeface="Times New Roman" panose="02020603050405020304" pitchFamily="18" charset="0"/>
              </a:rPr>
              <a:t>4.2	</a:t>
            </a:r>
            <a:r>
              <a:rPr lang="en-US" sz="2800" dirty="0" err="1">
                <a:solidFill>
                  <a:srgbClr val="66FF33"/>
                </a:solidFill>
              </a:rPr>
              <a:t>Truyền</a:t>
            </a:r>
            <a:r>
              <a:rPr lang="en-US" sz="2800" dirty="0">
                <a:solidFill>
                  <a:srgbClr val="66FF33"/>
                </a:solidFill>
              </a:rPr>
              <a:t> </a:t>
            </a:r>
            <a:r>
              <a:rPr lang="en-US" sz="2800" dirty="0" err="1">
                <a:solidFill>
                  <a:srgbClr val="66FF33"/>
                </a:solidFill>
              </a:rPr>
              <a:t>tín</a:t>
            </a:r>
            <a:r>
              <a:rPr lang="en-US" sz="2800" dirty="0">
                <a:solidFill>
                  <a:srgbClr val="66FF33"/>
                </a:solidFill>
              </a:rPr>
              <a:t> </a:t>
            </a:r>
            <a:r>
              <a:rPr lang="en-US" sz="2800" dirty="0" err="1">
                <a:solidFill>
                  <a:srgbClr val="66FF33"/>
                </a:solidFill>
              </a:rPr>
              <a:t>hiệu</a:t>
            </a:r>
            <a:r>
              <a:rPr lang="en-US" sz="2800" dirty="0">
                <a:solidFill>
                  <a:srgbClr val="66FF33"/>
                </a:solidFill>
              </a:rPr>
              <a:t> </a:t>
            </a:r>
            <a:r>
              <a:rPr lang="en-US" sz="2800" dirty="0" err="1">
                <a:solidFill>
                  <a:srgbClr val="66FF33"/>
                </a:solidFill>
              </a:rPr>
              <a:t>ngẫu</a:t>
            </a:r>
            <a:r>
              <a:rPr lang="en-US" sz="2800" dirty="0">
                <a:solidFill>
                  <a:srgbClr val="66FF33"/>
                </a:solidFill>
              </a:rPr>
              <a:t> nhiên qua </a:t>
            </a:r>
            <a:r>
              <a:rPr lang="en-US" sz="2800" dirty="0" err="1">
                <a:solidFill>
                  <a:srgbClr val="66FF33"/>
                </a:solidFill>
              </a:rPr>
              <a:t>mạch</a:t>
            </a:r>
            <a:r>
              <a:rPr lang="en-US" sz="2800" dirty="0">
                <a:solidFill>
                  <a:srgbClr val="66FF33"/>
                </a:solidFill>
              </a:rPr>
              <a:t> </a:t>
            </a:r>
            <a:r>
              <a:rPr lang="en-US" sz="2800" dirty="0" err="1">
                <a:solidFill>
                  <a:srgbClr val="66FF33"/>
                </a:solidFill>
              </a:rPr>
              <a:t>tuyến</a:t>
            </a:r>
            <a:r>
              <a:rPr lang="en-US" sz="2800" dirty="0">
                <a:solidFill>
                  <a:srgbClr val="66FF33"/>
                </a:solidFill>
              </a:rPr>
              <a:t> </a:t>
            </a:r>
            <a:r>
              <a:rPr lang="en-US" sz="2800" dirty="0" err="1" smtClean="0">
                <a:solidFill>
                  <a:srgbClr val="66FF33"/>
                </a:solidFill>
              </a:rPr>
              <a:t>tính</a:t>
            </a:r>
            <a:endParaRPr lang="vi-VN" sz="2800" dirty="0" smtClean="0">
              <a:solidFill>
                <a:srgbClr val="66FF33"/>
              </a:solidFill>
              <a:latin typeface="Times New Roman" panose="02020603050405020304" pitchFamily="18" charset="0"/>
              <a:cs typeface="Times New Roman" panose="02020603050405020304" pitchFamily="18" charset="0"/>
            </a:endParaRPr>
          </a:p>
          <a:p>
            <a:pPr marL="685800" indent="-685800">
              <a:lnSpc>
                <a:spcPct val="100000"/>
              </a:lnSpc>
              <a:spcBef>
                <a:spcPts val="600"/>
              </a:spcBef>
              <a:spcAft>
                <a:spcPts val="600"/>
              </a:spcAft>
              <a:buNone/>
              <a:tabLst>
                <a:tab pos="685800" algn="l"/>
              </a:tabLst>
            </a:pPr>
            <a:r>
              <a:rPr lang="vi-VN" sz="2800" dirty="0" smtClean="0">
                <a:solidFill>
                  <a:srgbClr val="66FF33"/>
                </a:solidFill>
                <a:latin typeface="Times New Roman" panose="02020603050405020304" pitchFamily="18" charset="0"/>
                <a:cs typeface="Times New Roman" panose="02020603050405020304" pitchFamily="18" charset="0"/>
              </a:rPr>
              <a:t>4.3	</a:t>
            </a:r>
            <a:r>
              <a:rPr lang="en-US" sz="2800" dirty="0" err="1">
                <a:solidFill>
                  <a:srgbClr val="66FF33"/>
                </a:solidFill>
              </a:rPr>
              <a:t>Các</a:t>
            </a:r>
            <a:r>
              <a:rPr lang="en-US" sz="2800" dirty="0">
                <a:solidFill>
                  <a:srgbClr val="66FF33"/>
                </a:solidFill>
              </a:rPr>
              <a:t> </a:t>
            </a:r>
            <a:r>
              <a:rPr lang="en-US" sz="2800" dirty="0" err="1">
                <a:solidFill>
                  <a:srgbClr val="66FF33"/>
                </a:solidFill>
              </a:rPr>
              <a:t>phương</a:t>
            </a:r>
            <a:r>
              <a:rPr lang="en-US" sz="2800" dirty="0">
                <a:solidFill>
                  <a:srgbClr val="66FF33"/>
                </a:solidFill>
              </a:rPr>
              <a:t> </a:t>
            </a:r>
            <a:r>
              <a:rPr lang="en-US" sz="2800" dirty="0" err="1">
                <a:solidFill>
                  <a:srgbClr val="66FF33"/>
                </a:solidFill>
              </a:rPr>
              <a:t>pháp</a:t>
            </a:r>
            <a:r>
              <a:rPr lang="en-US" sz="2800" dirty="0">
                <a:solidFill>
                  <a:srgbClr val="66FF33"/>
                </a:solidFill>
              </a:rPr>
              <a:t> </a:t>
            </a:r>
            <a:r>
              <a:rPr lang="en-US" sz="2800" dirty="0" err="1">
                <a:solidFill>
                  <a:srgbClr val="66FF33"/>
                </a:solidFill>
              </a:rPr>
              <a:t>biểu</a:t>
            </a:r>
            <a:r>
              <a:rPr lang="en-US" sz="2800" dirty="0">
                <a:solidFill>
                  <a:srgbClr val="66FF33"/>
                </a:solidFill>
              </a:rPr>
              <a:t> </a:t>
            </a:r>
            <a:r>
              <a:rPr lang="en-US" sz="2800" dirty="0" err="1">
                <a:solidFill>
                  <a:srgbClr val="66FF33"/>
                </a:solidFill>
              </a:rPr>
              <a:t>diễn</a:t>
            </a:r>
            <a:r>
              <a:rPr lang="en-US" sz="2800" dirty="0">
                <a:solidFill>
                  <a:srgbClr val="66FF33"/>
                </a:solidFill>
              </a:rPr>
              <a:t> </a:t>
            </a:r>
            <a:r>
              <a:rPr lang="en-US" sz="2800" dirty="0" err="1">
                <a:solidFill>
                  <a:srgbClr val="66FF33"/>
                </a:solidFill>
              </a:rPr>
              <a:t>tín</a:t>
            </a:r>
            <a:r>
              <a:rPr lang="en-US" sz="2800" dirty="0">
                <a:solidFill>
                  <a:srgbClr val="66FF33"/>
                </a:solidFill>
              </a:rPr>
              <a:t> </a:t>
            </a:r>
            <a:r>
              <a:rPr lang="en-US" sz="2800" dirty="0" err="1" smtClean="0">
                <a:solidFill>
                  <a:srgbClr val="66FF33"/>
                </a:solidFill>
              </a:rPr>
              <a:t>hiệu</a:t>
            </a:r>
            <a:endParaRPr lang="vi-VN" sz="2800"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 y="863600"/>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a:t>
            </a:fld>
            <a:endParaRPr lang="en-US"/>
          </a:p>
        </p:txBody>
      </p:sp>
    </p:spTree>
    <p:extLst>
      <p:ext uri="{BB962C8B-B14F-4D97-AF65-F5344CB8AC3E}">
        <p14:creationId xmlns:p14="http://schemas.microsoft.com/office/powerpoint/2010/main" val="1066035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899" y="1086908"/>
                <a:ext cx="11591925" cy="3304117"/>
              </a:xfrm>
            </p:spPr>
            <p:txBody>
              <a:bodyPr>
                <a:noAutofit/>
              </a:bodyPr>
              <a:lstStyle/>
              <a:p>
                <a:pPr marL="0" indent="0">
                  <a:lnSpc>
                    <a:spcPct val="110000"/>
                  </a:lnSpc>
                  <a:spcBef>
                    <a:spcPts val="0"/>
                  </a:spcBef>
                  <a:spcAft>
                    <a:spcPts val="0"/>
                  </a:spcAft>
                  <a:buNone/>
                </a:pPr>
                <a:r>
                  <a:rPr lang="vi-VN" sz="2400" dirty="0" smtClean="0">
                    <a:latin typeface="Times New Roman" panose="02020603050405020304" pitchFamily="18" charset="0"/>
                    <a:cs typeface="Times New Roman" panose="02020603050405020304" pitchFamily="18" charset="0"/>
                  </a:rPr>
                  <a:t>Việc biểu diễn tín hiệu phải đạt các yêu cầu sau đây:</a:t>
                </a:r>
              </a:p>
              <a:p>
                <a:pPr>
                  <a:lnSpc>
                    <a:spcPct val="110000"/>
                  </a:lnSpc>
                  <a:spcBef>
                    <a:spcPts val="0"/>
                  </a:spcBef>
                  <a:spcAft>
                    <a:spcPts val="0"/>
                  </a:spcAft>
                  <a:buFontTx/>
                  <a:buChar char="-"/>
                </a:pPr>
                <a:r>
                  <a:rPr lang="vi-VN" sz="2400" dirty="0" smtClean="0">
                    <a:latin typeface="Times New Roman" panose="02020603050405020304" pitchFamily="18" charset="0"/>
                    <a:cs typeface="Times New Roman" panose="02020603050405020304" pitchFamily="18" charset="0"/>
                  </a:rPr>
                  <a:t>Việc tính toán trở nên dễ dàng hơn, khi phân tích và đo lường thực nghiệm các thông số của tín hiệu.</a:t>
                </a:r>
              </a:p>
              <a:p>
                <a:pPr>
                  <a:lnSpc>
                    <a:spcPct val="110000"/>
                  </a:lnSpc>
                  <a:spcBef>
                    <a:spcPts val="0"/>
                  </a:spcBef>
                  <a:spcAft>
                    <a:spcPts val="0"/>
                  </a:spcAft>
                  <a:buFontTx/>
                  <a:buChar char="-"/>
                </a:pPr>
                <a:r>
                  <a:rPr lang="vi-VN" sz="2400" dirty="0" smtClean="0">
                    <a:latin typeface="Times New Roman" panose="02020603050405020304" pitchFamily="18" charset="0"/>
                    <a:cs typeface="Times New Roman" panose="02020603050405020304" pitchFamily="18" charset="0"/>
                  </a:rPr>
                  <a:t>Biểu diễn chính xác các tính chất của tín hiệu</a:t>
                </a:r>
                <a:endParaRPr lang="en-US" sz="2400" dirty="0" smtClean="0">
                  <a:latin typeface="Times New Roman" panose="02020603050405020304" pitchFamily="18" charset="0"/>
                  <a:cs typeface="Times New Roman" panose="02020603050405020304" pitchFamily="18" charset="0"/>
                </a:endParaRPr>
              </a:p>
              <a:p>
                <a:pPr marL="0" indent="0">
                  <a:lnSpc>
                    <a:spcPct val="110000"/>
                  </a:lnSpc>
                  <a:spcBef>
                    <a:spcPts val="0"/>
                  </a:spcBef>
                  <a:spcAft>
                    <a:spcPts val="0"/>
                  </a:spcAft>
                  <a:buNone/>
                </a:pPr>
                <a:r>
                  <a:rPr lang="vi-VN" sz="2400" dirty="0" smtClean="0">
                    <a:solidFill>
                      <a:srgbClr val="66FF33"/>
                    </a:solidFill>
                    <a:latin typeface="Times New Roman" panose="02020603050405020304" pitchFamily="18" charset="0"/>
                    <a:cs typeface="Times New Roman" panose="02020603050405020304" pitchFamily="18" charset="0"/>
                  </a:rPr>
                  <a:t>4.3.1 Biểu diễn rời rạc tín hiệu xác định</a:t>
                </a:r>
                <a:endParaRPr lang="vi-VN" sz="2400" b="1" dirty="0" smtClean="0">
                  <a:solidFill>
                    <a:srgbClr val="CC66FF"/>
                  </a:solidFill>
                  <a:latin typeface="Times New Roman" panose="02020603050405020304" pitchFamily="18" charset="0"/>
                  <a:cs typeface="Times New Roman" panose="02020603050405020304" pitchFamily="18" charset="0"/>
                </a:endParaRPr>
              </a:p>
              <a:p>
                <a:pPr marL="0" indent="0">
                  <a:lnSpc>
                    <a:spcPct val="110000"/>
                  </a:lnSpc>
                  <a:spcBef>
                    <a:spcPts val="0"/>
                  </a:spcBef>
                  <a:spcAft>
                    <a:spcPts val="0"/>
                  </a:spcAft>
                  <a:buNone/>
                </a:pPr>
                <a:r>
                  <a:rPr lang="vi-VN" sz="2400" dirty="0" smtClean="0">
                    <a:latin typeface="Times New Roman" panose="02020603050405020304" pitchFamily="18" charset="0"/>
                    <a:cs typeface="Times New Roman" panose="02020603050405020304" pitchFamily="18" charset="0"/>
                  </a:rPr>
                  <a:t>Biểu diễn rời rạc tín hiệu là triển khai tín hiệu thành một tổ hợp tuyến tính các hàm liên tục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𝑛</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a:latin typeface="Cambria Math" panose="02040503050406030204" pitchFamily="18" charset="0"/>
                      </a:rPr>
                      <m:t>,</m:t>
                    </m:r>
                    <m:r>
                      <a:rPr lang="en-US" sz="2400" i="1">
                        <a:latin typeface="Cambria Math" panose="02040503050406030204" pitchFamily="18" charset="0"/>
                      </a:rPr>
                      <m:t>𝑛</m:t>
                    </m:r>
                    <m:r>
                      <a:rPr lang="en-US" sz="2400">
                        <a:latin typeface="Cambria Math" panose="02040503050406030204" pitchFamily="18" charset="0"/>
                      </a:rPr>
                      <m:t>=1,2,...,</m:t>
                    </m:r>
                    <m:r>
                      <a:rPr lang="en-US" sz="2400" i="1">
                        <a:latin typeface="Cambria Math" panose="02040503050406030204" pitchFamily="18" charset="0"/>
                      </a:rPr>
                      <m:t>𝑁</m:t>
                    </m:r>
                  </m:oMath>
                </a14:m>
                <a:r>
                  <a:rPr lang="vi-VN" sz="2400" dirty="0" smtClean="0">
                    <a:latin typeface="Times New Roman" panose="02020603050405020304" pitchFamily="18" charset="0"/>
                    <a:cs typeface="Times New Roman" panose="02020603050405020304" pitchFamily="18" charset="0"/>
                  </a:rPr>
                  <a:t>  có dạng:</a:t>
                </a:r>
                <a:endParaRPr lang="vi-VN"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899" y="1086908"/>
                <a:ext cx="11591925" cy="3304117"/>
              </a:xfrm>
              <a:blipFill rotWithShape="0">
                <a:blip r:embed="rId2"/>
                <a:stretch>
                  <a:fillRect l="-789" t="-1107"/>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20</a:t>
            </a:fld>
            <a:endParaRPr lang="en-US"/>
          </a:p>
        </p:txBody>
      </p:sp>
      <mc:AlternateContent xmlns:mc="http://schemas.openxmlformats.org/markup-compatibility/2006" xmlns:a14="http://schemas.microsoft.com/office/drawing/2010/main">
        <mc:Choice Requires="a14">
          <p:sp>
            <p:nvSpPr>
              <p:cNvPr id="4" name="Rectangle 3"/>
              <p:cNvSpPr/>
              <p:nvPr/>
            </p:nvSpPr>
            <p:spPr>
              <a:xfrm>
                <a:off x="956832" y="4019550"/>
                <a:ext cx="2820259"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66FF33"/>
                          </a:solidFill>
                          <a:latin typeface="Cambria Math" panose="02040503050406030204" pitchFamily="18" charset="0"/>
                        </a:rPr>
                        <m:t>𝑥</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𝑡</m:t>
                          </m:r>
                        </m:e>
                      </m:d>
                      <m:r>
                        <a:rPr lang="en-US" sz="2400" i="0">
                          <a:solidFill>
                            <a:srgbClr val="66FF33"/>
                          </a:solidFill>
                          <a:latin typeface="Cambria Math" panose="02040503050406030204" pitchFamily="18" charset="0"/>
                        </a:rPr>
                        <m:t>=</m:t>
                      </m:r>
                      <m:nary>
                        <m:naryPr>
                          <m:chr m:val="∑"/>
                          <m:limLoc m:val="undOvr"/>
                          <m:grow m:val="on"/>
                          <m:ctrlPr>
                            <a:rPr lang="en-US" sz="2400" i="1">
                              <a:solidFill>
                                <a:srgbClr val="66FF33"/>
                              </a:solidFill>
                              <a:latin typeface="Cambria Math" panose="02040503050406030204" pitchFamily="18" charset="0"/>
                            </a:rPr>
                          </m:ctrlPr>
                        </m:naryPr>
                        <m:sub>
                          <m:r>
                            <a:rPr lang="en-US" sz="2400" i="1">
                              <a:solidFill>
                                <a:srgbClr val="66FF33"/>
                              </a:solidFill>
                              <a:latin typeface="Cambria Math" panose="02040503050406030204" pitchFamily="18" charset="0"/>
                            </a:rPr>
                            <m:t>𝑛</m:t>
                          </m:r>
                          <m:r>
                            <a:rPr lang="en-US" sz="2400" i="0">
                              <a:solidFill>
                                <a:srgbClr val="66FF33"/>
                              </a:solidFill>
                              <a:latin typeface="Cambria Math" panose="02040503050406030204" pitchFamily="18" charset="0"/>
                            </a:rPr>
                            <m:t>=1</m:t>
                          </m:r>
                        </m:sub>
                        <m:sup>
                          <m:r>
                            <a:rPr lang="en-US" sz="2400" i="1">
                              <a:solidFill>
                                <a:srgbClr val="66FF33"/>
                              </a:solidFill>
                              <a:latin typeface="Cambria Math" panose="02040503050406030204" pitchFamily="18" charset="0"/>
                            </a:rPr>
                            <m:t>𝑁</m:t>
                          </m:r>
                        </m:sup>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𝛼</m:t>
                              </m:r>
                            </m:e>
                            <m:sub>
                              <m:r>
                                <a:rPr lang="en-US" sz="2400" i="1">
                                  <a:solidFill>
                                    <a:srgbClr val="66FF33"/>
                                  </a:solidFill>
                                  <a:latin typeface="Cambria Math" panose="02040503050406030204" pitchFamily="18" charset="0"/>
                                </a:rPr>
                                <m:t>𝑛</m:t>
                              </m:r>
                            </m:sub>
                          </m:sSub>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𝜓</m:t>
                              </m:r>
                            </m:e>
                            <m:sub>
                              <m:r>
                                <a:rPr lang="en-US" sz="2400" i="1">
                                  <a:solidFill>
                                    <a:srgbClr val="66FF33"/>
                                  </a:solidFill>
                                  <a:latin typeface="Cambria Math" panose="02040503050406030204" pitchFamily="18" charset="0"/>
                                </a:rPr>
                                <m:t>𝑛</m:t>
                              </m:r>
                            </m:sub>
                          </m:sSub>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𝑡</m:t>
                              </m:r>
                            </m:e>
                          </m:d>
                        </m:e>
                      </m:nary>
                    </m:oMath>
                  </m:oMathPara>
                </a14:m>
                <a:endParaRPr lang="en-US" sz="2400" dirty="0">
                  <a:solidFill>
                    <a:srgbClr val="66FF33"/>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956832" y="4019550"/>
                <a:ext cx="2820259" cy="113082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p:cNvSpPr txBox="1">
                <a:spLocks/>
              </p:cNvSpPr>
              <p:nvPr/>
            </p:nvSpPr>
            <p:spPr>
              <a:xfrm>
                <a:off x="342899" y="5150372"/>
                <a:ext cx="7477125" cy="190552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0000"/>
                  </a:lnSpc>
                  <a:spcBef>
                    <a:spcPts val="300"/>
                  </a:spcBef>
                  <a:spcAft>
                    <a:spcPts val="300"/>
                  </a:spcAft>
                  <a:buFont typeface="Arial" pitchFamily="34" charset="0"/>
                  <a:buNone/>
                </a:pPr>
                <a:r>
                  <a:rPr lang="vi-VN" sz="2400" dirty="0">
                    <a:latin typeface="Times New Roman" panose="02020603050405020304" pitchFamily="18" charset="0"/>
                    <a:cs typeface="Times New Roman" panose="02020603050405020304" pitchFamily="18" charset="0"/>
                  </a:rPr>
                  <a:t>t</a:t>
                </a:r>
                <a:r>
                  <a:rPr lang="vi-VN" sz="2400" dirty="0" smtClean="0">
                    <a:latin typeface="Times New Roman" panose="02020603050405020304" pitchFamily="18" charset="0"/>
                    <a:cs typeface="Times New Roman" panose="02020603050405020304" pitchFamily="18" charset="0"/>
                  </a:rPr>
                  <a:t>rong đó: </a:t>
                </a:r>
              </a:p>
              <a:p>
                <a:pPr marL="342900" indent="-342900">
                  <a:lnSpc>
                    <a:spcPct val="110000"/>
                  </a:lnSpc>
                  <a:spcBef>
                    <a:spcPts val="300"/>
                  </a:spcBef>
                  <a:spcAft>
                    <a:spcPts val="300"/>
                  </a:spcAft>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𝑛</m:t>
                        </m:r>
                      </m:sub>
                    </m:sSub>
                  </m:oMath>
                </a14:m>
                <a:r>
                  <a:rPr lang="vi-VN" sz="2400" dirty="0" smtClean="0">
                    <a:latin typeface="Times New Roman" panose="02020603050405020304" pitchFamily="18" charset="0"/>
                    <a:cs typeface="Times New Roman" panose="02020603050405020304" pitchFamily="18" charset="0"/>
                  </a:rPr>
                  <a:t>: hệ số biểu diễn rời rạc của tín hiệu</a:t>
                </a:r>
              </a:p>
              <a:p>
                <a:pPr marL="342900" indent="-342900">
                  <a:lnSpc>
                    <a:spcPct val="110000"/>
                  </a:lnSpc>
                  <a:spcBef>
                    <a:spcPts val="300"/>
                  </a:spcBef>
                  <a:spcAft>
                    <a:spcPts val="300"/>
                  </a:spcAft>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𝑛</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smtClean="0">
                    <a:latin typeface="Times New Roman" panose="02020603050405020304" pitchFamily="18" charset="0"/>
                    <a:cs typeface="Times New Roman" panose="02020603050405020304" pitchFamily="18" charset="0"/>
                  </a:rPr>
                  <a:t>: hàm biểu diễn</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342899" y="5150372"/>
                <a:ext cx="7477125" cy="1905522"/>
              </a:xfrm>
              <a:prstGeom prst="rect">
                <a:avLst/>
              </a:prstGeom>
              <a:blipFill rotWithShape="0">
                <a:blip r:embed="rId4"/>
                <a:stretch>
                  <a:fillRect l="-1222" t="-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p:cNvSpPr txBox="1">
                <a:spLocks/>
              </p:cNvSpPr>
              <p:nvPr/>
            </p:nvSpPr>
            <p:spPr>
              <a:xfrm>
                <a:off x="5650491" y="3793461"/>
                <a:ext cx="6248399" cy="2883563"/>
              </a:xfrm>
              <a:prstGeom prst="rect">
                <a:avLst/>
              </a:prstGeom>
              <a:solidFill>
                <a:srgbClr val="5F5F5F"/>
              </a:solidFill>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0000"/>
                  </a:lnSpc>
                  <a:spcBef>
                    <a:spcPts val="300"/>
                  </a:spcBef>
                  <a:spcAft>
                    <a:spcPts val="300"/>
                  </a:spcAft>
                  <a:buFont typeface="Arial" pitchFamily="34" charset="0"/>
                  <a:buNone/>
                </a:pPr>
                <a:r>
                  <a:rPr lang="vi-VN" sz="2200" dirty="0" smtClean="0">
                    <a:solidFill>
                      <a:srgbClr val="FFFF00"/>
                    </a:solidFill>
                    <a:latin typeface="Times New Roman" panose="02020603050405020304" pitchFamily="18" charset="0"/>
                    <a:cs typeface="Times New Roman" panose="02020603050405020304" pitchFamily="18" charset="0"/>
                  </a:rPr>
                  <a:t>Ưu</a:t>
                </a:r>
                <a14:m>
                  <m:oMath xmlns:m="http://schemas.openxmlformats.org/officeDocument/2006/math">
                    <m:r>
                      <a:rPr lang="vi-VN" sz="2200" b="0" i="0" smtClean="0">
                        <a:solidFill>
                          <a:srgbClr val="FFFF00"/>
                        </a:solidFill>
                        <a:latin typeface="Cambria Math" panose="02040503050406030204" pitchFamily="18" charset="0"/>
                      </a:rPr>
                      <m:t> </m:t>
                    </m:r>
                    <m:r>
                      <a:rPr lang="vi-VN" sz="2200" i="1">
                        <a:solidFill>
                          <a:srgbClr val="FFFF00"/>
                        </a:solidFill>
                        <a:latin typeface="Cambria Math" panose="02040503050406030204" pitchFamily="18" charset="0"/>
                      </a:rPr>
                      <m:t>đ</m:t>
                    </m:r>
                    <m:r>
                      <m:rPr>
                        <m:sty m:val="p"/>
                      </m:rPr>
                      <a:rPr lang="vi-VN" sz="2200" i="1">
                        <a:solidFill>
                          <a:srgbClr val="FFFF00"/>
                        </a:solidFill>
                        <a:latin typeface="Cambria Math" panose="02040503050406030204" pitchFamily="18" charset="0"/>
                      </a:rPr>
                      <m:t>i</m:t>
                    </m:r>
                    <m:r>
                      <a:rPr lang="vi-VN" sz="2200" i="1">
                        <a:solidFill>
                          <a:srgbClr val="FFFF00"/>
                        </a:solidFill>
                        <a:latin typeface="Cambria Math" panose="02040503050406030204" pitchFamily="18" charset="0"/>
                      </a:rPr>
                      <m:t>ể</m:t>
                    </m:r>
                    <m:r>
                      <m:rPr>
                        <m:sty m:val="p"/>
                      </m:rPr>
                      <a:rPr lang="vi-VN" sz="2200" i="1">
                        <a:solidFill>
                          <a:srgbClr val="FFFF00"/>
                        </a:solidFill>
                        <a:latin typeface="Cambria Math" panose="02040503050406030204" pitchFamily="18" charset="0"/>
                      </a:rPr>
                      <m:t>m</m:t>
                    </m:r>
                    <m:r>
                      <a:rPr lang="vi-VN" sz="2200" b="0" i="1" smtClean="0">
                        <a:solidFill>
                          <a:srgbClr val="FFFF00"/>
                        </a:solidFill>
                        <a:latin typeface="Cambria Math" panose="02040503050406030204" pitchFamily="18" charset="0"/>
                      </a:rPr>
                      <m:t>:</m:t>
                    </m:r>
                  </m:oMath>
                </a14:m>
                <a:endParaRPr lang="vi-VN" sz="2200" b="0" dirty="0" smtClean="0">
                  <a:solidFill>
                    <a:srgbClr val="FFFF00"/>
                  </a:solidFill>
                  <a:latin typeface="Times New Roman" panose="02020603050405020304" pitchFamily="18" charset="0"/>
                </a:endParaRPr>
              </a:p>
              <a:p>
                <a:pPr marL="342900" indent="-342900">
                  <a:lnSpc>
                    <a:spcPct val="110000"/>
                  </a:lnSpc>
                  <a:spcBef>
                    <a:spcPts val="300"/>
                  </a:spcBef>
                  <a:spcAft>
                    <a:spcPts val="300"/>
                  </a:spcAft>
                </a:pPr>
                <a:r>
                  <a:rPr lang="vi-VN" sz="2200" i="1" dirty="0" smtClean="0">
                    <a:latin typeface="Times New Roman" panose="02020603050405020304" pitchFamily="18" charset="0"/>
                    <a:cs typeface="Times New Roman" panose="02020603050405020304" pitchFamily="18" charset="0"/>
                  </a:rPr>
                  <a:t>Chọn hàm biểu diễn thích hợp cho phép biểu diễn chính xác các tính chất của tín hiệu.</a:t>
                </a:r>
              </a:p>
              <a:p>
                <a:pPr marL="342900" indent="-342900">
                  <a:lnSpc>
                    <a:spcPct val="110000"/>
                  </a:lnSpc>
                  <a:spcBef>
                    <a:spcPts val="300"/>
                  </a:spcBef>
                  <a:spcAft>
                    <a:spcPts val="300"/>
                  </a:spcAft>
                </a:pPr>
                <a:r>
                  <a:rPr lang="vi-VN" sz="2200" i="1" dirty="0" smtClean="0">
                    <a:latin typeface="Times New Roman" panose="02020603050405020304" pitchFamily="18" charset="0"/>
                    <a:cs typeface="Times New Roman" panose="02020603050405020304" pitchFamily="18" charset="0"/>
                  </a:rPr>
                  <a:t>Có thể biểu diễn hình học những khái niệm khó nhìn thấy (như khoảng cách của tín hiệu, tích vô hướng, tính trực giao, ...</a:t>
                </a:r>
              </a:p>
              <a:p>
                <a:pPr marL="342900" indent="-342900">
                  <a:lnSpc>
                    <a:spcPct val="110000"/>
                  </a:lnSpc>
                  <a:spcBef>
                    <a:spcPts val="300"/>
                  </a:spcBef>
                  <a:spcAft>
                    <a:spcPts val="300"/>
                  </a:spcAft>
                </a:pPr>
                <a:r>
                  <a:rPr lang="vi-VN" sz="2200" i="1" dirty="0" smtClean="0">
                    <a:latin typeface="Times New Roman" panose="02020603050405020304" pitchFamily="18" charset="0"/>
                    <a:cs typeface="Times New Roman" panose="02020603050405020304" pitchFamily="18" charset="0"/>
                  </a:rPr>
                  <a:t>Là công cụ để xử lý số tín hiệu</a:t>
                </a:r>
              </a:p>
            </p:txBody>
          </p:sp>
        </mc:Choice>
        <mc:Fallback xmlns="">
          <p:sp>
            <p:nvSpPr>
              <p:cNvPr id="9" name="Content Placeholder 2"/>
              <p:cNvSpPr txBox="1">
                <a:spLocks noRot="1" noChangeAspect="1" noMove="1" noResize="1" noEditPoints="1" noAdjustHandles="1" noChangeArrowheads="1" noChangeShapeType="1" noTextEdit="1"/>
              </p:cNvSpPr>
              <p:nvPr/>
            </p:nvSpPr>
            <p:spPr>
              <a:xfrm>
                <a:off x="5650491" y="3793461"/>
                <a:ext cx="6248399" cy="2883563"/>
              </a:xfrm>
              <a:prstGeom prst="rect">
                <a:avLst/>
              </a:prstGeom>
              <a:blipFill rotWithShape="0">
                <a:blip r:embed="rId5"/>
                <a:stretch>
                  <a:fillRect l="-1268" t="-1057" r="-976" b="-4228"/>
                </a:stretch>
              </a:blipFill>
            </p:spPr>
            <p:txBody>
              <a:bodyPr/>
              <a:lstStyle/>
              <a:p>
                <a:r>
                  <a:rPr lang="en-US">
                    <a:noFill/>
                  </a:rPr>
                  <a:t> </a:t>
                </a:r>
              </a:p>
            </p:txBody>
          </p:sp>
        </mc:Fallback>
      </mc:AlternateContent>
    </p:spTree>
    <p:extLst>
      <p:ext uri="{BB962C8B-B14F-4D97-AF65-F5344CB8AC3E}">
        <p14:creationId xmlns:p14="http://schemas.microsoft.com/office/powerpoint/2010/main" val="332378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42899" y="1086908"/>
                <a:ext cx="11591925" cy="5456768"/>
              </a:xfrm>
            </p:spPr>
            <p:txBody>
              <a:bodyPr>
                <a:noAutofit/>
              </a:bodyPr>
              <a:lstStyle/>
              <a:p>
                <a:pPr marL="0" indent="0">
                  <a:lnSpc>
                    <a:spcPct val="110000"/>
                  </a:lnSpc>
                  <a:spcBef>
                    <a:spcPts val="300"/>
                  </a:spcBef>
                  <a:spcAft>
                    <a:spcPts val="300"/>
                  </a:spcAft>
                  <a:buNone/>
                </a:pPr>
                <a:r>
                  <a:rPr lang="vi-VN" sz="2200" dirty="0" smtClean="0">
                    <a:solidFill>
                      <a:srgbClr val="66FF33"/>
                    </a:solidFill>
                    <a:latin typeface="Times New Roman" panose="02020603050405020304" pitchFamily="18" charset="0"/>
                    <a:cs typeface="Times New Roman" panose="02020603050405020304" pitchFamily="18" charset="0"/>
                  </a:rPr>
                  <a:t>4.3.1 Biểu diễn rời rạc tín hiệu xác định - </a:t>
                </a:r>
                <a:r>
                  <a:rPr lang="vi-VN" sz="2200" b="1" dirty="0">
                    <a:solidFill>
                      <a:srgbClr val="CC66FF"/>
                    </a:solidFill>
                    <a:latin typeface="Times New Roman" panose="02020603050405020304" pitchFamily="18" charset="0"/>
                    <a:cs typeface="Times New Roman" panose="02020603050405020304" pitchFamily="18" charset="0"/>
                  </a:rPr>
                  <a:t>Biểu diễn vector tín </a:t>
                </a:r>
                <a:r>
                  <a:rPr lang="vi-VN" sz="2200" b="1" dirty="0" smtClean="0">
                    <a:solidFill>
                      <a:srgbClr val="CC66FF"/>
                    </a:solidFill>
                    <a:latin typeface="Times New Roman" panose="02020603050405020304" pitchFamily="18" charset="0"/>
                    <a:cs typeface="Times New Roman" panose="02020603050405020304" pitchFamily="18" charset="0"/>
                  </a:rPr>
                  <a:t>hiệu</a:t>
                </a:r>
              </a:p>
              <a:p>
                <a:pPr marL="0" indent="0">
                  <a:lnSpc>
                    <a:spcPct val="110000"/>
                  </a:lnSpc>
                  <a:spcBef>
                    <a:spcPts val="300"/>
                  </a:spcBef>
                  <a:spcAft>
                    <a:spcPts val="300"/>
                  </a:spcAft>
                  <a:buNone/>
                </a:pPr>
                <a:r>
                  <a:rPr lang="vi-VN" sz="2200" dirty="0" smtClean="0">
                    <a:latin typeface="Times New Roman" panose="02020603050405020304" pitchFamily="18" charset="0"/>
                    <a:cs typeface="Times New Roman" panose="02020603050405020304" pitchFamily="18" charset="0"/>
                  </a:rPr>
                  <a:t>Một số khái niệm cơ bản:</a:t>
                </a:r>
              </a:p>
              <a:p>
                <a:pPr>
                  <a:lnSpc>
                    <a:spcPct val="110000"/>
                  </a:lnSpc>
                  <a:spcBef>
                    <a:spcPts val="300"/>
                  </a:spcBef>
                  <a:spcAft>
                    <a:spcPts val="300"/>
                  </a:spcAft>
                </a:pPr>
                <a:r>
                  <a:rPr lang="vi-VN"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Không gian vector là tập các phần tử thỏa các điều kiện sau: tổng của hai phần tử và tích của một phần tử với một vô hướng cũng là một phần tử của tập.</a:t>
                </a:r>
              </a:p>
              <a:p>
                <a:pPr>
                  <a:lnSpc>
                    <a:spcPct val="110000"/>
                  </a:lnSpc>
                  <a:spcBef>
                    <a:spcPts val="300"/>
                  </a:spcBef>
                  <a:spcAft>
                    <a:spcPts val="300"/>
                  </a:spcAft>
                </a:pPr>
                <a:r>
                  <a:rPr lang="vi-VN" sz="2200" dirty="0" smtClean="0">
                    <a:latin typeface="Times New Roman" panose="02020603050405020304" pitchFamily="18" charset="0"/>
                    <a:cs typeface="Times New Roman" panose="02020603050405020304" pitchFamily="18" charset="0"/>
                  </a:rPr>
                  <a:t>Không gian vector tuyến tính n chiều được tạo nên bởi một cơ sở gồm n vector độc lập tuyến tính.</a:t>
                </a:r>
              </a:p>
              <a:p>
                <a:pPr>
                  <a:lnSpc>
                    <a:spcPct val="110000"/>
                  </a:lnSpc>
                  <a:spcBef>
                    <a:spcPts val="300"/>
                  </a:spcBef>
                  <a:spcAft>
                    <a:spcPts val="300"/>
                  </a:spcAft>
                </a:pPr>
                <a:r>
                  <a:rPr lang="vi-VN" sz="2200" dirty="0" smtClean="0">
                    <a:latin typeface="Times New Roman" panose="02020603050405020304" pitchFamily="18" charset="0"/>
                    <a:cs typeface="Times New Roman" panose="02020603050405020304" pitchFamily="18" charset="0"/>
                  </a:rPr>
                  <a:t>Một không gian vector được chuẩn hóa (ký hiệu </a:t>
                </a:r>
                <a14:m>
                  <m:oMath xmlns:m="http://schemas.openxmlformats.org/officeDocument/2006/math">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𝑥</m:t>
                        </m:r>
                      </m:e>
                    </m:d>
                  </m:oMath>
                </a14:m>
                <a:r>
                  <a:rPr lang="vi-VN" sz="2200" dirty="0" smtClean="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 đây là một số thực, dương, và bằng không nếu x là gốc tọa độ của không gian.</a:t>
                </a:r>
              </a:p>
              <a:p>
                <a:pPr>
                  <a:lnSpc>
                    <a:spcPct val="110000"/>
                  </a:lnSpc>
                  <a:spcBef>
                    <a:spcPts val="300"/>
                  </a:spcBef>
                  <a:spcAft>
                    <a:spcPts val="300"/>
                  </a:spcAft>
                </a:pP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Không gian metric là mỗi cặp phần tử (x,y) tồn tại một chuẩn d(x,y)  thực, dương và bằng không nếu x = y. Khoảng cách giữa các phần tử </a:t>
                </a: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là </a:t>
                </a:r>
                <a:r>
                  <a:rPr lang="vi-VN" sz="2200" dirty="0">
                    <a:latin typeface="Times New Roman" panose="02020603050405020304" pitchFamily="18" charset="0"/>
                    <a:cs typeface="Times New Roman" panose="02020603050405020304" pitchFamily="18" charset="0"/>
                    <a:sym typeface="Wingdings" panose="05000000000000000000" pitchFamily="2" charset="2"/>
                  </a:rPr>
                  <a:t>d(x,y</a:t>
                </a: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 </a:t>
                </a:r>
              </a:p>
              <a:p>
                <a:pPr>
                  <a:lnSpc>
                    <a:spcPct val="110000"/>
                  </a:lnSpc>
                  <a:spcBef>
                    <a:spcPts val="300"/>
                  </a:spcBef>
                  <a:spcAft>
                    <a:spcPts val="300"/>
                  </a:spcAft>
                </a:pP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Không gian metric sẽ hội tụ đến phần tử x khi có một dãy vô hạn các phần tử </a:t>
                </a:r>
                <a14:m>
                  <m:oMath xmlns:m="http://schemas.openxmlformats.org/officeDocument/2006/math">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𝑛</m:t>
                            </m:r>
                          </m:sub>
                        </m:sSub>
                      </m:e>
                    </m:d>
                  </m:oMath>
                </a14:m>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 nếu:</a:t>
                </a:r>
              </a:p>
              <a:p>
                <a:pPr>
                  <a:lnSpc>
                    <a:spcPct val="110000"/>
                  </a:lnSpc>
                  <a:spcBef>
                    <a:spcPts val="300"/>
                  </a:spcBef>
                  <a:spcAft>
                    <a:spcPts val="300"/>
                  </a:spcAft>
                </a:pPr>
                <a:endParaRPr lang="vi-VN" sz="2200" dirty="0" smtClean="0">
                  <a:latin typeface="Times New Roman" panose="02020603050405020304" pitchFamily="18" charset="0"/>
                  <a:cs typeface="Times New Roman" panose="02020603050405020304" pitchFamily="18" charset="0"/>
                  <a:sym typeface="Wingdings" panose="05000000000000000000" pitchFamily="2" charset="2"/>
                </a:endParaRPr>
              </a:p>
              <a:p>
                <a:pPr>
                  <a:lnSpc>
                    <a:spcPct val="110000"/>
                  </a:lnSpc>
                  <a:spcBef>
                    <a:spcPts val="300"/>
                  </a:spcBef>
                  <a:spcAft>
                    <a:spcPts val="300"/>
                  </a:spcAft>
                </a:pPr>
                <a:endParaRPr lang="vi-VN" sz="2200" dirty="0">
                  <a:latin typeface="Times New Roman" panose="02020603050405020304" pitchFamily="18" charset="0"/>
                  <a:cs typeface="Times New Roman" panose="02020603050405020304" pitchFamily="18" charset="0"/>
                  <a:sym typeface="Wingdings" panose="05000000000000000000" pitchFamily="2" charset="2"/>
                </a:endParaRPr>
              </a:p>
              <a:p>
                <a:pPr>
                  <a:lnSpc>
                    <a:spcPct val="110000"/>
                  </a:lnSpc>
                  <a:spcBef>
                    <a:spcPts val="300"/>
                  </a:spcBef>
                  <a:spcAft>
                    <a:spcPts val="300"/>
                  </a:spcAft>
                </a:pPr>
                <a:r>
                  <a:rPr lang="vi-VN" sz="2200" dirty="0">
                    <a:latin typeface="Times New Roman" panose="02020603050405020304" pitchFamily="18" charset="0"/>
                    <a:cs typeface="Times New Roman" panose="02020603050405020304" pitchFamily="18" charset="0"/>
                  </a:rPr>
                  <a:t>Không gian đầy đủ: khi tất cả các dãy trong không gian đó đều hội tụ.</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42899" y="1086908"/>
                <a:ext cx="11591925" cy="5456768"/>
              </a:xfrm>
              <a:blipFill rotWithShape="0">
                <a:blip r:embed="rId2"/>
                <a:stretch>
                  <a:fillRect l="-683" t="-559" r="-1104" b="-4022"/>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21</a:t>
            </a:fld>
            <a:endParaRPr lang="en-US"/>
          </a:p>
        </p:txBody>
      </p:sp>
      <mc:AlternateContent xmlns:mc="http://schemas.openxmlformats.org/markup-compatibility/2006" xmlns:a14="http://schemas.microsoft.com/office/drawing/2010/main">
        <mc:Choice Requires="a14">
          <p:sp>
            <p:nvSpPr>
              <p:cNvPr id="13" name="Rectangle 12"/>
              <p:cNvSpPr/>
              <p:nvPr/>
            </p:nvSpPr>
            <p:spPr>
              <a:xfrm>
                <a:off x="3848554" y="5467350"/>
                <a:ext cx="2118336" cy="5330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Low>
                        <m:limLowPr>
                          <m:ctrlPr>
                            <a:rPr lang="en-US" sz="2200" i="1">
                              <a:latin typeface="Cambria Math" panose="02040503050406030204" pitchFamily="18" charset="0"/>
                            </a:rPr>
                          </m:ctrlPr>
                        </m:limLowPr>
                        <m:e>
                          <m:r>
                            <m:rPr>
                              <m:sty m:val="p"/>
                            </m:rPr>
                            <a:rPr lang="en-US" sz="2200">
                              <a:latin typeface="Cambria Math" panose="02040503050406030204" pitchFamily="18" charset="0"/>
                            </a:rPr>
                            <m:t>lim</m:t>
                          </m:r>
                        </m:e>
                        <m:lim>
                          <m:r>
                            <a:rPr lang="en-US" sz="2200" i="1">
                              <a:latin typeface="Cambria Math" panose="02040503050406030204" pitchFamily="18" charset="0"/>
                            </a:rPr>
                            <m:t>𝑛</m:t>
                          </m:r>
                          <m:r>
                            <a:rPr lang="en-US" sz="2200" i="0">
                              <a:latin typeface="Cambria Math" panose="02040503050406030204" pitchFamily="18" charset="0"/>
                            </a:rPr>
                            <m:t>→∞</m:t>
                          </m:r>
                        </m:lim>
                      </m:limLow>
                      <m:r>
                        <a:rPr lang="en-US" sz="2200" i="1">
                          <a:latin typeface="Cambria Math" panose="02040503050406030204" pitchFamily="18" charset="0"/>
                        </a:rPr>
                        <m:t>𝑑</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0">
                              <a:latin typeface="Cambria Math" panose="02040503050406030204" pitchFamily="18" charset="0"/>
                            </a:rPr>
                            <m:t>,</m:t>
                          </m:r>
                          <m:r>
                            <a:rPr lang="en-US" sz="2200" i="1">
                              <a:latin typeface="Cambria Math" panose="02040503050406030204" pitchFamily="18" charset="0"/>
                            </a:rPr>
                            <m:t>𝑦</m:t>
                          </m:r>
                        </m:e>
                      </m:d>
                      <m:r>
                        <a:rPr lang="en-US" sz="2200" i="0">
                          <a:latin typeface="Cambria Math" panose="02040503050406030204" pitchFamily="18" charset="0"/>
                        </a:rPr>
                        <m:t>=0</m:t>
                      </m:r>
                    </m:oMath>
                  </m:oMathPara>
                </a14:m>
                <a:endParaRPr lang="en-US" sz="2200" dirty="0"/>
              </a:p>
            </p:txBody>
          </p:sp>
        </mc:Choice>
        <mc:Fallback xmlns="">
          <p:sp>
            <p:nvSpPr>
              <p:cNvPr id="13" name="Rectangle 12"/>
              <p:cNvSpPr>
                <a:spLocks noRot="1" noChangeAspect="1" noMove="1" noResize="1" noEditPoints="1" noAdjustHandles="1" noChangeArrowheads="1" noChangeShapeType="1" noTextEdit="1"/>
              </p:cNvSpPr>
              <p:nvPr/>
            </p:nvSpPr>
            <p:spPr>
              <a:xfrm>
                <a:off x="3848554" y="5467350"/>
                <a:ext cx="2118336" cy="533031"/>
              </a:xfrm>
              <a:prstGeom prst="rect">
                <a:avLst/>
              </a:prstGeom>
              <a:blipFill rotWithShape="0">
                <a:blip r:embed="rId3"/>
                <a:stretch>
                  <a:fillRect b="-1149"/>
                </a:stretch>
              </a:blipFill>
            </p:spPr>
            <p:txBody>
              <a:bodyPr/>
              <a:lstStyle/>
              <a:p>
                <a:r>
                  <a:rPr lang="en-US">
                    <a:noFill/>
                  </a:rPr>
                  <a:t> </a:t>
                </a:r>
              </a:p>
            </p:txBody>
          </p:sp>
        </mc:Fallback>
      </mc:AlternateContent>
    </p:spTree>
    <p:extLst>
      <p:ext uri="{BB962C8B-B14F-4D97-AF65-F5344CB8AC3E}">
        <p14:creationId xmlns:p14="http://schemas.microsoft.com/office/powerpoint/2010/main" val="3608641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0"/>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p:sp>
        <p:nvSpPr>
          <p:cNvPr id="3" name="Content Placeholder 2"/>
          <p:cNvSpPr>
            <a:spLocks noGrp="1"/>
          </p:cNvSpPr>
          <p:nvPr>
            <p:ph idx="1"/>
          </p:nvPr>
        </p:nvSpPr>
        <p:spPr>
          <a:xfrm>
            <a:off x="15240" y="907794"/>
            <a:ext cx="12091035" cy="1507470"/>
          </a:xfrm>
        </p:spPr>
        <p:txBody>
          <a:bodyPr>
            <a:noAutofit/>
          </a:bodyPr>
          <a:lstStyle/>
          <a:p>
            <a:pPr marL="0" indent="0">
              <a:lnSpc>
                <a:spcPct val="110000"/>
              </a:lnSpc>
              <a:spcBef>
                <a:spcPts val="300"/>
              </a:spcBef>
              <a:spcAft>
                <a:spcPts val="300"/>
              </a:spcAft>
              <a:buNone/>
            </a:pPr>
            <a:r>
              <a:rPr lang="vi-VN" sz="2300" dirty="0" smtClean="0">
                <a:solidFill>
                  <a:srgbClr val="66FF33"/>
                </a:solidFill>
                <a:latin typeface="Times New Roman" panose="02020603050405020304" pitchFamily="18" charset="0"/>
                <a:cs typeface="Times New Roman" panose="02020603050405020304" pitchFamily="18" charset="0"/>
              </a:rPr>
              <a:t>4.3.1 Biểu diễn rời rạc tín hiệu xác định - </a:t>
            </a:r>
            <a:r>
              <a:rPr lang="vi-VN" sz="2300" b="1" dirty="0">
                <a:solidFill>
                  <a:srgbClr val="CC66FF"/>
                </a:solidFill>
                <a:latin typeface="Times New Roman" panose="02020603050405020304" pitchFamily="18" charset="0"/>
                <a:cs typeface="Times New Roman" panose="02020603050405020304" pitchFamily="18" charset="0"/>
              </a:rPr>
              <a:t>Biểu diễn vector tín </a:t>
            </a:r>
            <a:r>
              <a:rPr lang="vi-VN" sz="2300" b="1" dirty="0" smtClean="0">
                <a:solidFill>
                  <a:srgbClr val="CC66FF"/>
                </a:solidFill>
                <a:latin typeface="Times New Roman" panose="02020603050405020304" pitchFamily="18" charset="0"/>
                <a:cs typeface="Times New Roman" panose="02020603050405020304" pitchFamily="18" charset="0"/>
              </a:rPr>
              <a:t>hiệu</a:t>
            </a:r>
          </a:p>
          <a:p>
            <a:pPr marL="228600" indent="-228600">
              <a:lnSpc>
                <a:spcPct val="110000"/>
              </a:lnSpc>
              <a:spcBef>
                <a:spcPts val="300"/>
              </a:spcBef>
              <a:spcAft>
                <a:spcPts val="300"/>
              </a:spcAft>
            </a:pPr>
            <a:r>
              <a:rPr lang="vi-VN" sz="2200" dirty="0" smtClean="0">
                <a:latin typeface="Times New Roman" panose="02020603050405020304" pitchFamily="18" charset="0"/>
                <a:cs typeface="Times New Roman" panose="02020603050405020304" pitchFamily="18" charset="0"/>
              </a:rPr>
              <a:t>Không gian tín hiệu </a:t>
            </a:r>
            <a:r>
              <a:rPr lang="vi-VN" sz="2200" dirty="0" smtClean="0">
                <a:latin typeface="Times New Roman" panose="02020603050405020304" pitchFamily="18" charset="0"/>
                <a:cs typeface="Times New Roman" panose="02020603050405020304" pitchFamily="18" charset="0"/>
              </a:rPr>
              <a:t>là </a:t>
            </a:r>
            <a:r>
              <a:rPr lang="vi-VN" sz="2200" dirty="0">
                <a:latin typeface="Times New Roman" panose="02020603050405020304" pitchFamily="18" charset="0"/>
                <a:cs typeface="Times New Roman" panose="02020603050405020304" pitchFamily="18" charset="0"/>
              </a:rPr>
              <a:t>một tín hiệu được biểu diễn bằng một vector trong không gian metric thích hợp</a:t>
            </a:r>
            <a:endParaRPr lang="vi-VN" sz="2200" dirty="0" smtClean="0">
              <a:latin typeface="Times New Roman" panose="02020603050405020304" pitchFamily="18" charset="0"/>
              <a:cs typeface="Times New Roman" panose="02020603050405020304" pitchFamily="18" charset="0"/>
            </a:endParaRPr>
          </a:p>
          <a:p>
            <a:pPr marL="228600" indent="-228600">
              <a:lnSpc>
                <a:spcPct val="110000"/>
              </a:lnSpc>
              <a:spcBef>
                <a:spcPts val="300"/>
              </a:spcBef>
              <a:spcAft>
                <a:spcPts val="300"/>
              </a:spcAft>
            </a:pPr>
            <a:r>
              <a:rPr lang="vi-VN" sz="2200" dirty="0" smtClean="0">
                <a:latin typeface="Times New Roman" panose="02020603050405020304" pitchFamily="18" charset="0"/>
                <a:cs typeface="Times New Roman" panose="02020603050405020304" pitchFamily="18" charset="0"/>
              </a:rPr>
              <a:t>Khoảng </a:t>
            </a:r>
            <a:r>
              <a:rPr lang="vi-VN" sz="2200" dirty="0" smtClean="0">
                <a:latin typeface="Times New Roman" panose="02020603050405020304" pitchFamily="18" charset="0"/>
                <a:cs typeface="Times New Roman" panose="02020603050405020304" pitchFamily="18" charset="0"/>
              </a:rPr>
              <a:t>cách d(x,y) của hai tín hiệu x(t) và y(t) là độ đo sự khác nhau giữa hai tín hiệu này</a:t>
            </a:r>
            <a:r>
              <a:rPr lang="vi-VN" sz="2200" dirty="0" smtClean="0">
                <a:latin typeface="Times New Roman" panose="02020603050405020304" pitchFamily="18" charset="0"/>
                <a:cs typeface="Times New Roman" panose="02020603050405020304" pitchFamily="18" charset="0"/>
              </a:rPr>
              <a:t>.</a:t>
            </a:r>
            <a:endParaRPr lang="vi-VN" sz="22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 y="8371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22</a:t>
            </a:fld>
            <a:endParaRPr lang="en-US"/>
          </a:p>
        </p:txBody>
      </p:sp>
      <mc:AlternateContent xmlns:mc="http://schemas.openxmlformats.org/markup-compatibility/2006">
        <mc:Choice xmlns:a14="http://schemas.microsoft.com/office/drawing/2010/main" Requires="a14">
          <p:sp>
            <p:nvSpPr>
              <p:cNvPr id="8" name="Rectangle 7"/>
              <p:cNvSpPr/>
              <p:nvPr/>
            </p:nvSpPr>
            <p:spPr>
              <a:xfrm>
                <a:off x="647674" y="3363695"/>
                <a:ext cx="3837845" cy="11976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66FF33"/>
                          </a:solidFill>
                          <a:latin typeface="Cambria Math" panose="02040503050406030204" pitchFamily="18" charset="0"/>
                        </a:rPr>
                        <m:t>𝑑</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𝑥</m:t>
                          </m:r>
                          <m:r>
                            <a:rPr lang="en-US" sz="2400" i="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𝑦</m:t>
                          </m:r>
                        </m:e>
                      </m:d>
                      <m:r>
                        <a:rPr lang="en-US" sz="2400" i="0">
                          <a:solidFill>
                            <a:srgbClr val="66FF33"/>
                          </a:solidFill>
                          <a:latin typeface="Cambria Math" panose="02040503050406030204" pitchFamily="18" charset="0"/>
                        </a:rPr>
                        <m:t>=</m:t>
                      </m:r>
                      <m:sSup>
                        <m:sSupPr>
                          <m:ctrlPr>
                            <a:rPr lang="en-US" sz="2400" i="1">
                              <a:solidFill>
                                <a:srgbClr val="66FF33"/>
                              </a:solidFill>
                              <a:latin typeface="Cambria Math" panose="02040503050406030204" pitchFamily="18" charset="0"/>
                            </a:rPr>
                          </m:ctrlPr>
                        </m:sSupPr>
                        <m:e>
                          <m:d>
                            <m:dPr>
                              <m:ctrlPr>
                                <a:rPr lang="en-US" sz="2400" i="1">
                                  <a:solidFill>
                                    <a:srgbClr val="66FF33"/>
                                  </a:solidFill>
                                  <a:latin typeface="Cambria Math" panose="02040503050406030204" pitchFamily="18" charset="0"/>
                                </a:rPr>
                              </m:ctrlPr>
                            </m:dPr>
                            <m:e>
                              <m:nary>
                                <m:naryPr>
                                  <m:chr m:val="∑"/>
                                  <m:limLoc m:val="undOvr"/>
                                  <m:grow m:val="on"/>
                                  <m:ctrlPr>
                                    <a:rPr lang="en-US" sz="2400" i="1">
                                      <a:solidFill>
                                        <a:srgbClr val="66FF33"/>
                                      </a:solidFill>
                                      <a:latin typeface="Cambria Math" panose="02040503050406030204" pitchFamily="18" charset="0"/>
                                    </a:rPr>
                                  </m:ctrlPr>
                                </m:naryPr>
                                <m:sub>
                                  <m:r>
                                    <a:rPr lang="en-US" sz="2400" i="1">
                                      <a:solidFill>
                                        <a:srgbClr val="66FF33"/>
                                      </a:solidFill>
                                      <a:latin typeface="Cambria Math" panose="02040503050406030204" pitchFamily="18" charset="0"/>
                                    </a:rPr>
                                    <m:t>𝑖</m:t>
                                  </m:r>
                                  <m:r>
                                    <a:rPr lang="en-US" sz="2400" i="0">
                                      <a:solidFill>
                                        <a:srgbClr val="66FF33"/>
                                      </a:solidFill>
                                      <a:latin typeface="Cambria Math" panose="02040503050406030204" pitchFamily="18" charset="0"/>
                                    </a:rPr>
                                    <m:t>=1</m:t>
                                  </m:r>
                                </m:sub>
                                <m:sup>
                                  <m:r>
                                    <a:rPr lang="en-US" sz="2400" i="1">
                                      <a:solidFill>
                                        <a:srgbClr val="66FF33"/>
                                      </a:solidFill>
                                      <a:latin typeface="Cambria Math" panose="02040503050406030204" pitchFamily="18" charset="0"/>
                                    </a:rPr>
                                    <m:t>𝑛</m:t>
                                  </m:r>
                                </m:sup>
                                <m:e>
                                  <m:d>
                                    <m:dPr>
                                      <m:begChr m:val="|"/>
                                      <m:endChr m:val="|"/>
                                      <m:ctrlPr>
                                        <a:rPr lang="en-US" sz="2400" i="1">
                                          <a:solidFill>
                                            <a:srgbClr val="66FF33"/>
                                          </a:solidFill>
                                          <a:latin typeface="Cambria Math" panose="02040503050406030204" pitchFamily="18" charset="0"/>
                                        </a:rPr>
                                      </m:ctrlPr>
                                    </m:dPr>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𝑥</m:t>
                                          </m:r>
                                        </m:e>
                                        <m:sub>
                                          <m:r>
                                            <a:rPr lang="en-US" sz="2400" i="1">
                                              <a:solidFill>
                                                <a:srgbClr val="66FF33"/>
                                              </a:solidFill>
                                              <a:latin typeface="Cambria Math" panose="02040503050406030204" pitchFamily="18" charset="0"/>
                                            </a:rPr>
                                            <m:t>𝑖</m:t>
                                          </m:r>
                                        </m:sub>
                                      </m:sSub>
                                      <m:r>
                                        <a:rPr lang="en-US" sz="2400" i="0">
                                          <a:solidFill>
                                            <a:srgbClr val="66FF33"/>
                                          </a:solidFill>
                                          <a:latin typeface="Cambria Math" panose="02040503050406030204" pitchFamily="18" charset="0"/>
                                        </a:rPr>
                                        <m:t>−</m:t>
                                      </m:r>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𝑦</m:t>
                                          </m:r>
                                        </m:e>
                                        <m:sub>
                                          <m:r>
                                            <a:rPr lang="en-US" sz="2400" i="1">
                                              <a:solidFill>
                                                <a:srgbClr val="66FF33"/>
                                              </a:solidFill>
                                              <a:latin typeface="Cambria Math" panose="02040503050406030204" pitchFamily="18" charset="0"/>
                                            </a:rPr>
                                            <m:t>𝑖</m:t>
                                          </m:r>
                                        </m:sub>
                                      </m:sSub>
                                    </m:e>
                                  </m:d>
                                </m:e>
                              </m:nary>
                            </m:e>
                          </m:d>
                        </m:e>
                        <m:sup>
                          <m:f>
                            <m:fPr>
                              <m:type m:val="lin"/>
                              <m:ctrlPr>
                                <a:rPr lang="en-US" sz="2400" i="1">
                                  <a:solidFill>
                                    <a:srgbClr val="66FF33"/>
                                  </a:solidFill>
                                  <a:latin typeface="Cambria Math" panose="02040503050406030204" pitchFamily="18" charset="0"/>
                                </a:rPr>
                              </m:ctrlPr>
                            </m:fPr>
                            <m:num>
                              <m:r>
                                <a:rPr lang="en-US" sz="2400" i="0">
                                  <a:solidFill>
                                    <a:srgbClr val="66FF33"/>
                                  </a:solidFill>
                                  <a:latin typeface="Cambria Math" panose="02040503050406030204" pitchFamily="18" charset="0"/>
                                </a:rPr>
                                <m:t>1</m:t>
                              </m:r>
                            </m:num>
                            <m:den>
                              <m:r>
                                <a:rPr lang="en-US" sz="2400" i="0">
                                  <a:solidFill>
                                    <a:srgbClr val="66FF33"/>
                                  </a:solidFill>
                                  <a:latin typeface="Cambria Math" panose="02040503050406030204" pitchFamily="18" charset="0"/>
                                </a:rPr>
                                <m:t>2</m:t>
                              </m:r>
                            </m:den>
                          </m:f>
                        </m:sup>
                      </m:sSup>
                    </m:oMath>
                  </m:oMathPara>
                </a14:m>
                <a:endParaRPr lang="en-US" sz="2400" dirty="0">
                  <a:solidFill>
                    <a:srgbClr val="66FF33"/>
                  </a:solidFill>
                </a:endParaRPr>
              </a:p>
            </p:txBody>
          </p:sp>
        </mc:Choice>
        <mc:Fallback>
          <p:sp>
            <p:nvSpPr>
              <p:cNvPr id="8" name="Rectangle 7"/>
              <p:cNvSpPr>
                <a:spLocks noRot="1" noChangeAspect="1" noMove="1" noResize="1" noEditPoints="1" noAdjustHandles="1" noChangeArrowheads="1" noChangeShapeType="1" noTextEdit="1"/>
              </p:cNvSpPr>
              <p:nvPr/>
            </p:nvSpPr>
            <p:spPr>
              <a:xfrm>
                <a:off x="647674" y="3363695"/>
                <a:ext cx="3837845" cy="119763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523849" y="5286495"/>
                <a:ext cx="4917693" cy="15826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66FF33"/>
                          </a:solidFill>
                          <a:latin typeface="Cambria Math" panose="02040503050406030204" pitchFamily="18" charset="0"/>
                        </a:rPr>
                        <m:t>𝑑</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𝑥</m:t>
                          </m:r>
                          <m:r>
                            <a:rPr lang="en-US" sz="2400" i="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𝑦</m:t>
                          </m:r>
                        </m:e>
                      </m:d>
                      <m:r>
                        <a:rPr lang="en-US" sz="2400" i="0">
                          <a:solidFill>
                            <a:srgbClr val="66FF33"/>
                          </a:solidFill>
                          <a:latin typeface="Cambria Math" panose="02040503050406030204" pitchFamily="18" charset="0"/>
                        </a:rPr>
                        <m:t>=</m:t>
                      </m:r>
                      <m:sSup>
                        <m:sSupPr>
                          <m:ctrlPr>
                            <a:rPr lang="en-US" sz="2400" i="1">
                              <a:solidFill>
                                <a:srgbClr val="66FF33"/>
                              </a:solidFill>
                              <a:latin typeface="Cambria Math" panose="02040503050406030204" pitchFamily="18" charset="0"/>
                            </a:rPr>
                          </m:ctrlPr>
                        </m:sSupPr>
                        <m:e>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𝐾</m:t>
                              </m:r>
                              <m:nary>
                                <m:naryPr>
                                  <m:limLoc m:val="undOvr"/>
                                  <m:grow m:val="on"/>
                                  <m:supHide m:val="on"/>
                                  <m:ctrlPr>
                                    <a:rPr lang="en-US" sz="2400" i="1">
                                      <a:solidFill>
                                        <a:srgbClr val="66FF33"/>
                                      </a:solidFill>
                                      <a:latin typeface="Cambria Math" panose="02040503050406030204" pitchFamily="18" charset="0"/>
                                    </a:rPr>
                                  </m:ctrlPr>
                                </m:naryPr>
                                <m:sub>
                                  <m:r>
                                    <a:rPr lang="en-US" sz="2400" i="1">
                                      <a:solidFill>
                                        <a:srgbClr val="66FF33"/>
                                      </a:solidFill>
                                      <a:latin typeface="Cambria Math" panose="02040503050406030204" pitchFamily="18" charset="0"/>
                                    </a:rPr>
                                    <m:t>𝑇</m:t>
                                  </m:r>
                                </m:sub>
                                <m:sup/>
                                <m:e>
                                  <m:nary>
                                    <m:naryPr>
                                      <m:chr m:val="∑"/>
                                      <m:limLoc m:val="undOvr"/>
                                      <m:grow m:val="on"/>
                                      <m:ctrlPr>
                                        <a:rPr lang="en-US" sz="2400" i="1">
                                          <a:solidFill>
                                            <a:srgbClr val="66FF33"/>
                                          </a:solidFill>
                                          <a:latin typeface="Cambria Math" panose="02040503050406030204" pitchFamily="18" charset="0"/>
                                        </a:rPr>
                                      </m:ctrlPr>
                                    </m:naryPr>
                                    <m:sub>
                                      <m:r>
                                        <a:rPr lang="en-US" sz="2400" i="1">
                                          <a:solidFill>
                                            <a:srgbClr val="66FF33"/>
                                          </a:solidFill>
                                          <a:latin typeface="Cambria Math" panose="02040503050406030204" pitchFamily="18" charset="0"/>
                                        </a:rPr>
                                        <m:t>𝑖</m:t>
                                      </m:r>
                                      <m:r>
                                        <a:rPr lang="en-US" sz="2400" i="0">
                                          <a:solidFill>
                                            <a:srgbClr val="66FF33"/>
                                          </a:solidFill>
                                          <a:latin typeface="Cambria Math" panose="02040503050406030204" pitchFamily="18" charset="0"/>
                                        </a:rPr>
                                        <m:t>=1</m:t>
                                      </m:r>
                                    </m:sub>
                                    <m:sup>
                                      <m:r>
                                        <a:rPr lang="en-US" sz="2400" i="1">
                                          <a:solidFill>
                                            <a:srgbClr val="66FF33"/>
                                          </a:solidFill>
                                          <a:latin typeface="Cambria Math" panose="02040503050406030204" pitchFamily="18" charset="0"/>
                                        </a:rPr>
                                        <m:t>𝑛</m:t>
                                      </m:r>
                                    </m:sup>
                                    <m:e>
                                      <m:d>
                                        <m:dPr>
                                          <m:begChr m:val="|"/>
                                          <m:endChr m:val="|"/>
                                          <m:ctrlPr>
                                            <a:rPr lang="en-US" sz="2400" i="1">
                                              <a:solidFill>
                                                <a:srgbClr val="66FF33"/>
                                              </a:solidFill>
                                              <a:latin typeface="Cambria Math" panose="02040503050406030204" pitchFamily="18" charset="0"/>
                                            </a:rPr>
                                          </m:ctrlPr>
                                        </m:dPr>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𝑥</m:t>
                                              </m:r>
                                            </m:e>
                                            <m:sub>
                                              <m:r>
                                                <a:rPr lang="en-US" sz="2400" i="1">
                                                  <a:solidFill>
                                                    <a:srgbClr val="66FF33"/>
                                                  </a:solidFill>
                                                  <a:latin typeface="Cambria Math" panose="02040503050406030204" pitchFamily="18" charset="0"/>
                                                </a:rPr>
                                                <m:t>𝑖</m:t>
                                              </m:r>
                                            </m:sub>
                                          </m:sSub>
                                          <m:r>
                                            <a:rPr lang="en-US" sz="2400" i="0">
                                              <a:solidFill>
                                                <a:srgbClr val="66FF33"/>
                                              </a:solidFill>
                                              <a:latin typeface="Cambria Math" panose="02040503050406030204" pitchFamily="18" charset="0"/>
                                            </a:rPr>
                                            <m:t>−</m:t>
                                          </m:r>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𝑦</m:t>
                                              </m:r>
                                            </m:e>
                                            <m:sub>
                                              <m:r>
                                                <a:rPr lang="en-US" sz="2400" i="1">
                                                  <a:solidFill>
                                                    <a:srgbClr val="66FF33"/>
                                                  </a:solidFill>
                                                  <a:latin typeface="Cambria Math" panose="02040503050406030204" pitchFamily="18" charset="0"/>
                                                </a:rPr>
                                                <m:t>𝑖</m:t>
                                              </m:r>
                                            </m:sub>
                                          </m:sSub>
                                        </m:e>
                                      </m:d>
                                    </m:e>
                                  </m:nary>
                                  <m:r>
                                    <a:rPr lang="en-US" sz="2400" i="1">
                                      <a:solidFill>
                                        <a:srgbClr val="66FF33"/>
                                      </a:solidFill>
                                      <a:latin typeface="Cambria Math" panose="02040503050406030204" pitchFamily="18" charset="0"/>
                                    </a:rPr>
                                    <m:t>𝑑𝑡</m:t>
                                  </m:r>
                                </m:e>
                              </m:nary>
                            </m:e>
                          </m:d>
                        </m:e>
                        <m:sup>
                          <m:f>
                            <m:fPr>
                              <m:type m:val="lin"/>
                              <m:ctrlPr>
                                <a:rPr lang="en-US" sz="2400" i="1">
                                  <a:solidFill>
                                    <a:srgbClr val="66FF33"/>
                                  </a:solidFill>
                                  <a:latin typeface="Cambria Math" panose="02040503050406030204" pitchFamily="18" charset="0"/>
                                </a:rPr>
                              </m:ctrlPr>
                            </m:fPr>
                            <m:num>
                              <m:r>
                                <a:rPr lang="en-US" sz="2400" i="0">
                                  <a:solidFill>
                                    <a:srgbClr val="66FF33"/>
                                  </a:solidFill>
                                  <a:latin typeface="Cambria Math" panose="02040503050406030204" pitchFamily="18" charset="0"/>
                                </a:rPr>
                                <m:t>1</m:t>
                              </m:r>
                            </m:num>
                            <m:den>
                              <m:r>
                                <a:rPr lang="en-US" sz="2400" i="0">
                                  <a:solidFill>
                                    <a:srgbClr val="66FF33"/>
                                  </a:solidFill>
                                  <a:latin typeface="Cambria Math" panose="02040503050406030204" pitchFamily="18" charset="0"/>
                                </a:rPr>
                                <m:t>2</m:t>
                              </m:r>
                            </m:den>
                          </m:f>
                        </m:sup>
                      </m:sSup>
                    </m:oMath>
                  </m:oMathPara>
                </a14:m>
                <a:endParaRPr lang="en-US" sz="2400" dirty="0">
                  <a:solidFill>
                    <a:srgbClr val="66FF33"/>
                  </a:solidFill>
                </a:endParaRPr>
              </a:p>
            </p:txBody>
          </p:sp>
        </mc:Choice>
        <mc:Fallback>
          <p:sp>
            <p:nvSpPr>
              <p:cNvPr id="9" name="Rectangle 8"/>
              <p:cNvSpPr>
                <a:spLocks noRot="1" noChangeAspect="1" noMove="1" noResize="1" noEditPoints="1" noAdjustHandles="1" noChangeArrowheads="1" noChangeShapeType="1" noTextEdit="1"/>
              </p:cNvSpPr>
              <p:nvPr/>
            </p:nvSpPr>
            <p:spPr>
              <a:xfrm>
                <a:off x="523849" y="5286495"/>
                <a:ext cx="4917693" cy="158267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6423211" y="2458832"/>
                <a:ext cx="5683064" cy="904863"/>
              </a:xfrm>
              <a:prstGeom prst="rect">
                <a:avLst/>
              </a:prstGeom>
            </p:spPr>
            <p:txBody>
              <a:bodyPr wrap="square">
                <a:spAutoFit/>
              </a:bodyPr>
              <a:lstStyle/>
              <a:p>
                <a:pPr marL="342900" indent="-342900">
                  <a:lnSpc>
                    <a:spcPct val="110000"/>
                  </a:lnSpc>
                  <a:spcBef>
                    <a:spcPts val="300"/>
                  </a:spcBef>
                  <a:spcAft>
                    <a:spcPts val="3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Không </a:t>
                </a:r>
                <a:r>
                  <a:rPr lang="vi-VN" sz="2400" dirty="0">
                    <a:latin typeface="Times New Roman" panose="02020603050405020304" pitchFamily="18" charset="0"/>
                    <a:cs typeface="Times New Roman" panose="02020603050405020304" pitchFamily="18" charset="0"/>
                  </a:rPr>
                  <a:t>gian tín </a:t>
                </a:r>
                <a:r>
                  <a:rPr lang="vi-VN" sz="2400" dirty="0" smtClean="0">
                    <a:latin typeface="Times New Roman" panose="02020603050405020304" pitchFamily="18" charset="0"/>
                    <a:cs typeface="Times New Roman" panose="02020603050405020304" pitchFamily="18" charset="0"/>
                  </a:rPr>
                  <a:t>hiệu (ký hiệu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𝐿</m:t>
                        </m:r>
                      </m:e>
                      <m:sup>
                        <m:r>
                          <a:rPr lang="en-US" sz="2400">
                            <a:latin typeface="Cambria Math" panose="02040503050406030204" pitchFamily="18" charset="0"/>
                          </a:rPr>
                          <m:t>2</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a:latin typeface="Cambria Math" panose="02040503050406030204" pitchFamily="18" charset="0"/>
                              </a:rPr>
                              <m:t>2</m:t>
                            </m:r>
                          </m:sub>
                        </m:sSub>
                      </m:e>
                    </m:d>
                  </m:oMath>
                </a14:m>
                <a:r>
                  <a:rPr lang="vi-VN" sz="2400" dirty="0" smtClean="0"/>
                  <a:t>)</a:t>
                </a:r>
                <a:r>
                  <a:rPr lang="vi-VN" sz="2400" dirty="0"/>
                  <a:t> </a:t>
                </a:r>
                <a:r>
                  <a:rPr lang="vi-VN" sz="2400" dirty="0" smtClean="0">
                    <a:latin typeface="Times New Roman" panose="02020603050405020304" pitchFamily="18" charset="0"/>
                    <a:cs typeface="Times New Roman" panose="02020603050405020304" pitchFamily="18" charset="0"/>
                  </a:rPr>
                  <a:t>chuẩn </a:t>
                </a:r>
                <a:r>
                  <a:rPr lang="vi-VN" sz="2400" dirty="0">
                    <a:latin typeface="Times New Roman" panose="02020603050405020304" pitchFamily="18" charset="0"/>
                    <a:cs typeface="Times New Roman" panose="02020603050405020304" pitchFamily="18" charset="0"/>
                  </a:rPr>
                  <a:t>hóa:  </a:t>
                </a:r>
              </a:p>
            </p:txBody>
          </p:sp>
        </mc:Choice>
        <mc:Fallback>
          <p:sp>
            <p:nvSpPr>
              <p:cNvPr id="10" name="Rectangle 9"/>
              <p:cNvSpPr>
                <a:spLocks noRot="1" noChangeAspect="1" noMove="1" noResize="1" noEditPoints="1" noAdjustHandles="1" noChangeArrowheads="1" noChangeShapeType="1" noTextEdit="1"/>
              </p:cNvSpPr>
              <p:nvPr/>
            </p:nvSpPr>
            <p:spPr>
              <a:xfrm>
                <a:off x="6423211" y="2458832"/>
                <a:ext cx="5683064" cy="904863"/>
              </a:xfrm>
              <a:prstGeom prst="rect">
                <a:avLst/>
              </a:prstGeom>
              <a:blipFill rotWithShape="0">
                <a:blip r:embed="rId4"/>
                <a:stretch>
                  <a:fillRect l="-1502" t="-5369" b="-114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7211236" y="3235004"/>
                <a:ext cx="3351174" cy="13632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𝑥</m:t>
                          </m:r>
                        </m:e>
                      </m:d>
                      <m:r>
                        <a:rPr lang="en-US" sz="2400" i="0">
                          <a:solidFill>
                            <a:srgbClr val="66FF33"/>
                          </a:solidFill>
                          <a:latin typeface="Cambria Math" panose="02040503050406030204" pitchFamily="18" charset="0"/>
                        </a:rPr>
                        <m:t>=</m:t>
                      </m:r>
                      <m:sSup>
                        <m:sSupPr>
                          <m:ctrlPr>
                            <a:rPr lang="en-US" sz="2400" i="1">
                              <a:solidFill>
                                <a:srgbClr val="66FF33"/>
                              </a:solidFill>
                              <a:latin typeface="Cambria Math" panose="02040503050406030204" pitchFamily="18" charset="0"/>
                            </a:rPr>
                          </m:ctrlPr>
                        </m:sSupPr>
                        <m:e>
                          <m:d>
                            <m:dPr>
                              <m:begChr m:val="["/>
                              <m:endChr m:val="]"/>
                              <m:ctrlPr>
                                <a:rPr lang="en-US" sz="2400" i="1">
                                  <a:solidFill>
                                    <a:srgbClr val="66FF33"/>
                                  </a:solidFill>
                                  <a:latin typeface="Cambria Math" panose="02040503050406030204" pitchFamily="18" charset="0"/>
                                </a:rPr>
                              </m:ctrlPr>
                            </m:dPr>
                            <m:e>
                              <m:nary>
                                <m:naryPr>
                                  <m:limLoc m:val="undOvr"/>
                                  <m:grow m:val="on"/>
                                  <m:ctrlPr>
                                    <a:rPr lang="en-US" sz="2400" i="1">
                                      <a:solidFill>
                                        <a:srgbClr val="66FF33"/>
                                      </a:solidFill>
                                      <a:latin typeface="Cambria Math" panose="02040503050406030204" pitchFamily="18" charset="0"/>
                                    </a:rPr>
                                  </m:ctrlPr>
                                </m:naryPr>
                                <m:sub>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𝑡</m:t>
                                      </m:r>
                                    </m:e>
                                    <m:sub>
                                      <m:r>
                                        <a:rPr lang="en-US" sz="2400" i="0">
                                          <a:solidFill>
                                            <a:srgbClr val="66FF33"/>
                                          </a:solidFill>
                                          <a:latin typeface="Cambria Math" panose="02040503050406030204" pitchFamily="18" charset="0"/>
                                        </a:rPr>
                                        <m:t>1</m:t>
                                      </m:r>
                                    </m:sub>
                                  </m:sSub>
                                </m:sub>
                                <m:sup>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𝑡</m:t>
                                      </m:r>
                                    </m:e>
                                    <m:sub>
                                      <m:r>
                                        <a:rPr lang="en-US" sz="2400" i="0">
                                          <a:solidFill>
                                            <a:srgbClr val="66FF33"/>
                                          </a:solidFill>
                                          <a:latin typeface="Cambria Math" panose="02040503050406030204" pitchFamily="18" charset="0"/>
                                        </a:rPr>
                                        <m:t>2</m:t>
                                      </m:r>
                                    </m:sub>
                                  </m:sSub>
                                </m:sup>
                                <m:e>
                                  <m:d>
                                    <m:dPr>
                                      <m:begChr m:val="|"/>
                                      <m:endChr m:val="|"/>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𝑥</m:t>
                                      </m:r>
                                      <m:sSup>
                                        <m:sSupPr>
                                          <m:ctrlPr>
                                            <a:rPr lang="en-US" sz="2400" i="1">
                                              <a:solidFill>
                                                <a:srgbClr val="66FF33"/>
                                              </a:solidFill>
                                              <a:latin typeface="Cambria Math" panose="02040503050406030204" pitchFamily="18" charset="0"/>
                                            </a:rPr>
                                          </m:ctrlPr>
                                        </m:sSupPr>
                                        <m:e>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𝑡</m:t>
                                              </m:r>
                                            </m:e>
                                          </m:d>
                                        </m:e>
                                        <m:sup>
                                          <m:r>
                                            <a:rPr lang="en-US" sz="2400" i="0">
                                              <a:solidFill>
                                                <a:srgbClr val="66FF33"/>
                                              </a:solidFill>
                                              <a:latin typeface="Cambria Math" panose="02040503050406030204" pitchFamily="18" charset="0"/>
                                            </a:rPr>
                                            <m:t>2</m:t>
                                          </m:r>
                                        </m:sup>
                                      </m:sSup>
                                    </m:e>
                                  </m:d>
                                  <m:r>
                                    <a:rPr lang="en-US" sz="2400" i="1">
                                      <a:solidFill>
                                        <a:srgbClr val="66FF33"/>
                                      </a:solidFill>
                                      <a:latin typeface="Cambria Math" panose="02040503050406030204" pitchFamily="18" charset="0"/>
                                    </a:rPr>
                                    <m:t>𝑑𝑡</m:t>
                                  </m:r>
                                </m:e>
                              </m:nary>
                            </m:e>
                          </m:d>
                        </m:e>
                        <m:sup>
                          <m:f>
                            <m:fPr>
                              <m:type m:val="lin"/>
                              <m:ctrlPr>
                                <a:rPr lang="en-US" sz="2400" i="1">
                                  <a:solidFill>
                                    <a:srgbClr val="66FF33"/>
                                  </a:solidFill>
                                  <a:latin typeface="Cambria Math" panose="02040503050406030204" pitchFamily="18" charset="0"/>
                                </a:rPr>
                              </m:ctrlPr>
                            </m:fPr>
                            <m:num>
                              <m:r>
                                <a:rPr lang="en-US" sz="2400" i="0">
                                  <a:solidFill>
                                    <a:srgbClr val="66FF33"/>
                                  </a:solidFill>
                                  <a:latin typeface="Cambria Math" panose="02040503050406030204" pitchFamily="18" charset="0"/>
                                </a:rPr>
                                <m:t>1</m:t>
                              </m:r>
                            </m:num>
                            <m:den>
                              <m:r>
                                <a:rPr lang="en-US" sz="2400" i="0">
                                  <a:solidFill>
                                    <a:srgbClr val="66FF33"/>
                                  </a:solidFill>
                                  <a:latin typeface="Cambria Math" panose="02040503050406030204" pitchFamily="18" charset="0"/>
                                </a:rPr>
                                <m:t>2</m:t>
                              </m:r>
                            </m:den>
                          </m:f>
                        </m:sup>
                      </m:sSup>
                    </m:oMath>
                  </m:oMathPara>
                </a14:m>
                <a:endParaRPr lang="en-US" sz="2400" dirty="0">
                  <a:solidFill>
                    <a:srgbClr val="66FF33"/>
                  </a:solidFill>
                </a:endParaRPr>
              </a:p>
            </p:txBody>
          </p:sp>
        </mc:Choice>
        <mc:Fallback>
          <p:sp>
            <p:nvSpPr>
              <p:cNvPr id="12" name="Rectangle 11"/>
              <p:cNvSpPr>
                <a:spLocks noRot="1" noChangeAspect="1" noMove="1" noResize="1" noEditPoints="1" noAdjustHandles="1" noChangeArrowheads="1" noChangeShapeType="1" noTextEdit="1"/>
              </p:cNvSpPr>
              <p:nvPr/>
            </p:nvSpPr>
            <p:spPr>
              <a:xfrm>
                <a:off x="7211236" y="3235004"/>
                <a:ext cx="3351174" cy="1363258"/>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342899" y="2494268"/>
                <a:ext cx="5591175" cy="914096"/>
              </a:xfrm>
              <a:prstGeom prst="rect">
                <a:avLst/>
              </a:prstGeom>
            </p:spPr>
            <p:txBody>
              <a:bodyPr wrap="square">
                <a:spAutoFit/>
              </a:bodyPr>
              <a:lstStyle/>
              <a:p>
                <a:pPr marL="342900" indent="-342900">
                  <a:lnSpc>
                    <a:spcPct val="110000"/>
                  </a:lnSpc>
                  <a:spcBef>
                    <a:spcPts val="300"/>
                  </a:spcBef>
                  <a:spcAft>
                    <a:spcPts val="300"/>
                  </a:spcAft>
                  <a:buFont typeface="Wingdings" panose="05000000000000000000" pitchFamily="2" charset="2"/>
                  <a:buChar char="v"/>
                </a:pPr>
                <a:r>
                  <a:rPr lang="vi-VN" sz="2200" dirty="0" smtClean="0">
                    <a:latin typeface="Times New Roman" panose="02020603050405020304" pitchFamily="18" charset="0"/>
                    <a:cs typeface="Times New Roman" panose="02020603050405020304" pitchFamily="18" charset="0"/>
                  </a:rPr>
                  <a:t> Khoảng </a:t>
                </a:r>
                <a:r>
                  <a:rPr lang="vi-VN" sz="2200" dirty="0">
                    <a:latin typeface="Times New Roman" panose="02020603050405020304" pitchFamily="18" charset="0"/>
                    <a:cs typeface="Times New Roman" panose="02020603050405020304" pitchFamily="18" charset="0"/>
                  </a:rPr>
                  <a:t>cách Euclic của hai tín hiệu </a:t>
                </a:r>
                <a:endParaRPr lang="vi-VN" sz="2200" i="1" dirty="0" smtClean="0">
                  <a:latin typeface="Cambria Math" panose="02040503050406030204" pitchFamily="18" charset="0"/>
                </a:endParaRPr>
              </a:p>
              <a:p>
                <a:pPr>
                  <a:lnSpc>
                    <a:spcPct val="110000"/>
                  </a:lnSpc>
                  <a:spcBef>
                    <a:spcPts val="300"/>
                  </a:spcBef>
                  <a:spcAft>
                    <a:spcPts val="300"/>
                  </a:spcAft>
                </a:pPr>
                <a:r>
                  <a:rPr lang="vi-VN" sz="2200" dirty="0" smtClean="0"/>
                  <a:t>    </a:t>
                </a:r>
                <a14:m>
                  <m:oMath xmlns:m="http://schemas.openxmlformats.org/officeDocument/2006/math">
                    <m:r>
                      <a:rPr lang="en-US" sz="2200" i="1">
                        <a:latin typeface="Cambria Math" panose="02040503050406030204" pitchFamily="18" charset="0"/>
                      </a:rPr>
                      <m:t>𝑥</m:t>
                    </m:r>
                    <m:r>
                      <a:rPr lang="en-US" sz="2200">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a:latin typeface="Cambria Math" panose="02040503050406030204" pitchFamily="18" charset="0"/>
                              </a:rPr>
                              <m:t>1</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a:latin typeface="Cambria Math" panose="02040503050406030204" pitchFamily="18" charset="0"/>
                              </a:rPr>
                              <m:t>2</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𝑛</m:t>
                            </m:r>
                          </m:sub>
                        </m:sSub>
                      </m:e>
                    </m:d>
                    <m:r>
                      <a:rPr lang="vi-VN" sz="2200">
                        <a:latin typeface="Cambria Math" panose="02040503050406030204" pitchFamily="18" charset="0"/>
                      </a:rPr>
                      <m:t> </m:t>
                    </m:r>
                    <m:r>
                      <m:rPr>
                        <m:sty m:val="p"/>
                      </m:rPr>
                      <a:rPr lang="vi-VN" sz="2200" i="1">
                        <a:latin typeface="Cambria Math" panose="02040503050406030204" pitchFamily="18" charset="0"/>
                      </a:rPr>
                      <m:t>v</m:t>
                    </m:r>
                    <m:r>
                      <a:rPr lang="vi-VN" sz="2200" i="1">
                        <a:latin typeface="Cambria Math" panose="02040503050406030204" pitchFamily="18" charset="0"/>
                      </a:rPr>
                      <m:t>à</m:t>
                    </m:r>
                  </m:oMath>
                </a14:m>
                <a:r>
                  <a:rPr lang="vi-VN" sz="22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vi-VN" sz="2200" i="1" dirty="0">
                        <a:latin typeface="Cambria Math" panose="02040503050406030204" pitchFamily="18" charset="0"/>
                      </a:rPr>
                      <m:t>y</m:t>
                    </m:r>
                    <m:r>
                      <a:rPr lang="en-US" sz="2200">
                        <a:latin typeface="Cambria Math" panose="02040503050406030204" pitchFamily="18" charset="0"/>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m:rPr>
                                <m:sty m:val="p"/>
                              </m:rPr>
                              <a:rPr lang="vi-VN" sz="2200" i="1">
                                <a:latin typeface="Cambria Math" panose="02040503050406030204" pitchFamily="18" charset="0"/>
                              </a:rPr>
                              <m:t>y</m:t>
                            </m:r>
                          </m:e>
                          <m:sub>
                            <m:r>
                              <a:rPr lang="en-US" sz="2200">
                                <a:latin typeface="Cambria Math" panose="02040503050406030204" pitchFamily="18" charset="0"/>
                              </a:rPr>
                              <m:t>1</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m:rPr>
                                <m:sty m:val="p"/>
                              </m:rPr>
                              <a:rPr lang="vi-VN" sz="2200" i="1">
                                <a:latin typeface="Cambria Math" panose="02040503050406030204" pitchFamily="18" charset="0"/>
                              </a:rPr>
                              <m:t>y</m:t>
                            </m:r>
                          </m:e>
                          <m:sub>
                            <m:r>
                              <a:rPr lang="en-US" sz="2200">
                                <a:latin typeface="Cambria Math" panose="02040503050406030204" pitchFamily="18" charset="0"/>
                              </a:rPr>
                              <m:t>2</m:t>
                            </m:r>
                          </m:sub>
                        </m:sSub>
                        <m:r>
                          <a:rPr lang="en-US" sz="2200">
                            <a:latin typeface="Cambria Math" panose="02040503050406030204" pitchFamily="18" charset="0"/>
                          </a:rPr>
                          <m:t>,...,</m:t>
                        </m:r>
                        <m:sSub>
                          <m:sSubPr>
                            <m:ctrlPr>
                              <a:rPr lang="en-US" sz="2200" i="1">
                                <a:latin typeface="Cambria Math" panose="02040503050406030204" pitchFamily="18" charset="0"/>
                              </a:rPr>
                            </m:ctrlPr>
                          </m:sSubPr>
                          <m:e>
                            <m:r>
                              <m:rPr>
                                <m:sty m:val="p"/>
                              </m:rPr>
                              <a:rPr lang="vi-VN" sz="2200" i="1">
                                <a:latin typeface="Cambria Math" panose="02040503050406030204" pitchFamily="18" charset="0"/>
                              </a:rPr>
                              <m:t>y</m:t>
                            </m:r>
                          </m:e>
                          <m:sub>
                            <m:r>
                              <a:rPr lang="en-US" sz="2200" i="1">
                                <a:latin typeface="Cambria Math" panose="02040503050406030204" pitchFamily="18" charset="0"/>
                              </a:rPr>
                              <m:t>𝑛</m:t>
                            </m:r>
                          </m:sub>
                        </m:sSub>
                      </m:e>
                    </m:d>
                  </m:oMath>
                </a14:m>
                <a:r>
                  <a:rPr lang="vi-VN" sz="2200" dirty="0">
                    <a:latin typeface="Times New Roman" panose="02020603050405020304" pitchFamily="18" charset="0"/>
                    <a:cs typeface="Times New Roman" panose="02020603050405020304" pitchFamily="18" charset="0"/>
                  </a:rPr>
                  <a:t>:</a:t>
                </a:r>
              </a:p>
            </p:txBody>
          </p:sp>
        </mc:Choice>
        <mc:Fallback>
          <p:sp>
            <p:nvSpPr>
              <p:cNvPr id="4" name="Rectangle 3"/>
              <p:cNvSpPr>
                <a:spLocks noRot="1" noChangeAspect="1" noMove="1" noResize="1" noEditPoints="1" noAdjustHandles="1" noChangeArrowheads="1" noChangeShapeType="1" noTextEdit="1"/>
              </p:cNvSpPr>
              <p:nvPr/>
            </p:nvSpPr>
            <p:spPr>
              <a:xfrm>
                <a:off x="342899" y="2494268"/>
                <a:ext cx="5591175" cy="914096"/>
              </a:xfrm>
              <a:prstGeom prst="rect">
                <a:avLst/>
              </a:prstGeom>
              <a:blipFill rotWithShape="0">
                <a:blip r:embed="rId6"/>
                <a:stretch>
                  <a:fillRect l="-1200" t="-4000" b="-10000"/>
                </a:stretch>
              </a:blipFill>
            </p:spPr>
            <p:txBody>
              <a:bodyPr/>
              <a:lstStyle/>
              <a:p>
                <a:r>
                  <a:rPr lang="en-US">
                    <a:noFill/>
                  </a:rPr>
                  <a:t> </a:t>
                </a:r>
              </a:p>
            </p:txBody>
          </p:sp>
        </mc:Fallback>
      </mc:AlternateContent>
      <p:sp>
        <p:nvSpPr>
          <p:cNvPr id="6" name="Rectangle 5"/>
          <p:cNvSpPr/>
          <p:nvPr/>
        </p:nvSpPr>
        <p:spPr>
          <a:xfrm>
            <a:off x="342899" y="4848683"/>
            <a:ext cx="4907113" cy="437812"/>
          </a:xfrm>
          <a:prstGeom prst="rect">
            <a:avLst/>
          </a:prstGeom>
        </p:spPr>
        <p:txBody>
          <a:bodyPr wrap="none">
            <a:spAutoFit/>
          </a:bodyPr>
          <a:lstStyle/>
          <a:p>
            <a:pPr marL="342900" indent="-342900">
              <a:lnSpc>
                <a:spcPct val="110000"/>
              </a:lnSpc>
              <a:spcBef>
                <a:spcPts val="300"/>
              </a:spcBef>
              <a:spcAft>
                <a:spcPts val="300"/>
              </a:spcAft>
              <a:buFont typeface="Wingdings" panose="05000000000000000000" pitchFamily="2" charset="2"/>
              <a:buChar char="v"/>
            </a:pPr>
            <a:r>
              <a:rPr lang="vi-VN" sz="2200" dirty="0" smtClean="0">
                <a:latin typeface="Times New Roman" panose="02020603050405020304" pitchFamily="18" charset="0"/>
                <a:cs typeface="Times New Roman" panose="02020603050405020304" pitchFamily="18" charset="0"/>
              </a:rPr>
              <a:t> Khoảng </a:t>
            </a:r>
            <a:r>
              <a:rPr lang="vi-VN" sz="2200" dirty="0">
                <a:latin typeface="Times New Roman" panose="02020603050405020304" pitchFamily="18" charset="0"/>
                <a:cs typeface="Times New Roman" panose="02020603050405020304" pitchFamily="18" charset="0"/>
              </a:rPr>
              <a:t>cách trung bình bình phương:</a:t>
            </a:r>
          </a:p>
        </p:txBody>
      </p:sp>
      <p:cxnSp>
        <p:nvCxnSpPr>
          <p:cNvPr id="13" name="Straight Connector 12"/>
          <p:cNvCxnSpPr/>
          <p:nvPr/>
        </p:nvCxnSpPr>
        <p:spPr>
          <a:xfrm>
            <a:off x="6111240" y="2433775"/>
            <a:ext cx="0" cy="41956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ctangle 13"/>
              <p:cNvSpPr/>
              <p:nvPr/>
            </p:nvSpPr>
            <p:spPr>
              <a:xfrm>
                <a:off x="6423211" y="4765222"/>
                <a:ext cx="5578289" cy="904863"/>
              </a:xfrm>
              <a:prstGeom prst="rect">
                <a:avLst/>
              </a:prstGeom>
            </p:spPr>
            <p:txBody>
              <a:bodyPr wrap="square">
                <a:spAutoFit/>
              </a:bodyPr>
              <a:lstStyle/>
              <a:p>
                <a:pPr>
                  <a:lnSpc>
                    <a:spcPct val="110000"/>
                  </a:lnSpc>
                  <a:spcBef>
                    <a:spcPts val="300"/>
                  </a:spcBef>
                  <a:spcAft>
                    <a:spcPts val="3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 Tích vô hướng của hai vector </a:t>
                </a:r>
                <a14:m>
                  <m:oMath xmlns:m="http://schemas.openxmlformats.org/officeDocument/2006/math">
                    <m:r>
                      <a:rPr lang="en-US" sz="2400" i="1">
                        <a:latin typeface="Cambria Math" panose="02040503050406030204" pitchFamily="18" charset="0"/>
                      </a:rPr>
                      <m:t>𝑥</m:t>
                    </m:r>
                    <m:r>
                      <a:rPr lang="en-US" sz="240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2</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e>
                    </m:d>
                    <m:r>
                      <a:rPr lang="vi-VN" sz="2400">
                        <a:latin typeface="Cambria Math" panose="02040503050406030204" pitchFamily="18" charset="0"/>
                      </a:rPr>
                      <m:t> </m:t>
                    </m:r>
                    <m:r>
                      <m:rPr>
                        <m:sty m:val="p"/>
                      </m:rPr>
                      <a:rPr lang="vi-VN" sz="2400" i="1">
                        <a:latin typeface="Cambria Math" panose="02040503050406030204" pitchFamily="18" charset="0"/>
                      </a:rPr>
                      <m:t>v</m:t>
                    </m:r>
                    <m:r>
                      <a:rPr lang="vi-VN" sz="2400" i="1">
                        <a:latin typeface="Cambria Math" panose="02040503050406030204" pitchFamily="18" charset="0"/>
                      </a:rPr>
                      <m:t>à</m:t>
                    </m:r>
                  </m:oMath>
                </a14:m>
                <a:r>
                  <a:rPr lang="vi-VN" sz="24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vi-VN" sz="2400" i="1" dirty="0">
                        <a:latin typeface="Cambria Math" panose="02040503050406030204" pitchFamily="18" charset="0"/>
                      </a:rPr>
                      <m:t>y</m:t>
                    </m:r>
                    <m:r>
                      <a:rPr lang="en-US" sz="2400">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m:rPr>
                                <m:sty m:val="p"/>
                              </m:rPr>
                              <a:rPr lang="vi-VN" sz="2400" i="1">
                                <a:latin typeface="Cambria Math" panose="02040503050406030204" pitchFamily="18" charset="0"/>
                              </a:rPr>
                              <m:t>y</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vi-VN" sz="2400" i="1">
                                <a:latin typeface="Cambria Math" panose="02040503050406030204" pitchFamily="18" charset="0"/>
                              </a:rPr>
                              <m:t>y</m:t>
                            </m:r>
                          </m:e>
                          <m:sub>
                            <m:r>
                              <a:rPr lang="en-US" sz="2400">
                                <a:latin typeface="Cambria Math" panose="02040503050406030204" pitchFamily="18" charset="0"/>
                              </a:rPr>
                              <m:t>2</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vi-VN" sz="2400" i="1">
                                <a:latin typeface="Cambria Math" panose="02040503050406030204" pitchFamily="18" charset="0"/>
                              </a:rPr>
                              <m:t>y</m:t>
                            </m:r>
                          </m:e>
                          <m:sub>
                            <m:r>
                              <a:rPr lang="en-US" sz="2400" i="1">
                                <a:latin typeface="Cambria Math" panose="02040503050406030204" pitchFamily="18" charset="0"/>
                              </a:rPr>
                              <m:t>𝑛</m:t>
                            </m:r>
                          </m:sub>
                        </m:sSub>
                      </m:e>
                    </m:d>
                  </m:oMath>
                </a14:m>
                <a:r>
                  <a:rPr lang="vi-VN" sz="2400" dirty="0" smtClean="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6423211" y="4765222"/>
                <a:ext cx="5578289" cy="904863"/>
              </a:xfrm>
              <a:prstGeom prst="rect">
                <a:avLst/>
              </a:prstGeom>
              <a:blipFill rotWithShape="0">
                <a:blip r:embed="rId7"/>
                <a:stretch>
                  <a:fillRect l="-1530" t="-4054" b="-121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7607209" y="5688596"/>
                <a:ext cx="2415726"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𝑥</m:t>
                          </m:r>
                          <m:r>
                            <a:rPr lang="en-US" sz="2400" i="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𝑦</m:t>
                          </m:r>
                        </m:e>
                      </m:d>
                      <m:r>
                        <a:rPr lang="en-US" sz="2400" i="0">
                          <a:solidFill>
                            <a:srgbClr val="66FF33"/>
                          </a:solidFill>
                          <a:latin typeface="Cambria Math" panose="02040503050406030204" pitchFamily="18" charset="0"/>
                        </a:rPr>
                        <m:t>=</m:t>
                      </m:r>
                      <m:nary>
                        <m:naryPr>
                          <m:chr m:val="∑"/>
                          <m:limLoc m:val="undOvr"/>
                          <m:grow m:val="on"/>
                          <m:ctrlPr>
                            <a:rPr lang="en-US" sz="2400" i="1">
                              <a:solidFill>
                                <a:srgbClr val="66FF33"/>
                              </a:solidFill>
                              <a:latin typeface="Cambria Math" panose="02040503050406030204" pitchFamily="18" charset="0"/>
                            </a:rPr>
                          </m:ctrlPr>
                        </m:naryPr>
                        <m:sub>
                          <m:r>
                            <a:rPr lang="en-US" sz="2400" i="1">
                              <a:solidFill>
                                <a:srgbClr val="66FF33"/>
                              </a:solidFill>
                              <a:latin typeface="Cambria Math" panose="02040503050406030204" pitchFamily="18" charset="0"/>
                            </a:rPr>
                            <m:t>𝑖</m:t>
                          </m:r>
                          <m:r>
                            <a:rPr lang="en-US" sz="2400" i="0">
                              <a:solidFill>
                                <a:srgbClr val="66FF33"/>
                              </a:solidFill>
                              <a:latin typeface="Cambria Math" panose="02040503050406030204" pitchFamily="18" charset="0"/>
                            </a:rPr>
                            <m:t>=1</m:t>
                          </m:r>
                        </m:sub>
                        <m:sup>
                          <m:r>
                            <a:rPr lang="en-US" sz="2400" i="1">
                              <a:solidFill>
                                <a:srgbClr val="66FF33"/>
                              </a:solidFill>
                              <a:latin typeface="Cambria Math" panose="02040503050406030204" pitchFamily="18" charset="0"/>
                            </a:rPr>
                            <m:t>𝑛</m:t>
                          </m:r>
                        </m:sup>
                        <m:e>
                          <m:sSub>
                            <m:sSubPr>
                              <m:ctrlPr>
                                <a:rPr lang="en-US" sz="2400" i="1">
                                  <a:solidFill>
                                    <a:srgbClr val="66FF33"/>
                                  </a:solidFill>
                                  <a:latin typeface="Cambria Math" panose="02040503050406030204" pitchFamily="18" charset="0"/>
                                </a:rPr>
                              </m:ctrlPr>
                            </m:sSubPr>
                            <m:e>
                              <m:r>
                                <a:rPr lang="en-US" sz="2400" i="1">
                                  <a:solidFill>
                                    <a:srgbClr val="66FF33"/>
                                  </a:solidFill>
                                  <a:latin typeface="Cambria Math" panose="02040503050406030204" pitchFamily="18" charset="0"/>
                                </a:rPr>
                                <m:t>𝑥</m:t>
                              </m:r>
                            </m:e>
                            <m:sub>
                              <m:r>
                                <a:rPr lang="en-US" sz="2400" i="1">
                                  <a:solidFill>
                                    <a:srgbClr val="66FF33"/>
                                  </a:solidFill>
                                  <a:latin typeface="Cambria Math" panose="02040503050406030204" pitchFamily="18" charset="0"/>
                                </a:rPr>
                                <m:t>𝑖</m:t>
                              </m:r>
                            </m:sub>
                          </m:sSub>
                          <m:sSubSup>
                            <m:sSubSupPr>
                              <m:ctrlPr>
                                <a:rPr lang="en-US" sz="2400" i="1">
                                  <a:solidFill>
                                    <a:srgbClr val="66FF33"/>
                                  </a:solidFill>
                                  <a:latin typeface="Cambria Math" panose="02040503050406030204" pitchFamily="18" charset="0"/>
                                </a:rPr>
                              </m:ctrlPr>
                            </m:sSubSupPr>
                            <m:e>
                              <m:r>
                                <a:rPr lang="en-US" sz="2400" i="1">
                                  <a:solidFill>
                                    <a:srgbClr val="66FF33"/>
                                  </a:solidFill>
                                  <a:latin typeface="Cambria Math" panose="02040503050406030204" pitchFamily="18" charset="0"/>
                                </a:rPr>
                                <m:t>𝑦</m:t>
                              </m:r>
                            </m:e>
                            <m:sub>
                              <m:r>
                                <a:rPr lang="en-US" sz="2400" i="1">
                                  <a:solidFill>
                                    <a:srgbClr val="66FF33"/>
                                  </a:solidFill>
                                  <a:latin typeface="Cambria Math" panose="02040503050406030204" pitchFamily="18" charset="0"/>
                                </a:rPr>
                                <m:t>𝑖</m:t>
                              </m:r>
                            </m:sub>
                            <m:sup>
                              <m:r>
                                <a:rPr lang="en-US" sz="2400">
                                  <a:solidFill>
                                    <a:srgbClr val="66FF33"/>
                                  </a:solidFill>
                                  <a:latin typeface="Cambria Math" panose="02040503050406030204" pitchFamily="18" charset="0"/>
                                </a:rPr>
                                <m:t>∗</m:t>
                              </m:r>
                            </m:sup>
                          </m:sSubSup>
                        </m:e>
                      </m:nary>
                    </m:oMath>
                  </m:oMathPara>
                </a14:m>
                <a:endParaRPr lang="en-US" sz="2400" dirty="0">
                  <a:solidFill>
                    <a:srgbClr val="66FF33"/>
                  </a:solidFill>
                </a:endParaRPr>
              </a:p>
            </p:txBody>
          </p:sp>
        </mc:Choice>
        <mc:Fallback>
          <p:sp>
            <p:nvSpPr>
              <p:cNvPr id="17" name="Rectangle 16"/>
              <p:cNvSpPr>
                <a:spLocks noRot="1" noChangeAspect="1" noMove="1" noResize="1" noEditPoints="1" noAdjustHandles="1" noChangeArrowheads="1" noChangeShapeType="1" noTextEdit="1"/>
              </p:cNvSpPr>
              <p:nvPr/>
            </p:nvSpPr>
            <p:spPr>
              <a:xfrm>
                <a:off x="7607209" y="5688596"/>
                <a:ext cx="2415726" cy="1100558"/>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47975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p:sp>
        <p:nvSpPr>
          <p:cNvPr id="3" name="Content Placeholder 2"/>
          <p:cNvSpPr>
            <a:spLocks noGrp="1"/>
          </p:cNvSpPr>
          <p:nvPr>
            <p:ph idx="1"/>
          </p:nvPr>
        </p:nvSpPr>
        <p:spPr>
          <a:xfrm>
            <a:off x="342899" y="1086908"/>
            <a:ext cx="11658601" cy="1084792"/>
          </a:xfrm>
        </p:spPr>
        <p:txBody>
          <a:bodyPr>
            <a:noAutofit/>
          </a:bodyPr>
          <a:lstStyle/>
          <a:p>
            <a:pPr marL="0" indent="0">
              <a:lnSpc>
                <a:spcPct val="110000"/>
              </a:lnSpc>
              <a:spcBef>
                <a:spcPts val="300"/>
              </a:spcBef>
              <a:spcAft>
                <a:spcPts val="300"/>
              </a:spcAft>
              <a:buNone/>
            </a:pPr>
            <a:r>
              <a:rPr lang="vi-VN" sz="2300" dirty="0" smtClean="0">
                <a:solidFill>
                  <a:srgbClr val="66FF33"/>
                </a:solidFill>
                <a:latin typeface="Times New Roman" panose="02020603050405020304" pitchFamily="18" charset="0"/>
                <a:cs typeface="Times New Roman" panose="02020603050405020304" pitchFamily="18" charset="0"/>
              </a:rPr>
              <a:t>4.3.1 Biểu diễn rời rạc tín hiệu xác định - </a:t>
            </a:r>
            <a:r>
              <a:rPr lang="vi-VN" sz="2300" b="1" dirty="0">
                <a:solidFill>
                  <a:srgbClr val="CC66FF"/>
                </a:solidFill>
                <a:latin typeface="Times New Roman" panose="02020603050405020304" pitchFamily="18" charset="0"/>
                <a:cs typeface="Times New Roman" panose="02020603050405020304" pitchFamily="18" charset="0"/>
              </a:rPr>
              <a:t>Biểu diễn vector tín </a:t>
            </a:r>
            <a:r>
              <a:rPr lang="vi-VN" sz="2300" b="1" dirty="0" smtClean="0">
                <a:solidFill>
                  <a:srgbClr val="CC66FF"/>
                </a:solidFill>
                <a:latin typeface="Times New Roman" panose="02020603050405020304" pitchFamily="18" charset="0"/>
                <a:cs typeface="Times New Roman" panose="02020603050405020304" pitchFamily="18" charset="0"/>
              </a:rPr>
              <a:t>hiệu</a:t>
            </a:r>
          </a:p>
          <a:p>
            <a:pPr marL="0" indent="0">
              <a:lnSpc>
                <a:spcPct val="110000"/>
              </a:lnSpc>
              <a:spcBef>
                <a:spcPts val="300"/>
              </a:spcBef>
              <a:spcAft>
                <a:spcPts val="300"/>
              </a:spcAft>
              <a:buNone/>
            </a:pPr>
            <a:r>
              <a:rPr lang="vi-VN" sz="2300" dirty="0" smtClean="0">
                <a:latin typeface="Times New Roman" panose="02020603050405020304" pitchFamily="18" charset="0"/>
                <a:cs typeface="Times New Roman" panose="02020603050405020304" pitchFamily="18" charset="0"/>
              </a:rPr>
              <a:t>Khoảng cách d(x,y) của hai tín hiệu x(t) và y(t) là độ đo sự khác nhau giữa hai tín hiệu này.</a:t>
            </a:r>
          </a:p>
          <a:p>
            <a:pPr>
              <a:lnSpc>
                <a:spcPct val="110000"/>
              </a:lnSpc>
              <a:spcBef>
                <a:spcPts val="300"/>
              </a:spcBef>
              <a:spcAft>
                <a:spcPts val="300"/>
              </a:spcAft>
              <a:buFont typeface="Wingdings" panose="05000000000000000000" pitchFamily="2" charset="2"/>
              <a:buChar char="v"/>
            </a:pPr>
            <a:endParaRPr lang="vi-VN" sz="23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23</a:t>
            </a:fld>
            <a:endParaRPr lang="en-US"/>
          </a:p>
        </p:txBody>
      </p:sp>
      <mc:AlternateContent xmlns:mc="http://schemas.openxmlformats.org/markup-compatibility/2006">
        <mc:Choice xmlns:a14="http://schemas.microsoft.com/office/drawing/2010/main" Requires="a14">
          <p:sp>
            <p:nvSpPr>
              <p:cNvPr id="6" name="Rectangle 5"/>
              <p:cNvSpPr/>
              <p:nvPr/>
            </p:nvSpPr>
            <p:spPr>
              <a:xfrm>
                <a:off x="146493" y="4698627"/>
                <a:ext cx="5110156" cy="871008"/>
              </a:xfrm>
              <a:prstGeom prst="rect">
                <a:avLst/>
              </a:prstGeom>
            </p:spPr>
            <p:txBody>
              <a:bodyPr wrap="square">
                <a:spAutoFit/>
              </a:bodyPr>
              <a:lstStyle/>
              <a:p>
                <a:pPr marL="342900" indent="-342900">
                  <a:lnSpc>
                    <a:spcPct val="110000"/>
                  </a:lnSpc>
                  <a:spcBef>
                    <a:spcPts val="300"/>
                  </a:spcBef>
                  <a:spcAft>
                    <a:spcPts val="300"/>
                  </a:spcAft>
                  <a:buFont typeface="Wingdings" panose="05000000000000000000" pitchFamily="2" charset="2"/>
                  <a:buChar char="v"/>
                </a:pPr>
                <a:r>
                  <a:rPr lang="vi-VN" sz="2300" dirty="0" smtClean="0">
                    <a:latin typeface="Times New Roman" panose="02020603050405020304" pitchFamily="18" charset="0"/>
                    <a:cs typeface="Times New Roman" panose="02020603050405020304" pitchFamily="18" charset="0"/>
                  </a:rPr>
                  <a:t> Nếu tín hiệu </a:t>
                </a:r>
                <a14:m>
                  <m:oMath xmlns:m="http://schemas.openxmlformats.org/officeDocument/2006/math">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và </a:t>
                </a:r>
                <a14:m>
                  <m:oMath xmlns:m="http://schemas.openxmlformats.org/officeDocument/2006/math">
                    <m:r>
                      <m:rPr>
                        <m:sty m:val="p"/>
                      </m:rPr>
                      <a:rPr lang="vi-VN" sz="2300" i="1" dirty="0">
                        <a:solidFill>
                          <a:srgbClr val="66FF33"/>
                        </a:solidFill>
                        <a:latin typeface="Cambria Math" panose="02040503050406030204" pitchFamily="18" charset="0"/>
                      </a:rPr>
                      <m:t>y</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trực </a:t>
                </a:r>
                <a:r>
                  <a:rPr lang="vi-VN" sz="2300" dirty="0" smtClean="0">
                    <a:latin typeface="Times New Roman" panose="02020603050405020304" pitchFamily="18" charset="0"/>
                    <a:cs typeface="Times New Roman" panose="02020603050405020304" pitchFamily="18" charset="0"/>
                  </a:rPr>
                  <a:t>giao trong khoảng [t</a:t>
                </a:r>
                <a:r>
                  <a:rPr lang="vi-VN" sz="2300" baseline="-25000" dirty="0" smtClean="0">
                    <a:latin typeface="Times New Roman" panose="02020603050405020304" pitchFamily="18" charset="0"/>
                    <a:cs typeface="Times New Roman" panose="02020603050405020304" pitchFamily="18" charset="0"/>
                  </a:rPr>
                  <a:t>1</a:t>
                </a:r>
                <a:r>
                  <a:rPr lang="vi-VN" sz="2300" dirty="0" smtClean="0">
                    <a:latin typeface="Times New Roman" panose="02020603050405020304" pitchFamily="18" charset="0"/>
                    <a:cs typeface="Times New Roman" panose="02020603050405020304" pitchFamily="18" charset="0"/>
                  </a:rPr>
                  <a:t>,t</a:t>
                </a:r>
                <a:r>
                  <a:rPr lang="vi-VN" sz="2300" baseline="-25000" dirty="0" smtClean="0">
                    <a:latin typeface="Times New Roman" panose="02020603050405020304" pitchFamily="18" charset="0"/>
                    <a:cs typeface="Times New Roman" panose="02020603050405020304" pitchFamily="18" charset="0"/>
                  </a:rPr>
                  <a:t>2</a:t>
                </a:r>
                <a:r>
                  <a:rPr lang="vi-VN" sz="2300" dirty="0" smtClean="0">
                    <a:latin typeface="Times New Roman" panose="02020603050405020304" pitchFamily="18" charset="0"/>
                    <a:cs typeface="Times New Roman" panose="02020603050405020304" pitchFamily="18" charset="0"/>
                  </a:rPr>
                  <a:t>], </a:t>
                </a:r>
                <a:r>
                  <a:rPr lang="vi-VN" sz="2300" dirty="0" smtClean="0">
                    <a:latin typeface="Times New Roman" panose="02020603050405020304" pitchFamily="18" charset="0"/>
                    <a:cs typeface="Times New Roman" panose="02020603050405020304" pitchFamily="18" charset="0"/>
                  </a:rPr>
                  <a:t>thì:</a:t>
                </a:r>
                <a:endParaRPr lang="vi-VN" sz="2300" dirty="0">
                  <a:latin typeface="Times New Roman" panose="02020603050405020304" pitchFamily="18" charset="0"/>
                  <a:cs typeface="Times New Roman" panose="020206030504050203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146493" y="4698627"/>
                <a:ext cx="5110156" cy="871008"/>
              </a:xfrm>
              <a:prstGeom prst="rect">
                <a:avLst/>
              </a:prstGeom>
              <a:blipFill rotWithShape="0">
                <a:blip r:embed="rId2"/>
                <a:stretch>
                  <a:fillRect l="-1432" t="-5594" b="-111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114397" y="2046847"/>
                <a:ext cx="5635566" cy="904863"/>
              </a:xfrm>
              <a:prstGeom prst="rect">
                <a:avLst/>
              </a:prstGeom>
            </p:spPr>
            <p:txBody>
              <a:bodyPr wrap="square">
                <a:spAutoFit/>
              </a:bodyPr>
              <a:lstStyle/>
              <a:p>
                <a:pPr>
                  <a:lnSpc>
                    <a:spcPct val="110000"/>
                  </a:lnSpc>
                  <a:spcBef>
                    <a:spcPts val="300"/>
                  </a:spcBef>
                  <a:spcAft>
                    <a:spcPts val="300"/>
                  </a:spcAft>
                  <a:buFont typeface="Wingdings" panose="05000000000000000000" pitchFamily="2" charset="2"/>
                  <a:buChar char="v"/>
                </a:pPr>
                <a:r>
                  <a:rPr lang="vi-VN" sz="2300" dirty="0" smtClean="0">
                    <a:latin typeface="Times New Roman" panose="02020603050405020304" pitchFamily="18" charset="0"/>
                    <a:cs typeface="Times New Roman" panose="02020603050405020304" pitchFamily="18" charset="0"/>
                  </a:rPr>
                  <a:t> Tích vô hướng của hai tín hiệu </a:t>
                </a:r>
                <a14:m>
                  <m:oMath xmlns:m="http://schemas.openxmlformats.org/officeDocument/2006/math">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và </a:t>
                </a:r>
                <a14:m>
                  <m:oMath xmlns:m="http://schemas.openxmlformats.org/officeDocument/2006/math">
                    <m:r>
                      <m:rPr>
                        <m:sty m:val="p"/>
                      </m:rPr>
                      <a:rPr lang="vi-VN" sz="2300" i="1" dirty="0">
                        <a:solidFill>
                          <a:srgbClr val="66FF33"/>
                        </a:solidFill>
                        <a:latin typeface="Cambria Math" panose="02040503050406030204" pitchFamily="18" charset="0"/>
                      </a:rPr>
                      <m:t>y</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thuộc không gian tín hiệu năng lượng:  </a:t>
                </a:r>
                <a:endParaRPr lang="vi-VN" sz="2300" dirty="0">
                  <a:latin typeface="Times New Roman" panose="02020603050405020304" pitchFamily="18" charset="0"/>
                  <a:cs typeface="Times New Roman" panose="02020603050405020304" pitchFamily="18"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114397" y="2046847"/>
                <a:ext cx="5635566" cy="904863"/>
              </a:xfrm>
              <a:prstGeom prst="rect">
                <a:avLst/>
              </a:prstGeom>
              <a:blipFill rotWithShape="0">
                <a:blip r:embed="rId3"/>
                <a:stretch>
                  <a:fillRect l="-1299" t="-5405" b="-743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p:cNvSpPr/>
              <p:nvPr/>
            </p:nvSpPr>
            <p:spPr>
              <a:xfrm>
                <a:off x="1189063" y="2819395"/>
                <a:ext cx="3203889" cy="1196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300" i="1" smtClean="0">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𝑥</m:t>
                          </m:r>
                          <m:r>
                            <a:rPr lang="en-US" sz="2300" i="0">
                              <a:solidFill>
                                <a:srgbClr val="66FF33"/>
                              </a:solidFill>
                              <a:latin typeface="Cambria Math" panose="02040503050406030204" pitchFamily="18" charset="0"/>
                            </a:rPr>
                            <m:t>,</m:t>
                          </m:r>
                          <m:r>
                            <a:rPr lang="en-US" sz="2300" i="1">
                              <a:solidFill>
                                <a:srgbClr val="66FF33"/>
                              </a:solidFill>
                              <a:latin typeface="Cambria Math" panose="02040503050406030204" pitchFamily="18" charset="0"/>
                            </a:rPr>
                            <m:t>𝑦</m:t>
                          </m:r>
                        </m:e>
                      </m:d>
                      <m:r>
                        <a:rPr lang="en-US" sz="2300" i="0">
                          <a:solidFill>
                            <a:srgbClr val="66FF33"/>
                          </a:solidFill>
                          <a:latin typeface="Cambria Math" panose="02040503050406030204" pitchFamily="18" charset="0"/>
                        </a:rPr>
                        <m:t>=</m:t>
                      </m:r>
                      <m:nary>
                        <m:naryPr>
                          <m:limLoc m:val="undOvr"/>
                          <m:grow m:val="on"/>
                          <m:ctrlPr>
                            <a:rPr lang="en-US" sz="2300" i="1">
                              <a:solidFill>
                                <a:srgbClr val="66FF33"/>
                              </a:solidFill>
                              <a:latin typeface="Cambria Math" panose="02040503050406030204" pitchFamily="18" charset="0"/>
                            </a:rPr>
                          </m:ctrlPr>
                        </m:naryPr>
                        <m:sub>
                          <m:sSub>
                            <m:sSubPr>
                              <m:ctrlPr>
                                <a:rPr lang="en-US" sz="2300" i="1">
                                  <a:solidFill>
                                    <a:srgbClr val="66FF33"/>
                                  </a:solidFill>
                                  <a:latin typeface="Cambria Math" panose="02040503050406030204" pitchFamily="18" charset="0"/>
                                </a:rPr>
                              </m:ctrlPr>
                            </m:sSubPr>
                            <m:e>
                              <m:r>
                                <a:rPr lang="en-US" sz="2300" i="1">
                                  <a:solidFill>
                                    <a:srgbClr val="66FF33"/>
                                  </a:solidFill>
                                  <a:latin typeface="Cambria Math" panose="02040503050406030204" pitchFamily="18" charset="0"/>
                                </a:rPr>
                                <m:t>𝑡</m:t>
                              </m:r>
                            </m:e>
                            <m:sub>
                              <m:r>
                                <a:rPr lang="en-US" sz="2300" i="0">
                                  <a:solidFill>
                                    <a:srgbClr val="66FF33"/>
                                  </a:solidFill>
                                  <a:latin typeface="Cambria Math" panose="02040503050406030204" pitchFamily="18" charset="0"/>
                                </a:rPr>
                                <m:t>1</m:t>
                              </m:r>
                            </m:sub>
                          </m:sSub>
                        </m:sub>
                        <m:sup>
                          <m:sSub>
                            <m:sSubPr>
                              <m:ctrlPr>
                                <a:rPr lang="en-US" sz="2300" i="1">
                                  <a:solidFill>
                                    <a:srgbClr val="66FF33"/>
                                  </a:solidFill>
                                  <a:latin typeface="Cambria Math" panose="02040503050406030204" pitchFamily="18" charset="0"/>
                                </a:rPr>
                              </m:ctrlPr>
                            </m:sSubPr>
                            <m:e>
                              <m:r>
                                <a:rPr lang="en-US" sz="2300" i="1">
                                  <a:solidFill>
                                    <a:srgbClr val="66FF33"/>
                                  </a:solidFill>
                                  <a:latin typeface="Cambria Math" panose="02040503050406030204" pitchFamily="18" charset="0"/>
                                </a:rPr>
                                <m:t>𝑡</m:t>
                              </m:r>
                            </m:e>
                            <m:sub>
                              <m:r>
                                <a:rPr lang="en-US" sz="2300" i="0">
                                  <a:solidFill>
                                    <a:srgbClr val="66FF33"/>
                                  </a:solidFill>
                                  <a:latin typeface="Cambria Math" panose="02040503050406030204" pitchFamily="18" charset="0"/>
                                </a:rPr>
                                <m:t>2</m:t>
                              </m:r>
                            </m:sub>
                          </m:sSub>
                        </m:sup>
                        <m:e>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sSup>
                            <m:sSupPr>
                              <m:ctrlPr>
                                <a:rPr lang="en-US" sz="2300" i="1">
                                  <a:solidFill>
                                    <a:srgbClr val="66FF33"/>
                                  </a:solidFill>
                                  <a:latin typeface="Cambria Math" panose="02040503050406030204" pitchFamily="18" charset="0"/>
                                </a:rPr>
                              </m:ctrlPr>
                            </m:sSupPr>
                            <m:e>
                              <m:r>
                                <a:rPr lang="en-US" sz="2300" i="1">
                                  <a:solidFill>
                                    <a:srgbClr val="66FF33"/>
                                  </a:solidFill>
                                  <a:latin typeface="Cambria Math" panose="02040503050406030204" pitchFamily="18" charset="0"/>
                                </a:rPr>
                                <m:t>𝑦</m:t>
                              </m:r>
                            </m:e>
                            <m:sup>
                              <m:r>
                                <a:rPr lang="en-US" sz="2300" i="0">
                                  <a:solidFill>
                                    <a:srgbClr val="66FF33"/>
                                  </a:solidFill>
                                  <a:latin typeface="Cambria Math" panose="02040503050406030204" pitchFamily="18" charset="0"/>
                                </a:rPr>
                                <m:t>∗</m:t>
                              </m:r>
                            </m:sup>
                          </m:sSup>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r>
                            <a:rPr lang="en-US" sz="2300" i="1">
                              <a:solidFill>
                                <a:srgbClr val="66FF33"/>
                              </a:solidFill>
                              <a:latin typeface="Cambria Math" panose="02040503050406030204" pitchFamily="18" charset="0"/>
                            </a:rPr>
                            <m:t>𝑑𝑡</m:t>
                          </m:r>
                        </m:e>
                      </m:nary>
                    </m:oMath>
                  </m:oMathPara>
                </a14:m>
                <a:endParaRPr lang="en-US" sz="2300" dirty="0">
                  <a:solidFill>
                    <a:srgbClr val="66FF33"/>
                  </a:solidFill>
                </a:endParaRPr>
              </a:p>
            </p:txBody>
          </p:sp>
        </mc:Choice>
        <mc:Fallback>
          <p:sp>
            <p:nvSpPr>
              <p:cNvPr id="15" name="Rectangle 14"/>
              <p:cNvSpPr>
                <a:spLocks noRot="1" noChangeAspect="1" noMove="1" noResize="1" noEditPoints="1" noAdjustHandles="1" noChangeArrowheads="1" noChangeShapeType="1" noTextEdit="1"/>
              </p:cNvSpPr>
              <p:nvPr/>
            </p:nvSpPr>
            <p:spPr>
              <a:xfrm>
                <a:off x="1189063" y="2819395"/>
                <a:ext cx="3203889" cy="119629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867165" y="5569635"/>
                <a:ext cx="3750899" cy="11962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300" i="1" smtClean="0">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𝑥</m:t>
                          </m:r>
                          <m:r>
                            <a:rPr lang="en-US" sz="2300" i="0">
                              <a:solidFill>
                                <a:srgbClr val="66FF33"/>
                              </a:solidFill>
                              <a:latin typeface="Cambria Math" panose="02040503050406030204" pitchFamily="18" charset="0"/>
                            </a:rPr>
                            <m:t>,</m:t>
                          </m:r>
                          <m:r>
                            <a:rPr lang="en-US" sz="2300" i="1">
                              <a:solidFill>
                                <a:srgbClr val="66FF33"/>
                              </a:solidFill>
                              <a:latin typeface="Cambria Math" panose="02040503050406030204" pitchFamily="18" charset="0"/>
                            </a:rPr>
                            <m:t>𝑦</m:t>
                          </m:r>
                        </m:e>
                      </m:d>
                      <m:r>
                        <a:rPr lang="en-US" sz="2300" i="0">
                          <a:solidFill>
                            <a:srgbClr val="66FF33"/>
                          </a:solidFill>
                          <a:latin typeface="Cambria Math" panose="02040503050406030204" pitchFamily="18" charset="0"/>
                        </a:rPr>
                        <m:t>=</m:t>
                      </m:r>
                      <m:nary>
                        <m:naryPr>
                          <m:limLoc m:val="undOvr"/>
                          <m:grow m:val="on"/>
                          <m:ctrlPr>
                            <a:rPr lang="en-US" sz="2300" i="1">
                              <a:solidFill>
                                <a:srgbClr val="66FF33"/>
                              </a:solidFill>
                              <a:latin typeface="Cambria Math" panose="02040503050406030204" pitchFamily="18" charset="0"/>
                            </a:rPr>
                          </m:ctrlPr>
                        </m:naryPr>
                        <m:sub>
                          <m:sSub>
                            <m:sSubPr>
                              <m:ctrlPr>
                                <a:rPr lang="en-US" sz="2300" i="1">
                                  <a:solidFill>
                                    <a:srgbClr val="66FF33"/>
                                  </a:solidFill>
                                  <a:latin typeface="Cambria Math" panose="02040503050406030204" pitchFamily="18" charset="0"/>
                                </a:rPr>
                              </m:ctrlPr>
                            </m:sSubPr>
                            <m:e>
                              <m:r>
                                <a:rPr lang="en-US" sz="2300" i="1">
                                  <a:solidFill>
                                    <a:srgbClr val="66FF33"/>
                                  </a:solidFill>
                                  <a:latin typeface="Cambria Math" panose="02040503050406030204" pitchFamily="18" charset="0"/>
                                </a:rPr>
                                <m:t>𝑡</m:t>
                              </m:r>
                            </m:e>
                            <m:sub>
                              <m:r>
                                <a:rPr lang="en-US" sz="2300" i="0">
                                  <a:solidFill>
                                    <a:srgbClr val="66FF33"/>
                                  </a:solidFill>
                                  <a:latin typeface="Cambria Math" panose="02040503050406030204" pitchFamily="18" charset="0"/>
                                </a:rPr>
                                <m:t>1</m:t>
                              </m:r>
                            </m:sub>
                          </m:sSub>
                        </m:sub>
                        <m:sup>
                          <m:sSub>
                            <m:sSubPr>
                              <m:ctrlPr>
                                <a:rPr lang="en-US" sz="2300" i="1">
                                  <a:solidFill>
                                    <a:srgbClr val="66FF33"/>
                                  </a:solidFill>
                                  <a:latin typeface="Cambria Math" panose="02040503050406030204" pitchFamily="18" charset="0"/>
                                </a:rPr>
                              </m:ctrlPr>
                            </m:sSubPr>
                            <m:e>
                              <m:r>
                                <a:rPr lang="en-US" sz="2300" i="1">
                                  <a:solidFill>
                                    <a:srgbClr val="66FF33"/>
                                  </a:solidFill>
                                  <a:latin typeface="Cambria Math" panose="02040503050406030204" pitchFamily="18" charset="0"/>
                                </a:rPr>
                                <m:t>𝑡</m:t>
                              </m:r>
                            </m:e>
                            <m:sub>
                              <m:r>
                                <a:rPr lang="en-US" sz="2300" i="0">
                                  <a:solidFill>
                                    <a:srgbClr val="66FF33"/>
                                  </a:solidFill>
                                  <a:latin typeface="Cambria Math" panose="02040503050406030204" pitchFamily="18" charset="0"/>
                                </a:rPr>
                                <m:t>2</m:t>
                              </m:r>
                            </m:sub>
                          </m:sSub>
                        </m:sup>
                        <m:e>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sSup>
                            <m:sSupPr>
                              <m:ctrlPr>
                                <a:rPr lang="en-US" sz="2300" i="1">
                                  <a:solidFill>
                                    <a:srgbClr val="66FF33"/>
                                  </a:solidFill>
                                  <a:latin typeface="Cambria Math" panose="02040503050406030204" pitchFamily="18" charset="0"/>
                                </a:rPr>
                              </m:ctrlPr>
                            </m:sSupPr>
                            <m:e>
                              <m:r>
                                <a:rPr lang="en-US" sz="2300" i="1">
                                  <a:solidFill>
                                    <a:srgbClr val="66FF33"/>
                                  </a:solidFill>
                                  <a:latin typeface="Cambria Math" panose="02040503050406030204" pitchFamily="18" charset="0"/>
                                </a:rPr>
                                <m:t>𝑦</m:t>
                              </m:r>
                            </m:e>
                            <m:sup>
                              <m:r>
                                <a:rPr lang="en-US" sz="2300" i="0">
                                  <a:solidFill>
                                    <a:srgbClr val="66FF33"/>
                                  </a:solidFill>
                                  <a:latin typeface="Cambria Math" panose="02040503050406030204" pitchFamily="18" charset="0"/>
                                </a:rPr>
                                <m:t>∗</m:t>
                              </m:r>
                            </m:sup>
                          </m:sSup>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r>
                            <a:rPr lang="en-US" sz="2300" i="1">
                              <a:solidFill>
                                <a:srgbClr val="66FF33"/>
                              </a:solidFill>
                              <a:latin typeface="Cambria Math" panose="02040503050406030204" pitchFamily="18" charset="0"/>
                            </a:rPr>
                            <m:t>𝑑𝑡</m:t>
                          </m:r>
                        </m:e>
                      </m:nary>
                      <m:r>
                        <a:rPr lang="vi-VN" sz="2300" b="0" i="1" smtClean="0">
                          <a:solidFill>
                            <a:srgbClr val="66FF33"/>
                          </a:solidFill>
                          <a:latin typeface="Cambria Math" panose="02040503050406030204" pitchFamily="18" charset="0"/>
                        </a:rPr>
                        <m:t>=</m:t>
                      </m:r>
                      <m:r>
                        <a:rPr lang="vi-VN" sz="2300" i="1">
                          <a:solidFill>
                            <a:srgbClr val="66FF33"/>
                          </a:solidFill>
                          <a:latin typeface="Cambria Math" panose="02040503050406030204" pitchFamily="18" charset="0"/>
                        </a:rPr>
                        <m:t>0</m:t>
                      </m:r>
                    </m:oMath>
                  </m:oMathPara>
                </a14:m>
                <a:endParaRPr lang="en-US" sz="2300" dirty="0">
                  <a:solidFill>
                    <a:srgbClr val="66FF33"/>
                  </a:solidFill>
                </a:endParaRPr>
              </a:p>
            </p:txBody>
          </p:sp>
        </mc:Choice>
        <mc:Fallback>
          <p:sp>
            <p:nvSpPr>
              <p:cNvPr id="19" name="Rectangle 18"/>
              <p:cNvSpPr>
                <a:spLocks noRot="1" noChangeAspect="1" noMove="1" noResize="1" noEditPoints="1" noAdjustHandles="1" noChangeArrowheads="1" noChangeShapeType="1" noTextEdit="1"/>
              </p:cNvSpPr>
              <p:nvPr/>
            </p:nvSpPr>
            <p:spPr>
              <a:xfrm>
                <a:off x="867165" y="5569635"/>
                <a:ext cx="3750899" cy="1196290"/>
              </a:xfrm>
              <a:prstGeom prst="rect">
                <a:avLst/>
              </a:prstGeom>
              <a:blipFill rotWithShape="0">
                <a:blip r:embed="rId5"/>
                <a:stretch>
                  <a:fillRect/>
                </a:stretch>
              </a:blipFill>
            </p:spPr>
            <p:txBody>
              <a:bodyPr/>
              <a:lstStyle/>
              <a:p>
                <a:r>
                  <a:rPr lang="en-US">
                    <a:noFill/>
                  </a:rPr>
                  <a:t> </a:t>
                </a:r>
              </a:p>
            </p:txBody>
          </p:sp>
        </mc:Fallback>
      </mc:AlternateContent>
      <p:cxnSp>
        <p:nvCxnSpPr>
          <p:cNvPr id="10" name="Straight Connector 9"/>
          <p:cNvCxnSpPr/>
          <p:nvPr/>
        </p:nvCxnSpPr>
        <p:spPr>
          <a:xfrm>
            <a:off x="5333232" y="2368092"/>
            <a:ext cx="0" cy="41956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876541" y="2252136"/>
            <a:ext cx="5562408" cy="981807"/>
          </a:xfrm>
          <a:prstGeom prst="rect">
            <a:avLst/>
          </a:prstGeom>
        </p:spPr>
        <p:txBody>
          <a:bodyPr wrap="square">
            <a:spAutoFit/>
          </a:bodyPr>
          <a:lstStyle/>
          <a:p>
            <a:pPr marL="342900" indent="-342900">
              <a:lnSpc>
                <a:spcPct val="110000"/>
              </a:lnSpc>
              <a:spcBef>
                <a:spcPts val="300"/>
              </a:spcBef>
              <a:spcAft>
                <a:spcPts val="300"/>
              </a:spcAft>
              <a:buFont typeface="Wingdings" panose="05000000000000000000" pitchFamily="2" charset="2"/>
              <a:buChar char="v"/>
            </a:pPr>
            <a:r>
              <a:rPr lang="vi-VN" sz="2300" dirty="0" smtClean="0">
                <a:latin typeface="Times New Roman" panose="02020603050405020304" pitchFamily="18" charset="0"/>
                <a:cs typeface="Times New Roman" panose="02020603050405020304" pitchFamily="18" charset="0"/>
              </a:rPr>
              <a:t> </a:t>
            </a:r>
            <a:r>
              <a:rPr lang="vi-VN" sz="2300" dirty="0" smtClean="0">
                <a:latin typeface="Times New Roman" panose="02020603050405020304" pitchFamily="18" charset="0"/>
                <a:cs typeface="Times New Roman" panose="02020603050405020304" pitchFamily="18" charset="0"/>
              </a:rPr>
              <a:t>Bất đẳng thức Schwatz:</a:t>
            </a:r>
          </a:p>
          <a:p>
            <a:pPr>
              <a:lnSpc>
                <a:spcPct val="110000"/>
              </a:lnSpc>
              <a:spcBef>
                <a:spcPts val="300"/>
              </a:spcBef>
              <a:spcAft>
                <a:spcPts val="300"/>
              </a:spcAft>
            </a:pPr>
            <a:r>
              <a:rPr lang="vi-VN" sz="2300" dirty="0" smtClean="0">
                <a:latin typeface="Times New Roman" panose="02020603050405020304" pitchFamily="18" charset="0"/>
                <a:cs typeface="Times New Roman" panose="02020603050405020304" pitchFamily="18" charset="0"/>
              </a:rPr>
              <a:t>Theo định nghĩa khoảng cách, ta triển khai:</a:t>
            </a:r>
            <a:endParaRPr lang="vi-VN" sz="23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Rectangle 3"/>
              <p:cNvSpPr/>
              <p:nvPr/>
            </p:nvSpPr>
            <p:spPr>
              <a:xfrm>
                <a:off x="5409816" y="3254943"/>
                <a:ext cx="6847837" cy="446276"/>
              </a:xfrm>
              <a:prstGeom prst="rect">
                <a:avLst/>
              </a:prstGeom>
            </p:spPr>
            <p:txBody>
              <a:bodyPr wrap="none">
                <a:spAutoFit/>
              </a:bodyPr>
              <a:lstStyle/>
              <a:p>
                <a14:m>
                  <m:oMath xmlns:m="http://schemas.openxmlformats.org/officeDocument/2006/math">
                    <m:sSup>
                      <m:sSupPr>
                        <m:ctrlPr>
                          <a:rPr lang="en-US" sz="2300">
                            <a:latin typeface="Cambria Math" panose="02040503050406030204" pitchFamily="18" charset="0"/>
                          </a:rPr>
                        </m:ctrlPr>
                      </m:sSupPr>
                      <m:e>
                        <m:r>
                          <a:rPr lang="en-US" sz="2300" i="1">
                            <a:latin typeface="Cambria Math" panose="02040503050406030204" pitchFamily="18" charset="0"/>
                          </a:rPr>
                          <m:t>𝑑</m:t>
                        </m:r>
                      </m:e>
                      <m:sup>
                        <m:r>
                          <a:rPr lang="en-US" sz="2300" i="0">
                            <a:latin typeface="Cambria Math" panose="02040503050406030204" pitchFamily="18" charset="0"/>
                          </a:rPr>
                          <m:t>2</m:t>
                        </m:r>
                      </m:sup>
                    </m:sSup>
                    <m:d>
                      <m:dPr>
                        <m:ctrlPr>
                          <a:rPr lang="en-US" sz="2300" i="1">
                            <a:latin typeface="Cambria Math" panose="02040503050406030204" pitchFamily="18" charset="0"/>
                          </a:rPr>
                        </m:ctrlPr>
                      </m:dPr>
                      <m:e>
                        <m:r>
                          <a:rPr lang="en-US" sz="2300" i="1">
                            <a:latin typeface="Cambria Math" panose="02040503050406030204" pitchFamily="18" charset="0"/>
                          </a:rPr>
                          <m:t>𝑥</m:t>
                        </m:r>
                        <m:r>
                          <a:rPr lang="en-US" sz="2300" i="0">
                            <a:latin typeface="Cambria Math" panose="02040503050406030204" pitchFamily="18" charset="0"/>
                          </a:rPr>
                          <m:t>,</m:t>
                        </m:r>
                        <m:r>
                          <a:rPr lang="en-US" sz="2300" i="1">
                            <a:latin typeface="Cambria Math" panose="02040503050406030204" pitchFamily="18" charset="0"/>
                          </a:rPr>
                          <m:t>𝑘𝑦</m:t>
                        </m:r>
                      </m:e>
                    </m:d>
                    <m:r>
                      <a:rPr lang="en-US" sz="2300" i="0">
                        <a:latin typeface="Cambria Math" panose="02040503050406030204" pitchFamily="18" charset="0"/>
                      </a:rPr>
                      <m:t>=</m:t>
                    </m:r>
                    <m:d>
                      <m:dPr>
                        <m:ctrlPr>
                          <a:rPr lang="en-US" sz="2300" i="1">
                            <a:latin typeface="Cambria Math" panose="02040503050406030204" pitchFamily="18" charset="0"/>
                          </a:rPr>
                        </m:ctrlPr>
                      </m:dPr>
                      <m:e>
                        <m:r>
                          <a:rPr lang="en-US" sz="2300" i="1">
                            <a:latin typeface="Cambria Math" panose="02040503050406030204" pitchFamily="18" charset="0"/>
                          </a:rPr>
                          <m:t>𝑥</m:t>
                        </m:r>
                        <m:r>
                          <a:rPr lang="en-US" sz="2300" i="0">
                            <a:latin typeface="Cambria Math" panose="02040503050406030204" pitchFamily="18" charset="0"/>
                          </a:rPr>
                          <m:t>,</m:t>
                        </m:r>
                        <m:r>
                          <a:rPr lang="en-US" sz="2300" i="1">
                            <a:latin typeface="Cambria Math" panose="02040503050406030204" pitchFamily="18" charset="0"/>
                          </a:rPr>
                          <m:t>𝑥</m:t>
                        </m:r>
                      </m:e>
                    </m:d>
                    <m:r>
                      <a:rPr lang="en-US" sz="2300" i="0">
                        <a:latin typeface="Cambria Math" panose="02040503050406030204" pitchFamily="18" charset="0"/>
                      </a:rPr>
                      <m:t>+</m:t>
                    </m:r>
                    <m:sSup>
                      <m:sSupPr>
                        <m:ctrlPr>
                          <a:rPr lang="en-US" sz="2300" i="1">
                            <a:latin typeface="Cambria Math" panose="02040503050406030204" pitchFamily="18" charset="0"/>
                          </a:rPr>
                        </m:ctrlPr>
                      </m:sSupPr>
                      <m:e>
                        <m:d>
                          <m:dPr>
                            <m:begChr m:val="|"/>
                            <m:endChr m:val="|"/>
                            <m:ctrlPr>
                              <a:rPr lang="en-US" sz="2300" i="1">
                                <a:latin typeface="Cambria Math" panose="02040503050406030204" pitchFamily="18" charset="0"/>
                              </a:rPr>
                            </m:ctrlPr>
                          </m:dPr>
                          <m:e>
                            <m:r>
                              <a:rPr lang="en-US" sz="2300" i="1">
                                <a:latin typeface="Cambria Math" panose="02040503050406030204" pitchFamily="18" charset="0"/>
                              </a:rPr>
                              <m:t>𝑘</m:t>
                            </m:r>
                          </m:e>
                        </m:d>
                      </m:e>
                      <m:sup>
                        <m:r>
                          <a:rPr lang="en-US" sz="2300" i="0">
                            <a:latin typeface="Cambria Math" panose="02040503050406030204" pitchFamily="18" charset="0"/>
                          </a:rPr>
                          <m:t>2</m:t>
                        </m:r>
                      </m:sup>
                    </m:sSup>
                    <m:d>
                      <m:dPr>
                        <m:ctrlPr>
                          <a:rPr lang="en-US" sz="2300" i="1">
                            <a:latin typeface="Cambria Math" panose="02040503050406030204" pitchFamily="18" charset="0"/>
                          </a:rPr>
                        </m:ctrlPr>
                      </m:dPr>
                      <m:e>
                        <m:r>
                          <a:rPr lang="en-US" sz="2300" i="1">
                            <a:latin typeface="Cambria Math" panose="02040503050406030204" pitchFamily="18" charset="0"/>
                          </a:rPr>
                          <m:t>𝑦</m:t>
                        </m:r>
                        <m:r>
                          <a:rPr lang="en-US" sz="2300" i="0">
                            <a:latin typeface="Cambria Math" panose="02040503050406030204" pitchFamily="18" charset="0"/>
                          </a:rPr>
                          <m:t>,</m:t>
                        </m:r>
                        <m:r>
                          <a:rPr lang="en-US" sz="2300" i="1">
                            <a:latin typeface="Cambria Math" panose="02040503050406030204" pitchFamily="18" charset="0"/>
                          </a:rPr>
                          <m:t>𝑦</m:t>
                        </m:r>
                      </m:e>
                    </m:d>
                    <m:r>
                      <a:rPr lang="en-US" sz="2300" i="0">
                        <a:latin typeface="Cambria Math" panose="02040503050406030204" pitchFamily="18" charset="0"/>
                      </a:rPr>
                      <m:t>−</m:t>
                    </m:r>
                    <m:sSup>
                      <m:sSupPr>
                        <m:ctrlPr>
                          <a:rPr lang="en-US" sz="2300" i="1">
                            <a:latin typeface="Cambria Math" panose="02040503050406030204" pitchFamily="18" charset="0"/>
                          </a:rPr>
                        </m:ctrlPr>
                      </m:sSupPr>
                      <m:e>
                        <m:r>
                          <a:rPr lang="en-US" sz="2300" i="1">
                            <a:latin typeface="Cambria Math" panose="02040503050406030204" pitchFamily="18" charset="0"/>
                          </a:rPr>
                          <m:t>𝑘</m:t>
                        </m:r>
                      </m:e>
                      <m:sup>
                        <m:r>
                          <a:rPr lang="en-US" sz="2300" i="0">
                            <a:latin typeface="Cambria Math" panose="02040503050406030204" pitchFamily="18" charset="0"/>
                          </a:rPr>
                          <m:t>∗</m:t>
                        </m:r>
                      </m:sup>
                    </m:sSup>
                    <m:sSup>
                      <m:sSupPr>
                        <m:ctrlPr>
                          <a:rPr lang="en-US" sz="2300" i="1">
                            <a:latin typeface="Cambria Math" panose="02040503050406030204" pitchFamily="18" charset="0"/>
                          </a:rPr>
                        </m:ctrlPr>
                      </m:sSupPr>
                      <m:e>
                        <m:d>
                          <m:dPr>
                            <m:ctrlPr>
                              <a:rPr lang="en-US" sz="2300" i="1">
                                <a:latin typeface="Cambria Math" panose="02040503050406030204" pitchFamily="18" charset="0"/>
                              </a:rPr>
                            </m:ctrlPr>
                          </m:dPr>
                          <m:e>
                            <m:r>
                              <a:rPr lang="en-US" sz="2300" i="1">
                                <a:latin typeface="Cambria Math" panose="02040503050406030204" pitchFamily="18" charset="0"/>
                              </a:rPr>
                              <m:t>𝑥</m:t>
                            </m:r>
                            <m:r>
                              <a:rPr lang="en-US" sz="2300" i="0">
                                <a:latin typeface="Cambria Math" panose="02040503050406030204" pitchFamily="18" charset="0"/>
                              </a:rPr>
                              <m:t>,</m:t>
                            </m:r>
                            <m:r>
                              <a:rPr lang="en-US" sz="2300" i="1">
                                <a:latin typeface="Cambria Math" panose="02040503050406030204" pitchFamily="18" charset="0"/>
                              </a:rPr>
                              <m:t>𝑦</m:t>
                            </m:r>
                          </m:e>
                        </m:d>
                      </m:e>
                      <m:sup>
                        <m:r>
                          <a:rPr lang="en-US" sz="2300" i="0">
                            <a:latin typeface="Cambria Math" panose="02040503050406030204" pitchFamily="18" charset="0"/>
                          </a:rPr>
                          <m:t>∗</m:t>
                        </m:r>
                      </m:sup>
                    </m:sSup>
                    <m:r>
                      <a:rPr lang="en-US" sz="2300" i="0">
                        <a:latin typeface="Cambria Math" panose="02040503050406030204" pitchFamily="18" charset="0"/>
                      </a:rPr>
                      <m:t>≥</m:t>
                    </m:r>
                    <m:r>
                      <a:rPr lang="vi-VN" sz="2300" i="1" smtClean="0">
                        <a:latin typeface="Cambria Math" panose="02040503050406030204" pitchFamily="18" charset="0"/>
                      </a:rPr>
                      <m:t>0</m:t>
                    </m:r>
                  </m:oMath>
                </a14:m>
                <a:r>
                  <a:rPr lang="vi-VN" sz="2300" dirty="0" smtClean="0"/>
                  <a:t>,   (*)</a:t>
                </a:r>
                <a:endParaRPr lang="en-US" sz="2300" dirty="0"/>
              </a:p>
            </p:txBody>
          </p:sp>
        </mc:Choice>
        <mc:Fallback>
          <p:sp>
            <p:nvSpPr>
              <p:cNvPr id="4" name="Rectangle 3"/>
              <p:cNvSpPr>
                <a:spLocks noRot="1" noChangeAspect="1" noMove="1" noResize="1" noEditPoints="1" noAdjustHandles="1" noChangeArrowheads="1" noChangeShapeType="1" noTextEdit="1"/>
              </p:cNvSpPr>
              <p:nvPr/>
            </p:nvSpPr>
            <p:spPr>
              <a:xfrm>
                <a:off x="5409816" y="3254943"/>
                <a:ext cx="6847837" cy="446276"/>
              </a:xfrm>
              <a:prstGeom prst="rect">
                <a:avLst/>
              </a:prstGeom>
              <a:blipFill rotWithShape="0">
                <a:blip r:embed="rId6"/>
                <a:stretch>
                  <a:fillRect l="-178" t="-12329" r="-356" b="-287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1180134" y="4009017"/>
                <a:ext cx="1952137" cy="4462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sz="2300">
                              <a:latin typeface="Cambria Math" panose="02040503050406030204" pitchFamily="18" charset="0"/>
                            </a:rPr>
                          </m:ctrlPr>
                        </m:dPr>
                        <m:e>
                          <m:r>
                            <a:rPr lang="en-US" sz="2300" i="1">
                              <a:latin typeface="Cambria Math" panose="02040503050406030204" pitchFamily="18" charset="0"/>
                            </a:rPr>
                            <m:t>𝑥</m:t>
                          </m:r>
                          <m:r>
                            <a:rPr lang="en-US" sz="2300" i="0">
                              <a:latin typeface="Cambria Math" panose="02040503050406030204" pitchFamily="18" charset="0"/>
                            </a:rPr>
                            <m:t>,</m:t>
                          </m:r>
                          <m:r>
                            <a:rPr lang="en-US" sz="2300" i="1">
                              <a:latin typeface="Cambria Math" panose="02040503050406030204" pitchFamily="18" charset="0"/>
                            </a:rPr>
                            <m:t>𝑥</m:t>
                          </m:r>
                        </m:e>
                      </m:d>
                      <m:r>
                        <a:rPr lang="en-US" sz="2300" i="0">
                          <a:latin typeface="Cambria Math" panose="02040503050406030204" pitchFamily="18" charset="0"/>
                        </a:rPr>
                        <m:t>=</m:t>
                      </m:r>
                      <m:sSup>
                        <m:sSupPr>
                          <m:ctrlPr>
                            <a:rPr lang="en-US" sz="2300" i="1">
                              <a:latin typeface="Cambria Math" panose="02040503050406030204" pitchFamily="18" charset="0"/>
                            </a:rPr>
                          </m:ctrlPr>
                        </m:sSupPr>
                        <m:e>
                          <m:d>
                            <m:dPr>
                              <m:begChr m:val="‖"/>
                              <m:endChr m:val="‖"/>
                              <m:ctrlPr>
                                <a:rPr lang="en-US" sz="2300" i="1">
                                  <a:latin typeface="Cambria Math" panose="02040503050406030204" pitchFamily="18" charset="0"/>
                                </a:rPr>
                              </m:ctrlPr>
                            </m:dPr>
                            <m:e>
                              <m:r>
                                <a:rPr lang="en-US" sz="2300" i="1">
                                  <a:latin typeface="Cambria Math" panose="02040503050406030204" pitchFamily="18" charset="0"/>
                                </a:rPr>
                                <m:t>𝑥</m:t>
                              </m:r>
                            </m:e>
                          </m:d>
                        </m:e>
                        <m:sup>
                          <m:r>
                            <a:rPr lang="en-US" sz="2300" i="0">
                              <a:latin typeface="Cambria Math" panose="02040503050406030204" pitchFamily="18" charset="0"/>
                            </a:rPr>
                            <m:t>2</m:t>
                          </m:r>
                        </m:sup>
                      </m:sSup>
                    </m:oMath>
                  </m:oMathPara>
                </a14:m>
                <a:endParaRPr lang="en-US" sz="2300" dirty="0"/>
              </a:p>
            </p:txBody>
          </p:sp>
        </mc:Choice>
        <mc:Fallback>
          <p:sp>
            <p:nvSpPr>
              <p:cNvPr id="9" name="Rectangle 8"/>
              <p:cNvSpPr>
                <a:spLocks noRot="1" noChangeAspect="1" noMove="1" noResize="1" noEditPoints="1" noAdjustHandles="1" noChangeArrowheads="1" noChangeShapeType="1" noTextEdit="1"/>
              </p:cNvSpPr>
              <p:nvPr/>
            </p:nvSpPr>
            <p:spPr>
              <a:xfrm>
                <a:off x="1180134" y="4009017"/>
                <a:ext cx="1952137" cy="446276"/>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6563132" y="3990827"/>
                <a:ext cx="3048655" cy="44627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2300">
                              <a:latin typeface="Cambria Math" panose="02040503050406030204" pitchFamily="18" charset="0"/>
                            </a:rPr>
                          </m:ctrlPr>
                        </m:sSupPr>
                        <m:e>
                          <m:d>
                            <m:dPr>
                              <m:begChr m:val="|"/>
                              <m:endChr m:val="|"/>
                              <m:ctrlPr>
                                <a:rPr lang="en-US" sz="2300">
                                  <a:latin typeface="Cambria Math" panose="02040503050406030204" pitchFamily="18" charset="0"/>
                                </a:rPr>
                              </m:ctrlPr>
                            </m:dPr>
                            <m:e>
                              <m:d>
                                <m:dPr>
                                  <m:ctrlPr>
                                    <a:rPr lang="en-US" sz="2300">
                                      <a:latin typeface="Cambria Math" panose="02040503050406030204" pitchFamily="18" charset="0"/>
                                    </a:rPr>
                                  </m:ctrlPr>
                                </m:dPr>
                                <m:e>
                                  <m:r>
                                    <a:rPr lang="en-US" sz="2300" i="1">
                                      <a:latin typeface="Cambria Math" panose="02040503050406030204" pitchFamily="18" charset="0"/>
                                    </a:rPr>
                                    <m:t>𝑥</m:t>
                                  </m:r>
                                  <m:r>
                                    <a:rPr lang="en-US" sz="2300" i="0">
                                      <a:latin typeface="Cambria Math" panose="02040503050406030204" pitchFamily="18" charset="0"/>
                                    </a:rPr>
                                    <m:t>,</m:t>
                                  </m:r>
                                  <m:r>
                                    <a:rPr lang="en-US" sz="2300" i="1">
                                      <a:latin typeface="Cambria Math" panose="02040503050406030204" pitchFamily="18" charset="0"/>
                                    </a:rPr>
                                    <m:t>𝑦</m:t>
                                  </m:r>
                                </m:e>
                              </m:d>
                            </m:e>
                          </m:d>
                        </m:e>
                        <m:sup>
                          <m:r>
                            <a:rPr lang="en-US" sz="2300" i="0">
                              <a:latin typeface="Cambria Math" panose="02040503050406030204" pitchFamily="18" charset="0"/>
                            </a:rPr>
                            <m:t>2</m:t>
                          </m:r>
                        </m:sup>
                      </m:sSup>
                      <m:r>
                        <a:rPr lang="en-US" sz="2300" i="0">
                          <a:latin typeface="Cambria Math" panose="02040503050406030204" pitchFamily="18" charset="0"/>
                        </a:rPr>
                        <m:t>≤</m:t>
                      </m:r>
                      <m:d>
                        <m:dPr>
                          <m:ctrlPr>
                            <a:rPr lang="en-US" sz="2300" i="1">
                              <a:latin typeface="Cambria Math" panose="02040503050406030204" pitchFamily="18" charset="0"/>
                            </a:rPr>
                          </m:ctrlPr>
                        </m:dPr>
                        <m:e>
                          <m:r>
                            <a:rPr lang="en-US" sz="2300" i="1">
                              <a:latin typeface="Cambria Math" panose="02040503050406030204" pitchFamily="18" charset="0"/>
                            </a:rPr>
                            <m:t>𝑥</m:t>
                          </m:r>
                          <m:r>
                            <a:rPr lang="en-US" sz="2300" i="0">
                              <a:latin typeface="Cambria Math" panose="02040503050406030204" pitchFamily="18" charset="0"/>
                            </a:rPr>
                            <m:t>,</m:t>
                          </m:r>
                          <m:r>
                            <a:rPr lang="en-US" sz="2300" i="1">
                              <a:latin typeface="Cambria Math" panose="02040503050406030204" pitchFamily="18" charset="0"/>
                            </a:rPr>
                            <m:t>𝑥</m:t>
                          </m:r>
                        </m:e>
                      </m:d>
                      <m:d>
                        <m:dPr>
                          <m:ctrlPr>
                            <a:rPr lang="en-US" sz="2300" i="1">
                              <a:latin typeface="Cambria Math" panose="02040503050406030204" pitchFamily="18" charset="0"/>
                            </a:rPr>
                          </m:ctrlPr>
                        </m:dPr>
                        <m:e>
                          <m:r>
                            <a:rPr lang="en-US" sz="2300" i="1">
                              <a:latin typeface="Cambria Math" panose="02040503050406030204" pitchFamily="18" charset="0"/>
                            </a:rPr>
                            <m:t>𝑦</m:t>
                          </m:r>
                          <m:r>
                            <a:rPr lang="en-US" sz="2300" i="0">
                              <a:latin typeface="Cambria Math" panose="02040503050406030204" pitchFamily="18" charset="0"/>
                            </a:rPr>
                            <m:t>,</m:t>
                          </m:r>
                          <m:r>
                            <a:rPr lang="en-US" sz="2300" i="1">
                              <a:latin typeface="Cambria Math" panose="02040503050406030204" pitchFamily="18" charset="0"/>
                            </a:rPr>
                            <m:t>𝑦</m:t>
                          </m:r>
                        </m:e>
                      </m:d>
                    </m:oMath>
                  </m:oMathPara>
                </a14:m>
                <a:endParaRPr lang="en-US" sz="2300" dirty="0"/>
              </a:p>
            </p:txBody>
          </p:sp>
        </mc:Choice>
        <mc:Fallback>
          <p:sp>
            <p:nvSpPr>
              <p:cNvPr id="12" name="Rectangle 11"/>
              <p:cNvSpPr>
                <a:spLocks noRot="1" noChangeAspect="1" noMove="1" noResize="1" noEditPoints="1" noAdjustHandles="1" noChangeArrowheads="1" noChangeShapeType="1" noTextEdit="1"/>
              </p:cNvSpPr>
              <p:nvPr/>
            </p:nvSpPr>
            <p:spPr>
              <a:xfrm>
                <a:off x="6563132" y="3990827"/>
                <a:ext cx="3048655" cy="446276"/>
              </a:xfrm>
              <a:prstGeom prst="rect">
                <a:avLst/>
              </a:prstGeom>
              <a:blipFill rotWithShape="0">
                <a:blip r:embed="rId8"/>
                <a:stretch>
                  <a:fillRect b="-109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5387524" y="4437103"/>
                <a:ext cx="5851025" cy="128714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n-US" sz="2300">
                              <a:latin typeface="Cambria Math" panose="02040503050406030204" pitchFamily="18" charset="0"/>
                            </a:rPr>
                          </m:ctrlPr>
                        </m:sSupPr>
                        <m:e>
                          <m:d>
                            <m:dPr>
                              <m:begChr m:val="|"/>
                              <m:endChr m:val="|"/>
                              <m:ctrlPr>
                                <a:rPr lang="en-US" sz="2300">
                                  <a:latin typeface="Cambria Math" panose="02040503050406030204" pitchFamily="18" charset="0"/>
                                </a:rPr>
                              </m:ctrlPr>
                            </m:dPr>
                            <m:e>
                              <m:nary>
                                <m:naryPr>
                                  <m:limLoc m:val="undOvr"/>
                                  <m:grow m:val="on"/>
                                  <m:ctrlPr>
                                    <a:rPr lang="en-US" sz="2300">
                                      <a:latin typeface="Cambria Math" panose="02040503050406030204" pitchFamily="18" charset="0"/>
                                    </a:rPr>
                                  </m:ctrlPr>
                                </m:naryPr>
                                <m:sub>
                                  <m:sSub>
                                    <m:sSubPr>
                                      <m:ctrlPr>
                                        <a:rPr lang="en-US" sz="2300" i="1">
                                          <a:latin typeface="Cambria Math" panose="02040503050406030204" pitchFamily="18" charset="0"/>
                                        </a:rPr>
                                      </m:ctrlPr>
                                    </m:sSubPr>
                                    <m:e>
                                      <m:r>
                                        <a:rPr lang="en-US" sz="2300" i="1">
                                          <a:latin typeface="Cambria Math" panose="02040503050406030204" pitchFamily="18" charset="0"/>
                                        </a:rPr>
                                        <m:t>𝑡</m:t>
                                      </m:r>
                                    </m:e>
                                    <m:sub>
                                      <m:r>
                                        <a:rPr lang="en-US" sz="2300" i="0">
                                          <a:latin typeface="Cambria Math" panose="02040503050406030204" pitchFamily="18" charset="0"/>
                                        </a:rPr>
                                        <m:t>1</m:t>
                                      </m:r>
                                    </m:sub>
                                  </m:sSub>
                                </m:sub>
                                <m:sup>
                                  <m:sSub>
                                    <m:sSubPr>
                                      <m:ctrlPr>
                                        <a:rPr lang="en-US" sz="2300" i="1">
                                          <a:latin typeface="Cambria Math" panose="02040503050406030204" pitchFamily="18" charset="0"/>
                                        </a:rPr>
                                      </m:ctrlPr>
                                    </m:sSubPr>
                                    <m:e>
                                      <m:r>
                                        <a:rPr lang="en-US" sz="2300" i="1">
                                          <a:latin typeface="Cambria Math" panose="02040503050406030204" pitchFamily="18" charset="0"/>
                                        </a:rPr>
                                        <m:t>𝑡</m:t>
                                      </m:r>
                                    </m:e>
                                    <m:sub>
                                      <m:r>
                                        <a:rPr lang="en-US" sz="2300" i="0">
                                          <a:latin typeface="Cambria Math" panose="02040503050406030204" pitchFamily="18" charset="0"/>
                                        </a:rPr>
                                        <m:t>2</m:t>
                                      </m:r>
                                    </m:sub>
                                  </m:sSub>
                                </m:sup>
                                <m:e>
                                  <m:r>
                                    <a:rPr lang="en-US" sz="2300" i="1">
                                      <a:latin typeface="Cambria Math" panose="02040503050406030204" pitchFamily="18" charset="0"/>
                                    </a:rPr>
                                    <m:t>𝑥</m:t>
                                  </m:r>
                                  <m:d>
                                    <m:dPr>
                                      <m:ctrlPr>
                                        <a:rPr lang="en-US" sz="2300" i="1">
                                          <a:latin typeface="Cambria Math" panose="02040503050406030204" pitchFamily="18" charset="0"/>
                                        </a:rPr>
                                      </m:ctrlPr>
                                    </m:dPr>
                                    <m:e>
                                      <m:r>
                                        <a:rPr lang="en-US" sz="2300" i="1">
                                          <a:latin typeface="Cambria Math" panose="02040503050406030204" pitchFamily="18" charset="0"/>
                                        </a:rPr>
                                        <m:t>𝑡</m:t>
                                      </m:r>
                                    </m:e>
                                  </m:d>
                                  <m:sSup>
                                    <m:sSupPr>
                                      <m:ctrlPr>
                                        <a:rPr lang="en-US" sz="2300" i="1">
                                          <a:latin typeface="Cambria Math" panose="02040503050406030204" pitchFamily="18" charset="0"/>
                                        </a:rPr>
                                      </m:ctrlPr>
                                    </m:sSupPr>
                                    <m:e>
                                      <m:r>
                                        <a:rPr lang="en-US" sz="2300" i="1">
                                          <a:latin typeface="Cambria Math" panose="02040503050406030204" pitchFamily="18" charset="0"/>
                                        </a:rPr>
                                        <m:t>𝑦</m:t>
                                      </m:r>
                                    </m:e>
                                    <m:sup>
                                      <m:r>
                                        <a:rPr lang="en-US" sz="2300" i="0">
                                          <a:latin typeface="Cambria Math" panose="02040503050406030204" pitchFamily="18" charset="0"/>
                                        </a:rPr>
                                        <m:t>∗</m:t>
                                      </m:r>
                                    </m:sup>
                                  </m:sSup>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1">
                                      <a:latin typeface="Cambria Math" panose="02040503050406030204" pitchFamily="18" charset="0"/>
                                    </a:rPr>
                                    <m:t>𝑑𝑡</m:t>
                                  </m:r>
                                </m:e>
                              </m:nary>
                            </m:e>
                          </m:d>
                        </m:e>
                        <m:sup>
                          <m:r>
                            <a:rPr lang="en-US" sz="2300" i="0">
                              <a:latin typeface="Cambria Math" panose="02040503050406030204" pitchFamily="18" charset="0"/>
                            </a:rPr>
                            <m:t>2</m:t>
                          </m:r>
                        </m:sup>
                      </m:sSup>
                      <m:r>
                        <a:rPr lang="en-US" sz="2300" i="0">
                          <a:latin typeface="Cambria Math" panose="02040503050406030204" pitchFamily="18" charset="0"/>
                        </a:rPr>
                        <m:t>≤</m:t>
                      </m:r>
                      <m:nary>
                        <m:naryPr>
                          <m:limLoc m:val="undOvr"/>
                          <m:grow m:val="on"/>
                          <m:ctrlPr>
                            <a:rPr lang="en-US" sz="2300" i="1">
                              <a:latin typeface="Cambria Math" panose="02040503050406030204" pitchFamily="18" charset="0"/>
                            </a:rPr>
                          </m:ctrlPr>
                        </m:naryPr>
                        <m:sub>
                          <m:sSub>
                            <m:sSubPr>
                              <m:ctrlPr>
                                <a:rPr lang="en-US" sz="2300" i="1">
                                  <a:latin typeface="Cambria Math" panose="02040503050406030204" pitchFamily="18" charset="0"/>
                                </a:rPr>
                              </m:ctrlPr>
                            </m:sSubPr>
                            <m:e>
                              <m:r>
                                <a:rPr lang="en-US" sz="2300" i="1">
                                  <a:latin typeface="Cambria Math" panose="02040503050406030204" pitchFamily="18" charset="0"/>
                                </a:rPr>
                                <m:t>𝑡</m:t>
                              </m:r>
                            </m:e>
                            <m:sub>
                              <m:r>
                                <a:rPr lang="en-US" sz="2300" i="0">
                                  <a:latin typeface="Cambria Math" panose="02040503050406030204" pitchFamily="18" charset="0"/>
                                </a:rPr>
                                <m:t>1</m:t>
                              </m:r>
                            </m:sub>
                          </m:sSub>
                        </m:sub>
                        <m:sup>
                          <m:sSub>
                            <m:sSubPr>
                              <m:ctrlPr>
                                <a:rPr lang="en-US" sz="2300" i="1">
                                  <a:latin typeface="Cambria Math" panose="02040503050406030204" pitchFamily="18" charset="0"/>
                                </a:rPr>
                              </m:ctrlPr>
                            </m:sSubPr>
                            <m:e>
                              <m:r>
                                <a:rPr lang="en-US" sz="2300" i="1">
                                  <a:latin typeface="Cambria Math" panose="02040503050406030204" pitchFamily="18" charset="0"/>
                                </a:rPr>
                                <m:t>𝑡</m:t>
                              </m:r>
                            </m:e>
                            <m:sub>
                              <m:r>
                                <a:rPr lang="en-US" sz="2300" i="0">
                                  <a:latin typeface="Cambria Math" panose="02040503050406030204" pitchFamily="18" charset="0"/>
                                </a:rPr>
                                <m:t>2</m:t>
                              </m:r>
                            </m:sub>
                          </m:sSub>
                        </m:sup>
                        <m:e>
                          <m:d>
                            <m:dPr>
                              <m:begChr m:val="|"/>
                              <m:endChr m:val="|"/>
                              <m:ctrlPr>
                                <a:rPr lang="en-US" sz="2300" i="1">
                                  <a:latin typeface="Cambria Math" panose="02040503050406030204" pitchFamily="18" charset="0"/>
                                </a:rPr>
                              </m:ctrlPr>
                            </m:dPr>
                            <m:e>
                              <m:r>
                                <a:rPr lang="en-US" sz="2300" i="1">
                                  <a:latin typeface="Cambria Math" panose="02040503050406030204" pitchFamily="18" charset="0"/>
                                </a:rPr>
                                <m:t>𝑥</m:t>
                              </m:r>
                              <m:sSup>
                                <m:sSupPr>
                                  <m:ctrlPr>
                                    <a:rPr lang="en-US" sz="2300" i="1">
                                      <a:latin typeface="Cambria Math" panose="02040503050406030204" pitchFamily="18" charset="0"/>
                                    </a:rPr>
                                  </m:ctrlPr>
                                </m:sSupPr>
                                <m:e>
                                  <m:d>
                                    <m:dPr>
                                      <m:ctrlPr>
                                        <a:rPr lang="en-US" sz="2300" i="1">
                                          <a:latin typeface="Cambria Math" panose="02040503050406030204" pitchFamily="18" charset="0"/>
                                        </a:rPr>
                                      </m:ctrlPr>
                                    </m:dPr>
                                    <m:e>
                                      <m:r>
                                        <a:rPr lang="en-US" sz="2300" i="1">
                                          <a:latin typeface="Cambria Math" panose="02040503050406030204" pitchFamily="18" charset="0"/>
                                        </a:rPr>
                                        <m:t>𝑡</m:t>
                                      </m:r>
                                    </m:e>
                                  </m:d>
                                </m:e>
                                <m:sup>
                                  <m:r>
                                    <a:rPr lang="en-US" sz="2300" i="0">
                                      <a:latin typeface="Cambria Math" panose="02040503050406030204" pitchFamily="18" charset="0"/>
                                    </a:rPr>
                                    <m:t>2</m:t>
                                  </m:r>
                                </m:sup>
                              </m:sSup>
                            </m:e>
                          </m:d>
                          <m:r>
                            <a:rPr lang="en-US" sz="2300" i="1">
                              <a:latin typeface="Cambria Math" panose="02040503050406030204" pitchFamily="18" charset="0"/>
                            </a:rPr>
                            <m:t>𝑑𝑡</m:t>
                          </m:r>
                        </m:e>
                      </m:nary>
                      <m:nary>
                        <m:naryPr>
                          <m:limLoc m:val="undOvr"/>
                          <m:grow m:val="on"/>
                          <m:ctrlPr>
                            <a:rPr lang="en-US" sz="2300" i="1">
                              <a:latin typeface="Cambria Math" panose="02040503050406030204" pitchFamily="18" charset="0"/>
                            </a:rPr>
                          </m:ctrlPr>
                        </m:naryPr>
                        <m:sub>
                          <m:sSub>
                            <m:sSubPr>
                              <m:ctrlPr>
                                <a:rPr lang="en-US" sz="2300" i="1">
                                  <a:latin typeface="Cambria Math" panose="02040503050406030204" pitchFamily="18" charset="0"/>
                                </a:rPr>
                              </m:ctrlPr>
                            </m:sSubPr>
                            <m:e>
                              <m:r>
                                <a:rPr lang="en-US" sz="2300" i="1">
                                  <a:latin typeface="Cambria Math" panose="02040503050406030204" pitchFamily="18" charset="0"/>
                                </a:rPr>
                                <m:t>𝑡</m:t>
                              </m:r>
                            </m:e>
                            <m:sub>
                              <m:r>
                                <a:rPr lang="en-US" sz="2300" i="0">
                                  <a:latin typeface="Cambria Math" panose="02040503050406030204" pitchFamily="18" charset="0"/>
                                </a:rPr>
                                <m:t>1</m:t>
                              </m:r>
                            </m:sub>
                          </m:sSub>
                        </m:sub>
                        <m:sup>
                          <m:sSub>
                            <m:sSubPr>
                              <m:ctrlPr>
                                <a:rPr lang="en-US" sz="2300" i="1">
                                  <a:latin typeface="Cambria Math" panose="02040503050406030204" pitchFamily="18" charset="0"/>
                                </a:rPr>
                              </m:ctrlPr>
                            </m:sSubPr>
                            <m:e>
                              <m:r>
                                <a:rPr lang="en-US" sz="2300" i="1">
                                  <a:latin typeface="Cambria Math" panose="02040503050406030204" pitchFamily="18" charset="0"/>
                                </a:rPr>
                                <m:t>𝑡</m:t>
                              </m:r>
                            </m:e>
                            <m:sub>
                              <m:r>
                                <a:rPr lang="en-US" sz="2300" i="0">
                                  <a:latin typeface="Cambria Math" panose="02040503050406030204" pitchFamily="18" charset="0"/>
                                </a:rPr>
                                <m:t>2</m:t>
                              </m:r>
                            </m:sub>
                          </m:sSub>
                        </m:sup>
                        <m:e>
                          <m:d>
                            <m:dPr>
                              <m:begChr m:val="|"/>
                              <m:endChr m:val="|"/>
                              <m:ctrlPr>
                                <a:rPr lang="en-US" sz="2300" i="1">
                                  <a:latin typeface="Cambria Math" panose="02040503050406030204" pitchFamily="18" charset="0"/>
                                </a:rPr>
                              </m:ctrlPr>
                            </m:dPr>
                            <m:e>
                              <m:r>
                                <a:rPr lang="en-US" sz="2300" i="1">
                                  <a:latin typeface="Cambria Math" panose="02040503050406030204" pitchFamily="18" charset="0"/>
                                </a:rPr>
                                <m:t>𝑦</m:t>
                              </m:r>
                              <m:sSup>
                                <m:sSupPr>
                                  <m:ctrlPr>
                                    <a:rPr lang="en-US" sz="2300" i="1">
                                      <a:latin typeface="Cambria Math" panose="02040503050406030204" pitchFamily="18" charset="0"/>
                                    </a:rPr>
                                  </m:ctrlPr>
                                </m:sSupPr>
                                <m:e>
                                  <m:d>
                                    <m:dPr>
                                      <m:ctrlPr>
                                        <a:rPr lang="en-US" sz="2300" i="1">
                                          <a:latin typeface="Cambria Math" panose="02040503050406030204" pitchFamily="18" charset="0"/>
                                        </a:rPr>
                                      </m:ctrlPr>
                                    </m:dPr>
                                    <m:e>
                                      <m:r>
                                        <a:rPr lang="en-US" sz="2300" i="1">
                                          <a:latin typeface="Cambria Math" panose="02040503050406030204" pitchFamily="18" charset="0"/>
                                        </a:rPr>
                                        <m:t>𝑡</m:t>
                                      </m:r>
                                    </m:e>
                                  </m:d>
                                </m:e>
                                <m:sup>
                                  <m:r>
                                    <a:rPr lang="en-US" sz="2300" i="0">
                                      <a:latin typeface="Cambria Math" panose="02040503050406030204" pitchFamily="18" charset="0"/>
                                    </a:rPr>
                                    <m:t>2</m:t>
                                  </m:r>
                                </m:sup>
                              </m:sSup>
                            </m:e>
                          </m:d>
                          <m:r>
                            <a:rPr lang="en-US" sz="2300" i="1">
                              <a:latin typeface="Cambria Math" panose="02040503050406030204" pitchFamily="18" charset="0"/>
                            </a:rPr>
                            <m:t>𝑑𝑡</m:t>
                          </m:r>
                        </m:e>
                      </m:nary>
                    </m:oMath>
                  </m:oMathPara>
                </a14:m>
                <a:endParaRPr lang="en-US" sz="2300" dirty="0"/>
              </a:p>
            </p:txBody>
          </p:sp>
        </mc:Choice>
        <mc:Fallback>
          <p:sp>
            <p:nvSpPr>
              <p:cNvPr id="13" name="Rectangle 12"/>
              <p:cNvSpPr>
                <a:spLocks noRot="1" noChangeAspect="1" noMove="1" noResize="1" noEditPoints="1" noAdjustHandles="1" noChangeArrowheads="1" noChangeShapeType="1" noTextEdit="1"/>
              </p:cNvSpPr>
              <p:nvPr/>
            </p:nvSpPr>
            <p:spPr>
              <a:xfrm>
                <a:off x="5387524" y="4437103"/>
                <a:ext cx="5851025" cy="1287147"/>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5444454" y="6167780"/>
                <a:ext cx="2916119" cy="815608"/>
              </a:xfrm>
              <a:prstGeom prst="rect">
                <a:avLst/>
              </a:prstGeom>
            </p:spPr>
            <p:txBody>
              <a:bodyPr wrap="none">
                <a:spAutoFit/>
              </a:bodyPr>
              <a:lstStyle/>
              <a:p>
                <a:r>
                  <a:rPr lang="vi-VN" sz="2300" dirty="0">
                    <a:latin typeface="Times New Roman" panose="02020603050405020304" pitchFamily="18" charset="0"/>
                    <a:cs typeface="Times New Roman" panose="02020603050405020304" pitchFamily="18" charset="0"/>
                  </a:rPr>
                  <a:t>v</a:t>
                </a:r>
                <a:r>
                  <a:rPr lang="vi-VN" sz="2300" dirty="0" smtClean="0">
                    <a:latin typeface="Times New Roman" panose="02020603050405020304" pitchFamily="18" charset="0"/>
                    <a:cs typeface="Times New Roman" panose="02020603050405020304" pitchFamily="18" charset="0"/>
                  </a:rPr>
                  <a:t>ới: </a:t>
                </a:r>
                <a14:m>
                  <m:oMath xmlns:m="http://schemas.openxmlformats.org/officeDocument/2006/math">
                    <m:r>
                      <a:rPr lang="en-US" sz="2400" i="1">
                        <a:latin typeface="Cambria Math" panose="02040503050406030204" pitchFamily="18" charset="0"/>
                      </a:rPr>
                      <m:t>𝑘</m:t>
                    </m:r>
                    <m:r>
                      <a:rPr lang="en-US" sz="2400">
                        <a:latin typeface="Cambria Math" panose="02040503050406030204" pitchFamily="18" charset="0"/>
                      </a:rPr>
                      <m:t>=</m:t>
                    </m:r>
                    <m:f>
                      <m:fPr>
                        <m:type m:val="lin"/>
                        <m:ctrlPr>
                          <a:rPr lang="en-US" sz="2400" i="1">
                            <a:latin typeface="Cambria Math" panose="02040503050406030204" pitchFamily="18" charset="0"/>
                          </a:rPr>
                        </m:ctrlPr>
                      </m:fPr>
                      <m:num>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a:latin typeface="Cambria Math" panose="02040503050406030204" pitchFamily="18" charset="0"/>
                              </a:rPr>
                              <m:t>,</m:t>
                            </m:r>
                            <m:r>
                              <a:rPr lang="en-US" sz="2400" i="1">
                                <a:latin typeface="Cambria Math" panose="02040503050406030204" pitchFamily="18" charset="0"/>
                              </a:rPr>
                              <m:t>𝑦</m:t>
                            </m:r>
                          </m:e>
                        </m:d>
                      </m:num>
                      <m:den>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a:latin typeface="Cambria Math" panose="02040503050406030204" pitchFamily="18" charset="0"/>
                              </a:rPr>
                              <m:t>,</m:t>
                            </m:r>
                            <m:r>
                              <a:rPr lang="en-US" sz="2400" i="1">
                                <a:latin typeface="Cambria Math" panose="02040503050406030204" pitchFamily="18" charset="0"/>
                              </a:rPr>
                              <m:t>𝑦</m:t>
                            </m:r>
                          </m:e>
                        </m:d>
                      </m:den>
                    </m:f>
                  </m:oMath>
                </a14:m>
                <a:endParaRPr lang="en-US" sz="2400" dirty="0"/>
              </a:p>
              <a:p>
                <a:r>
                  <a:rPr lang="vi-VN" sz="2300" dirty="0" smtClean="0">
                    <a:latin typeface="Times New Roman" panose="02020603050405020304" pitchFamily="18" charset="0"/>
                    <a:cs typeface="Times New Roman" panose="02020603050405020304" pitchFamily="18" charset="0"/>
                  </a:rPr>
                  <a:t> </a:t>
                </a:r>
                <a:endParaRPr lang="en-US" sz="2300" dirty="0"/>
              </a:p>
            </p:txBody>
          </p:sp>
        </mc:Choice>
        <mc:Fallback>
          <p:sp>
            <p:nvSpPr>
              <p:cNvPr id="16" name="Rectangle 15"/>
              <p:cNvSpPr>
                <a:spLocks noRot="1" noChangeAspect="1" noMove="1" noResize="1" noEditPoints="1" noAdjustHandles="1" noChangeArrowheads="1" noChangeShapeType="1" noTextEdit="1"/>
              </p:cNvSpPr>
              <p:nvPr/>
            </p:nvSpPr>
            <p:spPr>
              <a:xfrm>
                <a:off x="5444454" y="6167780"/>
                <a:ext cx="2916119" cy="815608"/>
              </a:xfrm>
              <a:prstGeom prst="rect">
                <a:avLst/>
              </a:prstGeom>
              <a:blipFill rotWithShape="0">
                <a:blip r:embed="rId10"/>
                <a:stretch>
                  <a:fillRect l="-2929" t="-69403" r="-4812" b="-66418"/>
                </a:stretch>
              </a:blipFill>
            </p:spPr>
            <p:txBody>
              <a:bodyPr/>
              <a:lstStyle/>
              <a:p>
                <a:r>
                  <a:rPr lang="en-US">
                    <a:noFill/>
                  </a:rPr>
                  <a:t> </a:t>
                </a:r>
              </a:p>
            </p:txBody>
          </p:sp>
        </mc:Fallback>
      </mc:AlternateContent>
    </p:spTree>
    <p:extLst>
      <p:ext uri="{BB962C8B-B14F-4D97-AF65-F5344CB8AC3E}">
        <p14:creationId xmlns:p14="http://schemas.microsoft.com/office/powerpoint/2010/main" val="1182977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1" y="1086908"/>
                <a:ext cx="11715750" cy="5485342"/>
              </a:xfrm>
            </p:spPr>
            <p:txBody>
              <a:bodyPr>
                <a:noAutofit/>
              </a:bodyPr>
              <a:lstStyle/>
              <a:p>
                <a:pPr marL="0" indent="0">
                  <a:lnSpc>
                    <a:spcPct val="110000"/>
                  </a:lnSpc>
                  <a:spcBef>
                    <a:spcPts val="300"/>
                  </a:spcBef>
                  <a:spcAft>
                    <a:spcPts val="300"/>
                  </a:spcAft>
                  <a:buNone/>
                </a:pPr>
                <a:r>
                  <a:rPr lang="vi-VN" sz="2300" dirty="0" smtClean="0">
                    <a:solidFill>
                      <a:srgbClr val="66FF33"/>
                    </a:solidFill>
                    <a:latin typeface="Times New Roman" panose="02020603050405020304" pitchFamily="18" charset="0"/>
                    <a:cs typeface="Times New Roman" panose="02020603050405020304" pitchFamily="18" charset="0"/>
                  </a:rPr>
                  <a:t>4.3.1 Biểu diễn rời rạc tín hiệu xác định - </a:t>
                </a:r>
                <a:r>
                  <a:rPr lang="vi-VN" sz="2300" b="1" dirty="0">
                    <a:solidFill>
                      <a:srgbClr val="CC66FF"/>
                    </a:solidFill>
                    <a:latin typeface="Times New Roman" panose="02020603050405020304" pitchFamily="18" charset="0"/>
                    <a:cs typeface="Times New Roman" panose="02020603050405020304" pitchFamily="18" charset="0"/>
                  </a:rPr>
                  <a:t>Biểu diễn tín hiệu bằng chuỗi hàm trực giao</a:t>
                </a:r>
                <a:endParaRPr lang="vi-VN" sz="2300" b="1" dirty="0" smtClean="0">
                  <a:solidFill>
                    <a:srgbClr val="CC66FF"/>
                  </a:solidFill>
                  <a:latin typeface="Times New Roman" panose="02020603050405020304" pitchFamily="18" charset="0"/>
                  <a:cs typeface="Times New Roman" panose="02020603050405020304" pitchFamily="18" charset="0"/>
                </a:endParaRPr>
              </a:p>
              <a:p>
                <a:pPr marL="0" indent="457200">
                  <a:lnSpc>
                    <a:spcPct val="110000"/>
                  </a:lnSpc>
                  <a:spcBef>
                    <a:spcPts val="300"/>
                  </a:spcBef>
                  <a:spcAft>
                    <a:spcPts val="300"/>
                  </a:spcAft>
                  <a:buNone/>
                </a:pPr>
                <a:r>
                  <a:rPr lang="vi-VN" sz="2300" dirty="0" smtClean="0">
                    <a:latin typeface="Times New Roman" panose="02020603050405020304" pitchFamily="18" charset="0"/>
                    <a:cs typeface="Times New Roman" panose="02020603050405020304" pitchFamily="18" charset="0"/>
                  </a:rPr>
                  <a:t>Xét tín hiệu </a:t>
                </a:r>
                <a14:m>
                  <m:oMath xmlns:m="http://schemas.openxmlformats.org/officeDocument/2006/math">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thuộc không gian L</a:t>
                </a:r>
                <a:r>
                  <a:rPr lang="vi-VN" sz="2300" baseline="30000" dirty="0" smtClean="0">
                    <a:latin typeface="Times New Roman" panose="02020603050405020304" pitchFamily="18" charset="0"/>
                    <a:cs typeface="Times New Roman" panose="02020603050405020304" pitchFamily="18" charset="0"/>
                  </a:rPr>
                  <a:t>2</a:t>
                </a:r>
                <a:r>
                  <a:rPr lang="vi-VN" sz="2300" dirty="0" smtClean="0">
                    <a:latin typeface="Times New Roman" panose="02020603050405020304" pitchFamily="18" charset="0"/>
                    <a:cs typeface="Times New Roman" panose="02020603050405020304" pitchFamily="18" charset="0"/>
                  </a:rPr>
                  <a:t> của và tập hàm </a:t>
                </a:r>
                <a14:m>
                  <m:oMath xmlns:m="http://schemas.openxmlformats.org/officeDocument/2006/math">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𝜓</m:t>
                            </m:r>
                          </m:e>
                          <m:sub>
                            <m:r>
                              <a:rPr lang="en-US" sz="2300" i="1">
                                <a:latin typeface="Cambria Math" panose="02040503050406030204" pitchFamily="18" charset="0"/>
                              </a:rPr>
                              <m:t>𝑛</m:t>
                            </m:r>
                          </m:sub>
                        </m:sSub>
                        <m:d>
                          <m:dPr>
                            <m:ctrlPr>
                              <a:rPr lang="en-US" sz="2300" i="1">
                                <a:latin typeface="Cambria Math" panose="02040503050406030204" pitchFamily="18" charset="0"/>
                              </a:rPr>
                            </m:ctrlPr>
                          </m:dPr>
                          <m:e>
                            <m:r>
                              <a:rPr lang="en-US" sz="2300" i="1">
                                <a:latin typeface="Cambria Math" panose="02040503050406030204" pitchFamily="18" charset="0"/>
                              </a:rPr>
                              <m:t>𝑡</m:t>
                            </m:r>
                          </m:e>
                        </m:d>
                      </m:e>
                    </m:d>
                  </m:oMath>
                </a14:m>
                <a:r>
                  <a:rPr lang="vi-VN" sz="2300" dirty="0" smtClean="0">
                    <a:latin typeface="Times New Roman" panose="02020603050405020304" pitchFamily="18" charset="0"/>
                    <a:cs typeface="Times New Roman" panose="02020603050405020304" pitchFamily="18" charset="0"/>
                  </a:rPr>
                  <a:t> độc lập truyến tính, tạo nên cơ sở của không gian. Biểu diễn rời rạc của tín hiệu </a:t>
                </a:r>
                <a14:m>
                  <m:oMath xmlns:m="http://schemas.openxmlformats.org/officeDocument/2006/math">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là tổ hợp tuyến tính của các hàm </a:t>
                </a:r>
                <a14:m>
                  <m:oMath xmlns:m="http://schemas.openxmlformats.org/officeDocument/2006/math">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𝜓</m:t>
                            </m:r>
                          </m:e>
                          <m:sub>
                            <m:r>
                              <a:rPr lang="en-US" sz="2300" i="1">
                                <a:latin typeface="Cambria Math" panose="02040503050406030204" pitchFamily="18" charset="0"/>
                              </a:rPr>
                              <m:t>𝑛</m:t>
                            </m:r>
                          </m:sub>
                        </m:sSub>
                        <m:d>
                          <m:dPr>
                            <m:ctrlPr>
                              <a:rPr lang="en-US" sz="2300" i="1">
                                <a:latin typeface="Cambria Math" panose="02040503050406030204" pitchFamily="18" charset="0"/>
                              </a:rPr>
                            </m:ctrlPr>
                          </m:dPr>
                          <m:e>
                            <m:r>
                              <a:rPr lang="en-US" sz="2300" i="1">
                                <a:latin typeface="Cambria Math" panose="02040503050406030204" pitchFamily="18" charset="0"/>
                              </a:rPr>
                              <m:t>𝑡</m:t>
                            </m:r>
                          </m:e>
                        </m:d>
                      </m:e>
                    </m:d>
                  </m:oMath>
                </a14:m>
                <a:r>
                  <a:rPr lang="vi-VN" sz="2300" dirty="0" smtClean="0">
                    <a:latin typeface="Times New Roman" panose="02020603050405020304" pitchFamily="18" charset="0"/>
                    <a:cs typeface="Times New Roman" panose="02020603050405020304" pitchFamily="18" charset="0"/>
                  </a:rPr>
                  <a:t> có dạng:</a:t>
                </a:r>
              </a:p>
              <a:p>
                <a:pPr marL="0" indent="0">
                  <a:lnSpc>
                    <a:spcPct val="110000"/>
                  </a:lnSpc>
                  <a:spcBef>
                    <a:spcPts val="300"/>
                  </a:spcBef>
                  <a:spcAft>
                    <a:spcPts val="300"/>
                  </a:spcAft>
                  <a:buNone/>
                </a:pPr>
                <a:endParaRPr lang="vi-VN" sz="23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3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300" dirty="0">
                    <a:latin typeface="Times New Roman" panose="02020603050405020304" pitchFamily="18" charset="0"/>
                    <a:cs typeface="Times New Roman" panose="02020603050405020304" pitchFamily="18" charset="0"/>
                  </a:rPr>
                  <a:t>t</a:t>
                </a:r>
                <a:r>
                  <a:rPr lang="vi-VN" sz="2300" dirty="0" smtClean="0">
                    <a:latin typeface="Times New Roman" panose="02020603050405020304" pitchFamily="18" charset="0"/>
                    <a:cs typeface="Times New Roman" panose="02020603050405020304" pitchFamily="18" charset="0"/>
                  </a:rPr>
                  <a:t>rong đó:  </a:t>
                </a:r>
              </a:p>
              <a:p>
                <a:pPr marL="342900" indent="-342900">
                  <a:lnSpc>
                    <a:spcPct val="110000"/>
                  </a:lnSpc>
                  <a:spcBef>
                    <a:spcPts val="300"/>
                  </a:spcBef>
                  <a:spcAft>
                    <a:spcPts val="300"/>
                  </a:spcAft>
                </a:pPr>
                <a14:m>
                  <m:oMath xmlns:m="http://schemas.openxmlformats.org/officeDocument/2006/math">
                    <m:sSub>
                      <m:sSubPr>
                        <m:ctrlPr>
                          <a:rPr lang="en-US" sz="2300" i="1">
                            <a:latin typeface="Cambria Math" panose="02040503050406030204" pitchFamily="18" charset="0"/>
                          </a:rPr>
                        </m:ctrlPr>
                      </m:sSubPr>
                      <m:e>
                        <m:r>
                          <a:rPr lang="en-US" sz="2300" i="1">
                            <a:latin typeface="Cambria Math" panose="02040503050406030204" pitchFamily="18" charset="0"/>
                          </a:rPr>
                          <m:t>𝛼</m:t>
                        </m:r>
                      </m:e>
                      <m:sub>
                        <m:r>
                          <a:rPr lang="en-US" sz="2300" i="1">
                            <a:latin typeface="Cambria Math" panose="02040503050406030204" pitchFamily="18" charset="0"/>
                          </a:rPr>
                          <m:t>𝑛</m:t>
                        </m:r>
                      </m:sub>
                    </m:sSub>
                  </m:oMath>
                </a14:m>
                <a:r>
                  <a:rPr lang="vi-VN" sz="2300" dirty="0" smtClean="0">
                    <a:latin typeface="Times New Roman" panose="02020603050405020304" pitchFamily="18" charset="0"/>
                    <a:cs typeface="Times New Roman" panose="02020603050405020304" pitchFamily="18" charset="0"/>
                  </a:rPr>
                  <a:t>: các hệ số khai triển chuỗi cần được xác định.</a:t>
                </a:r>
                <a:endParaRPr lang="en-US" sz="23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𝜓</m:t>
                        </m:r>
                      </m:e>
                      <m:sub>
                        <m:r>
                          <a:rPr lang="en-US" sz="2000" i="1">
                            <a:latin typeface="Cambria Math" panose="02040503050406030204" pitchFamily="18" charset="0"/>
                          </a:rPr>
                          <m:t>𝑛</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tập hàm khác nhau (thường chọn hàm trực giao hay hàm chuẩn hóa) thỏa: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1" y="1086908"/>
                <a:ext cx="11715750" cy="5485342"/>
              </a:xfrm>
              <a:blipFill rotWithShape="0">
                <a:blip r:embed="rId2"/>
                <a:stretch>
                  <a:fillRect l="-780" t="-778" r="-832"/>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24</a:t>
            </a:fld>
            <a:endParaRPr lang="en-US"/>
          </a:p>
        </p:txBody>
      </p:sp>
      <mc:AlternateContent xmlns:mc="http://schemas.openxmlformats.org/markup-compatibility/2006" xmlns:a14="http://schemas.microsoft.com/office/drawing/2010/main">
        <mc:Choice Requires="a14">
          <p:sp>
            <p:nvSpPr>
              <p:cNvPr id="8" name="Rectangle 7"/>
              <p:cNvSpPr/>
              <p:nvPr/>
            </p:nvSpPr>
            <p:spPr>
              <a:xfrm>
                <a:off x="4501546" y="2698757"/>
                <a:ext cx="2836482" cy="113082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0">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𝑛</m:t>
                              </m:r>
                            </m:sub>
                          </m:sSub>
                        </m:e>
                      </m:nary>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𝑛</m:t>
                          </m:r>
                        </m:sub>
                      </m:sSub>
                      <m:d>
                        <m:dPr>
                          <m:ctrlPr>
                            <a:rPr lang="en-US" sz="2400" i="1">
                              <a:latin typeface="Cambria Math" panose="02040503050406030204" pitchFamily="18" charset="0"/>
                            </a:rPr>
                          </m:ctrlPr>
                        </m:dPr>
                        <m:e>
                          <m:r>
                            <a:rPr lang="en-US" sz="2400" i="1">
                              <a:latin typeface="Cambria Math" panose="02040503050406030204" pitchFamily="18" charset="0"/>
                            </a:rPr>
                            <m:t>𝑡</m:t>
                          </m:r>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501546" y="2698757"/>
                <a:ext cx="2836482" cy="113082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51653" y="5080520"/>
                <a:ext cx="2941446" cy="10116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𝜓</m:t>
                              </m:r>
                            </m:e>
                            <m:sub>
                              <m:r>
                                <a:rPr lang="en-US" sz="2300" i="1">
                                  <a:latin typeface="Cambria Math" panose="02040503050406030204" pitchFamily="18" charset="0"/>
                                </a:rPr>
                                <m:t>𝑛</m:t>
                              </m:r>
                            </m:sub>
                          </m:sSub>
                          <m:d>
                            <m:dPr>
                              <m:ctrlPr>
                                <a:rPr lang="en-US" sz="2300" i="1">
                                  <a:latin typeface="Cambria Math" panose="02040503050406030204" pitchFamily="18" charset="0"/>
                                </a:rPr>
                              </m:ctrlPr>
                            </m:dPr>
                            <m:e>
                              <m:r>
                                <a:rPr lang="en-US" sz="2300" i="1">
                                  <a:latin typeface="Cambria Math" panose="02040503050406030204" pitchFamily="18" charset="0"/>
                                </a:rPr>
                                <m:t>𝑡</m:t>
                              </m:r>
                            </m:e>
                          </m:d>
                        </m:e>
                      </m:d>
                      <m:r>
                        <a:rPr lang="en-US" sz="2300" i="0">
                          <a:latin typeface="Cambria Math" panose="02040503050406030204" pitchFamily="18" charset="0"/>
                        </a:rPr>
                        <m:t>=</m:t>
                      </m:r>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r>
                                  <a:rPr lang="en-US" sz="2300" i="0">
                                    <a:latin typeface="Cambria Math" panose="02040503050406030204" pitchFamily="18" charset="0"/>
                                  </a:rPr>
                                  <m:t>0,</m:t>
                                </m:r>
                                <m:r>
                                  <m:rPr>
                                    <m:nor/>
                                  </m:rPr>
                                  <a:rPr lang="en-US" sz="2300" i="1">
                                    <a:latin typeface="Cambria Math" panose="02040503050406030204" pitchFamily="18" charset="0"/>
                                  </a:rPr>
                                  <m:t> </m:t>
                                </m:r>
                                <m:r>
                                  <a:rPr lang="en-US" sz="2300" i="1">
                                    <a:latin typeface="Cambria Math" panose="02040503050406030204" pitchFamily="18" charset="0"/>
                                  </a:rPr>
                                  <m:t>𝑖</m:t>
                                </m:r>
                                <m:r>
                                  <a:rPr lang="en-US" sz="2300" i="0">
                                    <a:latin typeface="Cambria Math" panose="02040503050406030204" pitchFamily="18" charset="0"/>
                                  </a:rPr>
                                  <m:t>≠</m:t>
                                </m:r>
                                <m:r>
                                  <a:rPr lang="en-US" sz="2300" i="1">
                                    <a:latin typeface="Cambria Math" panose="02040503050406030204" pitchFamily="18" charset="0"/>
                                  </a:rPr>
                                  <m:t>𝑘</m:t>
                                </m:r>
                              </m:e>
                            </m:mr>
                            <m:mr>
                              <m:e>
                                <m:r>
                                  <a:rPr lang="en-US" sz="2300" i="0">
                                    <a:latin typeface="Cambria Math" panose="02040503050406030204" pitchFamily="18" charset="0"/>
                                  </a:rPr>
                                  <m:t>1,</m:t>
                                </m:r>
                                <m:r>
                                  <m:rPr>
                                    <m:nor/>
                                  </m:rPr>
                                  <a:rPr lang="en-US" sz="2300" i="1">
                                    <a:latin typeface="Cambria Math" panose="02040503050406030204" pitchFamily="18" charset="0"/>
                                  </a:rPr>
                                  <m:t> </m:t>
                                </m:r>
                                <m:r>
                                  <a:rPr lang="en-US" sz="2300" i="1">
                                    <a:latin typeface="Cambria Math" panose="02040503050406030204" pitchFamily="18" charset="0"/>
                                  </a:rPr>
                                  <m:t>𝑖</m:t>
                                </m:r>
                                <m:r>
                                  <a:rPr lang="en-US" sz="2300" i="0">
                                    <a:latin typeface="Cambria Math" panose="02040503050406030204" pitchFamily="18" charset="0"/>
                                  </a:rPr>
                                  <m:t>=</m:t>
                                </m:r>
                                <m:r>
                                  <a:rPr lang="en-US" sz="2300" i="1">
                                    <a:latin typeface="Cambria Math" panose="02040503050406030204" pitchFamily="18" charset="0"/>
                                  </a:rPr>
                                  <m:t>𝑘</m:t>
                                </m:r>
                              </m:e>
                            </m:mr>
                          </m:m>
                        </m:e>
                      </m:d>
                    </m:oMath>
                  </m:oMathPara>
                </a14:m>
                <a:endParaRPr lang="en-US" sz="2300" dirty="0"/>
              </a:p>
            </p:txBody>
          </p:sp>
        </mc:Choice>
        <mc:Fallback xmlns="">
          <p:sp>
            <p:nvSpPr>
              <p:cNvPr id="10" name="Rectangle 9"/>
              <p:cNvSpPr>
                <a:spLocks noRot="1" noChangeAspect="1" noMove="1" noResize="1" noEditPoints="1" noAdjustHandles="1" noChangeArrowheads="1" noChangeShapeType="1" noTextEdit="1"/>
              </p:cNvSpPr>
              <p:nvPr/>
            </p:nvSpPr>
            <p:spPr>
              <a:xfrm>
                <a:off x="551653" y="5080520"/>
                <a:ext cx="2941446" cy="1011624"/>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42429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1" y="1086908"/>
                <a:ext cx="11715750" cy="5485342"/>
              </a:xfrm>
            </p:spPr>
            <p:txBody>
              <a:bodyPr>
                <a:noAutofit/>
              </a:bodyPr>
              <a:lstStyle/>
              <a:p>
                <a:pPr marL="0" indent="0">
                  <a:lnSpc>
                    <a:spcPct val="110000"/>
                  </a:lnSpc>
                  <a:spcBef>
                    <a:spcPts val="300"/>
                  </a:spcBef>
                  <a:spcAft>
                    <a:spcPts val="300"/>
                  </a:spcAft>
                  <a:buNone/>
                </a:pPr>
                <a:r>
                  <a:rPr lang="vi-VN" sz="2300" dirty="0" smtClean="0">
                    <a:solidFill>
                      <a:srgbClr val="66FF33"/>
                    </a:solidFill>
                    <a:latin typeface="Times New Roman" panose="02020603050405020304" pitchFamily="18" charset="0"/>
                    <a:cs typeface="Times New Roman" panose="02020603050405020304" pitchFamily="18" charset="0"/>
                  </a:rPr>
                  <a:t>4.3.2 Biểu diễn </a:t>
                </a:r>
                <a:r>
                  <a:rPr lang="vi-VN" sz="2300" dirty="0">
                    <a:solidFill>
                      <a:srgbClr val="66FF33"/>
                    </a:solidFill>
                    <a:latin typeface="Times New Roman" panose="02020603050405020304" pitchFamily="18" charset="0"/>
                    <a:cs typeface="Times New Roman" panose="02020603050405020304" pitchFamily="18" charset="0"/>
                  </a:rPr>
                  <a:t>liên tục tín </a:t>
                </a:r>
                <a:r>
                  <a:rPr lang="vi-VN" sz="2300" dirty="0" smtClean="0">
                    <a:solidFill>
                      <a:srgbClr val="66FF33"/>
                    </a:solidFill>
                    <a:latin typeface="Times New Roman" panose="02020603050405020304" pitchFamily="18" charset="0"/>
                    <a:cs typeface="Times New Roman" panose="02020603050405020304" pitchFamily="18" charset="0"/>
                  </a:rPr>
                  <a:t>hiệu xác định - </a:t>
                </a:r>
                <a:r>
                  <a:rPr lang="vi-VN" sz="2300" b="1" dirty="0" smtClean="0">
                    <a:solidFill>
                      <a:srgbClr val="CC66FF"/>
                    </a:solidFill>
                    <a:latin typeface="Times New Roman" panose="02020603050405020304" pitchFamily="18" charset="0"/>
                    <a:cs typeface="Times New Roman" panose="02020603050405020304" pitchFamily="18" charset="0"/>
                  </a:rPr>
                  <a:t> Dạng tổng quát</a:t>
                </a:r>
              </a:p>
              <a:p>
                <a:pPr marL="0" indent="457200">
                  <a:lnSpc>
                    <a:spcPct val="110000"/>
                  </a:lnSpc>
                  <a:spcBef>
                    <a:spcPts val="300"/>
                  </a:spcBef>
                  <a:spcAft>
                    <a:spcPts val="300"/>
                  </a:spcAft>
                  <a:buNone/>
                </a:pPr>
                <a:r>
                  <a:rPr lang="vi-VN" sz="2300" dirty="0" smtClean="0">
                    <a:latin typeface="Times New Roman" panose="02020603050405020304" pitchFamily="18" charset="0"/>
                    <a:cs typeface="Times New Roman" panose="02020603050405020304" pitchFamily="18" charset="0"/>
                  </a:rPr>
                  <a:t>Nếu không gian X có chiều vô hạn, việc biểu diễn là đi tìm dãy vô hạn các hệ số khai triển với tập trực chuẩn đầy đủ đã xác định. Việc biểu diễn tín hiệu có thể được mở rộng, không phải bằng các dãy số, mà là bằng các hàm thực hay phức của các biến thực hay phức nào đó </a:t>
                </a:r>
                <a:r>
                  <a:rPr lang="vi-VN" sz="2300" dirty="0" smtClean="0">
                    <a:latin typeface="Times New Roman" panose="02020603050405020304" pitchFamily="18" charset="0"/>
                    <a:cs typeface="Times New Roman" panose="02020603050405020304" pitchFamily="18" charset="0"/>
                    <a:sym typeface="Wingdings" panose="05000000000000000000" pitchFamily="2" charset="2"/>
                  </a:rPr>
                  <a:t> gọi là biểu diễn liên tục tín hiệu. </a:t>
                </a:r>
              </a:p>
              <a:p>
                <a:pPr marL="0" indent="457200">
                  <a:lnSpc>
                    <a:spcPct val="110000"/>
                  </a:lnSpc>
                  <a:spcBef>
                    <a:spcPts val="300"/>
                  </a:spcBef>
                  <a:spcAft>
                    <a:spcPts val="300"/>
                  </a:spcAft>
                  <a:buNone/>
                </a:pPr>
                <a:r>
                  <a:rPr lang="vi-VN" sz="2300" dirty="0" smtClean="0">
                    <a:latin typeface="Times New Roman" panose="02020603050405020304" pitchFamily="18" charset="0"/>
                    <a:cs typeface="Times New Roman" panose="02020603050405020304" pitchFamily="18" charset="0"/>
                    <a:sym typeface="Wingdings" panose="05000000000000000000" pitchFamily="2" charset="2"/>
                  </a:rPr>
                  <a:t>Đa số các biểu diễn liên tục tín hiệu được dùng trong thực tế có dạng biến đổi tích phân, trong đó tín hiệu </a:t>
                </a:r>
                <a14:m>
                  <m:oMath xmlns:m="http://schemas.openxmlformats.org/officeDocument/2006/math">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được làm tương ứng với một hàm thực hay phức </a:t>
                </a:r>
                <a:r>
                  <a:rPr lang="vi-VN" sz="2300" i="1" dirty="0" smtClean="0">
                    <a:latin typeface="Times New Roman" panose="02020603050405020304" pitchFamily="18" charset="0"/>
                    <a:cs typeface="Times New Roman" panose="02020603050405020304" pitchFamily="18" charset="0"/>
                  </a:rPr>
                  <a:t>X</a:t>
                </a:r>
                <a:r>
                  <a:rPr lang="vi-VN" sz="2300" dirty="0" smtClean="0">
                    <a:latin typeface="Times New Roman" panose="02020603050405020304" pitchFamily="18" charset="0"/>
                    <a:cs typeface="Times New Roman" panose="02020603050405020304" pitchFamily="18" charset="0"/>
                  </a:rPr>
                  <a:t>(s). Nếu biến s được xác định trong tập</a:t>
                </a:r>
                <a14:m>
                  <m:oMath xmlns:m="http://schemas.openxmlformats.org/officeDocument/2006/math">
                    <m:r>
                      <a:rPr lang="vi-VN" sz="2400" b="0" i="0" smtClean="0">
                        <a:latin typeface="Cambria Math" panose="02040503050406030204" pitchFamily="18" charset="0"/>
                      </a:rPr>
                      <m:t> </m:t>
                    </m:r>
                    <m:r>
                      <a:rPr lang="en-US" sz="2400" i="1" smtClean="0">
                        <a:solidFill>
                          <a:srgbClr val="66FF33"/>
                        </a:solidFill>
                        <a:latin typeface="Cambria Math" panose="02040503050406030204" pitchFamily="18" charset="0"/>
                      </a:rPr>
                      <m:t>𝛺</m:t>
                    </m:r>
                  </m:oMath>
                </a14:m>
                <a:r>
                  <a:rPr lang="vi-VN" sz="2300" dirty="0" smtClean="0">
                    <a:latin typeface="Times New Roman" panose="02020603050405020304" pitchFamily="18" charset="0"/>
                    <a:cs typeface="Times New Roman" panose="02020603050405020304" pitchFamily="18" charset="0"/>
                  </a:rPr>
                  <a:t>, thì biến đổi tích phân của tín hiệu được xác định trong tập </a:t>
                </a:r>
                <a14:m>
                  <m:oMath xmlns:m="http://schemas.openxmlformats.org/officeDocument/2006/math">
                    <m:r>
                      <a:rPr lang="en-US" sz="2400" i="1" smtClean="0">
                        <a:solidFill>
                          <a:srgbClr val="66FF33"/>
                        </a:solidFill>
                        <a:latin typeface="Cambria Math" panose="02040503050406030204" pitchFamily="18" charset="0"/>
                      </a:rPr>
                      <m:t>𝜏</m:t>
                    </m:r>
                  </m:oMath>
                </a14:m>
                <a:r>
                  <a:rPr lang="vi-VN" sz="2300" dirty="0" smtClean="0">
                    <a:latin typeface="Times New Roman" panose="02020603050405020304" pitchFamily="18" charset="0"/>
                    <a:cs typeface="Times New Roman" panose="02020603050405020304" pitchFamily="18" charset="0"/>
                  </a:rPr>
                  <a:t>. Các biến đổi tích phân có dạng tổng quát như sau:</a:t>
                </a:r>
              </a:p>
              <a:p>
                <a:pPr marL="0" indent="0">
                  <a:lnSpc>
                    <a:spcPct val="110000"/>
                  </a:lnSpc>
                  <a:spcBef>
                    <a:spcPts val="300"/>
                  </a:spcBef>
                  <a:spcAft>
                    <a:spcPts val="300"/>
                  </a:spcAft>
                  <a:buNone/>
                </a:pPr>
                <a:endParaRPr lang="vi-VN" sz="23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1" y="1086908"/>
                <a:ext cx="11715750" cy="5485342"/>
              </a:xfrm>
              <a:blipFill rotWithShape="0">
                <a:blip r:embed="rId2"/>
                <a:stretch>
                  <a:fillRect l="-780" t="-778" r="-1093"/>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25</a:t>
            </a:fld>
            <a:endParaRPr lang="en-US"/>
          </a:p>
        </p:txBody>
      </p:sp>
      <p:grpSp>
        <p:nvGrpSpPr>
          <p:cNvPr id="16" name="Group 15"/>
          <p:cNvGrpSpPr/>
          <p:nvPr/>
        </p:nvGrpSpPr>
        <p:grpSpPr>
          <a:xfrm>
            <a:off x="698695" y="4856426"/>
            <a:ext cx="4382225" cy="2001574"/>
            <a:chOff x="3213295" y="4764351"/>
            <a:chExt cx="4382225" cy="2001574"/>
          </a:xfrm>
        </p:grpSpPr>
        <mc:AlternateContent xmlns:mc="http://schemas.openxmlformats.org/markup-compatibility/2006" xmlns:a14="http://schemas.microsoft.com/office/drawing/2010/main">
          <mc:Choice Requires="a14">
            <p:sp>
              <p:nvSpPr>
                <p:cNvPr id="9" name="Rectangle 8"/>
                <p:cNvSpPr/>
                <p:nvPr/>
              </p:nvSpPr>
              <p:spPr>
                <a:xfrm>
                  <a:off x="3213295" y="4764351"/>
                  <a:ext cx="3416961" cy="20015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300" i="1" smtClean="0">
                                <a:solidFill>
                                  <a:srgbClr val="66FF33"/>
                                </a:solidFill>
                                <a:latin typeface="Cambria Math" panose="02040503050406030204" pitchFamily="18" charset="0"/>
                              </a:rPr>
                            </m:ctrlPr>
                          </m:dPr>
                          <m:e>
                            <m:m>
                              <m:mPr>
                                <m:mcs>
                                  <m:mc>
                                    <m:mcPr>
                                      <m:count m:val="1"/>
                                      <m:mcJc m:val="center"/>
                                    </m:mcPr>
                                  </m:mc>
                                </m:mcs>
                                <m:ctrlPr>
                                  <a:rPr lang="en-US" sz="2300" i="1">
                                    <a:solidFill>
                                      <a:srgbClr val="66FF33"/>
                                    </a:solidFill>
                                    <a:latin typeface="Cambria Math" panose="02040503050406030204" pitchFamily="18" charset="0"/>
                                  </a:rPr>
                                </m:ctrlPr>
                              </m:mPr>
                              <m:mr>
                                <m:e>
                                  <m:r>
                                    <a:rPr lang="en-US" sz="2300" i="1">
                                      <a:solidFill>
                                        <a:srgbClr val="66FF33"/>
                                      </a:solidFill>
                                      <a:latin typeface="Cambria Math" panose="02040503050406030204" pitchFamily="18" charset="0"/>
                                    </a:rPr>
                                    <m:t>𝑋</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𝑠</m:t>
                                      </m:r>
                                    </m:e>
                                  </m:d>
                                  <m:r>
                                    <a:rPr lang="en-US" sz="2300" i="0">
                                      <a:solidFill>
                                        <a:srgbClr val="66FF33"/>
                                      </a:solidFill>
                                      <a:latin typeface="Cambria Math" panose="02040503050406030204" pitchFamily="18" charset="0"/>
                                    </a:rPr>
                                    <m:t>=</m:t>
                                  </m:r>
                                  <m:nary>
                                    <m:naryPr>
                                      <m:limLoc m:val="undOvr"/>
                                      <m:grow m:val="on"/>
                                      <m:supHide m:val="on"/>
                                      <m:ctrlPr>
                                        <a:rPr lang="en-US" sz="2300" i="1">
                                          <a:solidFill>
                                            <a:srgbClr val="66FF33"/>
                                          </a:solidFill>
                                          <a:latin typeface="Cambria Math" panose="02040503050406030204" pitchFamily="18" charset="0"/>
                                        </a:rPr>
                                      </m:ctrlPr>
                                    </m:naryPr>
                                    <m:sub>
                                      <m:r>
                                        <a:rPr lang="en-US" sz="2300" i="1">
                                          <a:solidFill>
                                            <a:srgbClr val="66FF33"/>
                                          </a:solidFill>
                                          <a:latin typeface="Cambria Math" panose="02040503050406030204" pitchFamily="18" charset="0"/>
                                        </a:rPr>
                                        <m:t>𝜏</m:t>
                                      </m:r>
                                    </m:sub>
                                    <m:sup/>
                                    <m:e>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r>
                                        <a:rPr lang="en-US" sz="2300" i="1">
                                          <a:solidFill>
                                            <a:srgbClr val="66FF33"/>
                                          </a:solidFill>
                                          <a:latin typeface="Cambria Math" panose="02040503050406030204" pitchFamily="18" charset="0"/>
                                        </a:rPr>
                                        <m:t>𝜑</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r>
                                            <a:rPr lang="en-US" sz="2300" i="0">
                                              <a:solidFill>
                                                <a:srgbClr val="66FF33"/>
                                              </a:solidFill>
                                              <a:latin typeface="Cambria Math" panose="02040503050406030204" pitchFamily="18" charset="0"/>
                                            </a:rPr>
                                            <m:t>,</m:t>
                                          </m:r>
                                          <m:r>
                                            <a:rPr lang="en-US" sz="2300" i="1">
                                              <a:solidFill>
                                                <a:srgbClr val="66FF33"/>
                                              </a:solidFill>
                                              <a:latin typeface="Cambria Math" panose="02040503050406030204" pitchFamily="18" charset="0"/>
                                            </a:rPr>
                                            <m:t>𝑠</m:t>
                                          </m:r>
                                        </m:e>
                                      </m:d>
                                      <m:r>
                                        <a:rPr lang="en-US" sz="2300" i="1">
                                          <a:solidFill>
                                            <a:srgbClr val="66FF33"/>
                                          </a:solidFill>
                                          <a:latin typeface="Cambria Math" panose="02040503050406030204" pitchFamily="18" charset="0"/>
                                        </a:rPr>
                                        <m:t>𝑑𝑡</m:t>
                                      </m:r>
                                    </m:e>
                                  </m:nary>
                                </m:e>
                              </m:mr>
                              <m:mr>
                                <m:e>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r>
                                    <a:rPr lang="en-US" sz="2300" i="0">
                                      <a:solidFill>
                                        <a:srgbClr val="66FF33"/>
                                      </a:solidFill>
                                      <a:latin typeface="Cambria Math" panose="02040503050406030204" pitchFamily="18" charset="0"/>
                                    </a:rPr>
                                    <m:t>=</m:t>
                                  </m:r>
                                  <m:nary>
                                    <m:naryPr>
                                      <m:limLoc m:val="undOvr"/>
                                      <m:grow m:val="on"/>
                                      <m:supHide m:val="on"/>
                                      <m:ctrlPr>
                                        <a:rPr lang="en-US" sz="2300" i="1">
                                          <a:solidFill>
                                            <a:srgbClr val="66FF33"/>
                                          </a:solidFill>
                                          <a:latin typeface="Cambria Math" panose="02040503050406030204" pitchFamily="18" charset="0"/>
                                        </a:rPr>
                                      </m:ctrlPr>
                                    </m:naryPr>
                                    <m:sub>
                                      <m:r>
                                        <a:rPr lang="en-US" sz="2300" i="1">
                                          <a:solidFill>
                                            <a:srgbClr val="66FF33"/>
                                          </a:solidFill>
                                          <a:latin typeface="Cambria Math" panose="02040503050406030204" pitchFamily="18" charset="0"/>
                                        </a:rPr>
                                        <m:t>𝛺</m:t>
                                      </m:r>
                                    </m:sub>
                                    <m:sup/>
                                    <m:e>
                                      <m:r>
                                        <a:rPr lang="en-US" sz="2300" i="1">
                                          <a:solidFill>
                                            <a:srgbClr val="66FF33"/>
                                          </a:solidFill>
                                          <a:latin typeface="Cambria Math" panose="02040503050406030204" pitchFamily="18" charset="0"/>
                                        </a:rPr>
                                        <m:t>𝑋</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𝑠</m:t>
                                          </m:r>
                                        </m:e>
                                      </m:d>
                                      <m:r>
                                        <a:rPr lang="en-US" sz="2300" i="1" smtClean="0">
                                          <a:solidFill>
                                            <a:srgbClr val="66FF33"/>
                                          </a:solidFill>
                                          <a:latin typeface="Cambria Math" panose="02040503050406030204" pitchFamily="18" charset="0"/>
                                        </a:rPr>
                                        <m:t>𝝍</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𝑠</m:t>
                                          </m:r>
                                          <m:r>
                                            <a:rPr lang="en-US" sz="2300" i="0">
                                              <a:solidFill>
                                                <a:srgbClr val="66FF33"/>
                                              </a:solidFill>
                                              <a:latin typeface="Cambria Math" panose="02040503050406030204" pitchFamily="18" charset="0"/>
                                            </a:rPr>
                                            <m:t>,</m:t>
                                          </m:r>
                                          <m:r>
                                            <a:rPr lang="en-US" sz="2300" i="1">
                                              <a:solidFill>
                                                <a:srgbClr val="66FF33"/>
                                              </a:solidFill>
                                              <a:latin typeface="Cambria Math" panose="02040503050406030204" pitchFamily="18" charset="0"/>
                                            </a:rPr>
                                            <m:t>𝑡</m:t>
                                          </m:r>
                                        </m:e>
                                      </m:d>
                                      <m:r>
                                        <a:rPr lang="en-US" sz="2300" i="1">
                                          <a:solidFill>
                                            <a:srgbClr val="66FF33"/>
                                          </a:solidFill>
                                          <a:latin typeface="Cambria Math" panose="02040503050406030204" pitchFamily="18" charset="0"/>
                                        </a:rPr>
                                        <m:t>𝑑𝑠</m:t>
                                      </m:r>
                                    </m:e>
                                  </m:nary>
                                </m:e>
                              </m:mr>
                            </m:m>
                          </m:e>
                        </m:d>
                      </m:oMath>
                    </m:oMathPara>
                  </a14:m>
                  <a:endParaRPr lang="en-US" sz="2300" dirty="0">
                    <a:solidFill>
                      <a:srgbClr val="66FF33"/>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13295" y="4764351"/>
                  <a:ext cx="3416961" cy="20015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630256" y="4987409"/>
                  <a:ext cx="9099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66FF33"/>
                            </a:solidFill>
                            <a:latin typeface="Cambria Math" panose="02040503050406030204" pitchFamily="18" charset="0"/>
                          </a:rPr>
                          <m:t>𝑡</m:t>
                        </m:r>
                        <m:r>
                          <a:rPr lang="en-US" sz="2400" i="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𝜏</m:t>
                        </m:r>
                      </m:oMath>
                    </m:oMathPara>
                  </a14:m>
                  <a:endParaRPr lang="en-US" sz="2400" dirty="0">
                    <a:solidFill>
                      <a:srgbClr val="66FF33"/>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6630256" y="4987409"/>
                  <a:ext cx="909929" cy="46166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6630256" y="5949062"/>
                  <a:ext cx="965264" cy="4462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i="1" smtClean="0">
                            <a:solidFill>
                              <a:srgbClr val="66FF33"/>
                            </a:solidFill>
                            <a:latin typeface="Cambria Math" panose="02040503050406030204" pitchFamily="18" charset="0"/>
                          </a:rPr>
                          <m:t>𝑠</m:t>
                        </m:r>
                        <m:r>
                          <a:rPr lang="en-US" sz="2300" i="0">
                            <a:solidFill>
                              <a:srgbClr val="66FF33"/>
                            </a:solidFill>
                            <a:latin typeface="Cambria Math" panose="02040503050406030204" pitchFamily="18" charset="0"/>
                          </a:rPr>
                          <m:t>∈</m:t>
                        </m:r>
                        <m:r>
                          <a:rPr lang="en-US" sz="2300" i="1">
                            <a:solidFill>
                              <a:srgbClr val="66FF33"/>
                            </a:solidFill>
                            <a:latin typeface="Cambria Math" panose="02040503050406030204" pitchFamily="18" charset="0"/>
                          </a:rPr>
                          <m:t>𝛺</m:t>
                        </m:r>
                      </m:oMath>
                    </m:oMathPara>
                  </a14:m>
                  <a:endParaRPr lang="en-US" sz="2300" dirty="0">
                    <a:solidFill>
                      <a:srgbClr val="66FF33"/>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6630256" y="5949062"/>
                  <a:ext cx="965264" cy="446276"/>
                </a:xfrm>
                <a:prstGeom prst="rect">
                  <a:avLst/>
                </a:prstGeom>
                <a:blipFill rotWithShape="0">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Content Placeholder 2"/>
              <p:cNvSpPr txBox="1">
                <a:spLocks/>
              </p:cNvSpPr>
              <p:nvPr/>
            </p:nvSpPr>
            <p:spPr>
              <a:xfrm>
                <a:off x="5650491" y="4686300"/>
                <a:ext cx="6248399" cy="1990724"/>
              </a:xfrm>
              <a:prstGeom prst="rect">
                <a:avLst/>
              </a:prstGeom>
              <a:noFill/>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nSpc>
                    <a:spcPct val="110000"/>
                  </a:lnSpc>
                  <a:spcBef>
                    <a:spcPts val="0"/>
                  </a:spcBef>
                  <a:spcAft>
                    <a:spcPts val="0"/>
                  </a:spcAft>
                  <a:buFont typeface="Arial" pitchFamily="34" charset="0"/>
                  <a:buNone/>
                </a:pPr>
                <a:r>
                  <a:rPr lang="vi-VN" sz="2200" dirty="0" smtClean="0">
                    <a:solidFill>
                      <a:schemeClr val="tx1"/>
                    </a:solidFill>
                    <a:latin typeface="Times New Roman" panose="02020603050405020304" pitchFamily="18" charset="0"/>
                    <a:cs typeface="Times New Roman" panose="02020603050405020304" pitchFamily="18" charset="0"/>
                  </a:rPr>
                  <a:t>trong</a:t>
                </a:r>
                <a14:m>
                  <m:oMath xmlns:m="http://schemas.openxmlformats.org/officeDocument/2006/math">
                    <m:r>
                      <a:rPr lang="vi-VN" sz="2200" b="0" i="0" smtClean="0">
                        <a:solidFill>
                          <a:schemeClr val="tx1"/>
                        </a:solidFill>
                        <a:latin typeface="Cambria Math" panose="02040503050406030204" pitchFamily="18" charset="0"/>
                      </a:rPr>
                      <m:t> </m:t>
                    </m:r>
                    <m:r>
                      <a:rPr lang="vi-VN" sz="2200" i="1">
                        <a:solidFill>
                          <a:schemeClr val="tx1"/>
                        </a:solidFill>
                        <a:latin typeface="Cambria Math" panose="02040503050406030204" pitchFamily="18" charset="0"/>
                      </a:rPr>
                      <m:t>đó</m:t>
                    </m:r>
                    <m:r>
                      <a:rPr lang="vi-VN" sz="2200" b="0" i="1" smtClean="0">
                        <a:solidFill>
                          <a:srgbClr val="FFFF00"/>
                        </a:solidFill>
                        <a:latin typeface="Cambria Math" panose="02040503050406030204" pitchFamily="18" charset="0"/>
                      </a:rPr>
                      <m:t>:</m:t>
                    </m:r>
                  </m:oMath>
                </a14:m>
                <a:endParaRPr lang="vi-VN" sz="2200" b="0" dirty="0" smtClean="0">
                  <a:solidFill>
                    <a:srgbClr val="FFFF00"/>
                  </a:solidFill>
                  <a:latin typeface="Times New Roman" panose="02020603050405020304" pitchFamily="18" charset="0"/>
                </a:endParaRPr>
              </a:p>
              <a:p>
                <a:pPr marL="342900" indent="-342900">
                  <a:lnSpc>
                    <a:spcPct val="110000"/>
                  </a:lnSpc>
                  <a:spcBef>
                    <a:spcPts val="0"/>
                  </a:spcBef>
                  <a:spcAft>
                    <a:spcPts val="0"/>
                  </a:spcAft>
                </a:pPr>
                <a14:m>
                  <m:oMath xmlns:m="http://schemas.openxmlformats.org/officeDocument/2006/math">
                    <m:r>
                      <a:rPr lang="en-US" sz="2000" i="1">
                        <a:solidFill>
                          <a:srgbClr val="66FF33"/>
                        </a:solidFill>
                        <a:latin typeface="Cambria Math" panose="02040503050406030204" pitchFamily="18" charset="0"/>
                      </a:rPr>
                      <m:t>𝝍</m:t>
                    </m:r>
                    <m:d>
                      <m:dPr>
                        <m:ctrlPr>
                          <a:rPr lang="en-US" sz="2000" i="1">
                            <a:solidFill>
                              <a:srgbClr val="66FF33"/>
                            </a:solidFill>
                            <a:latin typeface="Cambria Math" panose="02040503050406030204" pitchFamily="18" charset="0"/>
                          </a:rPr>
                        </m:ctrlPr>
                      </m:dPr>
                      <m:e>
                        <m:r>
                          <a:rPr lang="en-US" sz="2000" i="1">
                            <a:solidFill>
                              <a:srgbClr val="66FF33"/>
                            </a:solidFill>
                            <a:latin typeface="Cambria Math" panose="02040503050406030204" pitchFamily="18" charset="0"/>
                          </a:rPr>
                          <m:t>𝑠</m:t>
                        </m:r>
                        <m:r>
                          <a:rPr lang="en-US" sz="2000">
                            <a:solidFill>
                              <a:srgbClr val="66FF33"/>
                            </a:solidFill>
                            <a:latin typeface="Cambria Math" panose="02040503050406030204" pitchFamily="18" charset="0"/>
                          </a:rPr>
                          <m:t>,</m:t>
                        </m:r>
                        <m:r>
                          <a:rPr lang="en-US" sz="2000" i="1">
                            <a:solidFill>
                              <a:srgbClr val="66FF33"/>
                            </a:solidFill>
                            <a:latin typeface="Cambria Math" panose="02040503050406030204" pitchFamily="18" charset="0"/>
                          </a:rPr>
                          <m:t>𝑡</m:t>
                        </m:r>
                      </m:e>
                    </m:d>
                  </m:oMath>
                </a14:m>
                <a:r>
                  <a:rPr lang="vi-VN" sz="2200" i="1" dirty="0" smtClean="0">
                    <a:latin typeface="Times New Roman" panose="02020603050405020304" pitchFamily="18" charset="0"/>
                    <a:cs typeface="Times New Roman" panose="02020603050405020304" pitchFamily="18" charset="0"/>
                  </a:rPr>
                  <a:t>:</a:t>
                </a:r>
                <a:r>
                  <a:rPr lang="vi-VN" sz="2200" dirty="0" smtClean="0">
                    <a:latin typeface="Times New Roman" panose="02020603050405020304" pitchFamily="18" charset="0"/>
                    <a:cs typeface="Times New Roman" panose="02020603050405020304" pitchFamily="18" charset="0"/>
                  </a:rPr>
                  <a:t> nhân biến đổi tích phân</a:t>
                </a:r>
              </a:p>
              <a:p>
                <a:pPr marL="342900" indent="-342900">
                  <a:lnSpc>
                    <a:spcPct val="110000"/>
                  </a:lnSpc>
                  <a:spcBef>
                    <a:spcPts val="0"/>
                  </a:spcBef>
                  <a:spcAft>
                    <a:spcPts val="0"/>
                  </a:spcAft>
                </a:pPr>
                <a14:m>
                  <m:oMath xmlns:m="http://schemas.openxmlformats.org/officeDocument/2006/math">
                    <m:r>
                      <a:rPr lang="en-US" sz="2000" i="1">
                        <a:solidFill>
                          <a:srgbClr val="66FF33"/>
                        </a:solidFill>
                        <a:latin typeface="Cambria Math" panose="02040503050406030204" pitchFamily="18" charset="0"/>
                      </a:rPr>
                      <m:t>𝜑</m:t>
                    </m:r>
                    <m:d>
                      <m:dPr>
                        <m:ctrlPr>
                          <a:rPr lang="en-US" sz="2000" i="1">
                            <a:solidFill>
                              <a:srgbClr val="66FF33"/>
                            </a:solidFill>
                            <a:latin typeface="Cambria Math" panose="02040503050406030204" pitchFamily="18" charset="0"/>
                          </a:rPr>
                        </m:ctrlPr>
                      </m:dPr>
                      <m:e>
                        <m:r>
                          <a:rPr lang="en-US" sz="2000" i="1">
                            <a:solidFill>
                              <a:srgbClr val="66FF33"/>
                            </a:solidFill>
                            <a:latin typeface="Cambria Math" panose="02040503050406030204" pitchFamily="18" charset="0"/>
                          </a:rPr>
                          <m:t>𝑡</m:t>
                        </m:r>
                        <m:r>
                          <a:rPr lang="en-US" sz="2000">
                            <a:solidFill>
                              <a:srgbClr val="66FF33"/>
                            </a:solidFill>
                            <a:latin typeface="Cambria Math" panose="02040503050406030204" pitchFamily="18" charset="0"/>
                          </a:rPr>
                          <m:t>,</m:t>
                        </m:r>
                        <m:r>
                          <a:rPr lang="en-US" sz="2000" i="1">
                            <a:solidFill>
                              <a:srgbClr val="66FF33"/>
                            </a:solidFill>
                            <a:latin typeface="Cambria Math" panose="02040503050406030204" pitchFamily="18" charset="0"/>
                          </a:rPr>
                          <m:t>𝑠</m:t>
                        </m:r>
                      </m:e>
                    </m:d>
                  </m:oMath>
                </a14:m>
                <a:r>
                  <a:rPr lang="vi-VN" sz="2200" dirty="0" smtClean="0">
                    <a:latin typeface="Times New Roman" panose="02020603050405020304" pitchFamily="18" charset="0"/>
                    <a:cs typeface="Times New Roman" panose="02020603050405020304" pitchFamily="18" charset="0"/>
                  </a:rPr>
                  <a:t>: nhân liên hợp</a:t>
                </a:r>
                <a:endParaRPr lang="vi-VN" sz="2200" dirty="0">
                  <a:latin typeface="Times New Roman" panose="02020603050405020304" pitchFamily="18" charset="0"/>
                  <a:cs typeface="Times New Roman" panose="02020603050405020304" pitchFamily="18" charset="0"/>
                </a:endParaRPr>
              </a:p>
              <a:p>
                <a:pPr marL="0" indent="0">
                  <a:lnSpc>
                    <a:spcPct val="110000"/>
                  </a:lnSpc>
                  <a:spcBef>
                    <a:spcPts val="0"/>
                  </a:spcBef>
                  <a:spcAft>
                    <a:spcPts val="0"/>
                  </a:spcAft>
                  <a:buNone/>
                </a:pP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 Hàm </a:t>
                </a:r>
                <a:r>
                  <a:rPr lang="vi-VN" sz="2200" i="1" dirty="0" smtClean="0">
                    <a:solidFill>
                      <a:srgbClr val="66FF33"/>
                    </a:solidFill>
                    <a:latin typeface="Times New Roman" panose="02020603050405020304" pitchFamily="18" charset="0"/>
                    <a:cs typeface="Times New Roman" panose="02020603050405020304" pitchFamily="18" charset="0"/>
                    <a:sym typeface="Wingdings" panose="05000000000000000000" pitchFamily="2" charset="2"/>
                  </a:rPr>
                  <a:t>X</a:t>
                </a:r>
                <a:r>
                  <a:rPr lang="vi-VN" sz="2200" dirty="0" smtClean="0">
                    <a:solidFill>
                      <a:srgbClr val="66FF33"/>
                    </a:solidFill>
                    <a:latin typeface="Times New Roman" panose="02020603050405020304" pitchFamily="18" charset="0"/>
                    <a:cs typeface="Times New Roman" panose="02020603050405020304" pitchFamily="18" charset="0"/>
                    <a:sym typeface="Wingdings" panose="05000000000000000000" pitchFamily="2" charset="2"/>
                  </a:rPr>
                  <a:t>(</a:t>
                </a:r>
                <a:r>
                  <a:rPr lang="vi-VN" sz="2200" i="1" dirty="0" smtClean="0">
                    <a:solidFill>
                      <a:srgbClr val="66FF33"/>
                    </a:solidFill>
                    <a:latin typeface="Times New Roman" panose="02020603050405020304" pitchFamily="18" charset="0"/>
                    <a:cs typeface="Times New Roman" panose="02020603050405020304" pitchFamily="18" charset="0"/>
                    <a:sym typeface="Wingdings" panose="05000000000000000000" pitchFamily="2" charset="2"/>
                  </a:rPr>
                  <a:t>s</a:t>
                </a:r>
                <a:r>
                  <a:rPr lang="vi-VN" sz="2200" dirty="0" smtClean="0">
                    <a:solidFill>
                      <a:srgbClr val="66FF33"/>
                    </a:solidFill>
                    <a:latin typeface="Times New Roman" panose="02020603050405020304" pitchFamily="18" charset="0"/>
                    <a:cs typeface="Times New Roman" panose="02020603050405020304" pitchFamily="18" charset="0"/>
                    <a:sym typeface="Wingdings" panose="05000000000000000000" pitchFamily="2" charset="2"/>
                  </a:rPr>
                  <a:t>)</a:t>
                </a:r>
                <a:r>
                  <a:rPr lang="vi-VN" sz="2200" dirty="0" smtClean="0">
                    <a:latin typeface="Times New Roman" panose="02020603050405020304" pitchFamily="18" charset="0"/>
                    <a:cs typeface="Times New Roman" panose="02020603050405020304" pitchFamily="18" charset="0"/>
                    <a:sym typeface="Wingdings" panose="05000000000000000000" pitchFamily="2" charset="2"/>
                  </a:rPr>
                  <a:t> được gọi là biểu diễn liên tục của tín hiệu </a:t>
                </a:r>
                <a14:m>
                  <m:oMath xmlns:m="http://schemas.openxmlformats.org/officeDocument/2006/math">
                    <m:r>
                      <a:rPr lang="en-US" sz="2000" i="1">
                        <a:solidFill>
                          <a:srgbClr val="66FF33"/>
                        </a:solidFill>
                        <a:latin typeface="Cambria Math" panose="02040503050406030204" pitchFamily="18" charset="0"/>
                      </a:rPr>
                      <m:t>𝑥</m:t>
                    </m:r>
                    <m:d>
                      <m:dPr>
                        <m:ctrlPr>
                          <a:rPr lang="en-US" sz="2000" i="1">
                            <a:solidFill>
                              <a:srgbClr val="66FF33"/>
                            </a:solidFill>
                            <a:latin typeface="Cambria Math" panose="02040503050406030204" pitchFamily="18" charset="0"/>
                          </a:rPr>
                        </m:ctrlPr>
                      </m:dPr>
                      <m:e>
                        <m:r>
                          <a:rPr lang="en-US" sz="2000" i="1">
                            <a:solidFill>
                              <a:srgbClr val="66FF33"/>
                            </a:solidFill>
                            <a:latin typeface="Cambria Math" panose="02040503050406030204" pitchFamily="18" charset="0"/>
                          </a:rPr>
                          <m:t>𝑡</m:t>
                        </m:r>
                      </m:e>
                    </m:d>
                  </m:oMath>
                </a14:m>
                <a:r>
                  <a:rPr lang="vi-VN" sz="2000" dirty="0">
                    <a:latin typeface="Times New Roman" panose="02020603050405020304" pitchFamily="18" charset="0"/>
                    <a:cs typeface="Times New Roman" panose="02020603050405020304" pitchFamily="18" charset="0"/>
                  </a:rPr>
                  <a:t> </a:t>
                </a:r>
                <a:endParaRPr lang="vi-VN" sz="2200" dirty="0" smtClean="0">
                  <a:latin typeface="Times New Roman" panose="02020603050405020304" pitchFamily="18" charset="0"/>
                  <a:cs typeface="Times New Roman" panose="02020603050405020304" pitchFamily="18" charset="0"/>
                </a:endParaRPr>
              </a:p>
            </p:txBody>
          </p:sp>
        </mc:Choice>
        <mc:Fallback xmlns="">
          <p:sp>
            <p:nvSpPr>
              <p:cNvPr id="18" name="Content Placeholder 2"/>
              <p:cNvSpPr txBox="1">
                <a:spLocks noRot="1" noChangeAspect="1" noMove="1" noResize="1" noEditPoints="1" noAdjustHandles="1" noChangeArrowheads="1" noChangeShapeType="1" noTextEdit="1"/>
              </p:cNvSpPr>
              <p:nvPr/>
            </p:nvSpPr>
            <p:spPr>
              <a:xfrm>
                <a:off x="5650491" y="4686300"/>
                <a:ext cx="6248399" cy="1990724"/>
              </a:xfrm>
              <a:prstGeom prst="rect">
                <a:avLst/>
              </a:prstGeom>
              <a:blipFill rotWithShape="0">
                <a:blip r:embed="rId6"/>
                <a:stretch>
                  <a:fillRect l="-1268" t="-1840" b="-2147"/>
                </a:stretch>
              </a:blipFill>
            </p:spPr>
            <p:txBody>
              <a:bodyPr/>
              <a:lstStyle/>
              <a:p>
                <a:r>
                  <a:rPr lang="en-US">
                    <a:noFill/>
                  </a:rPr>
                  <a:t> </a:t>
                </a:r>
              </a:p>
            </p:txBody>
          </p:sp>
        </mc:Fallback>
      </mc:AlternateContent>
    </p:spTree>
    <p:extLst>
      <p:ext uri="{BB962C8B-B14F-4D97-AF65-F5344CB8AC3E}">
        <p14:creationId xmlns:p14="http://schemas.microsoft.com/office/powerpoint/2010/main" val="10604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1" y="1086908"/>
                <a:ext cx="11715750" cy="5485342"/>
              </a:xfrm>
            </p:spPr>
            <p:txBody>
              <a:bodyPr>
                <a:noAutofit/>
              </a:bodyPr>
              <a:lstStyle/>
              <a:p>
                <a:pPr marL="0" indent="0">
                  <a:lnSpc>
                    <a:spcPct val="110000"/>
                  </a:lnSpc>
                  <a:spcBef>
                    <a:spcPts val="300"/>
                  </a:spcBef>
                  <a:spcAft>
                    <a:spcPts val="300"/>
                  </a:spcAft>
                  <a:buNone/>
                </a:pPr>
                <a:r>
                  <a:rPr lang="vi-VN" sz="2400" dirty="0" smtClean="0">
                    <a:solidFill>
                      <a:srgbClr val="66FF33"/>
                    </a:solidFill>
                    <a:latin typeface="Times New Roman" panose="02020603050405020304" pitchFamily="18" charset="0"/>
                    <a:cs typeface="Times New Roman" panose="02020603050405020304" pitchFamily="18" charset="0"/>
                  </a:rPr>
                  <a:t>4.3.2 Biểu diễn </a:t>
                </a:r>
                <a:r>
                  <a:rPr lang="vi-VN" sz="2400" dirty="0">
                    <a:solidFill>
                      <a:srgbClr val="66FF33"/>
                    </a:solidFill>
                    <a:latin typeface="Times New Roman" panose="02020603050405020304" pitchFamily="18" charset="0"/>
                    <a:cs typeface="Times New Roman" panose="02020603050405020304" pitchFamily="18" charset="0"/>
                  </a:rPr>
                  <a:t>liên tục tín </a:t>
                </a:r>
                <a:r>
                  <a:rPr lang="vi-VN" sz="2400" dirty="0" smtClean="0">
                    <a:solidFill>
                      <a:srgbClr val="66FF33"/>
                    </a:solidFill>
                    <a:latin typeface="Times New Roman" panose="02020603050405020304" pitchFamily="18" charset="0"/>
                    <a:cs typeface="Times New Roman" panose="02020603050405020304" pitchFamily="18" charset="0"/>
                  </a:rPr>
                  <a:t>hiệu xác định - </a:t>
                </a:r>
                <a:r>
                  <a:rPr lang="vi-VN" sz="2400" b="1" dirty="0" smtClean="0">
                    <a:solidFill>
                      <a:srgbClr val="CC66FF"/>
                    </a:solidFill>
                    <a:latin typeface="Times New Roman" panose="02020603050405020304" pitchFamily="18" charset="0"/>
                    <a:cs typeface="Times New Roman" panose="02020603050405020304" pitchFamily="18" charset="0"/>
                  </a:rPr>
                  <a:t> Các biến </a:t>
                </a:r>
                <a:r>
                  <a:rPr lang="vi-VN" sz="2400" b="1" dirty="0">
                    <a:solidFill>
                      <a:srgbClr val="CC66FF"/>
                    </a:solidFill>
                    <a:latin typeface="Times New Roman" panose="02020603050405020304" pitchFamily="18" charset="0"/>
                    <a:cs typeface="Times New Roman" panose="02020603050405020304" pitchFamily="18" charset="0"/>
                  </a:rPr>
                  <a:t>đổi</a:t>
                </a:r>
                <a:r>
                  <a:rPr lang="vi-VN" sz="2400" b="1" dirty="0" smtClean="0">
                    <a:solidFill>
                      <a:srgbClr val="CC66FF"/>
                    </a:solidFill>
                    <a:latin typeface="Times New Roman" panose="02020603050405020304" pitchFamily="18" charset="0"/>
                    <a:cs typeface="Times New Roman" panose="02020603050405020304" pitchFamily="18" charset="0"/>
                  </a:rPr>
                  <a:t> tích phân</a:t>
                </a:r>
              </a:p>
              <a:p>
                <a:pPr marL="342900" indent="-342900">
                  <a:lnSpc>
                    <a:spcPct val="110000"/>
                  </a:lnSpc>
                  <a:spcBef>
                    <a:spcPts val="300"/>
                  </a:spcBef>
                  <a:spcAft>
                    <a:spcPts val="3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Biến đổi Fourier</a:t>
                </a:r>
              </a:p>
              <a:p>
                <a:pPr marL="0" indent="342900">
                  <a:lnSpc>
                    <a:spcPct val="110000"/>
                  </a:lnSpc>
                  <a:spcBef>
                    <a:spcPts val="300"/>
                  </a:spcBef>
                  <a:spcAft>
                    <a:spcPts val="300"/>
                  </a:spcAft>
                  <a:buNone/>
                </a:pPr>
                <a:r>
                  <a:rPr lang="vi-VN" sz="2400" dirty="0" smtClean="0">
                    <a:latin typeface="Times New Roman" panose="02020603050405020304" pitchFamily="18" charset="0"/>
                    <a:cs typeface="Times New Roman" panose="02020603050405020304" pitchFamily="18" charset="0"/>
                  </a:rPr>
                  <a:t>Biến  </a:t>
                </a:r>
                <a14:m>
                  <m:oMath xmlns:m="http://schemas.openxmlformats.org/officeDocument/2006/math">
                    <m:r>
                      <a:rPr lang="en-US" sz="2400" i="1">
                        <a:solidFill>
                          <a:srgbClr val="66FF33"/>
                        </a:solidFill>
                        <a:latin typeface="Cambria Math" panose="02040503050406030204" pitchFamily="18" charset="0"/>
                      </a:rPr>
                      <m:t>𝑠</m:t>
                    </m:r>
                    <m:groupChr>
                      <m:groupChrPr>
                        <m:chr m:val="→"/>
                        <m:vertJc m:val="bot"/>
                        <m:ctrlPr>
                          <a:rPr lang="en-US" sz="2400" i="1">
                            <a:solidFill>
                              <a:srgbClr val="66FF33"/>
                            </a:solidFill>
                            <a:latin typeface="Cambria Math" panose="02040503050406030204" pitchFamily="18" charset="0"/>
                          </a:rPr>
                        </m:ctrlPr>
                      </m:groupChrPr>
                      <m:e>
                        <m:r>
                          <a:rPr lang="en-US" sz="2400" i="1">
                            <a:solidFill>
                              <a:srgbClr val="66FF33"/>
                            </a:solidFill>
                            <a:latin typeface="Cambria Math" panose="02040503050406030204" pitchFamily="18" charset="0"/>
                          </a:rPr>
                          <m:t>𝐹</m:t>
                        </m:r>
                      </m:e>
                    </m:groupChr>
                    <m:r>
                      <a:rPr lang="en-US" sz="2400" i="1">
                        <a:solidFill>
                          <a:srgbClr val="66FF33"/>
                        </a:solidFill>
                        <a:latin typeface="Cambria Math" panose="02040503050406030204" pitchFamily="18" charset="0"/>
                      </a:rPr>
                      <m:t>𝑓</m:t>
                    </m:r>
                  </m:oMath>
                </a14:m>
                <a:r>
                  <a:rPr lang="vi-VN" sz="2400" dirty="0" smtClean="0">
                    <a:solidFill>
                      <a:srgbClr val="66FF33"/>
                    </a:solidFill>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biến thực và là tần </a:t>
                </a:r>
                <a:r>
                  <a:rPr lang="vi-VN" sz="2400" dirty="0" smtClean="0">
                    <a:latin typeface="Times New Roman" panose="02020603050405020304" pitchFamily="18" charset="0"/>
                    <a:cs typeface="Times New Roman" panose="02020603050405020304" pitchFamily="18" charset="0"/>
                  </a:rPr>
                  <a:t>số.</a:t>
                </a:r>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Nhân biến đổi của biến đổi F:</a:t>
                </a:r>
                <a14:m>
                  <m:oMath xmlns:m="http://schemas.openxmlformats.org/officeDocument/2006/math">
                    <m:r>
                      <a:rPr lang="vi-VN" sz="2400" b="0" i="0" smtClean="0">
                        <a:latin typeface="Cambria Math" panose="02040503050406030204" pitchFamily="18" charset="0"/>
                      </a:rPr>
                      <m:t>  </m:t>
                    </m:r>
                    <m:r>
                      <a:rPr lang="en-US" sz="2400" i="1">
                        <a:latin typeface="Cambria Math" panose="02040503050406030204" pitchFamily="18" charset="0"/>
                      </a:rPr>
                      <m:t>𝜓</m:t>
                    </m:r>
                    <m:d>
                      <m:dPr>
                        <m:ctrlPr>
                          <a:rPr lang="en-US" sz="2400" i="1">
                            <a:latin typeface="Cambria Math" panose="02040503050406030204" pitchFamily="18" charset="0"/>
                          </a:rPr>
                        </m:ctrlPr>
                      </m:dPr>
                      <m:e>
                        <m:r>
                          <a:rPr lang="en-US" sz="2400" i="1">
                            <a:latin typeface="Cambria Math" panose="02040503050406030204" pitchFamily="18" charset="0"/>
                          </a:rPr>
                          <m:t>𝑓</m:t>
                        </m:r>
                        <m:r>
                          <a:rPr lang="en-US" sz="2400">
                            <a:latin typeface="Cambria Math" panose="02040503050406030204" pitchFamily="18" charset="0"/>
                          </a:rPr>
                          <m:t>,</m:t>
                        </m:r>
                        <m:r>
                          <a:rPr lang="en-US" sz="2400" i="1">
                            <a:latin typeface="Cambria Math" panose="02040503050406030204" pitchFamily="18" charset="0"/>
                          </a:rPr>
                          <m:t>𝑡</m:t>
                        </m:r>
                      </m:e>
                    </m:d>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𝑓𝑡</m:t>
                        </m:r>
                      </m:sup>
                    </m:sSup>
                  </m:oMath>
                </a14:m>
                <a:endParaRPr lang="vi-VN" sz="2400" dirty="0" smtClean="0">
                  <a:latin typeface="Times New Roman" panose="02020603050405020304" pitchFamily="18" charset="0"/>
                  <a:cs typeface="Times New Roman" panose="02020603050405020304" pitchFamily="18" charset="0"/>
                </a:endParaRPr>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Nhân liên hợp của biến đổi F:  </a:t>
                </a:r>
                <a14:m>
                  <m:oMath xmlns:m="http://schemas.openxmlformats.org/officeDocument/2006/math">
                    <m:r>
                      <a:rPr lang="en-US" sz="2400" i="1">
                        <a:latin typeface="Cambria Math" panose="02040503050406030204" pitchFamily="18" charset="0"/>
                      </a:rPr>
                      <m:t>𝜑</m:t>
                    </m:r>
                    <m:d>
                      <m:dPr>
                        <m:ctrlPr>
                          <a:rPr lang="en-US" sz="2400" i="1">
                            <a:latin typeface="Cambria Math" panose="02040503050406030204" pitchFamily="18" charset="0"/>
                          </a:rPr>
                        </m:ctrlPr>
                      </m:dPr>
                      <m:e>
                        <m:r>
                          <a:rPr lang="en-US" sz="2400" i="1">
                            <a:latin typeface="Cambria Math" panose="02040503050406030204" pitchFamily="18" charset="0"/>
                          </a:rPr>
                          <m:t>𝑓</m:t>
                        </m:r>
                        <m:r>
                          <a:rPr lang="en-US" sz="2400">
                            <a:latin typeface="Cambria Math" panose="02040503050406030204" pitchFamily="18" charset="0"/>
                          </a:rPr>
                          <m:t>,</m:t>
                        </m:r>
                        <m:r>
                          <a:rPr lang="en-US" sz="2400" i="1">
                            <a:latin typeface="Cambria Math" panose="02040503050406030204" pitchFamily="18" charset="0"/>
                          </a:rPr>
                          <m:t>𝑡</m:t>
                        </m:r>
                      </m:e>
                    </m:d>
                    <m:r>
                      <a:rPr lang="en-US" sz="240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a:latin typeface="Cambria Math" panose="02040503050406030204" pitchFamily="18" charset="0"/>
                          </a:rPr>
                          <m:t>−</m:t>
                        </m:r>
                        <m:r>
                          <a:rPr lang="en-US" sz="2400" i="1">
                            <a:latin typeface="Cambria Math" panose="02040503050406030204" pitchFamily="18" charset="0"/>
                          </a:rPr>
                          <m:t>𝑗</m:t>
                        </m:r>
                        <m:r>
                          <a:rPr lang="en-US" sz="240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𝑓𝑡</m:t>
                        </m:r>
                      </m:sup>
                    </m:sSup>
                  </m:oMath>
                </a14:m>
                <a:endParaRPr lang="en-US" sz="2400" dirty="0">
                  <a:latin typeface="Times New Roman" panose="02020603050405020304" pitchFamily="18" charset="0"/>
                  <a:cs typeface="Times New Roman" panose="02020603050405020304" pitchFamily="18" charset="0"/>
                </a:endParaRPr>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Biến đổi thuận, ngược F: </a:t>
                </a:r>
                <a:endParaRPr lang="en-US" sz="24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400" dirty="0" smtClean="0">
                    <a:latin typeface="Times New Roman" panose="02020603050405020304" pitchFamily="18" charset="0"/>
                    <a:cs typeface="Times New Roman" panose="02020603050405020304" pitchFamily="18" charset="0"/>
                  </a:rPr>
                  <a:t>trong đó:</a:t>
                </a:r>
              </a:p>
              <a:p>
                <a:pPr>
                  <a:lnSpc>
                    <a:spcPct val="110000"/>
                  </a:lnSpc>
                  <a:spcBef>
                    <a:spcPts val="300"/>
                  </a:spcBef>
                  <a:spcAft>
                    <a:spcPts val="300"/>
                  </a:spcAft>
                </a:pPr>
                <a14:m>
                  <m:oMath xmlns:m="http://schemas.openxmlformats.org/officeDocument/2006/math">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𝜏</m:t>
                    </m:r>
                    <m:r>
                      <m:rPr>
                        <m:nor/>
                      </m:rPr>
                      <a:rPr lang="en-US" sz="2400" i="1">
                        <a:latin typeface="Times New Roman" panose="02020603050405020304" pitchFamily="18" charset="0"/>
                        <a:cs typeface="Times New Roman" panose="02020603050405020304" pitchFamily="18" charset="0"/>
                      </a:rPr>
                      <m:t> </m:t>
                    </m:r>
                    <m:d>
                      <m:dPr>
                        <m:ctrlPr>
                          <a:rPr lang="en-US" sz="2400" i="1">
                            <a:latin typeface="Cambria Math" panose="02040503050406030204" pitchFamily="18" charset="0"/>
                          </a:rPr>
                        </m:ctrlPr>
                      </m:dPr>
                      <m:e>
                        <m:r>
                          <a:rPr lang="en-US" sz="2400">
                            <a:latin typeface="Cambria Math" panose="02040503050406030204" pitchFamily="18" charset="0"/>
                          </a:rPr>
                          <m:t>−∞,∞</m:t>
                        </m:r>
                      </m:e>
                    </m:d>
                  </m:oMath>
                </a14:m>
                <a:r>
                  <a:rPr lang="vi-VN" sz="2400" dirty="0" smtClean="0">
                    <a:latin typeface="Times New Roman" panose="02020603050405020304" pitchFamily="18" charset="0"/>
                    <a:cs typeface="Times New Roman" panose="02020603050405020304" pitchFamily="18" charset="0"/>
                  </a:rPr>
                  <a:t>: miền xác định thời gian</a:t>
                </a:r>
              </a:p>
              <a:p>
                <a:pPr>
                  <a:lnSpc>
                    <a:spcPct val="110000"/>
                  </a:lnSpc>
                  <a:spcBef>
                    <a:spcPts val="300"/>
                  </a:spcBef>
                  <a:spcAft>
                    <a:spcPts val="300"/>
                  </a:spcAft>
                </a:pPr>
                <a14:m>
                  <m:oMath xmlns:m="http://schemas.openxmlformats.org/officeDocument/2006/math">
                    <m:r>
                      <a:rPr lang="en-US" sz="2400" i="1">
                        <a:latin typeface="Cambria Math" panose="02040503050406030204" pitchFamily="18" charset="0"/>
                      </a:rPr>
                      <m:t>𝑓</m:t>
                    </m:r>
                    <m:r>
                      <a:rPr lang="en-US" sz="2400">
                        <a:latin typeface="Cambria Math" panose="02040503050406030204" pitchFamily="18" charset="0"/>
                      </a:rPr>
                      <m:t>∈</m:t>
                    </m:r>
                    <m:r>
                      <a:rPr lang="en-US" sz="2400" i="1">
                        <a:latin typeface="Cambria Math" panose="02040503050406030204" pitchFamily="18" charset="0"/>
                      </a:rPr>
                      <m:t>𝛺</m:t>
                    </m:r>
                    <m:r>
                      <m:rPr>
                        <m:nor/>
                      </m:rPr>
                      <a:rPr lang="en-US" sz="2400" i="1">
                        <a:latin typeface="Times New Roman" panose="02020603050405020304" pitchFamily="18" charset="0"/>
                        <a:cs typeface="Times New Roman" panose="02020603050405020304" pitchFamily="18" charset="0"/>
                      </a:rPr>
                      <m:t> </m:t>
                    </m:r>
                    <m:d>
                      <m:dPr>
                        <m:ctrlPr>
                          <a:rPr lang="en-US" sz="2400" i="1">
                            <a:latin typeface="Cambria Math" panose="02040503050406030204" pitchFamily="18" charset="0"/>
                          </a:rPr>
                        </m:ctrlPr>
                      </m:dPr>
                      <m:e>
                        <m:r>
                          <a:rPr lang="en-US" sz="2400">
                            <a:latin typeface="Cambria Math" panose="02040503050406030204" pitchFamily="18" charset="0"/>
                          </a:rPr>
                          <m:t>−∞,∞</m:t>
                        </m:r>
                      </m:e>
                    </m:d>
                  </m:oMath>
                </a14:m>
                <a:r>
                  <a:rPr lang="vi-VN" sz="2400" dirty="0" smtClean="0">
                    <a:latin typeface="Times New Roman" panose="02020603050405020304" pitchFamily="18" charset="0"/>
                    <a:cs typeface="Times New Roman" panose="02020603050405020304" pitchFamily="18" charset="0"/>
                  </a:rPr>
                  <a:t>: miền xác định tần số</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1" y="1086908"/>
                <a:ext cx="11715750" cy="5485342"/>
              </a:xfrm>
              <a:blipFill rotWithShape="0">
                <a:blip r:embed="rId2"/>
                <a:stretch>
                  <a:fillRect l="-832" t="-667" b="-1222"/>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26</a:t>
            </a:fld>
            <a:endParaRPr lang="en-US"/>
          </a:p>
        </p:txBody>
      </p:sp>
      <mc:AlternateContent xmlns:mc="http://schemas.openxmlformats.org/markup-compatibility/2006" xmlns:a14="http://schemas.microsoft.com/office/drawing/2010/main">
        <mc:Choice Requires="a14">
          <p:sp>
            <p:nvSpPr>
              <p:cNvPr id="14" name="Rectangle 13"/>
              <p:cNvSpPr/>
              <p:nvPr/>
            </p:nvSpPr>
            <p:spPr>
              <a:xfrm>
                <a:off x="2686159" y="4073418"/>
                <a:ext cx="3649717" cy="1171731"/>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𝑓</m:t>
                          </m:r>
                        </m:e>
                      </m:d>
                      <m:r>
                        <a:rPr lang="en-US" sz="2400" i="0">
                          <a:latin typeface="Cambria Math" panose="02040503050406030204" pitchFamily="18" charset="0"/>
                        </a:rPr>
                        <m:t>=</m:t>
                      </m:r>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sub>
                        <m:sup>
                          <m:r>
                            <a:rPr lang="en-US" sz="2400" i="0">
                              <a:latin typeface="Cambria Math" panose="02040503050406030204" pitchFamily="18" charset="0"/>
                            </a:rPr>
                            <m:t>∞</m:t>
                          </m:r>
                        </m:sup>
                        <m:e>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e>
                      </m:nary>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𝑓𝑡</m:t>
                          </m:r>
                        </m:sup>
                      </m:sSup>
                      <m:r>
                        <a:rPr lang="en-US" sz="2400" i="1">
                          <a:latin typeface="Cambria Math" panose="02040503050406030204" pitchFamily="18" charset="0"/>
                        </a:rPr>
                        <m:t>𝑑𝑡</m:t>
                      </m:r>
                    </m:oMath>
                  </m:oMathPara>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2686159" y="4073418"/>
                <a:ext cx="3649717" cy="1171731"/>
              </a:xfrm>
              <a:prstGeom prst="rect">
                <a:avLst/>
              </a:prstGeom>
              <a:blipFill rotWithShape="0">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7149489" y="4073418"/>
                <a:ext cx="3533211" cy="1171731"/>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sub>
                        <m:sup>
                          <m:r>
                            <a:rPr lang="en-US" sz="2400" i="0">
                              <a:latin typeface="Cambria Math" panose="02040503050406030204" pitchFamily="18" charset="0"/>
                            </a:rPr>
                            <m:t>∞</m:t>
                          </m:r>
                        </m:sup>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𝑓</m:t>
                              </m:r>
                            </m:e>
                          </m:d>
                        </m:e>
                      </m:nary>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𝑓𝑡</m:t>
                          </m:r>
                        </m:sup>
                      </m:sSup>
                      <m:r>
                        <a:rPr lang="en-US" sz="2400" i="1">
                          <a:latin typeface="Cambria Math" panose="02040503050406030204" pitchFamily="18" charset="0"/>
                        </a:rPr>
                        <m:t>𝑑𝑓</m:t>
                      </m:r>
                    </m:oMath>
                  </m:oMathPara>
                </a14:m>
                <a:endParaRPr lang="en-US" sz="2400" dirty="0"/>
              </a:p>
            </p:txBody>
          </p:sp>
        </mc:Choice>
        <mc:Fallback xmlns="">
          <p:sp>
            <p:nvSpPr>
              <p:cNvPr id="17" name="Rectangle 16"/>
              <p:cNvSpPr>
                <a:spLocks noRot="1" noChangeAspect="1" noMove="1" noResize="1" noEditPoints="1" noAdjustHandles="1" noChangeArrowheads="1" noChangeShapeType="1" noTextEdit="1"/>
              </p:cNvSpPr>
              <p:nvPr/>
            </p:nvSpPr>
            <p:spPr>
              <a:xfrm>
                <a:off x="7149489" y="4073418"/>
                <a:ext cx="3533211" cy="1171731"/>
              </a:xfrm>
              <a:prstGeom prst="rect">
                <a:avLst/>
              </a:prstGeom>
              <a:blipFill rotWithShape="0">
                <a:blip r:embed="rId4"/>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22007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1926" y="1114419"/>
                <a:ext cx="9058274" cy="5485342"/>
              </a:xfrm>
            </p:spPr>
            <p:txBody>
              <a:bodyPr>
                <a:noAutofit/>
              </a:bodyPr>
              <a:lstStyle/>
              <a:p>
                <a:pPr marL="0" indent="0">
                  <a:lnSpc>
                    <a:spcPct val="110000"/>
                  </a:lnSpc>
                  <a:spcBef>
                    <a:spcPts val="300"/>
                  </a:spcBef>
                  <a:spcAft>
                    <a:spcPts val="300"/>
                  </a:spcAft>
                  <a:buNone/>
                </a:pPr>
                <a:r>
                  <a:rPr lang="vi-VN" sz="2400" dirty="0" smtClean="0">
                    <a:solidFill>
                      <a:srgbClr val="66FF33"/>
                    </a:solidFill>
                    <a:latin typeface="Times New Roman" panose="02020603050405020304" pitchFamily="18" charset="0"/>
                    <a:cs typeface="Times New Roman" panose="02020603050405020304" pitchFamily="18" charset="0"/>
                  </a:rPr>
                  <a:t>4.3.2 Biểu diễn </a:t>
                </a:r>
                <a:r>
                  <a:rPr lang="vi-VN" sz="2400" dirty="0">
                    <a:solidFill>
                      <a:srgbClr val="66FF33"/>
                    </a:solidFill>
                    <a:latin typeface="Times New Roman" panose="02020603050405020304" pitchFamily="18" charset="0"/>
                    <a:cs typeface="Times New Roman" panose="02020603050405020304" pitchFamily="18" charset="0"/>
                  </a:rPr>
                  <a:t>liên tục tín </a:t>
                </a:r>
                <a:r>
                  <a:rPr lang="vi-VN" sz="2400" dirty="0" smtClean="0">
                    <a:solidFill>
                      <a:srgbClr val="66FF33"/>
                    </a:solidFill>
                    <a:latin typeface="Times New Roman" panose="02020603050405020304" pitchFamily="18" charset="0"/>
                    <a:cs typeface="Times New Roman" panose="02020603050405020304" pitchFamily="18" charset="0"/>
                  </a:rPr>
                  <a:t>hiệu xác định - </a:t>
                </a:r>
                <a:r>
                  <a:rPr lang="vi-VN" sz="2400" b="1" dirty="0" smtClean="0">
                    <a:solidFill>
                      <a:srgbClr val="CC66FF"/>
                    </a:solidFill>
                    <a:latin typeface="Times New Roman" panose="02020603050405020304" pitchFamily="18" charset="0"/>
                    <a:cs typeface="Times New Roman" panose="02020603050405020304" pitchFamily="18" charset="0"/>
                  </a:rPr>
                  <a:t> Các biến đổi tích phân</a:t>
                </a:r>
              </a:p>
              <a:p>
                <a:pPr marL="342900" indent="-342900">
                  <a:lnSpc>
                    <a:spcPct val="110000"/>
                  </a:lnSpc>
                  <a:spcBef>
                    <a:spcPts val="300"/>
                  </a:spcBef>
                  <a:spcAft>
                    <a:spcPts val="3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Biến đổi </a:t>
                </a:r>
                <a:r>
                  <a:rPr lang="vi-VN" sz="2400" dirty="0">
                    <a:latin typeface="Times New Roman" panose="02020603050405020304" pitchFamily="18" charset="0"/>
                    <a:cs typeface="Times New Roman" panose="02020603050405020304" pitchFamily="18" charset="0"/>
                  </a:rPr>
                  <a:t>Hilbert</a:t>
                </a:r>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Nhân biến đổi của biến đổi H:  </a:t>
                </a:r>
                <a14:m>
                  <m:oMath xmlns:m="http://schemas.openxmlformats.org/officeDocument/2006/math">
                    <m:r>
                      <a:rPr lang="en-US" sz="2400" i="1">
                        <a:latin typeface="Cambria Math" panose="02040503050406030204" pitchFamily="18" charset="0"/>
                      </a:rPr>
                      <m:t>𝜓</m:t>
                    </m:r>
                    <m:d>
                      <m:dPr>
                        <m:ctrlPr>
                          <a:rPr lang="en-US" sz="2400" i="1">
                            <a:latin typeface="Cambria Math" panose="02040503050406030204" pitchFamily="18" charset="0"/>
                          </a:rPr>
                        </m:ctrlPr>
                      </m:dPr>
                      <m:e>
                        <m:r>
                          <a:rPr lang="en-US" sz="2400" i="1">
                            <a:latin typeface="Cambria Math" panose="02040503050406030204" pitchFamily="18" charset="0"/>
                          </a:rPr>
                          <m:t>𝑠</m:t>
                        </m:r>
                        <m:r>
                          <a:rPr lang="en-US" sz="2400">
                            <a:latin typeface="Cambria Math" panose="02040503050406030204" pitchFamily="18" charset="0"/>
                          </a:rPr>
                          <m:t>,</m:t>
                        </m:r>
                        <m:r>
                          <a:rPr lang="en-US" sz="2400" i="1">
                            <a:latin typeface="Cambria Math" panose="02040503050406030204" pitchFamily="18" charset="0"/>
                          </a:rPr>
                          <m:t>𝑡</m:t>
                        </m:r>
                      </m:e>
                    </m:d>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i="1">
                            <a:latin typeface="Cambria Math" panose="02040503050406030204" pitchFamily="18" charset="0"/>
                          </a:rPr>
                          <m:t>𝜋</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𝑠</m:t>
                            </m:r>
                          </m:e>
                        </m:d>
                      </m:den>
                    </m:f>
                  </m:oMath>
                </a14:m>
                <a:endParaRPr lang="en-US" sz="2400" dirty="0"/>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Nhân liên hợp của biến đổi H:  </a:t>
                </a:r>
                <a14:m>
                  <m:oMath xmlns:m="http://schemas.openxmlformats.org/officeDocument/2006/math">
                    <m:r>
                      <a:rPr lang="en-US" sz="2400" i="1">
                        <a:latin typeface="Cambria Math" panose="02040503050406030204" pitchFamily="18" charset="0"/>
                      </a:rPr>
                      <m:t>𝜑</m:t>
                    </m:r>
                    <m:d>
                      <m:dPr>
                        <m:ctrlPr>
                          <a:rPr lang="en-US" sz="2400" i="1">
                            <a:latin typeface="Cambria Math" panose="02040503050406030204" pitchFamily="18" charset="0"/>
                          </a:rPr>
                        </m:ctrlPr>
                      </m:dPr>
                      <m:e>
                        <m:r>
                          <a:rPr lang="en-US" sz="2400" i="1">
                            <a:latin typeface="Cambria Math" panose="02040503050406030204" pitchFamily="18" charset="0"/>
                          </a:rPr>
                          <m:t>𝑠</m:t>
                        </m:r>
                        <m:r>
                          <a:rPr lang="en-US" sz="2400">
                            <a:latin typeface="Cambria Math" panose="02040503050406030204" pitchFamily="18" charset="0"/>
                          </a:rPr>
                          <m:t>,</m:t>
                        </m:r>
                        <m:r>
                          <a:rPr lang="en-US" sz="2400" i="1">
                            <a:latin typeface="Cambria Math" panose="02040503050406030204" pitchFamily="18" charset="0"/>
                          </a:rPr>
                          <m:t>𝑡</m:t>
                        </m:r>
                      </m:e>
                    </m:d>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i="1">
                            <a:latin typeface="Cambria Math" panose="02040503050406030204" pitchFamily="18" charset="0"/>
                          </a:rPr>
                          <m:t>𝜋</m:t>
                        </m:r>
                        <m:d>
                          <m:dPr>
                            <m:ctrlPr>
                              <a:rPr lang="en-US" sz="2400" i="1">
                                <a:latin typeface="Cambria Math" panose="02040503050406030204" pitchFamily="18" charset="0"/>
                              </a:rPr>
                            </m:ctrlPr>
                          </m:dPr>
                          <m:e>
                            <m:r>
                              <a:rPr lang="en-US" sz="2400" i="1">
                                <a:latin typeface="Cambria Math" panose="02040503050406030204" pitchFamily="18" charset="0"/>
                              </a:rPr>
                              <m:t>𝑡</m:t>
                            </m:r>
                            <m:r>
                              <a:rPr lang="en-US" sz="2400">
                                <a:latin typeface="Cambria Math" panose="02040503050406030204" pitchFamily="18" charset="0"/>
                              </a:rPr>
                              <m:t>−</m:t>
                            </m:r>
                            <m:r>
                              <a:rPr lang="en-US" sz="2400" i="1">
                                <a:latin typeface="Cambria Math" panose="02040503050406030204" pitchFamily="18" charset="0"/>
                              </a:rPr>
                              <m:t>𝑠</m:t>
                            </m:r>
                          </m:e>
                        </m:d>
                      </m:den>
                    </m:f>
                  </m:oMath>
                </a14:m>
                <a:endParaRPr lang="en-US" sz="2400" dirty="0">
                  <a:latin typeface="Times New Roman" panose="02020603050405020304" pitchFamily="18" charset="0"/>
                  <a:cs typeface="Times New Roman" panose="02020603050405020304" pitchFamily="18" charset="0"/>
                </a:endParaRPr>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Biến đổi thuận, ngược theo H : </a:t>
                </a:r>
                <a:endParaRPr lang="en-US" sz="24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1926" y="1114419"/>
                <a:ext cx="9058274" cy="5485342"/>
              </a:xfrm>
              <a:blipFill rotWithShape="0">
                <a:blip r:embed="rId2"/>
                <a:stretch>
                  <a:fillRect l="-1077" t="-667"/>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27</a:t>
            </a:fld>
            <a:endParaRPr lang="en-US"/>
          </a:p>
        </p:txBody>
      </p:sp>
      <mc:AlternateContent xmlns:mc="http://schemas.openxmlformats.org/markup-compatibility/2006" xmlns:a14="http://schemas.microsoft.com/office/drawing/2010/main">
        <mc:Choice Requires="a14">
          <p:sp>
            <p:nvSpPr>
              <p:cNvPr id="9" name="Rectangle 8"/>
              <p:cNvSpPr/>
              <p:nvPr/>
            </p:nvSpPr>
            <p:spPr>
              <a:xfrm>
                <a:off x="3878663" y="4114017"/>
                <a:ext cx="2996397" cy="1836465"/>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a:latin typeface="Cambria Math" panose="02040503050406030204" pitchFamily="18" charset="0"/>
                            </a:rPr>
                          </m:ctrlPr>
                        </m:mPr>
                        <m:mr>
                          <m:e/>
                        </m:mr>
                        <m:mr>
                          <m:e>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𝜋</m:t>
                                </m:r>
                              </m:den>
                            </m:f>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sub>
                              <m:sup>
                                <m:r>
                                  <a:rPr lang="en-US" sz="2400" i="0">
                                    <a:latin typeface="Cambria Math" panose="02040503050406030204" pitchFamily="18" charset="0"/>
                                  </a:rPr>
                                  <m:t>∞</m:t>
                                </m:r>
                              </m:sup>
                              <m:e>
                                <m:f>
                                  <m:fPr>
                                    <m:ctrlPr>
                                      <a:rPr lang="en-US" sz="2400" i="1">
                                        <a:latin typeface="Cambria Math" panose="02040503050406030204" pitchFamily="18" charset="0"/>
                                      </a:rPr>
                                    </m:ctrlPr>
                                  </m:fPr>
                                  <m:num>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num>
                                  <m:den>
                                    <m:r>
                                      <a:rPr lang="en-US" sz="2400" i="1">
                                        <a:latin typeface="Cambria Math" panose="02040503050406030204" pitchFamily="18" charset="0"/>
                                      </a:rPr>
                                      <m:t>𝑡</m:t>
                                    </m:r>
                                    <m:r>
                                      <a:rPr lang="en-US" sz="2400" i="0">
                                        <a:latin typeface="Cambria Math" panose="02040503050406030204" pitchFamily="18" charset="0"/>
                                      </a:rPr>
                                      <m:t>−</m:t>
                                    </m:r>
                                    <m:r>
                                      <a:rPr lang="en-US" sz="2400" i="1">
                                        <a:latin typeface="Cambria Math" panose="02040503050406030204" pitchFamily="18" charset="0"/>
                                      </a:rPr>
                                      <m:t>𝑠</m:t>
                                    </m:r>
                                  </m:den>
                                </m:f>
                              </m:e>
                            </m:nary>
                            <m:r>
                              <a:rPr lang="en-US" sz="2400" i="1">
                                <a:latin typeface="Cambria Math" panose="02040503050406030204" pitchFamily="18" charset="0"/>
                              </a:rPr>
                              <m:t>𝑑𝑠</m:t>
                            </m:r>
                          </m:e>
                        </m:mr>
                      </m:m>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3878663" y="4114017"/>
                <a:ext cx="2996397" cy="1836465"/>
              </a:xfrm>
              <a:prstGeom prst="rect">
                <a:avLst/>
              </a:prstGeom>
              <a:blipFill rotWithShape="0">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44419" y="4114017"/>
                <a:ext cx="3029868" cy="1836465"/>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𝑋</m:t>
                            </m:r>
                            <m:d>
                              <m:dPr>
                                <m:ctrlPr>
                                  <a:rPr lang="en-US" sz="2400" i="1">
                                    <a:latin typeface="Cambria Math" panose="02040503050406030204" pitchFamily="18" charset="0"/>
                                  </a:rPr>
                                </m:ctrlPr>
                              </m:dPr>
                              <m:e>
                                <m:r>
                                  <a:rPr lang="en-US" sz="2400" i="1">
                                    <a:latin typeface="Cambria Math" panose="02040503050406030204" pitchFamily="18" charset="0"/>
                                  </a:rPr>
                                  <m:t>𝑠</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𝜋</m:t>
                                </m:r>
                              </m:den>
                            </m:f>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sub>
                              <m:sup>
                                <m:r>
                                  <a:rPr lang="en-US" sz="2400" i="0">
                                    <a:latin typeface="Cambria Math" panose="02040503050406030204" pitchFamily="18" charset="0"/>
                                  </a:rPr>
                                  <m:t>∞</m:t>
                                </m:r>
                              </m:sup>
                              <m:e>
                                <m:f>
                                  <m:fPr>
                                    <m:ctrlPr>
                                      <a:rPr lang="en-US" sz="2400" i="1">
                                        <a:latin typeface="Cambria Math" panose="02040503050406030204" pitchFamily="18" charset="0"/>
                                      </a:rPr>
                                    </m:ctrlPr>
                                  </m:fPr>
                                  <m:num>
                                    <m:r>
                                      <a:rPr lang="en-US" sz="2400" i="1">
                                        <a:latin typeface="Cambria Math" panose="02040503050406030204" pitchFamily="18" charset="0"/>
                                      </a:rPr>
                                      <m:t>𝑥</m:t>
                                    </m:r>
                                    <m:d>
                                      <m:dPr>
                                        <m:ctrlPr>
                                          <a:rPr lang="en-US" sz="2400" i="1">
                                            <a:latin typeface="Cambria Math" panose="02040503050406030204" pitchFamily="18" charset="0"/>
                                          </a:rPr>
                                        </m:ctrlPr>
                                      </m:dPr>
                                      <m:e>
                                        <m:r>
                                          <a:rPr lang="en-US" sz="2400" i="1">
                                            <a:latin typeface="Cambria Math" panose="02040503050406030204" pitchFamily="18" charset="0"/>
                                          </a:rPr>
                                          <m:t>𝑡</m:t>
                                        </m:r>
                                      </m:e>
                                    </m:d>
                                  </m:num>
                                  <m:den>
                                    <m:r>
                                      <a:rPr lang="en-US" sz="2400" i="1">
                                        <a:latin typeface="Cambria Math" panose="02040503050406030204" pitchFamily="18" charset="0"/>
                                      </a:rPr>
                                      <m:t>𝑠</m:t>
                                    </m:r>
                                    <m:r>
                                      <a:rPr lang="en-US" sz="2400" i="0">
                                        <a:latin typeface="Cambria Math" panose="02040503050406030204" pitchFamily="18" charset="0"/>
                                      </a:rPr>
                                      <m:t>−</m:t>
                                    </m:r>
                                    <m:r>
                                      <a:rPr lang="en-US" sz="2400" i="1">
                                        <a:latin typeface="Cambria Math" panose="02040503050406030204" pitchFamily="18" charset="0"/>
                                      </a:rPr>
                                      <m:t>𝑡</m:t>
                                    </m:r>
                                  </m:den>
                                </m:f>
                              </m:e>
                            </m:nary>
                            <m:r>
                              <a:rPr lang="en-US" sz="2400" i="1">
                                <a:latin typeface="Cambria Math" panose="02040503050406030204" pitchFamily="18" charset="0"/>
                              </a:rPr>
                              <m:t>𝑑𝑡</m:t>
                            </m:r>
                          </m:e>
                        </m:mr>
                        <m:mr>
                          <m:e/>
                        </m:mr>
                      </m:m>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644419" y="4114017"/>
                <a:ext cx="3029868" cy="1836465"/>
              </a:xfrm>
              <a:prstGeom prst="rect">
                <a:avLst/>
              </a:prstGeom>
              <a:blipFill rotWithShape="0">
                <a:blip r:embed="rId4"/>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7305676" y="1615547"/>
                <a:ext cx="4791074" cy="3975627"/>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342900" indent="-342900">
                  <a:lnSpc>
                    <a:spcPct val="110000"/>
                  </a:lnSpc>
                  <a:spcBef>
                    <a:spcPts val="300"/>
                  </a:spcBef>
                  <a:spcAft>
                    <a:spcPts val="300"/>
                  </a:spcAft>
                  <a:buFont typeface="Wingdings" panose="05000000000000000000" pitchFamily="2" charset="2"/>
                  <a:buChar char="v"/>
                </a:pPr>
                <a:r>
                  <a:rPr lang="vi-VN" sz="2400" dirty="0" smtClean="0">
                    <a:latin typeface="Times New Roman" panose="02020603050405020304" pitchFamily="18" charset="0"/>
                    <a:cs typeface="Times New Roman" panose="02020603050405020304" pitchFamily="18" charset="0"/>
                  </a:rPr>
                  <a:t>Biến đổi </a:t>
                </a:r>
                <a:r>
                  <a:rPr lang="vi-VN" sz="2400" dirty="0">
                    <a:latin typeface="Times New Roman" panose="02020603050405020304" pitchFamily="18" charset="0"/>
                    <a:cs typeface="Times New Roman" panose="02020603050405020304" pitchFamily="18" charset="0"/>
                  </a:rPr>
                  <a:t>Laplace</a:t>
                </a:r>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Nhân biến đổi của biến đổi L: </a:t>
                </a:r>
                <a14:m>
                  <m:oMath xmlns:m="http://schemas.openxmlformats.org/officeDocument/2006/math">
                    <m:r>
                      <a:rPr lang="en-US" sz="2400" i="1" smtClean="0">
                        <a:solidFill>
                          <a:srgbClr val="66FF33"/>
                        </a:solidFill>
                        <a:latin typeface="Cambria Math" panose="02040503050406030204" pitchFamily="18" charset="0"/>
                      </a:rPr>
                      <m:t>𝜓</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𝑠</m:t>
                        </m:r>
                        <m:r>
                          <a:rPr lang="en-US" sz="240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𝑡</m:t>
                        </m:r>
                      </m:e>
                    </m:d>
                    <m:r>
                      <a:rPr lang="en-US" sz="2400">
                        <a:solidFill>
                          <a:srgbClr val="66FF33"/>
                        </a:solidFill>
                        <a:latin typeface="Cambria Math" panose="02040503050406030204" pitchFamily="18" charset="0"/>
                      </a:rPr>
                      <m:t>=</m:t>
                    </m:r>
                    <m:sSup>
                      <m:sSupPr>
                        <m:ctrlPr>
                          <a:rPr lang="en-US" sz="2400" i="1">
                            <a:solidFill>
                              <a:srgbClr val="66FF33"/>
                            </a:solidFill>
                            <a:latin typeface="Cambria Math" panose="02040503050406030204" pitchFamily="18" charset="0"/>
                          </a:rPr>
                        </m:ctrlPr>
                      </m:sSupPr>
                      <m:e>
                        <m:r>
                          <a:rPr lang="en-US" sz="2400" i="1">
                            <a:solidFill>
                              <a:srgbClr val="66FF33"/>
                            </a:solidFill>
                            <a:latin typeface="Cambria Math" panose="02040503050406030204" pitchFamily="18" charset="0"/>
                          </a:rPr>
                          <m:t>𝑒</m:t>
                        </m:r>
                      </m:e>
                      <m:sup>
                        <m:r>
                          <a:rPr lang="en-US" sz="2400" i="1">
                            <a:solidFill>
                              <a:srgbClr val="66FF33"/>
                            </a:solidFill>
                            <a:latin typeface="Cambria Math" panose="02040503050406030204" pitchFamily="18" charset="0"/>
                          </a:rPr>
                          <m:t>𝑠𝑡</m:t>
                        </m:r>
                      </m:sup>
                    </m:sSup>
                  </m:oMath>
                </a14:m>
                <a:endParaRPr lang="en-US" sz="2400" dirty="0"/>
              </a:p>
              <a:p>
                <a:pPr marL="800100" lvl="1" indent="-457200">
                  <a:lnSpc>
                    <a:spcPct val="110000"/>
                  </a:lnSpc>
                  <a:buFont typeface="Wingdings" panose="05000000000000000000" pitchFamily="2" charset="2"/>
                  <a:buChar char="Ø"/>
                </a:pPr>
                <a:endParaRPr lang="vi-VN" sz="2400" dirty="0" smtClean="0">
                  <a:latin typeface="Times New Roman" panose="02020603050405020304" pitchFamily="18" charset="0"/>
                  <a:cs typeface="Times New Roman" panose="02020603050405020304" pitchFamily="18" charset="0"/>
                </a:endParaRPr>
              </a:p>
              <a:p>
                <a:pPr marL="800100" lvl="1" indent="-457200">
                  <a:lnSpc>
                    <a:spcPct val="110000"/>
                  </a:lnSpc>
                  <a:buFont typeface="Wingdings" panose="05000000000000000000" pitchFamily="2" charset="2"/>
                  <a:buChar char="Ø"/>
                </a:pPr>
                <a:r>
                  <a:rPr lang="vi-VN" sz="2400" dirty="0" smtClean="0">
                    <a:latin typeface="Times New Roman" panose="02020603050405020304" pitchFamily="18" charset="0"/>
                    <a:cs typeface="Times New Roman" panose="02020603050405020304" pitchFamily="18" charset="0"/>
                  </a:rPr>
                  <a:t>Nhân liên hợp của biến đổi L:  </a:t>
                </a:r>
                <a14:m>
                  <m:oMath xmlns:m="http://schemas.openxmlformats.org/officeDocument/2006/math">
                    <m:r>
                      <a:rPr lang="en-US" sz="2400" i="1" smtClean="0">
                        <a:solidFill>
                          <a:srgbClr val="66FF33"/>
                        </a:solidFill>
                        <a:latin typeface="Cambria Math" panose="02040503050406030204" pitchFamily="18" charset="0"/>
                      </a:rPr>
                      <m:t>𝜑</m:t>
                    </m:r>
                    <m:d>
                      <m:dPr>
                        <m:ctrlPr>
                          <a:rPr lang="en-US" sz="2400" i="1">
                            <a:solidFill>
                              <a:srgbClr val="66FF33"/>
                            </a:solidFill>
                            <a:latin typeface="Cambria Math" panose="02040503050406030204" pitchFamily="18" charset="0"/>
                          </a:rPr>
                        </m:ctrlPr>
                      </m:dPr>
                      <m:e>
                        <m:r>
                          <a:rPr lang="en-US" sz="2400" i="1">
                            <a:solidFill>
                              <a:srgbClr val="66FF33"/>
                            </a:solidFill>
                            <a:latin typeface="Cambria Math" panose="02040503050406030204" pitchFamily="18" charset="0"/>
                          </a:rPr>
                          <m:t>𝑠</m:t>
                        </m:r>
                        <m:r>
                          <a:rPr lang="en-US" sz="240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𝑡</m:t>
                        </m:r>
                      </m:e>
                    </m:d>
                    <m:r>
                      <a:rPr lang="en-US" sz="2400">
                        <a:solidFill>
                          <a:srgbClr val="66FF33"/>
                        </a:solidFill>
                        <a:latin typeface="Cambria Math" panose="02040503050406030204" pitchFamily="18" charset="0"/>
                      </a:rPr>
                      <m:t>=</m:t>
                    </m:r>
                    <m:sSup>
                      <m:sSupPr>
                        <m:ctrlPr>
                          <a:rPr lang="en-US" sz="2400" i="1">
                            <a:solidFill>
                              <a:srgbClr val="66FF33"/>
                            </a:solidFill>
                            <a:latin typeface="Cambria Math" panose="02040503050406030204" pitchFamily="18" charset="0"/>
                          </a:rPr>
                        </m:ctrlPr>
                      </m:sSupPr>
                      <m:e>
                        <m:r>
                          <a:rPr lang="en-US" sz="2400" i="1">
                            <a:solidFill>
                              <a:srgbClr val="66FF33"/>
                            </a:solidFill>
                            <a:latin typeface="Cambria Math" panose="02040503050406030204" pitchFamily="18" charset="0"/>
                          </a:rPr>
                          <m:t>𝑒</m:t>
                        </m:r>
                      </m:e>
                      <m:sup>
                        <m:r>
                          <a:rPr lang="en-US" sz="2400">
                            <a:solidFill>
                              <a:srgbClr val="66FF33"/>
                            </a:solidFill>
                            <a:latin typeface="Cambria Math" panose="02040503050406030204" pitchFamily="18" charset="0"/>
                          </a:rPr>
                          <m:t>−</m:t>
                        </m:r>
                        <m:r>
                          <a:rPr lang="en-US" sz="2400" i="1">
                            <a:solidFill>
                              <a:srgbClr val="66FF33"/>
                            </a:solidFill>
                            <a:latin typeface="Cambria Math" panose="02040503050406030204" pitchFamily="18" charset="0"/>
                          </a:rPr>
                          <m:t>𝑠𝑡</m:t>
                        </m:r>
                      </m:sup>
                    </m:sSup>
                  </m:oMath>
                </a14:m>
                <a:endParaRPr lang="en-US" sz="2400" dirty="0"/>
              </a:p>
              <a:p>
                <a:pPr marL="0" indent="0">
                  <a:lnSpc>
                    <a:spcPct val="110000"/>
                  </a:lnSpc>
                  <a:spcBef>
                    <a:spcPts val="300"/>
                  </a:spcBef>
                  <a:spcAft>
                    <a:spcPts val="300"/>
                  </a:spcAft>
                  <a:buFont typeface="Arial" pitchFamily="34" charset="0"/>
                  <a:buNone/>
                </a:pPr>
                <a:endParaRPr lang="vi-VN" sz="24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Font typeface="Arial" pitchFamily="34" charset="0"/>
                  <a:buNone/>
                </a:pPr>
                <a:endParaRPr lang="vi-VN" sz="24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Font typeface="Arial" pitchFamily="34" charset="0"/>
                  <a:buNone/>
                </a:pPr>
                <a:endParaRPr lang="vi-VN" sz="24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Font typeface="Arial" pitchFamily="34" charset="0"/>
                  <a:buNone/>
                </a:pPr>
                <a:r>
                  <a:rPr lang="vi-VN" sz="2400" dirty="0" smtClean="0">
                    <a:latin typeface="Times New Roman" panose="02020603050405020304" pitchFamily="18" charset="0"/>
                    <a:cs typeface="Times New Roman" panose="02020603050405020304" pitchFamily="18" charset="0"/>
                  </a:rPr>
                  <a:t>với  </a:t>
                </a:r>
                <a14:m>
                  <m:oMath xmlns:m="http://schemas.openxmlformats.org/officeDocument/2006/math">
                    <m:r>
                      <a:rPr lang="en-US" sz="2400" i="1">
                        <a:latin typeface="Cambria Math" panose="02040503050406030204" pitchFamily="18" charset="0"/>
                      </a:rPr>
                      <m:t>𝑠</m:t>
                    </m:r>
                    <m:r>
                      <a:rPr lang="en-US" sz="2400">
                        <a:latin typeface="Cambria Math" panose="02040503050406030204" pitchFamily="18" charset="0"/>
                      </a:rPr>
                      <m:t>=</m:t>
                    </m:r>
                    <m:r>
                      <a:rPr lang="en-US" sz="2400" i="1">
                        <a:latin typeface="Cambria Math" panose="02040503050406030204" pitchFamily="18" charset="0"/>
                      </a:rPr>
                      <m:t>𝜎</m:t>
                    </m:r>
                    <m:r>
                      <a:rPr lang="en-US" sz="2400">
                        <a:latin typeface="Cambria Math" panose="02040503050406030204" pitchFamily="18" charset="0"/>
                      </a:rPr>
                      <m:t>+</m:t>
                    </m:r>
                    <m:r>
                      <a:rPr lang="en-US" sz="2400" i="1">
                        <a:latin typeface="Cambria Math" panose="02040503050406030204" pitchFamily="18" charset="0"/>
                      </a:rPr>
                      <m:t>𝑗𝑤</m:t>
                    </m:r>
                  </m:oMath>
                </a14:m>
                <a:r>
                  <a:rPr lang="vi-VN" sz="2400" dirty="0" smtClean="0"/>
                  <a:t> </a:t>
                </a:r>
                <a:endParaRPr lang="en-US" sz="2400" dirty="0"/>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7305676" y="1615547"/>
                <a:ext cx="4791074" cy="3975627"/>
              </a:xfrm>
              <a:prstGeom prst="rect">
                <a:avLst/>
              </a:prstGeom>
              <a:blipFill rotWithShape="0">
                <a:blip r:embed="rId5"/>
                <a:stretch>
                  <a:fillRect l="-1908" t="-920" r="-1781" b="-19785"/>
                </a:stretch>
              </a:blipFill>
            </p:spPr>
            <p:txBody>
              <a:bodyPr/>
              <a:lstStyle/>
              <a:p>
                <a:r>
                  <a:rPr lang="en-US">
                    <a:noFill/>
                  </a:rPr>
                  <a:t> </a:t>
                </a:r>
              </a:p>
            </p:txBody>
          </p:sp>
        </mc:Fallback>
      </mc:AlternateContent>
      <p:cxnSp>
        <p:nvCxnSpPr>
          <p:cNvPr id="11" name="Straight Connector 10"/>
          <p:cNvCxnSpPr/>
          <p:nvPr/>
        </p:nvCxnSpPr>
        <p:spPr>
          <a:xfrm>
            <a:off x="7219950" y="1781175"/>
            <a:ext cx="0" cy="48185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5110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a:noFill/>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1" y="1086908"/>
                <a:ext cx="11715750" cy="5485342"/>
              </a:xfrm>
            </p:spPr>
            <p:txBody>
              <a:bodyPr>
                <a:noAutofit/>
              </a:bodyPr>
              <a:lstStyle/>
              <a:p>
                <a:pPr marL="0" indent="0">
                  <a:lnSpc>
                    <a:spcPct val="110000"/>
                  </a:lnSpc>
                  <a:spcBef>
                    <a:spcPts val="300"/>
                  </a:spcBef>
                  <a:spcAft>
                    <a:spcPts val="300"/>
                  </a:spcAft>
                  <a:buNone/>
                </a:pPr>
                <a:r>
                  <a:rPr lang="vi-VN" sz="2300" dirty="0" smtClean="0">
                    <a:solidFill>
                      <a:srgbClr val="66FF33"/>
                    </a:solidFill>
                    <a:latin typeface="Times New Roman" panose="02020603050405020304" pitchFamily="18" charset="0"/>
                    <a:cs typeface="Times New Roman" panose="02020603050405020304" pitchFamily="18" charset="0"/>
                  </a:rPr>
                  <a:t>4.3.3 Biểu diễn rời rạc tín hiệu ngẫu nhiên - </a:t>
                </a:r>
                <a:r>
                  <a:rPr lang="vi-VN" sz="2300" b="1" dirty="0">
                    <a:solidFill>
                      <a:srgbClr val="CC66FF"/>
                    </a:solidFill>
                    <a:latin typeface="Times New Roman" panose="02020603050405020304" pitchFamily="18" charset="0"/>
                    <a:cs typeface="Times New Roman" panose="02020603050405020304" pitchFamily="18" charset="0"/>
                  </a:rPr>
                  <a:t>Chuỗi phức Fourier của tín hiệu tuần hoàn theo trung bình bình phương</a:t>
                </a:r>
                <a:endParaRPr lang="vi-VN" sz="2300" b="1" dirty="0" smtClean="0">
                  <a:solidFill>
                    <a:srgbClr val="CC66FF"/>
                  </a:solidFill>
                  <a:latin typeface="Times New Roman" panose="02020603050405020304" pitchFamily="18" charset="0"/>
                  <a:cs typeface="Times New Roman" panose="02020603050405020304" pitchFamily="18" charset="0"/>
                </a:endParaRPr>
              </a:p>
              <a:p>
                <a:pPr marL="0" indent="457200">
                  <a:lnSpc>
                    <a:spcPct val="110000"/>
                  </a:lnSpc>
                  <a:spcBef>
                    <a:spcPts val="300"/>
                  </a:spcBef>
                  <a:spcAft>
                    <a:spcPts val="300"/>
                  </a:spcAft>
                  <a:buNone/>
                </a:pPr>
                <a:r>
                  <a:rPr lang="vi-VN" sz="2300" dirty="0" smtClean="0">
                    <a:latin typeface="Times New Roman" panose="02020603050405020304" pitchFamily="18" charset="0"/>
                    <a:cs typeface="Times New Roman" panose="02020603050405020304" pitchFamily="18" charset="0"/>
                  </a:rPr>
                  <a:t>Định nghĩa: Tín hiệu ngẫu nhiên dừng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300" dirty="0" smtClean="0">
                    <a:latin typeface="Times New Roman" panose="02020603050405020304" pitchFamily="18" charset="0"/>
                    <a:cs typeface="Times New Roman" panose="02020603050405020304" pitchFamily="18" charset="0"/>
                  </a:rPr>
                  <a:t> được gọi là tín hiệu tuần hoàn theo trung bình bình phương nếu hàm tự tương quan </a:t>
                </a:r>
                <a14:m>
                  <m:oMath xmlns:m="http://schemas.openxmlformats.org/officeDocument/2006/math">
                    <m:r>
                      <a:rPr lang="en-US" sz="2400" i="1">
                        <a:latin typeface="Cambria Math" panose="02040503050406030204" pitchFamily="18" charset="0"/>
                      </a:rPr>
                      <m:t>𝑅</m:t>
                    </m:r>
                    <m:d>
                      <m:dPr>
                        <m:ctrlPr>
                          <a:rPr lang="en-US" sz="2400" i="1">
                            <a:latin typeface="Cambria Math" panose="02040503050406030204" pitchFamily="18" charset="0"/>
                          </a:rPr>
                        </m:ctrlPr>
                      </m:dPr>
                      <m:e>
                        <m:r>
                          <a:rPr lang="en-US" sz="2400" i="1">
                            <a:latin typeface="Cambria Math" panose="02040503050406030204" pitchFamily="18" charset="0"/>
                          </a:rPr>
                          <m:t>𝜏</m:t>
                        </m:r>
                      </m:e>
                    </m:d>
                  </m:oMath>
                </a14:m>
                <a:r>
                  <a:rPr lang="vi-VN" sz="2300" dirty="0" smtClean="0">
                    <a:latin typeface="Times New Roman" panose="02020603050405020304" pitchFamily="18" charset="0"/>
                    <a:cs typeface="Times New Roman" panose="02020603050405020304" pitchFamily="18" charset="0"/>
                  </a:rPr>
                  <a:t> của nó là hàm tuần hoàn. Nghĩa là, khi tồn tại một số T để sao cho với mọi đẳng thức sau đây thỏa:</a:t>
                </a:r>
                <a:endParaRPr lang="en-US" sz="2400" dirty="0"/>
              </a:p>
              <a:p>
                <a:pPr marL="0" indent="457200">
                  <a:lnSpc>
                    <a:spcPct val="110000"/>
                  </a:lnSpc>
                  <a:spcBef>
                    <a:spcPts val="300"/>
                  </a:spcBef>
                  <a:spcAft>
                    <a:spcPts val="300"/>
                  </a:spcAft>
                  <a:buNone/>
                </a:pPr>
                <a:endParaRPr lang="vi-VN" sz="2300" dirty="0" smtClean="0">
                  <a:latin typeface="Times New Roman" panose="02020603050405020304" pitchFamily="18" charset="0"/>
                  <a:cs typeface="Times New Roman" panose="02020603050405020304" pitchFamily="18" charset="0"/>
                </a:endParaRPr>
              </a:p>
              <a:p>
                <a:pPr marL="0" indent="457200">
                  <a:lnSpc>
                    <a:spcPct val="110000"/>
                  </a:lnSpc>
                  <a:spcBef>
                    <a:spcPts val="300"/>
                  </a:spcBef>
                  <a:spcAft>
                    <a:spcPts val="300"/>
                  </a:spcAft>
                  <a:buNone/>
                </a:pPr>
                <a:r>
                  <a:rPr lang="vi-VN" sz="2300" dirty="0" smtClean="0">
                    <a:latin typeface="Times New Roman" panose="02020603050405020304" pitchFamily="18" charset="0"/>
                    <a:cs typeface="Times New Roman" panose="02020603050405020304" pitchFamily="18" charset="0"/>
                  </a:rPr>
                  <a:t>Tín hiệu ngẫu nhiên dừng tuần hoàn theo trung bình bình phương với chu kỳ T, có thể được biểu diễn bằng chuỗi phức Fourier:</a:t>
                </a:r>
                <a:endParaRPr lang="vi-VN" sz="23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3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3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3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𝜉</m:t>
                        </m:r>
                      </m:e>
                      <m:sub>
                        <m:r>
                          <a:rPr lang="en-US" sz="2000" i="1">
                            <a:latin typeface="Cambria Math" panose="02040503050406030204" pitchFamily="18" charset="0"/>
                          </a:rPr>
                          <m:t>𝑛</m:t>
                        </m:r>
                      </m:sub>
                    </m:sSub>
                  </m:oMath>
                </a14:m>
                <a:r>
                  <a:rPr lang="vi-VN" sz="2300" dirty="0" smtClean="0">
                    <a:latin typeface="Times New Roman" panose="02020603050405020304" pitchFamily="18" charset="0"/>
                    <a:cs typeface="Times New Roman" panose="02020603050405020304" pitchFamily="18" charset="0"/>
                  </a:rPr>
                  <a:t>: các biến ngẫu nhiên phức, được xác định bởi: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𝑛</m:t>
                        </m:r>
                      </m:sub>
                    </m:sSub>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i="1">
                            <a:latin typeface="Cambria Math" panose="02040503050406030204" pitchFamily="18" charset="0"/>
                          </a:rPr>
                          <m:t>𝑇</m:t>
                        </m:r>
                      </m:den>
                    </m:f>
                    <m:nary>
                      <m:naryPr>
                        <m:limLoc m:val="undOvr"/>
                        <m:grow m:val="on"/>
                        <m:ctrlPr>
                          <a:rPr lang="en-US" sz="2400" i="1">
                            <a:latin typeface="Cambria Math" panose="02040503050406030204" pitchFamily="18" charset="0"/>
                          </a:rPr>
                        </m:ctrlPr>
                      </m:naryPr>
                      <m:sub>
                        <m:r>
                          <a:rPr lang="en-US" sz="2400">
                            <a:latin typeface="Cambria Math" panose="02040503050406030204" pitchFamily="18" charset="0"/>
                          </a:rPr>
                          <m:t>0</m:t>
                        </m:r>
                      </m:sub>
                      <m:sup>
                        <m:r>
                          <a:rPr lang="en-US" sz="2400" i="1">
                            <a:latin typeface="Cambria Math" panose="02040503050406030204" pitchFamily="18" charset="0"/>
                          </a:rPr>
                          <m:t>𝑇</m:t>
                        </m:r>
                      </m:sup>
                      <m:e>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a:latin typeface="Cambria Math" panose="02040503050406030204" pitchFamily="18" charset="0"/>
                              </a:rPr>
                              <m:t>−</m:t>
                            </m:r>
                            <m:r>
                              <a:rPr lang="en-US" sz="2400" i="1">
                                <a:latin typeface="Cambria Math" panose="02040503050406030204" pitchFamily="18" charset="0"/>
                              </a:rPr>
                              <m:t>𝑗𝑛</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a:latin typeface="Cambria Math" panose="02040503050406030204" pitchFamily="18" charset="0"/>
                                  </a:rPr>
                                  <m:t>0</m:t>
                                </m:r>
                              </m:sub>
                            </m:sSub>
                            <m:r>
                              <a:rPr lang="en-US" sz="2400" i="1">
                                <a:latin typeface="Cambria Math" panose="02040503050406030204" pitchFamily="18" charset="0"/>
                              </a:rPr>
                              <m:t>𝑡</m:t>
                            </m:r>
                          </m:sup>
                        </m:sSup>
                      </m:e>
                    </m:nary>
                    <m:r>
                      <a:rPr lang="en-US" sz="2400" i="1">
                        <a:latin typeface="Cambria Math" panose="02040503050406030204" pitchFamily="18" charset="0"/>
                      </a:rPr>
                      <m:t>𝑑𝑡</m:t>
                    </m:r>
                    <m:r>
                      <a:rPr lang="en-US" sz="2400">
                        <a:latin typeface="Cambria Math" panose="02040503050406030204" pitchFamily="18" charset="0"/>
                      </a:rPr>
                      <m:t>;</m:t>
                    </m:r>
                    <m:r>
                      <m:rPr>
                        <m:nor/>
                      </m:rPr>
                      <a:rPr lang="en-US" sz="2400" i="1">
                        <a:latin typeface="Cambria Math" panose="02040503050406030204" pitchFamily="18" charset="0"/>
                      </a:rPr>
                      <m:t> </m:t>
                    </m:r>
                    <m:r>
                      <a:rPr lang="en-US" sz="2400" i="1">
                        <a:latin typeface="Cambria Math" panose="02040503050406030204" pitchFamily="18" charset="0"/>
                      </a:rPr>
                      <m:t>𝑛</m:t>
                    </m:r>
                    <m:r>
                      <a:rPr lang="en-US" sz="2400">
                        <a:latin typeface="Cambria Math" panose="02040503050406030204" pitchFamily="18" charset="0"/>
                      </a:rPr>
                      <m:t>=0,±1,...</m:t>
                    </m:r>
                  </m:oMath>
                </a14:m>
                <a:endParaRPr lang="en-US" sz="2400" dirty="0"/>
              </a:p>
              <a:p>
                <a:pPr marL="342900" indent="-342900">
                  <a:lnSpc>
                    <a:spcPct val="110000"/>
                  </a:lnSpc>
                  <a:spcBef>
                    <a:spcPts val="300"/>
                  </a:spcBef>
                  <a:spcAft>
                    <a:spcPts val="300"/>
                  </a:spcAft>
                </a:pPr>
                <a:endParaRPr lang="en-US" sz="23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1" y="1086908"/>
                <a:ext cx="11715750" cy="5485342"/>
              </a:xfrm>
              <a:blipFill rotWithShape="0">
                <a:blip r:embed="rId2"/>
                <a:stretch>
                  <a:fillRect l="-780" t="-778" b="-333"/>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28</a:t>
            </a:fld>
            <a:endParaRPr lang="en-US"/>
          </a:p>
        </p:txBody>
      </p:sp>
      <mc:AlternateContent xmlns:mc="http://schemas.openxmlformats.org/markup-compatibility/2006" xmlns:a14="http://schemas.microsoft.com/office/drawing/2010/main">
        <mc:Choice Requires="a14">
          <p:sp>
            <p:nvSpPr>
              <p:cNvPr id="11" name="Rectangle 10"/>
              <p:cNvSpPr/>
              <p:nvPr/>
            </p:nvSpPr>
            <p:spPr>
              <a:xfrm>
                <a:off x="4808382" y="3181036"/>
                <a:ext cx="244079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𝑅</m:t>
                      </m:r>
                      <m:d>
                        <m:dPr>
                          <m:ctrlPr>
                            <a:rPr lang="en-US" sz="2400" i="1">
                              <a:latin typeface="Cambria Math" panose="02040503050406030204" pitchFamily="18" charset="0"/>
                            </a:rPr>
                          </m:ctrlPr>
                        </m:dPr>
                        <m:e>
                          <m:r>
                            <a:rPr lang="en-US" sz="2400" i="1">
                              <a:latin typeface="Cambria Math" panose="02040503050406030204" pitchFamily="18" charset="0"/>
                            </a:rPr>
                            <m:t>𝜏</m:t>
                          </m:r>
                          <m:r>
                            <a:rPr lang="en-US" sz="2400" i="0">
                              <a:latin typeface="Cambria Math" panose="02040503050406030204" pitchFamily="18" charset="0"/>
                            </a:rPr>
                            <m:t>+</m:t>
                          </m:r>
                          <m:r>
                            <a:rPr lang="en-US" sz="2400" i="1">
                              <a:latin typeface="Cambria Math" panose="02040503050406030204" pitchFamily="18" charset="0"/>
                            </a:rPr>
                            <m:t>𝑇</m:t>
                          </m:r>
                        </m:e>
                      </m:d>
                      <m:r>
                        <a:rPr lang="en-US" sz="2400" i="0">
                          <a:latin typeface="Cambria Math" panose="02040503050406030204" pitchFamily="18" charset="0"/>
                        </a:rPr>
                        <m:t>=</m:t>
                      </m:r>
                      <m:r>
                        <a:rPr lang="en-US" sz="2400" i="1">
                          <a:latin typeface="Cambria Math" panose="02040503050406030204" pitchFamily="18" charset="0"/>
                        </a:rPr>
                        <m:t>𝑅</m:t>
                      </m:r>
                      <m:d>
                        <m:dPr>
                          <m:ctrlPr>
                            <a:rPr lang="en-US" sz="2400" i="1">
                              <a:latin typeface="Cambria Math" panose="02040503050406030204" pitchFamily="18" charset="0"/>
                            </a:rPr>
                          </m:ctrlPr>
                        </m:dPr>
                        <m:e>
                          <m:r>
                            <a:rPr lang="en-US" sz="2400" i="1">
                              <a:latin typeface="Cambria Math" panose="02040503050406030204" pitchFamily="18" charset="0"/>
                            </a:rPr>
                            <m:t>𝜏</m:t>
                          </m:r>
                        </m:e>
                      </m:d>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4808382" y="3181036"/>
                <a:ext cx="2440796" cy="46166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748477" y="4443473"/>
                <a:ext cx="4885568" cy="1099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𝑛</m:t>
                          </m:r>
                          <m:r>
                            <a:rPr lang="en-US" sz="2400" i="0">
                              <a:latin typeface="Cambria Math" panose="02040503050406030204" pitchFamily="18" charset="0"/>
                            </a:rPr>
                            <m:t>=−∞</m:t>
                          </m:r>
                        </m:sub>
                        <m:sup>
                          <m:r>
                            <a:rPr lang="en-US" sz="2400" i="0">
                              <a:latin typeface="Cambria Math" panose="02040503050406030204" pitchFamily="18" charset="0"/>
                            </a:rPr>
                            <m:t>∞</m:t>
                          </m:r>
                        </m:sup>
                        <m:e>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m:t>
                              </m:r>
                              <m:r>
                                <a:rPr lang="vi-VN" sz="2400" i="1" smtClean="0">
                                  <a:latin typeface="Cambria Math" panose="02040503050406030204" pitchFamily="18" charset="0"/>
                                </a:rPr>
                                <m:t>𝑛</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0">
                                      <a:latin typeface="Cambria Math" panose="02040503050406030204" pitchFamily="18" charset="0"/>
                                    </a:rPr>
                                    <m:t>0</m:t>
                                  </m:r>
                                </m:sub>
                              </m:sSub>
                              <m:r>
                                <a:rPr lang="en-US" sz="2400" i="1">
                                  <a:latin typeface="Cambria Math" panose="02040503050406030204" pitchFamily="18" charset="0"/>
                                </a:rPr>
                                <m:t>𝑡</m:t>
                              </m:r>
                            </m:sup>
                          </m:sSup>
                        </m:e>
                      </m:nary>
                      <m:r>
                        <a:rPr lang="en-US" sz="2400" i="0">
                          <a:latin typeface="Cambria Math" panose="02040503050406030204" pitchFamily="18" charset="0"/>
                        </a:rPr>
                        <m:t>;</m:t>
                      </m:r>
                      <m:r>
                        <m:rPr>
                          <m:nor/>
                        </m:rP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0">
                              <a:latin typeface="Cambria Math" panose="02040503050406030204" pitchFamily="18" charset="0"/>
                            </a:rPr>
                            <m:t>0</m:t>
                          </m:r>
                        </m:sub>
                      </m:sSub>
                      <m:r>
                        <a:rPr lang="en-US" sz="2400" i="0">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𝑇</m:t>
                      </m:r>
                    </m:oMath>
                  </m:oMathPara>
                </a14:m>
                <a:endParaRPr lang="en-US" sz="2400" dirty="0"/>
              </a:p>
            </p:txBody>
          </p:sp>
        </mc:Choice>
        <mc:Fallback xmlns="">
          <p:sp>
            <p:nvSpPr>
              <p:cNvPr id="12" name="Rectangle 11"/>
              <p:cNvSpPr>
                <a:spLocks noRot="1" noChangeAspect="1" noMove="1" noResize="1" noEditPoints="1" noAdjustHandles="1" noChangeArrowheads="1" noChangeShapeType="1" noTextEdit="1"/>
              </p:cNvSpPr>
              <p:nvPr/>
            </p:nvSpPr>
            <p:spPr>
              <a:xfrm>
                <a:off x="3748477" y="4443473"/>
                <a:ext cx="4885568" cy="109934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445931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a:noFill/>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1" y="1086908"/>
                <a:ext cx="11715750" cy="5485342"/>
              </a:xfrm>
            </p:spPr>
            <p:txBody>
              <a:bodyPr>
                <a:noAutofit/>
              </a:bodyPr>
              <a:lstStyle/>
              <a:p>
                <a:pPr marL="0" indent="0">
                  <a:lnSpc>
                    <a:spcPct val="110000"/>
                  </a:lnSpc>
                  <a:spcBef>
                    <a:spcPts val="300"/>
                  </a:spcBef>
                  <a:spcAft>
                    <a:spcPts val="300"/>
                  </a:spcAft>
                  <a:buNone/>
                </a:pPr>
                <a:r>
                  <a:rPr lang="vi-VN" sz="2300" dirty="0" smtClean="0">
                    <a:solidFill>
                      <a:srgbClr val="66FF33"/>
                    </a:solidFill>
                    <a:latin typeface="Times New Roman" panose="02020603050405020304" pitchFamily="18" charset="0"/>
                    <a:cs typeface="Times New Roman" panose="02020603050405020304" pitchFamily="18" charset="0"/>
                  </a:rPr>
                  <a:t>4.3.3 Biểu diễn rời rạc tín hiệu ngẫu nhiên - </a:t>
                </a:r>
                <a:r>
                  <a:rPr lang="vi-VN" sz="2300" b="1" dirty="0">
                    <a:solidFill>
                      <a:srgbClr val="CC66FF"/>
                    </a:solidFill>
                    <a:latin typeface="Times New Roman" panose="02020603050405020304" pitchFamily="18" charset="0"/>
                    <a:cs typeface="Times New Roman" panose="02020603050405020304" pitchFamily="18" charset="0"/>
                  </a:rPr>
                  <a:t>Chuỗi phức Fourier của tín </a:t>
                </a:r>
                <a:r>
                  <a:rPr lang="vi-VN" sz="2300" b="1" dirty="0" smtClean="0">
                    <a:solidFill>
                      <a:srgbClr val="CC66FF"/>
                    </a:solidFill>
                    <a:latin typeface="Times New Roman" panose="02020603050405020304" pitchFamily="18" charset="0"/>
                    <a:cs typeface="Times New Roman" panose="02020603050405020304" pitchFamily="18" charset="0"/>
                  </a:rPr>
                  <a:t>hiệu không </a:t>
                </a:r>
                <a:r>
                  <a:rPr lang="vi-VN" sz="2300" b="1" dirty="0">
                    <a:solidFill>
                      <a:srgbClr val="CC66FF"/>
                    </a:solidFill>
                    <a:latin typeface="Times New Roman" panose="02020603050405020304" pitchFamily="18" charset="0"/>
                    <a:cs typeface="Times New Roman" panose="02020603050405020304" pitchFamily="18" charset="0"/>
                  </a:rPr>
                  <a:t>tuần </a:t>
                </a:r>
                <a:r>
                  <a:rPr lang="vi-VN" sz="2300" b="1" dirty="0" smtClean="0">
                    <a:solidFill>
                      <a:srgbClr val="CC66FF"/>
                    </a:solidFill>
                    <a:latin typeface="Times New Roman" panose="02020603050405020304" pitchFamily="18" charset="0"/>
                    <a:cs typeface="Times New Roman" panose="02020603050405020304" pitchFamily="18" charset="0"/>
                  </a:rPr>
                  <a:t>hoàn</a:t>
                </a:r>
              </a:p>
              <a:p>
                <a:pPr marL="0" indent="457200">
                  <a:lnSpc>
                    <a:spcPct val="110000"/>
                  </a:lnSpc>
                  <a:spcBef>
                    <a:spcPts val="300"/>
                  </a:spcBef>
                  <a:spcAft>
                    <a:spcPts val="300"/>
                  </a:spcAft>
                  <a:buNone/>
                </a:pPr>
                <a:r>
                  <a:rPr lang="vi-VN" sz="2400" dirty="0" smtClean="0">
                    <a:latin typeface="Times New Roman" panose="02020603050405020304" pitchFamily="18" charset="0"/>
                    <a:cs typeface="Times New Roman" panose="02020603050405020304" pitchFamily="18" charset="0"/>
                  </a:rPr>
                  <a:t>Tín hiệu ngẫu nhiên dừng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smtClean="0">
                    <a:latin typeface="Times New Roman" panose="02020603050405020304" pitchFamily="18" charset="0"/>
                    <a:cs typeface="Times New Roman" panose="02020603050405020304" pitchFamily="18" charset="0"/>
                  </a:rPr>
                  <a:t> có hàm tự tương quan không tuần hoàn, có thể biểu diễn bằng chuỗi Fourier trong khoảng (-T/2;T/2).</a:t>
                </a:r>
              </a:p>
              <a:p>
                <a:pPr marL="0" indent="457200">
                  <a:lnSpc>
                    <a:spcPct val="110000"/>
                  </a:lnSpc>
                  <a:spcBef>
                    <a:spcPts val="300"/>
                  </a:spcBef>
                  <a:spcAft>
                    <a:spcPts val="300"/>
                  </a:spcAft>
                  <a:buNone/>
                </a:pPr>
                <a:endParaRPr lang="vi-VN" sz="2400" dirty="0">
                  <a:latin typeface="Times New Roman" panose="02020603050405020304" pitchFamily="18" charset="0"/>
                  <a:cs typeface="Times New Roman" panose="02020603050405020304" pitchFamily="18" charset="0"/>
                </a:endParaRPr>
              </a:p>
              <a:p>
                <a:pPr marL="0" indent="457200">
                  <a:lnSpc>
                    <a:spcPct val="110000"/>
                  </a:lnSpc>
                  <a:spcBef>
                    <a:spcPts val="300"/>
                  </a:spcBef>
                  <a:spcAft>
                    <a:spcPts val="300"/>
                  </a:spcAft>
                  <a:buNone/>
                </a:pPr>
                <a:endParaRPr lang="vi-VN"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i="1"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𝑛</m:t>
                        </m:r>
                      </m:sub>
                    </m:sSub>
                  </m:oMath>
                </a14:m>
                <a:r>
                  <a:rPr lang="vi-VN" sz="2400" dirty="0" smtClean="0">
                    <a:latin typeface="Times New Roman" panose="02020603050405020304" pitchFamily="18" charset="0"/>
                    <a:cs typeface="Times New Roman" panose="02020603050405020304" pitchFamily="18" charset="0"/>
                  </a:rPr>
                  <a:t>: các biến ngẫu nhiên  có kỳ vọng khác không khi </a:t>
                </a:r>
                <a14:m>
                  <m:oMath xmlns:m="http://schemas.openxmlformats.org/officeDocument/2006/math">
                    <m:r>
                      <a:rPr lang="en-US" sz="2400" i="1">
                        <a:latin typeface="Cambria Math" panose="02040503050406030204" pitchFamily="18" charset="0"/>
                      </a:rPr>
                      <m:t>𝑛</m:t>
                    </m:r>
                    <m:r>
                      <a:rPr lang="en-US" sz="2400">
                        <a:latin typeface="Cambria Math" panose="02040503050406030204" pitchFamily="18" charset="0"/>
                      </a:rPr>
                      <m:t>≠</m:t>
                    </m:r>
                    <m:r>
                      <a:rPr lang="vi-VN" sz="2400" i="1">
                        <a:latin typeface="Cambria Math" panose="02040503050406030204" pitchFamily="18" charset="0"/>
                      </a:rPr>
                      <m:t>0</m:t>
                    </m:r>
                  </m:oMath>
                </a14:m>
                <a:r>
                  <a:rPr lang="vi-VN" sz="2400" dirty="0" smtClean="0">
                    <a:latin typeface="Times New Roman" panose="02020603050405020304" pitchFamily="18" charset="0"/>
                    <a:cs typeface="Times New Roman" panose="02020603050405020304" pitchFamily="18" charset="0"/>
                  </a:rPr>
                  <a:t>; không trực giao và tương quan, được xác định bởi: </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1" y="1086908"/>
                <a:ext cx="11715750" cy="5485342"/>
              </a:xfrm>
              <a:blipFill rotWithShape="0">
                <a:blip r:embed="rId2"/>
                <a:stretch>
                  <a:fillRect l="-832" t="-778" r="-364"/>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29</a:t>
            </a:fld>
            <a:endParaRPr lang="en-US"/>
          </a:p>
        </p:txBody>
      </p:sp>
      <mc:AlternateContent xmlns:mc="http://schemas.openxmlformats.org/markup-compatibility/2006" xmlns:a14="http://schemas.microsoft.com/office/drawing/2010/main">
        <mc:Choice Requires="a14">
          <p:sp>
            <p:nvSpPr>
              <p:cNvPr id="15" name="Rectangle 14"/>
              <p:cNvSpPr/>
              <p:nvPr/>
            </p:nvSpPr>
            <p:spPr>
              <a:xfrm>
                <a:off x="3014247" y="2848059"/>
                <a:ext cx="5811078" cy="1099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m:t>
                      </m:r>
                      <m:nary>
                        <m:naryPr>
                          <m:chr m:val="∑"/>
                          <m:limLoc m:val="undOvr"/>
                          <m:grow m:val="on"/>
                          <m:ctrlPr>
                            <a:rPr lang="en-US" sz="2400" i="1">
                              <a:latin typeface="Cambria Math" panose="02040503050406030204" pitchFamily="18" charset="0"/>
                            </a:rPr>
                          </m:ctrlPr>
                        </m:naryPr>
                        <m:sub>
                          <m:r>
                            <a:rPr lang="en-US" sz="2400" i="1">
                              <a:latin typeface="Cambria Math" panose="02040503050406030204" pitchFamily="18" charset="0"/>
                            </a:rPr>
                            <m:t>𝑛</m:t>
                          </m:r>
                          <m:r>
                            <a:rPr lang="en-US" sz="2400" i="0">
                              <a:latin typeface="Cambria Math" panose="02040503050406030204" pitchFamily="18" charset="0"/>
                            </a:rPr>
                            <m:t>=−∞</m:t>
                          </m:r>
                        </m:sub>
                        <m:sup>
                          <m:r>
                            <a:rPr lang="en-US" sz="2400" i="0">
                              <a:latin typeface="Cambria Math" panose="02040503050406030204" pitchFamily="18" charset="0"/>
                            </a:rPr>
                            <m:t>∞</m:t>
                          </m:r>
                        </m:sup>
                        <m:e>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𝑛</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𝑗𝑛</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0">
                                      <a:latin typeface="Cambria Math" panose="02040503050406030204" pitchFamily="18" charset="0"/>
                                    </a:rPr>
                                    <m:t>0</m:t>
                                  </m:r>
                                </m:sub>
                              </m:sSub>
                              <m:r>
                                <a:rPr lang="en-US" sz="2400" i="1">
                                  <a:latin typeface="Cambria Math" panose="02040503050406030204" pitchFamily="18" charset="0"/>
                                </a:rPr>
                                <m:t>𝑡</m:t>
                              </m:r>
                            </m:sup>
                          </m:sSup>
                        </m:e>
                      </m:nary>
                      <m:r>
                        <a:rPr lang="en-US" sz="2400" i="0">
                          <a:latin typeface="Cambria Math" panose="02040503050406030204" pitchFamily="18" charset="0"/>
                        </a:rPr>
                        <m:t>;</m:t>
                      </m:r>
                      <m:r>
                        <m:rPr>
                          <m:nor/>
                        </m:rP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0">
                              <a:latin typeface="Cambria Math" panose="02040503050406030204" pitchFamily="18" charset="0"/>
                            </a:rPr>
                            <m:t>0</m:t>
                          </m:r>
                        </m:sub>
                      </m:sSub>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2</m:t>
                          </m:r>
                          <m:r>
                            <a:rPr lang="en-US" sz="2400" i="1">
                              <a:latin typeface="Cambria Math" panose="02040503050406030204" pitchFamily="18" charset="0"/>
                            </a:rPr>
                            <m:t>𝜋</m:t>
                          </m:r>
                        </m:num>
                        <m:den>
                          <m:r>
                            <a:rPr lang="en-US" sz="2400" i="1">
                              <a:latin typeface="Cambria Math" panose="02040503050406030204" pitchFamily="18" charset="0"/>
                            </a:rPr>
                            <m:t>𝑇</m:t>
                          </m:r>
                        </m:den>
                      </m:f>
                      <m:r>
                        <a:rPr lang="en-US" sz="2400" i="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𝑡</m:t>
                          </m:r>
                        </m:e>
                      </m:d>
                      <m:r>
                        <a:rPr lang="en-US" sz="2400" i="0">
                          <a:latin typeface="Cambria Math" panose="02040503050406030204" pitchFamily="18" charset="0"/>
                        </a:rPr>
                        <m:t>&lt;</m:t>
                      </m:r>
                      <m:f>
                        <m:fPr>
                          <m:ctrlPr>
                            <a:rPr lang="en-US" sz="2400" i="1">
                              <a:latin typeface="Cambria Math" panose="02040503050406030204" pitchFamily="18" charset="0"/>
                            </a:rPr>
                          </m:ctrlPr>
                        </m:fPr>
                        <m:num>
                          <m:r>
                            <a:rPr lang="en-US" sz="2400" i="1">
                              <a:latin typeface="Cambria Math" panose="02040503050406030204" pitchFamily="18" charset="0"/>
                            </a:rPr>
                            <m:t>𝑇</m:t>
                          </m:r>
                        </m:num>
                        <m:den>
                          <m:r>
                            <a:rPr lang="en-US" sz="2400" i="0">
                              <a:latin typeface="Cambria Math" panose="02040503050406030204" pitchFamily="18" charset="0"/>
                            </a:rPr>
                            <m:t>2</m:t>
                          </m:r>
                        </m:den>
                      </m:f>
                    </m:oMath>
                  </m:oMathPara>
                </a14:m>
                <a:endParaRPr lang="en-US" sz="2400" dirty="0"/>
              </a:p>
            </p:txBody>
          </p:sp>
        </mc:Choice>
        <mc:Fallback xmlns="">
          <p:sp>
            <p:nvSpPr>
              <p:cNvPr id="15" name="Rectangle 14"/>
              <p:cNvSpPr>
                <a:spLocks noRot="1" noChangeAspect="1" noMove="1" noResize="1" noEditPoints="1" noAdjustHandles="1" noChangeArrowheads="1" noChangeShapeType="1" noTextEdit="1"/>
              </p:cNvSpPr>
              <p:nvPr/>
            </p:nvSpPr>
            <p:spPr>
              <a:xfrm>
                <a:off x="3014247" y="2848059"/>
                <a:ext cx="5811078" cy="109934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3103341" y="5100435"/>
                <a:ext cx="5860259" cy="12650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𝑛</m:t>
                          </m:r>
                        </m:sub>
                      </m:sSub>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1">
                              <a:latin typeface="Cambria Math" panose="02040503050406030204" pitchFamily="18" charset="0"/>
                            </a:rPr>
                            <m:t>𝑇</m:t>
                          </m:r>
                        </m:den>
                      </m:f>
                      <m:nary>
                        <m:naryPr>
                          <m:limLoc m:val="undOvr"/>
                          <m:grow m:val="on"/>
                          <m:ctrlPr>
                            <a:rPr lang="en-US" sz="2400" i="1">
                              <a:latin typeface="Cambria Math" panose="02040503050406030204" pitchFamily="18" charset="0"/>
                            </a:rPr>
                          </m:ctrlPr>
                        </m:naryPr>
                        <m:sub>
                          <m:r>
                            <a:rPr lang="en-US" sz="2400" i="0">
                              <a:latin typeface="Cambria Math" panose="02040503050406030204" pitchFamily="18" charset="0"/>
                            </a:rPr>
                            <m:t>−</m:t>
                          </m:r>
                          <m:f>
                            <m:fPr>
                              <m:type m:val="lin"/>
                              <m:ctrlPr>
                                <a:rPr lang="en-US" sz="2400" i="1">
                                  <a:latin typeface="Cambria Math" panose="02040503050406030204" pitchFamily="18" charset="0"/>
                                </a:rPr>
                              </m:ctrlPr>
                            </m:fPr>
                            <m:num>
                              <m:r>
                                <a:rPr lang="en-US" sz="2400" i="1">
                                  <a:latin typeface="Cambria Math" panose="02040503050406030204" pitchFamily="18" charset="0"/>
                                </a:rPr>
                                <m:t>𝑡</m:t>
                              </m:r>
                            </m:num>
                            <m:den>
                              <m:r>
                                <a:rPr lang="en-US" sz="2400" i="0">
                                  <a:latin typeface="Cambria Math" panose="02040503050406030204" pitchFamily="18" charset="0"/>
                                </a:rPr>
                                <m:t>2</m:t>
                              </m:r>
                            </m:den>
                          </m:f>
                        </m:sub>
                        <m:sup>
                          <m:f>
                            <m:fPr>
                              <m:type m:val="lin"/>
                              <m:ctrlPr>
                                <a:rPr lang="en-US" sz="2400" i="1">
                                  <a:latin typeface="Cambria Math" panose="02040503050406030204" pitchFamily="18" charset="0"/>
                                </a:rPr>
                              </m:ctrlPr>
                            </m:fPr>
                            <m:num>
                              <m:r>
                                <a:rPr lang="en-US" sz="2400" i="1">
                                  <a:latin typeface="Cambria Math" panose="02040503050406030204" pitchFamily="18" charset="0"/>
                                </a:rPr>
                                <m:t>𝑇</m:t>
                              </m:r>
                            </m:num>
                            <m:den>
                              <m:r>
                                <a:rPr lang="en-US" sz="2400" i="0">
                                  <a:latin typeface="Cambria Math" panose="02040503050406030204" pitchFamily="18" charset="0"/>
                                </a:rPr>
                                <m:t>2</m:t>
                              </m:r>
                            </m:den>
                          </m:f>
                        </m:sup>
                        <m:e>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𝑗𝑛</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0">
                                      <a:latin typeface="Cambria Math" panose="02040503050406030204" pitchFamily="18" charset="0"/>
                                    </a:rPr>
                                    <m:t>0</m:t>
                                  </m:r>
                                </m:sub>
                              </m:sSub>
                              <m:r>
                                <a:rPr lang="en-US" sz="2400" i="1">
                                  <a:latin typeface="Cambria Math" panose="02040503050406030204" pitchFamily="18" charset="0"/>
                                </a:rPr>
                                <m:t>𝑡</m:t>
                              </m:r>
                            </m:sup>
                          </m:sSup>
                        </m:e>
                      </m:nary>
                      <m:r>
                        <a:rPr lang="en-US" sz="2400" i="1">
                          <a:latin typeface="Cambria Math" panose="02040503050406030204" pitchFamily="18" charset="0"/>
                        </a:rPr>
                        <m:t>𝑑𝑡</m:t>
                      </m:r>
                      <m:r>
                        <a:rPr lang="en-US" sz="2400" i="0">
                          <a:latin typeface="Cambria Math" panose="02040503050406030204" pitchFamily="18" charset="0"/>
                        </a:rPr>
                        <m:t>;</m:t>
                      </m:r>
                      <m:r>
                        <m:rPr>
                          <m:nor/>
                        </m:rPr>
                        <a:rPr lang="en-US" sz="2400" i="1">
                          <a:latin typeface="Cambria Math" panose="02040503050406030204" pitchFamily="18" charset="0"/>
                        </a:rPr>
                        <m:t> </m:t>
                      </m:r>
                      <m:r>
                        <a:rPr lang="en-US" sz="2400" i="1">
                          <a:latin typeface="Cambria Math" panose="02040503050406030204" pitchFamily="18" charset="0"/>
                        </a:rPr>
                        <m:t>𝑛</m:t>
                      </m:r>
                      <m:r>
                        <a:rPr lang="en-US" sz="2400" i="0">
                          <a:latin typeface="Cambria Math" panose="02040503050406030204" pitchFamily="18" charset="0"/>
                        </a:rPr>
                        <m:t>=0,±1,...</m:t>
                      </m:r>
                    </m:oMath>
                  </m:oMathPara>
                </a14:m>
                <a:endParaRPr lang="en-US" sz="2400" dirty="0"/>
              </a:p>
            </p:txBody>
          </p:sp>
        </mc:Choice>
        <mc:Fallback xmlns="">
          <p:sp>
            <p:nvSpPr>
              <p:cNvPr id="19" name="Rectangle 18"/>
              <p:cNvSpPr>
                <a:spLocks noRot="1" noChangeAspect="1" noMove="1" noResize="1" noEditPoints="1" noAdjustHandles="1" noChangeArrowheads="1" noChangeShapeType="1" noTextEdit="1"/>
              </p:cNvSpPr>
              <p:nvPr/>
            </p:nvSpPr>
            <p:spPr>
              <a:xfrm>
                <a:off x="3103341" y="5100435"/>
                <a:ext cx="5860259" cy="1265090"/>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8131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11153775" cy="1054099"/>
          </a:xfrm>
        </p:spPr>
        <p:txBody>
          <a:bodyPr>
            <a:noAutofit/>
          </a:bodyPr>
          <a:lstStyle/>
          <a:p>
            <a:r>
              <a:rPr lang="vi-VN" sz="3600" dirty="0">
                <a:solidFill>
                  <a:srgbClr val="FFFF00"/>
                </a:solidFill>
              </a:rPr>
              <a:t>4</a:t>
            </a:r>
            <a:r>
              <a:rPr lang="vi-VN" sz="3600" dirty="0" smtClean="0">
                <a:solidFill>
                  <a:srgbClr val="FFFF00"/>
                </a:solidFill>
              </a:rPr>
              <a:t>.1	</a:t>
            </a:r>
            <a:r>
              <a:rPr lang="en-US" sz="3600" dirty="0"/>
              <a:t> </a:t>
            </a:r>
            <a:r>
              <a:rPr lang="en-US" sz="3600" dirty="0" err="1">
                <a:solidFill>
                  <a:srgbClr val="FFFF00"/>
                </a:solidFill>
              </a:rPr>
              <a:t>Các</a:t>
            </a:r>
            <a:r>
              <a:rPr lang="en-US" sz="3600" dirty="0">
                <a:solidFill>
                  <a:srgbClr val="FFFF00"/>
                </a:solidFill>
              </a:rPr>
              <a:t> đặc trưng </a:t>
            </a:r>
            <a:r>
              <a:rPr lang="en-US" sz="3600" dirty="0" err="1">
                <a:solidFill>
                  <a:srgbClr val="FFFF00"/>
                </a:solidFill>
              </a:rPr>
              <a:t>vật</a:t>
            </a:r>
            <a:r>
              <a:rPr lang="en-US" sz="3600" dirty="0">
                <a:solidFill>
                  <a:srgbClr val="FFFF00"/>
                </a:solidFill>
              </a:rPr>
              <a:t> </a:t>
            </a:r>
            <a:r>
              <a:rPr lang="en-US" sz="3600" dirty="0" err="1">
                <a:solidFill>
                  <a:srgbClr val="FFFF00"/>
                </a:solidFill>
              </a:rPr>
              <a:t>lý</a:t>
            </a:r>
            <a:r>
              <a:rPr lang="en-US" sz="3600" dirty="0">
                <a:solidFill>
                  <a:srgbClr val="FFFF00"/>
                </a:solidFill>
              </a:rPr>
              <a:t> </a:t>
            </a:r>
            <a:r>
              <a:rPr lang="en-US" sz="3600" dirty="0" err="1">
                <a:solidFill>
                  <a:srgbClr val="FFFF00"/>
                </a:solidFill>
              </a:rPr>
              <a:t>và</a:t>
            </a:r>
            <a:r>
              <a:rPr lang="en-US" sz="3600" dirty="0">
                <a:solidFill>
                  <a:srgbClr val="FFFF00"/>
                </a:solidFill>
              </a:rPr>
              <a:t> </a:t>
            </a:r>
            <a:r>
              <a:rPr lang="en-US" sz="3600" dirty="0" err="1">
                <a:solidFill>
                  <a:srgbClr val="FFFF00"/>
                </a:solidFill>
              </a:rPr>
              <a:t>các</a:t>
            </a:r>
            <a:r>
              <a:rPr lang="en-US" sz="3600" dirty="0">
                <a:solidFill>
                  <a:srgbClr val="FFFF00"/>
                </a:solidFill>
              </a:rPr>
              <a:t> đặc trưng </a:t>
            </a:r>
            <a:r>
              <a:rPr lang="en-US" sz="3600" dirty="0" err="1">
                <a:solidFill>
                  <a:srgbClr val="FFFF00"/>
                </a:solidFill>
              </a:rPr>
              <a:t>thống</a:t>
            </a:r>
            <a:r>
              <a:rPr lang="en-US" sz="3600" dirty="0">
                <a:solidFill>
                  <a:srgbClr val="FFFF00"/>
                </a:solidFill>
              </a:rPr>
              <a:t> </a:t>
            </a:r>
            <a:r>
              <a:rPr lang="en-US" sz="3600" dirty="0" err="1">
                <a:solidFill>
                  <a:srgbClr val="FFFF00"/>
                </a:solidFill>
              </a:rPr>
              <a:t>kê</a:t>
            </a:r>
            <a:r>
              <a:rPr lang="en-US" sz="3600" dirty="0">
                <a:solidFill>
                  <a:srgbClr val="FFFF00"/>
                </a:solidFill>
              </a:rPr>
              <a:t> </a:t>
            </a:r>
            <a:r>
              <a:rPr lang="en-US" sz="3600" dirty="0" err="1">
                <a:solidFill>
                  <a:srgbClr val="FFFF00"/>
                </a:solidFill>
              </a:rPr>
              <a:t>của</a:t>
            </a:r>
            <a:r>
              <a:rPr lang="en-US" sz="3600" dirty="0">
                <a:solidFill>
                  <a:srgbClr val="FFFF00"/>
                </a:solidFill>
              </a:rPr>
              <a:t> </a:t>
            </a:r>
            <a:r>
              <a:rPr lang="en-US" sz="3600" dirty="0" err="1">
                <a:solidFill>
                  <a:srgbClr val="FFFF00"/>
                </a:solidFill>
              </a:rPr>
              <a:t>tín</a:t>
            </a:r>
            <a:r>
              <a:rPr lang="en-US" sz="3600" dirty="0">
                <a:solidFill>
                  <a:srgbClr val="FFFF00"/>
                </a:solidFill>
              </a:rPr>
              <a:t> </a:t>
            </a:r>
            <a:r>
              <a:rPr lang="en-US" sz="3600" dirty="0" err="1">
                <a:solidFill>
                  <a:srgbClr val="FFFF00"/>
                </a:solidFill>
              </a:rPr>
              <a:t>hiệu</a:t>
            </a:r>
            <a:endParaRPr lang="vi-VN" sz="3600" dirty="0" smtClean="0">
              <a:solidFill>
                <a:srgbClr val="FFFF00"/>
              </a:solidFill>
            </a:endParaRPr>
          </a:p>
        </p:txBody>
      </p:sp>
      <p:sp>
        <p:nvSpPr>
          <p:cNvPr id="3" name="Content Placeholder 2"/>
          <p:cNvSpPr>
            <a:spLocks noGrp="1"/>
          </p:cNvSpPr>
          <p:nvPr>
            <p:ph idx="1"/>
          </p:nvPr>
        </p:nvSpPr>
        <p:spPr>
          <a:xfrm>
            <a:off x="342900" y="1054100"/>
            <a:ext cx="11620500" cy="5489576"/>
          </a:xfrm>
        </p:spPr>
        <p:txBody>
          <a:bodyPr>
            <a:noAutofit/>
          </a:bodyPr>
          <a:lstStyle/>
          <a:p>
            <a:pPr marL="0" indent="0">
              <a:lnSpc>
                <a:spcPct val="110000"/>
              </a:lnSpc>
              <a:spcBef>
                <a:spcPts val="300"/>
              </a:spcBef>
              <a:spcAft>
                <a:spcPts val="300"/>
              </a:spcAft>
              <a:buNone/>
            </a:pPr>
            <a:r>
              <a:rPr lang="vi-VN" sz="2600" i="1" dirty="0" smtClean="0">
                <a:latin typeface="Times New Roman" panose="02020603050405020304" pitchFamily="18" charset="0"/>
                <a:cs typeface="Times New Roman" panose="02020603050405020304" pitchFamily="18" charset="0"/>
              </a:rPr>
              <a:t>Tín hiệu xác định </a:t>
            </a:r>
            <a:r>
              <a:rPr lang="vi-VN" sz="2600" dirty="0" smtClean="0">
                <a:latin typeface="Times New Roman" panose="02020603050405020304" pitchFamily="18" charset="0"/>
                <a:cs typeface="Times New Roman" panose="02020603050405020304" pitchFamily="18" charset="0"/>
              </a:rPr>
              <a:t>là tín hiệu mà quá trình biến thiên của nó được biểu diễn bằng một hàm thời gian đã hoàn toàn xác định.</a:t>
            </a:r>
            <a:endParaRPr lang="vi-VN" sz="2600" i="1"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600" i="1" dirty="0" smtClean="0">
                <a:latin typeface="Times New Roman" panose="02020603050405020304" pitchFamily="18" charset="0"/>
                <a:cs typeface="Times New Roman" panose="02020603050405020304" pitchFamily="18" charset="0"/>
              </a:rPr>
              <a:t>Tín hiệu xác định</a:t>
            </a:r>
            <a:r>
              <a:rPr lang="en-US" sz="2600" i="1"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gian. </a:t>
            </a:r>
            <a:endParaRPr lang="vi-VN" sz="26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600" i="1" dirty="0" smtClean="0">
                <a:latin typeface="Times New Roman" panose="02020603050405020304" pitchFamily="18" charset="0"/>
                <a:cs typeface="Times New Roman" panose="02020603050405020304" pitchFamily="18" charset="0"/>
              </a:rPr>
              <a:t>Tín hiệu ngẫu nhiên </a:t>
            </a:r>
            <a:r>
              <a:rPr lang="vi-VN" sz="2600" dirty="0" smtClean="0">
                <a:latin typeface="Times New Roman" panose="02020603050405020304" pitchFamily="18" charset="0"/>
                <a:cs typeface="Times New Roman" panose="02020603050405020304" pitchFamily="18" charset="0"/>
              </a:rPr>
              <a:t>là tín hiệu mà quá trình biến thiên của nó không thể biết trước, muốn biểu diễn tín hiệu ngẫu nhiên phải tiến hành quan sát thống kê.</a:t>
            </a:r>
          </a:p>
          <a:p>
            <a:pPr marL="0" indent="0">
              <a:lnSpc>
                <a:spcPct val="110000"/>
              </a:lnSpc>
              <a:spcBef>
                <a:spcPts val="300"/>
              </a:spcBef>
              <a:spcAft>
                <a:spcPts val="300"/>
              </a:spcAft>
              <a:buNone/>
            </a:pPr>
            <a:r>
              <a:rPr lang="vi-VN" sz="2600" b="1" dirty="0">
                <a:solidFill>
                  <a:srgbClr val="66FF33"/>
                </a:solidFill>
                <a:latin typeface="Times New Roman" panose="02020603050405020304" pitchFamily="18" charset="0"/>
                <a:cs typeface="Times New Roman" panose="02020603050405020304" pitchFamily="18" charset="0"/>
              </a:rPr>
              <a:t>4.1.1</a:t>
            </a:r>
            <a:r>
              <a:rPr lang="vi-VN" sz="2600" dirty="0" smtClean="0">
                <a:latin typeface="Times New Roman" panose="02020603050405020304" pitchFamily="18" charset="0"/>
                <a:cs typeface="Times New Roman" panose="02020603050405020304" pitchFamily="18" charset="0"/>
              </a:rPr>
              <a:t> </a:t>
            </a:r>
            <a:r>
              <a:rPr lang="vi-VN" sz="2600" b="1" dirty="0" smtClean="0">
                <a:solidFill>
                  <a:srgbClr val="66FF33"/>
                </a:solidFill>
                <a:latin typeface="Times New Roman" panose="02020603050405020304" pitchFamily="18" charset="0"/>
                <a:cs typeface="Times New Roman" panose="02020603050405020304" pitchFamily="18" charset="0"/>
              </a:rPr>
              <a:t>Các thông số đặc trưng của tín hiệu xác định</a:t>
            </a:r>
          </a:p>
          <a:p>
            <a:pPr marL="0" indent="0">
              <a:lnSpc>
                <a:spcPct val="110000"/>
              </a:lnSpc>
              <a:spcBef>
                <a:spcPts val="300"/>
              </a:spcBef>
              <a:spcAft>
                <a:spcPts val="300"/>
              </a:spcAft>
              <a:buNone/>
            </a:pPr>
            <a:r>
              <a:rPr lang="vi-VN" sz="2600" dirty="0">
                <a:latin typeface="Times New Roman" panose="02020603050405020304" pitchFamily="18" charset="0"/>
                <a:cs typeface="Times New Roman" panose="02020603050405020304" pitchFamily="18" charset="0"/>
              </a:rPr>
              <a:t>Một số đặc trưng vật lý quen thuộc của tín hiệu:</a:t>
            </a:r>
          </a:p>
          <a:p>
            <a:pPr marL="576263" lvl="1" indent="-347663">
              <a:lnSpc>
                <a:spcPct val="110000"/>
              </a:lnSpc>
            </a:pP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(T)</a:t>
            </a:r>
            <a:endParaRPr lang="vi-VN" sz="2600" dirty="0">
              <a:latin typeface="Times New Roman" panose="02020603050405020304" pitchFamily="18" charset="0"/>
              <a:cs typeface="Times New Roman" panose="02020603050405020304" pitchFamily="18" charset="0"/>
            </a:endParaRPr>
          </a:p>
          <a:p>
            <a:pPr marL="576263" lvl="1" indent="-347663">
              <a:lnSpc>
                <a:spcPct val="110000"/>
              </a:lnSpc>
            </a:pPr>
            <a:r>
              <a:rPr lang="en-US" sz="2600" dirty="0" err="1">
                <a:latin typeface="Times New Roman" panose="02020603050405020304" pitchFamily="18" charset="0"/>
                <a:cs typeface="Times New Roman" panose="02020603050405020304" pitchFamily="18" charset="0"/>
              </a:rPr>
              <a:t>Bề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rộng</a:t>
            </a:r>
            <a:r>
              <a:rPr lang="en-US" sz="2600" dirty="0">
                <a:latin typeface="Times New Roman" panose="02020603050405020304" pitchFamily="18" charset="0"/>
                <a:cs typeface="Times New Roman" panose="02020603050405020304" pitchFamily="18" charset="0"/>
              </a:rPr>
              <a:t> phổ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(F)</a:t>
            </a:r>
            <a:endParaRPr lang="vi-VN" sz="2600" dirty="0">
              <a:latin typeface="Times New Roman" panose="02020603050405020304" pitchFamily="18" charset="0"/>
              <a:cs typeface="Times New Roman" panose="02020603050405020304" pitchFamily="18" charset="0"/>
            </a:endParaRPr>
          </a:p>
          <a:p>
            <a:pPr marL="576263" lvl="1" indent="-347663">
              <a:lnSpc>
                <a:spcPct val="110000"/>
              </a:lnSpc>
            </a:pPr>
            <a:r>
              <a:rPr lang="vi-VN" sz="2600" dirty="0">
                <a:latin typeface="Times New Roman" panose="02020603050405020304" pitchFamily="18" charset="0"/>
                <a:cs typeface="Times New Roman" panose="02020603050405020304" pitchFamily="18" charset="0"/>
              </a:rPr>
              <a:t>Năng lượng của tín hiệu (E)</a:t>
            </a:r>
          </a:p>
          <a:p>
            <a:pPr marL="576263" lvl="1" indent="-347663">
              <a:lnSpc>
                <a:spcPct val="110000"/>
              </a:lnSpc>
            </a:pPr>
            <a:r>
              <a:rPr lang="en-US" sz="2600" dirty="0" err="1">
                <a:latin typeface="Times New Roman" panose="02020603050405020304" pitchFamily="18" charset="0"/>
                <a:cs typeface="Times New Roman" panose="02020603050405020304" pitchFamily="18" charset="0"/>
              </a:rPr>
              <a:t>Công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suất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(P</a:t>
            </a:r>
            <a:r>
              <a:rPr lang="en-US" sz="2600" dirty="0" smtClean="0">
                <a:latin typeface="Times New Roman" panose="02020603050405020304" pitchFamily="18" charset="0"/>
                <a:cs typeface="Times New Roman" panose="02020603050405020304" pitchFamily="18" charset="0"/>
              </a:rPr>
              <a:t>)</a:t>
            </a:r>
            <a:endParaRPr lang="vi-VN" sz="26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 y="1015998"/>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a:t>
            </a:fld>
            <a:endParaRPr lang="en-US"/>
          </a:p>
        </p:txBody>
      </p:sp>
    </p:spTree>
    <p:extLst>
      <p:ext uri="{BB962C8B-B14F-4D97-AF65-F5344CB8AC3E}">
        <p14:creationId xmlns:p14="http://schemas.microsoft.com/office/powerpoint/2010/main" val="3601019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a:noFill/>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1" y="1086908"/>
                <a:ext cx="11715750" cy="5485342"/>
              </a:xfrm>
            </p:spPr>
            <p:txBody>
              <a:bodyPr>
                <a:noAutofit/>
              </a:bodyPr>
              <a:lstStyle/>
              <a:p>
                <a:pPr marL="0" indent="0">
                  <a:lnSpc>
                    <a:spcPct val="110000"/>
                  </a:lnSpc>
                  <a:spcBef>
                    <a:spcPts val="300"/>
                  </a:spcBef>
                  <a:spcAft>
                    <a:spcPts val="300"/>
                  </a:spcAft>
                  <a:buNone/>
                </a:pPr>
                <a:r>
                  <a:rPr lang="vi-VN" sz="2400" dirty="0" smtClean="0">
                    <a:solidFill>
                      <a:srgbClr val="66FF33"/>
                    </a:solidFill>
                    <a:latin typeface="Times New Roman" panose="02020603050405020304" pitchFamily="18" charset="0"/>
                    <a:cs typeface="Times New Roman" panose="02020603050405020304" pitchFamily="18" charset="0"/>
                  </a:rPr>
                  <a:t>4.3.3 Biểu diễn rời rạc tín hiệu ngẫu nhiên - </a:t>
                </a:r>
                <a:r>
                  <a:rPr lang="vi-VN" sz="2400" b="1" dirty="0">
                    <a:solidFill>
                      <a:srgbClr val="CC66FF"/>
                    </a:solidFill>
                    <a:latin typeface="Times New Roman" panose="02020603050405020304" pitchFamily="18" charset="0"/>
                    <a:cs typeface="Times New Roman" panose="02020603050405020304" pitchFamily="18" charset="0"/>
                  </a:rPr>
                  <a:t>Chuỗi </a:t>
                </a:r>
                <a:r>
                  <a:rPr lang="vi-VN" sz="2400" b="1" dirty="0" smtClean="0">
                    <a:solidFill>
                      <a:srgbClr val="CC66FF"/>
                    </a:solidFill>
                    <a:latin typeface="Times New Roman" panose="02020603050405020304" pitchFamily="18" charset="0"/>
                    <a:cs typeface="Times New Roman" panose="02020603050405020304" pitchFamily="18" charset="0"/>
                  </a:rPr>
                  <a:t>Kotielnikow - Shannon</a:t>
                </a:r>
              </a:p>
              <a:p>
                <a:pPr marL="0" indent="0">
                  <a:lnSpc>
                    <a:spcPct val="110000"/>
                  </a:lnSpc>
                  <a:spcBef>
                    <a:spcPts val="300"/>
                  </a:spcBef>
                  <a:spcAft>
                    <a:spcPts val="300"/>
                  </a:spcAft>
                  <a:buNone/>
                </a:pPr>
                <a:r>
                  <a:rPr lang="vi-VN" sz="2400" dirty="0" smtClean="0">
                    <a:latin typeface="Times New Roman" panose="02020603050405020304" pitchFamily="18" charset="0"/>
                    <a:cs typeface="Times New Roman" panose="02020603050405020304" pitchFamily="18" charset="0"/>
                  </a:rPr>
                  <a:t>Chuỗi Kotielnikov – Shannon dùng để biểu diễn rời rạc tín hiệu ngẫu nhiên và được dùng khi phân tích rời rạc tín hiệu, có dạng: </a:t>
                </a:r>
              </a:p>
              <a:p>
                <a:pPr marL="0" indent="457200">
                  <a:lnSpc>
                    <a:spcPct val="110000"/>
                  </a:lnSpc>
                  <a:spcBef>
                    <a:spcPts val="300"/>
                  </a:spcBef>
                  <a:spcAft>
                    <a:spcPts val="300"/>
                  </a:spcAft>
                  <a:buNone/>
                </a:pPr>
                <a:endParaRPr lang="vi-VN" sz="2400" dirty="0">
                  <a:latin typeface="Times New Roman" panose="02020603050405020304" pitchFamily="18" charset="0"/>
                  <a:cs typeface="Times New Roman" panose="02020603050405020304" pitchFamily="18" charset="0"/>
                </a:endParaRPr>
              </a:p>
              <a:p>
                <a:pPr marL="0" indent="457200">
                  <a:lnSpc>
                    <a:spcPct val="110000"/>
                  </a:lnSpc>
                  <a:spcBef>
                    <a:spcPts val="300"/>
                  </a:spcBef>
                  <a:spcAft>
                    <a:spcPts val="300"/>
                  </a:spcAft>
                  <a:buNone/>
                </a:pPr>
                <a:endParaRPr lang="vi-VN"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i="1"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𝑛</m:t>
                        </m:r>
                      </m:sub>
                    </m:sSub>
                  </m:oMath>
                </a14:m>
                <a:r>
                  <a:rPr lang="vi-VN" sz="2400" dirty="0" smtClean="0">
                    <a:latin typeface="Times New Roman" panose="02020603050405020304" pitchFamily="18" charset="0"/>
                    <a:cs typeface="Times New Roman" panose="02020603050405020304" pitchFamily="18" charset="0"/>
                  </a:rPr>
                  <a:t>(</a:t>
                </a:r>
                <a:r>
                  <a:rPr lang="vi-VN" sz="2400" i="1" dirty="0" smtClean="0">
                    <a:latin typeface="Times New Roman" panose="02020603050405020304" pitchFamily="18" charset="0"/>
                    <a:cs typeface="Times New Roman" panose="02020603050405020304" pitchFamily="18" charset="0"/>
                  </a:rPr>
                  <a:t>nT</a:t>
                </a:r>
                <a:r>
                  <a:rPr lang="vi-VN" sz="2400" dirty="0" smtClean="0">
                    <a:latin typeface="Times New Roman" panose="02020603050405020304" pitchFamily="18" charset="0"/>
                    <a:cs typeface="Times New Roman" panose="02020603050405020304" pitchFamily="18" charset="0"/>
                  </a:rPr>
                  <a:t>): các biến ngẫu nhiên, là giá trị của tín hiệu ngẫu nhiên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𝜉</m:t>
                        </m:r>
                      </m:e>
                      <m:sub>
                        <m:r>
                          <a:rPr lang="en-US" sz="2400" i="1">
                            <a:latin typeface="Cambria Math" panose="02040503050406030204" pitchFamily="18" charset="0"/>
                          </a:rPr>
                          <m:t>𝑛</m:t>
                        </m:r>
                      </m:sub>
                    </m:sSub>
                  </m:oMath>
                </a14:m>
                <a:r>
                  <a:rPr lang="vi-VN" sz="2400" dirty="0" smtClean="0">
                    <a:latin typeface="Times New Roman" panose="02020603050405020304" pitchFamily="18" charset="0"/>
                    <a:cs typeface="Times New Roman" panose="02020603050405020304" pitchFamily="18" charset="0"/>
                  </a:rPr>
                  <a:t> được lấy tại các điểm nT.</a:t>
                </a:r>
              </a:p>
              <a:p>
                <a:pPr marL="342900" indent="-342900">
                  <a:lnSpc>
                    <a:spcPct val="110000"/>
                  </a:lnSpc>
                  <a:spcBef>
                    <a:spcPts val="300"/>
                  </a:spcBef>
                  <a:spcAft>
                    <a:spcPts val="300"/>
                  </a:spcAft>
                </a:pPr>
                <a14:m>
                  <m:oMath xmlns:m="http://schemas.openxmlformats.org/officeDocument/2006/math">
                    <m:r>
                      <a:rPr lang="en-US" sz="2400" i="1">
                        <a:latin typeface="Cambria Math" panose="02040503050406030204" pitchFamily="18" charset="0"/>
                      </a:rPr>
                      <m:t>𝑛</m:t>
                    </m:r>
                    <m:r>
                      <a:rPr lang="en-US" sz="2400">
                        <a:latin typeface="Cambria Math" panose="02040503050406030204" pitchFamily="18" charset="0"/>
                      </a:rPr>
                      <m:t>=0,±1,...</m:t>
                    </m:r>
                  </m:oMath>
                </a14:m>
                <a:r>
                  <a:rPr lang="vi-VN" sz="2400" dirty="0" smtClean="0">
                    <a:latin typeface="Times New Roman" panose="02020603050405020304" pitchFamily="18" charset="0"/>
                    <a:cs typeface="Times New Roman" panose="02020603050405020304" pitchFamily="18" charset="0"/>
                  </a:rPr>
                  <a:t> : cách nhau một khoảng T = 1/2</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𝑚</m:t>
                        </m:r>
                      </m:sub>
                    </m:sSub>
                  </m:oMath>
                </a14:m>
                <a:r>
                  <a:rPr lang="vi-VN" sz="2400" dirty="0" smtClean="0">
                    <a:latin typeface="Times New Roman" panose="02020603050405020304" pitchFamily="18" charset="0"/>
                    <a:cs typeface="Times New Roman" panose="02020603050405020304" pitchFamily="18" charset="0"/>
                  </a:rPr>
                  <a:t>.</a:t>
                </a:r>
              </a:p>
              <a:p>
                <a:pPr marL="342900" indent="-342900">
                  <a:lnSpc>
                    <a:spcPct val="110000"/>
                  </a:lnSpc>
                  <a:spcBef>
                    <a:spcPts val="300"/>
                  </a:spcBef>
                  <a:spcAft>
                    <a:spcPts val="300"/>
                  </a:spcAft>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𝑚</m:t>
                        </m:r>
                      </m:sub>
                    </m:sSub>
                  </m:oMath>
                </a14:m>
                <a:r>
                  <a:rPr lang="vi-VN" sz="2400" dirty="0" smtClean="0">
                    <a:latin typeface="Times New Roman" panose="02020603050405020304" pitchFamily="18" charset="0"/>
                    <a:cs typeface="Times New Roman" panose="02020603050405020304" pitchFamily="18" charset="0"/>
                  </a:rPr>
                  <a:t>: đối với tín hiệu xác định thì đây là tần số giới hạn xuất hiện trong phổ công suất của tín hiệu ngẫu nhiên.</a:t>
                </a: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Lưu ý</a:t>
                </a:r>
                <a:r>
                  <a:rPr lang="vi-VN" sz="2400" dirty="0">
                    <a:latin typeface="Times New Roman" panose="02020603050405020304" pitchFamily="18" charset="0"/>
                    <a:cs typeface="Times New Roman" panose="02020603050405020304" pitchFamily="18" charset="0"/>
                  </a:rPr>
                  <a:t>: Biểu diễn rời rạc tín hiệu ngẫu nhiên </a:t>
                </a:r>
                <a:r>
                  <a:rPr lang="vi-VN" sz="2400" dirty="0" smtClean="0">
                    <a:latin typeface="Times New Roman" panose="02020603050405020304" pitchFamily="18" charset="0"/>
                    <a:cs typeface="Times New Roman" panose="02020603050405020304" pitchFamily="18" charset="0"/>
                  </a:rPr>
                  <a:t>bằng chuỗi Kotielnikov – Shannon chỉ đúng đối với tín hiệu có mật độ phổ công suất hữu hạn, không chứa tần số lớn hơn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𝑚</m:t>
                        </m:r>
                      </m:sub>
                    </m:sSub>
                  </m:oMath>
                </a14:m>
                <a:r>
                  <a:rPr lang="vi-VN" sz="2400" dirty="0" smtClean="0">
                    <a:latin typeface="Times New Roman" panose="02020603050405020304" pitchFamily="18" charset="0"/>
                    <a:cs typeface="Times New Roman" panose="02020603050405020304" pitchFamily="18" charset="0"/>
                  </a:rPr>
                  <a:t>.</a:t>
                </a:r>
              </a:p>
              <a:p>
                <a:pPr marL="342900" indent="-342900">
                  <a:lnSpc>
                    <a:spcPct val="110000"/>
                  </a:lnSpc>
                  <a:spcBef>
                    <a:spcPts val="300"/>
                  </a:spcBef>
                  <a:spcAft>
                    <a:spcPts val="300"/>
                  </a:spcAft>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1" y="1086908"/>
                <a:ext cx="11715750" cy="5485342"/>
              </a:xfrm>
              <a:blipFill rotWithShape="0">
                <a:blip r:embed="rId2"/>
                <a:stretch>
                  <a:fillRect l="-832" t="-667" r="-1197" b="-2889"/>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30</a:t>
            </a:fld>
            <a:endParaRPr lang="en-US"/>
          </a:p>
        </p:txBody>
      </p:sp>
      <mc:AlternateContent xmlns:mc="http://schemas.openxmlformats.org/markup-compatibility/2006" xmlns:a14="http://schemas.microsoft.com/office/drawing/2010/main">
        <mc:Choice Requires="a14">
          <p:sp>
            <p:nvSpPr>
              <p:cNvPr id="4" name="Rectangle 3"/>
              <p:cNvSpPr/>
              <p:nvPr/>
            </p:nvSpPr>
            <p:spPr>
              <a:xfrm>
                <a:off x="3507812" y="2523464"/>
                <a:ext cx="4823949" cy="10574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𝜉</m:t>
                      </m:r>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0">
                          <a:latin typeface="Cambria Math" panose="02040503050406030204" pitchFamily="18" charset="0"/>
                        </a:rPr>
                        <m:t>=</m:t>
                      </m:r>
                      <m:nary>
                        <m:naryPr>
                          <m:chr m:val="∑"/>
                          <m:limLoc m:val="undOvr"/>
                          <m:grow m:val="on"/>
                          <m:ctrlPr>
                            <a:rPr lang="en-US" sz="2300" i="1">
                              <a:latin typeface="Cambria Math" panose="02040503050406030204" pitchFamily="18" charset="0"/>
                            </a:rPr>
                          </m:ctrlPr>
                        </m:naryPr>
                        <m:sub>
                          <m:r>
                            <a:rPr lang="en-US" sz="2300" i="1">
                              <a:latin typeface="Cambria Math" panose="02040503050406030204" pitchFamily="18" charset="0"/>
                            </a:rPr>
                            <m:t>𝑛</m:t>
                          </m:r>
                          <m:r>
                            <a:rPr lang="en-US" sz="2300" i="0">
                              <a:latin typeface="Cambria Math" panose="02040503050406030204" pitchFamily="18" charset="0"/>
                            </a:rPr>
                            <m:t>=−∞</m:t>
                          </m:r>
                        </m:sub>
                        <m:sup>
                          <m:r>
                            <a:rPr lang="en-US" sz="2300" i="0">
                              <a:latin typeface="Cambria Math" panose="02040503050406030204" pitchFamily="18" charset="0"/>
                            </a:rPr>
                            <m:t>∞</m:t>
                          </m:r>
                        </m:sup>
                        <m:e>
                          <m:sSub>
                            <m:sSubPr>
                              <m:ctrlPr>
                                <a:rPr lang="en-US" sz="2300" i="1">
                                  <a:latin typeface="Cambria Math" panose="02040503050406030204" pitchFamily="18" charset="0"/>
                                </a:rPr>
                              </m:ctrlPr>
                            </m:sSubPr>
                            <m:e>
                              <m:r>
                                <a:rPr lang="en-US" sz="2300" i="1">
                                  <a:latin typeface="Cambria Math" panose="02040503050406030204" pitchFamily="18" charset="0"/>
                                </a:rPr>
                                <m:t>𝜉</m:t>
                              </m:r>
                            </m:e>
                            <m:sub>
                              <m:r>
                                <a:rPr lang="en-US" sz="2300" i="1">
                                  <a:latin typeface="Cambria Math" panose="02040503050406030204" pitchFamily="18" charset="0"/>
                                </a:rPr>
                                <m:t>𝑛</m:t>
                              </m:r>
                            </m:sub>
                          </m:sSub>
                          <m:d>
                            <m:dPr>
                              <m:ctrlPr>
                                <a:rPr lang="en-US" sz="2300" i="1">
                                  <a:latin typeface="Cambria Math" panose="02040503050406030204" pitchFamily="18" charset="0"/>
                                </a:rPr>
                              </m:ctrlPr>
                            </m:dPr>
                            <m:e>
                              <m:r>
                                <a:rPr lang="en-US" sz="2300" i="1">
                                  <a:latin typeface="Cambria Math" panose="02040503050406030204" pitchFamily="18" charset="0"/>
                                </a:rPr>
                                <m:t>𝑛𝑇</m:t>
                              </m:r>
                            </m:e>
                          </m:d>
                          <m:r>
                            <a:rPr lang="en-US" sz="2300" i="1">
                              <a:latin typeface="Cambria Math" panose="02040503050406030204" pitchFamily="18" charset="0"/>
                            </a:rPr>
                            <m:t>𝑆𝑎</m:t>
                          </m:r>
                          <m:r>
                            <a:rPr lang="en-US" sz="2300" i="0">
                              <a:latin typeface="Cambria Math" panose="02040503050406030204" pitchFamily="18" charset="0"/>
                            </a:rPr>
                            <m:t>2</m:t>
                          </m:r>
                          <m:r>
                            <a:rPr lang="en-US" sz="2300" i="1">
                              <a:latin typeface="Cambria Math" panose="02040503050406030204" pitchFamily="18" charset="0"/>
                            </a:rPr>
                            <m:t>𝜋</m:t>
                          </m:r>
                          <m:sSub>
                            <m:sSubPr>
                              <m:ctrlPr>
                                <a:rPr lang="en-US" sz="2300" i="1">
                                  <a:latin typeface="Cambria Math" panose="02040503050406030204" pitchFamily="18" charset="0"/>
                                </a:rPr>
                              </m:ctrlPr>
                            </m:sSubPr>
                            <m:e>
                              <m:r>
                                <a:rPr lang="en-US" sz="2300" i="1">
                                  <a:latin typeface="Cambria Math" panose="02040503050406030204" pitchFamily="18" charset="0"/>
                                </a:rPr>
                                <m:t>𝑓</m:t>
                              </m:r>
                            </m:e>
                            <m:sub>
                              <m:r>
                                <a:rPr lang="en-US" sz="2300" i="1">
                                  <a:latin typeface="Cambria Math" panose="02040503050406030204" pitchFamily="18" charset="0"/>
                                </a:rPr>
                                <m:t>𝑚</m:t>
                              </m:r>
                            </m:sub>
                          </m:sSub>
                          <m:d>
                            <m:dPr>
                              <m:ctrlPr>
                                <a:rPr lang="en-US" sz="2300" i="1">
                                  <a:latin typeface="Cambria Math" panose="02040503050406030204" pitchFamily="18" charset="0"/>
                                </a:rPr>
                              </m:ctrlPr>
                            </m:dPr>
                            <m:e>
                              <m:r>
                                <a:rPr lang="en-US" sz="2300" i="1">
                                  <a:latin typeface="Cambria Math" panose="02040503050406030204" pitchFamily="18" charset="0"/>
                                </a:rPr>
                                <m:t>𝑡</m:t>
                              </m:r>
                              <m:r>
                                <a:rPr lang="en-US" sz="2300" i="0">
                                  <a:latin typeface="Cambria Math" panose="02040503050406030204" pitchFamily="18" charset="0"/>
                                </a:rPr>
                                <m:t>−</m:t>
                              </m:r>
                              <m:r>
                                <a:rPr lang="en-US" sz="2300" i="1">
                                  <a:latin typeface="Cambria Math" panose="02040503050406030204" pitchFamily="18" charset="0"/>
                                </a:rPr>
                                <m:t>𝑛𝑇</m:t>
                              </m:r>
                            </m:e>
                          </m:d>
                        </m:e>
                      </m:nary>
                    </m:oMath>
                  </m:oMathPara>
                </a14:m>
                <a:endParaRPr lang="en-US" sz="2300" dirty="0"/>
              </a:p>
            </p:txBody>
          </p:sp>
        </mc:Choice>
        <mc:Fallback xmlns="">
          <p:sp>
            <p:nvSpPr>
              <p:cNvPr id="4" name="Rectangle 3"/>
              <p:cNvSpPr>
                <a:spLocks noRot="1" noChangeAspect="1" noMove="1" noResize="1" noEditPoints="1" noAdjustHandles="1" noChangeArrowheads="1" noChangeShapeType="1" noTextEdit="1"/>
              </p:cNvSpPr>
              <p:nvPr/>
            </p:nvSpPr>
            <p:spPr>
              <a:xfrm>
                <a:off x="3507812" y="2523464"/>
                <a:ext cx="4823949" cy="1057405"/>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7774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a:noFill/>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899" y="1086908"/>
                <a:ext cx="11849101" cy="5485342"/>
              </a:xfrm>
            </p:spPr>
            <p:txBody>
              <a:bodyPr>
                <a:noAutofit/>
              </a:bodyPr>
              <a:lstStyle/>
              <a:p>
                <a:pPr marL="0" indent="0">
                  <a:lnSpc>
                    <a:spcPct val="110000"/>
                  </a:lnSpc>
                  <a:spcBef>
                    <a:spcPts val="300"/>
                  </a:spcBef>
                  <a:spcAft>
                    <a:spcPts val="300"/>
                  </a:spcAft>
                  <a:buNone/>
                </a:pPr>
                <a:r>
                  <a:rPr lang="vi-VN" sz="2400" dirty="0" smtClean="0">
                    <a:solidFill>
                      <a:srgbClr val="66FF33"/>
                    </a:solidFill>
                    <a:latin typeface="Times New Roman" panose="02020603050405020304" pitchFamily="18" charset="0"/>
                    <a:cs typeface="Times New Roman" panose="02020603050405020304" pitchFamily="18" charset="0"/>
                  </a:rPr>
                  <a:t>4.3.3 Biểu diễn liên tục tín hiệu ngẫu nhiên</a:t>
                </a:r>
                <a:endParaRPr lang="vi-VN" sz="2400" b="1" dirty="0" smtClean="0">
                  <a:solidFill>
                    <a:srgbClr val="CC66FF"/>
                  </a:solidFill>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tabLst>
                    <a:tab pos="461963"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Là việc ánh xạ tín hiệu vào tập biến ngẫu nhiên không đếm được, do đó nó sẽ tạo nên quá trình ngẫu nhiên. Việc biểu diễn liên tục tín hiệu ngẫu nhiên như vậy có nghĩa là ánh xạ tín hiệu vào một quá trình ngẫu nhiên.</a:t>
                </a:r>
              </a:p>
              <a:p>
                <a:pPr marL="0" indent="0">
                  <a:lnSpc>
                    <a:spcPct val="110000"/>
                  </a:lnSpc>
                  <a:spcBef>
                    <a:spcPts val="300"/>
                  </a:spcBef>
                  <a:spcAft>
                    <a:spcPts val="300"/>
                  </a:spcAft>
                  <a:buNone/>
                  <a:tabLst>
                    <a:tab pos="461963" algn="l"/>
                  </a:tabLst>
                </a:pP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Các biểu diễn này dựa trên cơ sở biến đổi tích phân ngẫu nhiên, không được ứng dụng để phân tích tín hiệu ngẫu nhiên, do các quá trình ngẫu nhiên rất khó mô tả và xác định. </a:t>
                </a:r>
              </a:p>
              <a:p>
                <a:pPr marL="0" indent="0">
                  <a:lnSpc>
                    <a:spcPct val="110000"/>
                  </a:lnSpc>
                  <a:spcBef>
                    <a:spcPts val="300"/>
                  </a:spcBef>
                  <a:spcAft>
                    <a:spcPts val="300"/>
                  </a:spcAft>
                  <a:buNone/>
                </a:pPr>
                <a:r>
                  <a:rPr lang="vi-VN" sz="2400" dirty="0">
                    <a:solidFill>
                      <a:srgbClr val="66FF33"/>
                    </a:solidFill>
                    <a:latin typeface="Times New Roman" panose="02020603050405020304" pitchFamily="18" charset="0"/>
                    <a:cs typeface="Times New Roman" panose="02020603050405020304" pitchFamily="18" charset="0"/>
                  </a:rPr>
                  <a:t>4.3.3 Biểu diễn liên tục tín hiệu ngẫu </a:t>
                </a:r>
                <a:r>
                  <a:rPr lang="vi-VN" sz="2400" dirty="0" smtClean="0">
                    <a:solidFill>
                      <a:srgbClr val="66FF33"/>
                    </a:solidFill>
                    <a:latin typeface="Times New Roman" panose="02020603050405020304" pitchFamily="18" charset="0"/>
                    <a:cs typeface="Times New Roman" panose="02020603050405020304" pitchFamily="18" charset="0"/>
                  </a:rPr>
                  <a:t>nhiên - </a:t>
                </a:r>
                <a:r>
                  <a:rPr lang="vi-VN" sz="2400" b="1" dirty="0" smtClean="0">
                    <a:solidFill>
                      <a:srgbClr val="CC66FF"/>
                    </a:solidFill>
                    <a:latin typeface="Times New Roman" panose="02020603050405020304" pitchFamily="18" charset="0"/>
                    <a:cs typeface="Times New Roman" panose="02020603050405020304" pitchFamily="18" charset="0"/>
                  </a:rPr>
                  <a:t>Biến đổi Fourier ngẫu nhiên</a:t>
                </a:r>
                <a:endParaRPr lang="vi-VN" sz="2400" b="1" dirty="0">
                  <a:solidFill>
                    <a:srgbClr val="CC66FF"/>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Xét tín hiệu ngẫu nhiên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b="0" i="0" smtClean="0">
                        <a:latin typeface="Cambria Math" panose="02040503050406030204" pitchFamily="18" charset="0"/>
                      </a:rPr>
                      <m:t>, </m:t>
                    </m:r>
                  </m:oMath>
                </a14:m>
                <a:r>
                  <a:rPr lang="vi-VN" sz="2400" dirty="0" smtClean="0">
                    <a:latin typeface="Times New Roman" panose="02020603050405020304" pitchFamily="18" charset="0"/>
                    <a:cs typeface="Times New Roman" panose="02020603050405020304" pitchFamily="18" charset="0"/>
                  </a:rPr>
                  <a:t>có thể hiện x(t) là tín hiệu năng lượng hữu hạn với xác suất bằng 1. Giả thuyết này cho thấy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smtClean="0">
                    <a:latin typeface="Times New Roman" panose="02020603050405020304" pitchFamily="18" charset="0"/>
                    <a:cs typeface="Times New Roman" panose="02020603050405020304" pitchFamily="18" charset="0"/>
                  </a:rPr>
                  <a:t> không phải là tín hiệu dừng, bời vì các thể hiện của tín hiệu dừng không phải là tín hiệu có năng lượng hữu hạn.</a:t>
                </a: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Bởi vì điều kiện năng lượng hữu hạng là điều kiện đủ để tồn tại biến đổi Fourier thông thường, nên với mỗi thể hiện x(t) của tín hiệu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smtClean="0">
                    <a:latin typeface="Times New Roman" panose="02020603050405020304" pitchFamily="18" charset="0"/>
                    <a:cs typeface="Times New Roman" panose="02020603050405020304" pitchFamily="18" charset="0"/>
                  </a:rPr>
                  <a:t> sẽ có biến đổi Fourier sau đây:</a:t>
                </a:r>
                <a:endParaRPr lang="vi-VN" sz="24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Lưu ý</a:t>
                </a:r>
                <a:r>
                  <a:rPr lang="vi-VN" sz="2400" dirty="0">
                    <a:latin typeface="Times New Roman" panose="02020603050405020304" pitchFamily="18" charset="0"/>
                    <a:cs typeface="Times New Roman" panose="02020603050405020304" pitchFamily="18" charset="0"/>
                  </a:rPr>
                  <a:t>: Biểu diễn rời rạc tín hiệu ngẫu nhiên </a:t>
                </a:r>
                <a:r>
                  <a:rPr lang="vi-VN" sz="2400" dirty="0" smtClean="0">
                    <a:latin typeface="Times New Roman" panose="02020603050405020304" pitchFamily="18" charset="0"/>
                    <a:cs typeface="Times New Roman" panose="02020603050405020304" pitchFamily="18" charset="0"/>
                  </a:rPr>
                  <a:t>bằng chuỗi Kotielnikov – Shannon chỉ đúng đối với tín hiệu có mật độ phổ công suất hữu hạn, không chứa tần số lớn hơn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𝑚</m:t>
                        </m:r>
                      </m:sub>
                    </m:sSub>
                  </m:oMath>
                </a14:m>
                <a:r>
                  <a:rPr lang="vi-VN" sz="2400" dirty="0" smtClean="0">
                    <a:latin typeface="Times New Roman" panose="02020603050405020304" pitchFamily="18" charset="0"/>
                    <a:cs typeface="Times New Roman" panose="02020603050405020304" pitchFamily="18" charset="0"/>
                  </a:rPr>
                  <a:t>.</a:t>
                </a:r>
              </a:p>
              <a:p>
                <a:pPr marL="342900" indent="-342900">
                  <a:lnSpc>
                    <a:spcPct val="110000"/>
                  </a:lnSpc>
                  <a:spcBef>
                    <a:spcPts val="300"/>
                  </a:spcBef>
                  <a:spcAft>
                    <a:spcPts val="300"/>
                  </a:spcAft>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899" y="1086908"/>
                <a:ext cx="11849101" cy="5485342"/>
              </a:xfrm>
              <a:blipFill rotWithShape="0">
                <a:blip r:embed="rId2"/>
                <a:stretch>
                  <a:fillRect l="-772" t="-667" r="-51" b="-23444"/>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31</a:t>
            </a:fld>
            <a:endParaRPr lang="en-US"/>
          </a:p>
        </p:txBody>
      </p:sp>
    </p:spTree>
    <p:extLst>
      <p:ext uri="{BB962C8B-B14F-4D97-AF65-F5344CB8AC3E}">
        <p14:creationId xmlns:p14="http://schemas.microsoft.com/office/powerpoint/2010/main" val="21786601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a:noFill/>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86908"/>
                <a:ext cx="11640554" cy="5485342"/>
              </a:xfrm>
            </p:spPr>
            <p:txBody>
              <a:bodyPr>
                <a:noAutofit/>
              </a:bodyPr>
              <a:lstStyle/>
              <a:p>
                <a:pPr marL="0" indent="0">
                  <a:lnSpc>
                    <a:spcPct val="110000"/>
                  </a:lnSpc>
                  <a:spcBef>
                    <a:spcPts val="300"/>
                  </a:spcBef>
                  <a:spcAft>
                    <a:spcPts val="300"/>
                  </a:spcAft>
                  <a:buNone/>
                </a:pPr>
                <a:r>
                  <a:rPr lang="vi-VN" sz="2400" dirty="0" smtClean="0">
                    <a:solidFill>
                      <a:srgbClr val="66FF33"/>
                    </a:solidFill>
                    <a:latin typeface="Times New Roman" panose="02020603050405020304" pitchFamily="18" charset="0"/>
                    <a:cs typeface="Times New Roman" panose="02020603050405020304" pitchFamily="18" charset="0"/>
                  </a:rPr>
                  <a:t>4.3.3 </a:t>
                </a:r>
                <a:r>
                  <a:rPr lang="vi-VN" sz="2400" dirty="0">
                    <a:solidFill>
                      <a:srgbClr val="66FF33"/>
                    </a:solidFill>
                    <a:latin typeface="Times New Roman" panose="02020603050405020304" pitchFamily="18" charset="0"/>
                    <a:cs typeface="Times New Roman" panose="02020603050405020304" pitchFamily="18" charset="0"/>
                  </a:rPr>
                  <a:t>Biểu diễn liên tục tín hiệu ngẫu </a:t>
                </a:r>
                <a:r>
                  <a:rPr lang="vi-VN" sz="2400" dirty="0" smtClean="0">
                    <a:solidFill>
                      <a:srgbClr val="66FF33"/>
                    </a:solidFill>
                    <a:latin typeface="Times New Roman" panose="02020603050405020304" pitchFamily="18" charset="0"/>
                    <a:cs typeface="Times New Roman" panose="02020603050405020304" pitchFamily="18" charset="0"/>
                  </a:rPr>
                  <a:t>nhiên - </a:t>
                </a:r>
                <a:r>
                  <a:rPr lang="vi-VN" sz="2400" b="1" dirty="0" smtClean="0">
                    <a:solidFill>
                      <a:srgbClr val="CC66FF"/>
                    </a:solidFill>
                    <a:latin typeface="Times New Roman" panose="02020603050405020304" pitchFamily="18" charset="0"/>
                    <a:cs typeface="Times New Roman" panose="02020603050405020304" pitchFamily="18" charset="0"/>
                  </a:rPr>
                  <a:t>Biến đổi Fourier ngẫu nhiên</a:t>
                </a:r>
                <a:endParaRPr lang="vi-VN" sz="2400" b="1" dirty="0">
                  <a:solidFill>
                    <a:srgbClr val="CC66FF"/>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Xét tín hiệu ngẫu nhiên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r>
                      <a:rPr lang="vi-VN" sz="2400" b="0" i="0" smtClean="0">
                        <a:latin typeface="Cambria Math" panose="02040503050406030204" pitchFamily="18" charset="0"/>
                      </a:rPr>
                      <m:t>, </m:t>
                    </m:r>
                  </m:oMath>
                </a14:m>
                <a:r>
                  <a:rPr lang="vi-VN" sz="2400" dirty="0" smtClean="0">
                    <a:latin typeface="Times New Roman" panose="02020603050405020304" pitchFamily="18" charset="0"/>
                    <a:cs typeface="Times New Roman" panose="02020603050405020304" pitchFamily="18" charset="0"/>
                  </a:rPr>
                  <a:t>có thể hiện x(t) là tín hiệu năng lượng hữu hạn với xác suất bằng 1. Giả thuyết này cho thấy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smtClean="0">
                    <a:latin typeface="Times New Roman" panose="02020603050405020304" pitchFamily="18" charset="0"/>
                    <a:cs typeface="Times New Roman" panose="02020603050405020304" pitchFamily="18" charset="0"/>
                  </a:rPr>
                  <a:t> không phải là tín hiệu dừng, bời vì các thể hiện của tín hiệu dừng không phải là tín hiệu có năng lượng hữu hạn.</a:t>
                </a: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Bởi vì điều kiện năng lượng hữu hạng là điều kiện đủ để tồn tại biến đổi Fourier thông thường, nên với mỗi thể hiện x(t) của tín hiệu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smtClean="0">
                    <a:latin typeface="Times New Roman" panose="02020603050405020304" pitchFamily="18" charset="0"/>
                    <a:cs typeface="Times New Roman" panose="02020603050405020304" pitchFamily="18" charset="0"/>
                  </a:rPr>
                  <a:t> sẽ có biến đổi Fourier và biến đổi ngược F như sau đây:</a:t>
                </a:r>
              </a:p>
              <a:p>
                <a:pPr marL="342900" indent="-342900">
                  <a:lnSpc>
                    <a:spcPct val="110000"/>
                  </a:lnSpc>
                  <a:spcBef>
                    <a:spcPts val="300"/>
                  </a:spcBef>
                  <a:spcAft>
                    <a:spcPts val="300"/>
                  </a:spcAft>
                </a:pPr>
                <a:endParaRPr lang="vi-VN" sz="24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Lúc này, quá trình ngẫu nhiên mới được xác định: </a:t>
                </a:r>
              </a:p>
              <a:p>
                <a:pPr marL="342900" indent="-342900">
                  <a:lnSpc>
                    <a:spcPct val="110000"/>
                  </a:lnSpc>
                  <a:spcBef>
                    <a:spcPts val="300"/>
                  </a:spcBef>
                  <a:spcAft>
                    <a:spcPts val="300"/>
                  </a:spcAft>
                </a:pPr>
                <a:endParaRPr lang="vi-VN"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86908"/>
                <a:ext cx="11640554" cy="5485342"/>
              </a:xfrm>
              <a:blipFill rotWithShape="0">
                <a:blip r:embed="rId2"/>
                <a:stretch>
                  <a:fillRect l="-785" t="-667"/>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32</a:t>
            </a:fld>
            <a:endParaRPr lang="en-US"/>
          </a:p>
        </p:txBody>
      </p:sp>
      <mc:AlternateContent xmlns:mc="http://schemas.openxmlformats.org/markup-compatibility/2006" xmlns:a14="http://schemas.microsoft.com/office/drawing/2010/main">
        <mc:Choice Requires="a14">
          <p:sp>
            <p:nvSpPr>
              <p:cNvPr id="6" name="Rectangle 5"/>
              <p:cNvSpPr/>
              <p:nvPr/>
            </p:nvSpPr>
            <p:spPr>
              <a:xfrm>
                <a:off x="827788" y="4262715"/>
                <a:ext cx="3286990" cy="1126783"/>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300" i="1" smtClean="0">
                          <a:solidFill>
                            <a:srgbClr val="66FF33"/>
                          </a:solidFill>
                          <a:latin typeface="Cambria Math" panose="02040503050406030204" pitchFamily="18" charset="0"/>
                        </a:rPr>
                        <m:t>𝑋</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𝜔</m:t>
                          </m:r>
                        </m:e>
                      </m:d>
                      <m:r>
                        <a:rPr lang="en-US" sz="2300" i="0">
                          <a:solidFill>
                            <a:srgbClr val="66FF33"/>
                          </a:solidFill>
                          <a:latin typeface="Cambria Math" panose="02040503050406030204" pitchFamily="18" charset="0"/>
                        </a:rPr>
                        <m:t>=</m:t>
                      </m:r>
                      <m:nary>
                        <m:naryPr>
                          <m:limLoc m:val="undOvr"/>
                          <m:grow m:val="on"/>
                          <m:ctrlPr>
                            <a:rPr lang="en-US" sz="2300" i="1">
                              <a:solidFill>
                                <a:srgbClr val="66FF33"/>
                              </a:solidFill>
                              <a:latin typeface="Cambria Math" panose="02040503050406030204" pitchFamily="18" charset="0"/>
                            </a:rPr>
                          </m:ctrlPr>
                        </m:naryPr>
                        <m:sub>
                          <m:r>
                            <a:rPr lang="en-US" sz="2300" i="0">
                              <a:solidFill>
                                <a:srgbClr val="66FF33"/>
                              </a:solidFill>
                              <a:latin typeface="Cambria Math" panose="02040503050406030204" pitchFamily="18" charset="0"/>
                            </a:rPr>
                            <m:t>−∞</m:t>
                          </m:r>
                        </m:sub>
                        <m:sup>
                          <m:r>
                            <a:rPr lang="en-US" sz="2300" i="0">
                              <a:solidFill>
                                <a:srgbClr val="66FF33"/>
                              </a:solidFill>
                              <a:latin typeface="Cambria Math" panose="02040503050406030204" pitchFamily="18" charset="0"/>
                            </a:rPr>
                            <m:t>∞</m:t>
                          </m:r>
                        </m:sup>
                        <m:e>
                          <m:r>
                            <a:rPr lang="en-US" sz="2300" i="1">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sSup>
                            <m:sSupPr>
                              <m:ctrlPr>
                                <a:rPr lang="en-US" sz="2300" i="1">
                                  <a:solidFill>
                                    <a:srgbClr val="66FF33"/>
                                  </a:solidFill>
                                  <a:latin typeface="Cambria Math" panose="02040503050406030204" pitchFamily="18" charset="0"/>
                                </a:rPr>
                              </m:ctrlPr>
                            </m:sSupPr>
                            <m:e>
                              <m:r>
                                <a:rPr lang="en-US" sz="2300" i="1">
                                  <a:solidFill>
                                    <a:srgbClr val="66FF33"/>
                                  </a:solidFill>
                                  <a:latin typeface="Cambria Math" panose="02040503050406030204" pitchFamily="18" charset="0"/>
                                </a:rPr>
                                <m:t>𝑒</m:t>
                              </m:r>
                            </m:e>
                            <m:sup>
                              <m:r>
                                <a:rPr lang="en-US" sz="2300" i="0">
                                  <a:solidFill>
                                    <a:srgbClr val="66FF33"/>
                                  </a:solidFill>
                                  <a:latin typeface="Cambria Math" panose="02040503050406030204" pitchFamily="18" charset="0"/>
                                </a:rPr>
                                <m:t>−</m:t>
                              </m:r>
                              <m:r>
                                <a:rPr lang="en-US" sz="2300" i="1">
                                  <a:solidFill>
                                    <a:srgbClr val="66FF33"/>
                                  </a:solidFill>
                                  <a:latin typeface="Cambria Math" panose="02040503050406030204" pitchFamily="18" charset="0"/>
                                </a:rPr>
                                <m:t>𝑗</m:t>
                              </m:r>
                              <m:r>
                                <a:rPr lang="en-US" sz="2300" i="1">
                                  <a:solidFill>
                                    <a:srgbClr val="66FF33"/>
                                  </a:solidFill>
                                  <a:latin typeface="Cambria Math" panose="02040503050406030204" pitchFamily="18" charset="0"/>
                                </a:rPr>
                                <m:t>𝜔</m:t>
                              </m:r>
                              <m:r>
                                <a:rPr lang="en-US" sz="2300" i="1">
                                  <a:solidFill>
                                    <a:srgbClr val="66FF33"/>
                                  </a:solidFill>
                                  <a:latin typeface="Cambria Math" panose="02040503050406030204" pitchFamily="18" charset="0"/>
                                </a:rPr>
                                <m:t>𝑡</m:t>
                              </m:r>
                            </m:sup>
                          </m:sSup>
                          <m:r>
                            <a:rPr lang="en-US" sz="2300" i="1">
                              <a:solidFill>
                                <a:srgbClr val="66FF33"/>
                              </a:solidFill>
                              <a:latin typeface="Cambria Math" panose="02040503050406030204" pitchFamily="18" charset="0"/>
                            </a:rPr>
                            <m:t>𝑑𝑡</m:t>
                          </m:r>
                        </m:e>
                      </m:nary>
                    </m:oMath>
                  </m:oMathPara>
                </a14:m>
                <a:endParaRPr lang="en-US" sz="2300" dirty="0">
                  <a:solidFill>
                    <a:srgbClr val="66FF33"/>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827788" y="4262715"/>
                <a:ext cx="3286990" cy="1126783"/>
              </a:xfrm>
              <a:prstGeom prst="rect">
                <a:avLst/>
              </a:prstGeom>
              <a:blipFill rotWithShape="0">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302155" y="4262715"/>
                <a:ext cx="3618170" cy="1126783"/>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300" i="1" smtClean="0">
                          <a:solidFill>
                            <a:srgbClr val="66FF33"/>
                          </a:solidFill>
                          <a:latin typeface="Cambria Math" panose="02040503050406030204" pitchFamily="18" charset="0"/>
                        </a:rPr>
                        <m:t>𝑥</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r>
                        <a:rPr lang="en-US" sz="2300" i="0">
                          <a:solidFill>
                            <a:srgbClr val="66FF33"/>
                          </a:solidFill>
                          <a:latin typeface="Cambria Math" panose="02040503050406030204" pitchFamily="18" charset="0"/>
                        </a:rPr>
                        <m:t>=</m:t>
                      </m:r>
                      <m:f>
                        <m:fPr>
                          <m:ctrlPr>
                            <a:rPr lang="en-US" sz="2300" i="1">
                              <a:solidFill>
                                <a:srgbClr val="66FF33"/>
                              </a:solidFill>
                              <a:latin typeface="Cambria Math" panose="02040503050406030204" pitchFamily="18" charset="0"/>
                            </a:rPr>
                          </m:ctrlPr>
                        </m:fPr>
                        <m:num>
                          <m:r>
                            <a:rPr lang="en-US" sz="2300" i="0">
                              <a:solidFill>
                                <a:srgbClr val="66FF33"/>
                              </a:solidFill>
                              <a:latin typeface="Cambria Math" panose="02040503050406030204" pitchFamily="18" charset="0"/>
                            </a:rPr>
                            <m:t>1</m:t>
                          </m:r>
                        </m:num>
                        <m:den>
                          <m:r>
                            <a:rPr lang="en-US" sz="2300" i="0">
                              <a:solidFill>
                                <a:srgbClr val="66FF33"/>
                              </a:solidFill>
                              <a:latin typeface="Cambria Math" panose="02040503050406030204" pitchFamily="18" charset="0"/>
                            </a:rPr>
                            <m:t>2</m:t>
                          </m:r>
                          <m:r>
                            <a:rPr lang="en-US" sz="2300" i="1">
                              <a:solidFill>
                                <a:srgbClr val="66FF33"/>
                              </a:solidFill>
                              <a:latin typeface="Cambria Math" panose="02040503050406030204" pitchFamily="18" charset="0"/>
                            </a:rPr>
                            <m:t>𝜋</m:t>
                          </m:r>
                        </m:den>
                      </m:f>
                      <m:nary>
                        <m:naryPr>
                          <m:limLoc m:val="undOvr"/>
                          <m:grow m:val="on"/>
                          <m:ctrlPr>
                            <a:rPr lang="en-US" sz="2300" i="1">
                              <a:solidFill>
                                <a:srgbClr val="66FF33"/>
                              </a:solidFill>
                              <a:latin typeface="Cambria Math" panose="02040503050406030204" pitchFamily="18" charset="0"/>
                            </a:rPr>
                          </m:ctrlPr>
                        </m:naryPr>
                        <m:sub>
                          <m:r>
                            <a:rPr lang="en-US" sz="2300" i="0">
                              <a:solidFill>
                                <a:srgbClr val="66FF33"/>
                              </a:solidFill>
                              <a:latin typeface="Cambria Math" panose="02040503050406030204" pitchFamily="18" charset="0"/>
                            </a:rPr>
                            <m:t>−∞</m:t>
                          </m:r>
                        </m:sub>
                        <m:sup>
                          <m:r>
                            <a:rPr lang="en-US" sz="2300" i="0">
                              <a:solidFill>
                                <a:srgbClr val="66FF33"/>
                              </a:solidFill>
                              <a:latin typeface="Cambria Math" panose="02040503050406030204" pitchFamily="18" charset="0"/>
                            </a:rPr>
                            <m:t>∞</m:t>
                          </m:r>
                        </m:sup>
                        <m:e>
                          <m:r>
                            <a:rPr lang="en-US" sz="2300" i="1">
                              <a:solidFill>
                                <a:srgbClr val="66FF33"/>
                              </a:solidFill>
                              <a:latin typeface="Cambria Math" panose="02040503050406030204" pitchFamily="18" charset="0"/>
                            </a:rPr>
                            <m:t>𝑋</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𝜔</m:t>
                              </m:r>
                            </m:e>
                          </m:d>
                          <m:sSup>
                            <m:sSupPr>
                              <m:ctrlPr>
                                <a:rPr lang="en-US" sz="2300" i="1">
                                  <a:solidFill>
                                    <a:srgbClr val="66FF33"/>
                                  </a:solidFill>
                                  <a:latin typeface="Cambria Math" panose="02040503050406030204" pitchFamily="18" charset="0"/>
                                </a:rPr>
                              </m:ctrlPr>
                            </m:sSupPr>
                            <m:e>
                              <m:r>
                                <a:rPr lang="en-US" sz="2300" i="1">
                                  <a:solidFill>
                                    <a:srgbClr val="66FF33"/>
                                  </a:solidFill>
                                  <a:latin typeface="Cambria Math" panose="02040503050406030204" pitchFamily="18" charset="0"/>
                                </a:rPr>
                                <m:t>𝑒</m:t>
                              </m:r>
                            </m:e>
                            <m:sup>
                              <m:r>
                                <a:rPr lang="en-US" sz="2300" i="1">
                                  <a:solidFill>
                                    <a:srgbClr val="66FF33"/>
                                  </a:solidFill>
                                  <a:latin typeface="Cambria Math" panose="02040503050406030204" pitchFamily="18" charset="0"/>
                                </a:rPr>
                                <m:t>𝑗</m:t>
                              </m:r>
                              <m:r>
                                <a:rPr lang="en-US" sz="2300" i="1">
                                  <a:solidFill>
                                    <a:srgbClr val="66FF33"/>
                                  </a:solidFill>
                                  <a:latin typeface="Cambria Math" panose="02040503050406030204" pitchFamily="18" charset="0"/>
                                </a:rPr>
                                <m:t>𝜔</m:t>
                              </m:r>
                              <m:r>
                                <a:rPr lang="en-US" sz="2300" i="1">
                                  <a:solidFill>
                                    <a:srgbClr val="66FF33"/>
                                  </a:solidFill>
                                  <a:latin typeface="Cambria Math" panose="02040503050406030204" pitchFamily="18" charset="0"/>
                                </a:rPr>
                                <m:t>𝑡</m:t>
                              </m:r>
                            </m:sup>
                          </m:sSup>
                          <m:r>
                            <a:rPr lang="en-US" sz="2300" i="1">
                              <a:solidFill>
                                <a:srgbClr val="66FF33"/>
                              </a:solidFill>
                              <a:latin typeface="Cambria Math" panose="02040503050406030204" pitchFamily="18" charset="0"/>
                            </a:rPr>
                            <m:t>𝑑</m:t>
                          </m:r>
                          <m:r>
                            <a:rPr lang="en-US" sz="2300" i="1">
                              <a:solidFill>
                                <a:srgbClr val="66FF33"/>
                              </a:solidFill>
                              <a:latin typeface="Cambria Math" panose="02040503050406030204" pitchFamily="18" charset="0"/>
                            </a:rPr>
                            <m:t>𝜔</m:t>
                          </m:r>
                        </m:e>
                      </m:nary>
                    </m:oMath>
                  </m:oMathPara>
                </a14:m>
                <a:endParaRPr lang="en-US" sz="2300" dirty="0">
                  <a:solidFill>
                    <a:srgbClr val="66FF33"/>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4302155" y="4262715"/>
                <a:ext cx="3618170" cy="1126783"/>
              </a:xfrm>
              <a:prstGeom prst="rect">
                <a:avLst/>
              </a:prstGeom>
              <a:blipFill rotWithShape="0">
                <a:blip r:embed="rId4"/>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916414" y="5243110"/>
                <a:ext cx="3221266" cy="1126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𝜀</m:t>
                      </m:r>
                      <m:d>
                        <m:dPr>
                          <m:ctrlPr>
                            <a:rPr lang="en-US" sz="2300" i="1">
                              <a:latin typeface="Cambria Math" panose="02040503050406030204" pitchFamily="18" charset="0"/>
                            </a:rPr>
                          </m:ctrlPr>
                        </m:dPr>
                        <m:e>
                          <m:r>
                            <a:rPr lang="en-US" sz="2300" i="1">
                              <a:latin typeface="Cambria Math" panose="02040503050406030204" pitchFamily="18" charset="0"/>
                            </a:rPr>
                            <m:t>𝜔</m:t>
                          </m:r>
                        </m:e>
                      </m:d>
                      <m:r>
                        <a:rPr lang="en-US" sz="2300" i="0">
                          <a:latin typeface="Cambria Math" panose="02040503050406030204" pitchFamily="18" charset="0"/>
                        </a:rPr>
                        <m:t>=</m:t>
                      </m:r>
                      <m:nary>
                        <m:naryPr>
                          <m:limLoc m:val="undOvr"/>
                          <m:grow m:val="on"/>
                          <m:ctrlPr>
                            <a:rPr lang="en-US" sz="2300" i="1">
                              <a:latin typeface="Cambria Math" panose="02040503050406030204" pitchFamily="18" charset="0"/>
                            </a:rPr>
                          </m:ctrlPr>
                        </m:naryPr>
                        <m:sub>
                          <m:r>
                            <a:rPr lang="en-US" sz="2300" i="0">
                              <a:latin typeface="Cambria Math" panose="02040503050406030204" pitchFamily="18" charset="0"/>
                            </a:rPr>
                            <m:t>−∞</m:t>
                          </m:r>
                        </m:sub>
                        <m:sup>
                          <m:r>
                            <a:rPr lang="en-US" sz="2300" i="0">
                              <a:latin typeface="Cambria Math" panose="02040503050406030204" pitchFamily="18" charset="0"/>
                            </a:rPr>
                            <m:t>∞</m:t>
                          </m:r>
                        </m:sup>
                        <m:e>
                          <m:r>
                            <a:rPr lang="en-US" sz="2300" i="1">
                              <a:latin typeface="Cambria Math" panose="02040503050406030204" pitchFamily="18" charset="0"/>
                            </a:rPr>
                            <m:t>𝜉</m:t>
                          </m:r>
                          <m:d>
                            <m:dPr>
                              <m:ctrlPr>
                                <a:rPr lang="en-US" sz="2300" i="1">
                                  <a:latin typeface="Cambria Math" panose="02040503050406030204" pitchFamily="18" charset="0"/>
                                </a:rPr>
                              </m:ctrlPr>
                            </m:dPr>
                            <m:e>
                              <m:r>
                                <a:rPr lang="en-US" sz="2300" i="1">
                                  <a:latin typeface="Cambria Math" panose="02040503050406030204" pitchFamily="18" charset="0"/>
                                </a:rPr>
                                <m:t>𝑡</m:t>
                              </m:r>
                            </m:e>
                          </m:d>
                          <m:sSup>
                            <m:sSupPr>
                              <m:ctrlPr>
                                <a:rPr lang="en-US" sz="2300" i="1">
                                  <a:latin typeface="Cambria Math" panose="02040503050406030204" pitchFamily="18" charset="0"/>
                                </a:rPr>
                              </m:ctrlPr>
                            </m:sSupPr>
                            <m:e>
                              <m:r>
                                <a:rPr lang="en-US" sz="2300" i="1">
                                  <a:latin typeface="Cambria Math" panose="02040503050406030204" pitchFamily="18" charset="0"/>
                                </a:rPr>
                                <m:t>𝑒</m:t>
                              </m:r>
                            </m:e>
                            <m:sup>
                              <m:r>
                                <a:rPr lang="en-US" sz="2300" i="0">
                                  <a:latin typeface="Cambria Math" panose="02040503050406030204" pitchFamily="18" charset="0"/>
                                </a:rPr>
                                <m:t>−</m:t>
                              </m:r>
                              <m:r>
                                <a:rPr lang="en-US" sz="2300" i="1">
                                  <a:latin typeface="Cambria Math" panose="02040503050406030204" pitchFamily="18" charset="0"/>
                                </a:rPr>
                                <m:t>𝑗</m:t>
                              </m:r>
                              <m:r>
                                <a:rPr lang="en-US" sz="2300" i="1">
                                  <a:latin typeface="Cambria Math" panose="02040503050406030204" pitchFamily="18" charset="0"/>
                                </a:rPr>
                                <m:t>𝜔</m:t>
                              </m:r>
                              <m:r>
                                <a:rPr lang="en-US" sz="2300" i="1">
                                  <a:latin typeface="Cambria Math" panose="02040503050406030204" pitchFamily="18" charset="0"/>
                                </a:rPr>
                                <m:t>𝑡</m:t>
                              </m:r>
                            </m:sup>
                          </m:sSup>
                          <m:r>
                            <a:rPr lang="en-US" sz="2300" i="1">
                              <a:latin typeface="Cambria Math" panose="02040503050406030204" pitchFamily="18" charset="0"/>
                            </a:rPr>
                            <m:t>𝑑𝑡</m:t>
                          </m:r>
                        </m:e>
                      </m:nary>
                    </m:oMath>
                  </m:oMathPara>
                </a14:m>
                <a:endParaRPr lang="en-US" sz="2300" dirty="0"/>
              </a:p>
            </p:txBody>
          </p:sp>
        </mc:Choice>
        <mc:Fallback xmlns="">
          <p:sp>
            <p:nvSpPr>
              <p:cNvPr id="9" name="Rectangle 8"/>
              <p:cNvSpPr>
                <a:spLocks noRot="1" noChangeAspect="1" noMove="1" noResize="1" noEditPoints="1" noAdjustHandles="1" noChangeArrowheads="1" noChangeShapeType="1" noTextEdit="1"/>
              </p:cNvSpPr>
              <p:nvPr/>
            </p:nvSpPr>
            <p:spPr>
              <a:xfrm>
                <a:off x="6916414" y="5243110"/>
                <a:ext cx="3221266" cy="1126783"/>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26287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a:noFill/>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86908"/>
                <a:ext cx="11640554" cy="5485342"/>
              </a:xfrm>
            </p:spPr>
            <p:txBody>
              <a:bodyPr>
                <a:noAutofit/>
              </a:bodyPr>
              <a:lstStyle/>
              <a:p>
                <a:pPr marL="0" indent="0">
                  <a:lnSpc>
                    <a:spcPct val="110000"/>
                  </a:lnSpc>
                  <a:spcBef>
                    <a:spcPts val="300"/>
                  </a:spcBef>
                  <a:spcAft>
                    <a:spcPts val="300"/>
                  </a:spcAft>
                  <a:buNone/>
                </a:pPr>
                <a:r>
                  <a:rPr lang="vi-VN" sz="2400" dirty="0" smtClean="0">
                    <a:solidFill>
                      <a:srgbClr val="66FF33"/>
                    </a:solidFill>
                    <a:latin typeface="Times New Roman" panose="02020603050405020304" pitchFamily="18" charset="0"/>
                    <a:cs typeface="Times New Roman" panose="02020603050405020304" pitchFamily="18" charset="0"/>
                  </a:rPr>
                  <a:t>4.3.3 </a:t>
                </a:r>
                <a:r>
                  <a:rPr lang="vi-VN" sz="2400" dirty="0">
                    <a:solidFill>
                      <a:srgbClr val="66FF33"/>
                    </a:solidFill>
                    <a:latin typeface="Times New Roman" panose="02020603050405020304" pitchFamily="18" charset="0"/>
                    <a:cs typeface="Times New Roman" panose="02020603050405020304" pitchFamily="18" charset="0"/>
                  </a:rPr>
                  <a:t>Biểu diễn liên tục tín hiệu ngẫu </a:t>
                </a:r>
                <a:r>
                  <a:rPr lang="vi-VN" sz="2400" dirty="0" smtClean="0">
                    <a:solidFill>
                      <a:srgbClr val="66FF33"/>
                    </a:solidFill>
                    <a:latin typeface="Times New Roman" panose="02020603050405020304" pitchFamily="18" charset="0"/>
                    <a:cs typeface="Times New Roman" panose="02020603050405020304" pitchFamily="18" charset="0"/>
                  </a:rPr>
                  <a:t>nhiên - </a:t>
                </a:r>
                <a:r>
                  <a:rPr lang="vi-VN" sz="2400" b="1" dirty="0" smtClean="0">
                    <a:solidFill>
                      <a:srgbClr val="CC66FF"/>
                    </a:solidFill>
                    <a:latin typeface="Times New Roman" panose="02020603050405020304" pitchFamily="18" charset="0"/>
                    <a:cs typeface="Times New Roman" panose="02020603050405020304" pitchFamily="18" charset="0"/>
                  </a:rPr>
                  <a:t>Biến đổi Fourier ngẫu nhiên</a:t>
                </a:r>
                <a:endParaRPr lang="vi-VN" sz="2400" b="1" dirty="0">
                  <a:solidFill>
                    <a:srgbClr val="CC66FF"/>
                  </a:solidFill>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Lúc này, quá trình ngẫu nhiên mới được xác định: </a:t>
                </a:r>
              </a:p>
              <a:p>
                <a:pPr marL="342900" indent="-342900">
                  <a:lnSpc>
                    <a:spcPct val="110000"/>
                  </a:lnSpc>
                  <a:spcBef>
                    <a:spcPts val="300"/>
                  </a:spcBef>
                  <a:spcAft>
                    <a:spcPts val="300"/>
                  </a:spcAft>
                </a:pPr>
                <a:endParaRPr lang="vi-VN" sz="24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Quá trình </a:t>
                </a:r>
                <a14:m>
                  <m:oMath xmlns:m="http://schemas.openxmlformats.org/officeDocument/2006/math">
                    <m:r>
                      <a:rPr lang="en-US" sz="2400" i="1">
                        <a:latin typeface="Cambria Math" panose="02040503050406030204" pitchFamily="18" charset="0"/>
                      </a:rPr>
                      <m:t>𝜀</m:t>
                    </m:r>
                    <m:d>
                      <m:dPr>
                        <m:ctrlPr>
                          <a:rPr lang="en-US" sz="2400" i="1">
                            <a:latin typeface="Cambria Math" panose="02040503050406030204" pitchFamily="18" charset="0"/>
                          </a:rPr>
                        </m:ctrlPr>
                      </m:dPr>
                      <m:e>
                        <m:r>
                          <a:rPr lang="en-US" sz="2400" i="1">
                            <a:latin typeface="Cambria Math" panose="02040503050406030204" pitchFamily="18" charset="0"/>
                          </a:rPr>
                          <m:t>𝜔</m:t>
                        </m:r>
                      </m:e>
                    </m:d>
                  </m:oMath>
                </a14:m>
                <a:r>
                  <a:rPr lang="vi-VN" sz="2400" dirty="0" smtClean="0">
                    <a:latin typeface="Times New Roman" panose="02020603050405020304" pitchFamily="18" charset="0"/>
                    <a:cs typeface="Times New Roman" panose="02020603050405020304" pitchFamily="18" charset="0"/>
                  </a:rPr>
                  <a:t> được gọi là ảnh Fourier ngẫu nhiên của tín hiệu </a:t>
                </a:r>
                <a14:m>
                  <m:oMath xmlns:m="http://schemas.openxmlformats.org/officeDocument/2006/math">
                    <m:r>
                      <a:rPr lang="en-US" sz="2400" i="1">
                        <a:latin typeface="Cambria Math" panose="02040503050406030204" pitchFamily="18" charset="0"/>
                      </a:rPr>
                      <m:t>𝜉</m:t>
                    </m:r>
                    <m:d>
                      <m:dPr>
                        <m:ctrlPr>
                          <a:rPr lang="en-US" sz="2400" i="1">
                            <a:latin typeface="Cambria Math" panose="02040503050406030204" pitchFamily="18" charset="0"/>
                          </a:rPr>
                        </m:ctrlPr>
                      </m:dPr>
                      <m:e>
                        <m:r>
                          <a:rPr lang="en-US" sz="2400" i="1">
                            <a:latin typeface="Cambria Math" panose="02040503050406030204" pitchFamily="18" charset="0"/>
                          </a:rPr>
                          <m:t>𝑡</m:t>
                        </m:r>
                      </m:e>
                    </m:d>
                  </m:oMath>
                </a14:m>
                <a:r>
                  <a:rPr lang="vi-VN" sz="2400" dirty="0" smtClean="0">
                    <a:latin typeface="Times New Roman" panose="02020603050405020304" pitchFamily="18" charset="0"/>
                    <a:cs typeface="Times New Roman" panose="02020603050405020304" pitchFamily="18" charset="0"/>
                  </a:rPr>
                  <a:t>. Và biểu thức </a:t>
                </a:r>
                <a14:m>
                  <m:oMath xmlns:m="http://schemas.openxmlformats.org/officeDocument/2006/math">
                    <m:r>
                      <a:rPr lang="en-US" sz="2400" i="1">
                        <a:latin typeface="Cambria Math" panose="02040503050406030204" pitchFamily="18" charset="0"/>
                      </a:rPr>
                      <m:t>𝜀</m:t>
                    </m:r>
                    <m:d>
                      <m:dPr>
                        <m:ctrlPr>
                          <a:rPr lang="en-US" sz="2400" i="1">
                            <a:latin typeface="Cambria Math" panose="02040503050406030204" pitchFamily="18" charset="0"/>
                          </a:rPr>
                        </m:ctrlPr>
                      </m:dPr>
                      <m:e>
                        <m:r>
                          <a:rPr lang="en-US" sz="2400" i="1">
                            <a:latin typeface="Cambria Math" panose="02040503050406030204" pitchFamily="18" charset="0"/>
                          </a:rPr>
                          <m:t>𝜔</m:t>
                        </m:r>
                      </m:e>
                    </m:d>
                  </m:oMath>
                </a14:m>
                <a:r>
                  <a:rPr lang="vi-VN" sz="2400" dirty="0" smtClean="0">
                    <a:latin typeface="Times New Roman" panose="02020603050405020304" pitchFamily="18" charset="0"/>
                    <a:cs typeface="Times New Roman" panose="02020603050405020304" pitchFamily="18" charset="0"/>
                  </a:rPr>
                  <a:t> nêu trên được gọi là biến đổi F ngẫu nhiên.</a:t>
                </a: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Biến đổi F ngược của </a:t>
                </a:r>
                <a14:m>
                  <m:oMath xmlns:m="http://schemas.openxmlformats.org/officeDocument/2006/math">
                    <m:r>
                      <a:rPr lang="en-US" sz="2400" i="1">
                        <a:latin typeface="Cambria Math" panose="02040503050406030204" pitchFamily="18" charset="0"/>
                      </a:rPr>
                      <m:t>𝜀</m:t>
                    </m:r>
                    <m:d>
                      <m:dPr>
                        <m:ctrlPr>
                          <a:rPr lang="en-US" sz="2400" i="1">
                            <a:latin typeface="Cambria Math" panose="02040503050406030204" pitchFamily="18" charset="0"/>
                          </a:rPr>
                        </m:ctrlPr>
                      </m:dPr>
                      <m:e>
                        <m:r>
                          <a:rPr lang="en-US" sz="2400" i="1">
                            <a:latin typeface="Cambria Math" panose="02040503050406030204" pitchFamily="18" charset="0"/>
                          </a:rPr>
                          <m:t>𝜔</m:t>
                        </m:r>
                      </m:e>
                    </m:d>
                    <m:r>
                      <a:rPr lang="vi-VN" sz="2400" b="0" i="0" smtClean="0">
                        <a:latin typeface="Cambria Math" panose="02040503050406030204" pitchFamily="18" charset="0"/>
                      </a:rPr>
                      <m:t>: </m:t>
                    </m:r>
                  </m:oMath>
                </a14:m>
                <a:endParaRPr lang="vi-VN" sz="24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86908"/>
                <a:ext cx="11640554" cy="5485342"/>
              </a:xfrm>
              <a:blipFill rotWithShape="0">
                <a:blip r:embed="rId2"/>
                <a:stretch>
                  <a:fillRect l="-785" t="-667"/>
                </a:stretch>
              </a:blipFill>
            </p:spPr>
            <p:txBody>
              <a:bodyPr/>
              <a:lstStyle/>
              <a:p>
                <a:r>
                  <a:rPr lang="en-US">
                    <a:noFill/>
                  </a:rPr>
                  <a:t> </a:t>
                </a:r>
              </a:p>
            </p:txBody>
          </p:sp>
        </mc:Fallback>
      </mc:AlternateContent>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33</a:t>
            </a:fld>
            <a:endParaRPr lang="en-US"/>
          </a:p>
        </p:txBody>
      </p:sp>
      <mc:AlternateContent xmlns:mc="http://schemas.openxmlformats.org/markup-compatibility/2006" xmlns:a14="http://schemas.microsoft.com/office/drawing/2010/main">
        <mc:Choice Requires="a14">
          <p:sp>
            <p:nvSpPr>
              <p:cNvPr id="9" name="Rectangle 8"/>
              <p:cNvSpPr/>
              <p:nvPr/>
            </p:nvSpPr>
            <p:spPr>
              <a:xfrm>
                <a:off x="4552544" y="1996573"/>
                <a:ext cx="3221266" cy="1126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i="1" smtClean="0">
                          <a:solidFill>
                            <a:srgbClr val="66FF33"/>
                          </a:solidFill>
                          <a:latin typeface="Cambria Math" panose="02040503050406030204" pitchFamily="18" charset="0"/>
                        </a:rPr>
                        <m:t>𝜀</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𝜔</m:t>
                          </m:r>
                        </m:e>
                      </m:d>
                      <m:r>
                        <a:rPr lang="en-US" sz="2300" i="0">
                          <a:solidFill>
                            <a:srgbClr val="66FF33"/>
                          </a:solidFill>
                          <a:latin typeface="Cambria Math" panose="02040503050406030204" pitchFamily="18" charset="0"/>
                        </a:rPr>
                        <m:t>=</m:t>
                      </m:r>
                      <m:nary>
                        <m:naryPr>
                          <m:limLoc m:val="undOvr"/>
                          <m:grow m:val="on"/>
                          <m:ctrlPr>
                            <a:rPr lang="en-US" sz="2300" i="1">
                              <a:solidFill>
                                <a:srgbClr val="66FF33"/>
                              </a:solidFill>
                              <a:latin typeface="Cambria Math" panose="02040503050406030204" pitchFamily="18" charset="0"/>
                            </a:rPr>
                          </m:ctrlPr>
                        </m:naryPr>
                        <m:sub>
                          <m:r>
                            <a:rPr lang="en-US" sz="2300" i="0">
                              <a:solidFill>
                                <a:srgbClr val="66FF33"/>
                              </a:solidFill>
                              <a:latin typeface="Cambria Math" panose="02040503050406030204" pitchFamily="18" charset="0"/>
                            </a:rPr>
                            <m:t>−∞</m:t>
                          </m:r>
                        </m:sub>
                        <m:sup>
                          <m:r>
                            <a:rPr lang="en-US" sz="2300" i="0">
                              <a:solidFill>
                                <a:srgbClr val="66FF33"/>
                              </a:solidFill>
                              <a:latin typeface="Cambria Math" panose="02040503050406030204" pitchFamily="18" charset="0"/>
                            </a:rPr>
                            <m:t>∞</m:t>
                          </m:r>
                        </m:sup>
                        <m:e>
                          <m:r>
                            <a:rPr lang="en-US" sz="2300" i="1">
                              <a:solidFill>
                                <a:srgbClr val="66FF33"/>
                              </a:solidFill>
                              <a:latin typeface="Cambria Math" panose="02040503050406030204" pitchFamily="18" charset="0"/>
                            </a:rPr>
                            <m:t>𝜉</m:t>
                          </m:r>
                          <m:d>
                            <m:dPr>
                              <m:ctrlPr>
                                <a:rPr lang="en-US" sz="2300" i="1">
                                  <a:solidFill>
                                    <a:srgbClr val="66FF33"/>
                                  </a:solidFill>
                                  <a:latin typeface="Cambria Math" panose="02040503050406030204" pitchFamily="18" charset="0"/>
                                </a:rPr>
                              </m:ctrlPr>
                            </m:dPr>
                            <m:e>
                              <m:r>
                                <a:rPr lang="en-US" sz="2300" i="1">
                                  <a:solidFill>
                                    <a:srgbClr val="66FF33"/>
                                  </a:solidFill>
                                  <a:latin typeface="Cambria Math" panose="02040503050406030204" pitchFamily="18" charset="0"/>
                                </a:rPr>
                                <m:t>𝑡</m:t>
                              </m:r>
                            </m:e>
                          </m:d>
                          <m:sSup>
                            <m:sSupPr>
                              <m:ctrlPr>
                                <a:rPr lang="en-US" sz="2300" i="1">
                                  <a:solidFill>
                                    <a:srgbClr val="66FF33"/>
                                  </a:solidFill>
                                  <a:latin typeface="Cambria Math" panose="02040503050406030204" pitchFamily="18" charset="0"/>
                                </a:rPr>
                              </m:ctrlPr>
                            </m:sSupPr>
                            <m:e>
                              <m:r>
                                <a:rPr lang="en-US" sz="2300" i="1">
                                  <a:solidFill>
                                    <a:srgbClr val="66FF33"/>
                                  </a:solidFill>
                                  <a:latin typeface="Cambria Math" panose="02040503050406030204" pitchFamily="18" charset="0"/>
                                </a:rPr>
                                <m:t>𝑒</m:t>
                              </m:r>
                            </m:e>
                            <m:sup>
                              <m:r>
                                <a:rPr lang="en-US" sz="2300" i="0">
                                  <a:solidFill>
                                    <a:srgbClr val="66FF33"/>
                                  </a:solidFill>
                                  <a:latin typeface="Cambria Math" panose="02040503050406030204" pitchFamily="18" charset="0"/>
                                </a:rPr>
                                <m:t>−</m:t>
                              </m:r>
                              <m:r>
                                <a:rPr lang="en-US" sz="2300" i="1">
                                  <a:solidFill>
                                    <a:srgbClr val="66FF33"/>
                                  </a:solidFill>
                                  <a:latin typeface="Cambria Math" panose="02040503050406030204" pitchFamily="18" charset="0"/>
                                </a:rPr>
                                <m:t>𝑗</m:t>
                              </m:r>
                              <m:r>
                                <a:rPr lang="en-US" sz="2300" i="1">
                                  <a:solidFill>
                                    <a:srgbClr val="66FF33"/>
                                  </a:solidFill>
                                  <a:latin typeface="Cambria Math" panose="02040503050406030204" pitchFamily="18" charset="0"/>
                                </a:rPr>
                                <m:t>𝜔</m:t>
                              </m:r>
                              <m:r>
                                <a:rPr lang="en-US" sz="2300" i="1">
                                  <a:solidFill>
                                    <a:srgbClr val="66FF33"/>
                                  </a:solidFill>
                                  <a:latin typeface="Cambria Math" panose="02040503050406030204" pitchFamily="18" charset="0"/>
                                </a:rPr>
                                <m:t>𝑡</m:t>
                              </m:r>
                            </m:sup>
                          </m:sSup>
                          <m:r>
                            <a:rPr lang="en-US" sz="2300" i="1">
                              <a:solidFill>
                                <a:srgbClr val="66FF33"/>
                              </a:solidFill>
                              <a:latin typeface="Cambria Math" panose="02040503050406030204" pitchFamily="18" charset="0"/>
                            </a:rPr>
                            <m:t>𝑑𝑡</m:t>
                          </m:r>
                        </m:e>
                      </m:nary>
                    </m:oMath>
                  </m:oMathPara>
                </a14:m>
                <a:endParaRPr lang="en-US" sz="2300" dirty="0">
                  <a:solidFill>
                    <a:srgbClr val="66FF33"/>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552544" y="1996573"/>
                <a:ext cx="3221266" cy="112678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143563" y="4231472"/>
                <a:ext cx="3552447" cy="11267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𝜉</m:t>
                      </m:r>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0">
                          <a:latin typeface="Cambria Math" panose="02040503050406030204" pitchFamily="18" charset="0"/>
                        </a:rPr>
                        <m:t>=</m:t>
                      </m:r>
                      <m:f>
                        <m:fPr>
                          <m:ctrlPr>
                            <a:rPr lang="en-US" sz="2300" i="1">
                              <a:latin typeface="Cambria Math" panose="02040503050406030204" pitchFamily="18" charset="0"/>
                            </a:rPr>
                          </m:ctrlPr>
                        </m:fPr>
                        <m:num>
                          <m:r>
                            <a:rPr lang="en-US" sz="2300" i="0">
                              <a:latin typeface="Cambria Math" panose="02040503050406030204" pitchFamily="18" charset="0"/>
                            </a:rPr>
                            <m:t>1</m:t>
                          </m:r>
                        </m:num>
                        <m:den>
                          <m:r>
                            <a:rPr lang="en-US" sz="2300" i="0">
                              <a:latin typeface="Cambria Math" panose="02040503050406030204" pitchFamily="18" charset="0"/>
                            </a:rPr>
                            <m:t>2</m:t>
                          </m:r>
                          <m:r>
                            <a:rPr lang="en-US" sz="2300" i="1">
                              <a:latin typeface="Cambria Math" panose="02040503050406030204" pitchFamily="18" charset="0"/>
                            </a:rPr>
                            <m:t>𝜋</m:t>
                          </m:r>
                        </m:den>
                      </m:f>
                      <m:nary>
                        <m:naryPr>
                          <m:limLoc m:val="undOvr"/>
                          <m:grow m:val="on"/>
                          <m:ctrlPr>
                            <a:rPr lang="en-US" sz="2300" i="1">
                              <a:latin typeface="Cambria Math" panose="02040503050406030204" pitchFamily="18" charset="0"/>
                            </a:rPr>
                          </m:ctrlPr>
                        </m:naryPr>
                        <m:sub>
                          <m:r>
                            <a:rPr lang="en-US" sz="2300" i="0">
                              <a:latin typeface="Cambria Math" panose="02040503050406030204" pitchFamily="18" charset="0"/>
                            </a:rPr>
                            <m:t>−∞</m:t>
                          </m:r>
                        </m:sub>
                        <m:sup>
                          <m:r>
                            <a:rPr lang="en-US" sz="2300" i="0">
                              <a:latin typeface="Cambria Math" panose="02040503050406030204" pitchFamily="18" charset="0"/>
                            </a:rPr>
                            <m:t>∞</m:t>
                          </m:r>
                        </m:sup>
                        <m:e>
                          <m:r>
                            <a:rPr lang="en-US" sz="2300" i="1">
                              <a:latin typeface="Cambria Math" panose="02040503050406030204" pitchFamily="18" charset="0"/>
                            </a:rPr>
                            <m:t>𝜀</m:t>
                          </m:r>
                          <m:d>
                            <m:dPr>
                              <m:ctrlPr>
                                <a:rPr lang="en-US" sz="2300" i="1">
                                  <a:latin typeface="Cambria Math" panose="02040503050406030204" pitchFamily="18" charset="0"/>
                                </a:rPr>
                              </m:ctrlPr>
                            </m:dPr>
                            <m:e>
                              <m:r>
                                <a:rPr lang="en-US" sz="2300" i="1">
                                  <a:latin typeface="Cambria Math" panose="02040503050406030204" pitchFamily="18" charset="0"/>
                                </a:rPr>
                                <m:t>𝜔</m:t>
                              </m:r>
                            </m:e>
                          </m:d>
                          <m:sSup>
                            <m:sSupPr>
                              <m:ctrlPr>
                                <a:rPr lang="en-US" sz="2300" i="1">
                                  <a:latin typeface="Cambria Math" panose="02040503050406030204" pitchFamily="18" charset="0"/>
                                </a:rPr>
                              </m:ctrlPr>
                            </m:sSupPr>
                            <m:e>
                              <m:r>
                                <a:rPr lang="en-US" sz="2300" i="1">
                                  <a:latin typeface="Cambria Math" panose="02040503050406030204" pitchFamily="18" charset="0"/>
                                </a:rPr>
                                <m:t>𝑒</m:t>
                              </m:r>
                            </m:e>
                            <m:sup>
                              <m:r>
                                <a:rPr lang="en-US" sz="2300" i="1">
                                  <a:latin typeface="Cambria Math" panose="02040503050406030204" pitchFamily="18" charset="0"/>
                                </a:rPr>
                                <m:t>𝑗</m:t>
                              </m:r>
                              <m:r>
                                <a:rPr lang="en-US" sz="2300" i="1">
                                  <a:latin typeface="Cambria Math" panose="02040503050406030204" pitchFamily="18" charset="0"/>
                                </a:rPr>
                                <m:t>𝜔</m:t>
                              </m:r>
                              <m:r>
                                <a:rPr lang="en-US" sz="2300" i="1">
                                  <a:latin typeface="Cambria Math" panose="02040503050406030204" pitchFamily="18" charset="0"/>
                                </a:rPr>
                                <m:t>𝑡</m:t>
                              </m:r>
                            </m:sup>
                          </m:sSup>
                          <m:r>
                            <a:rPr lang="en-US" sz="2300" i="1">
                              <a:latin typeface="Cambria Math" panose="02040503050406030204" pitchFamily="18" charset="0"/>
                            </a:rPr>
                            <m:t>𝑑</m:t>
                          </m:r>
                          <m:r>
                            <a:rPr lang="en-US" sz="2300" i="1">
                              <a:latin typeface="Cambria Math" panose="02040503050406030204" pitchFamily="18" charset="0"/>
                            </a:rPr>
                            <m:t>𝜔</m:t>
                          </m:r>
                        </m:e>
                      </m:nary>
                    </m:oMath>
                  </m:oMathPara>
                </a14:m>
                <a:endParaRPr lang="en-US" sz="2300" dirty="0"/>
              </a:p>
            </p:txBody>
          </p:sp>
        </mc:Choice>
        <mc:Fallback xmlns="">
          <p:sp>
            <p:nvSpPr>
              <p:cNvPr id="4" name="Rectangle 3"/>
              <p:cNvSpPr>
                <a:spLocks noRot="1" noChangeAspect="1" noMove="1" noResize="1" noEditPoints="1" noAdjustHandles="1" noChangeArrowheads="1" noChangeShapeType="1" noTextEdit="1"/>
              </p:cNvSpPr>
              <p:nvPr/>
            </p:nvSpPr>
            <p:spPr>
              <a:xfrm>
                <a:off x="4143563" y="4231472"/>
                <a:ext cx="3552447" cy="112678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86068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23826"/>
            <a:ext cx="11153775" cy="740834"/>
          </a:xfrm>
          <a:noFill/>
        </p:spPr>
        <p:txBody>
          <a:bodyPr>
            <a:normAutofit/>
          </a:bodyPr>
          <a:lstStyle/>
          <a:p>
            <a:pPr>
              <a:lnSpc>
                <a:spcPct val="100000"/>
              </a:lnSpc>
            </a:pPr>
            <a:r>
              <a:rPr lang="vi-VN" sz="3600" dirty="0" smtClean="0">
                <a:solidFill>
                  <a:srgbClr val="FFFF00"/>
                </a:solidFill>
              </a:rPr>
              <a:t>4.3	</a:t>
            </a:r>
            <a:r>
              <a:rPr lang="en-US" sz="3600" dirty="0"/>
              <a:t> </a:t>
            </a:r>
            <a:r>
              <a:rPr lang="vi-VN" sz="3600" dirty="0">
                <a:solidFill>
                  <a:srgbClr val="FFFF00"/>
                </a:solidFill>
              </a:rPr>
              <a:t>Các phương pháp biểu diễn tín hiệu</a:t>
            </a:r>
            <a:endParaRPr lang="vi-VN" sz="3600" dirty="0" smtClean="0">
              <a:solidFill>
                <a:srgbClr val="FFFF00"/>
              </a:solidFill>
            </a:endParaRPr>
          </a:p>
        </p:txBody>
      </p:sp>
      <p:sp>
        <p:nvSpPr>
          <p:cNvPr id="3" name="Content Placeholder 2"/>
          <p:cNvSpPr>
            <a:spLocks noGrp="1"/>
          </p:cNvSpPr>
          <p:nvPr>
            <p:ph idx="1"/>
          </p:nvPr>
        </p:nvSpPr>
        <p:spPr>
          <a:xfrm>
            <a:off x="342900" y="1086908"/>
            <a:ext cx="11640554" cy="5485342"/>
          </a:xfrm>
        </p:spPr>
        <p:txBody>
          <a:bodyPr>
            <a:noAutofit/>
          </a:bodyPr>
          <a:lstStyle/>
          <a:p>
            <a:pPr marL="0" indent="0">
              <a:lnSpc>
                <a:spcPct val="110000"/>
              </a:lnSpc>
              <a:spcBef>
                <a:spcPts val="300"/>
              </a:spcBef>
              <a:spcAft>
                <a:spcPts val="300"/>
              </a:spcAft>
              <a:buNone/>
            </a:pPr>
            <a:r>
              <a:rPr lang="vi-VN" sz="2400" dirty="0" smtClean="0">
                <a:solidFill>
                  <a:srgbClr val="66FF33"/>
                </a:solidFill>
                <a:latin typeface="Times New Roman" panose="02020603050405020304" pitchFamily="18" charset="0"/>
                <a:cs typeface="Times New Roman" panose="02020603050405020304" pitchFamily="18" charset="0"/>
              </a:rPr>
              <a:t>4.3.3 </a:t>
            </a:r>
            <a:r>
              <a:rPr lang="vi-VN" sz="2400" dirty="0">
                <a:solidFill>
                  <a:srgbClr val="66FF33"/>
                </a:solidFill>
                <a:latin typeface="Times New Roman" panose="02020603050405020304" pitchFamily="18" charset="0"/>
                <a:cs typeface="Times New Roman" panose="02020603050405020304" pitchFamily="18" charset="0"/>
              </a:rPr>
              <a:t>Biểu diễn liên tục tín hiệu ngẫu </a:t>
            </a:r>
            <a:r>
              <a:rPr lang="vi-VN" sz="2400" dirty="0" smtClean="0">
                <a:solidFill>
                  <a:srgbClr val="66FF33"/>
                </a:solidFill>
                <a:latin typeface="Times New Roman" panose="02020603050405020304" pitchFamily="18" charset="0"/>
                <a:cs typeface="Times New Roman" panose="02020603050405020304" pitchFamily="18" charset="0"/>
              </a:rPr>
              <a:t>nhiên - </a:t>
            </a:r>
            <a:r>
              <a:rPr lang="vi-VN" sz="2400" b="1" dirty="0" smtClean="0">
                <a:solidFill>
                  <a:srgbClr val="CC66FF"/>
                </a:solidFill>
                <a:latin typeface="Times New Roman" panose="02020603050405020304" pitchFamily="18" charset="0"/>
                <a:cs typeface="Times New Roman" panose="02020603050405020304" pitchFamily="18" charset="0"/>
              </a:rPr>
              <a:t>Biến đổi ngẫu nhiên Hilbert</a:t>
            </a:r>
          </a:p>
          <a:p>
            <a:pPr marL="342900" indent="-342900">
              <a:lnSpc>
                <a:spcPct val="110000"/>
              </a:lnSpc>
              <a:spcBef>
                <a:spcPts val="300"/>
              </a:spcBef>
              <a:spcAft>
                <a:spcPts val="300"/>
              </a:spcAft>
            </a:pPr>
            <a:r>
              <a:rPr lang="vi-VN" sz="2400" dirty="0" smtClean="0">
                <a:latin typeface="Times New Roman" panose="02020603050405020304" pitchFamily="18" charset="0"/>
                <a:cs typeface="Times New Roman" panose="02020603050405020304" pitchFamily="18" charset="0"/>
              </a:rPr>
              <a:t>Cặp biến đổi tích phân Hilbert của tín hiệu ngẫu nhiên được định nghĩa bởi các tích phân ngẫu nhiên sau đây: </a:t>
            </a:r>
          </a:p>
          <a:p>
            <a:pPr marL="342900" indent="-342900">
              <a:lnSpc>
                <a:spcPct val="110000"/>
              </a:lnSpc>
              <a:spcBef>
                <a:spcPts val="300"/>
              </a:spcBef>
              <a:spcAft>
                <a:spcPts val="300"/>
              </a:spcAft>
            </a:pPr>
            <a:endParaRPr lang="vi-VN" sz="24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pPr>
            <a:endParaRPr lang="vi-VN" sz="24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 y="98953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34</a:t>
            </a:fld>
            <a:endParaRPr lang="en-US"/>
          </a:p>
        </p:txBody>
      </p:sp>
      <mc:AlternateContent xmlns:mc="http://schemas.openxmlformats.org/markup-compatibility/2006" xmlns:a14="http://schemas.microsoft.com/office/drawing/2010/main">
        <mc:Choice Requires="a14">
          <p:sp>
            <p:nvSpPr>
              <p:cNvPr id="8" name="Rectangle 7"/>
              <p:cNvSpPr/>
              <p:nvPr/>
            </p:nvSpPr>
            <p:spPr>
              <a:xfrm>
                <a:off x="3665067" y="2389248"/>
                <a:ext cx="4509440" cy="1440331"/>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300" i="1">
                              <a:latin typeface="Cambria Math" panose="02040503050406030204" pitchFamily="18" charset="0"/>
                            </a:rPr>
                          </m:ctrlPr>
                        </m:accPr>
                        <m:e>
                          <m:r>
                            <a:rPr lang="en-US" sz="2300" i="1">
                              <a:latin typeface="Cambria Math" panose="02040503050406030204" pitchFamily="18" charset="0"/>
                            </a:rPr>
                            <m:t>𝜉</m:t>
                          </m:r>
                        </m:e>
                      </m:acc>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0">
                          <a:latin typeface="Cambria Math" panose="02040503050406030204" pitchFamily="18" charset="0"/>
                        </a:rPr>
                        <m:t>=</m:t>
                      </m:r>
                      <m:r>
                        <a:rPr lang="en-US" sz="2300" i="1">
                          <a:latin typeface="Cambria Math" panose="02040503050406030204" pitchFamily="18" charset="0"/>
                        </a:rPr>
                        <m:t>𝜉</m:t>
                      </m:r>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0">
                          <a:latin typeface="Cambria Math" panose="02040503050406030204" pitchFamily="18" charset="0"/>
                        </a:rPr>
                        <m:t>∗</m:t>
                      </m:r>
                      <m:f>
                        <m:fPr>
                          <m:ctrlPr>
                            <a:rPr lang="en-US" sz="2300" i="1">
                              <a:latin typeface="Cambria Math" panose="02040503050406030204" pitchFamily="18" charset="0"/>
                            </a:rPr>
                          </m:ctrlPr>
                        </m:fPr>
                        <m:num>
                          <m:r>
                            <a:rPr lang="en-US" sz="2300" i="0">
                              <a:latin typeface="Cambria Math" panose="02040503050406030204" pitchFamily="18" charset="0"/>
                            </a:rPr>
                            <m:t>1</m:t>
                          </m:r>
                        </m:num>
                        <m:den>
                          <m:r>
                            <a:rPr lang="en-US" sz="2300" i="1">
                              <a:latin typeface="Cambria Math" panose="02040503050406030204" pitchFamily="18" charset="0"/>
                            </a:rPr>
                            <m:t>𝜋</m:t>
                          </m:r>
                          <m:r>
                            <a:rPr lang="en-US" sz="2300" i="1">
                              <a:latin typeface="Cambria Math" panose="02040503050406030204" pitchFamily="18" charset="0"/>
                            </a:rPr>
                            <m:t>𝑡</m:t>
                          </m:r>
                        </m:den>
                      </m:f>
                      <m:r>
                        <a:rPr lang="en-US" sz="2300" i="0">
                          <a:latin typeface="Cambria Math" panose="02040503050406030204" pitchFamily="18" charset="0"/>
                        </a:rPr>
                        <m:t>=</m:t>
                      </m:r>
                      <m:f>
                        <m:fPr>
                          <m:ctrlPr>
                            <a:rPr lang="en-US" sz="2300" i="1">
                              <a:latin typeface="Cambria Math" panose="02040503050406030204" pitchFamily="18" charset="0"/>
                            </a:rPr>
                          </m:ctrlPr>
                        </m:fPr>
                        <m:num>
                          <m:r>
                            <a:rPr lang="en-US" sz="2300" i="0">
                              <a:latin typeface="Cambria Math" panose="02040503050406030204" pitchFamily="18" charset="0"/>
                            </a:rPr>
                            <m:t>1</m:t>
                          </m:r>
                        </m:num>
                        <m:den>
                          <m:r>
                            <a:rPr lang="en-US" sz="2300" i="1">
                              <a:latin typeface="Cambria Math" panose="02040503050406030204" pitchFamily="18" charset="0"/>
                            </a:rPr>
                            <m:t>𝜋</m:t>
                          </m:r>
                        </m:den>
                      </m:f>
                      <m:nary>
                        <m:naryPr>
                          <m:limLoc m:val="undOvr"/>
                          <m:grow m:val="on"/>
                          <m:ctrlPr>
                            <a:rPr lang="en-US" sz="2300" i="1">
                              <a:latin typeface="Cambria Math" panose="02040503050406030204" pitchFamily="18" charset="0"/>
                            </a:rPr>
                          </m:ctrlPr>
                        </m:naryPr>
                        <m:sub>
                          <m:r>
                            <a:rPr lang="en-US" sz="2300" i="0">
                              <a:latin typeface="Cambria Math" panose="02040503050406030204" pitchFamily="18" charset="0"/>
                            </a:rPr>
                            <m:t>−∞</m:t>
                          </m:r>
                        </m:sub>
                        <m:sup>
                          <m:r>
                            <a:rPr lang="en-US" sz="2300" i="0">
                              <a:latin typeface="Cambria Math" panose="02040503050406030204" pitchFamily="18" charset="0"/>
                            </a:rPr>
                            <m:t>∞</m:t>
                          </m:r>
                        </m:sup>
                        <m:e>
                          <m:f>
                            <m:fPr>
                              <m:ctrlPr>
                                <a:rPr lang="en-US" sz="2300" i="1">
                                  <a:latin typeface="Cambria Math" panose="02040503050406030204" pitchFamily="18" charset="0"/>
                                </a:rPr>
                              </m:ctrlPr>
                            </m:fPr>
                            <m:num>
                              <m:r>
                                <a:rPr lang="en-US" sz="2300" i="1">
                                  <a:latin typeface="Cambria Math" panose="02040503050406030204" pitchFamily="18" charset="0"/>
                                </a:rPr>
                                <m:t>𝜉</m:t>
                              </m:r>
                              <m:d>
                                <m:dPr>
                                  <m:ctrlPr>
                                    <a:rPr lang="en-US" sz="2300" i="1">
                                      <a:latin typeface="Cambria Math" panose="02040503050406030204" pitchFamily="18" charset="0"/>
                                    </a:rPr>
                                  </m:ctrlPr>
                                </m:dPr>
                                <m:e>
                                  <m:r>
                                    <a:rPr lang="en-US" sz="2300" i="1">
                                      <a:latin typeface="Cambria Math" panose="02040503050406030204" pitchFamily="18" charset="0"/>
                                    </a:rPr>
                                    <m:t>𝜏</m:t>
                                  </m:r>
                                </m:e>
                              </m:d>
                            </m:num>
                            <m:den>
                              <m:r>
                                <a:rPr lang="en-US" sz="2300" i="1">
                                  <a:latin typeface="Cambria Math" panose="02040503050406030204" pitchFamily="18" charset="0"/>
                                </a:rPr>
                                <m:t>𝑡</m:t>
                              </m:r>
                              <m:r>
                                <a:rPr lang="en-US" sz="2300" i="0">
                                  <a:latin typeface="Cambria Math" panose="02040503050406030204" pitchFamily="18" charset="0"/>
                                </a:rPr>
                                <m:t>−</m:t>
                              </m:r>
                              <m:r>
                                <a:rPr lang="en-US" sz="2300" i="1">
                                  <a:latin typeface="Cambria Math" panose="02040503050406030204" pitchFamily="18" charset="0"/>
                                </a:rPr>
                                <m:t>𝜏</m:t>
                              </m:r>
                            </m:den>
                          </m:f>
                          <m:r>
                            <a:rPr lang="en-US" sz="2300" i="1">
                              <a:latin typeface="Cambria Math" panose="02040503050406030204" pitchFamily="18" charset="0"/>
                            </a:rPr>
                            <m:t>𝑑</m:t>
                          </m:r>
                          <m:r>
                            <a:rPr lang="en-US" sz="2300" i="1">
                              <a:latin typeface="Cambria Math" panose="02040503050406030204" pitchFamily="18" charset="0"/>
                            </a:rPr>
                            <m:t>𝜏</m:t>
                          </m:r>
                        </m:e>
                      </m:nary>
                    </m:oMath>
                  </m:oMathPara>
                </a14:m>
                <a:endParaRPr lang="en-US" sz="2300" dirty="0"/>
              </a:p>
            </p:txBody>
          </p:sp>
        </mc:Choice>
        <mc:Fallback xmlns="">
          <p:sp>
            <p:nvSpPr>
              <p:cNvPr id="8" name="Rectangle 7"/>
              <p:cNvSpPr>
                <a:spLocks noRot="1" noChangeAspect="1" noMove="1" noResize="1" noEditPoints="1" noAdjustHandles="1" noChangeArrowheads="1" noChangeShapeType="1" noTextEdit="1"/>
              </p:cNvSpPr>
              <p:nvPr/>
            </p:nvSpPr>
            <p:spPr>
              <a:xfrm>
                <a:off x="3665067" y="2389248"/>
                <a:ext cx="4509440" cy="1440331"/>
              </a:xfrm>
              <a:prstGeom prst="rect">
                <a:avLst/>
              </a:prstGeom>
              <a:blipFill rotWithShape="0">
                <a:blip r:embed="rId2"/>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665067" y="3926947"/>
                <a:ext cx="5155194" cy="1440331"/>
              </a:xfrm>
              <a:prstGeom prst="rect">
                <a:avLst/>
              </a:prstGeom>
              <a:ln>
                <a:solidFill>
                  <a:schemeClr val="accent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300" i="1">
                          <a:latin typeface="Cambria Math" panose="02040503050406030204" pitchFamily="18" charset="0"/>
                        </a:rPr>
                        <m:t>𝜉</m:t>
                      </m:r>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0">
                          <a:latin typeface="Cambria Math" panose="02040503050406030204" pitchFamily="18" charset="0"/>
                        </a:rPr>
                        <m:t>=</m:t>
                      </m:r>
                      <m:acc>
                        <m:accPr>
                          <m:chr m:val="̂"/>
                          <m:ctrlPr>
                            <a:rPr lang="en-US" sz="2300" i="1">
                              <a:latin typeface="Cambria Math" panose="02040503050406030204" pitchFamily="18" charset="0"/>
                            </a:rPr>
                          </m:ctrlPr>
                        </m:accPr>
                        <m:e>
                          <m:r>
                            <a:rPr lang="en-US" sz="2300" i="1">
                              <a:latin typeface="Cambria Math" panose="02040503050406030204" pitchFamily="18" charset="0"/>
                            </a:rPr>
                            <m:t>𝜉</m:t>
                          </m:r>
                        </m:e>
                      </m:acc>
                      <m:d>
                        <m:dPr>
                          <m:ctrlPr>
                            <a:rPr lang="en-US" sz="2300" i="1">
                              <a:latin typeface="Cambria Math" panose="02040503050406030204" pitchFamily="18" charset="0"/>
                            </a:rPr>
                          </m:ctrlPr>
                        </m:dPr>
                        <m:e>
                          <m:r>
                            <a:rPr lang="en-US" sz="2300" i="1">
                              <a:latin typeface="Cambria Math" panose="02040503050406030204" pitchFamily="18" charset="0"/>
                            </a:rPr>
                            <m:t>𝑡</m:t>
                          </m:r>
                        </m:e>
                      </m:d>
                      <m:r>
                        <a:rPr lang="en-US" sz="2300" i="0">
                          <a:latin typeface="Cambria Math" panose="02040503050406030204" pitchFamily="18" charset="0"/>
                        </a:rPr>
                        <m:t>∗</m:t>
                      </m:r>
                      <m:d>
                        <m:dPr>
                          <m:ctrlPr>
                            <a:rPr lang="en-US" sz="2300" i="1">
                              <a:latin typeface="Cambria Math" panose="02040503050406030204" pitchFamily="18" charset="0"/>
                            </a:rPr>
                          </m:ctrlPr>
                        </m:dPr>
                        <m:e>
                          <m:r>
                            <a:rPr lang="en-US" sz="2300" i="0">
                              <a:latin typeface="Cambria Math" panose="02040503050406030204" pitchFamily="18" charset="0"/>
                            </a:rPr>
                            <m:t>−</m:t>
                          </m:r>
                          <m:f>
                            <m:fPr>
                              <m:ctrlPr>
                                <a:rPr lang="en-US" sz="2300" i="1">
                                  <a:latin typeface="Cambria Math" panose="02040503050406030204" pitchFamily="18" charset="0"/>
                                </a:rPr>
                              </m:ctrlPr>
                            </m:fPr>
                            <m:num>
                              <m:r>
                                <a:rPr lang="en-US" sz="2300" i="0">
                                  <a:latin typeface="Cambria Math" panose="02040503050406030204" pitchFamily="18" charset="0"/>
                                </a:rPr>
                                <m:t>1</m:t>
                              </m:r>
                            </m:num>
                            <m:den>
                              <m:r>
                                <a:rPr lang="en-US" sz="2300" i="1">
                                  <a:latin typeface="Cambria Math" panose="02040503050406030204" pitchFamily="18" charset="0"/>
                                </a:rPr>
                                <m:t>𝜋</m:t>
                              </m:r>
                              <m:r>
                                <a:rPr lang="en-US" sz="2300" i="1">
                                  <a:latin typeface="Cambria Math" panose="02040503050406030204" pitchFamily="18" charset="0"/>
                                </a:rPr>
                                <m:t>𝑡</m:t>
                              </m:r>
                            </m:den>
                          </m:f>
                        </m:e>
                      </m:d>
                      <m:r>
                        <a:rPr lang="en-US" sz="2300" i="0">
                          <a:latin typeface="Cambria Math" panose="02040503050406030204" pitchFamily="18" charset="0"/>
                        </a:rPr>
                        <m:t>=</m:t>
                      </m:r>
                      <m:f>
                        <m:fPr>
                          <m:ctrlPr>
                            <a:rPr lang="en-US" sz="2300" i="1">
                              <a:latin typeface="Cambria Math" panose="02040503050406030204" pitchFamily="18" charset="0"/>
                            </a:rPr>
                          </m:ctrlPr>
                        </m:fPr>
                        <m:num>
                          <m:r>
                            <a:rPr lang="en-US" sz="2300" i="0">
                              <a:latin typeface="Cambria Math" panose="02040503050406030204" pitchFamily="18" charset="0"/>
                            </a:rPr>
                            <m:t>−1</m:t>
                          </m:r>
                        </m:num>
                        <m:den>
                          <m:r>
                            <a:rPr lang="en-US" sz="2300" i="1">
                              <a:latin typeface="Cambria Math" panose="02040503050406030204" pitchFamily="18" charset="0"/>
                            </a:rPr>
                            <m:t>𝜋</m:t>
                          </m:r>
                        </m:den>
                      </m:f>
                      <m:nary>
                        <m:naryPr>
                          <m:limLoc m:val="undOvr"/>
                          <m:grow m:val="on"/>
                          <m:ctrlPr>
                            <a:rPr lang="en-US" sz="2300" i="1">
                              <a:latin typeface="Cambria Math" panose="02040503050406030204" pitchFamily="18" charset="0"/>
                            </a:rPr>
                          </m:ctrlPr>
                        </m:naryPr>
                        <m:sub>
                          <m:r>
                            <a:rPr lang="en-US" sz="2300" i="0">
                              <a:latin typeface="Cambria Math" panose="02040503050406030204" pitchFamily="18" charset="0"/>
                            </a:rPr>
                            <m:t>−∞</m:t>
                          </m:r>
                        </m:sub>
                        <m:sup>
                          <m:r>
                            <a:rPr lang="en-US" sz="2300" i="0">
                              <a:latin typeface="Cambria Math" panose="02040503050406030204" pitchFamily="18" charset="0"/>
                            </a:rPr>
                            <m:t>∞</m:t>
                          </m:r>
                        </m:sup>
                        <m:e>
                          <m:f>
                            <m:fPr>
                              <m:ctrlPr>
                                <a:rPr lang="en-US" sz="2300" i="1">
                                  <a:latin typeface="Cambria Math" panose="02040503050406030204" pitchFamily="18" charset="0"/>
                                </a:rPr>
                              </m:ctrlPr>
                            </m:fPr>
                            <m:num>
                              <m:acc>
                                <m:accPr>
                                  <m:chr m:val="̂"/>
                                  <m:ctrlPr>
                                    <a:rPr lang="en-US" sz="2300" i="1">
                                      <a:latin typeface="Cambria Math" panose="02040503050406030204" pitchFamily="18" charset="0"/>
                                    </a:rPr>
                                  </m:ctrlPr>
                                </m:accPr>
                                <m:e>
                                  <m:r>
                                    <a:rPr lang="en-US" sz="2300" i="1">
                                      <a:latin typeface="Cambria Math" panose="02040503050406030204" pitchFamily="18" charset="0"/>
                                    </a:rPr>
                                    <m:t>𝜉</m:t>
                                  </m:r>
                                </m:e>
                              </m:acc>
                              <m:d>
                                <m:dPr>
                                  <m:ctrlPr>
                                    <a:rPr lang="en-US" sz="2300" i="1">
                                      <a:latin typeface="Cambria Math" panose="02040503050406030204" pitchFamily="18" charset="0"/>
                                    </a:rPr>
                                  </m:ctrlPr>
                                </m:dPr>
                                <m:e>
                                  <m:r>
                                    <a:rPr lang="en-US" sz="2300" i="1">
                                      <a:latin typeface="Cambria Math" panose="02040503050406030204" pitchFamily="18" charset="0"/>
                                    </a:rPr>
                                    <m:t>𝜏</m:t>
                                  </m:r>
                                </m:e>
                              </m:d>
                            </m:num>
                            <m:den>
                              <m:r>
                                <a:rPr lang="en-US" sz="2300" i="1">
                                  <a:latin typeface="Cambria Math" panose="02040503050406030204" pitchFamily="18" charset="0"/>
                                </a:rPr>
                                <m:t>𝑡</m:t>
                              </m:r>
                              <m:r>
                                <a:rPr lang="en-US" sz="2300" i="0">
                                  <a:latin typeface="Cambria Math" panose="02040503050406030204" pitchFamily="18" charset="0"/>
                                </a:rPr>
                                <m:t>−</m:t>
                              </m:r>
                              <m:r>
                                <a:rPr lang="en-US" sz="2300" i="1">
                                  <a:latin typeface="Cambria Math" panose="02040503050406030204" pitchFamily="18" charset="0"/>
                                </a:rPr>
                                <m:t>𝜏</m:t>
                              </m:r>
                            </m:den>
                          </m:f>
                          <m:r>
                            <a:rPr lang="en-US" sz="2300" i="1">
                              <a:latin typeface="Cambria Math" panose="02040503050406030204" pitchFamily="18" charset="0"/>
                            </a:rPr>
                            <m:t>𝑑</m:t>
                          </m:r>
                          <m:r>
                            <a:rPr lang="en-US" sz="2300" i="1">
                              <a:latin typeface="Cambria Math" panose="02040503050406030204" pitchFamily="18" charset="0"/>
                            </a:rPr>
                            <m:t>𝜏</m:t>
                          </m:r>
                        </m:e>
                      </m:nary>
                    </m:oMath>
                  </m:oMathPara>
                </a14:m>
                <a:endParaRPr lang="en-US" sz="2300" dirty="0"/>
              </a:p>
            </p:txBody>
          </p:sp>
        </mc:Choice>
        <mc:Fallback xmlns="">
          <p:sp>
            <p:nvSpPr>
              <p:cNvPr id="10" name="Rectangle 9"/>
              <p:cNvSpPr>
                <a:spLocks noRot="1" noChangeAspect="1" noMove="1" noResize="1" noEditPoints="1" noAdjustHandles="1" noChangeArrowheads="1" noChangeShapeType="1" noTextEdit="1"/>
              </p:cNvSpPr>
              <p:nvPr/>
            </p:nvSpPr>
            <p:spPr>
              <a:xfrm>
                <a:off x="3665067" y="3926947"/>
                <a:ext cx="5155194" cy="1440331"/>
              </a:xfrm>
              <a:prstGeom prst="rect">
                <a:avLst/>
              </a:prstGeom>
              <a:blipFill rotWithShape="0">
                <a:blip r:embed="rId3"/>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3299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9267"/>
            <a:ext cx="11751733" cy="840315"/>
          </a:xfrm>
        </p:spPr>
        <p:txBody>
          <a:bodyPr>
            <a:normAutofit/>
          </a:bodyPr>
          <a:lstStyle/>
          <a:p>
            <a:r>
              <a:rPr lang="vi-VN" sz="4000" dirty="0">
                <a:solidFill>
                  <a:srgbClr val="FFFF00"/>
                </a:solidFill>
              </a:rPr>
              <a:t>4</a:t>
            </a:r>
            <a:r>
              <a:rPr lang="vi-VN" sz="4000" dirty="0" smtClean="0">
                <a:solidFill>
                  <a:srgbClr val="FFFF00"/>
                </a:solidFill>
              </a:rPr>
              <a:t>.1	</a:t>
            </a:r>
            <a:r>
              <a:rPr lang="en-US" sz="4000" dirty="0"/>
              <a:t> </a:t>
            </a:r>
            <a:r>
              <a:rPr lang="en-US" sz="4000" dirty="0" err="1">
                <a:solidFill>
                  <a:srgbClr val="FFFF00"/>
                </a:solidFill>
              </a:rPr>
              <a:t>Các</a:t>
            </a:r>
            <a:r>
              <a:rPr lang="en-US" sz="4000" dirty="0">
                <a:solidFill>
                  <a:srgbClr val="FFFF00"/>
                </a:solidFill>
              </a:rPr>
              <a:t> đặc trưng </a:t>
            </a:r>
            <a:r>
              <a:rPr lang="en-US" sz="4000" dirty="0" err="1">
                <a:solidFill>
                  <a:srgbClr val="FFFF00"/>
                </a:solidFill>
              </a:rPr>
              <a:t>vật</a:t>
            </a:r>
            <a:r>
              <a:rPr lang="en-US" sz="4000" dirty="0">
                <a:solidFill>
                  <a:srgbClr val="FFFF00"/>
                </a:solidFill>
              </a:rPr>
              <a:t> </a:t>
            </a:r>
            <a:r>
              <a:rPr lang="en-US" sz="4000" dirty="0" err="1">
                <a:solidFill>
                  <a:srgbClr val="FFFF00"/>
                </a:solidFill>
              </a:rPr>
              <a:t>lý</a:t>
            </a:r>
            <a:r>
              <a:rPr lang="en-US" sz="4000" dirty="0">
                <a:solidFill>
                  <a:srgbClr val="FFFF00"/>
                </a:solidFill>
              </a:rPr>
              <a:t> </a:t>
            </a:r>
            <a:r>
              <a:rPr lang="en-US" sz="4000" dirty="0" err="1">
                <a:solidFill>
                  <a:srgbClr val="FFFF00"/>
                </a:solidFill>
              </a:rPr>
              <a:t>và</a:t>
            </a:r>
            <a:r>
              <a:rPr lang="en-US" sz="4000" dirty="0">
                <a:solidFill>
                  <a:srgbClr val="FFFF00"/>
                </a:solidFill>
              </a:rPr>
              <a:t> </a:t>
            </a:r>
            <a:r>
              <a:rPr lang="en-US" sz="4000" dirty="0" err="1">
                <a:solidFill>
                  <a:srgbClr val="FFFF00"/>
                </a:solidFill>
              </a:rPr>
              <a:t>các</a:t>
            </a:r>
            <a:r>
              <a:rPr lang="en-US" sz="4000" dirty="0">
                <a:solidFill>
                  <a:srgbClr val="FFFF00"/>
                </a:solidFill>
              </a:rPr>
              <a:t> đặc trưng </a:t>
            </a:r>
            <a:r>
              <a:rPr lang="vi-VN" sz="4000" dirty="0" smtClean="0">
                <a:solidFill>
                  <a:srgbClr val="FFFF00"/>
                </a:solidFill>
              </a:rPr>
              <a:t>...</a:t>
            </a:r>
          </a:p>
        </p:txBody>
      </p:sp>
      <p:sp>
        <p:nvSpPr>
          <p:cNvPr id="3" name="Content Placeholder 2"/>
          <p:cNvSpPr>
            <a:spLocks noGrp="1"/>
          </p:cNvSpPr>
          <p:nvPr>
            <p:ph idx="1"/>
          </p:nvPr>
        </p:nvSpPr>
        <p:spPr>
          <a:xfrm>
            <a:off x="228600" y="1041400"/>
            <a:ext cx="11819467" cy="5510741"/>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4.1.1 Các đặc trưng vật lý của tín hiệu:</a:t>
            </a:r>
          </a:p>
          <a:p>
            <a:pPr marL="685800" lvl="1" indent="-457200">
              <a:lnSpc>
                <a:spcPct val="110000"/>
              </a:lnSpc>
              <a:buFont typeface="Wingdings" panose="05000000000000000000" pitchFamily="2" charset="2"/>
              <a:buChar char="§"/>
            </a:pPr>
            <a:r>
              <a:rPr lang="en-US" sz="2600" dirty="0" err="1" smtClean="0">
                <a:solidFill>
                  <a:srgbClr val="CC66FF"/>
                </a:solidFill>
                <a:latin typeface="Times New Roman" panose="02020603050405020304" pitchFamily="18" charset="0"/>
                <a:cs typeface="Times New Roman" panose="02020603050405020304" pitchFamily="18" charset="0"/>
              </a:rPr>
              <a:t>Thời</a:t>
            </a:r>
            <a:r>
              <a:rPr lang="en-US" sz="2600" dirty="0" smtClean="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hạn</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của</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tín</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hiệu</a:t>
            </a:r>
            <a:r>
              <a:rPr lang="en-US" sz="2600" dirty="0">
                <a:solidFill>
                  <a:srgbClr val="CC66FF"/>
                </a:solidFill>
                <a:latin typeface="Times New Roman" panose="02020603050405020304" pitchFamily="18" charset="0"/>
                <a:cs typeface="Times New Roman" panose="02020603050405020304" pitchFamily="18" charset="0"/>
              </a:rPr>
              <a:t> (T</a:t>
            </a:r>
            <a:r>
              <a:rPr lang="en-US" sz="2600" dirty="0" smtClean="0">
                <a:solidFill>
                  <a:srgbClr val="CC66FF"/>
                </a:solidFill>
                <a:latin typeface="Times New Roman" panose="02020603050405020304" pitchFamily="18" charset="0"/>
                <a:cs typeface="Times New Roman" panose="02020603050405020304" pitchFamily="18" charset="0"/>
              </a:rPr>
              <a:t>)</a:t>
            </a:r>
            <a:r>
              <a:rPr lang="vi-VN" sz="2600" dirty="0" smtClean="0">
                <a:solidFill>
                  <a:srgbClr val="CC66FF"/>
                </a:solidFill>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tồn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thời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này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smtClean="0">
                <a:latin typeface="Times New Roman" panose="02020603050405020304" pitchFamily="18" charset="0"/>
                <a:cs typeface="Times New Roman" panose="02020603050405020304" pitchFamily="18" charset="0"/>
              </a:rPr>
              <a:t>.</a:t>
            </a:r>
            <a:endParaRPr lang="vi-VN" sz="2600" dirty="0" smtClean="0">
              <a:latin typeface="Times New Roman" panose="02020603050405020304" pitchFamily="18" charset="0"/>
              <a:cs typeface="Times New Roman" panose="02020603050405020304" pitchFamily="18" charset="0"/>
            </a:endParaRPr>
          </a:p>
          <a:p>
            <a:pPr marL="685800" lvl="1" indent="-457200">
              <a:lnSpc>
                <a:spcPct val="110000"/>
              </a:lnSpc>
              <a:buFont typeface="Wingdings" panose="05000000000000000000" pitchFamily="2" charset="2"/>
              <a:buChar char="§"/>
            </a:pPr>
            <a:r>
              <a:rPr lang="en-US" sz="2600" dirty="0" err="1">
                <a:solidFill>
                  <a:srgbClr val="CC66FF"/>
                </a:solidFill>
                <a:latin typeface="Times New Roman" panose="02020603050405020304" pitchFamily="18" charset="0"/>
                <a:cs typeface="Times New Roman" panose="02020603050405020304" pitchFamily="18" charset="0"/>
              </a:rPr>
              <a:t>Bề</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rộng</a:t>
            </a:r>
            <a:r>
              <a:rPr lang="en-US" sz="2600" dirty="0">
                <a:solidFill>
                  <a:srgbClr val="CC66FF"/>
                </a:solidFill>
                <a:latin typeface="Times New Roman" panose="02020603050405020304" pitchFamily="18" charset="0"/>
                <a:cs typeface="Times New Roman" panose="02020603050405020304" pitchFamily="18" charset="0"/>
              </a:rPr>
              <a:t> phổ </a:t>
            </a:r>
            <a:r>
              <a:rPr lang="en-US" sz="2600" dirty="0" err="1">
                <a:solidFill>
                  <a:srgbClr val="CC66FF"/>
                </a:solidFill>
                <a:latin typeface="Times New Roman" panose="02020603050405020304" pitchFamily="18" charset="0"/>
                <a:cs typeface="Times New Roman" panose="02020603050405020304" pitchFamily="18" charset="0"/>
              </a:rPr>
              <a:t>của</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tín</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hiệu</a:t>
            </a:r>
            <a:r>
              <a:rPr lang="en-US" sz="2600" dirty="0">
                <a:solidFill>
                  <a:srgbClr val="CC66FF"/>
                </a:solidFill>
                <a:latin typeface="Times New Roman" panose="02020603050405020304" pitchFamily="18" charset="0"/>
                <a:cs typeface="Times New Roman" panose="02020603050405020304" pitchFamily="18" charset="0"/>
              </a:rPr>
              <a:t> (F</a:t>
            </a:r>
            <a:r>
              <a:rPr lang="en-US" sz="2600" dirty="0" smtClean="0">
                <a:solidFill>
                  <a:srgbClr val="CC66FF"/>
                </a:solidFill>
                <a:latin typeface="Times New Roman" panose="02020603050405020304" pitchFamily="18" charset="0"/>
                <a:cs typeface="Times New Roman" panose="02020603050405020304" pitchFamily="18" charset="0"/>
              </a:rPr>
              <a:t>)</a:t>
            </a:r>
            <a:r>
              <a:rPr lang="vi-VN" sz="2600" dirty="0" smtClean="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là</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miền </a:t>
            </a:r>
            <a:r>
              <a:rPr lang="en-US" sz="2600" dirty="0" err="1">
                <a:latin typeface="Times New Roman" panose="02020603050405020304" pitchFamily="18" charset="0"/>
                <a:cs typeface="Times New Roman" panose="02020603050405020304" pitchFamily="18" charset="0"/>
              </a:rPr>
              <a:t>xác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bởi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tần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không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tín</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hiệu</a:t>
            </a:r>
            <a:r>
              <a:rPr lang="en-US" sz="2600" dirty="0" smtClean="0">
                <a:latin typeface="Times New Roman" panose="02020603050405020304" pitchFamily="18" charset="0"/>
                <a:cs typeface="Times New Roman" panose="02020603050405020304" pitchFamily="18" charset="0"/>
              </a:rPr>
              <a:t>.</a:t>
            </a:r>
            <a:endParaRPr lang="vi-VN" sz="2600" dirty="0" smtClean="0">
              <a:latin typeface="Times New Roman" panose="02020603050405020304" pitchFamily="18" charset="0"/>
              <a:cs typeface="Times New Roman" panose="02020603050405020304" pitchFamily="18" charset="0"/>
            </a:endParaRPr>
          </a:p>
          <a:p>
            <a:pPr marL="685800" lvl="1" indent="-457200">
              <a:lnSpc>
                <a:spcPct val="110000"/>
              </a:lnSpc>
              <a:buFont typeface="Wingdings" panose="05000000000000000000" pitchFamily="2" charset="2"/>
              <a:buChar char="§"/>
            </a:pPr>
            <a:r>
              <a:rPr lang="vi-VN" sz="2600" dirty="0" smtClean="0">
                <a:solidFill>
                  <a:srgbClr val="CC66FF"/>
                </a:solidFill>
                <a:latin typeface="Times New Roman" panose="02020603050405020304" pitchFamily="18" charset="0"/>
                <a:cs typeface="Times New Roman" panose="02020603050405020304" pitchFamily="18" charset="0"/>
              </a:rPr>
              <a:t>Năng lượng của tín hiệu (E):</a:t>
            </a:r>
          </a:p>
          <a:p>
            <a:pPr marL="685800" lvl="1" indent="-457200">
              <a:lnSpc>
                <a:spcPct val="110000"/>
              </a:lnSpc>
              <a:buFont typeface="Wingdings" panose="05000000000000000000" pitchFamily="2" charset="2"/>
              <a:buChar char="§"/>
            </a:pPr>
            <a:endParaRPr lang="vi-VN" sz="2600" dirty="0">
              <a:solidFill>
                <a:srgbClr val="CC66FF"/>
              </a:solidFill>
              <a:latin typeface="Times New Roman" panose="02020603050405020304" pitchFamily="18" charset="0"/>
              <a:cs typeface="Times New Roman" panose="02020603050405020304" pitchFamily="18" charset="0"/>
            </a:endParaRPr>
          </a:p>
          <a:p>
            <a:pPr marL="685800" lvl="1" indent="-457200">
              <a:lnSpc>
                <a:spcPct val="110000"/>
              </a:lnSpc>
              <a:buFont typeface="Wingdings" panose="05000000000000000000" pitchFamily="2" charset="2"/>
              <a:buChar char="§"/>
            </a:pPr>
            <a:r>
              <a:rPr lang="en-US" sz="2600" dirty="0" err="1" smtClean="0">
                <a:solidFill>
                  <a:srgbClr val="CC66FF"/>
                </a:solidFill>
                <a:latin typeface="Times New Roman" panose="02020603050405020304" pitchFamily="18" charset="0"/>
                <a:cs typeface="Times New Roman" panose="02020603050405020304" pitchFamily="18" charset="0"/>
              </a:rPr>
              <a:t>Công</a:t>
            </a:r>
            <a:r>
              <a:rPr lang="en-US" sz="2600" dirty="0" smtClean="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suất</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của</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tín</a:t>
            </a:r>
            <a:r>
              <a:rPr lang="en-US" sz="2600" dirty="0">
                <a:solidFill>
                  <a:srgbClr val="CC66FF"/>
                </a:solidFill>
                <a:latin typeface="Times New Roman" panose="02020603050405020304" pitchFamily="18" charset="0"/>
                <a:cs typeface="Times New Roman" panose="02020603050405020304" pitchFamily="18" charset="0"/>
              </a:rPr>
              <a:t> </a:t>
            </a:r>
            <a:r>
              <a:rPr lang="en-US" sz="2600" dirty="0" err="1">
                <a:solidFill>
                  <a:srgbClr val="CC66FF"/>
                </a:solidFill>
                <a:latin typeface="Times New Roman" panose="02020603050405020304" pitchFamily="18" charset="0"/>
                <a:cs typeface="Times New Roman" panose="02020603050405020304" pitchFamily="18" charset="0"/>
              </a:rPr>
              <a:t>hiệu</a:t>
            </a:r>
            <a:r>
              <a:rPr lang="en-US" sz="2600" dirty="0">
                <a:solidFill>
                  <a:srgbClr val="CC66FF"/>
                </a:solidFill>
                <a:latin typeface="Times New Roman" panose="02020603050405020304" pitchFamily="18" charset="0"/>
                <a:cs typeface="Times New Roman" panose="02020603050405020304" pitchFamily="18" charset="0"/>
              </a:rPr>
              <a:t> (P</a:t>
            </a:r>
            <a:r>
              <a:rPr lang="en-US" sz="2600" dirty="0" smtClean="0">
                <a:solidFill>
                  <a:srgbClr val="CC66FF"/>
                </a:solidFill>
                <a:latin typeface="Times New Roman" panose="02020603050405020304" pitchFamily="18" charset="0"/>
                <a:cs typeface="Times New Roman" panose="02020603050405020304" pitchFamily="18" charset="0"/>
              </a:rPr>
              <a:t>)</a:t>
            </a:r>
            <a:r>
              <a:rPr lang="vi-VN" sz="2600" dirty="0" smtClean="0">
                <a:latin typeface="Times New Roman" panose="02020603050405020304" pitchFamily="18" charset="0"/>
                <a:cs typeface="Times New Roman" panose="02020603050405020304" pitchFamily="18" charset="0"/>
              </a:rPr>
              <a:t>: </a:t>
            </a:r>
          </a:p>
          <a:p>
            <a:pPr marL="685800" lvl="1" indent="-457200">
              <a:lnSpc>
                <a:spcPct val="110000"/>
              </a:lnSpc>
              <a:buFont typeface="Wingdings" panose="05000000000000000000" pitchFamily="2" charset="2"/>
              <a:buChar char="§"/>
            </a:pPr>
            <a:r>
              <a:rPr lang="vi-VN" sz="2600" dirty="0" smtClean="0">
                <a:solidFill>
                  <a:srgbClr val="CC66FF"/>
                </a:solidFill>
                <a:latin typeface="Times New Roman" panose="02020603050405020304" pitchFamily="18" charset="0"/>
                <a:cs typeface="Times New Roman" panose="02020603050405020304" pitchFamily="18" charset="0"/>
              </a:rPr>
              <a:t>...</a:t>
            </a:r>
          </a:p>
        </p:txBody>
      </p:sp>
      <p:cxnSp>
        <p:nvCxnSpPr>
          <p:cNvPr id="5" name="Straight Connector 4"/>
          <p:cNvCxnSpPr/>
          <p:nvPr/>
        </p:nvCxnSpPr>
        <p:spPr>
          <a:xfrm>
            <a:off x="15240" y="899582"/>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4</a:t>
            </a:fld>
            <a:endParaRPr lang="en-US"/>
          </a:p>
        </p:txBody>
      </p:sp>
      <mc:AlternateContent xmlns:mc="http://schemas.openxmlformats.org/markup-compatibility/2006" xmlns:a14="http://schemas.microsoft.com/office/drawing/2010/main">
        <mc:Choice Requires="a14">
          <p:sp>
            <p:nvSpPr>
              <p:cNvPr id="6" name="Rectangle 5"/>
              <p:cNvSpPr/>
              <p:nvPr/>
            </p:nvSpPr>
            <p:spPr>
              <a:xfrm>
                <a:off x="4826914" y="3084315"/>
                <a:ext cx="5775363" cy="1261756"/>
              </a:xfrm>
              <a:prstGeom prst="rect">
                <a:avLst/>
              </a:prstGeom>
              <a:ln>
                <a:solidFill>
                  <a:srgbClr val="0099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66FF33"/>
                          </a:solidFill>
                          <a:latin typeface="Cambria Math" panose="02040503050406030204" pitchFamily="18" charset="0"/>
                        </a:rPr>
                        <m:t>𝐸</m:t>
                      </m:r>
                      <m:r>
                        <a:rPr lang="en-US" sz="2600" i="0">
                          <a:solidFill>
                            <a:srgbClr val="66FF33"/>
                          </a:solidFill>
                          <a:latin typeface="Cambria Math" panose="02040503050406030204" pitchFamily="18" charset="0"/>
                        </a:rPr>
                        <m:t>=</m:t>
                      </m:r>
                      <m:nary>
                        <m:naryPr>
                          <m:limLoc m:val="undOvr"/>
                          <m:grow m:val="on"/>
                          <m:ctrlPr>
                            <a:rPr lang="en-US" sz="2600" i="1">
                              <a:solidFill>
                                <a:srgbClr val="66FF33"/>
                              </a:solidFill>
                              <a:latin typeface="Cambria Math" panose="02040503050406030204" pitchFamily="18" charset="0"/>
                            </a:rPr>
                          </m:ctrlPr>
                        </m:naryPr>
                        <m:sub>
                          <m:r>
                            <a:rPr lang="en-US" sz="2600" i="0">
                              <a:solidFill>
                                <a:srgbClr val="66FF33"/>
                              </a:solidFill>
                              <a:latin typeface="Cambria Math" panose="02040503050406030204" pitchFamily="18" charset="0"/>
                            </a:rPr>
                            <m:t>−∞</m:t>
                          </m:r>
                        </m:sub>
                        <m:sup>
                          <m:r>
                            <a:rPr lang="en-US" sz="2600" i="0">
                              <a:solidFill>
                                <a:srgbClr val="66FF33"/>
                              </a:solidFill>
                              <a:latin typeface="Cambria Math" panose="02040503050406030204" pitchFamily="18" charset="0"/>
                            </a:rPr>
                            <m:t>∞</m:t>
                          </m:r>
                        </m:sup>
                        <m:e>
                          <m:sSup>
                            <m:sSupPr>
                              <m:ctrlPr>
                                <a:rPr lang="en-US" sz="2600" i="1">
                                  <a:solidFill>
                                    <a:srgbClr val="66FF33"/>
                                  </a:solidFill>
                                  <a:latin typeface="Cambria Math" panose="02040503050406030204" pitchFamily="18" charset="0"/>
                                </a:rPr>
                              </m:ctrlPr>
                            </m:sSupPr>
                            <m:e>
                              <m:r>
                                <a:rPr lang="en-US" sz="2600" i="1">
                                  <a:solidFill>
                                    <a:srgbClr val="66FF33"/>
                                  </a:solidFill>
                                  <a:latin typeface="Cambria Math" panose="02040503050406030204" pitchFamily="18" charset="0"/>
                                </a:rPr>
                                <m:t>𝑠</m:t>
                              </m:r>
                            </m:e>
                            <m:sup>
                              <m:r>
                                <a:rPr lang="en-US" sz="2600" i="0">
                                  <a:solidFill>
                                    <a:srgbClr val="66FF33"/>
                                  </a:solidFill>
                                  <a:latin typeface="Cambria Math" panose="02040503050406030204" pitchFamily="18" charset="0"/>
                                </a:rPr>
                                <m:t>2</m:t>
                              </m:r>
                            </m:sup>
                          </m:sSup>
                          <m:d>
                            <m:dPr>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𝑡</m:t>
                              </m:r>
                            </m:e>
                          </m:d>
                          <m:r>
                            <a:rPr lang="en-US" sz="2600" i="1">
                              <a:solidFill>
                                <a:srgbClr val="66FF33"/>
                              </a:solidFill>
                              <a:latin typeface="Cambria Math" panose="02040503050406030204" pitchFamily="18" charset="0"/>
                            </a:rPr>
                            <m:t>𝑑𝑡</m:t>
                          </m:r>
                        </m:e>
                      </m:nary>
                      <m:r>
                        <a:rPr lang="en-US" sz="2600" i="0">
                          <a:solidFill>
                            <a:srgbClr val="66FF33"/>
                          </a:solidFill>
                          <a:latin typeface="Cambria Math" panose="02040503050406030204" pitchFamily="18" charset="0"/>
                        </a:rPr>
                        <m:t>=</m:t>
                      </m:r>
                      <m:f>
                        <m:fPr>
                          <m:ctrlPr>
                            <a:rPr lang="en-US" sz="2600" i="1">
                              <a:solidFill>
                                <a:srgbClr val="66FF33"/>
                              </a:solidFill>
                              <a:latin typeface="Cambria Math" panose="02040503050406030204" pitchFamily="18" charset="0"/>
                            </a:rPr>
                          </m:ctrlPr>
                        </m:fPr>
                        <m:num>
                          <m:r>
                            <a:rPr lang="en-US" sz="2600" i="0">
                              <a:solidFill>
                                <a:srgbClr val="66FF33"/>
                              </a:solidFill>
                              <a:latin typeface="Cambria Math" panose="02040503050406030204" pitchFamily="18" charset="0"/>
                            </a:rPr>
                            <m:t>1</m:t>
                          </m:r>
                        </m:num>
                        <m:den>
                          <m:r>
                            <a:rPr lang="en-US" sz="2600" i="0">
                              <a:solidFill>
                                <a:srgbClr val="66FF33"/>
                              </a:solidFill>
                              <a:latin typeface="Cambria Math" panose="02040503050406030204" pitchFamily="18" charset="0"/>
                            </a:rPr>
                            <m:t>2</m:t>
                          </m:r>
                          <m:r>
                            <a:rPr lang="en-US" sz="2600" i="1">
                              <a:solidFill>
                                <a:srgbClr val="66FF33"/>
                              </a:solidFill>
                              <a:latin typeface="Cambria Math" panose="02040503050406030204" pitchFamily="18" charset="0"/>
                            </a:rPr>
                            <m:t>𝜋</m:t>
                          </m:r>
                        </m:den>
                      </m:f>
                      <m:nary>
                        <m:naryPr>
                          <m:limLoc m:val="undOvr"/>
                          <m:grow m:val="on"/>
                          <m:ctrlPr>
                            <a:rPr lang="en-US" sz="2600" i="1">
                              <a:solidFill>
                                <a:srgbClr val="66FF33"/>
                              </a:solidFill>
                              <a:latin typeface="Cambria Math" panose="02040503050406030204" pitchFamily="18" charset="0"/>
                            </a:rPr>
                          </m:ctrlPr>
                        </m:naryPr>
                        <m:sub>
                          <m:r>
                            <a:rPr lang="en-US" sz="2600" i="0">
                              <a:solidFill>
                                <a:srgbClr val="66FF33"/>
                              </a:solidFill>
                              <a:latin typeface="Cambria Math" panose="02040503050406030204" pitchFamily="18" charset="0"/>
                            </a:rPr>
                            <m:t>−∞</m:t>
                          </m:r>
                        </m:sub>
                        <m:sup>
                          <m:r>
                            <a:rPr lang="en-US" sz="2600" i="0">
                              <a:solidFill>
                                <a:srgbClr val="66FF33"/>
                              </a:solidFill>
                              <a:latin typeface="Cambria Math" panose="02040503050406030204" pitchFamily="18" charset="0"/>
                            </a:rPr>
                            <m:t>∞</m:t>
                          </m:r>
                        </m:sup>
                        <m:e>
                          <m:limUpp>
                            <m:limUppPr>
                              <m:ctrlPr>
                                <a:rPr lang="en-US" sz="2600" i="1">
                                  <a:solidFill>
                                    <a:srgbClr val="66FF33"/>
                                  </a:solidFill>
                                  <a:latin typeface="Cambria Math" panose="02040503050406030204" pitchFamily="18" charset="0"/>
                                </a:rPr>
                              </m:ctrlPr>
                            </m:limUppPr>
                            <m:e>
                              <m:r>
                                <a:rPr lang="en-US" sz="2600" i="1">
                                  <a:solidFill>
                                    <a:srgbClr val="66FF33"/>
                                  </a:solidFill>
                                  <a:latin typeface="Cambria Math" panose="02040503050406030204" pitchFamily="18" charset="0"/>
                                </a:rPr>
                                <m:t>𝑆</m:t>
                              </m:r>
                            </m:e>
                            <m:lim>
                              <m:r>
                                <a:rPr lang="en-US" sz="2600" i="0">
                                  <a:solidFill>
                                    <a:srgbClr val="66FF33"/>
                                  </a:solidFill>
                                  <a:latin typeface="Cambria Math" panose="02040503050406030204" pitchFamily="18" charset="0"/>
                                </a:rPr>
                                <m:t>•</m:t>
                              </m:r>
                            </m:lim>
                          </m:limUpp>
                          <m:d>
                            <m:dPr>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𝜔</m:t>
                              </m:r>
                            </m:e>
                          </m:d>
                          <m:r>
                            <a:rPr lang="en-US" sz="2600" i="1">
                              <a:solidFill>
                                <a:srgbClr val="66FF33"/>
                              </a:solidFill>
                              <a:latin typeface="Cambria Math" panose="02040503050406030204" pitchFamily="18" charset="0"/>
                            </a:rPr>
                            <m:t>𝑑</m:t>
                          </m:r>
                          <m:r>
                            <a:rPr lang="en-US" sz="2600" i="1">
                              <a:solidFill>
                                <a:srgbClr val="66FF33"/>
                              </a:solidFill>
                              <a:latin typeface="Cambria Math" panose="02040503050406030204" pitchFamily="18" charset="0"/>
                            </a:rPr>
                            <m:t>𝜔</m:t>
                          </m:r>
                        </m:e>
                      </m:nary>
                      <m:r>
                        <m:rPr>
                          <m:nor/>
                        </m:rPr>
                        <a:rPr lang="en-US" sz="2600" i="1">
                          <a:solidFill>
                            <a:srgbClr val="66FF33"/>
                          </a:solidFill>
                          <a:latin typeface="Cambria Math" panose="02040503050406030204" pitchFamily="18" charset="0"/>
                        </a:rPr>
                        <m:t> </m:t>
                      </m:r>
                      <m:d>
                        <m:dPr>
                          <m:begChr m:val="["/>
                          <m:endChr m:val="]"/>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𝐽</m:t>
                          </m:r>
                        </m:e>
                      </m:d>
                    </m:oMath>
                  </m:oMathPara>
                </a14:m>
                <a:endParaRPr lang="en-US" sz="2600" dirty="0">
                  <a:solidFill>
                    <a:srgbClr val="66FF33"/>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4826914" y="3084315"/>
                <a:ext cx="5775363" cy="1261756"/>
              </a:xfrm>
              <a:prstGeom prst="rect">
                <a:avLst/>
              </a:prstGeom>
              <a:blipFill rotWithShape="0">
                <a:blip r:embed="rId2"/>
                <a:stretch>
                  <a:fillRect/>
                </a:stretch>
              </a:blipFill>
              <a:ln>
                <a:solidFill>
                  <a:srgbClr val="0099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826914" y="4491438"/>
                <a:ext cx="2491259" cy="541302"/>
              </a:xfrm>
              <a:prstGeom prst="rect">
                <a:avLst/>
              </a:prstGeom>
              <a:ln>
                <a:solidFill>
                  <a:srgbClr val="0099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solidFill>
                            <a:srgbClr val="66FF33"/>
                          </a:solidFill>
                          <a:latin typeface="Cambria Math" panose="02040503050406030204" pitchFamily="18" charset="0"/>
                        </a:rPr>
                        <m:t>𝑃</m:t>
                      </m:r>
                      <m:r>
                        <a:rPr lang="en-US" sz="2600" i="0">
                          <a:solidFill>
                            <a:srgbClr val="66FF33"/>
                          </a:solidFill>
                          <a:latin typeface="Cambria Math" panose="02040503050406030204" pitchFamily="18" charset="0"/>
                        </a:rPr>
                        <m:t>=</m:t>
                      </m:r>
                      <m:f>
                        <m:fPr>
                          <m:type m:val="lin"/>
                          <m:ctrlPr>
                            <a:rPr lang="en-US" sz="2600" i="1">
                              <a:solidFill>
                                <a:srgbClr val="66FF33"/>
                              </a:solidFill>
                              <a:latin typeface="Cambria Math" panose="02040503050406030204" pitchFamily="18" charset="0"/>
                            </a:rPr>
                          </m:ctrlPr>
                        </m:fPr>
                        <m:num>
                          <m:r>
                            <a:rPr lang="en-US" sz="2600" i="1">
                              <a:solidFill>
                                <a:srgbClr val="66FF33"/>
                              </a:solidFill>
                              <a:latin typeface="Cambria Math" panose="02040503050406030204" pitchFamily="18" charset="0"/>
                            </a:rPr>
                            <m:t>𝐸</m:t>
                          </m:r>
                        </m:num>
                        <m:den>
                          <m:r>
                            <a:rPr lang="en-US" sz="2600" i="1">
                              <a:solidFill>
                                <a:srgbClr val="66FF33"/>
                              </a:solidFill>
                              <a:latin typeface="Cambria Math" panose="02040503050406030204" pitchFamily="18" charset="0"/>
                            </a:rPr>
                            <m:t>𝑇</m:t>
                          </m:r>
                        </m:den>
                      </m:f>
                      <m:r>
                        <m:rPr>
                          <m:nor/>
                        </m:rPr>
                        <a:rPr lang="en-US" sz="2600" i="1">
                          <a:solidFill>
                            <a:srgbClr val="66FF33"/>
                          </a:solidFill>
                          <a:latin typeface="Cambria Math" panose="02040503050406030204" pitchFamily="18" charset="0"/>
                        </a:rPr>
                        <m:t> </m:t>
                      </m:r>
                      <m:d>
                        <m:dPr>
                          <m:begChr m:val="["/>
                          <m:endChr m:val="]"/>
                          <m:ctrlPr>
                            <a:rPr lang="en-US" sz="2600" i="1">
                              <a:solidFill>
                                <a:srgbClr val="66FF33"/>
                              </a:solidFill>
                              <a:latin typeface="Cambria Math" panose="02040503050406030204" pitchFamily="18" charset="0"/>
                            </a:rPr>
                          </m:ctrlPr>
                        </m:dPr>
                        <m:e>
                          <m:r>
                            <a:rPr lang="en-US" sz="2600" i="1">
                              <a:solidFill>
                                <a:srgbClr val="66FF33"/>
                              </a:solidFill>
                              <a:latin typeface="Cambria Math" panose="02040503050406030204" pitchFamily="18" charset="0"/>
                            </a:rPr>
                            <m:t>𝑊</m:t>
                          </m:r>
                        </m:e>
                      </m:d>
                    </m:oMath>
                  </m:oMathPara>
                </a14:m>
                <a:endParaRPr lang="en-US" sz="2600" dirty="0">
                  <a:solidFill>
                    <a:srgbClr val="66FF33"/>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4826914" y="4491438"/>
                <a:ext cx="2491259" cy="541302"/>
              </a:xfrm>
              <a:prstGeom prst="rect">
                <a:avLst/>
              </a:prstGeom>
              <a:blipFill rotWithShape="0">
                <a:blip r:embed="rId3"/>
                <a:stretch>
                  <a:fillRect/>
                </a:stretch>
              </a:blipFill>
              <a:ln>
                <a:solidFill>
                  <a:srgbClr val="009900"/>
                </a:solidFill>
              </a:ln>
            </p:spPr>
            <p:txBody>
              <a:bodyPr/>
              <a:lstStyle/>
              <a:p>
                <a:r>
                  <a:rPr lang="en-US">
                    <a:noFill/>
                  </a:rPr>
                  <a:t> </a:t>
                </a:r>
              </a:p>
            </p:txBody>
          </p:sp>
        </mc:Fallback>
      </mc:AlternateContent>
    </p:spTree>
    <p:extLst>
      <p:ext uri="{BB962C8B-B14F-4D97-AF65-F5344CB8AC3E}">
        <p14:creationId xmlns:p14="http://schemas.microsoft.com/office/powerpoint/2010/main" val="1671945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203200"/>
            <a:ext cx="11153775" cy="1054099"/>
          </a:xfrm>
        </p:spPr>
        <p:txBody>
          <a:bodyPr>
            <a:normAutofit fontScale="90000"/>
          </a:bodyPr>
          <a:lstStyle/>
          <a:p>
            <a:r>
              <a:rPr lang="vi-VN" dirty="0">
                <a:solidFill>
                  <a:srgbClr val="FFFF00"/>
                </a:solidFill>
              </a:rPr>
              <a:t>4</a:t>
            </a:r>
            <a:r>
              <a:rPr lang="vi-VN" dirty="0" smtClean="0">
                <a:solidFill>
                  <a:srgbClr val="FFFF00"/>
                </a:solidFill>
              </a:rPr>
              <a:t>.1	</a:t>
            </a:r>
            <a:r>
              <a:rPr lang="en-US" dirty="0"/>
              <a:t> </a:t>
            </a:r>
            <a:r>
              <a:rPr lang="en-US" dirty="0" err="1">
                <a:solidFill>
                  <a:srgbClr val="FFFF00"/>
                </a:solidFill>
              </a:rPr>
              <a:t>Các</a:t>
            </a:r>
            <a:r>
              <a:rPr lang="en-US" dirty="0">
                <a:solidFill>
                  <a:srgbClr val="FFFF00"/>
                </a:solidFill>
              </a:rPr>
              <a:t> đặc trưng </a:t>
            </a:r>
            <a:r>
              <a:rPr lang="en-US" dirty="0" err="1">
                <a:solidFill>
                  <a:srgbClr val="FFFF00"/>
                </a:solidFill>
              </a:rPr>
              <a:t>vật</a:t>
            </a:r>
            <a:r>
              <a:rPr lang="en-US" dirty="0">
                <a:solidFill>
                  <a:srgbClr val="FFFF00"/>
                </a:solidFill>
              </a:rPr>
              <a:t> </a:t>
            </a:r>
            <a:r>
              <a:rPr lang="en-US" dirty="0" err="1">
                <a:solidFill>
                  <a:srgbClr val="FFFF00"/>
                </a:solidFill>
              </a:rPr>
              <a:t>lý</a:t>
            </a:r>
            <a:r>
              <a:rPr lang="en-US" dirty="0">
                <a:solidFill>
                  <a:srgbClr val="FFFF00"/>
                </a:solidFill>
              </a:rPr>
              <a:t> </a:t>
            </a:r>
            <a:r>
              <a:rPr lang="en-US" dirty="0" err="1">
                <a:solidFill>
                  <a:srgbClr val="FFFF00"/>
                </a:solidFill>
              </a:rPr>
              <a:t>và</a:t>
            </a:r>
            <a:r>
              <a:rPr lang="en-US" dirty="0">
                <a:solidFill>
                  <a:srgbClr val="FFFF00"/>
                </a:solidFill>
              </a:rPr>
              <a:t> </a:t>
            </a:r>
            <a:r>
              <a:rPr lang="en-US" dirty="0" err="1">
                <a:solidFill>
                  <a:srgbClr val="FFFF00"/>
                </a:solidFill>
              </a:rPr>
              <a:t>các</a:t>
            </a:r>
            <a:r>
              <a:rPr lang="en-US" dirty="0">
                <a:solidFill>
                  <a:srgbClr val="FFFF00"/>
                </a:solidFill>
              </a:rPr>
              <a:t> đặc trưng </a:t>
            </a:r>
            <a:r>
              <a:rPr lang="en-US" dirty="0" err="1">
                <a:solidFill>
                  <a:srgbClr val="FFFF00"/>
                </a:solidFill>
              </a:rPr>
              <a:t>thống</a:t>
            </a:r>
            <a:r>
              <a:rPr lang="en-US" dirty="0">
                <a:solidFill>
                  <a:srgbClr val="FFFF00"/>
                </a:solidFill>
              </a:rPr>
              <a:t> </a:t>
            </a:r>
            <a:r>
              <a:rPr lang="en-US" dirty="0" err="1">
                <a:solidFill>
                  <a:srgbClr val="FFFF00"/>
                </a:solidFill>
              </a:rPr>
              <a:t>kê</a:t>
            </a:r>
            <a:r>
              <a:rPr lang="en-US" dirty="0">
                <a:solidFill>
                  <a:srgbClr val="FFFF00"/>
                </a:solidFill>
              </a:rPr>
              <a:t> </a:t>
            </a:r>
            <a:r>
              <a:rPr lang="en-US" dirty="0" err="1">
                <a:solidFill>
                  <a:srgbClr val="FFFF00"/>
                </a:solidFill>
              </a:rPr>
              <a:t>của</a:t>
            </a:r>
            <a:r>
              <a:rPr lang="en-US" dirty="0">
                <a:solidFill>
                  <a:srgbClr val="FFFF00"/>
                </a:solidFill>
              </a:rPr>
              <a:t> </a:t>
            </a:r>
            <a:r>
              <a:rPr lang="en-US" dirty="0" err="1">
                <a:solidFill>
                  <a:srgbClr val="FFFF00"/>
                </a:solidFill>
              </a:rPr>
              <a:t>tín</a:t>
            </a:r>
            <a:r>
              <a:rPr lang="en-US" dirty="0">
                <a:solidFill>
                  <a:srgbClr val="FFFF00"/>
                </a:solidFill>
              </a:rPr>
              <a:t> </a:t>
            </a:r>
            <a:r>
              <a:rPr lang="en-US" dirty="0" err="1">
                <a:solidFill>
                  <a:srgbClr val="FFFF00"/>
                </a:solidFill>
              </a:rPr>
              <a:t>hiệu</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0" indent="0">
              <a:lnSpc>
                <a:spcPct val="110000"/>
              </a:lnSpc>
              <a:spcBef>
                <a:spcPts val="300"/>
              </a:spcBef>
              <a:spcAft>
                <a:spcPts val="300"/>
              </a:spcAft>
              <a:buNone/>
            </a:pPr>
            <a:r>
              <a:rPr lang="vi-VN" sz="2800" b="1" dirty="0" smtClean="0">
                <a:solidFill>
                  <a:srgbClr val="66FF33"/>
                </a:solidFill>
                <a:latin typeface="Times New Roman" panose="02020603050405020304" pitchFamily="18" charset="0"/>
                <a:cs typeface="Times New Roman" panose="02020603050405020304" pitchFamily="18" charset="0"/>
              </a:rPr>
              <a:t>4.1.2 Các đặc trưng thống kê của tín hiệu:</a:t>
            </a:r>
          </a:p>
          <a:p>
            <a:pPr marL="461963" indent="-461963">
              <a:lnSpc>
                <a:spcPct val="110000"/>
              </a:lnSpc>
              <a:spcBef>
                <a:spcPts val="300"/>
              </a:spcBef>
              <a:spcAft>
                <a:spcPts val="300"/>
              </a:spcAft>
              <a:buFont typeface="Wingdings" panose="05000000000000000000" pitchFamily="2" charset="2"/>
              <a:buChar char="§"/>
            </a:pPr>
            <a:r>
              <a:rPr lang="vi-VN" sz="2800" i="1" dirty="0" smtClean="0">
                <a:solidFill>
                  <a:schemeClr val="tx1">
                    <a:lumMod val="95000"/>
                  </a:schemeClr>
                </a:solidFill>
                <a:latin typeface="Times New Roman" panose="02020603050405020304" pitchFamily="18" charset="0"/>
                <a:cs typeface="Times New Roman" panose="02020603050405020304" pitchFamily="18" charset="0"/>
              </a:rPr>
              <a:t>Biến ngẫu nhiên (đại lượng ngẫu nhiên) </a:t>
            </a:r>
            <a:r>
              <a:rPr lang="vi-VN" sz="2800" dirty="0" smtClean="0">
                <a:solidFill>
                  <a:schemeClr val="tx1">
                    <a:lumMod val="95000"/>
                  </a:schemeClr>
                </a:solidFill>
                <a:latin typeface="Times New Roman" panose="02020603050405020304" pitchFamily="18" charset="0"/>
                <a:cs typeface="Times New Roman" panose="02020603050405020304" pitchFamily="18" charset="0"/>
              </a:rPr>
              <a:t>là những đại lượng mà giá trị của nó phụ thuộc vào các biến cố sơ cấp.</a:t>
            </a:r>
            <a:endParaRPr lang="vi-VN" sz="2800" dirty="0">
              <a:solidFill>
                <a:schemeClr val="tx1">
                  <a:lumMod val="95000"/>
                </a:schemeClr>
              </a:solidFill>
              <a:latin typeface="Times New Roman" panose="02020603050405020304" pitchFamily="18" charset="0"/>
              <a:cs typeface="Times New Roman" panose="02020603050405020304" pitchFamily="18" charset="0"/>
            </a:endParaRPr>
          </a:p>
          <a:p>
            <a:pPr marL="461963" indent="-461963">
              <a:lnSpc>
                <a:spcPct val="110000"/>
              </a:lnSpc>
              <a:spcBef>
                <a:spcPts val="300"/>
              </a:spcBef>
              <a:spcAft>
                <a:spcPts val="300"/>
              </a:spcAft>
              <a:buFont typeface="Wingdings" panose="05000000000000000000" pitchFamily="2" charset="2"/>
              <a:buChar char="§"/>
            </a:pPr>
            <a:r>
              <a:rPr lang="vi-VN" sz="2800" dirty="0" smtClean="0">
                <a:solidFill>
                  <a:schemeClr val="tx1">
                    <a:lumMod val="95000"/>
                  </a:schemeClr>
                </a:solidFill>
                <a:latin typeface="Times New Roman" panose="02020603050405020304" pitchFamily="18" charset="0"/>
                <a:cs typeface="Times New Roman" panose="02020603050405020304" pitchFamily="18" charset="0"/>
              </a:rPr>
              <a:t>Biến ngẫu nhiên được đặc trưng bởi hàm phân bố xác suất (CDF) và hàm mật độ xác xuất (PDF):</a:t>
            </a:r>
            <a:endParaRPr lang="en-US" sz="2800" dirty="0" smtClean="0">
              <a:solidFill>
                <a:schemeClr val="tx1">
                  <a:lumMod val="95000"/>
                </a:schemeClr>
              </a:solidFill>
              <a:latin typeface="Times New Roman" panose="02020603050405020304" pitchFamily="18" charset="0"/>
              <a:cs typeface="Times New Roman" panose="02020603050405020304" pitchFamily="18" charset="0"/>
            </a:endParaRPr>
          </a:p>
          <a:p>
            <a:pPr marL="461963" indent="-461963">
              <a:lnSpc>
                <a:spcPct val="110000"/>
              </a:lnSpc>
              <a:spcBef>
                <a:spcPts val="300"/>
              </a:spcBef>
              <a:spcAft>
                <a:spcPts val="300"/>
              </a:spcAft>
              <a:buFont typeface="Wingdings" panose="05000000000000000000" pitchFamily="2" charset="2"/>
              <a:buChar char="§"/>
            </a:pPr>
            <a:endParaRPr lang="vi-VN" sz="2800" dirty="0" smtClean="0">
              <a:solidFill>
                <a:schemeClr val="tx1">
                  <a:lumMod val="95000"/>
                </a:schemeClr>
              </a:solidFill>
              <a:latin typeface="Times New Roman" panose="02020603050405020304" pitchFamily="18" charset="0"/>
              <a:cs typeface="Times New Roman" panose="02020603050405020304" pitchFamily="18" charset="0"/>
            </a:endParaRPr>
          </a:p>
          <a:p>
            <a:pPr marL="1010603" lvl="2" indent="-461963">
              <a:lnSpc>
                <a:spcPct val="110000"/>
              </a:lnSpc>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CDF:</a:t>
            </a:r>
          </a:p>
          <a:p>
            <a:pPr marL="736283" lvl="1" indent="-461963">
              <a:lnSpc>
                <a:spcPct val="110000"/>
              </a:lnSpc>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endParaRPr>
          </a:p>
          <a:p>
            <a:pPr marL="1010603" lvl="2" indent="-461963">
              <a:lnSpc>
                <a:spcPct val="110000"/>
              </a:lnSpc>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PDF:	</a:t>
            </a:r>
          </a:p>
          <a:p>
            <a:pPr marL="736283" lvl="1" indent="-461963">
              <a:lnSpc>
                <a:spcPct val="110000"/>
              </a:lnSpc>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15240" y="1257299"/>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5</a:t>
            </a:fld>
            <a:endParaRPr lang="en-US"/>
          </a:p>
        </p:txBody>
      </p:sp>
      <mc:AlternateContent xmlns:mc="http://schemas.openxmlformats.org/markup-compatibility/2006" xmlns:a14="http://schemas.microsoft.com/office/drawing/2010/main">
        <mc:Choice Requires="a14">
          <p:sp>
            <p:nvSpPr>
              <p:cNvPr id="10" name="Rectangle 9"/>
              <p:cNvSpPr/>
              <p:nvPr/>
            </p:nvSpPr>
            <p:spPr>
              <a:xfrm>
                <a:off x="2471171" y="4269913"/>
                <a:ext cx="2946576" cy="905184"/>
              </a:xfrm>
              <a:prstGeom prst="rect">
                <a:avLst/>
              </a:prstGeom>
              <a:ln>
                <a:solidFill>
                  <a:srgbClr val="009900"/>
                </a:solidFill>
              </a:ln>
            </p:spPr>
            <p:txBody>
              <a:bodyPr wrap="none">
                <a:spAutoFit/>
              </a:bodyPr>
              <a:lstStyle/>
              <a:p>
                <a:r>
                  <a:rPr lang="vi-VN" sz="2800" dirty="0" smtClean="0">
                    <a:solidFill>
                      <a:srgbClr val="66FF33"/>
                    </a:solidFill>
                  </a:rPr>
                  <a:t>P</a:t>
                </a:r>
                <a14:m>
                  <m:oMath xmlns:m="http://schemas.openxmlformats.org/officeDocument/2006/math">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𝑥</m:t>
                        </m:r>
                      </m:e>
                    </m:d>
                    <m:r>
                      <a:rPr lang="en-US" sz="2800" i="0">
                        <a:solidFill>
                          <a:srgbClr val="66FF33"/>
                        </a:solidFill>
                        <a:latin typeface="Cambria Math" panose="02040503050406030204" pitchFamily="18" charset="0"/>
                      </a:rPr>
                      <m:t>=</m:t>
                    </m:r>
                    <m:f>
                      <m:fPr>
                        <m:ctrlPr>
                          <a:rPr lang="en-US" sz="2800" i="1">
                            <a:solidFill>
                              <a:srgbClr val="66FF33"/>
                            </a:solidFill>
                            <a:latin typeface="Cambria Math" panose="02040503050406030204" pitchFamily="18" charset="0"/>
                          </a:rPr>
                        </m:ctrlPr>
                      </m:fPr>
                      <m:num>
                        <m:r>
                          <a:rPr lang="en-US" sz="2800" i="0">
                            <a:solidFill>
                              <a:srgbClr val="66FF33"/>
                            </a:solidFill>
                            <a:latin typeface="Cambria Math" panose="02040503050406030204" pitchFamily="18" charset="0"/>
                          </a:rPr>
                          <m:t>1</m:t>
                        </m:r>
                      </m:num>
                      <m:den>
                        <m:rad>
                          <m:radPr>
                            <m:degHide m:val="on"/>
                            <m:ctrlPr>
                              <a:rPr lang="en-US" sz="2800" i="1">
                                <a:solidFill>
                                  <a:srgbClr val="66FF33"/>
                                </a:solidFill>
                                <a:latin typeface="Cambria Math" panose="02040503050406030204" pitchFamily="18" charset="0"/>
                              </a:rPr>
                            </m:ctrlPr>
                          </m:radPr>
                          <m:deg/>
                          <m:e>
                            <m:r>
                              <a:rPr lang="en-US" sz="2800" i="0">
                                <a:solidFill>
                                  <a:srgbClr val="66FF33"/>
                                </a:solidFill>
                                <a:latin typeface="Cambria Math" panose="02040503050406030204" pitchFamily="18" charset="0"/>
                              </a:rPr>
                              <m:t>2</m:t>
                            </m:r>
                            <m:r>
                              <a:rPr lang="en-US" sz="2800" i="1">
                                <a:solidFill>
                                  <a:srgbClr val="66FF33"/>
                                </a:solidFill>
                                <a:latin typeface="Cambria Math" panose="02040503050406030204" pitchFamily="18" charset="0"/>
                              </a:rPr>
                              <m:t>𝜋𝜎</m:t>
                            </m:r>
                          </m:e>
                        </m:rad>
                      </m:den>
                    </m:f>
                    <m:sSup>
                      <m:sSupPr>
                        <m:ctrlPr>
                          <a:rPr lang="en-US" sz="2800" i="1">
                            <a:solidFill>
                              <a:srgbClr val="66FF33"/>
                            </a:solidFill>
                            <a:latin typeface="Cambria Math" panose="02040503050406030204" pitchFamily="18" charset="0"/>
                          </a:rPr>
                        </m:ctrlPr>
                      </m:sSupPr>
                      <m:e>
                        <m:r>
                          <a:rPr lang="en-US" sz="2800" i="1">
                            <a:solidFill>
                              <a:srgbClr val="66FF33"/>
                            </a:solidFill>
                            <a:latin typeface="Cambria Math" panose="02040503050406030204" pitchFamily="18" charset="0"/>
                          </a:rPr>
                          <m:t>𝑒</m:t>
                        </m:r>
                      </m:e>
                      <m:sup>
                        <m:r>
                          <a:rPr lang="en-US" sz="2800" i="0">
                            <a:solidFill>
                              <a:srgbClr val="66FF33"/>
                            </a:solidFill>
                            <a:latin typeface="Cambria Math" panose="02040503050406030204" pitchFamily="18" charset="0"/>
                          </a:rPr>
                          <m:t>−</m:t>
                        </m:r>
                        <m:f>
                          <m:fPr>
                            <m:ctrlPr>
                              <a:rPr lang="en-US" sz="2800" i="1">
                                <a:solidFill>
                                  <a:srgbClr val="66FF33"/>
                                </a:solidFill>
                                <a:latin typeface="Cambria Math" panose="02040503050406030204" pitchFamily="18" charset="0"/>
                              </a:rPr>
                            </m:ctrlPr>
                          </m:fPr>
                          <m:num>
                            <m:sSup>
                              <m:sSupPr>
                                <m:ctrlPr>
                                  <a:rPr lang="en-US" sz="2800" i="1">
                                    <a:solidFill>
                                      <a:srgbClr val="66FF33"/>
                                    </a:solidFill>
                                    <a:latin typeface="Cambria Math" panose="02040503050406030204" pitchFamily="18" charset="0"/>
                                  </a:rPr>
                                </m:ctrlPr>
                              </m:sSupPr>
                              <m:e>
                                <m:r>
                                  <a:rPr lang="en-US" sz="2800" i="1">
                                    <a:solidFill>
                                      <a:srgbClr val="66FF33"/>
                                    </a:solidFill>
                                    <a:latin typeface="Cambria Math" panose="02040503050406030204" pitchFamily="18" charset="0"/>
                                  </a:rPr>
                                  <m:t>𝑥</m:t>
                                </m:r>
                              </m:e>
                              <m:sup>
                                <m:r>
                                  <a:rPr lang="en-US" sz="2800" i="0">
                                    <a:solidFill>
                                      <a:srgbClr val="66FF33"/>
                                    </a:solidFill>
                                    <a:latin typeface="Cambria Math" panose="02040503050406030204" pitchFamily="18" charset="0"/>
                                  </a:rPr>
                                  <m:t>2</m:t>
                                </m:r>
                              </m:sup>
                            </m:sSup>
                          </m:num>
                          <m:den>
                            <m:r>
                              <a:rPr lang="en-US" sz="2800" i="0">
                                <a:solidFill>
                                  <a:srgbClr val="66FF33"/>
                                </a:solidFill>
                                <a:latin typeface="Cambria Math" panose="02040503050406030204" pitchFamily="18" charset="0"/>
                              </a:rPr>
                              <m:t>2</m:t>
                            </m:r>
                            <m:sSup>
                              <m:sSupPr>
                                <m:ctrlPr>
                                  <a:rPr lang="en-US" sz="2800" i="1">
                                    <a:solidFill>
                                      <a:srgbClr val="66FF33"/>
                                    </a:solidFill>
                                    <a:latin typeface="Cambria Math" panose="02040503050406030204" pitchFamily="18" charset="0"/>
                                  </a:rPr>
                                </m:ctrlPr>
                              </m:sSupPr>
                              <m:e>
                                <m:r>
                                  <a:rPr lang="en-US" sz="2800" i="1">
                                    <a:solidFill>
                                      <a:srgbClr val="66FF33"/>
                                    </a:solidFill>
                                    <a:latin typeface="Cambria Math" panose="02040503050406030204" pitchFamily="18" charset="0"/>
                                  </a:rPr>
                                  <m:t>𝜎</m:t>
                                </m:r>
                              </m:e>
                              <m:sup>
                                <m:r>
                                  <a:rPr lang="en-US" sz="2800" i="0">
                                    <a:solidFill>
                                      <a:srgbClr val="66FF33"/>
                                    </a:solidFill>
                                    <a:latin typeface="Cambria Math" panose="02040503050406030204" pitchFamily="18" charset="0"/>
                                  </a:rPr>
                                  <m:t>2</m:t>
                                </m:r>
                              </m:sup>
                            </m:sSup>
                          </m:den>
                        </m:f>
                      </m:sup>
                    </m:sSup>
                  </m:oMath>
                </a14:m>
                <a:endParaRPr lang="en-US" sz="2800" dirty="0">
                  <a:solidFill>
                    <a:srgbClr val="66FF33"/>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2471171" y="4269913"/>
                <a:ext cx="2946576" cy="905184"/>
              </a:xfrm>
              <a:prstGeom prst="rect">
                <a:avLst/>
              </a:prstGeom>
              <a:blipFill rotWithShape="0">
                <a:blip r:embed="rId2"/>
                <a:stretch>
                  <a:fillRect l="-3909" b="-1987"/>
                </a:stretch>
              </a:blipFill>
              <a:ln>
                <a:solidFill>
                  <a:srgbClr val="0099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471171" y="5289397"/>
                <a:ext cx="2395399" cy="928524"/>
              </a:xfrm>
              <a:prstGeom prst="rect">
                <a:avLst/>
              </a:prstGeom>
              <a:ln>
                <a:solidFill>
                  <a:srgbClr val="0099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66FF33"/>
                          </a:solidFill>
                          <a:latin typeface="Cambria Math" panose="02040503050406030204" pitchFamily="18" charset="0"/>
                        </a:rPr>
                        <m:t>𝑝</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𝑥</m:t>
                          </m:r>
                        </m:e>
                      </m:d>
                      <m:r>
                        <a:rPr lang="en-US" sz="2800" i="0">
                          <a:solidFill>
                            <a:srgbClr val="66FF33"/>
                          </a:solidFill>
                          <a:latin typeface="Cambria Math" panose="02040503050406030204" pitchFamily="18" charset="0"/>
                        </a:rPr>
                        <m:t>≜</m:t>
                      </m:r>
                      <m:f>
                        <m:fPr>
                          <m:ctrlPr>
                            <a:rPr lang="en-US" sz="2800" i="1">
                              <a:solidFill>
                                <a:srgbClr val="66FF33"/>
                              </a:solidFill>
                              <a:latin typeface="Cambria Math" panose="02040503050406030204" pitchFamily="18" charset="0"/>
                            </a:rPr>
                          </m:ctrlPr>
                        </m:fPr>
                        <m:num>
                          <m:r>
                            <a:rPr lang="en-US" sz="2800" i="1">
                              <a:solidFill>
                                <a:srgbClr val="66FF33"/>
                              </a:solidFill>
                              <a:latin typeface="Cambria Math" panose="02040503050406030204" pitchFamily="18" charset="0"/>
                            </a:rPr>
                            <m:t>𝑑𝑃</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𝑥</m:t>
                              </m:r>
                            </m:e>
                          </m:d>
                        </m:num>
                        <m:den>
                          <m:r>
                            <a:rPr lang="en-US" sz="2800" i="1">
                              <a:solidFill>
                                <a:srgbClr val="66FF33"/>
                              </a:solidFill>
                              <a:latin typeface="Cambria Math" panose="02040503050406030204" pitchFamily="18" charset="0"/>
                            </a:rPr>
                            <m:t>𝑑𝑥</m:t>
                          </m:r>
                        </m:den>
                      </m:f>
                    </m:oMath>
                  </m:oMathPara>
                </a14:m>
                <a:endParaRPr lang="en-US" sz="2800" dirty="0">
                  <a:solidFill>
                    <a:srgbClr val="66FF33"/>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471171" y="5289397"/>
                <a:ext cx="2395399" cy="928524"/>
              </a:xfrm>
              <a:prstGeom prst="rect">
                <a:avLst/>
              </a:prstGeom>
              <a:blipFill rotWithShape="0">
                <a:blip r:embed="rId3"/>
                <a:stretch>
                  <a:fillRect/>
                </a:stretch>
              </a:blipFill>
              <a:ln>
                <a:solidFill>
                  <a:srgbClr val="009900"/>
                </a:solidFill>
              </a:ln>
            </p:spPr>
            <p:txBody>
              <a:bodyPr/>
              <a:lstStyle/>
              <a:p>
                <a:r>
                  <a:rPr lang="en-US">
                    <a:noFill/>
                  </a:rPr>
                  <a:t> </a:t>
                </a:r>
              </a:p>
            </p:txBody>
          </p:sp>
        </mc:Fallback>
      </mc:AlternateContent>
    </p:spTree>
    <p:extLst>
      <p:ext uri="{BB962C8B-B14F-4D97-AF65-F5344CB8AC3E}">
        <p14:creationId xmlns:p14="http://schemas.microsoft.com/office/powerpoint/2010/main" val="396716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0"/>
            <a:ext cx="11620501" cy="749300"/>
          </a:xfrm>
        </p:spPr>
        <p:txBody>
          <a:bodyPr>
            <a:noAutofit/>
          </a:bodyPr>
          <a:lstStyle/>
          <a:p>
            <a:r>
              <a:rPr lang="vi-VN" sz="3600" dirty="0">
                <a:solidFill>
                  <a:srgbClr val="FFFF00"/>
                </a:solidFill>
              </a:rPr>
              <a:t>4</a:t>
            </a:r>
            <a:r>
              <a:rPr lang="vi-VN" sz="3600" dirty="0" smtClean="0">
                <a:solidFill>
                  <a:srgbClr val="FFFF00"/>
                </a:solidFill>
              </a:rPr>
              <a:t>.1	</a:t>
            </a:r>
            <a:r>
              <a:rPr lang="en-US" sz="3600" dirty="0"/>
              <a:t> </a:t>
            </a:r>
            <a:r>
              <a:rPr lang="en-US" sz="3600" dirty="0" err="1">
                <a:solidFill>
                  <a:srgbClr val="FFFF00"/>
                </a:solidFill>
              </a:rPr>
              <a:t>Các</a:t>
            </a:r>
            <a:r>
              <a:rPr lang="en-US" sz="3600" dirty="0">
                <a:solidFill>
                  <a:srgbClr val="FFFF00"/>
                </a:solidFill>
              </a:rPr>
              <a:t> đặc trưng </a:t>
            </a:r>
            <a:r>
              <a:rPr lang="en-US" sz="3600" dirty="0" err="1">
                <a:solidFill>
                  <a:srgbClr val="FFFF00"/>
                </a:solidFill>
              </a:rPr>
              <a:t>vật</a:t>
            </a:r>
            <a:r>
              <a:rPr lang="en-US" sz="3600" dirty="0">
                <a:solidFill>
                  <a:srgbClr val="FFFF00"/>
                </a:solidFill>
              </a:rPr>
              <a:t> </a:t>
            </a:r>
            <a:r>
              <a:rPr lang="en-US" sz="3600" dirty="0" err="1">
                <a:solidFill>
                  <a:srgbClr val="FFFF00"/>
                </a:solidFill>
              </a:rPr>
              <a:t>lý</a:t>
            </a:r>
            <a:r>
              <a:rPr lang="en-US" sz="3600" dirty="0">
                <a:solidFill>
                  <a:srgbClr val="FFFF00"/>
                </a:solidFill>
              </a:rPr>
              <a:t> </a:t>
            </a:r>
            <a:r>
              <a:rPr lang="en-US" sz="3600" dirty="0" err="1">
                <a:solidFill>
                  <a:srgbClr val="FFFF00"/>
                </a:solidFill>
              </a:rPr>
              <a:t>và</a:t>
            </a:r>
            <a:r>
              <a:rPr lang="en-US" sz="3600" dirty="0">
                <a:solidFill>
                  <a:srgbClr val="FFFF00"/>
                </a:solidFill>
              </a:rPr>
              <a:t> </a:t>
            </a:r>
            <a:r>
              <a:rPr lang="en-US" sz="3600" dirty="0" err="1">
                <a:solidFill>
                  <a:srgbClr val="FFFF00"/>
                </a:solidFill>
              </a:rPr>
              <a:t>các</a:t>
            </a:r>
            <a:r>
              <a:rPr lang="en-US" sz="3600" dirty="0">
                <a:solidFill>
                  <a:srgbClr val="FFFF00"/>
                </a:solidFill>
              </a:rPr>
              <a:t> đặc trưng </a:t>
            </a:r>
            <a:r>
              <a:rPr lang="en-US" sz="3600" dirty="0" err="1">
                <a:solidFill>
                  <a:srgbClr val="FFFF00"/>
                </a:solidFill>
              </a:rPr>
              <a:t>thống</a:t>
            </a:r>
            <a:r>
              <a:rPr lang="en-US" sz="3600" dirty="0">
                <a:solidFill>
                  <a:srgbClr val="FFFF00"/>
                </a:solidFill>
              </a:rPr>
              <a:t> </a:t>
            </a:r>
            <a:r>
              <a:rPr lang="en-US" sz="3600" dirty="0" err="1" smtClean="0">
                <a:solidFill>
                  <a:srgbClr val="FFFF00"/>
                </a:solidFill>
              </a:rPr>
              <a:t>kê</a:t>
            </a:r>
            <a:r>
              <a:rPr lang="vi-VN" sz="3600" dirty="0" smtClean="0">
                <a:solidFill>
                  <a:srgbClr val="FFFF00"/>
                </a:solidFill>
              </a:rPr>
              <a:t> ...</a:t>
            </a:r>
          </a:p>
        </p:txBody>
      </p:sp>
      <p:sp>
        <p:nvSpPr>
          <p:cNvPr id="3" name="Content Placeholder 2"/>
          <p:cNvSpPr>
            <a:spLocks noGrp="1"/>
          </p:cNvSpPr>
          <p:nvPr>
            <p:ph idx="1"/>
          </p:nvPr>
        </p:nvSpPr>
        <p:spPr>
          <a:xfrm>
            <a:off x="342900" y="1028700"/>
            <a:ext cx="11620500" cy="5514975"/>
          </a:xfrm>
        </p:spPr>
        <p:txBody>
          <a:bodyPr>
            <a:noAutofit/>
          </a:bodyPr>
          <a:lstStyle/>
          <a:p>
            <a:pPr marL="0" indent="0">
              <a:lnSpc>
                <a:spcPct val="110000"/>
              </a:lnSpc>
              <a:spcBef>
                <a:spcPts val="300"/>
              </a:spcBef>
              <a:spcAft>
                <a:spcPts val="300"/>
              </a:spcAft>
              <a:buNone/>
            </a:pPr>
            <a:r>
              <a:rPr lang="vi-VN" sz="3000" b="1" dirty="0" smtClean="0">
                <a:solidFill>
                  <a:srgbClr val="66FF33"/>
                </a:solidFill>
                <a:latin typeface="Times New Roman" panose="02020603050405020304" pitchFamily="18" charset="0"/>
                <a:cs typeface="Times New Roman" panose="02020603050405020304" pitchFamily="18" charset="0"/>
              </a:rPr>
              <a:t>4.1.2 Các đặc trưng thống kê của tín hiệu ngẫu nhiên:</a:t>
            </a:r>
          </a:p>
          <a:p>
            <a:pPr marL="736283" lvl="1" indent="-461963">
              <a:lnSpc>
                <a:spcPct val="110000"/>
              </a:lnSpc>
              <a:buFont typeface="Wingdings" panose="05000000000000000000" pitchFamily="2" charset="2"/>
              <a:buChar char="§"/>
            </a:pPr>
            <a:r>
              <a:rPr lang="vi-VN" sz="3000" dirty="0" smtClean="0">
                <a:latin typeface="Times New Roman" panose="02020603050405020304" pitchFamily="18" charset="0"/>
                <a:cs typeface="Times New Roman" panose="02020603050405020304" pitchFamily="18" charset="0"/>
              </a:rPr>
              <a:t>Mật </a:t>
            </a:r>
            <a:r>
              <a:rPr lang="vi-VN" sz="3000" dirty="0">
                <a:latin typeface="Times New Roman" panose="02020603050405020304" pitchFamily="18" charset="0"/>
                <a:cs typeface="Times New Roman" panose="02020603050405020304" pitchFamily="18" charset="0"/>
              </a:rPr>
              <a:t>độ phổ công suất </a:t>
            </a:r>
            <a:endParaRPr lang="vi-VN" sz="3000" dirty="0" smtClean="0">
              <a:latin typeface="Times New Roman" panose="02020603050405020304" pitchFamily="18" charset="0"/>
              <a:cs typeface="Times New Roman" panose="02020603050405020304" pitchFamily="18" charset="0"/>
            </a:endParaRPr>
          </a:p>
          <a:p>
            <a:pPr marL="736283" lvl="1" indent="-461963">
              <a:lnSpc>
                <a:spcPct val="110000"/>
              </a:lnSpc>
              <a:buFont typeface="Wingdings" panose="05000000000000000000" pitchFamily="2" charset="2"/>
              <a:buChar char="§"/>
            </a:pPr>
            <a:r>
              <a:rPr lang="vi-VN" sz="3000" dirty="0" smtClean="0">
                <a:latin typeface="Times New Roman" panose="02020603050405020304" pitchFamily="18" charset="0"/>
                <a:cs typeface="Times New Roman" panose="02020603050405020304" pitchFamily="18" charset="0"/>
              </a:rPr>
              <a:t>Bề rộng phổ công suất</a:t>
            </a:r>
          </a:p>
          <a:p>
            <a:pPr marL="736283" lvl="1" indent="-461963">
              <a:lnSpc>
                <a:spcPct val="110000"/>
              </a:lnSpc>
              <a:buFont typeface="Wingdings" panose="05000000000000000000" pitchFamily="2" charset="2"/>
              <a:buChar char="§"/>
            </a:pPr>
            <a:r>
              <a:rPr lang="vi-VN" sz="3000" i="1" dirty="0" smtClean="0">
                <a:latin typeface="Times New Roman" panose="02020603050405020304" pitchFamily="18" charset="0"/>
                <a:cs typeface="Times New Roman" panose="02020603050405020304" pitchFamily="18" charset="0"/>
              </a:rPr>
              <a:t>Hàm tự tương quan</a:t>
            </a:r>
          </a:p>
          <a:p>
            <a:pPr marL="736283" lvl="1" indent="-461963">
              <a:lnSpc>
                <a:spcPct val="110000"/>
              </a:lnSpc>
              <a:buFont typeface="Wingdings" panose="05000000000000000000" pitchFamily="2" charset="2"/>
              <a:buChar char="§"/>
            </a:pPr>
            <a:r>
              <a:rPr lang="vi-VN" sz="3000" dirty="0" smtClean="0">
                <a:latin typeface="Times New Roman" panose="02020603050405020304" pitchFamily="18" charset="0"/>
                <a:cs typeface="Times New Roman" panose="02020603050405020304" pitchFamily="18" charset="0"/>
              </a:rPr>
              <a:t>Khoảng tương quan</a:t>
            </a:r>
          </a:p>
          <a:p>
            <a:pPr marL="274320" lvl="1" indent="0">
              <a:lnSpc>
                <a:spcPct val="110000"/>
              </a:lnSpc>
              <a:buNone/>
            </a:pPr>
            <a:r>
              <a:rPr lang="vi-VN" sz="3000" b="1" i="1" dirty="0" smtClean="0">
                <a:solidFill>
                  <a:srgbClr val="FF0000"/>
                </a:solidFill>
                <a:latin typeface="Times New Roman" panose="02020603050405020304" pitchFamily="18" charset="0"/>
                <a:cs typeface="Times New Roman" panose="02020603050405020304" pitchFamily="18" charset="0"/>
              </a:rPr>
              <a:t>Nhiễu: </a:t>
            </a:r>
            <a:r>
              <a:rPr lang="vi-VN" sz="3000" b="1" i="1" dirty="0" smtClean="0">
                <a:solidFill>
                  <a:schemeClr val="tx1"/>
                </a:solidFill>
                <a:latin typeface="Times New Roman" panose="02020603050405020304" pitchFamily="18" charset="0"/>
                <a:cs typeface="Times New Roman" panose="02020603050405020304" pitchFamily="18" charset="0"/>
              </a:rPr>
              <a:t>l</a:t>
            </a:r>
            <a:r>
              <a:rPr lang="en-US" sz="3200" i="1" dirty="0" smtClean="0"/>
              <a:t>à </a:t>
            </a:r>
            <a:r>
              <a:rPr lang="en-US" sz="3200" i="1" dirty="0" err="1"/>
              <a:t>mọi</a:t>
            </a:r>
            <a:r>
              <a:rPr lang="en-US" sz="3200" i="1" dirty="0"/>
              <a:t> yếu </a:t>
            </a:r>
            <a:r>
              <a:rPr lang="en-US" sz="3200" i="1" dirty="0" err="1"/>
              <a:t>tố</a:t>
            </a:r>
            <a:r>
              <a:rPr lang="en-US" sz="3200" i="1" dirty="0"/>
              <a:t> </a:t>
            </a:r>
            <a:r>
              <a:rPr lang="en-US" sz="3200" i="1" dirty="0" err="1"/>
              <a:t>ngẫu</a:t>
            </a:r>
            <a:r>
              <a:rPr lang="en-US" sz="3200" i="1" dirty="0"/>
              <a:t> nhiên </a:t>
            </a:r>
            <a:r>
              <a:rPr lang="en-US" sz="3200" i="1" dirty="0" err="1"/>
              <a:t>có</a:t>
            </a:r>
            <a:r>
              <a:rPr lang="en-US" sz="3200" i="1" dirty="0"/>
              <a:t> </a:t>
            </a:r>
            <a:r>
              <a:rPr lang="en-US" sz="3200" i="1" dirty="0" err="1"/>
              <a:t>ảnh</a:t>
            </a:r>
            <a:r>
              <a:rPr lang="en-US" sz="3200" i="1" dirty="0"/>
              <a:t> </a:t>
            </a:r>
            <a:r>
              <a:rPr lang="en-US" sz="3200" i="1" dirty="0" err="1"/>
              <a:t>hưởng</a:t>
            </a:r>
            <a:r>
              <a:rPr lang="en-US" sz="3200" i="1" dirty="0"/>
              <a:t> </a:t>
            </a:r>
            <a:r>
              <a:rPr lang="en-US" sz="3200" i="1" dirty="0" err="1"/>
              <a:t>xấu</a:t>
            </a:r>
            <a:r>
              <a:rPr lang="en-US" sz="3200" i="1" dirty="0"/>
              <a:t> </a:t>
            </a:r>
            <a:r>
              <a:rPr lang="en-US" sz="3200" i="1" dirty="0" err="1"/>
              <a:t>đến</a:t>
            </a:r>
            <a:r>
              <a:rPr lang="en-US" sz="3200" i="1" dirty="0"/>
              <a:t> </a:t>
            </a:r>
            <a:r>
              <a:rPr lang="en-US" sz="3200" i="1" dirty="0" err="1"/>
              <a:t>việc</a:t>
            </a:r>
            <a:r>
              <a:rPr lang="en-US" sz="3200" i="1" dirty="0"/>
              <a:t> </a:t>
            </a:r>
            <a:r>
              <a:rPr lang="en-US" sz="3200" i="1" dirty="0" err="1"/>
              <a:t>thu</a:t>
            </a:r>
            <a:r>
              <a:rPr lang="en-US" sz="3200" i="1" dirty="0"/>
              <a:t> tin</a:t>
            </a:r>
            <a:endParaRPr lang="vi-VN" sz="3000" b="1" i="1" dirty="0" smtClean="0">
              <a:solidFill>
                <a:srgbClr val="FF0000"/>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847724"/>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6</a:t>
            </a:fld>
            <a:endParaRPr lang="en-US"/>
          </a:p>
        </p:txBody>
      </p:sp>
    </p:spTree>
    <p:extLst>
      <p:ext uri="{BB962C8B-B14F-4D97-AF65-F5344CB8AC3E}">
        <p14:creationId xmlns:p14="http://schemas.microsoft.com/office/powerpoint/2010/main" val="2515429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526"/>
            <a:ext cx="11153775" cy="825500"/>
          </a:xfrm>
        </p:spPr>
        <p:txBody>
          <a:bodyPr>
            <a:normAutofit fontScale="90000"/>
          </a:bodyPr>
          <a:lstStyle/>
          <a:p>
            <a:r>
              <a:rPr lang="vi-VN" dirty="0">
                <a:solidFill>
                  <a:srgbClr val="FFFF00"/>
                </a:solidFill>
              </a:rPr>
              <a:t>4</a:t>
            </a:r>
            <a:r>
              <a:rPr lang="vi-VN" dirty="0" smtClean="0">
                <a:solidFill>
                  <a:srgbClr val="FFFF00"/>
                </a:solidFill>
              </a:rPr>
              <a:t>.1	</a:t>
            </a:r>
            <a:r>
              <a:rPr lang="en-US" dirty="0"/>
              <a:t> </a:t>
            </a:r>
            <a:r>
              <a:rPr lang="en-US" dirty="0" err="1">
                <a:solidFill>
                  <a:srgbClr val="FFFF00"/>
                </a:solidFill>
              </a:rPr>
              <a:t>Các</a:t>
            </a:r>
            <a:r>
              <a:rPr lang="en-US" dirty="0">
                <a:solidFill>
                  <a:srgbClr val="FFFF00"/>
                </a:solidFill>
              </a:rPr>
              <a:t> đặc trưng </a:t>
            </a:r>
            <a:r>
              <a:rPr lang="en-US" dirty="0" err="1">
                <a:solidFill>
                  <a:srgbClr val="FFFF00"/>
                </a:solidFill>
              </a:rPr>
              <a:t>vật</a:t>
            </a:r>
            <a:r>
              <a:rPr lang="en-US" dirty="0">
                <a:solidFill>
                  <a:srgbClr val="FFFF00"/>
                </a:solidFill>
              </a:rPr>
              <a:t> </a:t>
            </a:r>
            <a:r>
              <a:rPr lang="en-US" dirty="0" err="1">
                <a:solidFill>
                  <a:srgbClr val="FFFF00"/>
                </a:solidFill>
              </a:rPr>
              <a:t>lý</a:t>
            </a:r>
            <a:r>
              <a:rPr lang="en-US" dirty="0">
                <a:solidFill>
                  <a:srgbClr val="FFFF00"/>
                </a:solidFill>
              </a:rPr>
              <a:t> </a:t>
            </a:r>
            <a:r>
              <a:rPr lang="en-US" dirty="0" err="1">
                <a:solidFill>
                  <a:srgbClr val="FFFF00"/>
                </a:solidFill>
              </a:rPr>
              <a:t>và</a:t>
            </a:r>
            <a:r>
              <a:rPr lang="en-US" dirty="0">
                <a:solidFill>
                  <a:srgbClr val="FFFF00"/>
                </a:solidFill>
              </a:rPr>
              <a:t> </a:t>
            </a:r>
            <a:r>
              <a:rPr lang="en-US" dirty="0" err="1">
                <a:solidFill>
                  <a:srgbClr val="FFFF00"/>
                </a:solidFill>
              </a:rPr>
              <a:t>các</a:t>
            </a:r>
            <a:r>
              <a:rPr lang="en-US" dirty="0">
                <a:solidFill>
                  <a:srgbClr val="FFFF00"/>
                </a:solidFill>
              </a:rPr>
              <a:t> đặc trưng </a:t>
            </a:r>
            <a:r>
              <a:rPr lang="vi-VN" dirty="0" smtClean="0">
                <a:solidFill>
                  <a:srgbClr val="FFFF00"/>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85850"/>
                <a:ext cx="11620500" cy="5680075"/>
              </a:xfrm>
            </p:spPr>
            <p:txBody>
              <a:bodyPr>
                <a:noAutofit/>
              </a:bodyPr>
              <a:lstStyle/>
              <a:p>
                <a:pPr marL="0" indent="0">
                  <a:lnSpc>
                    <a:spcPct val="110000"/>
                  </a:lnSpc>
                  <a:spcBef>
                    <a:spcPts val="300"/>
                  </a:spcBef>
                  <a:spcAft>
                    <a:spcPts val="300"/>
                  </a:spcAft>
                  <a:buNone/>
                </a:pPr>
                <a:r>
                  <a:rPr lang="vi-VN" sz="2800" b="1" dirty="0" smtClean="0">
                    <a:solidFill>
                      <a:srgbClr val="66FF33"/>
                    </a:solidFill>
                    <a:latin typeface="Times New Roman" panose="02020603050405020304" pitchFamily="18" charset="0"/>
                    <a:cs typeface="Times New Roman" panose="02020603050405020304" pitchFamily="18" charset="0"/>
                  </a:rPr>
                  <a:t>4.1.2 Các đặc trưng thống kê của tín hiệu ngẫu nhiên:</a:t>
                </a:r>
              </a:p>
              <a:p>
                <a:pPr marL="342900" indent="-342900">
                  <a:lnSpc>
                    <a:spcPct val="110000"/>
                  </a:lnSpc>
                  <a:spcBef>
                    <a:spcPts val="300"/>
                  </a:spcBef>
                  <a:spcAft>
                    <a:spcPts val="300"/>
                  </a:spcAft>
                  <a:buFont typeface="Wingdings" panose="05000000000000000000" pitchFamily="2" charset="2"/>
                  <a:buChar char="§"/>
                </a:pPr>
                <a:r>
                  <a:rPr lang="vi-VN" sz="2800" b="1" i="1" dirty="0" smtClean="0">
                    <a:latin typeface="Times New Roman" panose="02020603050405020304" pitchFamily="18" charset="0"/>
                    <a:cs typeface="Times New Roman" panose="02020603050405020304" pitchFamily="18" charset="0"/>
                  </a:rPr>
                  <a:t>Mật độ phổ công suất</a:t>
                </a:r>
                <a:r>
                  <a:rPr lang="vi-VN" sz="2800" b="1"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của quá trình ngẫu nhiên, ký hiệu </a:t>
                </a:r>
                <a14:m>
                  <m:oMath xmlns:m="http://schemas.openxmlformats.org/officeDocument/2006/math">
                    <m:r>
                      <a:rPr lang="en-US" sz="2800" i="1">
                        <a:solidFill>
                          <a:srgbClr val="66FF33"/>
                        </a:solidFill>
                        <a:latin typeface="Cambria Math" panose="02040503050406030204" pitchFamily="18" charset="0"/>
                      </a:rPr>
                      <m:t>𝐺</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𝜔</m:t>
                        </m:r>
                      </m:e>
                    </m:d>
                  </m:oMath>
                </a14:m>
                <a:r>
                  <a:rPr lang="vi-VN" sz="2800" dirty="0" smtClean="0">
                    <a:latin typeface="Times New Roman" panose="02020603050405020304" pitchFamily="18" charset="0"/>
                    <a:cs typeface="Times New Roman" panose="02020603050405020304" pitchFamily="18" charset="0"/>
                  </a:rPr>
                  <a:t>:</a:t>
                </a:r>
              </a:p>
              <a:p>
                <a:pPr marL="342900" indent="-342900">
                  <a:lnSpc>
                    <a:spcPct val="110000"/>
                  </a:lnSpc>
                  <a:spcBef>
                    <a:spcPts val="300"/>
                  </a:spcBef>
                  <a:spcAft>
                    <a:spcPts val="300"/>
                  </a:spcAft>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dirty="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Wingdings" panose="05000000000000000000" pitchFamily="2" charset="2"/>
                  <a:buChar char="§"/>
                </a:pPr>
                <a:r>
                  <a:rPr lang="vi-VN" sz="2800" b="1" i="1" dirty="0" smtClean="0">
                    <a:latin typeface="Times New Roman" panose="02020603050405020304" pitchFamily="18" charset="0"/>
                    <a:cs typeface="Times New Roman" panose="02020603050405020304" pitchFamily="18" charset="0"/>
                  </a:rPr>
                  <a:t>Bề rộng phổ công suất</a:t>
                </a:r>
                <a:r>
                  <a:rPr lang="vi-VN" sz="2800" dirty="0" smtClean="0">
                    <a:latin typeface="Times New Roman" panose="02020603050405020304" pitchFamily="18" charset="0"/>
                    <a:cs typeface="Times New Roman" panose="02020603050405020304" pitchFamily="18" charset="0"/>
                  </a:rPr>
                  <a:t>, ký hiệu </a:t>
                </a:r>
                <a14:m>
                  <m:oMath xmlns:m="http://schemas.openxmlformats.org/officeDocument/2006/math">
                    <m:r>
                      <a:rPr lang="en-US" sz="2800" i="1">
                        <a:solidFill>
                          <a:srgbClr val="66FF33"/>
                        </a:solidFill>
                        <a:latin typeface="Cambria Math" panose="02040503050406030204" pitchFamily="18" charset="0"/>
                      </a:rPr>
                      <m:t>𝛥𝜔</m:t>
                    </m:r>
                  </m:oMath>
                </a14:m>
                <a:r>
                  <a:rPr lang="vi-VN" sz="2800" dirty="0" smtClean="0">
                    <a:latin typeface="Times New Roman" panose="02020603050405020304" pitchFamily="18" charset="0"/>
                    <a:cs typeface="Times New Roman" panose="02020603050405020304" pitchFamily="18" charset="0"/>
                  </a:rPr>
                  <a:t>: </a:t>
                </a:r>
              </a:p>
              <a:p>
                <a:pPr marL="0" indent="0">
                  <a:lnSpc>
                    <a:spcPct val="110000"/>
                  </a:lnSpc>
                  <a:spcBef>
                    <a:spcPts val="300"/>
                  </a:spcBef>
                  <a:spcAft>
                    <a:spcPts val="300"/>
                  </a:spcAft>
                  <a:buNone/>
                </a:pPr>
                <a:endParaRPr lang="vi-VN" sz="28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800" dirty="0" smtClean="0">
                    <a:latin typeface="Times New Roman" panose="02020603050405020304" pitchFamily="18" charset="0"/>
                    <a:cs typeface="Times New Roman" panose="02020603050405020304" pitchFamily="18" charset="0"/>
                  </a:rPr>
                  <a:t>Với </a:t>
                </a:r>
                <a14:m>
                  <m:oMath xmlns:m="http://schemas.openxmlformats.org/officeDocument/2006/math">
                    <m:r>
                      <a:rPr lang="en-US" sz="2800" i="1">
                        <a:solidFill>
                          <a:srgbClr val="66FF33"/>
                        </a:solidFill>
                        <a:latin typeface="Cambria Math" panose="02040503050406030204" pitchFamily="18" charset="0"/>
                      </a:rPr>
                      <m:t>𝐺</m:t>
                    </m:r>
                    <m:d>
                      <m:dPr>
                        <m:ctrlPr>
                          <a:rPr lang="en-US" sz="2800" i="1">
                            <a:solidFill>
                              <a:srgbClr val="66FF33"/>
                            </a:solidFill>
                            <a:latin typeface="Cambria Math" panose="02040503050406030204" pitchFamily="18" charset="0"/>
                          </a:rPr>
                        </m:ctrlPr>
                      </m:dPr>
                      <m:e>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𝜔</m:t>
                            </m:r>
                          </m:e>
                          <m:sub>
                            <m:r>
                              <a:rPr lang="en-US" sz="2800">
                                <a:solidFill>
                                  <a:srgbClr val="66FF33"/>
                                </a:solidFill>
                                <a:latin typeface="Cambria Math" panose="02040503050406030204" pitchFamily="18" charset="0"/>
                              </a:rPr>
                              <m:t>0</m:t>
                            </m:r>
                          </m:sub>
                        </m:sSub>
                      </m:e>
                    </m:d>
                  </m:oMath>
                </a14:m>
                <a:r>
                  <a:rPr lang="vi-VN" sz="2800" dirty="0" smtClean="0">
                    <a:latin typeface="Times New Roman" panose="02020603050405020304" pitchFamily="18" charset="0"/>
                    <a:cs typeface="Times New Roman" panose="02020603050405020304" pitchFamily="18" charset="0"/>
                  </a:rPr>
                  <a:t> là giá trị cực đại của </a:t>
                </a:r>
                <a14:m>
                  <m:oMath xmlns:m="http://schemas.openxmlformats.org/officeDocument/2006/math">
                    <m:r>
                      <a:rPr lang="en-US" sz="2800" i="1">
                        <a:solidFill>
                          <a:srgbClr val="66FF33"/>
                        </a:solidFill>
                        <a:latin typeface="Cambria Math" panose="02040503050406030204" pitchFamily="18" charset="0"/>
                      </a:rPr>
                      <m:t>𝐺</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𝜔</m:t>
                        </m:r>
                      </m:e>
                    </m:d>
                    <m:r>
                      <a:rPr lang="vi-VN" sz="2800" b="0" i="0" smtClean="0">
                        <a:solidFill>
                          <a:srgbClr val="66FF33"/>
                        </a:solidFill>
                        <a:latin typeface="Cambria Math" panose="02040503050406030204" pitchFamily="18" charset="0"/>
                      </a:rPr>
                      <m:t>; </m:t>
                    </m:r>
                  </m:oMath>
                </a14:m>
                <a:endParaRPr lang="vi-VN" sz="2800" dirty="0" smtClean="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85850"/>
                <a:ext cx="11620500" cy="5680075"/>
              </a:xfrm>
              <a:blipFill rotWithShape="0">
                <a:blip r:embed="rId2"/>
                <a:stretch>
                  <a:fillRect l="-1049" t="-858"/>
                </a:stretch>
              </a:blipFill>
            </p:spPr>
            <p:txBody>
              <a:bodyPr/>
              <a:lstStyle/>
              <a:p>
                <a:r>
                  <a:rPr lang="en-US">
                    <a:noFill/>
                  </a:rPr>
                  <a:t> </a:t>
                </a:r>
              </a:p>
            </p:txBody>
          </p:sp>
        </mc:Fallback>
      </mc:AlternateContent>
      <p:cxnSp>
        <p:nvCxnSpPr>
          <p:cNvPr id="5" name="Straight Connector 4"/>
          <p:cNvCxnSpPr/>
          <p:nvPr/>
        </p:nvCxnSpPr>
        <p:spPr>
          <a:xfrm>
            <a:off x="0" y="913175"/>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7</a:t>
            </a:fld>
            <a:endParaRPr lang="en-US"/>
          </a:p>
        </p:txBody>
      </p:sp>
      <p:pic>
        <p:nvPicPr>
          <p:cNvPr id="6" name="Picture 5"/>
          <p:cNvPicPr>
            <a:picLocks noChangeAspect="1"/>
          </p:cNvPicPr>
          <p:nvPr/>
        </p:nvPicPr>
        <p:blipFill>
          <a:blip r:embed="rId3"/>
          <a:stretch>
            <a:fillRect/>
          </a:stretch>
        </p:blipFill>
        <p:spPr>
          <a:xfrm>
            <a:off x="1695964" y="2296113"/>
            <a:ext cx="3292355" cy="995363"/>
          </a:xfrm>
          <a:prstGeom prst="rect">
            <a:avLst/>
          </a:prstGeom>
        </p:spPr>
      </p:pic>
      <p:pic>
        <p:nvPicPr>
          <p:cNvPr id="8" name="Picture 7"/>
          <p:cNvPicPr>
            <a:picLocks noChangeAspect="1"/>
          </p:cNvPicPr>
          <p:nvPr/>
        </p:nvPicPr>
        <p:blipFill>
          <a:blip r:embed="rId4"/>
          <a:stretch>
            <a:fillRect/>
          </a:stretch>
        </p:blipFill>
        <p:spPr>
          <a:xfrm>
            <a:off x="1695964" y="3396417"/>
            <a:ext cx="3277553" cy="1057275"/>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6225741" y="4559691"/>
                <a:ext cx="3039102" cy="1117037"/>
              </a:xfrm>
              <a:prstGeom prst="rect">
                <a:avLst/>
              </a:prstGeom>
              <a:ln>
                <a:solidFill>
                  <a:srgbClr val="009900"/>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66FF33"/>
                          </a:solidFill>
                          <a:latin typeface="Cambria Math" panose="02040503050406030204" pitchFamily="18" charset="0"/>
                        </a:rPr>
                        <m:t>𝛥𝜔</m:t>
                      </m:r>
                      <m:r>
                        <a:rPr lang="en-US" sz="2800" i="0">
                          <a:solidFill>
                            <a:srgbClr val="66FF33"/>
                          </a:solidFill>
                          <a:latin typeface="Cambria Math" panose="02040503050406030204" pitchFamily="18" charset="0"/>
                        </a:rPr>
                        <m:t>≜</m:t>
                      </m:r>
                      <m:f>
                        <m:fPr>
                          <m:ctrlPr>
                            <a:rPr lang="en-US" sz="2800" i="1">
                              <a:solidFill>
                                <a:srgbClr val="66FF33"/>
                              </a:solidFill>
                              <a:latin typeface="Cambria Math" panose="02040503050406030204" pitchFamily="18" charset="0"/>
                            </a:rPr>
                          </m:ctrlPr>
                        </m:fPr>
                        <m:num>
                          <m:nary>
                            <m:naryPr>
                              <m:limLoc m:val="undOvr"/>
                              <m:grow m:val="on"/>
                              <m:ctrlPr>
                                <a:rPr lang="en-US" sz="2800" i="1">
                                  <a:solidFill>
                                    <a:srgbClr val="66FF33"/>
                                  </a:solidFill>
                                  <a:latin typeface="Cambria Math" panose="02040503050406030204" pitchFamily="18" charset="0"/>
                                </a:rPr>
                              </m:ctrlPr>
                            </m:naryPr>
                            <m:sub>
                              <m:r>
                                <a:rPr lang="en-US" sz="2800" i="0">
                                  <a:solidFill>
                                    <a:srgbClr val="66FF33"/>
                                  </a:solidFill>
                                  <a:latin typeface="Cambria Math" panose="02040503050406030204" pitchFamily="18" charset="0"/>
                                </a:rPr>
                                <m:t>0</m:t>
                              </m:r>
                            </m:sub>
                            <m:sup>
                              <m:r>
                                <a:rPr lang="en-US" sz="2800" i="0">
                                  <a:solidFill>
                                    <a:srgbClr val="66FF33"/>
                                  </a:solidFill>
                                  <a:latin typeface="Cambria Math" panose="02040503050406030204" pitchFamily="18" charset="0"/>
                                </a:rPr>
                                <m:t>∞</m:t>
                              </m:r>
                            </m:sup>
                            <m:e>
                              <m:r>
                                <a:rPr lang="en-US" sz="2800" i="1">
                                  <a:solidFill>
                                    <a:srgbClr val="66FF33"/>
                                  </a:solidFill>
                                  <a:latin typeface="Cambria Math" panose="02040503050406030204" pitchFamily="18" charset="0"/>
                                </a:rPr>
                                <m:t>𝐺</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𝜔</m:t>
                                  </m:r>
                                </m:e>
                              </m:d>
                              <m:r>
                                <a:rPr lang="en-US" sz="2800" i="1">
                                  <a:solidFill>
                                    <a:srgbClr val="66FF33"/>
                                  </a:solidFill>
                                  <a:latin typeface="Cambria Math" panose="02040503050406030204" pitchFamily="18" charset="0"/>
                                </a:rPr>
                                <m:t>𝑑</m:t>
                              </m:r>
                              <m:r>
                                <a:rPr lang="en-US" sz="2800" i="1">
                                  <a:solidFill>
                                    <a:srgbClr val="66FF33"/>
                                  </a:solidFill>
                                  <a:latin typeface="Cambria Math" panose="02040503050406030204" pitchFamily="18" charset="0"/>
                                </a:rPr>
                                <m:t>𝜔</m:t>
                              </m:r>
                            </m:e>
                          </m:nary>
                        </m:num>
                        <m:den>
                          <m:r>
                            <a:rPr lang="en-US" sz="2800" i="1">
                              <a:solidFill>
                                <a:srgbClr val="66FF33"/>
                              </a:solidFill>
                              <a:latin typeface="Cambria Math" panose="02040503050406030204" pitchFamily="18" charset="0"/>
                            </a:rPr>
                            <m:t>𝐺</m:t>
                          </m:r>
                          <m:d>
                            <m:dPr>
                              <m:ctrlPr>
                                <a:rPr lang="en-US" sz="2800" i="1">
                                  <a:solidFill>
                                    <a:srgbClr val="66FF33"/>
                                  </a:solidFill>
                                  <a:latin typeface="Cambria Math" panose="02040503050406030204" pitchFamily="18" charset="0"/>
                                </a:rPr>
                              </m:ctrlPr>
                            </m:dPr>
                            <m:e>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𝜔</m:t>
                                  </m:r>
                                </m:e>
                                <m:sub>
                                  <m:r>
                                    <a:rPr lang="en-US" sz="2800" i="0">
                                      <a:solidFill>
                                        <a:srgbClr val="66FF33"/>
                                      </a:solidFill>
                                      <a:latin typeface="Cambria Math" panose="02040503050406030204" pitchFamily="18" charset="0"/>
                                    </a:rPr>
                                    <m:t>0</m:t>
                                  </m:r>
                                </m:sub>
                              </m:sSub>
                            </m:e>
                          </m:d>
                        </m:den>
                      </m:f>
                    </m:oMath>
                  </m:oMathPara>
                </a14:m>
                <a:endParaRPr lang="en-US" sz="2800" dirty="0">
                  <a:solidFill>
                    <a:srgbClr val="66FF33"/>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6225741" y="4559691"/>
                <a:ext cx="3039102" cy="1117037"/>
              </a:xfrm>
              <a:prstGeom prst="rect">
                <a:avLst/>
              </a:prstGeom>
              <a:blipFill rotWithShape="0">
                <a:blip r:embed="rId5"/>
                <a:stretch>
                  <a:fillRect/>
                </a:stretch>
              </a:blipFill>
              <a:ln>
                <a:solidFill>
                  <a:srgbClr val="009900"/>
                </a:solidFill>
              </a:ln>
            </p:spPr>
            <p:txBody>
              <a:bodyPr/>
              <a:lstStyle/>
              <a:p>
                <a:r>
                  <a:rPr lang="en-US">
                    <a:noFill/>
                  </a:rPr>
                  <a:t> </a:t>
                </a:r>
              </a:p>
            </p:txBody>
          </p:sp>
        </mc:Fallback>
      </mc:AlternateContent>
    </p:spTree>
    <p:extLst>
      <p:ext uri="{BB962C8B-B14F-4D97-AF65-F5344CB8AC3E}">
        <p14:creationId xmlns:p14="http://schemas.microsoft.com/office/powerpoint/2010/main" val="874882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526"/>
            <a:ext cx="11153775" cy="825500"/>
          </a:xfrm>
        </p:spPr>
        <p:txBody>
          <a:bodyPr>
            <a:normAutofit fontScale="90000"/>
          </a:bodyPr>
          <a:lstStyle/>
          <a:p>
            <a:r>
              <a:rPr lang="vi-VN" dirty="0">
                <a:solidFill>
                  <a:srgbClr val="FFFF00"/>
                </a:solidFill>
              </a:rPr>
              <a:t>4</a:t>
            </a:r>
            <a:r>
              <a:rPr lang="vi-VN" dirty="0" smtClean="0">
                <a:solidFill>
                  <a:srgbClr val="FFFF00"/>
                </a:solidFill>
              </a:rPr>
              <a:t>.1	</a:t>
            </a:r>
            <a:r>
              <a:rPr lang="en-US" dirty="0"/>
              <a:t> </a:t>
            </a:r>
            <a:r>
              <a:rPr lang="en-US" dirty="0" err="1">
                <a:solidFill>
                  <a:srgbClr val="FFFF00"/>
                </a:solidFill>
              </a:rPr>
              <a:t>Các</a:t>
            </a:r>
            <a:r>
              <a:rPr lang="en-US" dirty="0">
                <a:solidFill>
                  <a:srgbClr val="FFFF00"/>
                </a:solidFill>
              </a:rPr>
              <a:t> đặc trưng </a:t>
            </a:r>
            <a:r>
              <a:rPr lang="en-US" dirty="0" err="1">
                <a:solidFill>
                  <a:srgbClr val="FFFF00"/>
                </a:solidFill>
              </a:rPr>
              <a:t>vật</a:t>
            </a:r>
            <a:r>
              <a:rPr lang="en-US" dirty="0">
                <a:solidFill>
                  <a:srgbClr val="FFFF00"/>
                </a:solidFill>
              </a:rPr>
              <a:t> </a:t>
            </a:r>
            <a:r>
              <a:rPr lang="en-US" dirty="0" err="1">
                <a:solidFill>
                  <a:srgbClr val="FFFF00"/>
                </a:solidFill>
              </a:rPr>
              <a:t>lý</a:t>
            </a:r>
            <a:r>
              <a:rPr lang="en-US" dirty="0">
                <a:solidFill>
                  <a:srgbClr val="FFFF00"/>
                </a:solidFill>
              </a:rPr>
              <a:t> </a:t>
            </a:r>
            <a:r>
              <a:rPr lang="en-US" dirty="0" err="1">
                <a:solidFill>
                  <a:srgbClr val="FFFF00"/>
                </a:solidFill>
              </a:rPr>
              <a:t>và</a:t>
            </a:r>
            <a:r>
              <a:rPr lang="en-US" dirty="0">
                <a:solidFill>
                  <a:srgbClr val="FFFF00"/>
                </a:solidFill>
              </a:rPr>
              <a:t> </a:t>
            </a:r>
            <a:r>
              <a:rPr lang="en-US" dirty="0" err="1">
                <a:solidFill>
                  <a:srgbClr val="FFFF00"/>
                </a:solidFill>
              </a:rPr>
              <a:t>các</a:t>
            </a:r>
            <a:r>
              <a:rPr lang="en-US" dirty="0">
                <a:solidFill>
                  <a:srgbClr val="FFFF00"/>
                </a:solidFill>
              </a:rPr>
              <a:t> đặc trưng </a:t>
            </a:r>
            <a:r>
              <a:rPr lang="vi-VN" dirty="0" smtClean="0">
                <a:solidFill>
                  <a:srgbClr val="FFFF00"/>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85850"/>
                <a:ext cx="8475636" cy="5680075"/>
              </a:xfrm>
            </p:spPr>
            <p:txBody>
              <a:bodyPr>
                <a:noAutofit/>
              </a:bodyPr>
              <a:lstStyle/>
              <a:p>
                <a:pPr marL="0" indent="0">
                  <a:lnSpc>
                    <a:spcPct val="110000"/>
                  </a:lnSpc>
                  <a:spcBef>
                    <a:spcPts val="300"/>
                  </a:spcBef>
                  <a:spcAft>
                    <a:spcPts val="300"/>
                  </a:spcAft>
                  <a:buNone/>
                </a:pPr>
                <a:r>
                  <a:rPr lang="vi-VN" sz="2800" b="1" dirty="0" smtClean="0">
                    <a:solidFill>
                      <a:srgbClr val="66FF33"/>
                    </a:solidFill>
                    <a:latin typeface="Times New Roman" panose="02020603050405020304" pitchFamily="18" charset="0"/>
                    <a:cs typeface="Times New Roman" panose="02020603050405020304" pitchFamily="18" charset="0"/>
                  </a:rPr>
                  <a:t>4.1.2 Các đặc trưng thống kê của tín hiệu ngẫu nhiên:</a:t>
                </a:r>
              </a:p>
              <a:p>
                <a:pPr marL="342900" indent="-342900">
                  <a:lnSpc>
                    <a:spcPct val="110000"/>
                  </a:lnSpc>
                  <a:spcBef>
                    <a:spcPts val="300"/>
                  </a:spcBef>
                  <a:spcAft>
                    <a:spcPts val="300"/>
                  </a:spcAft>
                  <a:buFont typeface="Wingdings" panose="05000000000000000000" pitchFamily="2" charset="2"/>
                  <a:buChar char="§"/>
                </a:pPr>
                <a:r>
                  <a:rPr lang="vi-VN" sz="2800" b="1" i="1" dirty="0" smtClean="0">
                    <a:latin typeface="Times New Roman" panose="02020603050405020304" pitchFamily="18" charset="0"/>
                    <a:cs typeface="Times New Roman" panose="02020603050405020304" pitchFamily="18" charset="0"/>
                  </a:rPr>
                  <a:t>Bề rộng phổ công suất</a:t>
                </a:r>
                <a:r>
                  <a:rPr lang="vi-VN" sz="2800" dirty="0" smtClean="0">
                    <a:latin typeface="Times New Roman" panose="02020603050405020304" pitchFamily="18" charset="0"/>
                    <a:cs typeface="Times New Roman" panose="02020603050405020304" pitchFamily="18" charset="0"/>
                  </a:rPr>
                  <a:t>, ký hiệu </a:t>
                </a:r>
                <a14:m>
                  <m:oMath xmlns:m="http://schemas.openxmlformats.org/officeDocument/2006/math">
                    <m:r>
                      <a:rPr lang="en-US" sz="2800" i="1">
                        <a:solidFill>
                          <a:srgbClr val="66FF33"/>
                        </a:solidFill>
                        <a:latin typeface="Cambria Math" panose="02040503050406030204" pitchFamily="18" charset="0"/>
                      </a:rPr>
                      <m:t>𝛥𝜔</m:t>
                    </m:r>
                  </m:oMath>
                </a14:m>
                <a:r>
                  <a:rPr lang="vi-VN" sz="2800" dirty="0" smtClean="0">
                    <a:latin typeface="Times New Roman" panose="02020603050405020304" pitchFamily="18" charset="0"/>
                    <a:cs typeface="Times New Roman" panose="02020603050405020304" pitchFamily="18" charset="0"/>
                  </a:rPr>
                  <a:t>: </a:t>
                </a:r>
              </a:p>
              <a:p>
                <a:pPr marL="0" indent="0">
                  <a:lnSpc>
                    <a:spcPct val="110000"/>
                  </a:lnSpc>
                  <a:spcBef>
                    <a:spcPts val="300"/>
                  </a:spcBef>
                  <a:spcAft>
                    <a:spcPts val="300"/>
                  </a:spcAft>
                  <a:buNone/>
                </a:pPr>
                <a:endParaRPr lang="vi-VN" sz="28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endParaRPr lang="vi-VN" sz="28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85850"/>
                <a:ext cx="8475636" cy="5680075"/>
              </a:xfrm>
              <a:blipFill rotWithShape="0">
                <a:blip r:embed="rId2"/>
                <a:stretch>
                  <a:fillRect l="-1438" t="-858" r="-144"/>
                </a:stretch>
              </a:blipFill>
            </p:spPr>
            <p:txBody>
              <a:bodyPr/>
              <a:lstStyle/>
              <a:p>
                <a:r>
                  <a:rPr lang="en-US">
                    <a:noFill/>
                  </a:rPr>
                  <a:t> </a:t>
                </a:r>
              </a:p>
            </p:txBody>
          </p:sp>
        </mc:Fallback>
      </mc:AlternateContent>
      <p:cxnSp>
        <p:nvCxnSpPr>
          <p:cNvPr id="5" name="Straight Connector 4"/>
          <p:cNvCxnSpPr/>
          <p:nvPr/>
        </p:nvCxnSpPr>
        <p:spPr>
          <a:xfrm>
            <a:off x="0" y="913175"/>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8</a:t>
            </a:fld>
            <a:endParaRPr lang="en-US"/>
          </a:p>
        </p:txBody>
      </p:sp>
      <mc:AlternateContent xmlns:mc="http://schemas.openxmlformats.org/markup-compatibility/2006" xmlns:a14="http://schemas.microsoft.com/office/drawing/2010/main">
        <mc:Choice Requires="a14">
          <p:sp>
            <p:nvSpPr>
              <p:cNvPr id="10" name="Rectangle 9"/>
              <p:cNvSpPr/>
              <p:nvPr/>
            </p:nvSpPr>
            <p:spPr>
              <a:xfrm>
                <a:off x="1871349" y="2368500"/>
                <a:ext cx="3039102" cy="1117037"/>
              </a:xfrm>
              <a:prstGeom prst="rect">
                <a:avLst/>
              </a:prstGeom>
              <a:ln>
                <a:solidFill>
                  <a:srgbClr val="009900"/>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i="0" smtClean="0">
                          <a:solidFill>
                            <a:srgbClr val="66FF33"/>
                          </a:solidFill>
                          <a:latin typeface="Cambria Math" panose="02040503050406030204" pitchFamily="18" charset="0"/>
                        </a:rPr>
                        <m:t>Δω</m:t>
                      </m:r>
                      <m:r>
                        <a:rPr lang="en-US" sz="2800" i="0">
                          <a:solidFill>
                            <a:srgbClr val="66FF33"/>
                          </a:solidFill>
                          <a:latin typeface="Cambria Math" panose="02040503050406030204" pitchFamily="18" charset="0"/>
                        </a:rPr>
                        <m:t>≜</m:t>
                      </m:r>
                      <m:f>
                        <m:fPr>
                          <m:ctrlPr>
                            <a:rPr lang="en-US" sz="2800" i="1">
                              <a:solidFill>
                                <a:srgbClr val="66FF33"/>
                              </a:solidFill>
                              <a:latin typeface="Cambria Math" panose="02040503050406030204" pitchFamily="18" charset="0"/>
                            </a:rPr>
                          </m:ctrlPr>
                        </m:fPr>
                        <m:num>
                          <m:nary>
                            <m:naryPr>
                              <m:limLoc m:val="undOvr"/>
                              <m:grow m:val="on"/>
                              <m:ctrlPr>
                                <a:rPr lang="en-US" sz="2800" i="1">
                                  <a:solidFill>
                                    <a:srgbClr val="66FF33"/>
                                  </a:solidFill>
                                  <a:latin typeface="Cambria Math" panose="02040503050406030204" pitchFamily="18" charset="0"/>
                                </a:rPr>
                              </m:ctrlPr>
                            </m:naryPr>
                            <m:sub>
                              <m:r>
                                <a:rPr lang="en-US" sz="2800" i="0">
                                  <a:solidFill>
                                    <a:srgbClr val="66FF33"/>
                                  </a:solidFill>
                                  <a:latin typeface="Cambria Math" panose="02040503050406030204" pitchFamily="18" charset="0"/>
                                </a:rPr>
                                <m:t>0</m:t>
                              </m:r>
                            </m:sub>
                            <m:sup>
                              <m:r>
                                <a:rPr lang="en-US" sz="2800" i="0">
                                  <a:solidFill>
                                    <a:srgbClr val="66FF33"/>
                                  </a:solidFill>
                                  <a:latin typeface="Cambria Math" panose="02040503050406030204" pitchFamily="18" charset="0"/>
                                </a:rPr>
                                <m:t>∞</m:t>
                              </m:r>
                            </m:sup>
                            <m:e>
                              <m:r>
                                <a:rPr lang="en-US" sz="2800" i="1">
                                  <a:solidFill>
                                    <a:srgbClr val="66FF33"/>
                                  </a:solidFill>
                                  <a:latin typeface="Cambria Math" panose="02040503050406030204" pitchFamily="18" charset="0"/>
                                </a:rPr>
                                <m:t>𝐺</m:t>
                              </m:r>
                              <m:d>
                                <m:dPr>
                                  <m:ctrlPr>
                                    <a:rPr lang="en-US" sz="2800" i="1">
                                      <a:solidFill>
                                        <a:srgbClr val="66FF33"/>
                                      </a:solidFill>
                                      <a:latin typeface="Cambria Math" panose="02040503050406030204" pitchFamily="18" charset="0"/>
                                    </a:rPr>
                                  </m:ctrlPr>
                                </m:dPr>
                                <m:e>
                                  <m:r>
                                    <a:rPr lang="en-US" sz="2800" i="1">
                                      <a:solidFill>
                                        <a:srgbClr val="66FF33"/>
                                      </a:solidFill>
                                      <a:latin typeface="Cambria Math" panose="02040503050406030204" pitchFamily="18" charset="0"/>
                                    </a:rPr>
                                    <m:t>𝜔</m:t>
                                  </m:r>
                                </m:e>
                              </m:d>
                              <m:r>
                                <a:rPr lang="en-US" sz="2800" i="1">
                                  <a:solidFill>
                                    <a:srgbClr val="66FF33"/>
                                  </a:solidFill>
                                  <a:latin typeface="Cambria Math" panose="02040503050406030204" pitchFamily="18" charset="0"/>
                                </a:rPr>
                                <m:t>𝑑</m:t>
                              </m:r>
                              <m:r>
                                <a:rPr lang="en-US" sz="2800" i="1">
                                  <a:solidFill>
                                    <a:srgbClr val="66FF33"/>
                                  </a:solidFill>
                                  <a:latin typeface="Cambria Math" panose="02040503050406030204" pitchFamily="18" charset="0"/>
                                </a:rPr>
                                <m:t>𝜔</m:t>
                              </m:r>
                            </m:e>
                          </m:nary>
                        </m:num>
                        <m:den>
                          <m:r>
                            <a:rPr lang="en-US" sz="2800" i="1">
                              <a:solidFill>
                                <a:srgbClr val="66FF33"/>
                              </a:solidFill>
                              <a:latin typeface="Cambria Math" panose="02040503050406030204" pitchFamily="18" charset="0"/>
                            </a:rPr>
                            <m:t>𝐺</m:t>
                          </m:r>
                          <m:d>
                            <m:dPr>
                              <m:ctrlPr>
                                <a:rPr lang="en-US" sz="2800" i="1">
                                  <a:solidFill>
                                    <a:srgbClr val="66FF33"/>
                                  </a:solidFill>
                                  <a:latin typeface="Cambria Math" panose="02040503050406030204" pitchFamily="18" charset="0"/>
                                </a:rPr>
                              </m:ctrlPr>
                            </m:dPr>
                            <m:e>
                              <m:sSub>
                                <m:sSubPr>
                                  <m:ctrlPr>
                                    <a:rPr lang="en-US" sz="2800" i="1">
                                      <a:solidFill>
                                        <a:srgbClr val="66FF33"/>
                                      </a:solidFill>
                                      <a:latin typeface="Cambria Math" panose="02040503050406030204" pitchFamily="18" charset="0"/>
                                    </a:rPr>
                                  </m:ctrlPr>
                                </m:sSubPr>
                                <m:e>
                                  <m:r>
                                    <a:rPr lang="en-US" sz="2800" i="1">
                                      <a:solidFill>
                                        <a:srgbClr val="66FF33"/>
                                      </a:solidFill>
                                      <a:latin typeface="Cambria Math" panose="02040503050406030204" pitchFamily="18" charset="0"/>
                                    </a:rPr>
                                    <m:t>𝜔</m:t>
                                  </m:r>
                                </m:e>
                                <m:sub>
                                  <m:r>
                                    <a:rPr lang="en-US" sz="2800" i="0">
                                      <a:solidFill>
                                        <a:srgbClr val="66FF33"/>
                                      </a:solidFill>
                                      <a:latin typeface="Cambria Math" panose="02040503050406030204" pitchFamily="18" charset="0"/>
                                    </a:rPr>
                                    <m:t>0</m:t>
                                  </m:r>
                                </m:sub>
                              </m:sSub>
                            </m:e>
                          </m:d>
                        </m:den>
                      </m:f>
                    </m:oMath>
                  </m:oMathPara>
                </a14:m>
                <a:endParaRPr lang="en-US" sz="2800" dirty="0">
                  <a:solidFill>
                    <a:srgbClr val="66FF33"/>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871349" y="2368500"/>
                <a:ext cx="3039102" cy="1117037"/>
              </a:xfrm>
              <a:prstGeom prst="rect">
                <a:avLst/>
              </a:prstGeom>
              <a:blipFill rotWithShape="0">
                <a:blip r:embed="rId3"/>
                <a:stretch>
                  <a:fillRect/>
                </a:stretch>
              </a:blipFill>
              <a:ln>
                <a:solidFill>
                  <a:srgbClr val="009900"/>
                </a:solidFill>
              </a:ln>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287820" y="1695066"/>
            <a:ext cx="4462220" cy="4882484"/>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342900" y="3817212"/>
                <a:ext cx="6770822" cy="2616101"/>
              </a:xfrm>
              <a:prstGeom prst="rect">
                <a:avLst/>
              </a:prstGeom>
            </p:spPr>
            <p:txBody>
              <a:bodyPr wrap="square">
                <a:spAutoFit/>
              </a:bodyPr>
              <a:lstStyle/>
              <a:p>
                <a:pPr>
                  <a:lnSpc>
                    <a:spcPct val="110000"/>
                  </a:lnSpc>
                  <a:spcBef>
                    <a:spcPts val="300"/>
                  </a:spcBef>
                  <a:spcAft>
                    <a:spcPts val="300"/>
                  </a:spcAft>
                </a:pPr>
                <a:r>
                  <a:rPr lang="vi-VN" sz="2800" dirty="0" smtClean="0">
                    <a:latin typeface="Cambria Math" panose="02040503050406030204" pitchFamily="18" charset="0"/>
                  </a:rPr>
                  <a:t>Nhận xét:</a:t>
                </a:r>
              </a:p>
              <a:p>
                <a:pPr marL="457200" indent="-457200">
                  <a:lnSpc>
                    <a:spcPct val="110000"/>
                  </a:lnSpc>
                  <a:spcBef>
                    <a:spcPts val="300"/>
                  </a:spcBef>
                  <a:spcAft>
                    <a:spcPts val="300"/>
                  </a:spcAft>
                  <a:buFont typeface="Wingdings" panose="05000000000000000000" pitchFamily="2" charset="2"/>
                  <a:buChar char="à"/>
                </a:pPr>
                <a14:m>
                  <m:oMath xmlns:m="http://schemas.openxmlformats.org/officeDocument/2006/math">
                    <m:r>
                      <m:rPr>
                        <m:sty m:val="p"/>
                      </m:rPr>
                      <a:rPr lang="en-US" sz="2800">
                        <a:solidFill>
                          <a:srgbClr val="66FF33"/>
                        </a:solidFill>
                        <a:latin typeface="Cambria Math" panose="02040503050406030204" pitchFamily="18" charset="0"/>
                      </a:rPr>
                      <m:t>Δω</m:t>
                    </m:r>
                    <m:r>
                      <a:rPr lang="vi-VN" sz="2800">
                        <a:solidFill>
                          <a:srgbClr val="66FF33"/>
                        </a:solidFill>
                        <a:latin typeface="Cambria Math" panose="02040503050406030204" pitchFamily="18" charset="0"/>
                      </a:rPr>
                      <m:t> </m:t>
                    </m:r>
                    <m:r>
                      <m:rPr>
                        <m:sty m:val="p"/>
                      </m:rPr>
                      <a:rPr lang="vi-VN" sz="2800" i="1">
                        <a:latin typeface="Cambria Math" panose="02040503050406030204" pitchFamily="18" charset="0"/>
                      </a:rPr>
                      <m:t>ch</m:t>
                    </m:r>
                    <m:r>
                      <a:rPr lang="vi-VN" sz="2800" i="1">
                        <a:latin typeface="Cambria Math" panose="02040503050406030204" pitchFamily="18" charset="0"/>
                      </a:rPr>
                      <m:t>í</m:t>
                    </m:r>
                    <m:r>
                      <m:rPr>
                        <m:sty m:val="p"/>
                      </m:rPr>
                      <a:rPr lang="vi-VN" sz="2800" i="1">
                        <a:latin typeface="Cambria Math" panose="02040503050406030204" pitchFamily="18" charset="0"/>
                      </a:rPr>
                      <m:t>nh</m:t>
                    </m:r>
                  </m:oMath>
                </a14:m>
                <a:r>
                  <a:rPr lang="vi-VN" sz="2800" dirty="0">
                    <a:latin typeface="Times New Roman" panose="02020603050405020304" pitchFamily="18" charset="0"/>
                    <a:cs typeface="Times New Roman" panose="02020603050405020304" pitchFamily="18" charset="0"/>
                  </a:rPr>
                  <a:t> là đáy của hình chữ nhật</a:t>
                </a:r>
              </a:p>
              <a:p>
                <a:pPr marL="457200" indent="-457200">
                  <a:lnSpc>
                    <a:spcPct val="110000"/>
                  </a:lnSpc>
                  <a:spcBef>
                    <a:spcPts val="300"/>
                  </a:spcBef>
                  <a:spcAft>
                    <a:spcPts val="300"/>
                  </a:spcAft>
                  <a:buFont typeface="Wingdings" panose="05000000000000000000" pitchFamily="2" charset="2"/>
                  <a:buChar char="à"/>
                </a:pPr>
                <a:r>
                  <a:rPr lang="vi-VN" sz="2800" dirty="0" smtClean="0">
                    <a:latin typeface="Times New Roman" panose="02020603050405020304" pitchFamily="18" charset="0"/>
                    <a:cs typeface="Times New Roman" panose="02020603050405020304" pitchFamily="18" charset="0"/>
                  </a:rPr>
                  <a:t>Bề </a:t>
                </a:r>
                <a:r>
                  <a:rPr lang="vi-VN" sz="2800" dirty="0">
                    <a:latin typeface="Times New Roman" panose="02020603050405020304" pitchFamily="18" charset="0"/>
                    <a:cs typeface="Times New Roman" panose="02020603050405020304" pitchFamily="18" charset="0"/>
                  </a:rPr>
                  <a:t>rộng phổ đặc trưng cho sự tập trung </a:t>
                </a:r>
                <a:r>
                  <a:rPr lang="vi-VN" sz="2800" dirty="0" smtClean="0">
                    <a:latin typeface="Times New Roman" panose="02020603050405020304" pitchFamily="18" charset="0"/>
                    <a:cs typeface="Times New Roman" panose="02020603050405020304" pitchFamily="18" charset="0"/>
                  </a:rPr>
                  <a:t>công suất </a:t>
                </a:r>
                <a:r>
                  <a:rPr lang="vi-VN" sz="2800" dirty="0">
                    <a:latin typeface="Times New Roman" panose="02020603050405020304" pitchFamily="18" charset="0"/>
                    <a:cs typeface="Times New Roman" panose="02020603050405020304" pitchFamily="18" charset="0"/>
                  </a:rPr>
                  <a:t>(năng </a:t>
                </a:r>
                <a:r>
                  <a:rPr lang="vi-VN" sz="2800" dirty="0" smtClean="0">
                    <a:latin typeface="Times New Roman" panose="02020603050405020304" pitchFamily="18" charset="0"/>
                    <a:cs typeface="Times New Roman" panose="02020603050405020304" pitchFamily="18" charset="0"/>
                  </a:rPr>
                  <a:t>lượng) của tín hiệu ngẫu nhiên ở quanh một tần số trung tâm. </a:t>
                </a:r>
                <a:endParaRPr lang="vi-VN" sz="2800" dirty="0">
                  <a:latin typeface="Times New Roman" panose="02020603050405020304" pitchFamily="18"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342900" y="3817212"/>
                <a:ext cx="6770822" cy="2616101"/>
              </a:xfrm>
              <a:prstGeom prst="rect">
                <a:avLst/>
              </a:prstGeom>
              <a:blipFill rotWithShape="0">
                <a:blip r:embed="rId5"/>
                <a:stretch>
                  <a:fillRect l="-1800" t="-2098" b="-4429"/>
                </a:stretch>
              </a:blipFill>
            </p:spPr>
            <p:txBody>
              <a:bodyPr/>
              <a:lstStyle/>
              <a:p>
                <a:r>
                  <a:rPr lang="en-US">
                    <a:noFill/>
                  </a:rPr>
                  <a:t> </a:t>
                </a:r>
              </a:p>
            </p:txBody>
          </p:sp>
        </mc:Fallback>
      </mc:AlternateContent>
    </p:spTree>
    <p:extLst>
      <p:ext uri="{BB962C8B-B14F-4D97-AF65-F5344CB8AC3E}">
        <p14:creationId xmlns:p14="http://schemas.microsoft.com/office/powerpoint/2010/main" val="165316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526"/>
            <a:ext cx="11153775" cy="825500"/>
          </a:xfrm>
        </p:spPr>
        <p:txBody>
          <a:bodyPr>
            <a:normAutofit fontScale="90000"/>
          </a:bodyPr>
          <a:lstStyle/>
          <a:p>
            <a:r>
              <a:rPr lang="vi-VN" dirty="0">
                <a:solidFill>
                  <a:srgbClr val="FFFF00"/>
                </a:solidFill>
              </a:rPr>
              <a:t>4</a:t>
            </a:r>
            <a:r>
              <a:rPr lang="vi-VN" dirty="0" smtClean="0">
                <a:solidFill>
                  <a:srgbClr val="FFFF00"/>
                </a:solidFill>
              </a:rPr>
              <a:t>.1	</a:t>
            </a:r>
            <a:r>
              <a:rPr lang="en-US" dirty="0"/>
              <a:t> </a:t>
            </a:r>
            <a:r>
              <a:rPr lang="en-US" dirty="0" err="1">
                <a:solidFill>
                  <a:srgbClr val="FFFF00"/>
                </a:solidFill>
              </a:rPr>
              <a:t>Các</a:t>
            </a:r>
            <a:r>
              <a:rPr lang="en-US" dirty="0">
                <a:solidFill>
                  <a:srgbClr val="FFFF00"/>
                </a:solidFill>
              </a:rPr>
              <a:t> đặc trưng </a:t>
            </a:r>
            <a:r>
              <a:rPr lang="en-US" dirty="0" err="1">
                <a:solidFill>
                  <a:srgbClr val="FFFF00"/>
                </a:solidFill>
              </a:rPr>
              <a:t>vật</a:t>
            </a:r>
            <a:r>
              <a:rPr lang="en-US" dirty="0">
                <a:solidFill>
                  <a:srgbClr val="FFFF00"/>
                </a:solidFill>
              </a:rPr>
              <a:t> </a:t>
            </a:r>
            <a:r>
              <a:rPr lang="en-US" dirty="0" err="1">
                <a:solidFill>
                  <a:srgbClr val="FFFF00"/>
                </a:solidFill>
              </a:rPr>
              <a:t>lý</a:t>
            </a:r>
            <a:r>
              <a:rPr lang="en-US" dirty="0">
                <a:solidFill>
                  <a:srgbClr val="FFFF00"/>
                </a:solidFill>
              </a:rPr>
              <a:t> </a:t>
            </a:r>
            <a:r>
              <a:rPr lang="en-US" dirty="0" err="1">
                <a:solidFill>
                  <a:srgbClr val="FFFF00"/>
                </a:solidFill>
              </a:rPr>
              <a:t>và</a:t>
            </a:r>
            <a:r>
              <a:rPr lang="en-US" dirty="0">
                <a:solidFill>
                  <a:srgbClr val="FFFF00"/>
                </a:solidFill>
              </a:rPr>
              <a:t> </a:t>
            </a:r>
            <a:r>
              <a:rPr lang="en-US" dirty="0" err="1">
                <a:solidFill>
                  <a:srgbClr val="FFFF00"/>
                </a:solidFill>
              </a:rPr>
              <a:t>các</a:t>
            </a:r>
            <a:r>
              <a:rPr lang="en-US" dirty="0">
                <a:solidFill>
                  <a:srgbClr val="FFFF00"/>
                </a:solidFill>
              </a:rPr>
              <a:t> đặc trưng </a:t>
            </a:r>
            <a:r>
              <a:rPr lang="vi-VN" dirty="0" smtClean="0">
                <a:solidFill>
                  <a:srgbClr val="FFFF00"/>
                </a:solidFill>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1085850"/>
                <a:ext cx="11620500" cy="5680075"/>
              </a:xfrm>
            </p:spPr>
            <p:txBody>
              <a:bodyPr>
                <a:noAutofit/>
              </a:bodyPr>
              <a:lstStyle/>
              <a:p>
                <a:pPr marL="0" indent="0">
                  <a:lnSpc>
                    <a:spcPct val="110000"/>
                  </a:lnSpc>
                  <a:spcBef>
                    <a:spcPts val="300"/>
                  </a:spcBef>
                  <a:spcAft>
                    <a:spcPts val="300"/>
                  </a:spcAft>
                  <a:buNone/>
                </a:pPr>
                <a:r>
                  <a:rPr lang="vi-VN" sz="2600" b="1" dirty="0" smtClean="0">
                    <a:solidFill>
                      <a:srgbClr val="66FF33"/>
                    </a:solidFill>
                    <a:latin typeface="Times New Roman" panose="02020603050405020304" pitchFamily="18" charset="0"/>
                    <a:cs typeface="Times New Roman" panose="02020603050405020304" pitchFamily="18" charset="0"/>
                  </a:rPr>
                  <a:t>4.1.2 Các đặc trưng thống kê của tín hiệu ngẫu nhiên:</a:t>
                </a:r>
              </a:p>
              <a:p>
                <a:pPr marL="400050" indent="-400050">
                  <a:lnSpc>
                    <a:spcPct val="110000"/>
                  </a:lnSpc>
                  <a:spcBef>
                    <a:spcPts val="300"/>
                  </a:spcBef>
                  <a:spcAft>
                    <a:spcPts val="300"/>
                  </a:spcAft>
                </a:pPr>
                <a:r>
                  <a:rPr lang="vi-VN" sz="2600" b="1" i="1" dirty="0" smtClean="0">
                    <a:latin typeface="Times New Roman" panose="02020603050405020304" pitchFamily="18" charset="0"/>
                    <a:cs typeface="Times New Roman" panose="02020603050405020304" pitchFamily="18" charset="0"/>
                  </a:rPr>
                  <a:t>Hàm tự tương quan</a:t>
                </a:r>
                <a:r>
                  <a:rPr lang="vi-VN" sz="2600" b="1" dirty="0" smtClean="0">
                    <a:latin typeface="Times New Roman" panose="02020603050405020304" pitchFamily="18" charset="0"/>
                    <a:cs typeface="Times New Roman" panose="02020603050405020304" pitchFamily="18" charset="0"/>
                  </a:rPr>
                  <a:t>: </a:t>
                </a:r>
                <a:endParaRPr lang="vi-VN" sz="2600" dirty="0" smtClean="0">
                  <a:latin typeface="Times New Roman" panose="02020603050405020304" pitchFamily="18" charset="0"/>
                  <a:cs typeface="Times New Roman" panose="02020603050405020304" pitchFamily="18" charset="0"/>
                </a:endParaRPr>
              </a:p>
              <a:p>
                <a:pPr marL="400050" indent="-400050">
                  <a:lnSpc>
                    <a:spcPct val="110000"/>
                  </a:lnSpc>
                  <a:spcBef>
                    <a:spcPts val="300"/>
                  </a:spcBef>
                  <a:spcAft>
                    <a:spcPts val="300"/>
                  </a:spcAft>
                </a:pPr>
                <a:endParaRPr lang="vi-VN" sz="2600" dirty="0">
                  <a:latin typeface="Times New Roman" panose="02020603050405020304" pitchFamily="18" charset="0"/>
                  <a:cs typeface="Times New Roman" panose="02020603050405020304" pitchFamily="18" charset="0"/>
                </a:endParaRPr>
              </a:p>
              <a:p>
                <a:pPr marL="400050" indent="-400050">
                  <a:lnSpc>
                    <a:spcPct val="110000"/>
                  </a:lnSpc>
                  <a:spcBef>
                    <a:spcPts val="300"/>
                  </a:spcBef>
                  <a:spcAft>
                    <a:spcPts val="300"/>
                  </a:spcAft>
                </a:pPr>
                <a:endParaRPr lang="vi-VN" sz="2600" dirty="0" smtClean="0">
                  <a:latin typeface="Times New Roman" panose="02020603050405020304" pitchFamily="18" charset="0"/>
                  <a:cs typeface="Times New Roman" panose="02020603050405020304" pitchFamily="18" charset="0"/>
                </a:endParaRPr>
              </a:p>
              <a:p>
                <a:pPr marL="400050" indent="-400050">
                  <a:lnSpc>
                    <a:spcPct val="110000"/>
                  </a:lnSpc>
                  <a:spcBef>
                    <a:spcPts val="300"/>
                  </a:spcBef>
                  <a:spcAft>
                    <a:spcPts val="300"/>
                  </a:spcAft>
                </a:pPr>
                <a:endParaRPr lang="vi-VN" sz="2600" dirty="0" smtClean="0">
                  <a:latin typeface="Times New Roman" panose="02020603050405020304" pitchFamily="18" charset="0"/>
                  <a:cs typeface="Times New Roman" panose="02020603050405020304" pitchFamily="18" charset="0"/>
                </a:endParaRPr>
              </a:p>
              <a:p>
                <a:pPr marL="400050" indent="-400050">
                  <a:lnSpc>
                    <a:spcPct val="110000"/>
                  </a:lnSpc>
                  <a:spcBef>
                    <a:spcPts val="300"/>
                  </a:spcBef>
                  <a:spcAft>
                    <a:spcPts val="300"/>
                  </a:spcAft>
                </a:pPr>
                <a:endParaRPr lang="vi-VN" sz="2600" dirty="0">
                  <a:latin typeface="Times New Roman" panose="02020603050405020304" pitchFamily="18" charset="0"/>
                  <a:cs typeface="Times New Roman" panose="02020603050405020304" pitchFamily="18" charset="0"/>
                </a:endParaRPr>
              </a:p>
              <a:p>
                <a:pPr marL="400050" indent="-400050">
                  <a:lnSpc>
                    <a:spcPct val="110000"/>
                  </a:lnSpc>
                  <a:spcBef>
                    <a:spcPts val="300"/>
                  </a:spcBef>
                  <a:spcAft>
                    <a:spcPts val="300"/>
                  </a:spcAft>
                </a:pPr>
                <a:endParaRPr lang="vi-VN" sz="2600" dirty="0" smtClean="0">
                  <a:latin typeface="Times New Roman" panose="02020603050405020304" pitchFamily="18" charset="0"/>
                  <a:cs typeface="Times New Roman" panose="02020603050405020304" pitchFamily="18" charset="0"/>
                </a:endParaRPr>
              </a:p>
              <a:p>
                <a:pPr marL="0" indent="0">
                  <a:lnSpc>
                    <a:spcPct val="110000"/>
                  </a:lnSpc>
                  <a:spcBef>
                    <a:spcPts val="300"/>
                  </a:spcBef>
                  <a:spcAft>
                    <a:spcPts val="300"/>
                  </a:spcAft>
                  <a:buNone/>
                </a:pPr>
                <a:r>
                  <a:rPr lang="vi-VN" sz="2600" dirty="0" smtClean="0">
                    <a:latin typeface="Times New Roman" panose="02020603050405020304" pitchFamily="18" charset="0"/>
                    <a:cs typeface="Times New Roman" panose="02020603050405020304" pitchFamily="18" charset="0"/>
                  </a:rPr>
                  <a:t>Với </a:t>
                </a:r>
                <a14:m>
                  <m:oMath xmlns:m="http://schemas.openxmlformats.org/officeDocument/2006/math">
                    <m:sSub>
                      <m:sSubPr>
                        <m:ctrlPr>
                          <a:rPr lang="en-US" sz="2600" i="1" smtClean="0">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𝑅</m:t>
                        </m:r>
                      </m:e>
                      <m:sub>
                        <m:r>
                          <a:rPr lang="en-US" sz="2600" i="1">
                            <a:solidFill>
                              <a:srgbClr val="66FF33"/>
                            </a:solidFill>
                            <a:latin typeface="Cambria Math" panose="02040503050406030204" pitchFamily="18" charset="0"/>
                          </a:rPr>
                          <m:t>𝑥</m:t>
                        </m:r>
                      </m:sub>
                    </m:sSub>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𝑡</m:t>
                            </m:r>
                          </m:e>
                          <m:sub>
                            <m:r>
                              <a:rPr lang="en-US" sz="2600">
                                <a:solidFill>
                                  <a:srgbClr val="66FF33"/>
                                </a:solidFill>
                                <a:latin typeface="Cambria Math" panose="02040503050406030204" pitchFamily="18" charset="0"/>
                              </a:rPr>
                              <m:t>1</m:t>
                            </m:r>
                          </m:sub>
                        </m:sSub>
                        <m:r>
                          <a:rPr lang="en-US" sz="260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𝑡</m:t>
                            </m:r>
                          </m:e>
                          <m:sub>
                            <m:r>
                              <a:rPr lang="en-US" sz="2600">
                                <a:solidFill>
                                  <a:srgbClr val="66FF33"/>
                                </a:solidFill>
                                <a:latin typeface="Cambria Math" panose="02040503050406030204" pitchFamily="18" charset="0"/>
                              </a:rPr>
                              <m:t>2</m:t>
                            </m:r>
                          </m:sub>
                        </m:sSub>
                      </m:e>
                    </m:d>
                  </m:oMath>
                </a14:m>
                <a:r>
                  <a:rPr lang="vi-VN" sz="2600" dirty="0" smtClean="0">
                    <a:latin typeface="Times New Roman" panose="02020603050405020304" pitchFamily="18" charset="0"/>
                    <a:cs typeface="Times New Roman" panose="02020603050405020304" pitchFamily="18" charset="0"/>
                  </a:rPr>
                  <a:t> phụ thuộc thống kê giữa hai giá trị ở hai thời điểm thuộc cùng một biểu diễn của quá trình ngẫu nhiên.</a:t>
                </a:r>
              </a:p>
              <a:p>
                <a:pPr marL="0" indent="0">
                  <a:lnSpc>
                    <a:spcPct val="110000"/>
                  </a:lnSpc>
                  <a:spcBef>
                    <a:spcPts val="300"/>
                  </a:spcBef>
                  <a:spcAft>
                    <a:spcPts val="300"/>
                  </a:spcAft>
                  <a:buNone/>
                </a:pPr>
                <a14:m>
                  <m:oMath xmlns:m="http://schemas.openxmlformats.org/officeDocument/2006/math">
                    <m:r>
                      <a:rPr lang="en-US" sz="2600" i="1" smtClean="0">
                        <a:solidFill>
                          <a:srgbClr val="66FF33"/>
                        </a:solidFill>
                        <a:latin typeface="Cambria Math" panose="02040503050406030204" pitchFamily="18" charset="0"/>
                      </a:rPr>
                      <m:t>𝑝</m:t>
                    </m:r>
                    <m:d>
                      <m:dPr>
                        <m:ctrlPr>
                          <a:rPr lang="en-US" sz="2600" i="1">
                            <a:solidFill>
                              <a:srgbClr val="66FF33"/>
                            </a:solidFill>
                            <a:latin typeface="Cambria Math" panose="02040503050406030204" pitchFamily="18" charset="0"/>
                          </a:rPr>
                        </m:ctrlPr>
                      </m:dPr>
                      <m:e>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𝑥</m:t>
                            </m:r>
                          </m:e>
                          <m:sub>
                            <m:r>
                              <a:rPr lang="en-US" sz="2600">
                                <a:solidFill>
                                  <a:srgbClr val="66FF33"/>
                                </a:solidFill>
                                <a:latin typeface="Cambria Math" panose="02040503050406030204" pitchFamily="18" charset="0"/>
                              </a:rPr>
                              <m:t>1</m:t>
                            </m:r>
                          </m:sub>
                        </m:sSub>
                        <m:r>
                          <a:rPr lang="en-US" sz="260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𝑥</m:t>
                            </m:r>
                          </m:e>
                          <m:sub>
                            <m:r>
                              <a:rPr lang="en-US" sz="2600">
                                <a:solidFill>
                                  <a:srgbClr val="66FF33"/>
                                </a:solidFill>
                                <a:latin typeface="Cambria Math" panose="02040503050406030204" pitchFamily="18" charset="0"/>
                              </a:rPr>
                              <m:t>2</m:t>
                            </m:r>
                          </m:sub>
                        </m:sSub>
                        <m:r>
                          <a:rPr lang="en-US" sz="260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𝑡</m:t>
                            </m:r>
                          </m:e>
                          <m:sub>
                            <m:r>
                              <a:rPr lang="en-US" sz="2600">
                                <a:solidFill>
                                  <a:srgbClr val="66FF33"/>
                                </a:solidFill>
                                <a:latin typeface="Cambria Math" panose="02040503050406030204" pitchFamily="18" charset="0"/>
                              </a:rPr>
                              <m:t>1</m:t>
                            </m:r>
                          </m:sub>
                        </m:sSub>
                        <m:r>
                          <a:rPr lang="en-US" sz="2600">
                            <a:solidFill>
                              <a:srgbClr val="66FF33"/>
                            </a:solidFill>
                            <a:latin typeface="Cambria Math" panose="02040503050406030204" pitchFamily="18" charset="0"/>
                          </a:rPr>
                          <m:t>,</m:t>
                        </m:r>
                        <m:sSub>
                          <m:sSubPr>
                            <m:ctrlPr>
                              <a:rPr lang="en-US" sz="2600" i="1">
                                <a:solidFill>
                                  <a:srgbClr val="66FF33"/>
                                </a:solidFill>
                                <a:latin typeface="Cambria Math" panose="02040503050406030204" pitchFamily="18" charset="0"/>
                              </a:rPr>
                            </m:ctrlPr>
                          </m:sSubPr>
                          <m:e>
                            <m:r>
                              <a:rPr lang="en-US" sz="2600" i="1">
                                <a:solidFill>
                                  <a:srgbClr val="66FF33"/>
                                </a:solidFill>
                                <a:latin typeface="Cambria Math" panose="02040503050406030204" pitchFamily="18" charset="0"/>
                              </a:rPr>
                              <m:t>𝑡</m:t>
                            </m:r>
                          </m:e>
                          <m:sub>
                            <m:r>
                              <a:rPr lang="en-US" sz="2600">
                                <a:solidFill>
                                  <a:srgbClr val="66FF33"/>
                                </a:solidFill>
                                <a:latin typeface="Cambria Math" panose="02040503050406030204" pitchFamily="18" charset="0"/>
                              </a:rPr>
                              <m:t>2</m:t>
                            </m:r>
                          </m:sub>
                        </m:sSub>
                      </m:e>
                    </m:d>
                  </m:oMath>
                </a14:m>
                <a:r>
                  <a:rPr lang="vi-VN" sz="2600" dirty="0" smtClean="0">
                    <a:latin typeface="Times New Roman" panose="02020603050405020304" pitchFamily="18" charset="0"/>
                    <a:cs typeface="Times New Roman" panose="02020603050405020304" pitchFamily="18" charset="0"/>
                  </a:rPr>
                  <a:t> làm hàm mật độ xác suất hai chiều của hai giá trị của quá trình ngẫu nhiên ở hai thời điểm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a:latin typeface="Cambria Math" panose="02040503050406030204" pitchFamily="18" charset="0"/>
                          </a:rPr>
                          <m:t>1</m:t>
                        </m:r>
                      </m:sub>
                    </m:sSub>
                  </m:oMath>
                </a14:m>
                <a:r>
                  <a:rPr lang="vi-VN" sz="2600" dirty="0" smtClean="0">
                    <a:latin typeface="Times New Roman" panose="02020603050405020304" pitchFamily="18" charset="0"/>
                    <a:cs typeface="Times New Roman" panose="02020603050405020304" pitchFamily="18" charset="0"/>
                  </a:rPr>
                  <a:t> và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𝑡</m:t>
                        </m:r>
                      </m:e>
                      <m:sub>
                        <m:r>
                          <a:rPr lang="en-US" sz="2600">
                            <a:latin typeface="Cambria Math" panose="02040503050406030204" pitchFamily="18" charset="0"/>
                          </a:rPr>
                          <m:t>2</m:t>
                        </m:r>
                      </m:sub>
                    </m:sSub>
                  </m:oMath>
                </a14:m>
                <a:r>
                  <a:rPr lang="vi-VN" sz="2600" dirty="0" smtClean="0">
                    <a:latin typeface="Times New Roman" panose="02020603050405020304" pitchFamily="18" charset="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1085850"/>
                <a:ext cx="11620500" cy="5680075"/>
              </a:xfrm>
              <a:blipFill rotWithShape="0">
                <a:blip r:embed="rId2"/>
                <a:stretch>
                  <a:fillRect l="-944" t="-751"/>
                </a:stretch>
              </a:blipFill>
            </p:spPr>
            <p:txBody>
              <a:bodyPr/>
              <a:lstStyle/>
              <a:p>
                <a:r>
                  <a:rPr lang="en-US">
                    <a:noFill/>
                  </a:rPr>
                  <a:t> </a:t>
                </a:r>
              </a:p>
            </p:txBody>
          </p:sp>
        </mc:Fallback>
      </mc:AlternateContent>
      <p:cxnSp>
        <p:nvCxnSpPr>
          <p:cNvPr id="5" name="Straight Connector 4"/>
          <p:cNvCxnSpPr/>
          <p:nvPr/>
        </p:nvCxnSpPr>
        <p:spPr>
          <a:xfrm>
            <a:off x="0" y="913175"/>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9</a:t>
            </a:fld>
            <a:endParaRPr lang="en-US"/>
          </a:p>
        </p:txBody>
      </p:sp>
      <p:pic>
        <p:nvPicPr>
          <p:cNvPr id="14" name="Picture 13"/>
          <p:cNvPicPr>
            <a:picLocks noChangeAspect="1"/>
          </p:cNvPicPr>
          <p:nvPr/>
        </p:nvPicPr>
        <p:blipFill>
          <a:blip r:embed="rId3"/>
          <a:stretch>
            <a:fillRect/>
          </a:stretch>
        </p:blipFill>
        <p:spPr>
          <a:xfrm>
            <a:off x="781857" y="2353354"/>
            <a:ext cx="10742586" cy="2001070"/>
          </a:xfrm>
          <a:prstGeom prst="rect">
            <a:avLst/>
          </a:prstGeom>
        </p:spPr>
      </p:pic>
      <p:pic>
        <p:nvPicPr>
          <p:cNvPr id="18" name="Picture 17"/>
          <p:cNvPicPr>
            <a:picLocks noChangeAspect="1"/>
          </p:cNvPicPr>
          <p:nvPr/>
        </p:nvPicPr>
        <p:blipFill>
          <a:blip r:embed="rId4"/>
          <a:stretch>
            <a:fillRect/>
          </a:stretch>
        </p:blipFill>
        <p:spPr>
          <a:xfrm>
            <a:off x="8243733" y="1103743"/>
            <a:ext cx="3506307" cy="1076937"/>
          </a:xfrm>
          <a:prstGeom prst="rect">
            <a:avLst/>
          </a:prstGeom>
        </p:spPr>
      </p:pic>
    </p:spTree>
    <p:extLst>
      <p:ext uri="{BB962C8B-B14F-4D97-AF65-F5344CB8AC3E}">
        <p14:creationId xmlns:p14="http://schemas.microsoft.com/office/powerpoint/2010/main" val="1703519500"/>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11949</TotalTime>
  <Words>1757</Words>
  <Application>Microsoft Office PowerPoint</Application>
  <PresentationFormat>Widescreen</PresentationFormat>
  <Paragraphs>384</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Cambria Math</vt:lpstr>
      <vt:lpstr>Century Schoolbook</vt:lpstr>
      <vt:lpstr>Segoe Script</vt:lpstr>
      <vt:lpstr>Tahoma</vt:lpstr>
      <vt:lpstr>Times New Roman</vt:lpstr>
      <vt:lpstr>Verdana</vt:lpstr>
      <vt:lpstr>Wingdings</vt:lpstr>
      <vt:lpstr>Wingdings 2</vt:lpstr>
      <vt:lpstr>View</vt:lpstr>
      <vt:lpstr>Chương 4: Lý thuyết tín hiệu</vt:lpstr>
      <vt:lpstr>Nội dung Lý thuyết tín hiệu</vt:lpstr>
      <vt:lpstr>4.1  Các đặc trưng vật lý và các đặc trưng thống kê của tín hiệu</vt:lpstr>
      <vt:lpstr>4.1  Các đặc trưng vật lý và các đặc trưng ...</vt:lpstr>
      <vt:lpstr>4.1  Các đặc trưng vật lý và các đặc trưng thống kê của tín hiệu</vt:lpstr>
      <vt:lpstr>4.1  Các đặc trưng vật lý và các đặc trưng thống kê ...</vt:lpstr>
      <vt:lpstr>4.1  Các đặc trưng vật lý và các đặc trưng ....</vt:lpstr>
      <vt:lpstr>4.1  Các đặc trưng vật lý và các đặc trưng ....</vt:lpstr>
      <vt:lpstr>4.1  Các đặc trưng vật lý và các đặc trưng ....</vt:lpstr>
      <vt:lpstr>4.1  Các đặc trưng vật lý và các đặc trưng ....</vt:lpstr>
      <vt:lpstr>4.1  Các đặc trưng vật lý và các đặc trưng ....</vt:lpstr>
      <vt:lpstr>4.2  Truyền tín hiệu ngẫu nhiên qua bộ lọc tuyến tính</vt:lpstr>
      <vt:lpstr>4.2  Truyền tín hiệu ngẫu nhiên qua bộ lọc tuyến tính</vt:lpstr>
      <vt:lpstr>4.2  Truyền tín hiệu ngẫu nhiên qua bộ lọc tuyến tính</vt:lpstr>
      <vt:lpstr>4.2  Truyền tín hiệu ngẫu nhiên qua bộ lọc tuyến tính</vt:lpstr>
      <vt:lpstr>4.2  Truyền tín hiệu ngẫu nhiên qua bộ lọc tuyến tính</vt:lpstr>
      <vt:lpstr>4.2  Truyền tín hiệu ngẫu nhiên qua bộ lọc tuyến tính</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lpstr>4.3  Các phương pháp biểu diễn tín hiệu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MÃ KHỐI TUYẾN TÍNH</dc:title>
  <dc:creator>Microsoft account</dc:creator>
  <cp:lastModifiedBy>Microsoft account</cp:lastModifiedBy>
  <cp:revision>298</cp:revision>
  <dcterms:created xsi:type="dcterms:W3CDTF">2023-10-16T06:32:42Z</dcterms:created>
  <dcterms:modified xsi:type="dcterms:W3CDTF">2024-03-18T07:15:56Z</dcterms:modified>
</cp:coreProperties>
</file>