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25"/>
  </p:notesMasterIdLst>
  <p:handoutMasterIdLst>
    <p:handoutMasterId r:id="rId26"/>
  </p:handoutMasterIdLst>
  <p:sldIdLst>
    <p:sldId id="256" r:id="rId2"/>
    <p:sldId id="257" r:id="rId3"/>
    <p:sldId id="258" r:id="rId4"/>
    <p:sldId id="261" r:id="rId5"/>
    <p:sldId id="262" r:id="rId6"/>
    <p:sldId id="263" r:id="rId7"/>
    <p:sldId id="264" r:id="rId8"/>
    <p:sldId id="265" r:id="rId9"/>
    <p:sldId id="259" r:id="rId10"/>
    <p:sldId id="266" r:id="rId11"/>
    <p:sldId id="267" r:id="rId12"/>
    <p:sldId id="278" r:id="rId13"/>
    <p:sldId id="277" r:id="rId14"/>
    <p:sldId id="260" r:id="rId15"/>
    <p:sldId id="268" r:id="rId16"/>
    <p:sldId id="270" r:id="rId17"/>
    <p:sldId id="269" r:id="rId18"/>
    <p:sldId id="271" r:id="rId19"/>
    <p:sldId id="272" r:id="rId20"/>
    <p:sldId id="274" r:id="rId21"/>
    <p:sldId id="273" r:id="rId22"/>
    <p:sldId id="275" r:id="rId23"/>
    <p:sldId id="27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FF"/>
    <a:srgbClr val="66FF33"/>
    <a:srgbClr val="FF9900"/>
    <a:srgbClr val="E1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43" autoAdjust="0"/>
    <p:restoredTop sz="94660"/>
  </p:normalViewPr>
  <p:slideViewPr>
    <p:cSldViewPr snapToGrid="0">
      <p:cViewPr>
        <p:scale>
          <a:sx n="50" d="100"/>
          <a:sy n="50" d="100"/>
        </p:scale>
        <p:origin x="1308"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LY THUYET THONG TIN</a:t>
            </a: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A4A4F86-1E87-45DC-91ED-747A4D873FEE}" type="datetimeFigureOut">
              <a:rPr lang="en-US" smtClean="0"/>
              <a:t>17/03/2024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7D612BE-0385-499E-9985-B9DFD3421E26}" type="slidenum">
              <a:rPr lang="en-US" smtClean="0"/>
              <a:t>‹#›</a:t>
            </a:fld>
            <a:endParaRPr lang="en-US"/>
          </a:p>
        </p:txBody>
      </p:sp>
    </p:spTree>
    <p:extLst>
      <p:ext uri="{BB962C8B-B14F-4D97-AF65-F5344CB8AC3E}">
        <p14:creationId xmlns:p14="http://schemas.microsoft.com/office/powerpoint/2010/main" val="83995323"/>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LY THUYET THONG TIN</a:t>
            </a: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06FBCD-37F0-4A3B-99C5-8D2EF92D78D5}" type="datetimeFigureOut">
              <a:rPr lang="en-US" smtClean="0"/>
              <a:t>17/03/2024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7739B9-0E0F-4086-8A69-574AB367405A}" type="slidenum">
              <a:rPr lang="en-US" smtClean="0"/>
              <a:t>‹#›</a:t>
            </a:fld>
            <a:endParaRPr lang="en-US"/>
          </a:p>
        </p:txBody>
      </p:sp>
    </p:spTree>
    <p:extLst>
      <p:ext uri="{BB962C8B-B14F-4D97-AF65-F5344CB8AC3E}">
        <p14:creationId xmlns:p14="http://schemas.microsoft.com/office/powerpoint/2010/main" val="2477909795"/>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6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8CAE2E67-0EB2-468B-9D76-A4D3F76091CF}" type="datetime1">
              <a:rPr lang="en-US" smtClean="0"/>
              <a:t>17/03/2024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vert="horz" lIns="45720" tIns="45720" rIns="45720" bIns="45720" rtlCol="0" anchor="ctr">
            <a:normAutofit/>
          </a:bodyPr>
          <a:lstStyle>
            <a:lvl1pPr>
              <a:defRPr lang="en-US"/>
            </a:lvl1pPr>
          </a:lstStyle>
          <a:p>
            <a:fld id="{A5965DA7-CFD0-4BBC-8CE4-76678E81AE32}" type="slidenum">
              <a:rPr lang="en-US" smtClean="0"/>
              <a:t>‹#›</a:t>
            </a:fld>
            <a:endParaRPr lang="en-US"/>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71266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3BAB57-D3A6-4536-9B43-4A609CE3F609}" type="datetime1">
              <a:rPr lang="en-US" smtClean="0"/>
              <a:t>17/03/2024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965DA7-CFD0-4BBC-8CE4-76678E81AE32}" type="slidenum">
              <a:rPr lang="en-US" smtClean="0"/>
              <a:t>‹#›</a:t>
            </a:fld>
            <a:endParaRPr lang="en-US"/>
          </a:p>
        </p:txBody>
      </p:sp>
    </p:spTree>
    <p:extLst>
      <p:ext uri="{BB962C8B-B14F-4D97-AF65-F5344CB8AC3E}">
        <p14:creationId xmlns:p14="http://schemas.microsoft.com/office/powerpoint/2010/main" val="2848902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EDFF12-7304-482B-81E1-CFC00214E6BA}" type="datetime1">
              <a:rPr lang="en-US" smtClean="0"/>
              <a:t>17/03/2024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965DA7-CFD0-4BBC-8CE4-76678E81AE32}" type="slidenum">
              <a:rPr lang="en-US" smtClean="0"/>
              <a:t>‹#›</a:t>
            </a:fld>
            <a:endParaRPr lang="en-US"/>
          </a:p>
        </p:txBody>
      </p:sp>
    </p:spTree>
    <p:extLst>
      <p:ext uri="{BB962C8B-B14F-4D97-AF65-F5344CB8AC3E}">
        <p14:creationId xmlns:p14="http://schemas.microsoft.com/office/powerpoint/2010/main" val="3776221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94EF8F-9D64-48BA-BB67-24B57408682A}" type="datetime1">
              <a:rPr lang="en-US" smtClean="0"/>
              <a:t>17/03/2024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965DA7-CFD0-4BBC-8CE4-76678E81AE32}" type="slidenum">
              <a:rPr lang="en-US" smtClean="0"/>
              <a:t>‹#›</a:t>
            </a:fld>
            <a:endParaRPr lang="en-US"/>
          </a:p>
        </p:txBody>
      </p:sp>
    </p:spTree>
    <p:extLst>
      <p:ext uri="{BB962C8B-B14F-4D97-AF65-F5344CB8AC3E}">
        <p14:creationId xmlns:p14="http://schemas.microsoft.com/office/powerpoint/2010/main" val="4246366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062277-79F9-4231-9044-802F36D0DAC6}" type="datetime1">
              <a:rPr lang="en-US" smtClean="0"/>
              <a:t>17/03/2024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965DA7-CFD0-4BBC-8CE4-76678E81AE32}" type="slidenum">
              <a:rPr lang="en-US" smtClean="0"/>
              <a:t>‹#›</a:t>
            </a:fld>
            <a:endParaRPr lang="en-US"/>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60238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0B78491-6A18-4F8A-BF17-03771DC6F570}" type="datetime1">
              <a:rPr lang="en-US" smtClean="0"/>
              <a:t>17/03/2024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965DA7-CFD0-4BBC-8CE4-76678E81AE32}" type="slidenum">
              <a:rPr lang="en-US" smtClean="0"/>
              <a:t>‹#›</a:t>
            </a:fld>
            <a:endParaRPr lang="en-US"/>
          </a:p>
        </p:txBody>
      </p:sp>
    </p:spTree>
    <p:extLst>
      <p:ext uri="{BB962C8B-B14F-4D97-AF65-F5344CB8AC3E}">
        <p14:creationId xmlns:p14="http://schemas.microsoft.com/office/powerpoint/2010/main" val="590922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7879"/>
            <a:ext cx="4480560" cy="731520"/>
          </a:xfrm>
        </p:spPr>
        <p:txBody>
          <a:bodyPr anchor="b">
            <a:normAutofit/>
          </a:bodyPr>
          <a:lstStyle>
            <a:lvl1pPr marL="0" indent="0">
              <a:spcBef>
                <a:spcPts val="0"/>
              </a:spcBef>
              <a:buNone/>
              <a:defRPr sz="2000" b="0">
                <a:solidFill>
                  <a:schemeClr val="tx1">
                    <a:lumMod val="6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13"/>
          </p:nvPr>
        </p:nvSpPr>
        <p:spPr>
          <a:xfrm>
            <a:off x="6126480" y="1717879"/>
            <a:ext cx="4480560" cy="731520"/>
          </a:xfrm>
        </p:spPr>
        <p:txBody>
          <a:bodyPr anchor="b">
            <a:normAutofit/>
          </a:bodyPr>
          <a:lstStyle>
            <a:lvl1pPr marL="0" indent="0">
              <a:spcBef>
                <a:spcPts val="0"/>
              </a:spcBef>
              <a:buFontTx/>
              <a:buNone/>
              <a:defRPr lang="en-US" sz="2000" b="0" kern="1200" spc="10" baseline="0" dirty="0">
                <a:solidFill>
                  <a:schemeClr val="tx1">
                    <a:lumMod val="65000"/>
                  </a:schemeClr>
                </a:solidFill>
                <a:latin typeface="+mn-lt"/>
                <a:ea typeface="+mn-ea"/>
                <a:cs typeface="+mn-cs"/>
              </a:defRPr>
            </a:lvl1pPr>
          </a:lstStyle>
          <a:p>
            <a:pPr lvl="0"/>
            <a:r>
              <a:rPr lang="en-US" smtClean="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DBD381-9831-48AD-9D36-182159829D61}" type="datetime1">
              <a:rPr lang="en-US" smtClean="0"/>
              <a:t>17/03/2024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965DA7-CFD0-4BBC-8CE4-76678E81AE32}" type="slidenum">
              <a:rPr lang="en-US" smtClean="0"/>
              <a:t>‹#›</a:t>
            </a:fld>
            <a:endParaRPr lang="en-US"/>
          </a:p>
        </p:txBody>
      </p:sp>
    </p:spTree>
    <p:extLst>
      <p:ext uri="{BB962C8B-B14F-4D97-AF65-F5344CB8AC3E}">
        <p14:creationId xmlns:p14="http://schemas.microsoft.com/office/powerpoint/2010/main" val="1253464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7FE767A-28BA-4264-BE10-FB9C42CB3D19}" type="datetime1">
              <a:rPr lang="en-US" smtClean="0"/>
              <a:t>17/03/2024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965DA7-CFD0-4BBC-8CE4-76678E81AE32}" type="slidenum">
              <a:rPr lang="en-US" smtClean="0"/>
              <a:t>‹#›</a:t>
            </a:fld>
            <a:endParaRPr lang="en-US"/>
          </a:p>
        </p:txBody>
      </p:sp>
    </p:spTree>
    <p:extLst>
      <p:ext uri="{BB962C8B-B14F-4D97-AF65-F5344CB8AC3E}">
        <p14:creationId xmlns:p14="http://schemas.microsoft.com/office/powerpoint/2010/main" val="802510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11EE5B-A98A-4A35-9531-08B4C2D7D44B}" type="datetime1">
              <a:rPr lang="en-US" smtClean="0"/>
              <a:t>17/03/2024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965DA7-CFD0-4BBC-8CE4-76678E81AE32}" type="slidenum">
              <a:rPr lang="en-US" smtClean="0"/>
              <a:t>‹#›</a:t>
            </a:fld>
            <a:endParaRPr lang="en-US"/>
          </a:p>
        </p:txBody>
      </p:sp>
    </p:spTree>
    <p:extLst>
      <p:ext uri="{BB962C8B-B14F-4D97-AF65-F5344CB8AC3E}">
        <p14:creationId xmlns:p14="http://schemas.microsoft.com/office/powerpoint/2010/main" val="484391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E352AC-2B9A-4705-86B7-BA820D07E334}" type="datetime1">
              <a:rPr lang="en-US" smtClean="0"/>
              <a:t>17/03/2024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965DA7-CFD0-4BBC-8CE4-76678E81AE32}" type="slidenum">
              <a:rPr lang="en-US" smtClean="0"/>
              <a:t>‹#›</a:t>
            </a:fld>
            <a:endParaRPr lang="en-US"/>
          </a:p>
        </p:txBody>
      </p:sp>
    </p:spTree>
    <p:extLst>
      <p:ext uri="{BB962C8B-B14F-4D97-AF65-F5344CB8AC3E}">
        <p14:creationId xmlns:p14="http://schemas.microsoft.com/office/powerpoint/2010/main" val="558887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tx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tx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D2123F-CB5B-4E6E-B264-8B367F984762}" type="datetime1">
              <a:rPr lang="en-US" smtClean="0"/>
              <a:t>17/03/2024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965DA7-CFD0-4BBC-8CE4-76678E81AE32}" type="slidenum">
              <a:rPr lang="en-US" smtClean="0"/>
              <a:t>‹#›</a:t>
            </a:fld>
            <a:endParaRPr lang="en-US"/>
          </a:p>
        </p:txBody>
      </p:sp>
    </p:spTree>
    <p:extLst>
      <p:ext uri="{BB962C8B-B14F-4D97-AF65-F5344CB8AC3E}">
        <p14:creationId xmlns:p14="http://schemas.microsoft.com/office/powerpoint/2010/main" val="2775904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1">
                    <a:lumMod val="50000"/>
                  </a:schemeClr>
                </a:solidFill>
              </a:defRPr>
            </a:lvl1pPr>
          </a:lstStyle>
          <a:p>
            <a:fld id="{A8134338-F82C-480E-B2FB-36F5D66B8393}" type="datetime1">
              <a:rPr lang="en-US" smtClean="0"/>
              <a:t>17/03/2024</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rgbClr val="969696"/>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rgbClr val="777777"/>
                </a:solidFill>
              </a:defRPr>
            </a:lvl1pPr>
          </a:lstStyle>
          <a:p>
            <a:fld id="{A5965DA7-CFD0-4BBC-8CE4-76678E81AE32}" type="slidenum">
              <a:rPr lang="en-US" smtClean="0"/>
              <a:t>‹#›</a:t>
            </a:fld>
            <a:endParaRPr lang="en-US"/>
          </a:p>
        </p:txBody>
      </p:sp>
    </p:spTree>
    <p:extLst>
      <p:ext uri="{BB962C8B-B14F-4D97-AF65-F5344CB8AC3E}">
        <p14:creationId xmlns:p14="http://schemas.microsoft.com/office/powerpoint/2010/main" val="392228057"/>
      </p:ext>
    </p:extLst>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image" Target="../media/image210.png"/><Relationship Id="rId1" Type="http://schemas.openxmlformats.org/officeDocument/2006/relationships/slideLayout" Target="../slideLayouts/slideLayout2.xml"/><Relationship Id="rId5" Type="http://schemas.openxmlformats.org/officeDocument/2006/relationships/image" Target="../media/image240.png"/><Relationship Id="rId4" Type="http://schemas.openxmlformats.org/officeDocument/2006/relationships/image" Target="../media/image230.png"/></Relationships>
</file>

<file path=ppt/slides/_rels/slide17.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image" Target="../media/image250.png"/><Relationship Id="rId1" Type="http://schemas.openxmlformats.org/officeDocument/2006/relationships/slideLayout" Target="../slideLayouts/slideLayout2.xml"/><Relationship Id="rId4" Type="http://schemas.openxmlformats.org/officeDocument/2006/relationships/image" Target="../media/image270.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vi-VN" dirty="0" smtClean="0"/>
              <a:t>Chương </a:t>
            </a:r>
            <a:r>
              <a:rPr lang="en-US" dirty="0" smtClean="0"/>
              <a:t>5</a:t>
            </a:r>
            <a:r>
              <a:rPr lang="vi-VN" dirty="0" smtClean="0"/>
              <a:t>:</a:t>
            </a:r>
            <a:br>
              <a:rPr lang="vi-VN" dirty="0" smtClean="0"/>
            </a:br>
            <a:r>
              <a:rPr lang="vi-VN" dirty="0" smtClean="0"/>
              <a:t>Lý thuyết tối ưu</a:t>
            </a:r>
            <a:endParaRPr lang="en-US" dirty="0"/>
          </a:p>
        </p:txBody>
      </p:sp>
      <p:sp>
        <p:nvSpPr>
          <p:cNvPr id="3" name="Subtitle 2"/>
          <p:cNvSpPr>
            <a:spLocks noGrp="1"/>
          </p:cNvSpPr>
          <p:nvPr>
            <p:ph type="subTitle" idx="1"/>
          </p:nvPr>
        </p:nvSpPr>
        <p:spPr/>
        <p:txBody>
          <a:bodyPr/>
          <a:lstStyle/>
          <a:p>
            <a:r>
              <a:rPr lang="vi-VN" dirty="0" smtClean="0"/>
              <a:t>Phạm Thị Đan Ngọc</a:t>
            </a:r>
            <a:endParaRPr lang="en-US" dirty="0">
              <a:latin typeface="Segoe Script" panose="030B0504020000000003" pitchFamily="66" charset="0"/>
            </a:endParaRPr>
          </a:p>
        </p:txBody>
      </p:sp>
      <p:sp>
        <p:nvSpPr>
          <p:cNvPr id="4" name="Slide Number Placeholder 3"/>
          <p:cNvSpPr>
            <a:spLocks noGrp="1"/>
          </p:cNvSpPr>
          <p:nvPr>
            <p:ph type="sldNum" sz="quarter" idx="12"/>
          </p:nvPr>
        </p:nvSpPr>
        <p:spPr/>
        <p:txBody>
          <a:bodyPr>
            <a:normAutofit lnSpcReduction="10000"/>
          </a:bodyPr>
          <a:lstStyle/>
          <a:p>
            <a:fld id="{A5965DA7-CFD0-4BBC-8CE4-76678E81AE32}" type="slidenum">
              <a:rPr lang="en-US" smtClean="0"/>
              <a:t>1</a:t>
            </a:fld>
            <a:endParaRPr lang="en-US"/>
          </a:p>
        </p:txBody>
      </p:sp>
    </p:spTree>
    <p:extLst>
      <p:ext uri="{BB962C8B-B14F-4D97-AF65-F5344CB8AC3E}">
        <p14:creationId xmlns:p14="http://schemas.microsoft.com/office/powerpoint/2010/main" val="6380794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10801350" cy="762003"/>
          </a:xfrm>
        </p:spPr>
        <p:txBody>
          <a:bodyPr>
            <a:normAutofit/>
          </a:bodyPr>
          <a:lstStyle/>
          <a:p>
            <a:r>
              <a:rPr lang="vi-VN" sz="3600" dirty="0">
                <a:solidFill>
                  <a:srgbClr val="FFFF00"/>
                </a:solidFill>
              </a:rPr>
              <a:t>5.2	Thu tối ưu các tín hiệu có tham số đã biết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2830" y="1000125"/>
                <a:ext cx="11840570" cy="5543550"/>
              </a:xfrm>
            </p:spPr>
            <p:txBody>
              <a:bodyPr>
                <a:noAutofit/>
              </a:bodyPr>
              <a:lstStyle/>
              <a:p>
                <a:pPr marL="457200" indent="-457200">
                  <a:lnSpc>
                    <a:spcPct val="110000"/>
                  </a:lnSpc>
                  <a:spcBef>
                    <a:spcPts val="300"/>
                  </a:spcBef>
                  <a:spcAft>
                    <a:spcPts val="300"/>
                  </a:spcAft>
                  <a:buFont typeface="Wingdings" panose="05000000000000000000" pitchFamily="2" charset="2"/>
                  <a:buChar char="v"/>
                </a:pPr>
                <a:r>
                  <a:rPr lang="vi-VN" sz="2800" dirty="0" smtClean="0">
                    <a:solidFill>
                      <a:srgbClr val="66FF33"/>
                    </a:solidFill>
                    <a:latin typeface="Times New Roman" panose="02020603050405020304" pitchFamily="18" charset="0"/>
                    <a:cs typeface="Times New Roman" panose="02020603050405020304" pitchFamily="18" charset="0"/>
                  </a:rPr>
                  <a:t>Giải quyết vấn đề</a:t>
                </a:r>
              </a:p>
              <a:p>
                <a:pPr marL="914400" indent="-457200">
                  <a:lnSpc>
                    <a:spcPct val="110000"/>
                  </a:lnSpc>
                  <a:spcBef>
                    <a:spcPts val="300"/>
                  </a:spcBef>
                  <a:spcAft>
                    <a:spcPts val="300"/>
                  </a:spcAft>
                  <a:buFont typeface="Wingdings" panose="05000000000000000000" pitchFamily="2" charset="2"/>
                  <a:buChar char="Ø"/>
                </a:pPr>
                <a:r>
                  <a:rPr lang="vi-VN" sz="2800" dirty="0">
                    <a:latin typeface="Times New Roman" panose="02020603050405020304" pitchFamily="18" charset="0"/>
                    <a:cs typeface="Times New Roman" panose="02020603050405020304" pitchFamily="18" charset="0"/>
                  </a:rPr>
                  <a:t>Tìm hàm hợp lý</a:t>
                </a:r>
                <a:r>
                  <a:rPr lang="vi-VN" sz="2800" dirty="0">
                    <a:solidFill>
                      <a:srgbClr val="66FF33"/>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800" i="1">
                            <a:solidFill>
                              <a:srgbClr val="66FF33"/>
                            </a:solidFill>
                            <a:latin typeface="Cambria Math" panose="02040503050406030204" pitchFamily="18" charset="0"/>
                          </a:rPr>
                        </m:ctrlPr>
                      </m:sSubPr>
                      <m:e>
                        <m:r>
                          <a:rPr lang="en-US" sz="2800" i="1">
                            <a:solidFill>
                              <a:srgbClr val="66FF33"/>
                            </a:solidFill>
                            <a:latin typeface="Cambria Math" panose="02040503050406030204" pitchFamily="18" charset="0"/>
                          </a:rPr>
                          <m:t>𝜆</m:t>
                        </m:r>
                      </m:e>
                      <m:sub>
                        <m:f>
                          <m:fPr>
                            <m:type m:val="lin"/>
                            <m:ctrlPr>
                              <a:rPr lang="en-US" sz="2800" i="1">
                                <a:solidFill>
                                  <a:srgbClr val="66FF33"/>
                                </a:solidFill>
                                <a:latin typeface="Cambria Math" panose="02040503050406030204" pitchFamily="18" charset="0"/>
                              </a:rPr>
                            </m:ctrlPr>
                          </m:fPr>
                          <m:num>
                            <m:r>
                              <a:rPr lang="en-US" sz="2800" i="1">
                                <a:solidFill>
                                  <a:srgbClr val="66FF33"/>
                                </a:solidFill>
                                <a:latin typeface="Cambria Math" panose="02040503050406030204" pitchFamily="18" charset="0"/>
                              </a:rPr>
                              <m:t>𝑙</m:t>
                            </m:r>
                          </m:num>
                          <m:den>
                            <m:r>
                              <a:rPr lang="en-US" sz="2800">
                                <a:solidFill>
                                  <a:srgbClr val="66FF33"/>
                                </a:solidFill>
                                <a:latin typeface="Cambria Math" panose="02040503050406030204" pitchFamily="18" charset="0"/>
                              </a:rPr>
                              <m:t>0</m:t>
                            </m:r>
                          </m:den>
                        </m:f>
                      </m:sub>
                    </m:sSub>
                    <m:d>
                      <m:dPr>
                        <m:ctrlPr>
                          <a:rPr lang="en-US" sz="2800" i="1">
                            <a:solidFill>
                              <a:srgbClr val="66FF33"/>
                            </a:solidFill>
                            <a:latin typeface="Cambria Math" panose="02040503050406030204" pitchFamily="18" charset="0"/>
                          </a:rPr>
                        </m:ctrlPr>
                      </m:dPr>
                      <m:e>
                        <m:r>
                          <a:rPr lang="en-US" sz="2800" i="1">
                            <a:solidFill>
                              <a:srgbClr val="66FF33"/>
                            </a:solidFill>
                            <a:latin typeface="Cambria Math" panose="02040503050406030204" pitchFamily="18" charset="0"/>
                          </a:rPr>
                          <m:t>𝑢</m:t>
                        </m:r>
                      </m:e>
                    </m:d>
                  </m:oMath>
                </a14:m>
                <a:r>
                  <a:rPr lang="vi-VN" sz="2800" dirty="0" smtClean="0">
                    <a:latin typeface="Times New Roman" panose="02020603050405020304" pitchFamily="18" charset="0"/>
                    <a:cs typeface="Times New Roman" panose="02020603050405020304" pitchFamily="18" charset="0"/>
                  </a:rPr>
                  <a:t>:</a:t>
                </a:r>
                <a:endParaRPr lang="vi-VN" sz="2800" dirty="0">
                  <a:latin typeface="Times New Roman" panose="02020603050405020304" pitchFamily="18" charset="0"/>
                  <a:cs typeface="Times New Roman" panose="02020603050405020304" pitchFamily="18" charset="0"/>
                </a:endParaRPr>
              </a:p>
              <a:p>
                <a:pPr marL="457200" indent="0">
                  <a:lnSpc>
                    <a:spcPct val="110000"/>
                  </a:lnSpc>
                  <a:spcBef>
                    <a:spcPts val="300"/>
                  </a:spcBef>
                  <a:spcAft>
                    <a:spcPts val="300"/>
                  </a:spcAft>
                  <a:buNone/>
                </a:pPr>
                <a:r>
                  <a:rPr lang="vi-VN" sz="2800" dirty="0" smtClean="0">
                    <a:latin typeface="Times New Roman" panose="02020603050405020304" pitchFamily="18" charset="0"/>
                    <a:cs typeface="Times New Roman" panose="02020603050405020304" pitchFamily="18" charset="0"/>
                  </a:rPr>
                  <a:t>Ta có:  </a:t>
                </a:r>
                <a14:m>
                  <m:oMath xmlns:m="http://schemas.openxmlformats.org/officeDocument/2006/math">
                    <m:r>
                      <a:rPr lang="en-US" sz="2800" i="1">
                        <a:solidFill>
                          <a:srgbClr val="66FF33"/>
                        </a:solidFill>
                        <a:latin typeface="Cambria Math" panose="02040503050406030204" pitchFamily="18" charset="0"/>
                      </a:rPr>
                      <m:t>𝑢</m:t>
                    </m:r>
                    <m:d>
                      <m:dPr>
                        <m:ctrlPr>
                          <a:rPr lang="en-US" sz="2800" i="1">
                            <a:solidFill>
                              <a:srgbClr val="66FF33"/>
                            </a:solidFill>
                            <a:latin typeface="Cambria Math" panose="02040503050406030204" pitchFamily="18" charset="0"/>
                          </a:rPr>
                        </m:ctrlPr>
                      </m:dPr>
                      <m:e>
                        <m:r>
                          <a:rPr lang="en-US" sz="2800" i="1">
                            <a:solidFill>
                              <a:srgbClr val="66FF33"/>
                            </a:solidFill>
                            <a:latin typeface="Cambria Math" panose="02040503050406030204" pitchFamily="18" charset="0"/>
                          </a:rPr>
                          <m:t>𝑡</m:t>
                        </m:r>
                      </m:e>
                    </m:d>
                    <m:r>
                      <a:rPr lang="en-US" sz="2800">
                        <a:solidFill>
                          <a:srgbClr val="66FF33"/>
                        </a:solidFill>
                        <a:latin typeface="Cambria Math" panose="02040503050406030204" pitchFamily="18" charset="0"/>
                      </a:rPr>
                      <m:t>=</m:t>
                    </m:r>
                    <m:r>
                      <a:rPr lang="en-US" sz="2800" i="1">
                        <a:solidFill>
                          <a:srgbClr val="66FF33"/>
                        </a:solidFill>
                        <a:latin typeface="Cambria Math" panose="02040503050406030204" pitchFamily="18" charset="0"/>
                      </a:rPr>
                      <m:t>𝜇</m:t>
                    </m:r>
                    <m:sSub>
                      <m:sSubPr>
                        <m:ctrlPr>
                          <a:rPr lang="en-US" sz="2800" i="1">
                            <a:solidFill>
                              <a:srgbClr val="66FF33"/>
                            </a:solidFill>
                            <a:latin typeface="Cambria Math" panose="02040503050406030204" pitchFamily="18" charset="0"/>
                          </a:rPr>
                        </m:ctrlPr>
                      </m:sSubPr>
                      <m:e>
                        <m:r>
                          <a:rPr lang="en-US" sz="2800" i="1">
                            <a:solidFill>
                              <a:srgbClr val="66FF33"/>
                            </a:solidFill>
                            <a:latin typeface="Cambria Math" panose="02040503050406030204" pitchFamily="18" charset="0"/>
                          </a:rPr>
                          <m:t>𝑆</m:t>
                        </m:r>
                      </m:e>
                      <m:sub>
                        <m:r>
                          <a:rPr lang="vi-VN" sz="2800" i="1">
                            <a:solidFill>
                              <a:srgbClr val="66FF33"/>
                            </a:solidFill>
                            <a:latin typeface="Cambria Math" panose="02040503050406030204" pitchFamily="18" charset="0"/>
                          </a:rPr>
                          <m:t>𝑗</m:t>
                        </m:r>
                      </m:sub>
                    </m:sSub>
                    <m:d>
                      <m:dPr>
                        <m:ctrlPr>
                          <a:rPr lang="en-US" sz="2800" i="1">
                            <a:solidFill>
                              <a:srgbClr val="66FF33"/>
                            </a:solidFill>
                            <a:latin typeface="Cambria Math" panose="02040503050406030204" pitchFamily="18" charset="0"/>
                          </a:rPr>
                        </m:ctrlPr>
                      </m:dPr>
                      <m:e>
                        <m:r>
                          <a:rPr lang="en-US" sz="2800" i="1">
                            <a:solidFill>
                              <a:srgbClr val="66FF33"/>
                            </a:solidFill>
                            <a:latin typeface="Cambria Math" panose="02040503050406030204" pitchFamily="18" charset="0"/>
                          </a:rPr>
                          <m:t>𝑡</m:t>
                        </m:r>
                        <m:r>
                          <a:rPr lang="en-US" sz="2800">
                            <a:solidFill>
                              <a:srgbClr val="66FF33"/>
                            </a:solidFill>
                            <a:latin typeface="Cambria Math" panose="02040503050406030204" pitchFamily="18" charset="0"/>
                          </a:rPr>
                          <m:t>−</m:t>
                        </m:r>
                        <m:r>
                          <a:rPr lang="en-US" sz="2800" i="1">
                            <a:solidFill>
                              <a:srgbClr val="66FF33"/>
                            </a:solidFill>
                            <a:latin typeface="Cambria Math" panose="02040503050406030204" pitchFamily="18" charset="0"/>
                          </a:rPr>
                          <m:t>𝜏</m:t>
                        </m:r>
                      </m:e>
                    </m:d>
                    <m:r>
                      <a:rPr lang="en-US" sz="2800">
                        <a:solidFill>
                          <a:srgbClr val="66FF33"/>
                        </a:solidFill>
                        <a:latin typeface="Cambria Math" panose="02040503050406030204" pitchFamily="18" charset="0"/>
                      </a:rPr>
                      <m:t>+</m:t>
                    </m:r>
                    <m:r>
                      <a:rPr lang="en-US" sz="2800" i="1">
                        <a:solidFill>
                          <a:srgbClr val="66FF33"/>
                        </a:solidFill>
                        <a:latin typeface="Cambria Math" panose="02040503050406030204" pitchFamily="18" charset="0"/>
                      </a:rPr>
                      <m:t>𝑛</m:t>
                    </m:r>
                    <m:d>
                      <m:dPr>
                        <m:ctrlPr>
                          <a:rPr lang="en-US" sz="2800" i="1">
                            <a:solidFill>
                              <a:srgbClr val="66FF33"/>
                            </a:solidFill>
                            <a:latin typeface="Cambria Math" panose="02040503050406030204" pitchFamily="18" charset="0"/>
                          </a:rPr>
                        </m:ctrlPr>
                      </m:dPr>
                      <m:e>
                        <m:r>
                          <a:rPr lang="en-US" sz="2800" i="1">
                            <a:solidFill>
                              <a:srgbClr val="66FF33"/>
                            </a:solidFill>
                            <a:latin typeface="Cambria Math" panose="02040503050406030204" pitchFamily="18" charset="0"/>
                          </a:rPr>
                          <m:t>𝑡</m:t>
                        </m:r>
                      </m:e>
                    </m:d>
                  </m:oMath>
                </a14:m>
                <a:endParaRPr lang="en-US" sz="2800" dirty="0">
                  <a:solidFill>
                    <a:srgbClr val="66FF33"/>
                  </a:solidFill>
                  <a:latin typeface="Times New Roman" panose="02020603050405020304" pitchFamily="18" charset="0"/>
                  <a:cs typeface="Times New Roman" panose="02020603050405020304" pitchFamily="18" charset="0"/>
                </a:endParaRPr>
              </a:p>
              <a:p>
                <a:pPr marL="457200" indent="0">
                  <a:lnSpc>
                    <a:spcPct val="110000"/>
                  </a:lnSpc>
                  <a:spcBef>
                    <a:spcPts val="300"/>
                  </a:spcBef>
                  <a:spcAft>
                    <a:spcPts val="300"/>
                  </a:spcAft>
                  <a:buNone/>
                </a:pPr>
                <a:r>
                  <a:rPr lang="vi-VN" sz="2800" dirty="0" smtClean="0">
                    <a:latin typeface="Times New Roman" panose="02020603050405020304" pitchFamily="18" charset="0"/>
                    <a:cs typeface="Times New Roman" panose="02020603050405020304" pitchFamily="18" charset="0"/>
                  </a:rPr>
                  <a:t>Trong đó, </a:t>
                </a:r>
                <a14:m>
                  <m:oMath xmlns:m="http://schemas.openxmlformats.org/officeDocument/2006/math">
                    <m:r>
                      <a:rPr lang="en-US" sz="2800" i="1">
                        <a:solidFill>
                          <a:srgbClr val="66FF33"/>
                        </a:solidFill>
                        <a:latin typeface="Cambria Math" panose="02040503050406030204" pitchFamily="18" charset="0"/>
                      </a:rPr>
                      <m:t>𝜇</m:t>
                    </m:r>
                  </m:oMath>
                </a14:m>
                <a:r>
                  <a:rPr lang="vi-VN" sz="2800" dirty="0" smtClean="0">
                    <a:latin typeface="Times New Roman" panose="02020603050405020304" pitchFamily="18" charset="0"/>
                    <a:cs typeface="Times New Roman" panose="02020603050405020304" pitchFamily="18" charset="0"/>
                  </a:rPr>
                  <a:t>, </a:t>
                </a:r>
                <a14:m>
                  <m:oMath xmlns:m="http://schemas.openxmlformats.org/officeDocument/2006/math">
                    <m:r>
                      <a:rPr lang="en-US" sz="2800" i="1">
                        <a:solidFill>
                          <a:srgbClr val="66FF33"/>
                        </a:solidFill>
                        <a:latin typeface="Cambria Math" panose="02040503050406030204" pitchFamily="18" charset="0"/>
                      </a:rPr>
                      <m:t>𝜏</m:t>
                    </m:r>
                  </m:oMath>
                </a14:m>
                <a:r>
                  <a:rPr lang="vi-VN" sz="2800" dirty="0" smtClean="0">
                    <a:latin typeface="Times New Roman" panose="02020603050405020304" pitchFamily="18" charset="0"/>
                    <a:cs typeface="Times New Roman" panose="02020603050405020304" pitchFamily="18" charset="0"/>
                  </a:rPr>
                  <a:t> = const. : các tham số kênh truyền; </a:t>
                </a:r>
              </a:p>
              <a:p>
                <a:pPr marL="457200" indent="0">
                  <a:lnSpc>
                    <a:spcPct val="110000"/>
                  </a:lnSpc>
                  <a:spcBef>
                    <a:spcPts val="300"/>
                  </a:spcBef>
                  <a:spcAft>
                    <a:spcPts val="300"/>
                  </a:spcAft>
                  <a:buNone/>
                </a:pPr>
                <a:r>
                  <a:rPr lang="vi-VN" sz="28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800" i="1">
                            <a:solidFill>
                              <a:srgbClr val="66FF33"/>
                            </a:solidFill>
                            <a:latin typeface="Cambria Math" panose="02040503050406030204" pitchFamily="18" charset="0"/>
                          </a:rPr>
                        </m:ctrlPr>
                      </m:sSubPr>
                      <m:e>
                        <m:r>
                          <a:rPr lang="en-US" sz="2800" i="1">
                            <a:solidFill>
                              <a:srgbClr val="66FF33"/>
                            </a:solidFill>
                            <a:latin typeface="Cambria Math" panose="02040503050406030204" pitchFamily="18" charset="0"/>
                          </a:rPr>
                          <m:t>𝑆</m:t>
                        </m:r>
                      </m:e>
                      <m:sub>
                        <m:r>
                          <a:rPr lang="vi-VN" sz="2800" i="1">
                            <a:solidFill>
                              <a:srgbClr val="66FF33"/>
                            </a:solidFill>
                            <a:latin typeface="Cambria Math" panose="02040503050406030204" pitchFamily="18" charset="0"/>
                          </a:rPr>
                          <m:t>𝑗</m:t>
                        </m:r>
                      </m:sub>
                    </m:sSub>
                    <m:d>
                      <m:dPr>
                        <m:ctrlPr>
                          <a:rPr lang="en-US" sz="2800" i="1">
                            <a:solidFill>
                              <a:srgbClr val="66FF33"/>
                            </a:solidFill>
                            <a:latin typeface="Cambria Math" panose="02040503050406030204" pitchFamily="18" charset="0"/>
                          </a:rPr>
                        </m:ctrlPr>
                      </m:dPr>
                      <m:e>
                        <m:r>
                          <a:rPr lang="en-US" sz="2800" i="1">
                            <a:solidFill>
                              <a:srgbClr val="66FF33"/>
                            </a:solidFill>
                            <a:latin typeface="Cambria Math" panose="02040503050406030204" pitchFamily="18" charset="0"/>
                          </a:rPr>
                          <m:t>𝑡</m:t>
                        </m:r>
                      </m:e>
                    </m:d>
                    <m:r>
                      <a:rPr lang="vi-VN" sz="2800" b="0" i="0" smtClean="0">
                        <a:solidFill>
                          <a:srgbClr val="66FF33"/>
                        </a:solidFill>
                        <a:latin typeface="Cambria Math" panose="02040503050406030204" pitchFamily="18" charset="0"/>
                      </a:rPr>
                      <m:t> </m:t>
                    </m:r>
                    <m:r>
                      <a:rPr lang="vi-VN" sz="2800" b="0" i="0" smtClean="0">
                        <a:solidFill>
                          <a:schemeClr val="tx1"/>
                        </a:solidFill>
                        <a:latin typeface="Cambria Math" panose="02040503050406030204" pitchFamily="18" charset="0"/>
                      </a:rPr>
                      <m:t>: </m:t>
                    </m:r>
                    <m:r>
                      <m:rPr>
                        <m:sty m:val="p"/>
                      </m:rPr>
                      <a:rPr lang="vi-VN" sz="2800" i="1">
                        <a:solidFill>
                          <a:schemeClr val="tx1"/>
                        </a:solidFill>
                        <a:latin typeface="Cambria Math" panose="02040503050406030204" pitchFamily="18" charset="0"/>
                      </a:rPr>
                      <m:t>t</m:t>
                    </m:r>
                    <m:r>
                      <a:rPr lang="vi-VN" sz="2800" i="1">
                        <a:solidFill>
                          <a:schemeClr val="tx1"/>
                        </a:solidFill>
                        <a:latin typeface="Cambria Math" panose="02040503050406030204" pitchFamily="18" charset="0"/>
                      </a:rPr>
                      <m:t>í</m:t>
                    </m:r>
                    <m:r>
                      <m:rPr>
                        <m:sty m:val="p"/>
                      </m:rPr>
                      <a:rPr lang="vi-VN" sz="2800" i="1">
                        <a:solidFill>
                          <a:schemeClr val="tx1"/>
                        </a:solidFill>
                        <a:latin typeface="Cambria Math" panose="02040503050406030204" pitchFamily="18" charset="0"/>
                      </a:rPr>
                      <m:t>n</m:t>
                    </m:r>
                  </m:oMath>
                </a14:m>
                <a:r>
                  <a:rPr lang="vi-VN" sz="2800" dirty="0" smtClean="0">
                    <a:solidFill>
                      <a:schemeClr val="tx1"/>
                    </a:solidFill>
                    <a:latin typeface="Times New Roman" panose="02020603050405020304" pitchFamily="18" charset="0"/>
                    <a:cs typeface="Times New Roman" panose="02020603050405020304" pitchFamily="18" charset="0"/>
                  </a:rPr>
                  <a:t> hiệu </a:t>
                </a:r>
                <a:r>
                  <a:rPr lang="vi-VN" sz="2800" dirty="0" smtClean="0">
                    <a:latin typeface="Times New Roman" panose="02020603050405020304" pitchFamily="18" charset="0"/>
                    <a:cs typeface="Times New Roman" panose="02020603050405020304" pitchFamily="18" charset="0"/>
                  </a:rPr>
                  <a:t>phát</a:t>
                </a:r>
              </a:p>
              <a:p>
                <a:pPr marL="914400" indent="-457200">
                  <a:lnSpc>
                    <a:spcPct val="110000"/>
                  </a:lnSpc>
                  <a:spcBef>
                    <a:spcPts val="300"/>
                  </a:spcBef>
                  <a:spcAft>
                    <a:spcPts val="300"/>
                  </a:spcAft>
                  <a:buFont typeface="Wingdings" panose="05000000000000000000" pitchFamily="2" charset="2"/>
                  <a:buChar char="Ø"/>
                </a:pPr>
                <a:r>
                  <a:rPr lang="vi-VN" sz="2800" dirty="0" smtClean="0">
                    <a:latin typeface="Times New Roman" panose="02020603050405020304" pitchFamily="18" charset="0"/>
                    <a:cs typeface="Times New Roman" panose="02020603050405020304" pitchFamily="18" charset="0"/>
                  </a:rPr>
                  <a:t>Để tìm  </a:t>
                </a:r>
                <a14:m>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𝜆</m:t>
                        </m:r>
                      </m:e>
                      <m:sub>
                        <m:f>
                          <m:fPr>
                            <m:type m:val="lin"/>
                            <m:ctrlPr>
                              <a:rPr lang="en-US" sz="2800" i="1">
                                <a:solidFill>
                                  <a:schemeClr val="tx1"/>
                                </a:solidFill>
                                <a:latin typeface="Cambria Math" panose="02040503050406030204" pitchFamily="18" charset="0"/>
                              </a:rPr>
                            </m:ctrlPr>
                          </m:fPr>
                          <m:num>
                            <m:r>
                              <a:rPr lang="en-US" sz="2800" i="1">
                                <a:solidFill>
                                  <a:schemeClr val="tx1"/>
                                </a:solidFill>
                                <a:latin typeface="Cambria Math" panose="02040503050406030204" pitchFamily="18" charset="0"/>
                              </a:rPr>
                              <m:t>𝑙</m:t>
                            </m:r>
                          </m:num>
                          <m:den>
                            <m:r>
                              <a:rPr lang="en-US" sz="2800">
                                <a:solidFill>
                                  <a:schemeClr val="tx1"/>
                                </a:solidFill>
                                <a:latin typeface="Cambria Math" panose="02040503050406030204" pitchFamily="18" charset="0"/>
                              </a:rPr>
                              <m:t>0</m:t>
                            </m:r>
                          </m:den>
                        </m:f>
                      </m:sub>
                    </m:sSub>
                    <m:d>
                      <m:dPr>
                        <m:ctrlPr>
                          <a:rPr lang="en-US" sz="2800" i="1">
                            <a:solidFill>
                              <a:schemeClr val="tx1"/>
                            </a:solidFill>
                            <a:latin typeface="Cambria Math" panose="02040503050406030204" pitchFamily="18" charset="0"/>
                          </a:rPr>
                        </m:ctrlPr>
                      </m:dPr>
                      <m:e>
                        <m:r>
                          <a:rPr lang="en-US" sz="2800" i="1">
                            <a:solidFill>
                              <a:schemeClr val="tx1"/>
                            </a:solidFill>
                            <a:latin typeface="Cambria Math" panose="02040503050406030204" pitchFamily="18" charset="0"/>
                          </a:rPr>
                          <m:t>𝑢</m:t>
                        </m:r>
                      </m:e>
                    </m:d>
                    <m:r>
                      <a:rPr lang="vi-VN" sz="2800" b="0" i="0" smtClean="0">
                        <a:solidFill>
                          <a:schemeClr val="tx1"/>
                        </a:solidFill>
                        <a:latin typeface="Cambria Math" panose="02040503050406030204" pitchFamily="18" charset="0"/>
                      </a:rPr>
                      <m:t>, </m:t>
                    </m:r>
                    <m:r>
                      <m:rPr>
                        <m:sty m:val="p"/>
                      </m:rPr>
                      <a:rPr lang="vi-VN" sz="2800" i="1">
                        <a:latin typeface="Cambria Math" panose="02040503050406030204" pitchFamily="18" charset="0"/>
                      </a:rPr>
                      <m:t>gi</m:t>
                    </m:r>
                    <m:r>
                      <a:rPr lang="vi-VN" sz="2800" i="1">
                        <a:latin typeface="Cambria Math" panose="02040503050406030204" pitchFamily="18" charset="0"/>
                      </a:rPr>
                      <m:t>ả</m:t>
                    </m:r>
                  </m:oMath>
                </a14:m>
                <a:r>
                  <a:rPr lang="vi-VN" sz="2800" dirty="0" smtClean="0">
                    <a:latin typeface="Times New Roman" panose="02020603050405020304" pitchFamily="18" charset="0"/>
                    <a:cs typeface="Times New Roman" panose="02020603050405020304" pitchFamily="18" charset="0"/>
                  </a:rPr>
                  <a:t> sử </a:t>
                </a:r>
                <a14:m>
                  <m:oMath xmlns:m="http://schemas.openxmlformats.org/officeDocument/2006/math">
                    <m:r>
                      <a:rPr lang="en-US" sz="2800" i="1">
                        <a:solidFill>
                          <a:srgbClr val="66FF33"/>
                        </a:solidFill>
                        <a:latin typeface="Cambria Math" panose="02040503050406030204" pitchFamily="18" charset="0"/>
                      </a:rPr>
                      <m:t>𝑢</m:t>
                    </m:r>
                    <m:d>
                      <m:dPr>
                        <m:ctrlPr>
                          <a:rPr lang="en-US" sz="2800" i="1">
                            <a:solidFill>
                              <a:srgbClr val="66FF33"/>
                            </a:solidFill>
                            <a:latin typeface="Cambria Math" panose="02040503050406030204" pitchFamily="18" charset="0"/>
                          </a:rPr>
                        </m:ctrlPr>
                      </m:dPr>
                      <m:e>
                        <m:r>
                          <a:rPr lang="en-US" sz="2800" i="1">
                            <a:solidFill>
                              <a:srgbClr val="66FF33"/>
                            </a:solidFill>
                            <a:latin typeface="Cambria Math" panose="02040503050406030204" pitchFamily="18" charset="0"/>
                          </a:rPr>
                          <m:t>𝑡</m:t>
                        </m:r>
                      </m:e>
                    </m:d>
                  </m:oMath>
                </a14:m>
                <a:r>
                  <a:rPr lang="vi-VN" sz="2800" dirty="0" smtClean="0">
                    <a:latin typeface="Times New Roman" panose="02020603050405020304" pitchFamily="18" charset="0"/>
                    <a:cs typeface="Times New Roman" panose="02020603050405020304" pitchFamily="18" charset="0"/>
                  </a:rPr>
                  <a:t> có phổ hữu hạn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i="1">
                            <a:latin typeface="Cambria Math" panose="02040503050406030204" pitchFamily="18" charset="0"/>
                          </a:rPr>
                          <m:t>𝑐</m:t>
                        </m:r>
                      </m:sub>
                    </m:sSub>
                  </m:oMath>
                </a14:m>
                <a:r>
                  <a:rPr lang="vi-VN" sz="2800" dirty="0" smtClean="0">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sym typeface="Wingdings" panose="05000000000000000000" pitchFamily="2" charset="2"/>
                  </a:rPr>
                  <a:t> rời rạc hóa </a:t>
                </a:r>
                <a14:m>
                  <m:oMath xmlns:m="http://schemas.openxmlformats.org/officeDocument/2006/math">
                    <m:r>
                      <a:rPr lang="en-US" sz="2800" i="1">
                        <a:solidFill>
                          <a:srgbClr val="66FF33"/>
                        </a:solidFill>
                        <a:latin typeface="Cambria Math" panose="02040503050406030204" pitchFamily="18" charset="0"/>
                      </a:rPr>
                      <m:t>𝑢</m:t>
                    </m:r>
                    <m:d>
                      <m:dPr>
                        <m:ctrlPr>
                          <a:rPr lang="en-US" sz="2800" i="1">
                            <a:solidFill>
                              <a:srgbClr val="66FF33"/>
                            </a:solidFill>
                            <a:latin typeface="Cambria Math" panose="02040503050406030204" pitchFamily="18" charset="0"/>
                          </a:rPr>
                        </m:ctrlPr>
                      </m:dPr>
                      <m:e>
                        <m:r>
                          <a:rPr lang="en-US" sz="2800" i="1">
                            <a:solidFill>
                              <a:srgbClr val="66FF33"/>
                            </a:solidFill>
                            <a:latin typeface="Cambria Math" panose="02040503050406030204" pitchFamily="18" charset="0"/>
                          </a:rPr>
                          <m:t>𝑡</m:t>
                        </m:r>
                      </m:e>
                    </m:d>
                  </m:oMath>
                </a14:m>
                <a:r>
                  <a:rPr lang="vi-VN" sz="2800" dirty="0" smtClean="0">
                    <a:latin typeface="Times New Roman" panose="02020603050405020304" pitchFamily="18" charset="0"/>
                    <a:cs typeface="Times New Roman" panose="02020603050405020304" pitchFamily="18" charset="0"/>
                    <a:sym typeface="Wingdings" panose="05000000000000000000" pitchFamily="2" charset="2"/>
                  </a:rPr>
                  <a:t> thành </a:t>
                </a:r>
                <a:r>
                  <a:rPr lang="vi-VN" sz="2800" i="1" dirty="0" smtClean="0">
                    <a:latin typeface="Times New Roman" panose="02020603050405020304" pitchFamily="18" charset="0"/>
                    <a:cs typeface="Times New Roman" panose="02020603050405020304" pitchFamily="18" charset="0"/>
                    <a:sym typeface="Wingdings" panose="05000000000000000000" pitchFamily="2" charset="2"/>
                  </a:rPr>
                  <a:t>n</a:t>
                </a:r>
                <a:r>
                  <a:rPr lang="vi-VN" sz="2800" dirty="0" smtClean="0">
                    <a:latin typeface="Times New Roman" panose="02020603050405020304" pitchFamily="18" charset="0"/>
                    <a:cs typeface="Times New Roman" panose="02020603050405020304" pitchFamily="18" charset="0"/>
                    <a:sym typeface="Wingdings" panose="05000000000000000000" pitchFamily="2" charset="2"/>
                  </a:rPr>
                  <a:t> số: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𝑢</m:t>
                        </m:r>
                      </m:e>
                      <m:sub>
                        <m:r>
                          <a:rPr lang="en-US" sz="2800">
                            <a:latin typeface="Cambria Math" panose="02040503050406030204" pitchFamily="18" charset="0"/>
                          </a:rPr>
                          <m:t>1</m:t>
                        </m:r>
                      </m:sub>
                    </m:sSub>
                    <m:r>
                      <a:rPr lang="en-US" sz="280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𝑢</m:t>
                        </m:r>
                      </m:e>
                      <m:sub>
                        <m:r>
                          <a:rPr lang="en-US" sz="2800">
                            <a:latin typeface="Cambria Math" panose="02040503050406030204" pitchFamily="18" charset="0"/>
                          </a:rPr>
                          <m:t>2</m:t>
                        </m:r>
                      </m:sub>
                    </m:sSub>
                    <m:r>
                      <a:rPr lang="en-US" sz="280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𝑢</m:t>
                        </m:r>
                      </m:e>
                      <m:sub>
                        <m:r>
                          <a:rPr lang="en-US" sz="2800" i="1">
                            <a:latin typeface="Cambria Math" panose="02040503050406030204" pitchFamily="18" charset="0"/>
                          </a:rPr>
                          <m:t>𝑛</m:t>
                        </m:r>
                      </m:sub>
                    </m:sSub>
                    <m:r>
                      <a:rPr lang="en-US" sz="2800">
                        <a:latin typeface="Cambria Math" panose="02040503050406030204" pitchFamily="18" charset="0"/>
                      </a:rPr>
                      <m:t>=2</m:t>
                    </m:r>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i="1">
                            <a:latin typeface="Cambria Math" panose="02040503050406030204" pitchFamily="18" charset="0"/>
                          </a:rPr>
                          <m:t>𝑐</m:t>
                        </m:r>
                      </m:sub>
                    </m:sSub>
                    <m:r>
                      <a:rPr lang="en-US" sz="2800" i="1">
                        <a:latin typeface="Cambria Math" panose="02040503050406030204" pitchFamily="18" charset="0"/>
                      </a:rPr>
                      <m:t>𝑇</m:t>
                    </m:r>
                  </m:oMath>
                </a14:m>
                <a:r>
                  <a:rPr lang="vi-VN" sz="2800" dirty="0" smtClean="0">
                    <a:latin typeface="Times New Roman" panose="02020603050405020304" pitchFamily="18" charset="0"/>
                    <a:cs typeface="Times New Roman" panose="02020603050405020304" pitchFamily="18" charset="0"/>
                  </a:rPr>
                  <a:t>.</a:t>
                </a:r>
              </a:p>
              <a:p>
                <a:pPr marL="914400" indent="-457200">
                  <a:lnSpc>
                    <a:spcPct val="110000"/>
                  </a:lnSpc>
                  <a:spcBef>
                    <a:spcPts val="300"/>
                  </a:spcBef>
                  <a:spcAft>
                    <a:spcPts val="300"/>
                  </a:spcAft>
                  <a:buFont typeface="Wingdings" panose="05000000000000000000" pitchFamily="2" charset="2"/>
                  <a:buChar char="Ø"/>
                </a:pPr>
                <a:r>
                  <a:rPr lang="vi-VN" sz="2800" dirty="0" smtClean="0">
                    <a:latin typeface="Times New Roman" panose="02020603050405020304" pitchFamily="18" charset="0"/>
                    <a:cs typeface="Times New Roman" panose="02020603050405020304" pitchFamily="18" charset="0"/>
                  </a:rPr>
                  <a:t>Cần tìm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𝜆</m:t>
                        </m:r>
                      </m:e>
                      <m:sub>
                        <m:f>
                          <m:fPr>
                            <m:type m:val="lin"/>
                            <m:ctrlPr>
                              <a:rPr lang="en-US" sz="2800" i="1">
                                <a:latin typeface="Cambria Math" panose="02040503050406030204" pitchFamily="18" charset="0"/>
                              </a:rPr>
                            </m:ctrlPr>
                          </m:fPr>
                          <m:num>
                            <m:r>
                              <a:rPr lang="en-US" sz="2800" i="1">
                                <a:latin typeface="Cambria Math" panose="02040503050406030204" pitchFamily="18" charset="0"/>
                              </a:rPr>
                              <m:t>𝑙</m:t>
                            </m:r>
                          </m:num>
                          <m:den>
                            <m:r>
                              <a:rPr lang="en-US" sz="2800">
                                <a:latin typeface="Cambria Math" panose="02040503050406030204" pitchFamily="18" charset="0"/>
                              </a:rPr>
                              <m:t>0</m:t>
                            </m:r>
                          </m:den>
                        </m:f>
                      </m:sub>
                    </m:sSub>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𝑢</m:t>
                            </m:r>
                          </m:e>
                          <m:sub>
                            <m:r>
                              <a:rPr lang="en-US" sz="2800">
                                <a:latin typeface="Cambria Math" panose="02040503050406030204" pitchFamily="18" charset="0"/>
                              </a:rPr>
                              <m:t>1</m:t>
                            </m:r>
                          </m:sub>
                        </m:sSub>
                        <m:r>
                          <a:rPr lang="en-US" sz="280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𝑢</m:t>
                            </m:r>
                          </m:e>
                          <m:sub>
                            <m:r>
                              <a:rPr lang="en-US" sz="2800">
                                <a:latin typeface="Cambria Math" panose="02040503050406030204" pitchFamily="18" charset="0"/>
                              </a:rPr>
                              <m:t>2</m:t>
                            </m:r>
                          </m:sub>
                        </m:sSub>
                        <m:r>
                          <a:rPr lang="en-US" sz="280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𝑢</m:t>
                            </m:r>
                          </m:e>
                          <m:sub>
                            <m:r>
                              <a:rPr lang="en-US" sz="2800" i="1">
                                <a:latin typeface="Cambria Math" panose="02040503050406030204" pitchFamily="18" charset="0"/>
                              </a:rPr>
                              <m:t>𝑛</m:t>
                            </m:r>
                          </m:sub>
                        </m:sSub>
                      </m:e>
                    </m:d>
                  </m:oMath>
                </a14:m>
                <a:endParaRPr lang="vi-VN" sz="2800" dirty="0" smtClean="0">
                  <a:latin typeface="Times New Roman" panose="02020603050405020304" pitchFamily="18" charset="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22830" y="1000125"/>
                <a:ext cx="11840570" cy="5543550"/>
              </a:xfrm>
              <a:blipFill rotWithShape="0">
                <a:blip r:embed="rId2"/>
                <a:stretch>
                  <a:fillRect l="-566" t="-880" r="-721"/>
                </a:stretch>
              </a:blipFill>
            </p:spPr>
            <p:txBody>
              <a:bodyPr/>
              <a:lstStyle/>
              <a:p>
                <a:r>
                  <a:rPr lang="en-US">
                    <a:noFill/>
                  </a:rPr>
                  <a:t> </a:t>
                </a:r>
              </a:p>
            </p:txBody>
          </p:sp>
        </mc:Fallback>
      </mc:AlternateContent>
      <p:cxnSp>
        <p:nvCxnSpPr>
          <p:cNvPr id="5" name="Straight Connector 4"/>
          <p:cNvCxnSpPr/>
          <p:nvPr/>
        </p:nvCxnSpPr>
        <p:spPr>
          <a:xfrm>
            <a:off x="15240" y="762003"/>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normAutofit lnSpcReduction="10000"/>
          </a:bodyPr>
          <a:lstStyle/>
          <a:p>
            <a:fld id="{A5965DA7-CFD0-4BBC-8CE4-76678E81AE32}" type="slidenum">
              <a:rPr lang="en-US" smtClean="0"/>
              <a:t>10</a:t>
            </a:fld>
            <a:endParaRPr lang="en-US"/>
          </a:p>
        </p:txBody>
      </p:sp>
      <mc:AlternateContent xmlns:mc="http://schemas.openxmlformats.org/markup-compatibility/2006">
        <mc:Choice xmlns:a14="http://schemas.microsoft.com/office/drawing/2010/main" Requires="a14">
          <p:sp>
            <p:nvSpPr>
              <p:cNvPr id="15" name="Rectangle 14"/>
              <p:cNvSpPr/>
              <p:nvPr/>
            </p:nvSpPr>
            <p:spPr>
              <a:xfrm>
                <a:off x="2415849" y="5542375"/>
                <a:ext cx="6810134" cy="10696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i="1">
                              <a:latin typeface="Cambria Math" panose="02040503050406030204" pitchFamily="18" charset="0"/>
                            </a:rPr>
                            <m:t>𝜆</m:t>
                          </m:r>
                        </m:e>
                        <m:sub>
                          <m:f>
                            <m:fPr>
                              <m:type m:val="lin"/>
                              <m:ctrlPr>
                                <a:rPr lang="en-US" sz="2800" i="1">
                                  <a:latin typeface="Cambria Math" panose="02040503050406030204" pitchFamily="18" charset="0"/>
                                </a:rPr>
                              </m:ctrlPr>
                            </m:fPr>
                            <m:num>
                              <m:r>
                                <a:rPr lang="en-US" sz="2800" i="1">
                                  <a:latin typeface="Cambria Math" panose="02040503050406030204" pitchFamily="18" charset="0"/>
                                </a:rPr>
                                <m:t>𝑙</m:t>
                              </m:r>
                            </m:num>
                            <m:den>
                              <m:r>
                                <a:rPr lang="en-US" sz="2800" i="0">
                                  <a:latin typeface="Cambria Math" panose="02040503050406030204" pitchFamily="18" charset="0"/>
                                </a:rPr>
                                <m:t>0</m:t>
                              </m:r>
                            </m:den>
                          </m:f>
                        </m:sub>
                      </m:sSub>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𝑢</m:t>
                              </m:r>
                            </m:e>
                            <m:sub>
                              <m:r>
                                <a:rPr lang="en-US" sz="2800" i="0">
                                  <a:latin typeface="Cambria Math" panose="02040503050406030204" pitchFamily="18" charset="0"/>
                                </a:rPr>
                                <m:t>1</m:t>
                              </m:r>
                            </m:sub>
                          </m:sSub>
                          <m:r>
                            <a:rPr lang="en-US" sz="2800" i="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𝑢</m:t>
                              </m:r>
                            </m:e>
                            <m:sub>
                              <m:r>
                                <a:rPr lang="en-US" sz="2800" i="0">
                                  <a:latin typeface="Cambria Math" panose="02040503050406030204" pitchFamily="18" charset="0"/>
                                </a:rPr>
                                <m:t>2</m:t>
                              </m:r>
                            </m:sub>
                          </m:sSub>
                          <m:r>
                            <a:rPr lang="en-US" sz="2800" i="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𝑢</m:t>
                              </m:r>
                            </m:e>
                            <m:sub>
                              <m:r>
                                <a:rPr lang="en-US" sz="2800" i="1">
                                  <a:latin typeface="Cambria Math" panose="02040503050406030204" pitchFamily="18" charset="0"/>
                                </a:rPr>
                                <m:t>𝑛</m:t>
                              </m:r>
                            </m:sub>
                          </m:sSub>
                        </m:e>
                      </m:d>
                      <m:r>
                        <a:rPr lang="en-US" sz="2800" i="0">
                          <a:latin typeface="Cambria Math" panose="02040503050406030204" pitchFamily="18" charset="0"/>
                        </a:rPr>
                        <m:t>=</m:t>
                      </m:r>
                      <m:f>
                        <m:fPr>
                          <m:ctrlPr>
                            <a:rPr lang="en-US" sz="2800" i="1">
                              <a:latin typeface="Cambria Math" panose="02040503050406030204" pitchFamily="18" charset="0"/>
                            </a:rPr>
                          </m:ctrlPr>
                        </m:fPr>
                        <m:num>
                          <m:sSub>
                            <m:sSubPr>
                              <m:ctrlPr>
                                <a:rPr lang="en-US" sz="2800" i="1" smtClean="0">
                                  <a:solidFill>
                                    <a:srgbClr val="FFFF00"/>
                                  </a:solidFill>
                                  <a:latin typeface="Cambria Math" panose="02040503050406030204" pitchFamily="18" charset="0"/>
                                </a:rPr>
                              </m:ctrlPr>
                            </m:sSubPr>
                            <m:e>
                              <m:r>
                                <a:rPr lang="en-US" sz="2800" i="1">
                                  <a:solidFill>
                                    <a:srgbClr val="FFFF00"/>
                                  </a:solidFill>
                                  <a:latin typeface="Cambria Math" panose="02040503050406030204" pitchFamily="18" charset="0"/>
                                </a:rPr>
                                <m:t>𝑊</m:t>
                              </m:r>
                            </m:e>
                            <m:sub>
                              <m:r>
                                <a:rPr lang="en-US" sz="2800" i="1">
                                  <a:solidFill>
                                    <a:srgbClr val="FFFF00"/>
                                  </a:solidFill>
                                  <a:latin typeface="Cambria Math" panose="02040503050406030204" pitchFamily="18" charset="0"/>
                                </a:rPr>
                                <m:t>𝑛</m:t>
                              </m:r>
                            </m:sub>
                          </m:sSub>
                          <m:d>
                            <m:dPr>
                              <m:ctrlPr>
                                <a:rPr lang="en-US" sz="2800" i="1">
                                  <a:solidFill>
                                    <a:srgbClr val="FFFF00"/>
                                  </a:solidFill>
                                  <a:latin typeface="Cambria Math" panose="02040503050406030204" pitchFamily="18" charset="0"/>
                                </a:rPr>
                              </m:ctrlPr>
                            </m:dPr>
                            <m:e>
                              <m:sSub>
                                <m:sSubPr>
                                  <m:ctrlPr>
                                    <a:rPr lang="en-US" sz="2800" i="1">
                                      <a:solidFill>
                                        <a:srgbClr val="FFFF00"/>
                                      </a:solidFill>
                                      <a:latin typeface="Cambria Math" panose="02040503050406030204" pitchFamily="18" charset="0"/>
                                    </a:rPr>
                                  </m:ctrlPr>
                                </m:sSubPr>
                                <m:e>
                                  <m:r>
                                    <a:rPr lang="en-US" sz="2800" i="1">
                                      <a:solidFill>
                                        <a:srgbClr val="FFFF00"/>
                                      </a:solidFill>
                                      <a:latin typeface="Cambria Math" panose="02040503050406030204" pitchFamily="18" charset="0"/>
                                    </a:rPr>
                                    <m:t>𝑢</m:t>
                                  </m:r>
                                </m:e>
                                <m:sub>
                                  <m:r>
                                    <a:rPr lang="en-US" sz="2800" i="0">
                                      <a:solidFill>
                                        <a:srgbClr val="FFFF00"/>
                                      </a:solidFill>
                                      <a:latin typeface="Cambria Math" panose="02040503050406030204" pitchFamily="18" charset="0"/>
                                    </a:rPr>
                                    <m:t>1</m:t>
                                  </m:r>
                                </m:sub>
                              </m:sSub>
                              <m:r>
                                <a:rPr lang="en-US" sz="2800" i="0">
                                  <a:solidFill>
                                    <a:srgbClr val="FFFF00"/>
                                  </a:solidFill>
                                  <a:latin typeface="Cambria Math" panose="02040503050406030204" pitchFamily="18" charset="0"/>
                                </a:rPr>
                                <m:t>,</m:t>
                              </m:r>
                              <m:sSub>
                                <m:sSubPr>
                                  <m:ctrlPr>
                                    <a:rPr lang="en-US" sz="2800" i="1">
                                      <a:solidFill>
                                        <a:srgbClr val="FFFF00"/>
                                      </a:solidFill>
                                      <a:latin typeface="Cambria Math" panose="02040503050406030204" pitchFamily="18" charset="0"/>
                                    </a:rPr>
                                  </m:ctrlPr>
                                </m:sSubPr>
                                <m:e>
                                  <m:r>
                                    <a:rPr lang="en-US" sz="2800" i="1">
                                      <a:solidFill>
                                        <a:srgbClr val="FFFF00"/>
                                      </a:solidFill>
                                      <a:latin typeface="Cambria Math" panose="02040503050406030204" pitchFamily="18" charset="0"/>
                                    </a:rPr>
                                    <m:t>𝑢</m:t>
                                  </m:r>
                                </m:e>
                                <m:sub>
                                  <m:r>
                                    <a:rPr lang="en-US" sz="2800" i="0">
                                      <a:solidFill>
                                        <a:srgbClr val="FFFF00"/>
                                      </a:solidFill>
                                      <a:latin typeface="Cambria Math" panose="02040503050406030204" pitchFamily="18" charset="0"/>
                                    </a:rPr>
                                    <m:t>2</m:t>
                                  </m:r>
                                </m:sub>
                              </m:sSub>
                              <m:r>
                                <a:rPr lang="en-US" sz="2800" i="0">
                                  <a:solidFill>
                                    <a:srgbClr val="FFFF00"/>
                                  </a:solidFill>
                                  <a:latin typeface="Cambria Math" panose="02040503050406030204" pitchFamily="18" charset="0"/>
                                </a:rPr>
                                <m:t>,...,</m:t>
                              </m:r>
                              <m:f>
                                <m:fPr>
                                  <m:type m:val="lin"/>
                                  <m:ctrlPr>
                                    <a:rPr lang="en-US" sz="2800" i="1">
                                      <a:solidFill>
                                        <a:srgbClr val="FFFF00"/>
                                      </a:solidFill>
                                      <a:latin typeface="Cambria Math" panose="02040503050406030204" pitchFamily="18" charset="0"/>
                                    </a:rPr>
                                  </m:ctrlPr>
                                </m:fPr>
                                <m:num>
                                  <m:sSub>
                                    <m:sSubPr>
                                      <m:ctrlPr>
                                        <a:rPr lang="en-US" sz="2800" i="1">
                                          <a:solidFill>
                                            <a:srgbClr val="FFFF00"/>
                                          </a:solidFill>
                                          <a:latin typeface="Cambria Math" panose="02040503050406030204" pitchFamily="18" charset="0"/>
                                        </a:rPr>
                                      </m:ctrlPr>
                                    </m:sSubPr>
                                    <m:e>
                                      <m:r>
                                        <a:rPr lang="en-US" sz="2800" i="1">
                                          <a:solidFill>
                                            <a:srgbClr val="FFFF00"/>
                                          </a:solidFill>
                                          <a:latin typeface="Cambria Math" panose="02040503050406030204" pitchFamily="18" charset="0"/>
                                        </a:rPr>
                                        <m:t>𝑢</m:t>
                                      </m:r>
                                    </m:e>
                                    <m:sub>
                                      <m:r>
                                        <a:rPr lang="en-US" sz="2800" i="1">
                                          <a:solidFill>
                                            <a:srgbClr val="FFFF00"/>
                                          </a:solidFill>
                                          <a:latin typeface="Cambria Math" panose="02040503050406030204" pitchFamily="18" charset="0"/>
                                        </a:rPr>
                                        <m:t>𝑛</m:t>
                                      </m:r>
                                    </m:sub>
                                  </m:sSub>
                                </m:num>
                                <m:den>
                                  <m:sSub>
                                    <m:sSubPr>
                                      <m:ctrlPr>
                                        <a:rPr lang="en-US" sz="2800" i="1">
                                          <a:solidFill>
                                            <a:srgbClr val="FFFF00"/>
                                          </a:solidFill>
                                          <a:latin typeface="Cambria Math" panose="02040503050406030204" pitchFamily="18" charset="0"/>
                                        </a:rPr>
                                      </m:ctrlPr>
                                    </m:sSubPr>
                                    <m:e>
                                      <m:r>
                                        <a:rPr lang="en-US" sz="2800" i="1">
                                          <a:solidFill>
                                            <a:srgbClr val="FFFF00"/>
                                          </a:solidFill>
                                          <a:latin typeface="Cambria Math" panose="02040503050406030204" pitchFamily="18" charset="0"/>
                                        </a:rPr>
                                        <m:t>𝛼</m:t>
                                      </m:r>
                                    </m:e>
                                    <m:sub>
                                      <m:r>
                                        <m:rPr>
                                          <m:sty m:val="p"/>
                                        </m:rPr>
                                        <a:rPr lang="vi-VN" sz="2800" i="0">
                                          <a:solidFill>
                                            <a:srgbClr val="FFFF00"/>
                                          </a:solidFill>
                                          <a:latin typeface="Cambria Math" panose="02040503050406030204" pitchFamily="18" charset="0"/>
                                        </a:rPr>
                                        <m:t>j</m:t>
                                      </m:r>
                                    </m:sub>
                                  </m:sSub>
                                </m:den>
                              </m:f>
                            </m:e>
                          </m:d>
                        </m:num>
                        <m:den>
                          <m:sSub>
                            <m:sSubPr>
                              <m:ctrlPr>
                                <a:rPr lang="en-US" sz="2800" i="1" smtClean="0">
                                  <a:solidFill>
                                    <a:srgbClr val="66FF33"/>
                                  </a:solidFill>
                                  <a:latin typeface="Cambria Math" panose="02040503050406030204" pitchFamily="18" charset="0"/>
                                </a:rPr>
                              </m:ctrlPr>
                            </m:sSubPr>
                            <m:e>
                              <m:r>
                                <a:rPr lang="en-US" sz="2800" i="1">
                                  <a:solidFill>
                                    <a:srgbClr val="66FF33"/>
                                  </a:solidFill>
                                  <a:latin typeface="Cambria Math" panose="02040503050406030204" pitchFamily="18" charset="0"/>
                                </a:rPr>
                                <m:t>𝑊</m:t>
                              </m:r>
                            </m:e>
                            <m:sub>
                              <m:r>
                                <a:rPr lang="en-US" sz="2800" i="1">
                                  <a:solidFill>
                                    <a:srgbClr val="66FF33"/>
                                  </a:solidFill>
                                  <a:latin typeface="Cambria Math" panose="02040503050406030204" pitchFamily="18" charset="0"/>
                                </a:rPr>
                                <m:t>𝑛</m:t>
                              </m:r>
                            </m:sub>
                          </m:sSub>
                          <m:d>
                            <m:dPr>
                              <m:ctrlPr>
                                <a:rPr lang="en-US" sz="2800" i="1">
                                  <a:solidFill>
                                    <a:srgbClr val="66FF33"/>
                                  </a:solidFill>
                                  <a:latin typeface="Cambria Math" panose="02040503050406030204" pitchFamily="18" charset="0"/>
                                </a:rPr>
                              </m:ctrlPr>
                            </m:dPr>
                            <m:e>
                              <m:sSub>
                                <m:sSubPr>
                                  <m:ctrlPr>
                                    <a:rPr lang="en-US" sz="2800" i="1">
                                      <a:solidFill>
                                        <a:srgbClr val="66FF33"/>
                                      </a:solidFill>
                                      <a:latin typeface="Cambria Math" panose="02040503050406030204" pitchFamily="18" charset="0"/>
                                    </a:rPr>
                                  </m:ctrlPr>
                                </m:sSubPr>
                                <m:e>
                                  <m:r>
                                    <a:rPr lang="en-US" sz="2800" i="1">
                                      <a:solidFill>
                                        <a:srgbClr val="66FF33"/>
                                      </a:solidFill>
                                      <a:latin typeface="Cambria Math" panose="02040503050406030204" pitchFamily="18" charset="0"/>
                                    </a:rPr>
                                    <m:t>𝑢</m:t>
                                  </m:r>
                                </m:e>
                                <m:sub>
                                  <m:r>
                                    <a:rPr lang="en-US" sz="2800" i="0">
                                      <a:solidFill>
                                        <a:srgbClr val="66FF33"/>
                                      </a:solidFill>
                                      <a:latin typeface="Cambria Math" panose="02040503050406030204" pitchFamily="18" charset="0"/>
                                    </a:rPr>
                                    <m:t>1</m:t>
                                  </m:r>
                                </m:sub>
                              </m:sSub>
                              <m:r>
                                <a:rPr lang="en-US" sz="2800" i="0">
                                  <a:solidFill>
                                    <a:srgbClr val="66FF33"/>
                                  </a:solidFill>
                                  <a:latin typeface="Cambria Math" panose="02040503050406030204" pitchFamily="18" charset="0"/>
                                </a:rPr>
                                <m:t>,</m:t>
                              </m:r>
                              <m:sSub>
                                <m:sSubPr>
                                  <m:ctrlPr>
                                    <a:rPr lang="en-US" sz="2800" i="1">
                                      <a:solidFill>
                                        <a:srgbClr val="66FF33"/>
                                      </a:solidFill>
                                      <a:latin typeface="Cambria Math" panose="02040503050406030204" pitchFamily="18" charset="0"/>
                                    </a:rPr>
                                  </m:ctrlPr>
                                </m:sSubPr>
                                <m:e>
                                  <m:r>
                                    <a:rPr lang="en-US" sz="2800" i="1">
                                      <a:solidFill>
                                        <a:srgbClr val="66FF33"/>
                                      </a:solidFill>
                                      <a:latin typeface="Cambria Math" panose="02040503050406030204" pitchFamily="18" charset="0"/>
                                    </a:rPr>
                                    <m:t>𝑢</m:t>
                                  </m:r>
                                </m:e>
                                <m:sub>
                                  <m:r>
                                    <a:rPr lang="en-US" sz="2800" i="0">
                                      <a:solidFill>
                                        <a:srgbClr val="66FF33"/>
                                      </a:solidFill>
                                      <a:latin typeface="Cambria Math" panose="02040503050406030204" pitchFamily="18" charset="0"/>
                                    </a:rPr>
                                    <m:t>2</m:t>
                                  </m:r>
                                </m:sub>
                              </m:sSub>
                              <m:r>
                                <a:rPr lang="en-US" sz="2800" i="0">
                                  <a:solidFill>
                                    <a:srgbClr val="66FF33"/>
                                  </a:solidFill>
                                  <a:latin typeface="Cambria Math" panose="02040503050406030204" pitchFamily="18" charset="0"/>
                                </a:rPr>
                                <m:t>,...,</m:t>
                              </m:r>
                              <m:f>
                                <m:fPr>
                                  <m:type m:val="lin"/>
                                  <m:ctrlPr>
                                    <a:rPr lang="en-US" sz="2800" i="1">
                                      <a:solidFill>
                                        <a:srgbClr val="66FF33"/>
                                      </a:solidFill>
                                      <a:latin typeface="Cambria Math" panose="02040503050406030204" pitchFamily="18" charset="0"/>
                                    </a:rPr>
                                  </m:ctrlPr>
                                </m:fPr>
                                <m:num>
                                  <m:sSub>
                                    <m:sSubPr>
                                      <m:ctrlPr>
                                        <a:rPr lang="en-US" sz="2800" i="1">
                                          <a:solidFill>
                                            <a:srgbClr val="66FF33"/>
                                          </a:solidFill>
                                          <a:latin typeface="Cambria Math" panose="02040503050406030204" pitchFamily="18" charset="0"/>
                                        </a:rPr>
                                      </m:ctrlPr>
                                    </m:sSubPr>
                                    <m:e>
                                      <m:r>
                                        <a:rPr lang="en-US" sz="2800" i="1">
                                          <a:solidFill>
                                            <a:srgbClr val="66FF33"/>
                                          </a:solidFill>
                                          <a:latin typeface="Cambria Math" panose="02040503050406030204" pitchFamily="18" charset="0"/>
                                        </a:rPr>
                                        <m:t>𝑢</m:t>
                                      </m:r>
                                    </m:e>
                                    <m:sub>
                                      <m:r>
                                        <a:rPr lang="en-US" sz="2800" i="1">
                                          <a:solidFill>
                                            <a:srgbClr val="66FF33"/>
                                          </a:solidFill>
                                          <a:latin typeface="Cambria Math" panose="02040503050406030204" pitchFamily="18" charset="0"/>
                                        </a:rPr>
                                        <m:t>𝑛</m:t>
                                      </m:r>
                                    </m:sub>
                                  </m:sSub>
                                </m:num>
                                <m:den>
                                  <m:r>
                                    <a:rPr lang="en-US" sz="2800" i="0">
                                      <a:solidFill>
                                        <a:srgbClr val="66FF33"/>
                                      </a:solidFill>
                                      <a:latin typeface="Cambria Math" panose="02040503050406030204" pitchFamily="18" charset="0"/>
                                    </a:rPr>
                                    <m:t>0</m:t>
                                  </m:r>
                                </m:den>
                              </m:f>
                            </m:e>
                          </m:d>
                        </m:den>
                      </m:f>
                    </m:oMath>
                  </m:oMathPara>
                </a14:m>
                <a:endParaRPr lang="en-US" sz="2800" dirty="0"/>
              </a:p>
            </p:txBody>
          </p:sp>
        </mc:Choice>
        <mc:Fallback>
          <p:sp>
            <p:nvSpPr>
              <p:cNvPr id="15" name="Rectangle 14"/>
              <p:cNvSpPr>
                <a:spLocks noRot="1" noChangeAspect="1" noMove="1" noResize="1" noEditPoints="1" noAdjustHandles="1" noChangeArrowheads="1" noChangeShapeType="1" noTextEdit="1"/>
              </p:cNvSpPr>
              <p:nvPr/>
            </p:nvSpPr>
            <p:spPr>
              <a:xfrm>
                <a:off x="2415849" y="5542375"/>
                <a:ext cx="6810134" cy="1069652"/>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386931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10801350" cy="762003"/>
          </a:xfrm>
          <a:noFill/>
        </p:spPr>
        <p:txBody>
          <a:bodyPr>
            <a:normAutofit/>
          </a:bodyPr>
          <a:lstStyle/>
          <a:p>
            <a:r>
              <a:rPr lang="vi-VN" sz="3600" dirty="0">
                <a:solidFill>
                  <a:srgbClr val="FFFF00"/>
                </a:solidFill>
              </a:rPr>
              <a:t>5.2	Thu tối ưu các tín hiệu có tham số đã biết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42900" y="1000125"/>
                <a:ext cx="11620500" cy="5543550"/>
              </a:xfrm>
            </p:spPr>
            <p:txBody>
              <a:bodyPr>
                <a:noAutofit/>
              </a:bodyPr>
              <a:lstStyle/>
              <a:p>
                <a:pPr marL="457200" indent="-457200">
                  <a:lnSpc>
                    <a:spcPct val="110000"/>
                  </a:lnSpc>
                  <a:spcBef>
                    <a:spcPts val="300"/>
                  </a:spcBef>
                  <a:spcAft>
                    <a:spcPts val="300"/>
                  </a:spcAft>
                  <a:buFont typeface="Wingdings" panose="05000000000000000000" pitchFamily="2" charset="2"/>
                  <a:buChar char="v"/>
                </a:pPr>
                <a:r>
                  <a:rPr lang="vi-VN" sz="2800" dirty="0" smtClean="0">
                    <a:solidFill>
                      <a:srgbClr val="66FF33"/>
                    </a:solidFill>
                    <a:latin typeface="Times New Roman" panose="02020603050405020304" pitchFamily="18" charset="0"/>
                    <a:cs typeface="Times New Roman" panose="02020603050405020304" pitchFamily="18" charset="0"/>
                  </a:rPr>
                  <a:t>Giải quyết vấn đề</a:t>
                </a:r>
              </a:p>
              <a:p>
                <a:pPr marL="0" indent="0">
                  <a:lnSpc>
                    <a:spcPct val="110000"/>
                  </a:lnSpc>
                  <a:spcBef>
                    <a:spcPts val="300"/>
                  </a:spcBef>
                  <a:spcAft>
                    <a:spcPts val="300"/>
                  </a:spcAft>
                  <a:buNone/>
                </a:pPr>
                <a:r>
                  <a:rPr lang="vi-VN" sz="2800" dirty="0" smtClean="0">
                    <a:latin typeface="Times New Roman" panose="02020603050405020304" pitchFamily="18" charset="0"/>
                    <a:cs typeface="Times New Roman" panose="02020603050405020304" pitchFamily="18" charset="0"/>
                  </a:rPr>
                  <a:t>Trong đó, </a:t>
                </a:r>
                <a14:m>
                  <m:oMath xmlns:m="http://schemas.openxmlformats.org/officeDocument/2006/math">
                    <m:sSub>
                      <m:sSubPr>
                        <m:ctrlPr>
                          <a:rPr lang="en-US" sz="2800" i="1">
                            <a:solidFill>
                              <a:srgbClr val="66FF33"/>
                            </a:solidFill>
                            <a:latin typeface="Cambria Math" panose="02040503050406030204" pitchFamily="18" charset="0"/>
                          </a:rPr>
                        </m:ctrlPr>
                      </m:sSubPr>
                      <m:e>
                        <m:r>
                          <a:rPr lang="en-US" sz="2800" i="1">
                            <a:solidFill>
                              <a:srgbClr val="66FF33"/>
                            </a:solidFill>
                            <a:latin typeface="Cambria Math" panose="02040503050406030204" pitchFamily="18" charset="0"/>
                          </a:rPr>
                          <m:t>𝑊</m:t>
                        </m:r>
                      </m:e>
                      <m:sub>
                        <m:r>
                          <a:rPr lang="en-US" sz="2800" i="1">
                            <a:solidFill>
                              <a:srgbClr val="66FF33"/>
                            </a:solidFill>
                            <a:latin typeface="Cambria Math" panose="02040503050406030204" pitchFamily="18" charset="0"/>
                          </a:rPr>
                          <m:t>𝑛</m:t>
                        </m:r>
                      </m:sub>
                    </m:sSub>
                    <m:d>
                      <m:dPr>
                        <m:ctrlPr>
                          <a:rPr lang="en-US" sz="2800" i="1">
                            <a:solidFill>
                              <a:srgbClr val="66FF33"/>
                            </a:solidFill>
                            <a:latin typeface="Cambria Math" panose="02040503050406030204" pitchFamily="18" charset="0"/>
                          </a:rPr>
                        </m:ctrlPr>
                      </m:dPr>
                      <m:e>
                        <m:sSub>
                          <m:sSubPr>
                            <m:ctrlPr>
                              <a:rPr lang="en-US" sz="2800" i="1">
                                <a:solidFill>
                                  <a:srgbClr val="66FF33"/>
                                </a:solidFill>
                                <a:latin typeface="Cambria Math" panose="02040503050406030204" pitchFamily="18" charset="0"/>
                              </a:rPr>
                            </m:ctrlPr>
                          </m:sSubPr>
                          <m:e>
                            <m:r>
                              <a:rPr lang="en-US" sz="2800" i="1">
                                <a:solidFill>
                                  <a:srgbClr val="66FF33"/>
                                </a:solidFill>
                                <a:latin typeface="Cambria Math" panose="02040503050406030204" pitchFamily="18" charset="0"/>
                              </a:rPr>
                              <m:t>𝑢</m:t>
                            </m:r>
                          </m:e>
                          <m:sub>
                            <m:r>
                              <a:rPr lang="en-US" sz="2800">
                                <a:solidFill>
                                  <a:srgbClr val="66FF33"/>
                                </a:solidFill>
                                <a:latin typeface="Cambria Math" panose="02040503050406030204" pitchFamily="18" charset="0"/>
                              </a:rPr>
                              <m:t>1</m:t>
                            </m:r>
                          </m:sub>
                        </m:sSub>
                        <m:r>
                          <a:rPr lang="en-US" sz="2800">
                            <a:solidFill>
                              <a:srgbClr val="66FF33"/>
                            </a:solidFill>
                            <a:latin typeface="Cambria Math" panose="02040503050406030204" pitchFamily="18" charset="0"/>
                          </a:rPr>
                          <m:t>,</m:t>
                        </m:r>
                        <m:sSub>
                          <m:sSubPr>
                            <m:ctrlPr>
                              <a:rPr lang="en-US" sz="2800" i="1">
                                <a:solidFill>
                                  <a:srgbClr val="66FF33"/>
                                </a:solidFill>
                                <a:latin typeface="Cambria Math" panose="02040503050406030204" pitchFamily="18" charset="0"/>
                              </a:rPr>
                            </m:ctrlPr>
                          </m:sSubPr>
                          <m:e>
                            <m:r>
                              <a:rPr lang="en-US" sz="2800" i="1">
                                <a:solidFill>
                                  <a:srgbClr val="66FF33"/>
                                </a:solidFill>
                                <a:latin typeface="Cambria Math" panose="02040503050406030204" pitchFamily="18" charset="0"/>
                              </a:rPr>
                              <m:t>𝑢</m:t>
                            </m:r>
                          </m:e>
                          <m:sub>
                            <m:r>
                              <a:rPr lang="en-US" sz="2800">
                                <a:solidFill>
                                  <a:srgbClr val="66FF33"/>
                                </a:solidFill>
                                <a:latin typeface="Cambria Math" panose="02040503050406030204" pitchFamily="18" charset="0"/>
                              </a:rPr>
                              <m:t>2</m:t>
                            </m:r>
                          </m:sub>
                        </m:sSub>
                        <m:r>
                          <a:rPr lang="en-US" sz="2800">
                            <a:solidFill>
                              <a:srgbClr val="66FF33"/>
                            </a:solidFill>
                            <a:latin typeface="Cambria Math" panose="02040503050406030204" pitchFamily="18" charset="0"/>
                          </a:rPr>
                          <m:t>,...,</m:t>
                        </m:r>
                        <m:f>
                          <m:fPr>
                            <m:type m:val="lin"/>
                            <m:ctrlPr>
                              <a:rPr lang="en-US" sz="2800" i="1">
                                <a:solidFill>
                                  <a:srgbClr val="66FF33"/>
                                </a:solidFill>
                                <a:latin typeface="Cambria Math" panose="02040503050406030204" pitchFamily="18" charset="0"/>
                              </a:rPr>
                            </m:ctrlPr>
                          </m:fPr>
                          <m:num>
                            <m:sSub>
                              <m:sSubPr>
                                <m:ctrlPr>
                                  <a:rPr lang="en-US" sz="2800" i="1">
                                    <a:solidFill>
                                      <a:srgbClr val="66FF33"/>
                                    </a:solidFill>
                                    <a:latin typeface="Cambria Math" panose="02040503050406030204" pitchFamily="18" charset="0"/>
                                  </a:rPr>
                                </m:ctrlPr>
                              </m:sSubPr>
                              <m:e>
                                <m:r>
                                  <a:rPr lang="en-US" sz="2800" i="1">
                                    <a:solidFill>
                                      <a:srgbClr val="66FF33"/>
                                    </a:solidFill>
                                    <a:latin typeface="Cambria Math" panose="02040503050406030204" pitchFamily="18" charset="0"/>
                                  </a:rPr>
                                  <m:t>𝑢</m:t>
                                </m:r>
                              </m:e>
                              <m:sub>
                                <m:r>
                                  <a:rPr lang="en-US" sz="2800" i="1">
                                    <a:solidFill>
                                      <a:srgbClr val="66FF33"/>
                                    </a:solidFill>
                                    <a:latin typeface="Cambria Math" panose="02040503050406030204" pitchFamily="18" charset="0"/>
                                  </a:rPr>
                                  <m:t>𝑛</m:t>
                                </m:r>
                              </m:sub>
                            </m:sSub>
                          </m:num>
                          <m:den>
                            <m:r>
                              <a:rPr lang="en-US" sz="2800">
                                <a:solidFill>
                                  <a:srgbClr val="66FF33"/>
                                </a:solidFill>
                                <a:latin typeface="Cambria Math" panose="02040503050406030204" pitchFamily="18" charset="0"/>
                              </a:rPr>
                              <m:t>0</m:t>
                            </m:r>
                          </m:den>
                        </m:f>
                      </m:e>
                    </m:d>
                  </m:oMath>
                </a14:m>
                <a:r>
                  <a:rPr lang="vi-VN" sz="2800" dirty="0" smtClean="0">
                    <a:solidFill>
                      <a:srgbClr val="66FF33"/>
                    </a:solidFill>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rPr>
                  <a:t>mật độ phân bố n chiều của nhiễu Gauss và:</a:t>
                </a:r>
              </a:p>
              <a:p>
                <a:pPr marL="0" indent="0">
                  <a:lnSpc>
                    <a:spcPct val="110000"/>
                  </a:lnSpc>
                  <a:spcBef>
                    <a:spcPts val="300"/>
                  </a:spcBef>
                  <a:spcAft>
                    <a:spcPts val="300"/>
                  </a:spcAft>
                  <a:buNone/>
                </a:pPr>
                <a:endParaRPr lang="vi-VN" sz="2800" dirty="0" smtClean="0">
                  <a:latin typeface="Times New Roman" panose="02020603050405020304" pitchFamily="18" charset="0"/>
                  <a:cs typeface="Times New Roman" panose="02020603050405020304" pitchFamily="18" charset="0"/>
                </a:endParaRPr>
              </a:p>
              <a:p>
                <a:pPr marL="0" indent="0">
                  <a:lnSpc>
                    <a:spcPct val="110000"/>
                  </a:lnSpc>
                  <a:spcBef>
                    <a:spcPts val="300"/>
                  </a:spcBef>
                  <a:spcAft>
                    <a:spcPts val="300"/>
                  </a:spcAft>
                  <a:buNone/>
                </a:pPr>
                <a:endParaRPr lang="vi-VN" sz="2800" dirty="0" smtClean="0">
                  <a:solidFill>
                    <a:srgbClr val="66FF33"/>
                  </a:solidFill>
                  <a:latin typeface="Times New Roman" panose="02020603050405020304" pitchFamily="18" charset="0"/>
                  <a:cs typeface="Times New Roman" panose="02020603050405020304" pitchFamily="18" charset="0"/>
                </a:endParaRPr>
              </a:p>
              <a:p>
                <a:pPr marL="0" indent="0">
                  <a:lnSpc>
                    <a:spcPct val="110000"/>
                  </a:lnSpc>
                  <a:spcBef>
                    <a:spcPts val="300"/>
                  </a:spcBef>
                  <a:spcAft>
                    <a:spcPts val="300"/>
                  </a:spcAft>
                  <a:buNone/>
                </a:pPr>
                <a:endParaRPr lang="vi-VN" sz="2800" dirty="0">
                  <a:solidFill>
                    <a:srgbClr val="66FF33"/>
                  </a:solidFill>
                  <a:latin typeface="Times New Roman" panose="02020603050405020304" pitchFamily="18" charset="0"/>
                  <a:cs typeface="Times New Roman" panose="02020603050405020304" pitchFamily="18" charset="0"/>
                </a:endParaRPr>
              </a:p>
              <a:p>
                <a:pPr marL="0" indent="0">
                  <a:lnSpc>
                    <a:spcPct val="110000"/>
                  </a:lnSpc>
                  <a:spcBef>
                    <a:spcPts val="300"/>
                  </a:spcBef>
                  <a:spcAft>
                    <a:spcPts val="300"/>
                  </a:spcAft>
                  <a:buNone/>
                </a:pPr>
                <a:endParaRPr lang="vi-VN" sz="2800" dirty="0" smtClean="0">
                  <a:solidFill>
                    <a:srgbClr val="66FF33"/>
                  </a:solidFill>
                  <a:latin typeface="Times New Roman" panose="02020603050405020304" pitchFamily="18" charset="0"/>
                  <a:cs typeface="Times New Roman" panose="02020603050405020304" pitchFamily="18" charset="0"/>
                </a:endParaRPr>
              </a:p>
              <a:p>
                <a:pPr marL="0" indent="0">
                  <a:lnSpc>
                    <a:spcPct val="110000"/>
                  </a:lnSpc>
                  <a:spcBef>
                    <a:spcPts val="300"/>
                  </a:spcBef>
                  <a:spcAft>
                    <a:spcPts val="300"/>
                  </a:spcAft>
                  <a:buNone/>
                </a:pPr>
                <a:endParaRPr lang="vi-VN" sz="2800" dirty="0">
                  <a:solidFill>
                    <a:srgbClr val="66FF33"/>
                  </a:solidFill>
                  <a:latin typeface="Times New Roman" panose="02020603050405020304" pitchFamily="18" charset="0"/>
                  <a:cs typeface="Times New Roman" panose="02020603050405020304" pitchFamily="18" charset="0"/>
                </a:endParaRPr>
              </a:p>
              <a:p>
                <a:pPr marL="0" indent="0">
                  <a:lnSpc>
                    <a:spcPct val="110000"/>
                  </a:lnSpc>
                  <a:spcBef>
                    <a:spcPts val="300"/>
                  </a:spcBef>
                  <a:spcAft>
                    <a:spcPts val="300"/>
                  </a:spcAft>
                  <a:buNone/>
                </a:pPr>
                <a:endParaRPr lang="vi-VN" sz="2800" dirty="0" smtClean="0">
                  <a:solidFill>
                    <a:srgbClr val="66FF33"/>
                  </a:solidFill>
                  <a:latin typeface="Times New Roman" panose="02020603050405020304" pitchFamily="18" charset="0"/>
                  <a:cs typeface="Times New Roman" panose="02020603050405020304" pitchFamily="18" charset="0"/>
                </a:endParaRPr>
              </a:p>
              <a:p>
                <a:pPr marL="0" indent="0">
                  <a:lnSpc>
                    <a:spcPct val="110000"/>
                  </a:lnSpc>
                  <a:spcBef>
                    <a:spcPts val="300"/>
                  </a:spcBef>
                  <a:spcAft>
                    <a:spcPts val="300"/>
                  </a:spcAft>
                  <a:buNone/>
                </a:pPr>
                <a:endParaRPr lang="vi-VN" sz="2800" dirty="0">
                  <a:solidFill>
                    <a:srgbClr val="66FF33"/>
                  </a:solidFill>
                  <a:latin typeface="Times New Roman" panose="02020603050405020304" pitchFamily="18" charset="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42900" y="1000125"/>
                <a:ext cx="11620500" cy="5543550"/>
              </a:xfrm>
              <a:blipFill rotWithShape="0">
                <a:blip r:embed="rId2"/>
                <a:stretch>
                  <a:fillRect l="-1049" t="-880"/>
                </a:stretch>
              </a:blipFill>
            </p:spPr>
            <p:txBody>
              <a:bodyPr/>
              <a:lstStyle/>
              <a:p>
                <a:r>
                  <a:rPr lang="en-US">
                    <a:noFill/>
                  </a:rPr>
                  <a:t> </a:t>
                </a:r>
              </a:p>
            </p:txBody>
          </p:sp>
        </mc:Fallback>
      </mc:AlternateContent>
      <p:cxnSp>
        <p:nvCxnSpPr>
          <p:cNvPr id="5" name="Straight Connector 4"/>
          <p:cNvCxnSpPr/>
          <p:nvPr/>
        </p:nvCxnSpPr>
        <p:spPr>
          <a:xfrm>
            <a:off x="15240" y="762003"/>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normAutofit lnSpcReduction="10000"/>
          </a:bodyPr>
          <a:lstStyle/>
          <a:p>
            <a:fld id="{A5965DA7-CFD0-4BBC-8CE4-76678E81AE32}" type="slidenum">
              <a:rPr lang="en-US" smtClean="0"/>
              <a:t>11</a:t>
            </a:fld>
            <a:endParaRPr lang="en-US"/>
          </a:p>
        </p:txBody>
      </p:sp>
      <p:grpSp>
        <p:nvGrpSpPr>
          <p:cNvPr id="8" name="Group 7"/>
          <p:cNvGrpSpPr/>
          <p:nvPr/>
        </p:nvGrpSpPr>
        <p:grpSpPr>
          <a:xfrm>
            <a:off x="1384849" y="2281118"/>
            <a:ext cx="8717451" cy="3342775"/>
            <a:chOff x="342900" y="2226526"/>
            <a:chExt cx="8717451" cy="3342775"/>
          </a:xfrm>
        </p:grpSpPr>
        <mc:AlternateContent xmlns:mc="http://schemas.openxmlformats.org/markup-compatibility/2006">
          <mc:Choice xmlns:a14="http://schemas.microsoft.com/office/drawing/2010/main" Requires="a14">
            <p:sp>
              <p:nvSpPr>
                <p:cNvPr id="4" name="Rectangle 3"/>
                <p:cNvSpPr/>
                <p:nvPr/>
              </p:nvSpPr>
              <p:spPr>
                <a:xfrm>
                  <a:off x="342900" y="2226526"/>
                  <a:ext cx="8717451" cy="165455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2800" smtClean="0">
                                <a:solidFill>
                                  <a:srgbClr val="66FF33"/>
                                </a:solidFill>
                                <a:latin typeface="Cambria Math" panose="02040503050406030204" pitchFamily="18" charset="0"/>
                              </a:rPr>
                            </m:ctrlPr>
                          </m:sSubPr>
                          <m:e>
                            <m:r>
                              <a:rPr lang="en-US" sz="2800" i="1">
                                <a:solidFill>
                                  <a:srgbClr val="66FF33"/>
                                </a:solidFill>
                                <a:latin typeface="Cambria Math" panose="02040503050406030204" pitchFamily="18" charset="0"/>
                              </a:rPr>
                              <m:t>𝑊</m:t>
                            </m:r>
                          </m:e>
                          <m:sub>
                            <m:r>
                              <a:rPr lang="en-US" sz="2800" i="1">
                                <a:solidFill>
                                  <a:srgbClr val="66FF33"/>
                                </a:solidFill>
                                <a:latin typeface="Cambria Math" panose="02040503050406030204" pitchFamily="18" charset="0"/>
                              </a:rPr>
                              <m:t>𝑛</m:t>
                            </m:r>
                          </m:sub>
                        </m:sSub>
                        <m:d>
                          <m:dPr>
                            <m:ctrlPr>
                              <a:rPr lang="en-US" sz="2800" i="1">
                                <a:solidFill>
                                  <a:srgbClr val="66FF33"/>
                                </a:solidFill>
                                <a:latin typeface="Cambria Math" panose="02040503050406030204" pitchFamily="18" charset="0"/>
                              </a:rPr>
                            </m:ctrlPr>
                          </m:dPr>
                          <m:e>
                            <m:sSub>
                              <m:sSubPr>
                                <m:ctrlPr>
                                  <a:rPr lang="en-US" sz="2800" i="1">
                                    <a:solidFill>
                                      <a:srgbClr val="66FF33"/>
                                    </a:solidFill>
                                    <a:latin typeface="Cambria Math" panose="02040503050406030204" pitchFamily="18" charset="0"/>
                                  </a:rPr>
                                </m:ctrlPr>
                              </m:sSubPr>
                              <m:e>
                                <m:r>
                                  <a:rPr lang="en-US" sz="2800" i="1">
                                    <a:solidFill>
                                      <a:srgbClr val="66FF33"/>
                                    </a:solidFill>
                                    <a:latin typeface="Cambria Math" panose="02040503050406030204" pitchFamily="18" charset="0"/>
                                  </a:rPr>
                                  <m:t>𝑢</m:t>
                                </m:r>
                              </m:e>
                              <m:sub>
                                <m:r>
                                  <a:rPr lang="en-US" sz="2800" i="0">
                                    <a:solidFill>
                                      <a:srgbClr val="66FF33"/>
                                    </a:solidFill>
                                    <a:latin typeface="Cambria Math" panose="02040503050406030204" pitchFamily="18" charset="0"/>
                                  </a:rPr>
                                  <m:t>1</m:t>
                                </m:r>
                              </m:sub>
                            </m:sSub>
                            <m:r>
                              <a:rPr lang="en-US" sz="2800" i="0">
                                <a:solidFill>
                                  <a:srgbClr val="66FF33"/>
                                </a:solidFill>
                                <a:latin typeface="Cambria Math" panose="02040503050406030204" pitchFamily="18" charset="0"/>
                              </a:rPr>
                              <m:t>,</m:t>
                            </m:r>
                            <m:sSub>
                              <m:sSubPr>
                                <m:ctrlPr>
                                  <a:rPr lang="en-US" sz="2800" i="1">
                                    <a:solidFill>
                                      <a:srgbClr val="66FF33"/>
                                    </a:solidFill>
                                    <a:latin typeface="Cambria Math" panose="02040503050406030204" pitchFamily="18" charset="0"/>
                                  </a:rPr>
                                </m:ctrlPr>
                              </m:sSubPr>
                              <m:e>
                                <m:r>
                                  <a:rPr lang="en-US" sz="2800" i="1">
                                    <a:solidFill>
                                      <a:srgbClr val="66FF33"/>
                                    </a:solidFill>
                                    <a:latin typeface="Cambria Math" panose="02040503050406030204" pitchFamily="18" charset="0"/>
                                  </a:rPr>
                                  <m:t>𝑢</m:t>
                                </m:r>
                              </m:e>
                              <m:sub>
                                <m:r>
                                  <a:rPr lang="en-US" sz="2800" i="0">
                                    <a:solidFill>
                                      <a:srgbClr val="66FF33"/>
                                    </a:solidFill>
                                    <a:latin typeface="Cambria Math" panose="02040503050406030204" pitchFamily="18" charset="0"/>
                                  </a:rPr>
                                  <m:t>2</m:t>
                                </m:r>
                              </m:sub>
                            </m:sSub>
                            <m:r>
                              <a:rPr lang="en-US" sz="2800" i="0">
                                <a:solidFill>
                                  <a:srgbClr val="66FF33"/>
                                </a:solidFill>
                                <a:latin typeface="Cambria Math" panose="02040503050406030204" pitchFamily="18" charset="0"/>
                              </a:rPr>
                              <m:t>,...,</m:t>
                            </m:r>
                            <m:f>
                              <m:fPr>
                                <m:type m:val="lin"/>
                                <m:ctrlPr>
                                  <a:rPr lang="en-US" sz="2800" i="1">
                                    <a:solidFill>
                                      <a:srgbClr val="66FF33"/>
                                    </a:solidFill>
                                    <a:latin typeface="Cambria Math" panose="02040503050406030204" pitchFamily="18" charset="0"/>
                                  </a:rPr>
                                </m:ctrlPr>
                              </m:fPr>
                              <m:num>
                                <m:sSub>
                                  <m:sSubPr>
                                    <m:ctrlPr>
                                      <a:rPr lang="en-US" sz="2800" i="1">
                                        <a:solidFill>
                                          <a:srgbClr val="66FF33"/>
                                        </a:solidFill>
                                        <a:latin typeface="Cambria Math" panose="02040503050406030204" pitchFamily="18" charset="0"/>
                                      </a:rPr>
                                    </m:ctrlPr>
                                  </m:sSubPr>
                                  <m:e>
                                    <m:r>
                                      <a:rPr lang="en-US" sz="2800" i="1">
                                        <a:solidFill>
                                          <a:srgbClr val="66FF33"/>
                                        </a:solidFill>
                                        <a:latin typeface="Cambria Math" panose="02040503050406030204" pitchFamily="18" charset="0"/>
                                      </a:rPr>
                                      <m:t>𝑢</m:t>
                                    </m:r>
                                  </m:e>
                                  <m:sub>
                                    <m:r>
                                      <a:rPr lang="en-US" sz="2800" i="1">
                                        <a:solidFill>
                                          <a:srgbClr val="66FF33"/>
                                        </a:solidFill>
                                        <a:latin typeface="Cambria Math" panose="02040503050406030204" pitchFamily="18" charset="0"/>
                                      </a:rPr>
                                      <m:t>𝑛</m:t>
                                    </m:r>
                                  </m:sub>
                                </m:sSub>
                              </m:num>
                              <m:den>
                                <m:r>
                                  <a:rPr lang="en-US" sz="2800" i="0">
                                    <a:solidFill>
                                      <a:srgbClr val="66FF33"/>
                                    </a:solidFill>
                                    <a:latin typeface="Cambria Math" panose="02040503050406030204" pitchFamily="18" charset="0"/>
                                  </a:rPr>
                                  <m:t>0</m:t>
                                </m:r>
                              </m:den>
                            </m:f>
                          </m:e>
                        </m:d>
                        <m:r>
                          <a:rPr lang="en-US" sz="2800" i="0">
                            <a:latin typeface="Cambria Math" panose="02040503050406030204" pitchFamily="18" charset="0"/>
                          </a:rPr>
                          <m:t>=</m:t>
                        </m:r>
                        <m:nary>
                          <m:naryPr>
                            <m:chr m:val="∏"/>
                            <m:limLoc m:val="undOvr"/>
                            <m:grow m:val="on"/>
                            <m:ctrlPr>
                              <a:rPr lang="en-US" sz="2800" i="1">
                                <a:latin typeface="Cambria Math" panose="02040503050406030204" pitchFamily="18" charset="0"/>
                              </a:rPr>
                            </m:ctrlPr>
                          </m:naryPr>
                          <m:sub>
                            <m:r>
                              <a:rPr lang="en-US" sz="2800" i="1">
                                <a:latin typeface="Cambria Math" panose="02040503050406030204" pitchFamily="18" charset="0"/>
                              </a:rPr>
                              <m:t>𝑘</m:t>
                            </m:r>
                            <m:r>
                              <a:rPr lang="en-US" sz="2800" i="0">
                                <a:latin typeface="Cambria Math" panose="02040503050406030204" pitchFamily="18" charset="0"/>
                              </a:rPr>
                              <m:t>=1</m:t>
                            </m:r>
                          </m:sub>
                          <m:sup>
                            <m:r>
                              <a:rPr lang="en-US" sz="2800" i="0">
                                <a:latin typeface="Cambria Math" panose="02040503050406030204" pitchFamily="18" charset="0"/>
                              </a:rPr>
                              <m:t>2</m:t>
                            </m:r>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i="1">
                                    <a:latin typeface="Cambria Math" panose="02040503050406030204" pitchFamily="18" charset="0"/>
                                  </a:rPr>
                                  <m:t>𝑐</m:t>
                                </m:r>
                              </m:sub>
                            </m:sSub>
                            <m:r>
                              <a:rPr lang="en-US" sz="2800" i="1">
                                <a:latin typeface="Cambria Math" panose="02040503050406030204" pitchFamily="18" charset="0"/>
                              </a:rPr>
                              <m:t>𝑇</m:t>
                            </m:r>
                          </m:sup>
                          <m:e>
                            <m:sSub>
                              <m:sSubPr>
                                <m:ctrlPr>
                                  <a:rPr lang="en-US" sz="2800" i="1">
                                    <a:latin typeface="Cambria Math" panose="02040503050406030204" pitchFamily="18" charset="0"/>
                                  </a:rPr>
                                </m:ctrlPr>
                              </m:sSubPr>
                              <m:e>
                                <m:r>
                                  <a:rPr lang="en-US" sz="2800" i="1">
                                    <a:latin typeface="Cambria Math" panose="02040503050406030204" pitchFamily="18" charset="0"/>
                                  </a:rPr>
                                  <m:t>𝑊</m:t>
                                </m:r>
                              </m:e>
                              <m:sub>
                                <m:r>
                                  <a:rPr lang="en-US" sz="2800" i="0">
                                    <a:latin typeface="Cambria Math" panose="02040503050406030204" pitchFamily="18" charset="0"/>
                                  </a:rPr>
                                  <m:t>1</m:t>
                                </m:r>
                              </m:sub>
                            </m:sSub>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𝑢</m:t>
                                    </m:r>
                                  </m:e>
                                  <m:sub>
                                    <m:r>
                                      <a:rPr lang="en-US" sz="2800" i="1">
                                        <a:latin typeface="Cambria Math" panose="02040503050406030204" pitchFamily="18" charset="0"/>
                                      </a:rPr>
                                      <m:t>𝑘</m:t>
                                    </m:r>
                                  </m:sub>
                                </m:sSub>
                              </m:e>
                            </m:d>
                          </m:e>
                        </m:nary>
                        <m:r>
                          <a:rPr lang="en-US" sz="2800" i="0">
                            <a:latin typeface="Cambria Math" panose="02040503050406030204" pitchFamily="18" charset="0"/>
                          </a:rPr>
                          <m:t>=</m:t>
                        </m:r>
                        <m:nary>
                          <m:naryPr>
                            <m:chr m:val="∏"/>
                            <m:limLoc m:val="undOvr"/>
                            <m:grow m:val="on"/>
                            <m:ctrlPr>
                              <a:rPr lang="en-US" sz="2800" i="1">
                                <a:latin typeface="Cambria Math" panose="02040503050406030204" pitchFamily="18" charset="0"/>
                              </a:rPr>
                            </m:ctrlPr>
                          </m:naryPr>
                          <m:sub>
                            <m:r>
                              <a:rPr lang="en-US" sz="2800" i="1">
                                <a:latin typeface="Cambria Math" panose="02040503050406030204" pitchFamily="18" charset="0"/>
                              </a:rPr>
                              <m:t>𝑘</m:t>
                            </m:r>
                            <m:r>
                              <a:rPr lang="en-US" sz="2800" i="0">
                                <a:latin typeface="Cambria Math" panose="02040503050406030204" pitchFamily="18" charset="0"/>
                              </a:rPr>
                              <m:t>=1</m:t>
                            </m:r>
                          </m:sub>
                          <m:sup>
                            <m:r>
                              <a:rPr lang="en-US" sz="2800" i="0">
                                <a:latin typeface="Cambria Math" panose="02040503050406030204" pitchFamily="18" charset="0"/>
                              </a:rPr>
                              <m:t>2</m:t>
                            </m:r>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i="1">
                                    <a:latin typeface="Cambria Math" panose="02040503050406030204" pitchFamily="18" charset="0"/>
                                  </a:rPr>
                                  <m:t>𝑐</m:t>
                                </m:r>
                              </m:sub>
                            </m:sSub>
                            <m:r>
                              <a:rPr lang="en-US" sz="2800" i="1">
                                <a:latin typeface="Cambria Math" panose="02040503050406030204" pitchFamily="18" charset="0"/>
                              </a:rPr>
                              <m:t>𝑇</m:t>
                            </m:r>
                          </m:sup>
                          <m:e>
                            <m:f>
                              <m:fPr>
                                <m:ctrlPr>
                                  <a:rPr lang="en-US" sz="2800" i="1">
                                    <a:latin typeface="Cambria Math" panose="02040503050406030204" pitchFamily="18" charset="0"/>
                                  </a:rPr>
                                </m:ctrlPr>
                              </m:fPr>
                              <m:num>
                                <m:r>
                                  <a:rPr lang="en-US" sz="2800" i="0">
                                    <a:latin typeface="Cambria Math" panose="02040503050406030204" pitchFamily="18" charset="0"/>
                                  </a:rPr>
                                  <m:t>1</m:t>
                                </m:r>
                              </m:num>
                              <m:den>
                                <m:r>
                                  <a:rPr lang="en-US" sz="2800" i="1">
                                    <a:latin typeface="Cambria Math" panose="02040503050406030204" pitchFamily="18" charset="0"/>
                                  </a:rPr>
                                  <m:t>𝜎</m:t>
                                </m:r>
                                <m:rad>
                                  <m:radPr>
                                    <m:degHide m:val="on"/>
                                    <m:ctrlPr>
                                      <a:rPr lang="en-US" sz="2800" i="1">
                                        <a:latin typeface="Cambria Math" panose="02040503050406030204" pitchFamily="18" charset="0"/>
                                      </a:rPr>
                                    </m:ctrlPr>
                                  </m:radPr>
                                  <m:deg/>
                                  <m:e>
                                    <m:r>
                                      <a:rPr lang="en-US" sz="2800" i="0">
                                        <a:latin typeface="Cambria Math" panose="02040503050406030204" pitchFamily="18" charset="0"/>
                                      </a:rPr>
                                      <m:t>2</m:t>
                                    </m:r>
                                    <m:r>
                                      <a:rPr lang="en-US" sz="2800" i="1">
                                        <a:latin typeface="Cambria Math" panose="02040503050406030204" pitchFamily="18" charset="0"/>
                                      </a:rPr>
                                      <m:t>𝜋</m:t>
                                    </m:r>
                                  </m:e>
                                </m:rad>
                              </m:den>
                            </m:f>
                            <m:sSup>
                              <m:sSupPr>
                                <m:ctrlPr>
                                  <a:rPr lang="en-US" sz="2800" i="1">
                                    <a:latin typeface="Cambria Math" panose="02040503050406030204" pitchFamily="18" charset="0"/>
                                  </a:rPr>
                                </m:ctrlPr>
                              </m:sSupPr>
                              <m:e>
                                <m:r>
                                  <a:rPr lang="en-US" sz="2800" i="1">
                                    <a:latin typeface="Cambria Math" panose="02040503050406030204" pitchFamily="18" charset="0"/>
                                  </a:rPr>
                                  <m:t>𝑒</m:t>
                                </m:r>
                              </m:e>
                              <m:sup>
                                <m:r>
                                  <a:rPr lang="en-US" sz="2800" i="0">
                                    <a:latin typeface="Cambria Math" panose="02040503050406030204" pitchFamily="18" charset="0"/>
                                  </a:rPr>
                                  <m:t>−</m:t>
                                </m:r>
                                <m:f>
                                  <m:fPr>
                                    <m:ctrlPr>
                                      <a:rPr lang="en-US" sz="2800" i="1">
                                        <a:latin typeface="Cambria Math" panose="02040503050406030204" pitchFamily="18" charset="0"/>
                                      </a:rPr>
                                    </m:ctrlPr>
                                  </m:fPr>
                                  <m:num>
                                    <m:sSubSup>
                                      <m:sSubSupPr>
                                        <m:ctrlPr>
                                          <a:rPr lang="en-US" sz="2800" i="1">
                                            <a:latin typeface="Cambria Math" panose="02040503050406030204" pitchFamily="18" charset="0"/>
                                          </a:rPr>
                                        </m:ctrlPr>
                                      </m:sSubSupPr>
                                      <m:e>
                                        <m:r>
                                          <a:rPr lang="en-US" sz="2800" i="1">
                                            <a:latin typeface="Cambria Math" panose="02040503050406030204" pitchFamily="18" charset="0"/>
                                          </a:rPr>
                                          <m:t>𝑢</m:t>
                                        </m:r>
                                      </m:e>
                                      <m:sub>
                                        <m:r>
                                          <a:rPr lang="en-US" sz="2800" i="1">
                                            <a:latin typeface="Cambria Math" panose="02040503050406030204" pitchFamily="18" charset="0"/>
                                          </a:rPr>
                                          <m:t>𝑘</m:t>
                                        </m:r>
                                      </m:sub>
                                      <m:sup>
                                        <m:r>
                                          <a:rPr lang="en-US" sz="2800" i="0">
                                            <a:latin typeface="Cambria Math" panose="02040503050406030204" pitchFamily="18" charset="0"/>
                                          </a:rPr>
                                          <m:t>2</m:t>
                                        </m:r>
                                      </m:sup>
                                    </m:sSubSup>
                                  </m:num>
                                  <m:den>
                                    <m:r>
                                      <a:rPr lang="en-US" sz="2800" i="0">
                                        <a:latin typeface="Cambria Math" panose="02040503050406030204" pitchFamily="18" charset="0"/>
                                      </a:rPr>
                                      <m:t>2</m:t>
                                    </m:r>
                                    <m:sSup>
                                      <m:sSupPr>
                                        <m:ctrlPr>
                                          <a:rPr lang="en-US" sz="2800" i="1">
                                            <a:latin typeface="Cambria Math" panose="02040503050406030204" pitchFamily="18" charset="0"/>
                                          </a:rPr>
                                        </m:ctrlPr>
                                      </m:sSupPr>
                                      <m:e>
                                        <m:r>
                                          <a:rPr lang="en-US" sz="2800" i="1">
                                            <a:latin typeface="Cambria Math" panose="02040503050406030204" pitchFamily="18" charset="0"/>
                                          </a:rPr>
                                          <m:t>𝜎</m:t>
                                        </m:r>
                                      </m:e>
                                      <m:sup>
                                        <m:r>
                                          <a:rPr lang="en-US" sz="2800" i="0">
                                            <a:latin typeface="Cambria Math" panose="02040503050406030204" pitchFamily="18" charset="0"/>
                                          </a:rPr>
                                          <m:t>2</m:t>
                                        </m:r>
                                      </m:sup>
                                    </m:sSup>
                                  </m:den>
                                </m:f>
                              </m:sup>
                            </m:sSup>
                          </m:e>
                        </m:nary>
                      </m:oMath>
                    </m:oMathPara>
                  </a14:m>
                  <a:endParaRPr lang="en-US" sz="2800" dirty="0"/>
                </a:p>
              </p:txBody>
            </p:sp>
          </mc:Choice>
          <mc:Fallback>
            <p:sp>
              <p:nvSpPr>
                <p:cNvPr id="4" name="Rectangle 3"/>
                <p:cNvSpPr>
                  <a:spLocks noRot="1" noChangeAspect="1" noMove="1" noResize="1" noEditPoints="1" noAdjustHandles="1" noChangeArrowheads="1" noChangeShapeType="1" noTextEdit="1"/>
                </p:cNvSpPr>
                <p:nvPr/>
              </p:nvSpPr>
              <p:spPr>
                <a:xfrm>
                  <a:off x="342900" y="2226526"/>
                  <a:ext cx="8717451" cy="1654556"/>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Rectangle 5"/>
                <p:cNvSpPr/>
                <p:nvPr/>
              </p:nvSpPr>
              <p:spPr>
                <a:xfrm>
                  <a:off x="3502712" y="3881082"/>
                  <a:ext cx="5300875" cy="1688219"/>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2800">
                            <a:latin typeface="Cambria Math" panose="02040503050406030204" pitchFamily="18" charset="0"/>
                          </a:rPr>
                          <m:t>=</m:t>
                        </m:r>
                        <m:f>
                          <m:fPr>
                            <m:ctrlPr>
                              <a:rPr lang="en-US" sz="2800" i="1">
                                <a:latin typeface="Cambria Math" panose="02040503050406030204" pitchFamily="18" charset="0"/>
                              </a:rPr>
                            </m:ctrlPr>
                          </m:fPr>
                          <m:num>
                            <m:r>
                              <a:rPr lang="en-US" sz="2800" i="0">
                                <a:latin typeface="Cambria Math" panose="02040503050406030204" pitchFamily="18" charset="0"/>
                              </a:rPr>
                              <m:t>1</m:t>
                            </m:r>
                          </m:num>
                          <m:den>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r>
                                      <a:rPr lang="en-US" sz="2800" i="1">
                                        <a:latin typeface="Cambria Math" panose="02040503050406030204" pitchFamily="18" charset="0"/>
                                      </a:rPr>
                                      <m:t>𝜎</m:t>
                                    </m:r>
                                    <m:rad>
                                      <m:radPr>
                                        <m:degHide m:val="on"/>
                                        <m:ctrlPr>
                                          <a:rPr lang="en-US" sz="2800" i="1">
                                            <a:latin typeface="Cambria Math" panose="02040503050406030204" pitchFamily="18" charset="0"/>
                                          </a:rPr>
                                        </m:ctrlPr>
                                      </m:radPr>
                                      <m:deg/>
                                      <m:e>
                                        <m:r>
                                          <a:rPr lang="en-US" sz="2800" i="0">
                                            <a:latin typeface="Cambria Math" panose="02040503050406030204" pitchFamily="18" charset="0"/>
                                          </a:rPr>
                                          <m:t>2</m:t>
                                        </m:r>
                                        <m:r>
                                          <a:rPr lang="en-US" sz="2800" i="1">
                                            <a:latin typeface="Cambria Math" panose="02040503050406030204" pitchFamily="18" charset="0"/>
                                          </a:rPr>
                                          <m:t>𝜋</m:t>
                                        </m:r>
                                      </m:e>
                                    </m:rad>
                                  </m:e>
                                </m:d>
                              </m:e>
                              <m:sup>
                                <m:r>
                                  <a:rPr lang="en-US" sz="2800" i="0">
                                    <a:latin typeface="Cambria Math" panose="02040503050406030204" pitchFamily="18" charset="0"/>
                                  </a:rPr>
                                  <m:t>2</m:t>
                                </m:r>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i="1">
                                        <a:latin typeface="Cambria Math" panose="02040503050406030204" pitchFamily="18" charset="0"/>
                                      </a:rPr>
                                      <m:t>𝑐</m:t>
                                    </m:r>
                                  </m:sub>
                                </m:sSub>
                                <m:r>
                                  <a:rPr lang="en-US" sz="2800" i="1">
                                    <a:latin typeface="Cambria Math" panose="02040503050406030204" pitchFamily="18" charset="0"/>
                                  </a:rPr>
                                  <m:t>𝑇</m:t>
                                </m:r>
                              </m:sup>
                            </m:sSup>
                          </m:den>
                        </m:f>
                        <m:r>
                          <m:rPr>
                            <m:sty m:val="p"/>
                          </m:rPr>
                          <a:rPr lang="en-US" sz="2800" i="0">
                            <a:latin typeface="Cambria Math" panose="02040503050406030204" pitchFamily="18" charset="0"/>
                          </a:rPr>
                          <m:t>exp</m:t>
                        </m:r>
                        <m:d>
                          <m:dPr>
                            <m:begChr m:val="{"/>
                            <m:endChr m:val="}"/>
                            <m:ctrlPr>
                              <a:rPr lang="en-US" sz="2800" i="1">
                                <a:latin typeface="Cambria Math" panose="02040503050406030204" pitchFamily="18" charset="0"/>
                              </a:rPr>
                            </m:ctrlPr>
                          </m:dPr>
                          <m:e>
                            <m:r>
                              <a:rPr lang="en-US" sz="2800" i="0">
                                <a:latin typeface="Cambria Math" panose="02040503050406030204" pitchFamily="18" charset="0"/>
                              </a:rPr>
                              <m:t>−</m:t>
                            </m:r>
                            <m:nary>
                              <m:naryPr>
                                <m:chr m:val="∑"/>
                                <m:limLoc m:val="undOvr"/>
                                <m:grow m:val="on"/>
                                <m:ctrlPr>
                                  <a:rPr lang="en-US" sz="2800" i="1">
                                    <a:latin typeface="Cambria Math" panose="02040503050406030204" pitchFamily="18" charset="0"/>
                                  </a:rPr>
                                </m:ctrlPr>
                              </m:naryPr>
                              <m:sub>
                                <m:r>
                                  <a:rPr lang="en-US" sz="2800" i="1">
                                    <a:latin typeface="Cambria Math" panose="02040503050406030204" pitchFamily="18" charset="0"/>
                                  </a:rPr>
                                  <m:t>𝑘</m:t>
                                </m:r>
                                <m:r>
                                  <a:rPr lang="en-US" sz="2800" i="0">
                                    <a:latin typeface="Cambria Math" panose="02040503050406030204" pitchFamily="18" charset="0"/>
                                  </a:rPr>
                                  <m:t>=1</m:t>
                                </m:r>
                              </m:sub>
                              <m:sup>
                                <m:r>
                                  <a:rPr lang="en-US" sz="2800" i="0">
                                    <a:latin typeface="Cambria Math" panose="02040503050406030204" pitchFamily="18" charset="0"/>
                                  </a:rPr>
                                  <m:t>2</m:t>
                                </m:r>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i="1">
                                        <a:latin typeface="Cambria Math" panose="02040503050406030204" pitchFamily="18" charset="0"/>
                                      </a:rPr>
                                      <m:t>𝑐</m:t>
                                    </m:r>
                                  </m:sub>
                                </m:sSub>
                                <m:r>
                                  <a:rPr lang="en-US" sz="2800" i="1">
                                    <a:latin typeface="Cambria Math" panose="02040503050406030204" pitchFamily="18" charset="0"/>
                                  </a:rPr>
                                  <m:t>𝑇</m:t>
                                </m:r>
                              </m:sup>
                              <m:e>
                                <m:f>
                                  <m:fPr>
                                    <m:ctrlPr>
                                      <a:rPr lang="en-US" sz="2800" i="1">
                                        <a:latin typeface="Cambria Math" panose="02040503050406030204" pitchFamily="18" charset="0"/>
                                      </a:rPr>
                                    </m:ctrlPr>
                                  </m:fPr>
                                  <m:num>
                                    <m:sSubSup>
                                      <m:sSubSupPr>
                                        <m:ctrlPr>
                                          <a:rPr lang="en-US" sz="2800" i="1">
                                            <a:latin typeface="Cambria Math" panose="02040503050406030204" pitchFamily="18" charset="0"/>
                                          </a:rPr>
                                        </m:ctrlPr>
                                      </m:sSubSupPr>
                                      <m:e>
                                        <m:r>
                                          <a:rPr lang="en-US" sz="2800" i="1">
                                            <a:latin typeface="Cambria Math" panose="02040503050406030204" pitchFamily="18" charset="0"/>
                                          </a:rPr>
                                          <m:t>𝑢</m:t>
                                        </m:r>
                                      </m:e>
                                      <m:sub>
                                        <m:r>
                                          <a:rPr lang="en-US" sz="2800" i="1">
                                            <a:latin typeface="Cambria Math" panose="02040503050406030204" pitchFamily="18" charset="0"/>
                                          </a:rPr>
                                          <m:t>𝑘</m:t>
                                        </m:r>
                                      </m:sub>
                                      <m:sup>
                                        <m:r>
                                          <a:rPr lang="en-US" sz="2800" i="0">
                                            <a:latin typeface="Cambria Math" panose="02040503050406030204" pitchFamily="18" charset="0"/>
                                          </a:rPr>
                                          <m:t>2</m:t>
                                        </m:r>
                                      </m:sup>
                                    </m:sSubSup>
                                  </m:num>
                                  <m:den>
                                    <m:r>
                                      <a:rPr lang="en-US" sz="2800" i="0">
                                        <a:latin typeface="Cambria Math" panose="02040503050406030204" pitchFamily="18" charset="0"/>
                                      </a:rPr>
                                      <m:t>2</m:t>
                                    </m:r>
                                    <m:sSup>
                                      <m:sSupPr>
                                        <m:ctrlPr>
                                          <a:rPr lang="en-US" sz="2800" i="1">
                                            <a:latin typeface="Cambria Math" panose="02040503050406030204" pitchFamily="18" charset="0"/>
                                          </a:rPr>
                                        </m:ctrlPr>
                                      </m:sSupPr>
                                      <m:e>
                                        <m:r>
                                          <a:rPr lang="en-US" sz="2800" i="1">
                                            <a:latin typeface="Cambria Math" panose="02040503050406030204" pitchFamily="18" charset="0"/>
                                          </a:rPr>
                                          <m:t>𝜎</m:t>
                                        </m:r>
                                      </m:e>
                                      <m:sup>
                                        <m:r>
                                          <a:rPr lang="en-US" sz="2800" i="0">
                                            <a:latin typeface="Cambria Math" panose="02040503050406030204" pitchFamily="18" charset="0"/>
                                          </a:rPr>
                                          <m:t>2</m:t>
                                        </m:r>
                                      </m:sup>
                                    </m:sSup>
                                  </m:den>
                                </m:f>
                              </m:e>
                            </m:nary>
                          </m:e>
                        </m:d>
                      </m:oMath>
                    </m:oMathPara>
                  </a14:m>
                  <a:endParaRPr lang="en-US" sz="2800" dirty="0"/>
                </a:p>
              </p:txBody>
            </p:sp>
          </mc:Choice>
          <mc:Fallback>
            <p:sp>
              <p:nvSpPr>
                <p:cNvPr id="6" name="Rectangle 5"/>
                <p:cNvSpPr>
                  <a:spLocks noRot="1" noChangeAspect="1" noMove="1" noResize="1" noEditPoints="1" noAdjustHandles="1" noChangeArrowheads="1" noChangeShapeType="1" noTextEdit="1"/>
                </p:cNvSpPr>
                <p:nvPr/>
              </p:nvSpPr>
              <p:spPr>
                <a:xfrm>
                  <a:off x="3502712" y="3881082"/>
                  <a:ext cx="5300875" cy="1688219"/>
                </a:xfrm>
                <a:prstGeom prst="rect">
                  <a:avLst/>
                </a:prstGeom>
                <a:blipFill rotWithShape="0">
                  <a:blip r:embed="rId4"/>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29031699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10801350" cy="762003"/>
          </a:xfrm>
          <a:noFill/>
        </p:spPr>
        <p:txBody>
          <a:bodyPr>
            <a:normAutofit/>
          </a:bodyPr>
          <a:lstStyle/>
          <a:p>
            <a:r>
              <a:rPr lang="vi-VN" sz="3600" dirty="0">
                <a:solidFill>
                  <a:srgbClr val="FFFF00"/>
                </a:solidFill>
              </a:rPr>
              <a:t>5.2	Thu tối ưu các tín hiệu có tham số đã biết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42900" y="1000125"/>
                <a:ext cx="11620500" cy="5543550"/>
              </a:xfrm>
            </p:spPr>
            <p:txBody>
              <a:bodyPr>
                <a:noAutofit/>
              </a:bodyPr>
              <a:lstStyle/>
              <a:p>
                <a:pPr marL="457200" indent="-457200">
                  <a:lnSpc>
                    <a:spcPct val="110000"/>
                  </a:lnSpc>
                  <a:spcBef>
                    <a:spcPts val="300"/>
                  </a:spcBef>
                  <a:spcAft>
                    <a:spcPts val="300"/>
                  </a:spcAft>
                  <a:buFont typeface="Wingdings" panose="05000000000000000000" pitchFamily="2" charset="2"/>
                  <a:buChar char="v"/>
                </a:pPr>
                <a:r>
                  <a:rPr lang="vi-VN" sz="2600" dirty="0" smtClean="0">
                    <a:solidFill>
                      <a:srgbClr val="66FF33"/>
                    </a:solidFill>
                    <a:latin typeface="Times New Roman" panose="02020603050405020304" pitchFamily="18" charset="0"/>
                    <a:cs typeface="Times New Roman" panose="02020603050405020304" pitchFamily="18" charset="0"/>
                  </a:rPr>
                  <a:t>Giải quyết vấn đề</a:t>
                </a:r>
              </a:p>
              <a:p>
                <a:pPr marL="0" indent="0">
                  <a:lnSpc>
                    <a:spcPct val="110000"/>
                  </a:lnSpc>
                  <a:spcBef>
                    <a:spcPts val="300"/>
                  </a:spcBef>
                  <a:spcAft>
                    <a:spcPts val="300"/>
                  </a:spcAft>
                  <a:buNone/>
                </a:pPr>
                <a:r>
                  <a:rPr lang="vi-VN" sz="2600" dirty="0" smtClean="0">
                    <a:latin typeface="Times New Roman" panose="02020603050405020304" pitchFamily="18" charset="0"/>
                    <a:cs typeface="Times New Roman" panose="02020603050405020304" pitchFamily="18" charset="0"/>
                  </a:rPr>
                  <a:t>Đối với </a:t>
                </a:r>
                <a14:m>
                  <m:oMath xmlns:m="http://schemas.openxmlformats.org/officeDocument/2006/math">
                    <m:sSub>
                      <m:sSubPr>
                        <m:ctrlPr>
                          <a:rPr lang="en-US" sz="2600" i="1">
                            <a:solidFill>
                              <a:srgbClr val="FFFF00"/>
                            </a:solidFill>
                            <a:latin typeface="Cambria Math" panose="02040503050406030204" pitchFamily="18" charset="0"/>
                          </a:rPr>
                        </m:ctrlPr>
                      </m:sSubPr>
                      <m:e>
                        <m:r>
                          <a:rPr lang="en-US" sz="2600" i="1">
                            <a:solidFill>
                              <a:srgbClr val="FFFF00"/>
                            </a:solidFill>
                            <a:latin typeface="Cambria Math" panose="02040503050406030204" pitchFamily="18" charset="0"/>
                          </a:rPr>
                          <m:t>𝑊</m:t>
                        </m:r>
                      </m:e>
                      <m:sub>
                        <m:r>
                          <a:rPr lang="en-US" sz="2600" i="1">
                            <a:solidFill>
                              <a:srgbClr val="FFFF00"/>
                            </a:solidFill>
                            <a:latin typeface="Cambria Math" panose="02040503050406030204" pitchFamily="18" charset="0"/>
                          </a:rPr>
                          <m:t>𝑛</m:t>
                        </m:r>
                      </m:sub>
                    </m:sSub>
                    <m:d>
                      <m:dPr>
                        <m:ctrlPr>
                          <a:rPr lang="en-US" sz="2600" i="1">
                            <a:solidFill>
                              <a:srgbClr val="FFFF00"/>
                            </a:solidFill>
                            <a:latin typeface="Cambria Math" panose="02040503050406030204" pitchFamily="18" charset="0"/>
                          </a:rPr>
                        </m:ctrlPr>
                      </m:dPr>
                      <m:e>
                        <m:sSub>
                          <m:sSubPr>
                            <m:ctrlPr>
                              <a:rPr lang="en-US" sz="2600" i="1">
                                <a:solidFill>
                                  <a:srgbClr val="FFFF00"/>
                                </a:solidFill>
                                <a:latin typeface="Cambria Math" panose="02040503050406030204" pitchFamily="18" charset="0"/>
                              </a:rPr>
                            </m:ctrlPr>
                          </m:sSubPr>
                          <m:e>
                            <m:r>
                              <a:rPr lang="en-US" sz="2600" i="1">
                                <a:solidFill>
                                  <a:srgbClr val="FFFF00"/>
                                </a:solidFill>
                                <a:latin typeface="Cambria Math" panose="02040503050406030204" pitchFamily="18" charset="0"/>
                              </a:rPr>
                              <m:t>𝑢</m:t>
                            </m:r>
                          </m:e>
                          <m:sub>
                            <m:r>
                              <a:rPr lang="en-US" sz="2600">
                                <a:solidFill>
                                  <a:srgbClr val="FFFF00"/>
                                </a:solidFill>
                                <a:latin typeface="Cambria Math" panose="02040503050406030204" pitchFamily="18" charset="0"/>
                              </a:rPr>
                              <m:t>1</m:t>
                            </m:r>
                          </m:sub>
                        </m:sSub>
                        <m:r>
                          <a:rPr lang="en-US" sz="2600">
                            <a:solidFill>
                              <a:srgbClr val="FFFF00"/>
                            </a:solidFill>
                            <a:latin typeface="Cambria Math" panose="02040503050406030204" pitchFamily="18" charset="0"/>
                          </a:rPr>
                          <m:t>,</m:t>
                        </m:r>
                        <m:sSub>
                          <m:sSubPr>
                            <m:ctrlPr>
                              <a:rPr lang="en-US" sz="2600" i="1">
                                <a:solidFill>
                                  <a:srgbClr val="FFFF00"/>
                                </a:solidFill>
                                <a:latin typeface="Cambria Math" panose="02040503050406030204" pitchFamily="18" charset="0"/>
                              </a:rPr>
                            </m:ctrlPr>
                          </m:sSubPr>
                          <m:e>
                            <m:r>
                              <a:rPr lang="en-US" sz="2600" i="1">
                                <a:solidFill>
                                  <a:srgbClr val="FFFF00"/>
                                </a:solidFill>
                                <a:latin typeface="Cambria Math" panose="02040503050406030204" pitchFamily="18" charset="0"/>
                              </a:rPr>
                              <m:t>𝑢</m:t>
                            </m:r>
                          </m:e>
                          <m:sub>
                            <m:r>
                              <a:rPr lang="en-US" sz="2600">
                                <a:solidFill>
                                  <a:srgbClr val="FFFF00"/>
                                </a:solidFill>
                                <a:latin typeface="Cambria Math" panose="02040503050406030204" pitchFamily="18" charset="0"/>
                              </a:rPr>
                              <m:t>2</m:t>
                            </m:r>
                          </m:sub>
                        </m:sSub>
                        <m:r>
                          <a:rPr lang="en-US" sz="2600">
                            <a:solidFill>
                              <a:srgbClr val="FFFF00"/>
                            </a:solidFill>
                            <a:latin typeface="Cambria Math" panose="02040503050406030204" pitchFamily="18" charset="0"/>
                          </a:rPr>
                          <m:t>,...,</m:t>
                        </m:r>
                        <m:f>
                          <m:fPr>
                            <m:type m:val="lin"/>
                            <m:ctrlPr>
                              <a:rPr lang="en-US" sz="2600" i="1">
                                <a:solidFill>
                                  <a:srgbClr val="FFFF00"/>
                                </a:solidFill>
                                <a:latin typeface="Cambria Math" panose="02040503050406030204" pitchFamily="18" charset="0"/>
                              </a:rPr>
                            </m:ctrlPr>
                          </m:fPr>
                          <m:num>
                            <m:sSub>
                              <m:sSubPr>
                                <m:ctrlPr>
                                  <a:rPr lang="en-US" sz="2600" i="1">
                                    <a:solidFill>
                                      <a:srgbClr val="FFFF00"/>
                                    </a:solidFill>
                                    <a:latin typeface="Cambria Math" panose="02040503050406030204" pitchFamily="18" charset="0"/>
                                  </a:rPr>
                                </m:ctrlPr>
                              </m:sSubPr>
                              <m:e>
                                <m:r>
                                  <a:rPr lang="en-US" sz="2600" i="1">
                                    <a:solidFill>
                                      <a:srgbClr val="FFFF00"/>
                                    </a:solidFill>
                                    <a:latin typeface="Cambria Math" panose="02040503050406030204" pitchFamily="18" charset="0"/>
                                  </a:rPr>
                                  <m:t>𝑢</m:t>
                                </m:r>
                              </m:e>
                              <m:sub>
                                <m:r>
                                  <a:rPr lang="en-US" sz="2600" i="1">
                                    <a:solidFill>
                                      <a:srgbClr val="FFFF00"/>
                                    </a:solidFill>
                                    <a:latin typeface="Cambria Math" panose="02040503050406030204" pitchFamily="18" charset="0"/>
                                  </a:rPr>
                                  <m:t>𝑛</m:t>
                                </m:r>
                              </m:sub>
                            </m:sSub>
                          </m:num>
                          <m:den>
                            <m:sSub>
                              <m:sSubPr>
                                <m:ctrlPr>
                                  <a:rPr lang="en-US" sz="2600" i="1">
                                    <a:solidFill>
                                      <a:srgbClr val="FFFF00"/>
                                    </a:solidFill>
                                    <a:latin typeface="Cambria Math" panose="02040503050406030204" pitchFamily="18" charset="0"/>
                                  </a:rPr>
                                </m:ctrlPr>
                              </m:sSubPr>
                              <m:e>
                                <m:r>
                                  <a:rPr lang="en-US" sz="2600" i="1">
                                    <a:solidFill>
                                      <a:srgbClr val="FFFF00"/>
                                    </a:solidFill>
                                    <a:latin typeface="Cambria Math" panose="02040503050406030204" pitchFamily="18" charset="0"/>
                                  </a:rPr>
                                  <m:t>𝛼</m:t>
                                </m:r>
                              </m:e>
                              <m:sub>
                                <m:r>
                                  <m:rPr>
                                    <m:sty m:val="p"/>
                                  </m:rPr>
                                  <a:rPr lang="vi-VN" sz="2600" i="1">
                                    <a:solidFill>
                                      <a:srgbClr val="FFFF00"/>
                                    </a:solidFill>
                                    <a:latin typeface="Cambria Math" panose="02040503050406030204" pitchFamily="18" charset="0"/>
                                  </a:rPr>
                                  <m:t>j</m:t>
                                </m:r>
                              </m:sub>
                            </m:sSub>
                          </m:den>
                        </m:f>
                      </m:e>
                    </m:d>
                    <m:r>
                      <a:rPr lang="vi-VN" sz="2600" b="0" i="0" smtClean="0">
                        <a:solidFill>
                          <a:srgbClr val="FFFF00"/>
                        </a:solidFill>
                        <a:latin typeface="Cambria Math" panose="02040503050406030204" pitchFamily="18" charset="0"/>
                      </a:rPr>
                      <m:t>, </m:t>
                    </m:r>
                    <m:r>
                      <m:rPr>
                        <m:sty m:val="p"/>
                      </m:rPr>
                      <a:rPr lang="vi-VN" sz="2600" i="1" smtClean="0">
                        <a:solidFill>
                          <a:schemeClr val="tx1"/>
                        </a:solidFill>
                        <a:latin typeface="Cambria Math" panose="02040503050406030204" pitchFamily="18" charset="0"/>
                      </a:rPr>
                      <m:t>c</m:t>
                    </m:r>
                    <m:r>
                      <a:rPr lang="vi-VN" sz="2600" i="1" smtClean="0">
                        <a:solidFill>
                          <a:schemeClr val="tx1"/>
                        </a:solidFill>
                        <a:latin typeface="Cambria Math" panose="02040503050406030204" pitchFamily="18" charset="0"/>
                      </a:rPr>
                      <m:t>ò</m:t>
                    </m:r>
                    <m:r>
                      <m:rPr>
                        <m:sty m:val="p"/>
                      </m:rPr>
                      <a:rPr lang="vi-VN" sz="2600" i="1" smtClean="0">
                        <a:solidFill>
                          <a:schemeClr val="tx1"/>
                        </a:solidFill>
                        <a:latin typeface="Cambria Math" panose="02040503050406030204" pitchFamily="18" charset="0"/>
                      </a:rPr>
                      <m:t>n</m:t>
                    </m:r>
                  </m:oMath>
                </a14:m>
                <a:r>
                  <a:rPr lang="vi-VN" sz="2600" dirty="0" smtClean="0">
                    <a:solidFill>
                      <a:schemeClr val="tx1"/>
                    </a:solidFill>
                    <a:latin typeface="Times New Roman" panose="02020603050405020304" pitchFamily="18" charset="0"/>
                    <a:cs typeface="Times New Roman" panose="02020603050405020304" pitchFamily="18" charset="0"/>
                  </a:rPr>
                  <a:t> có thành phần nhiễu khi phát </a:t>
                </a:r>
                <a14:m>
                  <m:oMath xmlns:m="http://schemas.openxmlformats.org/officeDocument/2006/math">
                    <m:sSub>
                      <m:sSubPr>
                        <m:ctrlPr>
                          <a:rPr lang="en-US" sz="2600" i="1">
                            <a:solidFill>
                              <a:srgbClr val="FFFF00"/>
                            </a:solidFill>
                            <a:latin typeface="Cambria Math" panose="02040503050406030204" pitchFamily="18" charset="0"/>
                          </a:rPr>
                        </m:ctrlPr>
                      </m:sSubPr>
                      <m:e>
                        <m:r>
                          <a:rPr lang="en-US" sz="2600" i="1">
                            <a:solidFill>
                              <a:srgbClr val="FFFF00"/>
                            </a:solidFill>
                            <a:latin typeface="Cambria Math" panose="02040503050406030204" pitchFamily="18" charset="0"/>
                          </a:rPr>
                          <m:t>𝛼</m:t>
                        </m:r>
                      </m:e>
                      <m:sub>
                        <m:r>
                          <a:rPr lang="vi-VN" sz="2600" i="1">
                            <a:solidFill>
                              <a:srgbClr val="FFFF00"/>
                            </a:solidFill>
                            <a:latin typeface="Cambria Math" panose="02040503050406030204" pitchFamily="18" charset="0"/>
                          </a:rPr>
                          <m:t>𝑗</m:t>
                        </m:r>
                      </m:sub>
                    </m:sSub>
                  </m:oMath>
                </a14:m>
                <a:r>
                  <a:rPr lang="vi-VN" sz="2600" dirty="0" smtClean="0">
                    <a:solidFill>
                      <a:srgbClr val="66FF33"/>
                    </a:solidFill>
                    <a:latin typeface="Times New Roman" panose="02020603050405020304" pitchFamily="18" charset="0"/>
                    <a:cs typeface="Times New Roman" panose="02020603050405020304" pitchFamily="18" charset="0"/>
                  </a:rPr>
                  <a:t>,</a:t>
                </a:r>
                <a:r>
                  <a:rPr lang="vi-VN" sz="2600" dirty="0" smtClean="0">
                    <a:latin typeface="Times New Roman" panose="02020603050405020304" pitchFamily="18" charset="0"/>
                    <a:cs typeface="Times New Roman" panose="02020603050405020304" pitchFamily="18" charset="0"/>
                  </a:rPr>
                  <a:t> ta nhận được:</a:t>
                </a:r>
                <a:r>
                  <a:rPr lang="vi-VN" sz="2600" dirty="0" smtClean="0">
                    <a:solidFill>
                      <a:srgbClr val="66FF33"/>
                    </a:solidFill>
                    <a:latin typeface="Times New Roman" panose="02020603050405020304" pitchFamily="18" charset="0"/>
                    <a:cs typeface="Times New Roman" panose="02020603050405020304" pitchFamily="18" charset="0"/>
                  </a:rPr>
                  <a:t> </a:t>
                </a:r>
                <a14:m>
                  <m:oMath xmlns:m="http://schemas.openxmlformats.org/officeDocument/2006/math">
                    <m:d>
                      <m:dPr>
                        <m:ctrlPr>
                          <a:rPr lang="en-US" sz="2600" i="1">
                            <a:latin typeface="Cambria Math" panose="02040503050406030204" pitchFamily="18" charset="0"/>
                          </a:rPr>
                        </m:ctrlPr>
                      </m:dPr>
                      <m:e>
                        <m:sSub>
                          <m:sSubPr>
                            <m:ctrlPr>
                              <a:rPr lang="en-US" sz="2600" i="1">
                                <a:latin typeface="Cambria Math" panose="02040503050406030204" pitchFamily="18" charset="0"/>
                              </a:rPr>
                            </m:ctrlPr>
                          </m:sSubPr>
                          <m:e>
                            <m:r>
                              <a:rPr lang="en-US" sz="2600" i="1">
                                <a:latin typeface="Cambria Math" panose="02040503050406030204" pitchFamily="18" charset="0"/>
                              </a:rPr>
                              <m:t>𝑢</m:t>
                            </m:r>
                          </m:e>
                          <m:sub>
                            <m:r>
                              <a:rPr lang="en-US" sz="2600" i="1">
                                <a:latin typeface="Cambria Math" panose="02040503050406030204" pitchFamily="18" charset="0"/>
                              </a:rPr>
                              <m:t>𝑘</m:t>
                            </m:r>
                          </m:sub>
                        </m:sSub>
                        <m:r>
                          <a:rPr lang="en-US" sz="2600">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𝑐</m:t>
                            </m:r>
                          </m:e>
                          <m:sub>
                            <m:r>
                              <a:rPr lang="en-US" sz="2600" i="1">
                                <a:latin typeface="Cambria Math" panose="02040503050406030204" pitchFamily="18" charset="0"/>
                              </a:rPr>
                              <m:t>𝑗𝑘</m:t>
                            </m:r>
                          </m:sub>
                        </m:sSub>
                        <m:r>
                          <a:rPr lang="en-US" sz="2600">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𝑛</m:t>
                            </m:r>
                          </m:e>
                          <m:sub>
                            <m:r>
                              <a:rPr lang="en-US" sz="2600" i="1">
                                <a:latin typeface="Cambria Math" panose="02040503050406030204" pitchFamily="18" charset="0"/>
                              </a:rPr>
                              <m:t>𝑘</m:t>
                            </m:r>
                          </m:sub>
                        </m:sSub>
                      </m:e>
                    </m:d>
                    <m:r>
                      <a:rPr lang="vi-VN" sz="2600" b="0" i="0" smtClean="0">
                        <a:latin typeface="Cambria Math" panose="02040503050406030204" pitchFamily="18" charset="0"/>
                      </a:rPr>
                      <m:t>, </m:t>
                    </m:r>
                  </m:oMath>
                </a14:m>
                <a:r>
                  <a:rPr lang="vi-VN" sz="2600" dirty="0" smtClean="0"/>
                  <a:t>với </a:t>
                </a:r>
                <a14:m>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𝑐</m:t>
                        </m:r>
                      </m:e>
                      <m:sub>
                        <m:r>
                          <a:rPr lang="en-US" sz="2600" i="1">
                            <a:latin typeface="Cambria Math" panose="02040503050406030204" pitchFamily="18" charset="0"/>
                          </a:rPr>
                          <m:t>𝑗</m:t>
                        </m:r>
                      </m:sub>
                    </m:sSub>
                    <m:d>
                      <m:dPr>
                        <m:ctrlPr>
                          <a:rPr lang="en-US" sz="2600" i="1">
                            <a:latin typeface="Cambria Math" panose="02040503050406030204" pitchFamily="18" charset="0"/>
                          </a:rPr>
                        </m:ctrlPr>
                      </m:dPr>
                      <m:e>
                        <m:r>
                          <a:rPr lang="en-US" sz="2600" i="1">
                            <a:latin typeface="Cambria Math" panose="02040503050406030204" pitchFamily="18" charset="0"/>
                          </a:rPr>
                          <m:t>𝑡</m:t>
                        </m:r>
                      </m:e>
                    </m:d>
                    <m:r>
                      <a:rPr lang="en-US" sz="2600">
                        <a:latin typeface="Cambria Math" panose="02040503050406030204" pitchFamily="18" charset="0"/>
                      </a:rPr>
                      <m:t>=</m:t>
                    </m:r>
                    <m:r>
                      <a:rPr lang="en-US" sz="2600" i="1">
                        <a:latin typeface="Cambria Math" panose="02040503050406030204" pitchFamily="18" charset="0"/>
                      </a:rPr>
                      <m:t>𝜇</m:t>
                    </m:r>
                    <m:sSub>
                      <m:sSubPr>
                        <m:ctrlPr>
                          <a:rPr lang="en-US" sz="2600" i="1">
                            <a:latin typeface="Cambria Math" panose="02040503050406030204" pitchFamily="18" charset="0"/>
                          </a:rPr>
                        </m:ctrlPr>
                      </m:sSubPr>
                      <m:e>
                        <m:r>
                          <a:rPr lang="en-US" sz="2600" i="1">
                            <a:latin typeface="Cambria Math" panose="02040503050406030204" pitchFamily="18" charset="0"/>
                          </a:rPr>
                          <m:t>𝑆</m:t>
                        </m:r>
                      </m:e>
                      <m:sub>
                        <m:r>
                          <a:rPr lang="en-US" sz="2600" i="1">
                            <a:latin typeface="Cambria Math" panose="02040503050406030204" pitchFamily="18" charset="0"/>
                          </a:rPr>
                          <m:t>𝑗</m:t>
                        </m:r>
                      </m:sub>
                    </m:sSub>
                    <m:d>
                      <m:dPr>
                        <m:ctrlPr>
                          <a:rPr lang="en-US" sz="2600" i="1">
                            <a:latin typeface="Cambria Math" panose="02040503050406030204" pitchFamily="18" charset="0"/>
                          </a:rPr>
                        </m:ctrlPr>
                      </m:dPr>
                      <m:e>
                        <m:r>
                          <a:rPr lang="en-US" sz="2600" i="1">
                            <a:latin typeface="Cambria Math" panose="02040503050406030204" pitchFamily="18" charset="0"/>
                          </a:rPr>
                          <m:t>𝑡</m:t>
                        </m:r>
                        <m:r>
                          <a:rPr lang="en-US" sz="2600">
                            <a:latin typeface="Cambria Math" panose="02040503050406030204" pitchFamily="18" charset="0"/>
                          </a:rPr>
                          <m:t>−</m:t>
                        </m:r>
                        <m:r>
                          <a:rPr lang="en-US" sz="2600" i="1">
                            <a:latin typeface="Cambria Math" panose="02040503050406030204" pitchFamily="18" charset="0"/>
                          </a:rPr>
                          <m:t>𝜏</m:t>
                        </m:r>
                      </m:e>
                    </m:d>
                  </m:oMath>
                </a14:m>
                <a:r>
                  <a:rPr lang="vi-VN" sz="2600" dirty="0" smtClean="0"/>
                  <a:t>.</a:t>
                </a:r>
              </a:p>
              <a:p>
                <a:pPr marL="0" indent="0">
                  <a:lnSpc>
                    <a:spcPct val="110000"/>
                  </a:lnSpc>
                  <a:spcBef>
                    <a:spcPts val="300"/>
                  </a:spcBef>
                  <a:spcAft>
                    <a:spcPts val="300"/>
                  </a:spcAft>
                  <a:buNone/>
                </a:pPr>
                <a:r>
                  <a:rPr lang="vi-VN" sz="2600" dirty="0" smtClean="0"/>
                  <a:t>Tính tương tự, ta có:</a:t>
                </a:r>
                <a:endParaRPr lang="vi-VN" sz="2600" dirty="0" smtClean="0">
                  <a:solidFill>
                    <a:srgbClr val="66FF33"/>
                  </a:solidFill>
                  <a:latin typeface="Times New Roman" panose="02020603050405020304" pitchFamily="18" charset="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42900" y="1000125"/>
                <a:ext cx="11620500" cy="5543550"/>
              </a:xfrm>
              <a:blipFill rotWithShape="0">
                <a:blip r:embed="rId2"/>
                <a:stretch>
                  <a:fillRect l="-944" t="-770"/>
                </a:stretch>
              </a:blipFill>
            </p:spPr>
            <p:txBody>
              <a:bodyPr/>
              <a:lstStyle/>
              <a:p>
                <a:r>
                  <a:rPr lang="en-US">
                    <a:noFill/>
                  </a:rPr>
                  <a:t> </a:t>
                </a:r>
              </a:p>
            </p:txBody>
          </p:sp>
        </mc:Fallback>
      </mc:AlternateContent>
      <p:cxnSp>
        <p:nvCxnSpPr>
          <p:cNvPr id="5" name="Straight Connector 4"/>
          <p:cNvCxnSpPr/>
          <p:nvPr/>
        </p:nvCxnSpPr>
        <p:spPr>
          <a:xfrm>
            <a:off x="15240" y="762003"/>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normAutofit lnSpcReduction="10000"/>
          </a:bodyPr>
          <a:lstStyle/>
          <a:p>
            <a:fld id="{A5965DA7-CFD0-4BBC-8CE4-76678E81AE32}" type="slidenum">
              <a:rPr lang="en-US" smtClean="0"/>
              <a:t>12</a:t>
            </a:fld>
            <a:endParaRPr lang="en-US"/>
          </a:p>
        </p:txBody>
      </p:sp>
      <mc:AlternateContent xmlns:mc="http://schemas.openxmlformats.org/markup-compatibility/2006">
        <mc:Choice xmlns:a14="http://schemas.microsoft.com/office/drawing/2010/main" Requires="a14">
          <p:sp>
            <p:nvSpPr>
              <p:cNvPr id="12" name="Rectangle 11"/>
              <p:cNvSpPr/>
              <p:nvPr/>
            </p:nvSpPr>
            <p:spPr>
              <a:xfrm>
                <a:off x="-238125" y="2745508"/>
                <a:ext cx="11963400" cy="1979132"/>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en-US" sz="2600" smtClean="0">
                              <a:solidFill>
                                <a:srgbClr val="FFFF00"/>
                              </a:solidFill>
                              <a:latin typeface="Cambria Math" panose="02040503050406030204" pitchFamily="18" charset="0"/>
                            </a:rPr>
                          </m:ctrlPr>
                        </m:sSubPr>
                        <m:e>
                          <m:r>
                            <a:rPr lang="en-US" sz="2600" i="1">
                              <a:solidFill>
                                <a:srgbClr val="FFFF00"/>
                              </a:solidFill>
                              <a:latin typeface="Cambria Math" panose="02040503050406030204" pitchFamily="18" charset="0"/>
                            </a:rPr>
                            <m:t>𝑊</m:t>
                          </m:r>
                        </m:e>
                        <m:sub>
                          <m:r>
                            <a:rPr lang="en-US" sz="2600" i="1">
                              <a:solidFill>
                                <a:srgbClr val="FFFF00"/>
                              </a:solidFill>
                              <a:latin typeface="Cambria Math" panose="02040503050406030204" pitchFamily="18" charset="0"/>
                            </a:rPr>
                            <m:t>𝑛</m:t>
                          </m:r>
                        </m:sub>
                      </m:sSub>
                      <m:d>
                        <m:dPr>
                          <m:ctrlPr>
                            <a:rPr lang="en-US" sz="2600" i="1">
                              <a:solidFill>
                                <a:srgbClr val="FFFF00"/>
                              </a:solidFill>
                              <a:latin typeface="Cambria Math" panose="02040503050406030204" pitchFamily="18" charset="0"/>
                            </a:rPr>
                          </m:ctrlPr>
                        </m:dPr>
                        <m:e>
                          <m:sSub>
                            <m:sSubPr>
                              <m:ctrlPr>
                                <a:rPr lang="en-US" sz="2600" i="1">
                                  <a:solidFill>
                                    <a:srgbClr val="FFFF00"/>
                                  </a:solidFill>
                                  <a:latin typeface="Cambria Math" panose="02040503050406030204" pitchFamily="18" charset="0"/>
                                </a:rPr>
                              </m:ctrlPr>
                            </m:sSubPr>
                            <m:e>
                              <m:r>
                                <a:rPr lang="en-US" sz="2600" i="1">
                                  <a:solidFill>
                                    <a:srgbClr val="FFFF00"/>
                                  </a:solidFill>
                                  <a:latin typeface="Cambria Math" panose="02040503050406030204" pitchFamily="18" charset="0"/>
                                </a:rPr>
                                <m:t>𝑢</m:t>
                              </m:r>
                            </m:e>
                            <m:sub>
                              <m:r>
                                <a:rPr lang="en-US" sz="2600" i="0">
                                  <a:solidFill>
                                    <a:srgbClr val="FFFF00"/>
                                  </a:solidFill>
                                  <a:latin typeface="Cambria Math" panose="02040503050406030204" pitchFamily="18" charset="0"/>
                                </a:rPr>
                                <m:t>1</m:t>
                              </m:r>
                            </m:sub>
                          </m:sSub>
                          <m:r>
                            <a:rPr lang="en-US" sz="2600" i="0">
                              <a:solidFill>
                                <a:srgbClr val="FFFF00"/>
                              </a:solidFill>
                              <a:latin typeface="Cambria Math" panose="02040503050406030204" pitchFamily="18" charset="0"/>
                            </a:rPr>
                            <m:t>,</m:t>
                          </m:r>
                          <m:sSub>
                            <m:sSubPr>
                              <m:ctrlPr>
                                <a:rPr lang="en-US" sz="2600" i="1">
                                  <a:solidFill>
                                    <a:srgbClr val="FFFF00"/>
                                  </a:solidFill>
                                  <a:latin typeface="Cambria Math" panose="02040503050406030204" pitchFamily="18" charset="0"/>
                                </a:rPr>
                              </m:ctrlPr>
                            </m:sSubPr>
                            <m:e>
                              <m:r>
                                <a:rPr lang="en-US" sz="2600" i="1">
                                  <a:solidFill>
                                    <a:srgbClr val="FFFF00"/>
                                  </a:solidFill>
                                  <a:latin typeface="Cambria Math" panose="02040503050406030204" pitchFamily="18" charset="0"/>
                                </a:rPr>
                                <m:t>𝑢</m:t>
                              </m:r>
                            </m:e>
                            <m:sub>
                              <m:r>
                                <a:rPr lang="en-US" sz="2600" i="0">
                                  <a:solidFill>
                                    <a:srgbClr val="FFFF00"/>
                                  </a:solidFill>
                                  <a:latin typeface="Cambria Math" panose="02040503050406030204" pitchFamily="18" charset="0"/>
                                </a:rPr>
                                <m:t>2</m:t>
                              </m:r>
                            </m:sub>
                          </m:sSub>
                          <m:r>
                            <a:rPr lang="en-US" sz="2600" i="0">
                              <a:solidFill>
                                <a:srgbClr val="FFFF00"/>
                              </a:solidFill>
                              <a:latin typeface="Cambria Math" panose="02040503050406030204" pitchFamily="18" charset="0"/>
                            </a:rPr>
                            <m:t>,...,</m:t>
                          </m:r>
                          <m:f>
                            <m:fPr>
                              <m:type m:val="lin"/>
                              <m:ctrlPr>
                                <a:rPr lang="en-US" sz="2600" i="1">
                                  <a:solidFill>
                                    <a:srgbClr val="FFFF00"/>
                                  </a:solidFill>
                                  <a:latin typeface="Cambria Math" panose="02040503050406030204" pitchFamily="18" charset="0"/>
                                </a:rPr>
                              </m:ctrlPr>
                            </m:fPr>
                            <m:num>
                              <m:sSub>
                                <m:sSubPr>
                                  <m:ctrlPr>
                                    <a:rPr lang="en-US" sz="2600" i="1">
                                      <a:solidFill>
                                        <a:srgbClr val="FFFF00"/>
                                      </a:solidFill>
                                      <a:latin typeface="Cambria Math" panose="02040503050406030204" pitchFamily="18" charset="0"/>
                                    </a:rPr>
                                  </m:ctrlPr>
                                </m:sSubPr>
                                <m:e>
                                  <m:r>
                                    <a:rPr lang="en-US" sz="2600" i="1">
                                      <a:solidFill>
                                        <a:srgbClr val="FFFF00"/>
                                      </a:solidFill>
                                      <a:latin typeface="Cambria Math" panose="02040503050406030204" pitchFamily="18" charset="0"/>
                                    </a:rPr>
                                    <m:t>𝑢</m:t>
                                  </m:r>
                                </m:e>
                                <m:sub>
                                  <m:r>
                                    <a:rPr lang="en-US" sz="2600" i="1">
                                      <a:solidFill>
                                        <a:srgbClr val="FFFF00"/>
                                      </a:solidFill>
                                      <a:latin typeface="Cambria Math" panose="02040503050406030204" pitchFamily="18" charset="0"/>
                                    </a:rPr>
                                    <m:t>𝑛</m:t>
                                  </m:r>
                                </m:sub>
                              </m:sSub>
                            </m:num>
                            <m:den>
                              <m:sSub>
                                <m:sSubPr>
                                  <m:ctrlPr>
                                    <a:rPr lang="en-US" sz="2600" i="1">
                                      <a:solidFill>
                                        <a:srgbClr val="FFFF00"/>
                                      </a:solidFill>
                                      <a:latin typeface="Cambria Math" panose="02040503050406030204" pitchFamily="18" charset="0"/>
                                    </a:rPr>
                                  </m:ctrlPr>
                                </m:sSubPr>
                                <m:e>
                                  <m:r>
                                    <a:rPr lang="en-US" sz="2600" i="1">
                                      <a:solidFill>
                                        <a:srgbClr val="FFFF00"/>
                                      </a:solidFill>
                                      <a:latin typeface="Cambria Math" panose="02040503050406030204" pitchFamily="18" charset="0"/>
                                    </a:rPr>
                                    <m:t>𝛼</m:t>
                                  </m:r>
                                </m:e>
                                <m:sub>
                                  <m:r>
                                    <a:rPr lang="en-US" sz="2600" i="1">
                                      <a:solidFill>
                                        <a:srgbClr val="FFFF00"/>
                                      </a:solidFill>
                                      <a:latin typeface="Cambria Math" panose="02040503050406030204" pitchFamily="18" charset="0"/>
                                    </a:rPr>
                                    <m:t>𝑗</m:t>
                                  </m:r>
                                </m:sub>
                              </m:sSub>
                            </m:den>
                          </m:f>
                        </m:e>
                      </m:d>
                      <m:r>
                        <a:rPr lang="en-US" sz="2600" i="0">
                          <a:latin typeface="Cambria Math" panose="02040503050406030204" pitchFamily="18" charset="0"/>
                        </a:rPr>
                        <m:t>=</m:t>
                      </m:r>
                      <m:f>
                        <m:fPr>
                          <m:ctrlPr>
                            <a:rPr lang="en-US" sz="2600" i="1">
                              <a:latin typeface="Cambria Math" panose="02040503050406030204" pitchFamily="18" charset="0"/>
                            </a:rPr>
                          </m:ctrlPr>
                        </m:fPr>
                        <m:num>
                          <m:r>
                            <a:rPr lang="en-US" sz="2600" i="0">
                              <a:latin typeface="Cambria Math" panose="02040503050406030204" pitchFamily="18" charset="0"/>
                            </a:rPr>
                            <m:t>1</m:t>
                          </m:r>
                        </m:num>
                        <m:den>
                          <m:sSup>
                            <m:sSupPr>
                              <m:ctrlPr>
                                <a:rPr lang="en-US" sz="2600" i="1">
                                  <a:latin typeface="Cambria Math" panose="02040503050406030204" pitchFamily="18" charset="0"/>
                                </a:rPr>
                              </m:ctrlPr>
                            </m:sSupPr>
                            <m:e>
                              <m:d>
                                <m:dPr>
                                  <m:ctrlPr>
                                    <a:rPr lang="en-US" sz="2600" i="1">
                                      <a:latin typeface="Cambria Math" panose="02040503050406030204" pitchFamily="18" charset="0"/>
                                    </a:rPr>
                                  </m:ctrlPr>
                                </m:dPr>
                                <m:e>
                                  <m:r>
                                    <a:rPr lang="en-US" sz="2600" i="1">
                                      <a:latin typeface="Cambria Math" panose="02040503050406030204" pitchFamily="18" charset="0"/>
                                    </a:rPr>
                                    <m:t>𝜎</m:t>
                                  </m:r>
                                  <m:rad>
                                    <m:radPr>
                                      <m:degHide m:val="on"/>
                                      <m:ctrlPr>
                                        <a:rPr lang="en-US" sz="2600" i="1">
                                          <a:latin typeface="Cambria Math" panose="02040503050406030204" pitchFamily="18" charset="0"/>
                                        </a:rPr>
                                      </m:ctrlPr>
                                    </m:radPr>
                                    <m:deg/>
                                    <m:e>
                                      <m:r>
                                        <a:rPr lang="en-US" sz="2600" i="0">
                                          <a:latin typeface="Cambria Math" panose="02040503050406030204" pitchFamily="18" charset="0"/>
                                        </a:rPr>
                                        <m:t>2</m:t>
                                      </m:r>
                                      <m:r>
                                        <a:rPr lang="en-US" sz="2600" i="1">
                                          <a:latin typeface="Cambria Math" panose="02040503050406030204" pitchFamily="18" charset="0"/>
                                        </a:rPr>
                                        <m:t>𝜋</m:t>
                                      </m:r>
                                    </m:e>
                                  </m:rad>
                                </m:e>
                              </m:d>
                            </m:e>
                            <m:sup>
                              <m:r>
                                <a:rPr lang="en-US" sz="2600" i="0">
                                  <a:latin typeface="Cambria Math" panose="02040503050406030204" pitchFamily="18" charset="0"/>
                                </a:rPr>
                                <m:t>2</m:t>
                              </m:r>
                              <m:sSub>
                                <m:sSubPr>
                                  <m:ctrlPr>
                                    <a:rPr lang="en-US" sz="2600" i="1">
                                      <a:latin typeface="Cambria Math" panose="02040503050406030204" pitchFamily="18" charset="0"/>
                                    </a:rPr>
                                  </m:ctrlPr>
                                </m:sSubPr>
                                <m:e>
                                  <m:r>
                                    <a:rPr lang="en-US" sz="2600" i="1">
                                      <a:latin typeface="Cambria Math" panose="02040503050406030204" pitchFamily="18" charset="0"/>
                                    </a:rPr>
                                    <m:t>𝐹</m:t>
                                  </m:r>
                                </m:e>
                                <m:sub>
                                  <m:r>
                                    <a:rPr lang="en-US" sz="2600" i="1">
                                      <a:latin typeface="Cambria Math" panose="02040503050406030204" pitchFamily="18" charset="0"/>
                                    </a:rPr>
                                    <m:t>𝑐</m:t>
                                  </m:r>
                                </m:sub>
                              </m:sSub>
                              <m:r>
                                <a:rPr lang="en-US" sz="2600" i="1">
                                  <a:latin typeface="Cambria Math" panose="02040503050406030204" pitchFamily="18" charset="0"/>
                                </a:rPr>
                                <m:t>𝑇</m:t>
                              </m:r>
                            </m:sup>
                          </m:sSup>
                        </m:den>
                      </m:f>
                      <m:r>
                        <m:rPr>
                          <m:sty m:val="p"/>
                        </m:rPr>
                        <a:rPr lang="en-US" sz="2600" i="0">
                          <a:latin typeface="Cambria Math" panose="02040503050406030204" pitchFamily="18" charset="0"/>
                        </a:rPr>
                        <m:t>exp</m:t>
                      </m:r>
                      <m:d>
                        <m:dPr>
                          <m:begChr m:val="{"/>
                          <m:endChr m:val="}"/>
                          <m:ctrlPr>
                            <a:rPr lang="en-US" sz="2600" i="1">
                              <a:latin typeface="Cambria Math" panose="02040503050406030204" pitchFamily="18" charset="0"/>
                            </a:rPr>
                          </m:ctrlPr>
                        </m:dPr>
                        <m:e>
                          <m:r>
                            <a:rPr lang="en-US" sz="2600" i="0">
                              <a:latin typeface="Cambria Math" panose="02040503050406030204" pitchFamily="18" charset="0"/>
                            </a:rPr>
                            <m:t>−</m:t>
                          </m:r>
                          <m:nary>
                            <m:naryPr>
                              <m:chr m:val="∑"/>
                              <m:limLoc m:val="undOvr"/>
                              <m:grow m:val="on"/>
                              <m:ctrlPr>
                                <a:rPr lang="en-US" sz="2600" i="1">
                                  <a:latin typeface="Cambria Math" panose="02040503050406030204" pitchFamily="18" charset="0"/>
                                </a:rPr>
                              </m:ctrlPr>
                            </m:naryPr>
                            <m:sub>
                              <m:r>
                                <a:rPr lang="en-US" sz="2600" i="1">
                                  <a:latin typeface="Cambria Math" panose="02040503050406030204" pitchFamily="18" charset="0"/>
                                </a:rPr>
                                <m:t>𝑘</m:t>
                              </m:r>
                              <m:r>
                                <a:rPr lang="en-US" sz="2600" i="0">
                                  <a:latin typeface="Cambria Math" panose="02040503050406030204" pitchFamily="18" charset="0"/>
                                </a:rPr>
                                <m:t>=1</m:t>
                              </m:r>
                            </m:sub>
                            <m:sup>
                              <m:r>
                                <a:rPr lang="en-US" sz="2600" i="0">
                                  <a:latin typeface="Cambria Math" panose="02040503050406030204" pitchFamily="18" charset="0"/>
                                </a:rPr>
                                <m:t>2</m:t>
                              </m:r>
                              <m:sSub>
                                <m:sSubPr>
                                  <m:ctrlPr>
                                    <a:rPr lang="en-US" sz="2600" i="1">
                                      <a:latin typeface="Cambria Math" panose="02040503050406030204" pitchFamily="18" charset="0"/>
                                    </a:rPr>
                                  </m:ctrlPr>
                                </m:sSubPr>
                                <m:e>
                                  <m:r>
                                    <a:rPr lang="en-US" sz="2600" i="1">
                                      <a:latin typeface="Cambria Math" panose="02040503050406030204" pitchFamily="18" charset="0"/>
                                    </a:rPr>
                                    <m:t>𝐹</m:t>
                                  </m:r>
                                </m:e>
                                <m:sub>
                                  <m:r>
                                    <a:rPr lang="en-US" sz="2600" i="1">
                                      <a:latin typeface="Cambria Math" panose="02040503050406030204" pitchFamily="18" charset="0"/>
                                    </a:rPr>
                                    <m:t>𝑐</m:t>
                                  </m:r>
                                </m:sub>
                              </m:sSub>
                              <m:r>
                                <a:rPr lang="en-US" sz="2600" i="1">
                                  <a:latin typeface="Cambria Math" panose="02040503050406030204" pitchFamily="18" charset="0"/>
                                </a:rPr>
                                <m:t>𝑇</m:t>
                              </m:r>
                            </m:sup>
                            <m:e>
                              <m:f>
                                <m:fPr>
                                  <m:ctrlPr>
                                    <a:rPr lang="en-US" sz="2600" i="1">
                                      <a:latin typeface="Cambria Math" panose="02040503050406030204" pitchFamily="18" charset="0"/>
                                    </a:rPr>
                                  </m:ctrlPr>
                                </m:fPr>
                                <m:num>
                                  <m:sSup>
                                    <m:sSupPr>
                                      <m:ctrlPr>
                                        <a:rPr lang="en-US" sz="2600" i="1">
                                          <a:latin typeface="Cambria Math" panose="02040503050406030204" pitchFamily="18" charset="0"/>
                                        </a:rPr>
                                      </m:ctrlPr>
                                    </m:sSupPr>
                                    <m:e>
                                      <m:d>
                                        <m:dPr>
                                          <m:ctrlPr>
                                            <a:rPr lang="en-US" sz="2600" i="1">
                                              <a:latin typeface="Cambria Math" panose="02040503050406030204" pitchFamily="18" charset="0"/>
                                            </a:rPr>
                                          </m:ctrlPr>
                                        </m:dPr>
                                        <m:e>
                                          <m:sSub>
                                            <m:sSubPr>
                                              <m:ctrlPr>
                                                <a:rPr lang="en-US" sz="2600" i="1">
                                                  <a:latin typeface="Cambria Math" panose="02040503050406030204" pitchFamily="18" charset="0"/>
                                                </a:rPr>
                                              </m:ctrlPr>
                                            </m:sSubPr>
                                            <m:e>
                                              <m:r>
                                                <a:rPr lang="en-US" sz="2600" i="1">
                                                  <a:latin typeface="Cambria Math" panose="02040503050406030204" pitchFamily="18" charset="0"/>
                                                </a:rPr>
                                                <m:t>𝑢</m:t>
                                              </m:r>
                                            </m:e>
                                            <m:sub>
                                              <m:r>
                                                <a:rPr lang="en-US" sz="2600" i="1">
                                                  <a:latin typeface="Cambria Math" panose="02040503050406030204" pitchFamily="18" charset="0"/>
                                                </a:rPr>
                                                <m:t>𝑘</m:t>
                                              </m:r>
                                            </m:sub>
                                          </m:sSub>
                                          <m:r>
                                            <a:rPr lang="en-US" sz="2600" i="0">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𝑐</m:t>
                                              </m:r>
                                            </m:e>
                                            <m:sub>
                                              <m:r>
                                                <a:rPr lang="en-US" sz="2600" i="1">
                                                  <a:latin typeface="Cambria Math" panose="02040503050406030204" pitchFamily="18" charset="0"/>
                                                </a:rPr>
                                                <m:t>𝑗𝑘</m:t>
                                              </m:r>
                                            </m:sub>
                                          </m:sSub>
                                        </m:e>
                                      </m:d>
                                    </m:e>
                                    <m:sup>
                                      <m:r>
                                        <a:rPr lang="en-US" sz="2600" i="0">
                                          <a:latin typeface="Cambria Math" panose="02040503050406030204" pitchFamily="18" charset="0"/>
                                        </a:rPr>
                                        <m:t>2</m:t>
                                      </m:r>
                                    </m:sup>
                                  </m:sSup>
                                </m:num>
                                <m:den>
                                  <m:r>
                                    <a:rPr lang="en-US" sz="2600" i="0">
                                      <a:latin typeface="Cambria Math" panose="02040503050406030204" pitchFamily="18" charset="0"/>
                                    </a:rPr>
                                    <m:t>2</m:t>
                                  </m:r>
                                  <m:sSup>
                                    <m:sSupPr>
                                      <m:ctrlPr>
                                        <a:rPr lang="en-US" sz="2600" i="1">
                                          <a:latin typeface="Cambria Math" panose="02040503050406030204" pitchFamily="18" charset="0"/>
                                        </a:rPr>
                                      </m:ctrlPr>
                                    </m:sSupPr>
                                    <m:e>
                                      <m:r>
                                        <a:rPr lang="en-US" sz="2600" i="1">
                                          <a:latin typeface="Cambria Math" panose="02040503050406030204" pitchFamily="18" charset="0"/>
                                        </a:rPr>
                                        <m:t>𝜎</m:t>
                                      </m:r>
                                    </m:e>
                                    <m:sup>
                                      <m:r>
                                        <a:rPr lang="en-US" sz="2600" i="0">
                                          <a:latin typeface="Cambria Math" panose="02040503050406030204" pitchFamily="18" charset="0"/>
                                        </a:rPr>
                                        <m:t>2</m:t>
                                      </m:r>
                                    </m:sup>
                                  </m:sSup>
                                </m:den>
                              </m:f>
                            </m:e>
                          </m:nary>
                        </m:e>
                      </m:d>
                    </m:oMath>
                  </m:oMathPara>
                </a14:m>
                <a:endParaRPr lang="en-US" sz="2600" dirty="0"/>
              </a:p>
            </p:txBody>
          </p:sp>
        </mc:Choice>
        <mc:Fallback>
          <p:sp>
            <p:nvSpPr>
              <p:cNvPr id="12" name="Rectangle 11"/>
              <p:cNvSpPr>
                <a:spLocks noRot="1" noChangeAspect="1" noMove="1" noResize="1" noEditPoints="1" noAdjustHandles="1" noChangeArrowheads="1" noChangeShapeType="1" noTextEdit="1"/>
              </p:cNvSpPr>
              <p:nvPr/>
            </p:nvSpPr>
            <p:spPr>
              <a:xfrm>
                <a:off x="-238125" y="2745508"/>
                <a:ext cx="11963400" cy="1979132"/>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Rectangle 12"/>
              <p:cNvSpPr/>
              <p:nvPr/>
            </p:nvSpPr>
            <p:spPr>
              <a:xfrm>
                <a:off x="1381323" y="4802664"/>
                <a:ext cx="8724504" cy="19791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2600" smtClean="0">
                              <a:solidFill>
                                <a:srgbClr val="66FF33"/>
                              </a:solidFill>
                              <a:latin typeface="Cambria Math" panose="02040503050406030204" pitchFamily="18" charset="0"/>
                            </a:rPr>
                          </m:ctrlPr>
                        </m:sSubPr>
                        <m:e>
                          <m:r>
                            <a:rPr lang="en-US" sz="2600" i="1">
                              <a:solidFill>
                                <a:srgbClr val="66FF33"/>
                              </a:solidFill>
                              <a:latin typeface="Cambria Math" panose="02040503050406030204" pitchFamily="18" charset="0"/>
                            </a:rPr>
                            <m:t>𝜆</m:t>
                          </m:r>
                        </m:e>
                        <m:sub>
                          <m:f>
                            <m:fPr>
                              <m:type m:val="lin"/>
                              <m:ctrlPr>
                                <a:rPr lang="en-US" sz="2600" i="1">
                                  <a:solidFill>
                                    <a:srgbClr val="66FF33"/>
                                  </a:solidFill>
                                  <a:latin typeface="Cambria Math" panose="02040503050406030204" pitchFamily="18" charset="0"/>
                                </a:rPr>
                              </m:ctrlPr>
                            </m:fPr>
                            <m:num>
                              <m:r>
                                <a:rPr lang="en-US" sz="2600" i="1">
                                  <a:solidFill>
                                    <a:srgbClr val="66FF33"/>
                                  </a:solidFill>
                                  <a:latin typeface="Cambria Math" panose="02040503050406030204" pitchFamily="18" charset="0"/>
                                </a:rPr>
                                <m:t>𝑗</m:t>
                              </m:r>
                            </m:num>
                            <m:den>
                              <m:r>
                                <a:rPr lang="en-US" sz="2600" i="0">
                                  <a:solidFill>
                                    <a:srgbClr val="66FF33"/>
                                  </a:solidFill>
                                  <a:latin typeface="Cambria Math" panose="02040503050406030204" pitchFamily="18" charset="0"/>
                                </a:rPr>
                                <m:t>0</m:t>
                              </m:r>
                            </m:den>
                          </m:f>
                        </m:sub>
                      </m:sSub>
                      <m:d>
                        <m:dPr>
                          <m:ctrlPr>
                            <a:rPr lang="en-US" sz="2600" i="1">
                              <a:solidFill>
                                <a:srgbClr val="66FF33"/>
                              </a:solidFill>
                              <a:latin typeface="Cambria Math" panose="02040503050406030204" pitchFamily="18" charset="0"/>
                            </a:rPr>
                          </m:ctrlPr>
                        </m:dPr>
                        <m:e>
                          <m:sSub>
                            <m:sSubPr>
                              <m:ctrlPr>
                                <a:rPr lang="en-US" sz="2600" i="1">
                                  <a:solidFill>
                                    <a:srgbClr val="66FF33"/>
                                  </a:solidFill>
                                  <a:latin typeface="Cambria Math" panose="02040503050406030204" pitchFamily="18" charset="0"/>
                                </a:rPr>
                              </m:ctrlPr>
                            </m:sSubPr>
                            <m:e>
                              <m:r>
                                <a:rPr lang="en-US" sz="2600" i="1">
                                  <a:solidFill>
                                    <a:srgbClr val="66FF33"/>
                                  </a:solidFill>
                                  <a:latin typeface="Cambria Math" panose="02040503050406030204" pitchFamily="18" charset="0"/>
                                </a:rPr>
                                <m:t>𝑢</m:t>
                              </m:r>
                            </m:e>
                            <m:sub>
                              <m:r>
                                <a:rPr lang="en-US" sz="2600" i="0">
                                  <a:solidFill>
                                    <a:srgbClr val="66FF33"/>
                                  </a:solidFill>
                                  <a:latin typeface="Cambria Math" panose="02040503050406030204" pitchFamily="18" charset="0"/>
                                </a:rPr>
                                <m:t>1</m:t>
                              </m:r>
                            </m:sub>
                          </m:sSub>
                          <m:r>
                            <a:rPr lang="en-US" sz="2600" i="0">
                              <a:solidFill>
                                <a:srgbClr val="66FF33"/>
                              </a:solidFill>
                              <a:latin typeface="Cambria Math" panose="02040503050406030204" pitchFamily="18" charset="0"/>
                            </a:rPr>
                            <m:t>,</m:t>
                          </m:r>
                          <m:sSub>
                            <m:sSubPr>
                              <m:ctrlPr>
                                <a:rPr lang="en-US" sz="2600" i="1">
                                  <a:solidFill>
                                    <a:srgbClr val="66FF33"/>
                                  </a:solidFill>
                                  <a:latin typeface="Cambria Math" panose="02040503050406030204" pitchFamily="18" charset="0"/>
                                </a:rPr>
                              </m:ctrlPr>
                            </m:sSubPr>
                            <m:e>
                              <m:r>
                                <a:rPr lang="en-US" sz="2600" i="1">
                                  <a:solidFill>
                                    <a:srgbClr val="66FF33"/>
                                  </a:solidFill>
                                  <a:latin typeface="Cambria Math" panose="02040503050406030204" pitchFamily="18" charset="0"/>
                                </a:rPr>
                                <m:t>𝑢</m:t>
                              </m:r>
                            </m:e>
                            <m:sub>
                              <m:r>
                                <a:rPr lang="en-US" sz="2600" i="0">
                                  <a:solidFill>
                                    <a:srgbClr val="66FF33"/>
                                  </a:solidFill>
                                  <a:latin typeface="Cambria Math" panose="02040503050406030204" pitchFamily="18" charset="0"/>
                                </a:rPr>
                                <m:t>2</m:t>
                              </m:r>
                            </m:sub>
                          </m:sSub>
                          <m:r>
                            <a:rPr lang="en-US" sz="2600" i="0">
                              <a:solidFill>
                                <a:srgbClr val="66FF33"/>
                              </a:solidFill>
                              <a:latin typeface="Cambria Math" panose="02040503050406030204" pitchFamily="18" charset="0"/>
                            </a:rPr>
                            <m:t>,...,</m:t>
                          </m:r>
                          <m:sSub>
                            <m:sSubPr>
                              <m:ctrlPr>
                                <a:rPr lang="en-US" sz="2600" i="1">
                                  <a:solidFill>
                                    <a:srgbClr val="66FF33"/>
                                  </a:solidFill>
                                  <a:latin typeface="Cambria Math" panose="02040503050406030204" pitchFamily="18" charset="0"/>
                                </a:rPr>
                              </m:ctrlPr>
                            </m:sSubPr>
                            <m:e>
                              <m:r>
                                <a:rPr lang="en-US" sz="2600" i="1">
                                  <a:solidFill>
                                    <a:srgbClr val="66FF33"/>
                                  </a:solidFill>
                                  <a:latin typeface="Cambria Math" panose="02040503050406030204" pitchFamily="18" charset="0"/>
                                </a:rPr>
                                <m:t>𝑢</m:t>
                              </m:r>
                            </m:e>
                            <m:sub>
                              <m:r>
                                <a:rPr lang="en-US" sz="2600" i="1">
                                  <a:solidFill>
                                    <a:srgbClr val="66FF33"/>
                                  </a:solidFill>
                                  <a:latin typeface="Cambria Math" panose="02040503050406030204" pitchFamily="18" charset="0"/>
                                </a:rPr>
                                <m:t>𝑛</m:t>
                              </m:r>
                            </m:sub>
                          </m:sSub>
                        </m:e>
                      </m:d>
                      <m:r>
                        <a:rPr lang="en-US" sz="2600" i="0">
                          <a:solidFill>
                            <a:srgbClr val="66FF33"/>
                          </a:solidFill>
                          <a:latin typeface="Cambria Math" panose="02040503050406030204" pitchFamily="18" charset="0"/>
                        </a:rPr>
                        <m:t>=</m:t>
                      </m:r>
                      <m:r>
                        <m:rPr>
                          <m:sty m:val="p"/>
                        </m:rPr>
                        <a:rPr lang="en-US" sz="2600" i="0">
                          <a:solidFill>
                            <a:srgbClr val="66FF33"/>
                          </a:solidFill>
                          <a:latin typeface="Cambria Math" panose="02040503050406030204" pitchFamily="18" charset="0"/>
                        </a:rPr>
                        <m:t>exp</m:t>
                      </m:r>
                      <m:d>
                        <m:dPr>
                          <m:begChr m:val="{"/>
                          <m:endChr m:val="}"/>
                          <m:ctrlPr>
                            <a:rPr lang="en-US" sz="2600" i="1">
                              <a:solidFill>
                                <a:srgbClr val="66FF33"/>
                              </a:solidFill>
                              <a:latin typeface="Cambria Math" panose="02040503050406030204" pitchFamily="18" charset="0"/>
                            </a:rPr>
                          </m:ctrlPr>
                        </m:dPr>
                        <m:e>
                          <m:nary>
                            <m:naryPr>
                              <m:chr m:val="∑"/>
                              <m:limLoc m:val="undOvr"/>
                              <m:grow m:val="on"/>
                              <m:ctrlPr>
                                <a:rPr lang="en-US" sz="2600" i="1">
                                  <a:solidFill>
                                    <a:srgbClr val="66FF33"/>
                                  </a:solidFill>
                                  <a:latin typeface="Cambria Math" panose="02040503050406030204" pitchFamily="18" charset="0"/>
                                </a:rPr>
                              </m:ctrlPr>
                            </m:naryPr>
                            <m:sub>
                              <m:r>
                                <a:rPr lang="en-US" sz="2600" i="1">
                                  <a:solidFill>
                                    <a:srgbClr val="66FF33"/>
                                  </a:solidFill>
                                  <a:latin typeface="Cambria Math" panose="02040503050406030204" pitchFamily="18" charset="0"/>
                                </a:rPr>
                                <m:t>𝑘</m:t>
                              </m:r>
                              <m:r>
                                <a:rPr lang="en-US" sz="2600" i="0">
                                  <a:solidFill>
                                    <a:srgbClr val="66FF33"/>
                                  </a:solidFill>
                                  <a:latin typeface="Cambria Math" panose="02040503050406030204" pitchFamily="18" charset="0"/>
                                </a:rPr>
                                <m:t>=1</m:t>
                              </m:r>
                            </m:sub>
                            <m:sup>
                              <m:r>
                                <a:rPr lang="en-US" sz="2600" i="0">
                                  <a:solidFill>
                                    <a:srgbClr val="66FF33"/>
                                  </a:solidFill>
                                  <a:latin typeface="Cambria Math" panose="02040503050406030204" pitchFamily="18" charset="0"/>
                                </a:rPr>
                                <m:t>2</m:t>
                              </m:r>
                              <m:sSub>
                                <m:sSubPr>
                                  <m:ctrlPr>
                                    <a:rPr lang="en-US" sz="2600" i="1">
                                      <a:solidFill>
                                        <a:srgbClr val="66FF33"/>
                                      </a:solidFill>
                                      <a:latin typeface="Cambria Math" panose="02040503050406030204" pitchFamily="18" charset="0"/>
                                    </a:rPr>
                                  </m:ctrlPr>
                                </m:sSubPr>
                                <m:e>
                                  <m:r>
                                    <a:rPr lang="en-US" sz="2600" i="1">
                                      <a:solidFill>
                                        <a:srgbClr val="66FF33"/>
                                      </a:solidFill>
                                      <a:latin typeface="Cambria Math" panose="02040503050406030204" pitchFamily="18" charset="0"/>
                                    </a:rPr>
                                    <m:t>𝐹</m:t>
                                  </m:r>
                                </m:e>
                                <m:sub>
                                  <m:r>
                                    <a:rPr lang="en-US" sz="2600" i="1">
                                      <a:solidFill>
                                        <a:srgbClr val="66FF33"/>
                                      </a:solidFill>
                                      <a:latin typeface="Cambria Math" panose="02040503050406030204" pitchFamily="18" charset="0"/>
                                    </a:rPr>
                                    <m:t>𝑐</m:t>
                                  </m:r>
                                </m:sub>
                              </m:sSub>
                              <m:r>
                                <a:rPr lang="en-US" sz="2600" i="1">
                                  <a:solidFill>
                                    <a:srgbClr val="66FF33"/>
                                  </a:solidFill>
                                  <a:latin typeface="Cambria Math" panose="02040503050406030204" pitchFamily="18" charset="0"/>
                                </a:rPr>
                                <m:t>𝑇</m:t>
                              </m:r>
                            </m:sup>
                            <m:e>
                              <m:f>
                                <m:fPr>
                                  <m:ctrlPr>
                                    <a:rPr lang="en-US" sz="2600" i="1">
                                      <a:solidFill>
                                        <a:srgbClr val="66FF33"/>
                                      </a:solidFill>
                                      <a:latin typeface="Cambria Math" panose="02040503050406030204" pitchFamily="18" charset="0"/>
                                    </a:rPr>
                                  </m:ctrlPr>
                                </m:fPr>
                                <m:num>
                                  <m:sSubSup>
                                    <m:sSubSupPr>
                                      <m:ctrlPr>
                                        <a:rPr lang="en-US" sz="2600" i="1">
                                          <a:solidFill>
                                            <a:srgbClr val="66FF33"/>
                                          </a:solidFill>
                                          <a:latin typeface="Cambria Math" panose="02040503050406030204" pitchFamily="18" charset="0"/>
                                        </a:rPr>
                                      </m:ctrlPr>
                                    </m:sSubSupPr>
                                    <m:e>
                                      <m:r>
                                        <a:rPr lang="en-US" sz="2600" i="1">
                                          <a:solidFill>
                                            <a:srgbClr val="66FF33"/>
                                          </a:solidFill>
                                          <a:latin typeface="Cambria Math" panose="02040503050406030204" pitchFamily="18" charset="0"/>
                                        </a:rPr>
                                        <m:t>𝑢</m:t>
                                      </m:r>
                                    </m:e>
                                    <m:sub>
                                      <m:r>
                                        <a:rPr lang="en-US" sz="2600" i="1">
                                          <a:solidFill>
                                            <a:srgbClr val="66FF33"/>
                                          </a:solidFill>
                                          <a:latin typeface="Cambria Math" panose="02040503050406030204" pitchFamily="18" charset="0"/>
                                        </a:rPr>
                                        <m:t>𝑘</m:t>
                                      </m:r>
                                    </m:sub>
                                    <m:sup>
                                      <m:r>
                                        <a:rPr lang="en-US" sz="2600" i="0">
                                          <a:solidFill>
                                            <a:srgbClr val="66FF33"/>
                                          </a:solidFill>
                                          <a:latin typeface="Cambria Math" panose="02040503050406030204" pitchFamily="18" charset="0"/>
                                        </a:rPr>
                                        <m:t>2</m:t>
                                      </m:r>
                                    </m:sup>
                                  </m:sSubSup>
                                </m:num>
                                <m:den>
                                  <m:r>
                                    <a:rPr lang="en-US" sz="2600" i="0">
                                      <a:solidFill>
                                        <a:srgbClr val="66FF33"/>
                                      </a:solidFill>
                                      <a:latin typeface="Cambria Math" panose="02040503050406030204" pitchFamily="18" charset="0"/>
                                    </a:rPr>
                                    <m:t>2</m:t>
                                  </m:r>
                                  <m:sSup>
                                    <m:sSupPr>
                                      <m:ctrlPr>
                                        <a:rPr lang="en-US" sz="2600" i="1">
                                          <a:solidFill>
                                            <a:srgbClr val="66FF33"/>
                                          </a:solidFill>
                                          <a:latin typeface="Cambria Math" panose="02040503050406030204" pitchFamily="18" charset="0"/>
                                        </a:rPr>
                                      </m:ctrlPr>
                                    </m:sSupPr>
                                    <m:e>
                                      <m:r>
                                        <a:rPr lang="en-US" sz="2600" i="1">
                                          <a:solidFill>
                                            <a:srgbClr val="66FF33"/>
                                          </a:solidFill>
                                          <a:latin typeface="Cambria Math" panose="02040503050406030204" pitchFamily="18" charset="0"/>
                                        </a:rPr>
                                        <m:t>𝜎</m:t>
                                      </m:r>
                                    </m:e>
                                    <m:sup>
                                      <m:r>
                                        <a:rPr lang="en-US" sz="2600" i="0">
                                          <a:solidFill>
                                            <a:srgbClr val="66FF33"/>
                                          </a:solidFill>
                                          <a:latin typeface="Cambria Math" panose="02040503050406030204" pitchFamily="18" charset="0"/>
                                        </a:rPr>
                                        <m:t>2</m:t>
                                      </m:r>
                                    </m:sup>
                                  </m:sSup>
                                </m:den>
                              </m:f>
                            </m:e>
                          </m:nary>
                          <m:r>
                            <a:rPr lang="en-US" sz="2600" i="0">
                              <a:solidFill>
                                <a:srgbClr val="66FF33"/>
                              </a:solidFill>
                              <a:latin typeface="Cambria Math" panose="02040503050406030204" pitchFamily="18" charset="0"/>
                            </a:rPr>
                            <m:t>−</m:t>
                          </m:r>
                          <m:nary>
                            <m:naryPr>
                              <m:chr m:val="∑"/>
                              <m:limLoc m:val="undOvr"/>
                              <m:grow m:val="on"/>
                              <m:ctrlPr>
                                <a:rPr lang="en-US" sz="2600" i="1">
                                  <a:solidFill>
                                    <a:srgbClr val="66FF33"/>
                                  </a:solidFill>
                                  <a:latin typeface="Cambria Math" panose="02040503050406030204" pitchFamily="18" charset="0"/>
                                </a:rPr>
                              </m:ctrlPr>
                            </m:naryPr>
                            <m:sub>
                              <m:r>
                                <a:rPr lang="en-US" sz="2600" i="1">
                                  <a:solidFill>
                                    <a:srgbClr val="66FF33"/>
                                  </a:solidFill>
                                  <a:latin typeface="Cambria Math" panose="02040503050406030204" pitchFamily="18" charset="0"/>
                                </a:rPr>
                                <m:t>𝑘</m:t>
                              </m:r>
                              <m:r>
                                <a:rPr lang="en-US" sz="2600" i="0">
                                  <a:solidFill>
                                    <a:srgbClr val="66FF33"/>
                                  </a:solidFill>
                                  <a:latin typeface="Cambria Math" panose="02040503050406030204" pitchFamily="18" charset="0"/>
                                </a:rPr>
                                <m:t>=1</m:t>
                              </m:r>
                            </m:sub>
                            <m:sup>
                              <m:r>
                                <a:rPr lang="en-US" sz="2600" i="0">
                                  <a:solidFill>
                                    <a:srgbClr val="66FF33"/>
                                  </a:solidFill>
                                  <a:latin typeface="Cambria Math" panose="02040503050406030204" pitchFamily="18" charset="0"/>
                                </a:rPr>
                                <m:t>2</m:t>
                              </m:r>
                              <m:sSub>
                                <m:sSubPr>
                                  <m:ctrlPr>
                                    <a:rPr lang="en-US" sz="2600" i="1">
                                      <a:solidFill>
                                        <a:srgbClr val="66FF33"/>
                                      </a:solidFill>
                                      <a:latin typeface="Cambria Math" panose="02040503050406030204" pitchFamily="18" charset="0"/>
                                    </a:rPr>
                                  </m:ctrlPr>
                                </m:sSubPr>
                                <m:e>
                                  <m:r>
                                    <a:rPr lang="en-US" sz="2600" i="1">
                                      <a:solidFill>
                                        <a:srgbClr val="66FF33"/>
                                      </a:solidFill>
                                      <a:latin typeface="Cambria Math" panose="02040503050406030204" pitchFamily="18" charset="0"/>
                                    </a:rPr>
                                    <m:t>𝐹</m:t>
                                  </m:r>
                                </m:e>
                                <m:sub>
                                  <m:r>
                                    <a:rPr lang="en-US" sz="2600" i="1">
                                      <a:solidFill>
                                        <a:srgbClr val="66FF33"/>
                                      </a:solidFill>
                                      <a:latin typeface="Cambria Math" panose="02040503050406030204" pitchFamily="18" charset="0"/>
                                    </a:rPr>
                                    <m:t>𝑐</m:t>
                                  </m:r>
                                </m:sub>
                              </m:sSub>
                              <m:r>
                                <a:rPr lang="en-US" sz="2600" i="1">
                                  <a:solidFill>
                                    <a:srgbClr val="66FF33"/>
                                  </a:solidFill>
                                  <a:latin typeface="Cambria Math" panose="02040503050406030204" pitchFamily="18" charset="0"/>
                                </a:rPr>
                                <m:t>𝑇</m:t>
                              </m:r>
                            </m:sup>
                            <m:e>
                              <m:f>
                                <m:fPr>
                                  <m:ctrlPr>
                                    <a:rPr lang="en-US" sz="2600" i="1">
                                      <a:solidFill>
                                        <a:srgbClr val="66FF33"/>
                                      </a:solidFill>
                                      <a:latin typeface="Cambria Math" panose="02040503050406030204" pitchFamily="18" charset="0"/>
                                    </a:rPr>
                                  </m:ctrlPr>
                                </m:fPr>
                                <m:num>
                                  <m:sSup>
                                    <m:sSupPr>
                                      <m:ctrlPr>
                                        <a:rPr lang="en-US" sz="2600" i="1">
                                          <a:solidFill>
                                            <a:srgbClr val="66FF33"/>
                                          </a:solidFill>
                                          <a:latin typeface="Cambria Math" panose="02040503050406030204" pitchFamily="18" charset="0"/>
                                        </a:rPr>
                                      </m:ctrlPr>
                                    </m:sSupPr>
                                    <m:e>
                                      <m:d>
                                        <m:dPr>
                                          <m:ctrlPr>
                                            <a:rPr lang="en-US" sz="2600" i="1">
                                              <a:solidFill>
                                                <a:srgbClr val="66FF33"/>
                                              </a:solidFill>
                                              <a:latin typeface="Cambria Math" panose="02040503050406030204" pitchFamily="18" charset="0"/>
                                            </a:rPr>
                                          </m:ctrlPr>
                                        </m:dPr>
                                        <m:e>
                                          <m:sSub>
                                            <m:sSubPr>
                                              <m:ctrlPr>
                                                <a:rPr lang="en-US" sz="2600" i="1">
                                                  <a:solidFill>
                                                    <a:srgbClr val="66FF33"/>
                                                  </a:solidFill>
                                                  <a:latin typeface="Cambria Math" panose="02040503050406030204" pitchFamily="18" charset="0"/>
                                                </a:rPr>
                                              </m:ctrlPr>
                                            </m:sSubPr>
                                            <m:e>
                                              <m:r>
                                                <a:rPr lang="en-US" sz="2600" i="1">
                                                  <a:solidFill>
                                                    <a:srgbClr val="66FF33"/>
                                                  </a:solidFill>
                                                  <a:latin typeface="Cambria Math" panose="02040503050406030204" pitchFamily="18" charset="0"/>
                                                </a:rPr>
                                                <m:t>𝑢</m:t>
                                              </m:r>
                                            </m:e>
                                            <m:sub>
                                              <m:r>
                                                <a:rPr lang="en-US" sz="2600" i="1">
                                                  <a:solidFill>
                                                    <a:srgbClr val="66FF33"/>
                                                  </a:solidFill>
                                                  <a:latin typeface="Cambria Math" panose="02040503050406030204" pitchFamily="18" charset="0"/>
                                                </a:rPr>
                                                <m:t>𝑘</m:t>
                                              </m:r>
                                            </m:sub>
                                          </m:sSub>
                                          <m:r>
                                            <a:rPr lang="en-US" sz="2600" i="0">
                                              <a:solidFill>
                                                <a:srgbClr val="66FF33"/>
                                              </a:solidFill>
                                              <a:latin typeface="Cambria Math" panose="02040503050406030204" pitchFamily="18" charset="0"/>
                                            </a:rPr>
                                            <m:t>−</m:t>
                                          </m:r>
                                          <m:sSub>
                                            <m:sSubPr>
                                              <m:ctrlPr>
                                                <a:rPr lang="en-US" sz="2600" i="1">
                                                  <a:solidFill>
                                                    <a:srgbClr val="66FF33"/>
                                                  </a:solidFill>
                                                  <a:latin typeface="Cambria Math" panose="02040503050406030204" pitchFamily="18" charset="0"/>
                                                </a:rPr>
                                              </m:ctrlPr>
                                            </m:sSubPr>
                                            <m:e>
                                              <m:r>
                                                <a:rPr lang="en-US" sz="2600" i="1">
                                                  <a:solidFill>
                                                    <a:srgbClr val="66FF33"/>
                                                  </a:solidFill>
                                                  <a:latin typeface="Cambria Math" panose="02040503050406030204" pitchFamily="18" charset="0"/>
                                                </a:rPr>
                                                <m:t>𝑐</m:t>
                                              </m:r>
                                            </m:e>
                                            <m:sub>
                                              <m:r>
                                                <a:rPr lang="en-US" sz="2600" i="1">
                                                  <a:solidFill>
                                                    <a:srgbClr val="66FF33"/>
                                                  </a:solidFill>
                                                  <a:latin typeface="Cambria Math" panose="02040503050406030204" pitchFamily="18" charset="0"/>
                                                </a:rPr>
                                                <m:t>𝑗𝑘</m:t>
                                              </m:r>
                                            </m:sub>
                                          </m:sSub>
                                        </m:e>
                                      </m:d>
                                    </m:e>
                                    <m:sup>
                                      <m:r>
                                        <a:rPr lang="en-US" sz="2600" i="0">
                                          <a:solidFill>
                                            <a:srgbClr val="66FF33"/>
                                          </a:solidFill>
                                          <a:latin typeface="Cambria Math" panose="02040503050406030204" pitchFamily="18" charset="0"/>
                                        </a:rPr>
                                        <m:t>2</m:t>
                                      </m:r>
                                    </m:sup>
                                  </m:sSup>
                                </m:num>
                                <m:den>
                                  <m:r>
                                    <a:rPr lang="en-US" sz="2600" i="0">
                                      <a:solidFill>
                                        <a:srgbClr val="66FF33"/>
                                      </a:solidFill>
                                      <a:latin typeface="Cambria Math" panose="02040503050406030204" pitchFamily="18" charset="0"/>
                                    </a:rPr>
                                    <m:t>2</m:t>
                                  </m:r>
                                  <m:sSup>
                                    <m:sSupPr>
                                      <m:ctrlPr>
                                        <a:rPr lang="en-US" sz="2600" i="1">
                                          <a:solidFill>
                                            <a:srgbClr val="66FF33"/>
                                          </a:solidFill>
                                          <a:latin typeface="Cambria Math" panose="02040503050406030204" pitchFamily="18" charset="0"/>
                                        </a:rPr>
                                      </m:ctrlPr>
                                    </m:sSupPr>
                                    <m:e>
                                      <m:r>
                                        <a:rPr lang="en-US" sz="2600" i="1">
                                          <a:solidFill>
                                            <a:srgbClr val="66FF33"/>
                                          </a:solidFill>
                                          <a:latin typeface="Cambria Math" panose="02040503050406030204" pitchFamily="18" charset="0"/>
                                        </a:rPr>
                                        <m:t>𝜎</m:t>
                                      </m:r>
                                    </m:e>
                                    <m:sup>
                                      <m:r>
                                        <a:rPr lang="en-US" sz="2600" i="0">
                                          <a:solidFill>
                                            <a:srgbClr val="66FF33"/>
                                          </a:solidFill>
                                          <a:latin typeface="Cambria Math" panose="02040503050406030204" pitchFamily="18" charset="0"/>
                                        </a:rPr>
                                        <m:t>2</m:t>
                                      </m:r>
                                    </m:sup>
                                  </m:sSup>
                                </m:den>
                              </m:f>
                            </m:e>
                          </m:nary>
                        </m:e>
                      </m:d>
                    </m:oMath>
                  </m:oMathPara>
                </a14:m>
                <a:endParaRPr lang="en-US" sz="2600" dirty="0">
                  <a:solidFill>
                    <a:srgbClr val="66FF33"/>
                  </a:solidFill>
                </a:endParaRPr>
              </a:p>
            </p:txBody>
          </p:sp>
        </mc:Choice>
        <mc:Fallback>
          <p:sp>
            <p:nvSpPr>
              <p:cNvPr id="13" name="Rectangle 12"/>
              <p:cNvSpPr>
                <a:spLocks noRot="1" noChangeAspect="1" noMove="1" noResize="1" noEditPoints="1" noAdjustHandles="1" noChangeArrowheads="1" noChangeShapeType="1" noTextEdit="1"/>
              </p:cNvSpPr>
              <p:nvPr/>
            </p:nvSpPr>
            <p:spPr>
              <a:xfrm>
                <a:off x="1381323" y="4802664"/>
                <a:ext cx="8724504" cy="1979132"/>
              </a:xfrm>
              <a:prstGeom prst="rect">
                <a:avLst/>
              </a:prstGeom>
              <a:blipFill rotWithShape="0">
                <a:blip r:embed="rId4"/>
                <a:stretch>
                  <a:fillRect/>
                </a:stretch>
              </a:blipFill>
            </p:spPr>
            <p:txBody>
              <a:bodyPr/>
              <a:lstStyle/>
              <a:p>
                <a:r>
                  <a:rPr lang="en-US">
                    <a:noFill/>
                  </a:rPr>
                  <a:t> </a:t>
                </a:r>
              </a:p>
            </p:txBody>
          </p:sp>
        </mc:Fallback>
      </mc:AlternateContent>
      <p:sp>
        <p:nvSpPr>
          <p:cNvPr id="14" name="Right Arrow 13"/>
          <p:cNvSpPr/>
          <p:nvPr/>
        </p:nvSpPr>
        <p:spPr>
          <a:xfrm>
            <a:off x="768114" y="5549538"/>
            <a:ext cx="369369" cy="4853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3338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10801350" cy="762003"/>
          </a:xfrm>
          <a:noFill/>
        </p:spPr>
        <p:txBody>
          <a:bodyPr>
            <a:normAutofit/>
          </a:bodyPr>
          <a:lstStyle/>
          <a:p>
            <a:r>
              <a:rPr lang="vi-VN" sz="3600" dirty="0">
                <a:solidFill>
                  <a:srgbClr val="FFFF00"/>
                </a:solidFill>
              </a:rPr>
              <a:t>5.2	Thu tối ưu các tín hiệu có tham số đã biết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42900" y="1000125"/>
                <a:ext cx="11620500" cy="5543550"/>
              </a:xfrm>
            </p:spPr>
            <p:txBody>
              <a:bodyPr>
                <a:noAutofit/>
              </a:bodyPr>
              <a:lstStyle/>
              <a:p>
                <a:pPr marL="457200" indent="-457200">
                  <a:lnSpc>
                    <a:spcPct val="110000"/>
                  </a:lnSpc>
                  <a:spcBef>
                    <a:spcPts val="300"/>
                  </a:spcBef>
                  <a:spcAft>
                    <a:spcPts val="300"/>
                  </a:spcAft>
                  <a:buFont typeface="Wingdings" panose="05000000000000000000" pitchFamily="2" charset="2"/>
                  <a:buChar char="v"/>
                </a:pPr>
                <a:r>
                  <a:rPr lang="vi-VN" sz="2600" dirty="0" smtClean="0">
                    <a:solidFill>
                      <a:srgbClr val="66FF33"/>
                    </a:solidFill>
                    <a:latin typeface="Times New Roman" panose="02020603050405020304" pitchFamily="18" charset="0"/>
                    <a:cs typeface="Times New Roman" panose="02020603050405020304" pitchFamily="18" charset="0"/>
                  </a:rPr>
                  <a:t>Giải </a:t>
                </a:r>
                <a:r>
                  <a:rPr lang="vi-VN" sz="2600" dirty="0" smtClean="0">
                    <a:solidFill>
                      <a:srgbClr val="66FF33"/>
                    </a:solidFill>
                    <a:latin typeface="Times New Roman" panose="02020603050405020304" pitchFamily="18" charset="0"/>
                    <a:cs typeface="Times New Roman" panose="02020603050405020304" pitchFamily="18" charset="0"/>
                  </a:rPr>
                  <a:t>quyết vấn </a:t>
                </a:r>
                <a:r>
                  <a:rPr lang="vi-VN" sz="2600" dirty="0" smtClean="0">
                    <a:solidFill>
                      <a:srgbClr val="66FF33"/>
                    </a:solidFill>
                    <a:latin typeface="Times New Roman" panose="02020603050405020304" pitchFamily="18" charset="0"/>
                    <a:cs typeface="Times New Roman" panose="02020603050405020304" pitchFamily="18" charset="0"/>
                  </a:rPr>
                  <a:t>đề</a:t>
                </a:r>
              </a:p>
              <a:p>
                <a:pPr marL="0" indent="0">
                  <a:lnSpc>
                    <a:spcPct val="110000"/>
                  </a:lnSpc>
                  <a:spcBef>
                    <a:spcPts val="300"/>
                  </a:spcBef>
                  <a:spcAft>
                    <a:spcPts val="300"/>
                  </a:spcAft>
                  <a:buNone/>
                </a:pPr>
                <a:r>
                  <a:rPr lang="vi-VN" sz="2600" dirty="0" smtClean="0">
                    <a:latin typeface="Times New Roman" panose="02020603050405020304" pitchFamily="18" charset="0"/>
                    <a:cs typeface="Times New Roman" panose="02020603050405020304" pitchFamily="18" charset="0"/>
                  </a:rPr>
                  <a:t>Trong đó, các thông số như sau:</a:t>
                </a:r>
              </a:p>
              <a:p>
                <a:pPr marL="342900" indent="-342900">
                  <a:lnSpc>
                    <a:spcPct val="110000"/>
                  </a:lnSpc>
                  <a:spcBef>
                    <a:spcPts val="300"/>
                  </a:spcBef>
                  <a:spcAft>
                    <a:spcPts val="300"/>
                  </a:spcAft>
                </a:pPr>
                <a:r>
                  <a:rPr lang="vi-VN" sz="2600" dirty="0" smtClean="0">
                    <a:latin typeface="Times New Roman" panose="02020603050405020304" pitchFamily="18" charset="0"/>
                    <a:cs typeface="Times New Roman" panose="02020603050405020304" pitchFamily="18" charset="0"/>
                  </a:rPr>
                  <a:t>Phương sai: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𝜎</m:t>
                        </m:r>
                      </m:e>
                      <m:sup>
                        <m:r>
                          <a:rPr lang="en-US" sz="2800">
                            <a:latin typeface="Cambria Math" panose="02040503050406030204" pitchFamily="18" charset="0"/>
                          </a:rPr>
                          <m:t>2</m:t>
                        </m:r>
                      </m:sup>
                    </m:sSup>
                    <m:r>
                      <a:rPr lang="en-US" sz="280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𝐺</m:t>
                        </m:r>
                      </m:e>
                      <m:sub>
                        <m:r>
                          <a:rPr lang="en-US" sz="2800">
                            <a:latin typeface="Cambria Math" panose="02040503050406030204" pitchFamily="18" charset="0"/>
                          </a:rPr>
                          <m:t>0</m:t>
                        </m:r>
                      </m:sub>
                    </m:sSub>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i="1">
                            <a:latin typeface="Cambria Math" panose="02040503050406030204" pitchFamily="18" charset="0"/>
                          </a:rPr>
                          <m:t>𝑐</m:t>
                        </m:r>
                      </m:sub>
                    </m:sSub>
                  </m:oMath>
                </a14:m>
                <a:r>
                  <a:rPr lang="vi-VN" sz="2800" dirty="0" smtClean="0"/>
                  <a:t>; </a:t>
                </a:r>
                <a:endParaRPr lang="en-US" sz="2800" dirty="0"/>
              </a:p>
              <a:p>
                <a:pPr marL="342900" indent="-342900">
                  <a:lnSpc>
                    <a:spcPct val="110000"/>
                  </a:lnSpc>
                  <a:spcBef>
                    <a:spcPts val="300"/>
                  </a:spcBef>
                  <a:spcAft>
                    <a:spcPts val="300"/>
                  </a:spcAft>
                </a:pP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i="1">
                            <a:latin typeface="Cambria Math" panose="02040503050406030204" pitchFamily="18" charset="0"/>
                          </a:rPr>
                          <m:t>𝑐</m:t>
                        </m:r>
                      </m:sub>
                    </m:sSub>
                    <m:r>
                      <a:rPr lang="en-US" sz="2800">
                        <a:latin typeface="Cambria Math" panose="02040503050406030204" pitchFamily="18" charset="0"/>
                      </a:rPr>
                      <m:t>=</m:t>
                    </m:r>
                    <m:f>
                      <m:fPr>
                        <m:type m:val="lin"/>
                        <m:ctrlPr>
                          <a:rPr lang="en-US" sz="2800" i="1">
                            <a:latin typeface="Cambria Math" panose="02040503050406030204" pitchFamily="18" charset="0"/>
                          </a:rPr>
                        </m:ctrlPr>
                      </m:fPr>
                      <m:num>
                        <m:r>
                          <a:rPr lang="en-US" sz="2800">
                            <a:latin typeface="Cambria Math" panose="02040503050406030204" pitchFamily="18" charset="0"/>
                          </a:rPr>
                          <m:t>1</m:t>
                        </m:r>
                      </m:num>
                      <m:den>
                        <m:r>
                          <a:rPr lang="en-US" sz="2800">
                            <a:latin typeface="Cambria Math" panose="02040503050406030204" pitchFamily="18" charset="0"/>
                          </a:rPr>
                          <m:t>2</m:t>
                        </m:r>
                      </m:den>
                    </m:f>
                    <m:r>
                      <a:rPr lang="en-US" sz="2800" i="1">
                        <a:latin typeface="Cambria Math" panose="02040503050406030204" pitchFamily="18" charset="0"/>
                      </a:rPr>
                      <m:t>𝛥</m:t>
                    </m:r>
                    <m:r>
                      <a:rPr lang="en-US" sz="2800" i="1">
                        <a:latin typeface="Cambria Math" panose="02040503050406030204" pitchFamily="18" charset="0"/>
                      </a:rPr>
                      <m:t>𝑡</m:t>
                    </m:r>
                  </m:oMath>
                </a14:m>
                <a:endParaRPr lang="vi-VN" sz="2800" dirty="0" smtClean="0"/>
              </a:p>
              <a:p>
                <a:pPr marL="342900" indent="-342900">
                  <a:lnSpc>
                    <a:spcPct val="110000"/>
                  </a:lnSpc>
                  <a:spcBef>
                    <a:spcPts val="300"/>
                  </a:spcBef>
                  <a:spcAft>
                    <a:spcPts val="300"/>
                  </a:spcAft>
                </a:pPr>
                <a:endParaRPr lang="vi-VN" sz="2800" dirty="0"/>
              </a:p>
              <a:p>
                <a:pPr marL="342900" indent="-342900">
                  <a:lnSpc>
                    <a:spcPct val="110000"/>
                  </a:lnSpc>
                  <a:spcBef>
                    <a:spcPts val="300"/>
                  </a:spcBef>
                  <a:spcAft>
                    <a:spcPts val="300"/>
                  </a:spcAft>
                </a:pPr>
                <a:endParaRPr lang="vi-VN" sz="2800" dirty="0" smtClean="0"/>
              </a:p>
              <a:p>
                <a:pPr marL="342900" indent="-342900">
                  <a:lnSpc>
                    <a:spcPct val="110000"/>
                  </a:lnSpc>
                  <a:spcBef>
                    <a:spcPts val="300"/>
                  </a:spcBef>
                  <a:spcAft>
                    <a:spcPts val="300"/>
                  </a:spcAft>
                </a:pPr>
                <a:endParaRPr lang="vi-VN" sz="2800" dirty="0"/>
              </a:p>
              <a:p>
                <a:pPr marL="342900" indent="-342900">
                  <a:lnSpc>
                    <a:spcPct val="110000"/>
                  </a:lnSpc>
                  <a:spcBef>
                    <a:spcPts val="300"/>
                  </a:spcBef>
                  <a:spcAft>
                    <a:spcPts val="300"/>
                  </a:spcAft>
                </a:pPr>
                <a:r>
                  <a:rPr lang="vi-VN" sz="2800" dirty="0" smtClean="0"/>
                  <a:t>Khi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i="1">
                            <a:latin typeface="Cambria Math" panose="02040503050406030204" pitchFamily="18" charset="0"/>
                          </a:rPr>
                          <m:t>𝑐</m:t>
                        </m:r>
                      </m:sub>
                    </m:sSub>
                    <m:r>
                      <a:rPr lang="en-US" sz="2800">
                        <a:latin typeface="Cambria Math" panose="02040503050406030204" pitchFamily="18" charset="0"/>
                      </a:rPr>
                      <m:t>→∞</m:t>
                    </m:r>
                  </m:oMath>
                </a14:m>
                <a:r>
                  <a:rPr lang="vi-VN" sz="2800" dirty="0" smtClean="0"/>
                  <a:t>, thì</a:t>
                </a:r>
                <a:endParaRPr lang="en-US" sz="2800" dirty="0"/>
              </a:p>
              <a:p>
                <a:pPr marL="342900" indent="-342900">
                  <a:lnSpc>
                    <a:spcPct val="110000"/>
                  </a:lnSpc>
                  <a:spcBef>
                    <a:spcPts val="300"/>
                  </a:spcBef>
                  <a:spcAft>
                    <a:spcPts val="300"/>
                  </a:spcAft>
                </a:pPr>
                <a:endParaRPr lang="en-US" sz="2800" dirty="0"/>
              </a:p>
              <a:p>
                <a:pPr marL="342900" indent="-342900">
                  <a:lnSpc>
                    <a:spcPct val="110000"/>
                  </a:lnSpc>
                  <a:spcBef>
                    <a:spcPts val="300"/>
                  </a:spcBef>
                  <a:spcAft>
                    <a:spcPts val="300"/>
                  </a:spcAft>
                </a:pPr>
                <a:endParaRPr lang="vi-VN" sz="2600" dirty="0" smtClean="0">
                  <a:solidFill>
                    <a:srgbClr val="66FF33"/>
                  </a:solidFill>
                  <a:latin typeface="Times New Roman" panose="02020603050405020304" pitchFamily="18" charset="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42900" y="1000125"/>
                <a:ext cx="11620500" cy="5543550"/>
              </a:xfrm>
              <a:blipFill rotWithShape="0">
                <a:blip r:embed="rId2"/>
                <a:stretch>
                  <a:fillRect l="-944" t="-770"/>
                </a:stretch>
              </a:blipFill>
            </p:spPr>
            <p:txBody>
              <a:bodyPr/>
              <a:lstStyle/>
              <a:p>
                <a:r>
                  <a:rPr lang="en-US">
                    <a:noFill/>
                  </a:rPr>
                  <a:t> </a:t>
                </a:r>
              </a:p>
            </p:txBody>
          </p:sp>
        </mc:Fallback>
      </mc:AlternateContent>
      <p:cxnSp>
        <p:nvCxnSpPr>
          <p:cNvPr id="5" name="Straight Connector 4"/>
          <p:cNvCxnSpPr/>
          <p:nvPr/>
        </p:nvCxnSpPr>
        <p:spPr>
          <a:xfrm>
            <a:off x="15240" y="762003"/>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normAutofit lnSpcReduction="10000"/>
          </a:bodyPr>
          <a:lstStyle/>
          <a:p>
            <a:fld id="{A5965DA7-CFD0-4BBC-8CE4-76678E81AE32}" type="slidenum">
              <a:rPr lang="en-US" smtClean="0"/>
              <a:t>13</a:t>
            </a:fld>
            <a:endParaRPr lang="en-US"/>
          </a:p>
        </p:txBody>
      </p:sp>
      <mc:AlternateContent xmlns:mc="http://schemas.openxmlformats.org/markup-compatibility/2006">
        <mc:Choice xmlns:a14="http://schemas.microsoft.com/office/drawing/2010/main" Requires="a14">
          <p:sp>
            <p:nvSpPr>
              <p:cNvPr id="8" name="Rectangle 7"/>
              <p:cNvSpPr/>
              <p:nvPr/>
            </p:nvSpPr>
            <p:spPr>
              <a:xfrm>
                <a:off x="891656" y="3087033"/>
                <a:ext cx="9425940" cy="1369734"/>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en-US" sz="2600" smtClean="0">
                              <a:solidFill>
                                <a:srgbClr val="66FF33"/>
                              </a:solidFill>
                              <a:latin typeface="Cambria Math" panose="02040503050406030204" pitchFamily="18" charset="0"/>
                            </a:rPr>
                          </m:ctrlPr>
                        </m:sSubPr>
                        <m:e>
                          <m:r>
                            <a:rPr lang="en-US" sz="2600" i="1">
                              <a:solidFill>
                                <a:srgbClr val="66FF33"/>
                              </a:solidFill>
                              <a:latin typeface="Cambria Math" panose="02040503050406030204" pitchFamily="18" charset="0"/>
                            </a:rPr>
                            <m:t>𝜆</m:t>
                          </m:r>
                        </m:e>
                        <m:sub>
                          <m:f>
                            <m:fPr>
                              <m:type m:val="lin"/>
                              <m:ctrlPr>
                                <a:rPr lang="en-US" sz="2600" i="1">
                                  <a:solidFill>
                                    <a:srgbClr val="66FF33"/>
                                  </a:solidFill>
                                  <a:latin typeface="Cambria Math" panose="02040503050406030204" pitchFamily="18" charset="0"/>
                                </a:rPr>
                              </m:ctrlPr>
                            </m:fPr>
                            <m:num>
                              <m:r>
                                <a:rPr lang="en-US" sz="2600" i="1">
                                  <a:solidFill>
                                    <a:srgbClr val="66FF33"/>
                                  </a:solidFill>
                                  <a:latin typeface="Cambria Math" panose="02040503050406030204" pitchFamily="18" charset="0"/>
                                </a:rPr>
                                <m:t>𝑗</m:t>
                              </m:r>
                            </m:num>
                            <m:den>
                              <m:r>
                                <a:rPr lang="en-US" sz="2600" i="0">
                                  <a:solidFill>
                                    <a:srgbClr val="66FF33"/>
                                  </a:solidFill>
                                  <a:latin typeface="Cambria Math" panose="02040503050406030204" pitchFamily="18" charset="0"/>
                                </a:rPr>
                                <m:t>0</m:t>
                              </m:r>
                            </m:den>
                          </m:f>
                        </m:sub>
                      </m:sSub>
                      <m:d>
                        <m:dPr>
                          <m:ctrlPr>
                            <a:rPr lang="en-US" sz="2600" i="1">
                              <a:solidFill>
                                <a:srgbClr val="66FF33"/>
                              </a:solidFill>
                              <a:latin typeface="Cambria Math" panose="02040503050406030204" pitchFamily="18" charset="0"/>
                            </a:rPr>
                          </m:ctrlPr>
                        </m:dPr>
                        <m:e>
                          <m:sSub>
                            <m:sSubPr>
                              <m:ctrlPr>
                                <a:rPr lang="en-US" sz="2600" i="1">
                                  <a:solidFill>
                                    <a:srgbClr val="66FF33"/>
                                  </a:solidFill>
                                  <a:latin typeface="Cambria Math" panose="02040503050406030204" pitchFamily="18" charset="0"/>
                                </a:rPr>
                              </m:ctrlPr>
                            </m:sSubPr>
                            <m:e>
                              <m:r>
                                <a:rPr lang="en-US" sz="2600" i="1">
                                  <a:solidFill>
                                    <a:srgbClr val="66FF33"/>
                                  </a:solidFill>
                                  <a:latin typeface="Cambria Math" panose="02040503050406030204" pitchFamily="18" charset="0"/>
                                </a:rPr>
                                <m:t>𝑢</m:t>
                              </m:r>
                            </m:e>
                            <m:sub>
                              <m:r>
                                <a:rPr lang="en-US" sz="2600" i="0">
                                  <a:solidFill>
                                    <a:srgbClr val="66FF33"/>
                                  </a:solidFill>
                                  <a:latin typeface="Cambria Math" panose="02040503050406030204" pitchFamily="18" charset="0"/>
                                </a:rPr>
                                <m:t>1</m:t>
                              </m:r>
                            </m:sub>
                          </m:sSub>
                          <m:r>
                            <a:rPr lang="en-US" sz="2600" i="0">
                              <a:solidFill>
                                <a:srgbClr val="66FF33"/>
                              </a:solidFill>
                              <a:latin typeface="Cambria Math" panose="02040503050406030204" pitchFamily="18" charset="0"/>
                            </a:rPr>
                            <m:t>,</m:t>
                          </m:r>
                          <m:sSub>
                            <m:sSubPr>
                              <m:ctrlPr>
                                <a:rPr lang="en-US" sz="2600" i="1">
                                  <a:solidFill>
                                    <a:srgbClr val="66FF33"/>
                                  </a:solidFill>
                                  <a:latin typeface="Cambria Math" panose="02040503050406030204" pitchFamily="18" charset="0"/>
                                </a:rPr>
                              </m:ctrlPr>
                            </m:sSubPr>
                            <m:e>
                              <m:r>
                                <a:rPr lang="en-US" sz="2600" i="1">
                                  <a:solidFill>
                                    <a:srgbClr val="66FF33"/>
                                  </a:solidFill>
                                  <a:latin typeface="Cambria Math" panose="02040503050406030204" pitchFamily="18" charset="0"/>
                                </a:rPr>
                                <m:t>𝑢</m:t>
                              </m:r>
                            </m:e>
                            <m:sub>
                              <m:r>
                                <a:rPr lang="en-US" sz="2600" i="0">
                                  <a:solidFill>
                                    <a:srgbClr val="66FF33"/>
                                  </a:solidFill>
                                  <a:latin typeface="Cambria Math" panose="02040503050406030204" pitchFamily="18" charset="0"/>
                                </a:rPr>
                                <m:t>2</m:t>
                              </m:r>
                            </m:sub>
                          </m:sSub>
                          <m:r>
                            <a:rPr lang="en-US" sz="2600" i="0">
                              <a:solidFill>
                                <a:srgbClr val="66FF33"/>
                              </a:solidFill>
                              <a:latin typeface="Cambria Math" panose="02040503050406030204" pitchFamily="18" charset="0"/>
                            </a:rPr>
                            <m:t>,...,</m:t>
                          </m:r>
                          <m:sSub>
                            <m:sSubPr>
                              <m:ctrlPr>
                                <a:rPr lang="en-US" sz="2600" i="1">
                                  <a:solidFill>
                                    <a:srgbClr val="66FF33"/>
                                  </a:solidFill>
                                  <a:latin typeface="Cambria Math" panose="02040503050406030204" pitchFamily="18" charset="0"/>
                                </a:rPr>
                              </m:ctrlPr>
                            </m:sSubPr>
                            <m:e>
                              <m:r>
                                <a:rPr lang="en-US" sz="2600" i="1">
                                  <a:solidFill>
                                    <a:srgbClr val="66FF33"/>
                                  </a:solidFill>
                                  <a:latin typeface="Cambria Math" panose="02040503050406030204" pitchFamily="18" charset="0"/>
                                </a:rPr>
                                <m:t>𝑢</m:t>
                              </m:r>
                            </m:e>
                            <m:sub>
                              <m:r>
                                <a:rPr lang="en-US" sz="2600" i="1">
                                  <a:solidFill>
                                    <a:srgbClr val="66FF33"/>
                                  </a:solidFill>
                                  <a:latin typeface="Cambria Math" panose="02040503050406030204" pitchFamily="18" charset="0"/>
                                </a:rPr>
                                <m:t>𝑛</m:t>
                              </m:r>
                            </m:sub>
                          </m:sSub>
                        </m:e>
                      </m:d>
                      <m:r>
                        <a:rPr lang="en-US" sz="2600" i="0">
                          <a:solidFill>
                            <a:srgbClr val="66FF33"/>
                          </a:solidFill>
                          <a:latin typeface="Cambria Math" panose="02040503050406030204" pitchFamily="18" charset="0"/>
                        </a:rPr>
                        <m:t>=</m:t>
                      </m:r>
                      <m:r>
                        <m:rPr>
                          <m:sty m:val="p"/>
                        </m:rPr>
                        <a:rPr lang="en-US" sz="2600" i="0">
                          <a:solidFill>
                            <a:srgbClr val="66FF33"/>
                          </a:solidFill>
                          <a:latin typeface="Cambria Math" panose="02040503050406030204" pitchFamily="18" charset="0"/>
                        </a:rPr>
                        <m:t>exp</m:t>
                      </m:r>
                      <m:d>
                        <m:dPr>
                          <m:begChr m:val="{"/>
                          <m:endChr m:val="}"/>
                          <m:ctrlPr>
                            <a:rPr lang="en-US" sz="2600" i="1">
                              <a:solidFill>
                                <a:srgbClr val="66FF33"/>
                              </a:solidFill>
                              <a:latin typeface="Cambria Math" panose="02040503050406030204" pitchFamily="18" charset="0"/>
                            </a:rPr>
                          </m:ctrlPr>
                        </m:dPr>
                        <m:e>
                          <m:f>
                            <m:fPr>
                              <m:ctrlPr>
                                <a:rPr lang="en-US" sz="2600" i="1">
                                  <a:solidFill>
                                    <a:srgbClr val="66FF33"/>
                                  </a:solidFill>
                                  <a:latin typeface="Cambria Math" panose="02040503050406030204" pitchFamily="18" charset="0"/>
                                </a:rPr>
                              </m:ctrlPr>
                            </m:fPr>
                            <m:num>
                              <m:r>
                                <a:rPr lang="en-US" sz="2600" i="0">
                                  <a:solidFill>
                                    <a:srgbClr val="66FF33"/>
                                  </a:solidFill>
                                  <a:latin typeface="Cambria Math" panose="02040503050406030204" pitchFamily="18" charset="0"/>
                                </a:rPr>
                                <m:t>1</m:t>
                              </m:r>
                            </m:num>
                            <m:den>
                              <m:sSub>
                                <m:sSubPr>
                                  <m:ctrlPr>
                                    <a:rPr lang="en-US" sz="2600" i="1">
                                      <a:solidFill>
                                        <a:srgbClr val="66FF33"/>
                                      </a:solidFill>
                                      <a:latin typeface="Cambria Math" panose="02040503050406030204" pitchFamily="18" charset="0"/>
                                    </a:rPr>
                                  </m:ctrlPr>
                                </m:sSubPr>
                                <m:e>
                                  <m:r>
                                    <a:rPr lang="en-US" sz="2600" i="1">
                                      <a:solidFill>
                                        <a:srgbClr val="66FF33"/>
                                      </a:solidFill>
                                      <a:latin typeface="Cambria Math" panose="02040503050406030204" pitchFamily="18" charset="0"/>
                                    </a:rPr>
                                    <m:t>𝐺</m:t>
                                  </m:r>
                                </m:e>
                                <m:sub>
                                  <m:r>
                                    <a:rPr lang="en-US" sz="2600" i="0">
                                      <a:solidFill>
                                        <a:srgbClr val="66FF33"/>
                                      </a:solidFill>
                                      <a:latin typeface="Cambria Math" panose="02040503050406030204" pitchFamily="18" charset="0"/>
                                    </a:rPr>
                                    <m:t>0</m:t>
                                  </m:r>
                                </m:sub>
                              </m:sSub>
                            </m:den>
                          </m:f>
                          <m:nary>
                            <m:naryPr>
                              <m:chr m:val="∑"/>
                              <m:limLoc m:val="undOvr"/>
                              <m:grow m:val="on"/>
                              <m:ctrlPr>
                                <a:rPr lang="en-US" sz="2600" i="1">
                                  <a:solidFill>
                                    <a:srgbClr val="66FF33"/>
                                  </a:solidFill>
                                  <a:latin typeface="Cambria Math" panose="02040503050406030204" pitchFamily="18" charset="0"/>
                                </a:rPr>
                              </m:ctrlPr>
                            </m:naryPr>
                            <m:sub>
                              <m:r>
                                <a:rPr lang="en-US" sz="2600" i="1">
                                  <a:solidFill>
                                    <a:srgbClr val="66FF33"/>
                                  </a:solidFill>
                                  <a:latin typeface="Cambria Math" panose="02040503050406030204" pitchFamily="18" charset="0"/>
                                </a:rPr>
                                <m:t>𝑘</m:t>
                              </m:r>
                              <m:r>
                                <a:rPr lang="en-US" sz="2600" i="0">
                                  <a:solidFill>
                                    <a:srgbClr val="66FF33"/>
                                  </a:solidFill>
                                  <a:latin typeface="Cambria Math" panose="02040503050406030204" pitchFamily="18" charset="0"/>
                                </a:rPr>
                                <m:t>=1</m:t>
                              </m:r>
                            </m:sub>
                            <m:sup>
                              <m:r>
                                <a:rPr lang="en-US" sz="2600" i="0">
                                  <a:solidFill>
                                    <a:srgbClr val="66FF33"/>
                                  </a:solidFill>
                                  <a:latin typeface="Cambria Math" panose="02040503050406030204" pitchFamily="18" charset="0"/>
                                </a:rPr>
                                <m:t>2</m:t>
                              </m:r>
                              <m:sSub>
                                <m:sSubPr>
                                  <m:ctrlPr>
                                    <a:rPr lang="en-US" sz="2600" i="1">
                                      <a:solidFill>
                                        <a:srgbClr val="66FF33"/>
                                      </a:solidFill>
                                      <a:latin typeface="Cambria Math" panose="02040503050406030204" pitchFamily="18" charset="0"/>
                                    </a:rPr>
                                  </m:ctrlPr>
                                </m:sSubPr>
                                <m:e>
                                  <m:r>
                                    <a:rPr lang="en-US" sz="2600" i="1">
                                      <a:solidFill>
                                        <a:srgbClr val="66FF33"/>
                                      </a:solidFill>
                                      <a:latin typeface="Cambria Math" panose="02040503050406030204" pitchFamily="18" charset="0"/>
                                    </a:rPr>
                                    <m:t>𝐹</m:t>
                                  </m:r>
                                </m:e>
                                <m:sub>
                                  <m:r>
                                    <a:rPr lang="en-US" sz="2600" i="1">
                                      <a:solidFill>
                                        <a:srgbClr val="66FF33"/>
                                      </a:solidFill>
                                      <a:latin typeface="Cambria Math" panose="02040503050406030204" pitchFamily="18" charset="0"/>
                                    </a:rPr>
                                    <m:t>𝑐</m:t>
                                  </m:r>
                                </m:sub>
                              </m:sSub>
                              <m:r>
                                <a:rPr lang="en-US" sz="2600" i="1">
                                  <a:solidFill>
                                    <a:srgbClr val="66FF33"/>
                                  </a:solidFill>
                                  <a:latin typeface="Cambria Math" panose="02040503050406030204" pitchFamily="18" charset="0"/>
                                </a:rPr>
                                <m:t>𝑇</m:t>
                              </m:r>
                            </m:sup>
                            <m:e>
                              <m:sSubSup>
                                <m:sSubSupPr>
                                  <m:ctrlPr>
                                    <a:rPr lang="en-US" sz="2600" i="1">
                                      <a:solidFill>
                                        <a:srgbClr val="66FF33"/>
                                      </a:solidFill>
                                      <a:latin typeface="Cambria Math" panose="02040503050406030204" pitchFamily="18" charset="0"/>
                                    </a:rPr>
                                  </m:ctrlPr>
                                </m:sSubSupPr>
                                <m:e>
                                  <m:r>
                                    <a:rPr lang="en-US" sz="2600" i="1">
                                      <a:solidFill>
                                        <a:srgbClr val="66FF33"/>
                                      </a:solidFill>
                                      <a:latin typeface="Cambria Math" panose="02040503050406030204" pitchFamily="18" charset="0"/>
                                    </a:rPr>
                                    <m:t>𝑢</m:t>
                                  </m:r>
                                </m:e>
                                <m:sub>
                                  <m:r>
                                    <a:rPr lang="en-US" sz="2600" i="1">
                                      <a:solidFill>
                                        <a:srgbClr val="66FF33"/>
                                      </a:solidFill>
                                      <a:latin typeface="Cambria Math" panose="02040503050406030204" pitchFamily="18" charset="0"/>
                                    </a:rPr>
                                    <m:t>𝑘</m:t>
                                  </m:r>
                                </m:sub>
                                <m:sup>
                                  <m:r>
                                    <a:rPr lang="en-US" sz="2600" i="0">
                                      <a:solidFill>
                                        <a:srgbClr val="66FF33"/>
                                      </a:solidFill>
                                      <a:latin typeface="Cambria Math" panose="02040503050406030204" pitchFamily="18" charset="0"/>
                                    </a:rPr>
                                    <m:t>2</m:t>
                                  </m:r>
                                </m:sup>
                              </m:sSubSup>
                              <m:r>
                                <a:rPr lang="en-US" sz="2600" i="1">
                                  <a:solidFill>
                                    <a:srgbClr val="66FF33"/>
                                  </a:solidFill>
                                  <a:latin typeface="Cambria Math" panose="02040503050406030204" pitchFamily="18" charset="0"/>
                                </a:rPr>
                                <m:t>𝛥</m:t>
                              </m:r>
                              <m:r>
                                <a:rPr lang="en-US" sz="2600" i="1">
                                  <a:solidFill>
                                    <a:srgbClr val="66FF33"/>
                                  </a:solidFill>
                                  <a:latin typeface="Cambria Math" panose="02040503050406030204" pitchFamily="18" charset="0"/>
                                </a:rPr>
                                <m:t>𝑡</m:t>
                              </m:r>
                            </m:e>
                          </m:nary>
                          <m:r>
                            <a:rPr lang="en-US" sz="2600" i="0">
                              <a:solidFill>
                                <a:srgbClr val="66FF33"/>
                              </a:solidFill>
                              <a:latin typeface="Cambria Math" panose="02040503050406030204" pitchFamily="18" charset="0"/>
                            </a:rPr>
                            <m:t>−</m:t>
                          </m:r>
                          <m:f>
                            <m:fPr>
                              <m:ctrlPr>
                                <a:rPr lang="en-US" sz="2600" i="1">
                                  <a:solidFill>
                                    <a:srgbClr val="66FF33"/>
                                  </a:solidFill>
                                  <a:latin typeface="Cambria Math" panose="02040503050406030204" pitchFamily="18" charset="0"/>
                                </a:rPr>
                              </m:ctrlPr>
                            </m:fPr>
                            <m:num>
                              <m:r>
                                <a:rPr lang="en-US" sz="2600" i="0">
                                  <a:solidFill>
                                    <a:srgbClr val="66FF33"/>
                                  </a:solidFill>
                                  <a:latin typeface="Cambria Math" panose="02040503050406030204" pitchFamily="18" charset="0"/>
                                </a:rPr>
                                <m:t>1</m:t>
                              </m:r>
                            </m:num>
                            <m:den>
                              <m:sSub>
                                <m:sSubPr>
                                  <m:ctrlPr>
                                    <a:rPr lang="en-US" sz="2600" i="1">
                                      <a:solidFill>
                                        <a:srgbClr val="66FF33"/>
                                      </a:solidFill>
                                      <a:latin typeface="Cambria Math" panose="02040503050406030204" pitchFamily="18" charset="0"/>
                                    </a:rPr>
                                  </m:ctrlPr>
                                </m:sSubPr>
                                <m:e>
                                  <m:r>
                                    <a:rPr lang="en-US" sz="2600" i="1">
                                      <a:solidFill>
                                        <a:srgbClr val="66FF33"/>
                                      </a:solidFill>
                                      <a:latin typeface="Cambria Math" panose="02040503050406030204" pitchFamily="18" charset="0"/>
                                    </a:rPr>
                                    <m:t>𝐺</m:t>
                                  </m:r>
                                </m:e>
                                <m:sub>
                                  <m:r>
                                    <a:rPr lang="en-US" sz="2600" i="0">
                                      <a:solidFill>
                                        <a:srgbClr val="66FF33"/>
                                      </a:solidFill>
                                      <a:latin typeface="Cambria Math" panose="02040503050406030204" pitchFamily="18" charset="0"/>
                                    </a:rPr>
                                    <m:t>0</m:t>
                                  </m:r>
                                </m:sub>
                              </m:sSub>
                            </m:den>
                          </m:f>
                          <m:nary>
                            <m:naryPr>
                              <m:chr m:val="∑"/>
                              <m:limLoc m:val="undOvr"/>
                              <m:grow m:val="on"/>
                              <m:ctrlPr>
                                <a:rPr lang="en-US" sz="2600" i="1">
                                  <a:solidFill>
                                    <a:srgbClr val="66FF33"/>
                                  </a:solidFill>
                                  <a:latin typeface="Cambria Math" panose="02040503050406030204" pitchFamily="18" charset="0"/>
                                </a:rPr>
                              </m:ctrlPr>
                            </m:naryPr>
                            <m:sub>
                              <m:r>
                                <a:rPr lang="en-US" sz="2600" i="1">
                                  <a:solidFill>
                                    <a:srgbClr val="66FF33"/>
                                  </a:solidFill>
                                  <a:latin typeface="Cambria Math" panose="02040503050406030204" pitchFamily="18" charset="0"/>
                                </a:rPr>
                                <m:t>𝑘</m:t>
                              </m:r>
                              <m:r>
                                <a:rPr lang="en-US" sz="2600" i="0">
                                  <a:solidFill>
                                    <a:srgbClr val="66FF33"/>
                                  </a:solidFill>
                                  <a:latin typeface="Cambria Math" panose="02040503050406030204" pitchFamily="18" charset="0"/>
                                </a:rPr>
                                <m:t>=1</m:t>
                              </m:r>
                            </m:sub>
                            <m:sup>
                              <m:r>
                                <a:rPr lang="en-US" sz="2600" i="0">
                                  <a:solidFill>
                                    <a:srgbClr val="66FF33"/>
                                  </a:solidFill>
                                  <a:latin typeface="Cambria Math" panose="02040503050406030204" pitchFamily="18" charset="0"/>
                                </a:rPr>
                                <m:t>2</m:t>
                              </m:r>
                              <m:sSub>
                                <m:sSubPr>
                                  <m:ctrlPr>
                                    <a:rPr lang="en-US" sz="2600" i="1">
                                      <a:solidFill>
                                        <a:srgbClr val="66FF33"/>
                                      </a:solidFill>
                                      <a:latin typeface="Cambria Math" panose="02040503050406030204" pitchFamily="18" charset="0"/>
                                    </a:rPr>
                                  </m:ctrlPr>
                                </m:sSubPr>
                                <m:e>
                                  <m:r>
                                    <a:rPr lang="en-US" sz="2600" i="1">
                                      <a:solidFill>
                                        <a:srgbClr val="66FF33"/>
                                      </a:solidFill>
                                      <a:latin typeface="Cambria Math" panose="02040503050406030204" pitchFamily="18" charset="0"/>
                                    </a:rPr>
                                    <m:t>𝐹</m:t>
                                  </m:r>
                                </m:e>
                                <m:sub>
                                  <m:r>
                                    <a:rPr lang="en-US" sz="2600" i="1">
                                      <a:solidFill>
                                        <a:srgbClr val="66FF33"/>
                                      </a:solidFill>
                                      <a:latin typeface="Cambria Math" panose="02040503050406030204" pitchFamily="18" charset="0"/>
                                    </a:rPr>
                                    <m:t>𝑐</m:t>
                                  </m:r>
                                </m:sub>
                              </m:sSub>
                              <m:r>
                                <a:rPr lang="en-US" sz="2600" i="1">
                                  <a:solidFill>
                                    <a:srgbClr val="66FF33"/>
                                  </a:solidFill>
                                  <a:latin typeface="Cambria Math" panose="02040503050406030204" pitchFamily="18" charset="0"/>
                                </a:rPr>
                                <m:t>𝑇</m:t>
                              </m:r>
                            </m:sup>
                            <m:e>
                              <m:sSup>
                                <m:sSupPr>
                                  <m:ctrlPr>
                                    <a:rPr lang="en-US" sz="2600" i="1">
                                      <a:solidFill>
                                        <a:srgbClr val="66FF33"/>
                                      </a:solidFill>
                                      <a:latin typeface="Cambria Math" panose="02040503050406030204" pitchFamily="18" charset="0"/>
                                    </a:rPr>
                                  </m:ctrlPr>
                                </m:sSupPr>
                                <m:e>
                                  <m:d>
                                    <m:dPr>
                                      <m:ctrlPr>
                                        <a:rPr lang="en-US" sz="2600" i="1">
                                          <a:solidFill>
                                            <a:srgbClr val="66FF33"/>
                                          </a:solidFill>
                                          <a:latin typeface="Cambria Math" panose="02040503050406030204" pitchFamily="18" charset="0"/>
                                        </a:rPr>
                                      </m:ctrlPr>
                                    </m:dPr>
                                    <m:e>
                                      <m:sSub>
                                        <m:sSubPr>
                                          <m:ctrlPr>
                                            <a:rPr lang="en-US" sz="2600" i="1">
                                              <a:solidFill>
                                                <a:srgbClr val="66FF33"/>
                                              </a:solidFill>
                                              <a:latin typeface="Cambria Math" panose="02040503050406030204" pitchFamily="18" charset="0"/>
                                            </a:rPr>
                                          </m:ctrlPr>
                                        </m:sSubPr>
                                        <m:e>
                                          <m:r>
                                            <a:rPr lang="en-US" sz="2600" i="1">
                                              <a:solidFill>
                                                <a:srgbClr val="66FF33"/>
                                              </a:solidFill>
                                              <a:latin typeface="Cambria Math" panose="02040503050406030204" pitchFamily="18" charset="0"/>
                                            </a:rPr>
                                            <m:t>𝑢</m:t>
                                          </m:r>
                                        </m:e>
                                        <m:sub>
                                          <m:r>
                                            <a:rPr lang="en-US" sz="2600" i="1">
                                              <a:solidFill>
                                                <a:srgbClr val="66FF33"/>
                                              </a:solidFill>
                                              <a:latin typeface="Cambria Math" panose="02040503050406030204" pitchFamily="18" charset="0"/>
                                            </a:rPr>
                                            <m:t>𝑘</m:t>
                                          </m:r>
                                        </m:sub>
                                      </m:sSub>
                                      <m:r>
                                        <a:rPr lang="en-US" sz="2600" i="0">
                                          <a:solidFill>
                                            <a:srgbClr val="66FF33"/>
                                          </a:solidFill>
                                          <a:latin typeface="Cambria Math" panose="02040503050406030204" pitchFamily="18" charset="0"/>
                                        </a:rPr>
                                        <m:t>−</m:t>
                                      </m:r>
                                      <m:sSub>
                                        <m:sSubPr>
                                          <m:ctrlPr>
                                            <a:rPr lang="en-US" sz="2600" i="1">
                                              <a:solidFill>
                                                <a:srgbClr val="66FF33"/>
                                              </a:solidFill>
                                              <a:latin typeface="Cambria Math" panose="02040503050406030204" pitchFamily="18" charset="0"/>
                                            </a:rPr>
                                          </m:ctrlPr>
                                        </m:sSubPr>
                                        <m:e>
                                          <m:r>
                                            <a:rPr lang="en-US" sz="2600" i="1">
                                              <a:solidFill>
                                                <a:srgbClr val="66FF33"/>
                                              </a:solidFill>
                                              <a:latin typeface="Cambria Math" panose="02040503050406030204" pitchFamily="18" charset="0"/>
                                            </a:rPr>
                                            <m:t>𝑐</m:t>
                                          </m:r>
                                        </m:e>
                                        <m:sub>
                                          <m:r>
                                            <a:rPr lang="en-US" sz="2600" i="1">
                                              <a:solidFill>
                                                <a:srgbClr val="66FF33"/>
                                              </a:solidFill>
                                              <a:latin typeface="Cambria Math" panose="02040503050406030204" pitchFamily="18" charset="0"/>
                                            </a:rPr>
                                            <m:t>𝑗𝑘</m:t>
                                          </m:r>
                                        </m:sub>
                                      </m:sSub>
                                    </m:e>
                                  </m:d>
                                </m:e>
                                <m:sup>
                                  <m:r>
                                    <a:rPr lang="en-US" sz="2600" i="0">
                                      <a:solidFill>
                                        <a:srgbClr val="66FF33"/>
                                      </a:solidFill>
                                      <a:latin typeface="Cambria Math" panose="02040503050406030204" pitchFamily="18" charset="0"/>
                                    </a:rPr>
                                    <m:t>2</m:t>
                                  </m:r>
                                </m:sup>
                              </m:sSup>
                              <m:r>
                                <a:rPr lang="en-US" sz="2600" i="1">
                                  <a:solidFill>
                                    <a:srgbClr val="66FF33"/>
                                  </a:solidFill>
                                  <a:latin typeface="Cambria Math" panose="02040503050406030204" pitchFamily="18" charset="0"/>
                                </a:rPr>
                                <m:t>𝛥</m:t>
                              </m:r>
                              <m:r>
                                <a:rPr lang="en-US" sz="2600" i="1">
                                  <a:solidFill>
                                    <a:srgbClr val="66FF33"/>
                                  </a:solidFill>
                                  <a:latin typeface="Cambria Math" panose="02040503050406030204" pitchFamily="18" charset="0"/>
                                </a:rPr>
                                <m:t>𝑡</m:t>
                              </m:r>
                            </m:e>
                          </m:nary>
                        </m:e>
                      </m:d>
                    </m:oMath>
                  </m:oMathPara>
                </a14:m>
                <a:endParaRPr lang="en-US" sz="2600" dirty="0">
                  <a:solidFill>
                    <a:srgbClr val="66FF33"/>
                  </a:solidFill>
                </a:endParaRPr>
              </a:p>
            </p:txBody>
          </p:sp>
        </mc:Choice>
        <mc:Fallback>
          <p:sp>
            <p:nvSpPr>
              <p:cNvPr id="8" name="Rectangle 7"/>
              <p:cNvSpPr>
                <a:spLocks noRot="1" noChangeAspect="1" noMove="1" noResize="1" noEditPoints="1" noAdjustHandles="1" noChangeArrowheads="1" noChangeShapeType="1" noTextEdit="1"/>
              </p:cNvSpPr>
              <p:nvPr/>
            </p:nvSpPr>
            <p:spPr>
              <a:xfrm>
                <a:off x="891656" y="3087033"/>
                <a:ext cx="9425940" cy="1369734"/>
              </a:xfrm>
              <a:prstGeom prst="rect">
                <a:avLst/>
              </a:prstGeom>
              <a:blipFill rotWithShape="0">
                <a:blip r:embed="rId3"/>
                <a:stretch>
                  <a:fillRect/>
                </a:stretch>
              </a:blipFill>
            </p:spPr>
            <p:txBody>
              <a:bodyPr/>
              <a:lstStyle/>
              <a:p>
                <a:r>
                  <a:rPr lang="en-US">
                    <a:noFill/>
                  </a:rPr>
                  <a:t> </a:t>
                </a:r>
              </a:p>
            </p:txBody>
          </p:sp>
        </mc:Fallback>
      </mc:AlternateContent>
      <p:sp>
        <p:nvSpPr>
          <p:cNvPr id="9" name="Right Arrow 8"/>
          <p:cNvSpPr/>
          <p:nvPr/>
        </p:nvSpPr>
        <p:spPr>
          <a:xfrm>
            <a:off x="522287" y="3529208"/>
            <a:ext cx="369369" cy="4853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1" name="Rectangle 10"/>
              <p:cNvSpPr/>
              <p:nvPr/>
            </p:nvSpPr>
            <p:spPr>
              <a:xfrm>
                <a:off x="706972" y="5484241"/>
                <a:ext cx="8878136" cy="98482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2600">
                              <a:latin typeface="Cambria Math" panose="02040503050406030204" pitchFamily="18" charset="0"/>
                            </a:rPr>
                          </m:ctrlPr>
                        </m:sSubPr>
                        <m:e>
                          <m:r>
                            <a:rPr lang="en-US" sz="2600" i="1">
                              <a:latin typeface="Cambria Math" panose="02040503050406030204" pitchFamily="18" charset="0"/>
                            </a:rPr>
                            <m:t>𝜆</m:t>
                          </m:r>
                        </m:e>
                        <m:sub>
                          <m:f>
                            <m:fPr>
                              <m:type m:val="lin"/>
                              <m:ctrlPr>
                                <a:rPr lang="en-US" sz="2600" i="1">
                                  <a:latin typeface="Cambria Math" panose="02040503050406030204" pitchFamily="18" charset="0"/>
                                </a:rPr>
                              </m:ctrlPr>
                            </m:fPr>
                            <m:num>
                              <m:r>
                                <a:rPr lang="en-US" sz="2600" i="1">
                                  <a:latin typeface="Cambria Math" panose="02040503050406030204" pitchFamily="18" charset="0"/>
                                </a:rPr>
                                <m:t>𝑗</m:t>
                              </m:r>
                            </m:num>
                            <m:den>
                              <m:r>
                                <a:rPr lang="en-US" sz="2600" i="0">
                                  <a:latin typeface="Cambria Math" panose="02040503050406030204" pitchFamily="18" charset="0"/>
                                </a:rPr>
                                <m:t>0</m:t>
                              </m:r>
                            </m:den>
                          </m:f>
                        </m:sub>
                      </m:sSub>
                      <m:d>
                        <m:dPr>
                          <m:ctrlPr>
                            <a:rPr lang="en-US" sz="2600" i="1">
                              <a:latin typeface="Cambria Math" panose="02040503050406030204" pitchFamily="18" charset="0"/>
                            </a:rPr>
                          </m:ctrlPr>
                        </m:dPr>
                        <m:e>
                          <m:r>
                            <a:rPr lang="en-US" sz="2600" i="1">
                              <a:latin typeface="Cambria Math" panose="02040503050406030204" pitchFamily="18" charset="0"/>
                            </a:rPr>
                            <m:t>𝑢</m:t>
                          </m:r>
                        </m:e>
                      </m:d>
                      <m:r>
                        <a:rPr lang="en-US" sz="2600" i="0">
                          <a:latin typeface="Cambria Math" panose="02040503050406030204" pitchFamily="18" charset="0"/>
                        </a:rPr>
                        <m:t>=</m:t>
                      </m:r>
                      <m:limLow>
                        <m:limLowPr>
                          <m:ctrlPr>
                            <a:rPr lang="en-US" sz="2600" i="1">
                              <a:latin typeface="Cambria Math" panose="02040503050406030204" pitchFamily="18" charset="0"/>
                            </a:rPr>
                          </m:ctrlPr>
                        </m:limLowPr>
                        <m:e>
                          <m:r>
                            <m:rPr>
                              <m:sty m:val="p"/>
                            </m:rPr>
                            <a:rPr lang="en-US" sz="2600" i="0">
                              <a:latin typeface="Cambria Math" panose="02040503050406030204" pitchFamily="18" charset="0"/>
                            </a:rPr>
                            <m:t>lim</m:t>
                          </m:r>
                        </m:e>
                        <m:lim>
                          <m:r>
                            <a:rPr lang="en-US" sz="2600" i="1">
                              <a:latin typeface="Cambria Math" panose="02040503050406030204" pitchFamily="18" charset="0"/>
                            </a:rPr>
                            <m:t>𝑛</m:t>
                          </m:r>
                          <m:r>
                            <a:rPr lang="en-US" sz="2600" i="0">
                              <a:latin typeface="Cambria Math" panose="02040503050406030204" pitchFamily="18" charset="0"/>
                            </a:rPr>
                            <m:t>→∞</m:t>
                          </m:r>
                        </m:lim>
                      </m:limLow>
                      <m:sSub>
                        <m:sSubPr>
                          <m:ctrlPr>
                            <a:rPr lang="en-US" sz="2600" i="1">
                              <a:latin typeface="Cambria Math" panose="02040503050406030204" pitchFamily="18" charset="0"/>
                            </a:rPr>
                          </m:ctrlPr>
                        </m:sSubPr>
                        <m:e>
                          <m:r>
                            <a:rPr lang="en-US" sz="2600" i="1">
                              <a:latin typeface="Cambria Math" panose="02040503050406030204" pitchFamily="18" charset="0"/>
                            </a:rPr>
                            <m:t>𝜆</m:t>
                          </m:r>
                        </m:e>
                        <m:sub>
                          <m:f>
                            <m:fPr>
                              <m:type m:val="lin"/>
                              <m:ctrlPr>
                                <a:rPr lang="en-US" sz="2600" i="1">
                                  <a:latin typeface="Cambria Math" panose="02040503050406030204" pitchFamily="18" charset="0"/>
                                </a:rPr>
                              </m:ctrlPr>
                            </m:fPr>
                            <m:num>
                              <m:r>
                                <a:rPr lang="en-US" sz="2600" i="1">
                                  <a:latin typeface="Cambria Math" panose="02040503050406030204" pitchFamily="18" charset="0"/>
                                </a:rPr>
                                <m:t>𝑗</m:t>
                              </m:r>
                            </m:num>
                            <m:den>
                              <m:r>
                                <a:rPr lang="en-US" sz="2600" i="0">
                                  <a:latin typeface="Cambria Math" panose="02040503050406030204" pitchFamily="18" charset="0"/>
                                </a:rPr>
                                <m:t>0</m:t>
                              </m:r>
                            </m:den>
                          </m:f>
                        </m:sub>
                      </m:sSub>
                      <m:d>
                        <m:dPr>
                          <m:ctrlPr>
                            <a:rPr lang="en-US" sz="2600" i="1">
                              <a:latin typeface="Cambria Math" panose="02040503050406030204" pitchFamily="18" charset="0"/>
                            </a:rPr>
                          </m:ctrlPr>
                        </m:dPr>
                        <m:e>
                          <m:sSub>
                            <m:sSubPr>
                              <m:ctrlPr>
                                <a:rPr lang="en-US" sz="2600" i="1">
                                  <a:latin typeface="Cambria Math" panose="02040503050406030204" pitchFamily="18" charset="0"/>
                                </a:rPr>
                              </m:ctrlPr>
                            </m:sSubPr>
                            <m:e>
                              <m:r>
                                <a:rPr lang="en-US" sz="2600" i="1">
                                  <a:latin typeface="Cambria Math" panose="02040503050406030204" pitchFamily="18" charset="0"/>
                                </a:rPr>
                                <m:t>𝑢</m:t>
                              </m:r>
                            </m:e>
                            <m:sub>
                              <m:r>
                                <a:rPr lang="en-US" sz="2600" i="0">
                                  <a:latin typeface="Cambria Math" panose="02040503050406030204" pitchFamily="18" charset="0"/>
                                </a:rPr>
                                <m:t>1</m:t>
                              </m:r>
                            </m:sub>
                          </m:sSub>
                          <m:r>
                            <a:rPr lang="en-US" sz="2600" i="0">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𝑢</m:t>
                              </m:r>
                            </m:e>
                            <m:sub>
                              <m:r>
                                <a:rPr lang="en-US" sz="2600" i="0">
                                  <a:latin typeface="Cambria Math" panose="02040503050406030204" pitchFamily="18" charset="0"/>
                                </a:rPr>
                                <m:t>2</m:t>
                              </m:r>
                            </m:sub>
                          </m:sSub>
                          <m:r>
                            <a:rPr lang="en-US" sz="2600" i="0">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𝑢</m:t>
                              </m:r>
                            </m:e>
                            <m:sub>
                              <m:r>
                                <a:rPr lang="en-US" sz="2600" i="1">
                                  <a:latin typeface="Cambria Math" panose="02040503050406030204" pitchFamily="18" charset="0"/>
                                </a:rPr>
                                <m:t>𝑛</m:t>
                              </m:r>
                            </m:sub>
                          </m:sSub>
                        </m:e>
                      </m:d>
                      <m:r>
                        <a:rPr lang="en-US" sz="2600" i="0">
                          <a:latin typeface="Cambria Math" panose="02040503050406030204" pitchFamily="18" charset="0"/>
                        </a:rPr>
                        <m:t>=</m:t>
                      </m:r>
                      <m:r>
                        <m:rPr>
                          <m:sty m:val="p"/>
                        </m:rPr>
                        <a:rPr lang="en-US" sz="2600" i="0">
                          <a:latin typeface="Cambria Math" panose="02040503050406030204" pitchFamily="18" charset="0"/>
                        </a:rPr>
                        <m:t>exp</m:t>
                      </m:r>
                      <m:d>
                        <m:dPr>
                          <m:begChr m:val="{"/>
                          <m:endChr m:val="}"/>
                          <m:ctrlPr>
                            <a:rPr lang="en-US" sz="2600" i="1">
                              <a:latin typeface="Cambria Math" panose="02040503050406030204" pitchFamily="18" charset="0"/>
                            </a:rPr>
                          </m:ctrlPr>
                        </m:dPr>
                        <m:e>
                          <m:f>
                            <m:fPr>
                              <m:ctrlPr>
                                <a:rPr lang="en-US" sz="2600" i="1">
                                  <a:latin typeface="Cambria Math" panose="02040503050406030204" pitchFamily="18" charset="0"/>
                                </a:rPr>
                              </m:ctrlPr>
                            </m:fPr>
                            <m:num>
                              <m:sSub>
                                <m:sSubPr>
                                  <m:ctrlPr>
                                    <a:rPr lang="en-US" sz="2600" i="1">
                                      <a:latin typeface="Cambria Math" panose="02040503050406030204" pitchFamily="18" charset="0"/>
                                    </a:rPr>
                                  </m:ctrlPr>
                                </m:sSubPr>
                                <m:e>
                                  <m:r>
                                    <a:rPr lang="en-US" sz="2600" i="1">
                                      <a:latin typeface="Cambria Math" panose="02040503050406030204" pitchFamily="18" charset="0"/>
                                    </a:rPr>
                                    <m:t>𝐸</m:t>
                                  </m:r>
                                </m:e>
                                <m:sub>
                                  <m:r>
                                    <a:rPr lang="en-US" sz="2600" i="1">
                                      <a:latin typeface="Cambria Math" panose="02040503050406030204" pitchFamily="18" charset="0"/>
                                    </a:rPr>
                                    <m:t>𝑗</m:t>
                                  </m:r>
                                </m:sub>
                              </m:sSub>
                            </m:num>
                            <m:den>
                              <m:sSub>
                                <m:sSubPr>
                                  <m:ctrlPr>
                                    <a:rPr lang="en-US" sz="2600" i="1">
                                      <a:latin typeface="Cambria Math" panose="02040503050406030204" pitchFamily="18" charset="0"/>
                                    </a:rPr>
                                  </m:ctrlPr>
                                </m:sSubPr>
                                <m:e>
                                  <m:r>
                                    <a:rPr lang="en-US" sz="2600" i="1">
                                      <a:latin typeface="Cambria Math" panose="02040503050406030204" pitchFamily="18" charset="0"/>
                                    </a:rPr>
                                    <m:t>𝐺</m:t>
                                  </m:r>
                                </m:e>
                                <m:sub>
                                  <m:r>
                                    <a:rPr lang="en-US" sz="2600" i="0">
                                      <a:latin typeface="Cambria Math" panose="02040503050406030204" pitchFamily="18" charset="0"/>
                                    </a:rPr>
                                    <m:t>0</m:t>
                                  </m:r>
                                </m:sub>
                              </m:sSub>
                            </m:den>
                          </m:f>
                        </m:e>
                      </m:d>
                      <m:r>
                        <m:rPr>
                          <m:sty m:val="p"/>
                        </m:rPr>
                        <a:rPr lang="en-US" sz="2600" i="0">
                          <a:latin typeface="Cambria Math" panose="02040503050406030204" pitchFamily="18" charset="0"/>
                        </a:rPr>
                        <m:t>exp</m:t>
                      </m:r>
                      <m:d>
                        <m:dPr>
                          <m:begChr m:val="{"/>
                          <m:endChr m:val="}"/>
                          <m:ctrlPr>
                            <a:rPr lang="en-US" sz="2600" i="1">
                              <a:latin typeface="Cambria Math" panose="02040503050406030204" pitchFamily="18" charset="0"/>
                            </a:rPr>
                          </m:ctrlPr>
                        </m:dPr>
                        <m:e>
                          <m:f>
                            <m:fPr>
                              <m:ctrlPr>
                                <a:rPr lang="en-US" sz="2600" i="1">
                                  <a:latin typeface="Cambria Math" panose="02040503050406030204" pitchFamily="18" charset="0"/>
                                </a:rPr>
                              </m:ctrlPr>
                            </m:fPr>
                            <m:num>
                              <m:r>
                                <a:rPr lang="en-US" sz="2600" i="0">
                                  <a:latin typeface="Cambria Math" panose="02040503050406030204" pitchFamily="18" charset="0"/>
                                </a:rPr>
                                <m:t>2</m:t>
                              </m:r>
                              <m:r>
                                <a:rPr lang="en-US" sz="2600" i="1">
                                  <a:latin typeface="Cambria Math" panose="02040503050406030204" pitchFamily="18" charset="0"/>
                                </a:rPr>
                                <m:t>𝑇</m:t>
                              </m:r>
                            </m:num>
                            <m:den>
                              <m:sSub>
                                <m:sSubPr>
                                  <m:ctrlPr>
                                    <a:rPr lang="en-US" sz="2600" i="1">
                                      <a:latin typeface="Cambria Math" panose="02040503050406030204" pitchFamily="18" charset="0"/>
                                    </a:rPr>
                                  </m:ctrlPr>
                                </m:sSubPr>
                                <m:e>
                                  <m:r>
                                    <a:rPr lang="en-US" sz="2600" i="1">
                                      <a:latin typeface="Cambria Math" panose="02040503050406030204" pitchFamily="18" charset="0"/>
                                    </a:rPr>
                                    <m:t>𝐺</m:t>
                                  </m:r>
                                </m:e>
                                <m:sub>
                                  <m:r>
                                    <a:rPr lang="en-US" sz="2600" i="0">
                                      <a:latin typeface="Cambria Math" panose="02040503050406030204" pitchFamily="18" charset="0"/>
                                    </a:rPr>
                                    <m:t>0</m:t>
                                  </m:r>
                                </m:sub>
                              </m:sSub>
                            </m:den>
                          </m:f>
                          <m:sSub>
                            <m:sSubPr>
                              <m:ctrlPr>
                                <a:rPr lang="en-US" sz="2600" i="1">
                                  <a:latin typeface="Cambria Math" panose="02040503050406030204" pitchFamily="18" charset="0"/>
                                </a:rPr>
                              </m:ctrlPr>
                            </m:sSubPr>
                            <m:e>
                              <m:r>
                                <a:rPr lang="en-US" sz="2600" i="1">
                                  <a:latin typeface="Cambria Math" panose="02040503050406030204" pitchFamily="18" charset="0"/>
                                </a:rPr>
                                <m:t>𝑍</m:t>
                              </m:r>
                            </m:e>
                            <m:sub>
                              <m:r>
                                <a:rPr lang="en-US" sz="2600" i="1">
                                  <a:latin typeface="Cambria Math" panose="02040503050406030204" pitchFamily="18" charset="0"/>
                                </a:rPr>
                                <m:t>𝑗</m:t>
                              </m:r>
                            </m:sub>
                          </m:sSub>
                          <m:d>
                            <m:dPr>
                              <m:ctrlPr>
                                <a:rPr lang="en-US" sz="2600" i="1">
                                  <a:latin typeface="Cambria Math" panose="02040503050406030204" pitchFamily="18" charset="0"/>
                                </a:rPr>
                              </m:ctrlPr>
                            </m:dPr>
                            <m:e>
                              <m:r>
                                <a:rPr lang="en-US" sz="2600" i="1">
                                  <a:latin typeface="Cambria Math" panose="02040503050406030204" pitchFamily="18" charset="0"/>
                                </a:rPr>
                                <m:t>𝑢</m:t>
                              </m:r>
                            </m:e>
                          </m:d>
                        </m:e>
                      </m:d>
                    </m:oMath>
                  </m:oMathPara>
                </a14:m>
                <a:endParaRPr lang="en-US" sz="2600" dirty="0"/>
              </a:p>
            </p:txBody>
          </p:sp>
        </mc:Choice>
        <mc:Fallback>
          <p:sp>
            <p:nvSpPr>
              <p:cNvPr id="11" name="Rectangle 10"/>
              <p:cNvSpPr>
                <a:spLocks noRot="1" noChangeAspect="1" noMove="1" noResize="1" noEditPoints="1" noAdjustHandles="1" noChangeArrowheads="1" noChangeShapeType="1" noTextEdit="1"/>
              </p:cNvSpPr>
              <p:nvPr/>
            </p:nvSpPr>
            <p:spPr>
              <a:xfrm>
                <a:off x="706972" y="5484241"/>
                <a:ext cx="8878136" cy="984821"/>
              </a:xfrm>
              <a:prstGeom prst="rect">
                <a:avLst/>
              </a:prstGeom>
              <a:blipFill rotWithShape="0">
                <a:blip r:embed="rId4"/>
                <a:stretch>
                  <a:fillRect/>
                </a:stretch>
              </a:blipFill>
            </p:spPr>
            <p:txBody>
              <a:bodyPr/>
              <a:lstStyle/>
              <a:p>
                <a:r>
                  <a:rPr lang="en-US">
                    <a:noFill/>
                  </a:rPr>
                  <a:t> </a:t>
                </a:r>
              </a:p>
            </p:txBody>
          </p:sp>
        </mc:Fallback>
      </mc:AlternateContent>
      <p:sp>
        <p:nvSpPr>
          <p:cNvPr id="12" name="Rounded Rectangular Callout 11"/>
          <p:cNvSpPr/>
          <p:nvPr/>
        </p:nvSpPr>
        <p:spPr>
          <a:xfrm>
            <a:off x="5930900" y="826846"/>
            <a:ext cx="6154420" cy="2217729"/>
          </a:xfrm>
          <a:prstGeom prst="wedgeRoundRectCallout">
            <a:avLst>
              <a:gd name="adj1" fmla="val -49818"/>
              <a:gd name="adj2" fmla="val 2233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3" name="Rectangle 12"/>
              <p:cNvSpPr/>
              <p:nvPr/>
            </p:nvSpPr>
            <p:spPr>
              <a:xfrm>
                <a:off x="5991860" y="916938"/>
                <a:ext cx="6136640" cy="1865895"/>
              </a:xfrm>
              <a:prstGeom prst="rect">
                <a:avLst/>
              </a:prstGeom>
            </p:spPr>
            <p:txBody>
              <a:bodyPr wrap="square">
                <a:spAutoFit/>
              </a:bodyPr>
              <a:lstStyle/>
              <a:p>
                <a:pPr marL="228600" indent="-228600">
                  <a:spcBef>
                    <a:spcPts val="400"/>
                  </a:spcBef>
                  <a:spcAft>
                    <a:spcPts val="400"/>
                  </a:spcAft>
                  <a:buFont typeface="Arial" panose="020B0604020202020204" pitchFamily="34" charset="0"/>
                  <a:buChar char="•"/>
                </a:pPr>
                <a14:m>
                  <m:oMath xmlns:m="http://schemas.openxmlformats.org/officeDocument/2006/math">
                    <m:sSub>
                      <m:sSubPr>
                        <m:ctrlPr>
                          <a:rPr lang="en-US" sz="2400" i="1" smtClean="0">
                            <a:solidFill>
                              <a:srgbClr val="9933FF"/>
                            </a:solidFill>
                            <a:latin typeface="Cambria Math" panose="02040503050406030204" pitchFamily="18" charset="0"/>
                          </a:rPr>
                        </m:ctrlPr>
                      </m:sSubPr>
                      <m:e>
                        <m:r>
                          <a:rPr lang="en-US" sz="2400" i="1">
                            <a:solidFill>
                              <a:srgbClr val="9933FF"/>
                            </a:solidFill>
                            <a:latin typeface="Cambria Math" panose="02040503050406030204" pitchFamily="18" charset="0"/>
                          </a:rPr>
                          <m:t>𝐸</m:t>
                        </m:r>
                      </m:e>
                      <m:sub>
                        <m:r>
                          <a:rPr lang="en-US" sz="2400" i="1">
                            <a:solidFill>
                              <a:srgbClr val="9933FF"/>
                            </a:solidFill>
                            <a:latin typeface="Cambria Math" panose="02040503050406030204" pitchFamily="18" charset="0"/>
                          </a:rPr>
                          <m:t>𝑗</m:t>
                        </m:r>
                      </m:sub>
                    </m:sSub>
                    <m:r>
                      <a:rPr lang="en-US" sz="2400" i="1">
                        <a:solidFill>
                          <a:srgbClr val="9933FF"/>
                        </a:solidFill>
                        <a:latin typeface="Cambria Math" panose="02040503050406030204" pitchFamily="18" charset="0"/>
                      </a:rPr>
                      <m:t>=</m:t>
                    </m:r>
                    <m:nary>
                      <m:naryPr>
                        <m:limLoc m:val="undOvr"/>
                        <m:grow m:val="on"/>
                        <m:ctrlPr>
                          <a:rPr lang="en-US" sz="2400" i="1">
                            <a:solidFill>
                              <a:srgbClr val="9933FF"/>
                            </a:solidFill>
                            <a:latin typeface="Cambria Math" panose="02040503050406030204" pitchFamily="18" charset="0"/>
                          </a:rPr>
                        </m:ctrlPr>
                      </m:naryPr>
                      <m:sub>
                        <m:r>
                          <a:rPr lang="en-US" sz="2400" i="1">
                            <a:solidFill>
                              <a:srgbClr val="9933FF"/>
                            </a:solidFill>
                            <a:latin typeface="Cambria Math" panose="02040503050406030204" pitchFamily="18" charset="0"/>
                          </a:rPr>
                          <m:t>0</m:t>
                        </m:r>
                      </m:sub>
                      <m:sup>
                        <m:r>
                          <a:rPr lang="en-US" sz="2400" i="1">
                            <a:solidFill>
                              <a:srgbClr val="9933FF"/>
                            </a:solidFill>
                            <a:latin typeface="Cambria Math" panose="02040503050406030204" pitchFamily="18" charset="0"/>
                          </a:rPr>
                          <m:t>𝑇</m:t>
                        </m:r>
                      </m:sup>
                      <m:e>
                        <m:sSubSup>
                          <m:sSubSupPr>
                            <m:ctrlPr>
                              <a:rPr lang="en-US" sz="2400" i="1">
                                <a:solidFill>
                                  <a:srgbClr val="9933FF"/>
                                </a:solidFill>
                                <a:latin typeface="Cambria Math" panose="02040503050406030204" pitchFamily="18" charset="0"/>
                              </a:rPr>
                            </m:ctrlPr>
                          </m:sSubSupPr>
                          <m:e>
                            <m:r>
                              <a:rPr lang="en-US" sz="2400" i="1">
                                <a:solidFill>
                                  <a:srgbClr val="9933FF"/>
                                </a:solidFill>
                                <a:latin typeface="Cambria Math" panose="02040503050406030204" pitchFamily="18" charset="0"/>
                              </a:rPr>
                              <m:t>𝑐</m:t>
                            </m:r>
                          </m:e>
                          <m:sub>
                            <m:r>
                              <a:rPr lang="en-US" sz="2400" i="1">
                                <a:solidFill>
                                  <a:srgbClr val="9933FF"/>
                                </a:solidFill>
                                <a:latin typeface="Cambria Math" panose="02040503050406030204" pitchFamily="18" charset="0"/>
                              </a:rPr>
                              <m:t>𝑗</m:t>
                            </m:r>
                          </m:sub>
                          <m:sup>
                            <m:r>
                              <a:rPr lang="en-US" sz="2400" i="1">
                                <a:solidFill>
                                  <a:srgbClr val="9933FF"/>
                                </a:solidFill>
                                <a:latin typeface="Cambria Math" panose="02040503050406030204" pitchFamily="18" charset="0"/>
                              </a:rPr>
                              <m:t>2</m:t>
                            </m:r>
                          </m:sup>
                        </m:sSubSup>
                        <m:d>
                          <m:dPr>
                            <m:ctrlPr>
                              <a:rPr lang="en-US" sz="2400" i="1">
                                <a:solidFill>
                                  <a:srgbClr val="9933FF"/>
                                </a:solidFill>
                                <a:latin typeface="Cambria Math" panose="02040503050406030204" pitchFamily="18" charset="0"/>
                              </a:rPr>
                            </m:ctrlPr>
                          </m:dPr>
                          <m:e>
                            <m:r>
                              <a:rPr lang="en-US" sz="2400" i="1">
                                <a:solidFill>
                                  <a:srgbClr val="9933FF"/>
                                </a:solidFill>
                                <a:latin typeface="Cambria Math" panose="02040503050406030204" pitchFamily="18" charset="0"/>
                              </a:rPr>
                              <m:t>𝑡</m:t>
                            </m:r>
                          </m:e>
                        </m:d>
                        <m:r>
                          <a:rPr lang="en-US" sz="2400" i="1">
                            <a:solidFill>
                              <a:srgbClr val="9933FF"/>
                            </a:solidFill>
                            <a:latin typeface="Cambria Math" panose="02040503050406030204" pitchFamily="18" charset="0"/>
                          </a:rPr>
                          <m:t>𝑑𝑡</m:t>
                        </m:r>
                      </m:e>
                    </m:nary>
                  </m:oMath>
                </a14:m>
                <a:r>
                  <a:rPr lang="vi-VN" sz="2400" i="1" dirty="0">
                    <a:solidFill>
                      <a:srgbClr val="9933FF"/>
                    </a:solidFill>
                    <a:latin typeface="Times New Roman" panose="02020603050405020304" pitchFamily="18" charset="0"/>
                    <a:cs typeface="Times New Roman" panose="02020603050405020304" pitchFamily="18" charset="0"/>
                  </a:rPr>
                  <a:t>:  năng lượng của </a:t>
                </a:r>
                <a14:m>
                  <m:oMath xmlns:m="http://schemas.openxmlformats.org/officeDocument/2006/math">
                    <m:sSub>
                      <m:sSubPr>
                        <m:ctrlPr>
                          <a:rPr lang="en-US" sz="2400" i="1">
                            <a:solidFill>
                              <a:srgbClr val="9933FF"/>
                            </a:solidFill>
                            <a:latin typeface="Cambria Math" panose="02040503050406030204" pitchFamily="18" charset="0"/>
                          </a:rPr>
                        </m:ctrlPr>
                      </m:sSubPr>
                      <m:e>
                        <m:r>
                          <a:rPr lang="en-US" sz="2400" i="1">
                            <a:solidFill>
                              <a:srgbClr val="9933FF"/>
                            </a:solidFill>
                            <a:latin typeface="Cambria Math" panose="02040503050406030204" pitchFamily="18" charset="0"/>
                          </a:rPr>
                          <m:t>𝑐</m:t>
                        </m:r>
                      </m:e>
                      <m:sub>
                        <m:r>
                          <a:rPr lang="en-US" sz="2400" i="1">
                            <a:solidFill>
                              <a:srgbClr val="9933FF"/>
                            </a:solidFill>
                            <a:latin typeface="Cambria Math" panose="02040503050406030204" pitchFamily="18" charset="0"/>
                          </a:rPr>
                          <m:t>𝑗</m:t>
                        </m:r>
                      </m:sub>
                    </m:sSub>
                    <m:d>
                      <m:dPr>
                        <m:ctrlPr>
                          <a:rPr lang="en-US" sz="2400" i="1">
                            <a:solidFill>
                              <a:srgbClr val="9933FF"/>
                            </a:solidFill>
                            <a:latin typeface="Cambria Math" panose="02040503050406030204" pitchFamily="18" charset="0"/>
                          </a:rPr>
                        </m:ctrlPr>
                      </m:dPr>
                      <m:e>
                        <m:r>
                          <a:rPr lang="en-US" sz="2400" i="1">
                            <a:solidFill>
                              <a:srgbClr val="9933FF"/>
                            </a:solidFill>
                            <a:latin typeface="Cambria Math" panose="02040503050406030204" pitchFamily="18" charset="0"/>
                          </a:rPr>
                          <m:t>𝑡</m:t>
                        </m:r>
                      </m:e>
                    </m:d>
                  </m:oMath>
                </a14:m>
                <a:endParaRPr lang="en-US" sz="2400" i="1" dirty="0">
                  <a:solidFill>
                    <a:srgbClr val="9933FF"/>
                  </a:solidFill>
                  <a:latin typeface="Times New Roman" panose="02020603050405020304" pitchFamily="18" charset="0"/>
                  <a:cs typeface="Times New Roman" panose="02020603050405020304" pitchFamily="18" charset="0"/>
                </a:endParaRPr>
              </a:p>
              <a:p>
                <a:pPr marL="342900" indent="-342900">
                  <a:spcBef>
                    <a:spcPts val="400"/>
                  </a:spcBef>
                  <a:spcAft>
                    <a:spcPts val="400"/>
                  </a:spcAft>
                  <a:buFont typeface="Arial" panose="020B0604020202020204" pitchFamily="34" charset="0"/>
                  <a:buChar char="•"/>
                </a:pPr>
                <a14:m>
                  <m:oMath xmlns:m="http://schemas.openxmlformats.org/officeDocument/2006/math">
                    <m:sSub>
                      <m:sSubPr>
                        <m:ctrlPr>
                          <a:rPr lang="en-US" sz="2400" i="1">
                            <a:solidFill>
                              <a:srgbClr val="9933FF"/>
                            </a:solidFill>
                            <a:latin typeface="Cambria Math" panose="02040503050406030204" pitchFamily="18" charset="0"/>
                          </a:rPr>
                        </m:ctrlPr>
                      </m:sSubPr>
                      <m:e>
                        <m:r>
                          <a:rPr lang="en-US" sz="2400" i="1">
                            <a:solidFill>
                              <a:srgbClr val="9933FF"/>
                            </a:solidFill>
                            <a:latin typeface="Cambria Math" panose="02040503050406030204" pitchFamily="18" charset="0"/>
                          </a:rPr>
                          <m:t>𝑐</m:t>
                        </m:r>
                      </m:e>
                      <m:sub>
                        <m:r>
                          <a:rPr lang="en-US" sz="2400" i="1">
                            <a:solidFill>
                              <a:srgbClr val="9933FF"/>
                            </a:solidFill>
                            <a:latin typeface="Cambria Math" panose="02040503050406030204" pitchFamily="18" charset="0"/>
                          </a:rPr>
                          <m:t>𝑗</m:t>
                        </m:r>
                      </m:sub>
                    </m:sSub>
                    <m:d>
                      <m:dPr>
                        <m:ctrlPr>
                          <a:rPr lang="en-US" sz="2400" i="1">
                            <a:solidFill>
                              <a:srgbClr val="9933FF"/>
                            </a:solidFill>
                            <a:latin typeface="Cambria Math" panose="02040503050406030204" pitchFamily="18" charset="0"/>
                          </a:rPr>
                        </m:ctrlPr>
                      </m:dPr>
                      <m:e>
                        <m:r>
                          <a:rPr lang="en-US" sz="2400" i="1">
                            <a:solidFill>
                              <a:srgbClr val="9933FF"/>
                            </a:solidFill>
                            <a:latin typeface="Cambria Math" panose="02040503050406030204" pitchFamily="18" charset="0"/>
                          </a:rPr>
                          <m:t>𝑡</m:t>
                        </m:r>
                      </m:e>
                    </m:d>
                    <m:r>
                      <a:rPr lang="vi-VN" sz="2400" b="0" i="1" smtClean="0">
                        <a:solidFill>
                          <a:srgbClr val="9933FF"/>
                        </a:solidFill>
                        <a:latin typeface="Cambria Math" panose="02040503050406030204" pitchFamily="18" charset="0"/>
                      </a:rPr>
                      <m:t>: </m:t>
                    </m:r>
                    <m:r>
                      <a:rPr lang="vi-VN" sz="2400" i="1">
                        <a:solidFill>
                          <a:srgbClr val="9933FF"/>
                        </a:solidFill>
                        <a:latin typeface="Cambria Math" panose="02040503050406030204" pitchFamily="18" charset="0"/>
                      </a:rPr>
                      <m:t>𝑡</m:t>
                    </m:r>
                    <m:r>
                      <a:rPr lang="vi-VN" sz="2400" i="1">
                        <a:solidFill>
                          <a:srgbClr val="9933FF"/>
                        </a:solidFill>
                        <a:latin typeface="Cambria Math" panose="02040503050406030204" pitchFamily="18" charset="0"/>
                      </a:rPr>
                      <m:t>í</m:t>
                    </m:r>
                    <m:r>
                      <a:rPr lang="vi-VN" sz="2400" i="1">
                        <a:solidFill>
                          <a:srgbClr val="9933FF"/>
                        </a:solidFill>
                        <a:latin typeface="Cambria Math" panose="02040503050406030204" pitchFamily="18" charset="0"/>
                      </a:rPr>
                      <m:t>𝑛</m:t>
                    </m:r>
                  </m:oMath>
                </a14:m>
                <a:r>
                  <a:rPr lang="vi-VN" sz="2400" dirty="0" smtClean="0">
                    <a:solidFill>
                      <a:srgbClr val="9933FF"/>
                    </a:solidFill>
                    <a:latin typeface="Times New Roman" panose="02020603050405020304" pitchFamily="18" charset="0"/>
                    <a:cs typeface="Times New Roman" panose="02020603050405020304" pitchFamily="18" charset="0"/>
                  </a:rPr>
                  <a:t> hiệu mang tin ở ngõ ra kênh truyền</a:t>
                </a:r>
              </a:p>
              <a:p>
                <a:pPr marL="342900" indent="-342900">
                  <a:spcBef>
                    <a:spcPts val="400"/>
                  </a:spcBef>
                  <a:spcAft>
                    <a:spcPts val="400"/>
                  </a:spcAft>
                  <a:buFont typeface="Arial" panose="020B0604020202020204" pitchFamily="34" charset="0"/>
                  <a:buChar char="•"/>
                </a:pPr>
                <a14:m>
                  <m:oMath xmlns:m="http://schemas.openxmlformats.org/officeDocument/2006/math">
                    <m:sSub>
                      <m:sSubPr>
                        <m:ctrlPr>
                          <a:rPr lang="en-US" sz="2400" i="1">
                            <a:solidFill>
                              <a:srgbClr val="9933FF"/>
                            </a:solidFill>
                            <a:latin typeface="Cambria Math" panose="02040503050406030204" pitchFamily="18" charset="0"/>
                          </a:rPr>
                        </m:ctrlPr>
                      </m:sSubPr>
                      <m:e>
                        <m:r>
                          <a:rPr lang="en-US" sz="2400" i="1">
                            <a:solidFill>
                              <a:srgbClr val="9933FF"/>
                            </a:solidFill>
                            <a:latin typeface="Cambria Math" panose="02040503050406030204" pitchFamily="18" charset="0"/>
                          </a:rPr>
                          <m:t>𝑍</m:t>
                        </m:r>
                      </m:e>
                      <m:sub>
                        <m:r>
                          <a:rPr lang="en-US" sz="2400" i="1">
                            <a:solidFill>
                              <a:srgbClr val="9933FF"/>
                            </a:solidFill>
                            <a:latin typeface="Cambria Math" panose="02040503050406030204" pitchFamily="18" charset="0"/>
                          </a:rPr>
                          <m:t>𝑗</m:t>
                        </m:r>
                      </m:sub>
                    </m:sSub>
                    <m:d>
                      <m:dPr>
                        <m:ctrlPr>
                          <a:rPr lang="en-US" sz="2400" i="1">
                            <a:solidFill>
                              <a:srgbClr val="9933FF"/>
                            </a:solidFill>
                            <a:latin typeface="Cambria Math" panose="02040503050406030204" pitchFamily="18" charset="0"/>
                          </a:rPr>
                        </m:ctrlPr>
                      </m:dPr>
                      <m:e>
                        <m:r>
                          <a:rPr lang="en-US" sz="2400" i="1">
                            <a:solidFill>
                              <a:srgbClr val="9933FF"/>
                            </a:solidFill>
                            <a:latin typeface="Cambria Math" panose="02040503050406030204" pitchFamily="18" charset="0"/>
                          </a:rPr>
                          <m:t>𝑢</m:t>
                        </m:r>
                      </m:e>
                    </m:d>
                    <m:r>
                      <a:rPr lang="en-US" sz="2400">
                        <a:solidFill>
                          <a:srgbClr val="9933FF"/>
                        </a:solidFill>
                        <a:latin typeface="Cambria Math" panose="02040503050406030204" pitchFamily="18" charset="0"/>
                      </a:rPr>
                      <m:t>=</m:t>
                    </m:r>
                    <m:f>
                      <m:fPr>
                        <m:ctrlPr>
                          <a:rPr lang="en-US" sz="2400" i="1">
                            <a:solidFill>
                              <a:srgbClr val="9933FF"/>
                            </a:solidFill>
                            <a:latin typeface="Cambria Math" panose="02040503050406030204" pitchFamily="18" charset="0"/>
                          </a:rPr>
                        </m:ctrlPr>
                      </m:fPr>
                      <m:num>
                        <m:r>
                          <a:rPr lang="en-US" sz="2400">
                            <a:solidFill>
                              <a:srgbClr val="9933FF"/>
                            </a:solidFill>
                            <a:latin typeface="Cambria Math" panose="02040503050406030204" pitchFamily="18" charset="0"/>
                          </a:rPr>
                          <m:t>1</m:t>
                        </m:r>
                      </m:num>
                      <m:den>
                        <m:r>
                          <a:rPr lang="en-US" sz="2400" i="1">
                            <a:solidFill>
                              <a:srgbClr val="9933FF"/>
                            </a:solidFill>
                            <a:latin typeface="Cambria Math" panose="02040503050406030204" pitchFamily="18" charset="0"/>
                          </a:rPr>
                          <m:t>𝑇</m:t>
                        </m:r>
                      </m:den>
                    </m:f>
                    <m:nary>
                      <m:naryPr>
                        <m:limLoc m:val="undOvr"/>
                        <m:grow m:val="on"/>
                        <m:ctrlPr>
                          <a:rPr lang="en-US" sz="2400" i="1">
                            <a:solidFill>
                              <a:srgbClr val="9933FF"/>
                            </a:solidFill>
                            <a:latin typeface="Cambria Math" panose="02040503050406030204" pitchFamily="18" charset="0"/>
                          </a:rPr>
                        </m:ctrlPr>
                      </m:naryPr>
                      <m:sub>
                        <m:r>
                          <a:rPr lang="en-US" sz="2400">
                            <a:solidFill>
                              <a:srgbClr val="9933FF"/>
                            </a:solidFill>
                            <a:latin typeface="Cambria Math" panose="02040503050406030204" pitchFamily="18" charset="0"/>
                          </a:rPr>
                          <m:t>0</m:t>
                        </m:r>
                      </m:sub>
                      <m:sup>
                        <m:r>
                          <a:rPr lang="en-US" sz="2400" i="1">
                            <a:solidFill>
                              <a:srgbClr val="9933FF"/>
                            </a:solidFill>
                            <a:latin typeface="Cambria Math" panose="02040503050406030204" pitchFamily="18" charset="0"/>
                          </a:rPr>
                          <m:t>𝑇</m:t>
                        </m:r>
                      </m:sup>
                      <m:e>
                        <m:r>
                          <a:rPr lang="en-US" sz="2400" i="1">
                            <a:solidFill>
                              <a:srgbClr val="9933FF"/>
                            </a:solidFill>
                            <a:latin typeface="Cambria Math" panose="02040503050406030204" pitchFamily="18" charset="0"/>
                          </a:rPr>
                          <m:t>𝑢</m:t>
                        </m:r>
                        <m:d>
                          <m:dPr>
                            <m:ctrlPr>
                              <a:rPr lang="en-US" sz="2400" i="1">
                                <a:solidFill>
                                  <a:srgbClr val="9933FF"/>
                                </a:solidFill>
                                <a:latin typeface="Cambria Math" panose="02040503050406030204" pitchFamily="18" charset="0"/>
                              </a:rPr>
                            </m:ctrlPr>
                          </m:dPr>
                          <m:e>
                            <m:r>
                              <a:rPr lang="en-US" sz="2400" i="1">
                                <a:solidFill>
                                  <a:srgbClr val="9933FF"/>
                                </a:solidFill>
                                <a:latin typeface="Cambria Math" panose="02040503050406030204" pitchFamily="18" charset="0"/>
                              </a:rPr>
                              <m:t>𝑡</m:t>
                            </m:r>
                          </m:e>
                        </m:d>
                        <m:sSub>
                          <m:sSubPr>
                            <m:ctrlPr>
                              <a:rPr lang="en-US" sz="2400" i="1">
                                <a:solidFill>
                                  <a:srgbClr val="9933FF"/>
                                </a:solidFill>
                                <a:latin typeface="Cambria Math" panose="02040503050406030204" pitchFamily="18" charset="0"/>
                              </a:rPr>
                            </m:ctrlPr>
                          </m:sSubPr>
                          <m:e>
                            <m:r>
                              <a:rPr lang="en-US" sz="2400" i="1">
                                <a:solidFill>
                                  <a:srgbClr val="9933FF"/>
                                </a:solidFill>
                                <a:latin typeface="Cambria Math" panose="02040503050406030204" pitchFamily="18" charset="0"/>
                              </a:rPr>
                              <m:t>𝑐</m:t>
                            </m:r>
                          </m:e>
                          <m:sub>
                            <m:r>
                              <a:rPr lang="en-US" sz="2400" i="1">
                                <a:solidFill>
                                  <a:srgbClr val="9933FF"/>
                                </a:solidFill>
                                <a:latin typeface="Cambria Math" panose="02040503050406030204" pitchFamily="18" charset="0"/>
                              </a:rPr>
                              <m:t>𝑗</m:t>
                            </m:r>
                          </m:sub>
                        </m:sSub>
                        <m:d>
                          <m:dPr>
                            <m:ctrlPr>
                              <a:rPr lang="en-US" sz="2400" i="1">
                                <a:solidFill>
                                  <a:srgbClr val="9933FF"/>
                                </a:solidFill>
                                <a:latin typeface="Cambria Math" panose="02040503050406030204" pitchFamily="18" charset="0"/>
                              </a:rPr>
                            </m:ctrlPr>
                          </m:dPr>
                          <m:e>
                            <m:r>
                              <a:rPr lang="en-US" sz="2400" i="1">
                                <a:solidFill>
                                  <a:srgbClr val="9933FF"/>
                                </a:solidFill>
                                <a:latin typeface="Cambria Math" panose="02040503050406030204" pitchFamily="18" charset="0"/>
                              </a:rPr>
                              <m:t>𝑡</m:t>
                            </m:r>
                          </m:e>
                        </m:d>
                        <m:r>
                          <a:rPr lang="en-US" sz="2400" i="1">
                            <a:solidFill>
                              <a:srgbClr val="9933FF"/>
                            </a:solidFill>
                            <a:latin typeface="Cambria Math" panose="02040503050406030204" pitchFamily="18" charset="0"/>
                          </a:rPr>
                          <m:t>𝑑𝑡</m:t>
                        </m:r>
                      </m:e>
                    </m:nary>
                  </m:oMath>
                </a14:m>
                <a:endParaRPr lang="en-US" sz="2400" dirty="0">
                  <a:solidFill>
                    <a:srgbClr val="9933FF"/>
                  </a:solidFill>
                </a:endParaRPr>
              </a:p>
            </p:txBody>
          </p:sp>
        </mc:Choice>
        <mc:Fallback>
          <p:sp>
            <p:nvSpPr>
              <p:cNvPr id="13" name="Rectangle 12"/>
              <p:cNvSpPr>
                <a:spLocks noRot="1" noChangeAspect="1" noMove="1" noResize="1" noEditPoints="1" noAdjustHandles="1" noChangeArrowheads="1" noChangeShapeType="1" noTextEdit="1"/>
              </p:cNvSpPr>
              <p:nvPr/>
            </p:nvSpPr>
            <p:spPr>
              <a:xfrm>
                <a:off x="5991860" y="916938"/>
                <a:ext cx="6136640" cy="1865895"/>
              </a:xfrm>
              <a:prstGeom prst="rect">
                <a:avLst/>
              </a:prstGeom>
              <a:blipFill rotWithShape="0">
                <a:blip r:embed="rId5"/>
                <a:stretch>
                  <a:fillRect l="-1390" r="-298"/>
                </a:stretch>
              </a:blipFill>
            </p:spPr>
            <p:txBody>
              <a:bodyPr/>
              <a:lstStyle/>
              <a:p>
                <a:r>
                  <a:rPr lang="en-US">
                    <a:noFill/>
                  </a:rPr>
                  <a:t> </a:t>
                </a:r>
              </a:p>
            </p:txBody>
          </p:sp>
        </mc:Fallback>
      </mc:AlternateContent>
    </p:spTree>
    <p:extLst>
      <p:ext uri="{BB962C8B-B14F-4D97-AF65-F5344CB8AC3E}">
        <p14:creationId xmlns:p14="http://schemas.microsoft.com/office/powerpoint/2010/main" val="1973360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10801350" cy="762003"/>
          </a:xfrm>
          <a:noFill/>
        </p:spPr>
        <p:txBody>
          <a:bodyPr>
            <a:normAutofit/>
          </a:bodyPr>
          <a:lstStyle/>
          <a:p>
            <a:r>
              <a:rPr lang="vi-VN" sz="3600" dirty="0">
                <a:solidFill>
                  <a:srgbClr val="FFFF00"/>
                </a:solidFill>
              </a:rPr>
              <a:t>5.3	Bộ lọc phối hợp</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42900" y="1000125"/>
                <a:ext cx="11620500" cy="5543550"/>
              </a:xfrm>
            </p:spPr>
            <p:txBody>
              <a:bodyPr>
                <a:noAutofit/>
              </a:bodyPr>
              <a:lstStyle/>
              <a:p>
                <a:pPr marL="0" indent="0">
                  <a:lnSpc>
                    <a:spcPct val="110000"/>
                  </a:lnSpc>
                  <a:spcBef>
                    <a:spcPts val="300"/>
                  </a:spcBef>
                  <a:spcAft>
                    <a:spcPts val="300"/>
                  </a:spcAft>
                  <a:buNone/>
                </a:pPr>
                <a:r>
                  <a:rPr lang="vi-VN" sz="2800" b="1" dirty="0" smtClean="0">
                    <a:latin typeface="Times New Roman" panose="02020603050405020304" pitchFamily="18" charset="0"/>
                    <a:cs typeface="Times New Roman" panose="02020603050405020304" pitchFamily="18" charset="0"/>
                  </a:rPr>
                  <a:t>Định nghĩa</a:t>
                </a:r>
              </a:p>
              <a:p>
                <a:pPr marL="0" indent="0">
                  <a:lnSpc>
                    <a:spcPct val="110000"/>
                  </a:lnSpc>
                  <a:spcBef>
                    <a:spcPts val="300"/>
                  </a:spcBef>
                  <a:spcAft>
                    <a:spcPts val="300"/>
                  </a:spcAft>
                  <a:buNone/>
                </a:pPr>
                <a:r>
                  <a:rPr lang="vi-VN" sz="2800" dirty="0" smtClean="0">
                    <a:latin typeface="Times New Roman" panose="02020603050405020304" pitchFamily="18" charset="0"/>
                    <a:cs typeface="Times New Roman" panose="02020603050405020304" pitchFamily="18" charset="0"/>
                  </a:rPr>
                  <a:t>Đối với một tín hiệu xác định, một mạch tuyến tính thụ động đảm bảo tỷ số tín hiệu trên nhiễu ở ngõ ra cực đại ở một thời điểm quan sát nào đó sẽ được gọi là mạch lọc phối hợp tuyến tính thụ động của tín hiệu đó (còn gọi là mạch lọc phối hợp).</a:t>
                </a:r>
              </a:p>
              <a:p>
                <a:pPr marL="0" indent="0">
                  <a:lnSpc>
                    <a:spcPct val="110000"/>
                  </a:lnSpc>
                  <a:spcBef>
                    <a:spcPts val="300"/>
                  </a:spcBef>
                  <a:spcAft>
                    <a:spcPts val="300"/>
                  </a:spcAft>
                  <a:buNone/>
                </a:pPr>
                <a:r>
                  <a:rPr lang="vi-VN" sz="2800" b="1" dirty="0" smtClean="0">
                    <a:solidFill>
                      <a:srgbClr val="66FF33"/>
                    </a:solidFill>
                    <a:latin typeface="Times New Roman" panose="02020603050405020304" pitchFamily="18" charset="0"/>
                    <a:cs typeface="Times New Roman" panose="02020603050405020304" pitchFamily="18" charset="0"/>
                  </a:rPr>
                  <a:t>5.3.1 Đặt vấn đề</a:t>
                </a:r>
              </a:p>
              <a:p>
                <a:pPr marL="457200" indent="-457200">
                  <a:lnSpc>
                    <a:spcPct val="110000"/>
                  </a:lnSpc>
                  <a:spcBef>
                    <a:spcPts val="300"/>
                  </a:spcBef>
                  <a:spcAft>
                    <a:spcPts val="300"/>
                  </a:spcAft>
                  <a:buFont typeface="Wingdings" panose="05000000000000000000" pitchFamily="2" charset="2"/>
                  <a:buChar char="v"/>
                </a:pPr>
                <a:r>
                  <a:rPr lang="vi-VN" sz="2800" dirty="0" smtClean="0">
                    <a:latin typeface="Times New Roman" panose="02020603050405020304" pitchFamily="18" charset="0"/>
                    <a:cs typeface="Times New Roman" panose="02020603050405020304" pitchFamily="18" charset="0"/>
                  </a:rPr>
                  <a:t>Ngõ vào mạch tuyến tính thụ động có dạng: </a:t>
                </a:r>
                <a14:m>
                  <m:oMath xmlns:m="http://schemas.openxmlformats.org/officeDocument/2006/math">
                    <m:r>
                      <a:rPr lang="en-US" sz="2800" i="1">
                        <a:latin typeface="Cambria Math" panose="02040503050406030204" pitchFamily="18" charset="0"/>
                      </a:rPr>
                      <m:t>𝑦</m:t>
                    </m:r>
                    <m:d>
                      <m:dPr>
                        <m:ctrlPr>
                          <a:rPr lang="en-US" sz="2800" i="1">
                            <a:latin typeface="Cambria Math" panose="02040503050406030204" pitchFamily="18" charset="0"/>
                          </a:rPr>
                        </m:ctrlPr>
                      </m:dPr>
                      <m:e>
                        <m:r>
                          <a:rPr lang="en-US" sz="2800" i="1">
                            <a:latin typeface="Cambria Math" panose="02040503050406030204" pitchFamily="18" charset="0"/>
                          </a:rPr>
                          <m:t>𝑡</m:t>
                        </m:r>
                      </m:e>
                    </m:d>
                    <m:r>
                      <a:rPr lang="en-US" sz="280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𝐶</m:t>
                        </m:r>
                      </m:e>
                      <m:sub>
                        <m:r>
                          <a:rPr lang="en-US" sz="2800" i="1">
                            <a:latin typeface="Cambria Math" panose="02040503050406030204" pitchFamily="18" charset="0"/>
                          </a:rPr>
                          <m:t>𝑖</m:t>
                        </m:r>
                      </m:sub>
                    </m:sSub>
                    <m:d>
                      <m:dPr>
                        <m:ctrlPr>
                          <a:rPr lang="en-US" sz="2800" i="1">
                            <a:latin typeface="Cambria Math" panose="02040503050406030204" pitchFamily="18" charset="0"/>
                          </a:rPr>
                        </m:ctrlPr>
                      </m:dPr>
                      <m:e>
                        <m:r>
                          <a:rPr lang="en-US" sz="2800" i="1">
                            <a:latin typeface="Cambria Math" panose="02040503050406030204" pitchFamily="18" charset="0"/>
                          </a:rPr>
                          <m:t>𝑡</m:t>
                        </m:r>
                      </m:e>
                    </m:d>
                    <m:r>
                      <a:rPr lang="en-US" sz="2800">
                        <a:latin typeface="Cambria Math" panose="02040503050406030204" pitchFamily="18" charset="0"/>
                      </a:rPr>
                      <m:t>+</m:t>
                    </m:r>
                    <m:r>
                      <a:rPr lang="en-US" sz="2800" i="1">
                        <a:latin typeface="Cambria Math" panose="02040503050406030204" pitchFamily="18" charset="0"/>
                      </a:rPr>
                      <m:t>𝑛</m:t>
                    </m:r>
                    <m:d>
                      <m:dPr>
                        <m:ctrlPr>
                          <a:rPr lang="en-US" sz="2800" i="1">
                            <a:latin typeface="Cambria Math" panose="02040503050406030204" pitchFamily="18" charset="0"/>
                          </a:rPr>
                        </m:ctrlPr>
                      </m:dPr>
                      <m:e>
                        <m:r>
                          <a:rPr lang="en-US" sz="2800" i="1">
                            <a:latin typeface="Cambria Math" panose="02040503050406030204" pitchFamily="18" charset="0"/>
                          </a:rPr>
                          <m:t>𝑡</m:t>
                        </m:r>
                      </m:e>
                    </m:d>
                  </m:oMath>
                </a14:m>
                <a:endParaRPr lang="en-US" sz="2800" dirty="0"/>
              </a:p>
              <a:p>
                <a:pPr marL="0" indent="0">
                  <a:lnSpc>
                    <a:spcPct val="110000"/>
                  </a:lnSpc>
                  <a:spcBef>
                    <a:spcPts val="300"/>
                  </a:spcBef>
                  <a:spcAft>
                    <a:spcPts val="300"/>
                  </a:spcAft>
                  <a:buNone/>
                </a:pPr>
                <a:r>
                  <a:rPr lang="vi-VN" sz="2800" dirty="0" smtClean="0">
                    <a:latin typeface="Times New Roman" panose="02020603050405020304" pitchFamily="18" charset="0"/>
                    <a:cs typeface="Times New Roman" panose="02020603050405020304" pitchFamily="18" charset="0"/>
                  </a:rPr>
                  <a:t>trong đó:</a:t>
                </a:r>
              </a:p>
              <a:p>
                <a:pPr marL="750888" lvl="1" indent="-407988">
                  <a:lnSpc>
                    <a:spcPct val="110000"/>
                  </a:lnSpc>
                  <a:buFont typeface="Arial" panose="020B0604020202020204" pitchFamily="34" charset="0"/>
                  <a:buChar char="•"/>
                </a:pP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𝐶</m:t>
                        </m:r>
                      </m:e>
                      <m:sub>
                        <m:r>
                          <a:rPr lang="en-US" sz="2400" i="1">
                            <a:latin typeface="Cambria Math" panose="02040503050406030204" pitchFamily="18" charset="0"/>
                          </a:rPr>
                          <m:t>𝑖</m:t>
                        </m:r>
                      </m:sub>
                    </m:sSub>
                    <m:d>
                      <m:dPr>
                        <m:ctrlPr>
                          <a:rPr lang="en-US" sz="2400" i="1">
                            <a:latin typeface="Cambria Math" panose="02040503050406030204" pitchFamily="18" charset="0"/>
                          </a:rPr>
                        </m:ctrlPr>
                      </m:dPr>
                      <m:e>
                        <m:r>
                          <a:rPr lang="en-US" sz="2400" i="1">
                            <a:latin typeface="Cambria Math" panose="02040503050406030204" pitchFamily="18" charset="0"/>
                          </a:rPr>
                          <m:t>𝑡</m:t>
                        </m:r>
                      </m:e>
                    </m:d>
                  </m:oMath>
                </a14:m>
                <a:r>
                  <a:rPr lang="vi-VN" sz="2600" dirty="0" smtClean="0">
                    <a:latin typeface="Times New Roman" panose="02020603050405020304" pitchFamily="18" charset="0"/>
                    <a:cs typeface="Times New Roman" panose="02020603050405020304" pitchFamily="18" charset="0"/>
                  </a:rPr>
                  <a:t>: tín hiệu phát</a:t>
                </a:r>
              </a:p>
              <a:p>
                <a:pPr marL="750888" lvl="1" indent="-407988">
                  <a:lnSpc>
                    <a:spcPct val="110000"/>
                  </a:lnSpc>
                  <a:buFont typeface="Arial" panose="020B0604020202020204" pitchFamily="34" charset="0"/>
                  <a:buChar char="•"/>
                </a:pPr>
                <a14:m>
                  <m:oMath xmlns:m="http://schemas.openxmlformats.org/officeDocument/2006/math">
                    <m:r>
                      <a:rPr lang="en-US" sz="2400" i="1">
                        <a:latin typeface="Cambria Math" panose="02040503050406030204" pitchFamily="18" charset="0"/>
                      </a:rPr>
                      <m:t>𝑛</m:t>
                    </m:r>
                    <m:d>
                      <m:dPr>
                        <m:ctrlPr>
                          <a:rPr lang="en-US" sz="2400" i="1">
                            <a:latin typeface="Cambria Math" panose="02040503050406030204" pitchFamily="18" charset="0"/>
                          </a:rPr>
                        </m:ctrlPr>
                      </m:dPr>
                      <m:e>
                        <m:r>
                          <a:rPr lang="en-US" sz="2400" i="1">
                            <a:latin typeface="Cambria Math" panose="02040503050406030204" pitchFamily="18" charset="0"/>
                          </a:rPr>
                          <m:t>𝑡</m:t>
                        </m:r>
                      </m:e>
                    </m:d>
                  </m:oMath>
                </a14:m>
                <a:r>
                  <a:rPr lang="vi-VN" sz="2600" dirty="0" smtClean="0">
                    <a:latin typeface="Times New Roman" panose="02020603050405020304" pitchFamily="18" charset="0"/>
                    <a:cs typeface="Times New Roman" panose="02020603050405020304" pitchFamily="18" charset="0"/>
                  </a:rPr>
                  <a:t>: nhiễu cộng AWGN</a:t>
                </a:r>
                <a:endParaRPr lang="vi-VN" sz="2800" dirty="0" smtClean="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42900" y="1000125"/>
                <a:ext cx="11620500" cy="5543550"/>
              </a:xfrm>
              <a:blipFill rotWithShape="0">
                <a:blip r:embed="rId2"/>
                <a:stretch>
                  <a:fillRect l="-1049" t="-880" r="-1206"/>
                </a:stretch>
              </a:blipFill>
            </p:spPr>
            <p:txBody>
              <a:bodyPr/>
              <a:lstStyle/>
              <a:p>
                <a:r>
                  <a:rPr lang="en-US">
                    <a:noFill/>
                  </a:rPr>
                  <a:t> </a:t>
                </a:r>
              </a:p>
            </p:txBody>
          </p:sp>
        </mc:Fallback>
      </mc:AlternateContent>
      <p:cxnSp>
        <p:nvCxnSpPr>
          <p:cNvPr id="5" name="Straight Connector 4"/>
          <p:cNvCxnSpPr/>
          <p:nvPr/>
        </p:nvCxnSpPr>
        <p:spPr>
          <a:xfrm>
            <a:off x="15240" y="762003"/>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normAutofit lnSpcReduction="10000"/>
          </a:bodyPr>
          <a:lstStyle/>
          <a:p>
            <a:fld id="{A5965DA7-CFD0-4BBC-8CE4-76678E81AE32}" type="slidenum">
              <a:rPr lang="en-US" smtClean="0"/>
              <a:t>14</a:t>
            </a:fld>
            <a:endParaRPr lang="en-US"/>
          </a:p>
        </p:txBody>
      </p:sp>
    </p:spTree>
    <p:extLst>
      <p:ext uri="{BB962C8B-B14F-4D97-AF65-F5344CB8AC3E}">
        <p14:creationId xmlns:p14="http://schemas.microsoft.com/office/powerpoint/2010/main" val="17605507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10801350" cy="762003"/>
          </a:xfrm>
          <a:noFill/>
        </p:spPr>
        <p:txBody>
          <a:bodyPr>
            <a:normAutofit/>
          </a:bodyPr>
          <a:lstStyle/>
          <a:p>
            <a:r>
              <a:rPr lang="vi-VN" sz="3600" dirty="0">
                <a:solidFill>
                  <a:srgbClr val="FFFF00"/>
                </a:solidFill>
              </a:rPr>
              <a:t>5.3	Bộ lọc phối hợp</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42900" y="895350"/>
                <a:ext cx="11620500" cy="5648325"/>
              </a:xfrm>
            </p:spPr>
            <p:txBody>
              <a:bodyPr>
                <a:noAutofit/>
              </a:bodyPr>
              <a:lstStyle/>
              <a:p>
                <a:pPr marL="0" indent="0">
                  <a:lnSpc>
                    <a:spcPct val="110000"/>
                  </a:lnSpc>
                  <a:spcBef>
                    <a:spcPts val="300"/>
                  </a:spcBef>
                  <a:spcAft>
                    <a:spcPts val="300"/>
                  </a:spcAft>
                  <a:buNone/>
                </a:pPr>
                <a:r>
                  <a:rPr lang="vi-VN" sz="2600" b="1" dirty="0" smtClean="0">
                    <a:solidFill>
                      <a:srgbClr val="66FF33"/>
                    </a:solidFill>
                    <a:latin typeface="Times New Roman" panose="02020603050405020304" pitchFamily="18" charset="0"/>
                    <a:cs typeface="Times New Roman" panose="02020603050405020304" pitchFamily="18" charset="0"/>
                  </a:rPr>
                  <a:t>5.3.1 Đặt vấn đề</a:t>
                </a:r>
              </a:p>
              <a:p>
                <a:pPr marL="457200" indent="-457200">
                  <a:lnSpc>
                    <a:spcPct val="110000"/>
                  </a:lnSpc>
                  <a:spcBef>
                    <a:spcPts val="300"/>
                  </a:spcBef>
                  <a:spcAft>
                    <a:spcPts val="300"/>
                  </a:spcAft>
                  <a:buFont typeface="Wingdings" panose="05000000000000000000" pitchFamily="2" charset="2"/>
                  <a:buChar char="v"/>
                </a:pPr>
                <a:r>
                  <a:rPr lang="vi-VN" sz="2600" dirty="0" smtClean="0">
                    <a:latin typeface="Times New Roman" panose="02020603050405020304" pitchFamily="18" charset="0"/>
                    <a:cs typeface="Times New Roman" panose="02020603050405020304" pitchFamily="18" charset="0"/>
                  </a:rPr>
                  <a:t>Ngõ vào mạch tuyến tính thụ động có dạng: </a:t>
                </a:r>
                <a14:m>
                  <m:oMath xmlns:m="http://schemas.openxmlformats.org/officeDocument/2006/math">
                    <m:r>
                      <a:rPr lang="en-US" sz="2600" i="1">
                        <a:latin typeface="Cambria Math" panose="02040503050406030204" pitchFamily="18" charset="0"/>
                      </a:rPr>
                      <m:t>𝑦</m:t>
                    </m:r>
                    <m:d>
                      <m:dPr>
                        <m:ctrlPr>
                          <a:rPr lang="en-US" sz="2600" i="1">
                            <a:latin typeface="Cambria Math" panose="02040503050406030204" pitchFamily="18" charset="0"/>
                          </a:rPr>
                        </m:ctrlPr>
                      </m:dPr>
                      <m:e>
                        <m:r>
                          <a:rPr lang="en-US" sz="2600" i="1">
                            <a:latin typeface="Cambria Math" panose="02040503050406030204" pitchFamily="18" charset="0"/>
                          </a:rPr>
                          <m:t>𝑡</m:t>
                        </m:r>
                      </m:e>
                    </m:d>
                    <m:r>
                      <a:rPr lang="en-US" sz="2600">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𝐶</m:t>
                        </m:r>
                      </m:e>
                      <m:sub>
                        <m:r>
                          <a:rPr lang="en-US" sz="2600" i="1">
                            <a:latin typeface="Cambria Math" panose="02040503050406030204" pitchFamily="18" charset="0"/>
                          </a:rPr>
                          <m:t>𝑖</m:t>
                        </m:r>
                      </m:sub>
                    </m:sSub>
                    <m:d>
                      <m:dPr>
                        <m:ctrlPr>
                          <a:rPr lang="en-US" sz="2600" i="1">
                            <a:latin typeface="Cambria Math" panose="02040503050406030204" pitchFamily="18" charset="0"/>
                          </a:rPr>
                        </m:ctrlPr>
                      </m:dPr>
                      <m:e>
                        <m:r>
                          <a:rPr lang="en-US" sz="2600" i="1">
                            <a:latin typeface="Cambria Math" panose="02040503050406030204" pitchFamily="18" charset="0"/>
                          </a:rPr>
                          <m:t>𝑡</m:t>
                        </m:r>
                      </m:e>
                    </m:d>
                    <m:r>
                      <a:rPr lang="en-US" sz="2600">
                        <a:latin typeface="Cambria Math" panose="02040503050406030204" pitchFamily="18" charset="0"/>
                      </a:rPr>
                      <m:t>+</m:t>
                    </m:r>
                    <m:r>
                      <a:rPr lang="en-US" sz="2600" i="1">
                        <a:latin typeface="Cambria Math" panose="02040503050406030204" pitchFamily="18" charset="0"/>
                      </a:rPr>
                      <m:t>𝑛</m:t>
                    </m:r>
                    <m:d>
                      <m:dPr>
                        <m:ctrlPr>
                          <a:rPr lang="en-US" sz="2600" i="1">
                            <a:latin typeface="Cambria Math" panose="02040503050406030204" pitchFamily="18" charset="0"/>
                          </a:rPr>
                        </m:ctrlPr>
                      </m:dPr>
                      <m:e>
                        <m:r>
                          <a:rPr lang="en-US" sz="2600" i="1">
                            <a:latin typeface="Cambria Math" panose="02040503050406030204" pitchFamily="18" charset="0"/>
                          </a:rPr>
                          <m:t>𝑡</m:t>
                        </m:r>
                      </m:e>
                    </m:d>
                  </m:oMath>
                </a14:m>
                <a:endParaRPr lang="en-US" sz="2600" dirty="0">
                  <a:latin typeface="Times New Roman" panose="02020603050405020304" pitchFamily="18" charset="0"/>
                  <a:cs typeface="Times New Roman" panose="02020603050405020304" pitchFamily="18" charset="0"/>
                </a:endParaRPr>
              </a:p>
              <a:p>
                <a:pPr marL="0" indent="0">
                  <a:lnSpc>
                    <a:spcPct val="110000"/>
                  </a:lnSpc>
                  <a:spcBef>
                    <a:spcPts val="300"/>
                  </a:spcBef>
                  <a:spcAft>
                    <a:spcPts val="300"/>
                  </a:spcAft>
                  <a:buNone/>
                </a:pPr>
                <a:r>
                  <a:rPr lang="vi-VN" sz="2600" dirty="0" smtClean="0">
                    <a:latin typeface="Times New Roman" panose="02020603050405020304" pitchFamily="18" charset="0"/>
                    <a:cs typeface="Times New Roman" panose="02020603050405020304" pitchFamily="18" charset="0"/>
                  </a:rPr>
                  <a:t>trong đó:</a:t>
                </a:r>
              </a:p>
              <a:p>
                <a:pPr marL="750888" lvl="1" indent="-407988">
                  <a:lnSpc>
                    <a:spcPct val="110000"/>
                  </a:lnSpc>
                  <a:buFont typeface="Arial" panose="020B0604020202020204" pitchFamily="34" charset="0"/>
                  <a:buChar char="•"/>
                </a:pPr>
                <a14:m>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𝐶</m:t>
                        </m:r>
                      </m:e>
                      <m:sub>
                        <m:r>
                          <a:rPr lang="en-US" sz="2600" i="1">
                            <a:latin typeface="Cambria Math" panose="02040503050406030204" pitchFamily="18" charset="0"/>
                          </a:rPr>
                          <m:t>𝑖</m:t>
                        </m:r>
                      </m:sub>
                    </m:sSub>
                    <m:d>
                      <m:dPr>
                        <m:ctrlPr>
                          <a:rPr lang="en-US" sz="2600" i="1">
                            <a:latin typeface="Cambria Math" panose="02040503050406030204" pitchFamily="18" charset="0"/>
                          </a:rPr>
                        </m:ctrlPr>
                      </m:dPr>
                      <m:e>
                        <m:r>
                          <a:rPr lang="en-US" sz="2600" i="1">
                            <a:latin typeface="Cambria Math" panose="02040503050406030204" pitchFamily="18" charset="0"/>
                          </a:rPr>
                          <m:t>𝑡</m:t>
                        </m:r>
                      </m:e>
                    </m:d>
                  </m:oMath>
                </a14:m>
                <a:r>
                  <a:rPr lang="vi-VN" sz="2600" dirty="0" smtClean="0">
                    <a:latin typeface="Times New Roman" panose="02020603050405020304" pitchFamily="18" charset="0"/>
                    <a:cs typeface="Times New Roman" panose="02020603050405020304" pitchFamily="18" charset="0"/>
                  </a:rPr>
                  <a:t>: tín hiệu phát</a:t>
                </a:r>
              </a:p>
              <a:p>
                <a:pPr marL="750888" lvl="1" indent="-407988">
                  <a:lnSpc>
                    <a:spcPct val="110000"/>
                  </a:lnSpc>
                  <a:buFont typeface="Arial" panose="020B0604020202020204" pitchFamily="34" charset="0"/>
                  <a:buChar char="•"/>
                </a:pPr>
                <a14:m>
                  <m:oMath xmlns:m="http://schemas.openxmlformats.org/officeDocument/2006/math">
                    <m:r>
                      <a:rPr lang="en-US" sz="2600" i="1">
                        <a:latin typeface="Cambria Math" panose="02040503050406030204" pitchFamily="18" charset="0"/>
                      </a:rPr>
                      <m:t>𝑛</m:t>
                    </m:r>
                    <m:d>
                      <m:dPr>
                        <m:ctrlPr>
                          <a:rPr lang="en-US" sz="2600" i="1">
                            <a:latin typeface="Cambria Math" panose="02040503050406030204" pitchFamily="18" charset="0"/>
                          </a:rPr>
                        </m:ctrlPr>
                      </m:dPr>
                      <m:e>
                        <m:r>
                          <a:rPr lang="en-US" sz="2600" i="1">
                            <a:latin typeface="Cambria Math" panose="02040503050406030204" pitchFamily="18" charset="0"/>
                          </a:rPr>
                          <m:t>𝑡</m:t>
                        </m:r>
                      </m:e>
                    </m:d>
                  </m:oMath>
                </a14:m>
                <a:r>
                  <a:rPr lang="vi-VN" sz="2600" dirty="0" smtClean="0">
                    <a:latin typeface="Times New Roman" panose="02020603050405020304" pitchFamily="18" charset="0"/>
                    <a:cs typeface="Times New Roman" panose="02020603050405020304" pitchFamily="18" charset="0"/>
                  </a:rPr>
                  <a:t>: nhiễu cộng AWGN</a:t>
                </a:r>
              </a:p>
              <a:p>
                <a:pPr lvl="1" indent="-457200">
                  <a:lnSpc>
                    <a:spcPct val="110000"/>
                  </a:lnSpc>
                  <a:buFont typeface="Wingdings" panose="05000000000000000000" pitchFamily="2" charset="2"/>
                  <a:buChar char="v"/>
                </a:pPr>
                <a:r>
                  <a:rPr lang="vi-VN" sz="2600" b="1" dirty="0" smtClean="0">
                    <a:latin typeface="Times New Roman" panose="02020603050405020304" pitchFamily="18" charset="0"/>
                    <a:cs typeface="Times New Roman" panose="02020603050405020304" pitchFamily="18" charset="0"/>
                  </a:rPr>
                  <a:t>Giải bài toán</a:t>
                </a:r>
              </a:p>
              <a:p>
                <a:pPr marL="685800" lvl="2" indent="-342900">
                  <a:lnSpc>
                    <a:spcPct val="110000"/>
                  </a:lnSpc>
                  <a:buFont typeface="Wingdings" panose="05000000000000000000" pitchFamily="2" charset="2"/>
                  <a:buChar char="§"/>
                </a:pPr>
                <a:r>
                  <a:rPr lang="vi-VN" sz="2600" dirty="0" smtClean="0">
                    <a:latin typeface="Times New Roman" panose="02020603050405020304" pitchFamily="18" charset="0"/>
                    <a:cs typeface="Times New Roman" panose="02020603050405020304" pitchFamily="18" charset="0"/>
                  </a:rPr>
                  <a:t>Đặt </a:t>
                </a:r>
                <a14:m>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𝑆</m:t>
                        </m:r>
                      </m:e>
                      <m:sub>
                        <m:r>
                          <a:rPr lang="en-US" sz="2600" i="1">
                            <a:latin typeface="Cambria Math" panose="02040503050406030204" pitchFamily="18" charset="0"/>
                          </a:rPr>
                          <m:t>𝑖𝑣</m:t>
                        </m:r>
                      </m:sub>
                    </m:sSub>
                    <m:d>
                      <m:dPr>
                        <m:ctrlPr>
                          <a:rPr lang="en-US" sz="2600" i="1">
                            <a:latin typeface="Cambria Math" panose="02040503050406030204" pitchFamily="18" charset="0"/>
                          </a:rPr>
                        </m:ctrlPr>
                      </m:dPr>
                      <m:e>
                        <m:r>
                          <a:rPr lang="en-US" sz="2600" i="1">
                            <a:latin typeface="Cambria Math" panose="02040503050406030204" pitchFamily="18" charset="0"/>
                          </a:rPr>
                          <m:t>𝜔</m:t>
                        </m:r>
                      </m:e>
                    </m:d>
                  </m:oMath>
                </a14:m>
                <a:r>
                  <a:rPr lang="vi-VN" sz="2600" dirty="0" smtClean="0">
                    <a:latin typeface="Times New Roman" panose="02020603050405020304" pitchFamily="18" charset="0"/>
                    <a:cs typeface="Times New Roman" panose="02020603050405020304" pitchFamily="18" charset="0"/>
                  </a:rPr>
                  <a:t>: mật độ phổ (biên độ) phức của tín hiệu ở ngõ vào.</a:t>
                </a:r>
              </a:p>
              <a:p>
                <a:pPr marL="685800" lvl="2" indent="-342900">
                  <a:lnSpc>
                    <a:spcPct val="110000"/>
                  </a:lnSpc>
                  <a:buFont typeface="Wingdings" panose="05000000000000000000" pitchFamily="2" charset="2"/>
                  <a:buChar char="§"/>
                </a:pPr>
                <a:r>
                  <a:rPr lang="vi-VN" sz="2600" dirty="0" smtClean="0">
                    <a:latin typeface="Times New Roman" panose="02020603050405020304" pitchFamily="18" charset="0"/>
                    <a:cs typeface="Times New Roman" panose="02020603050405020304" pitchFamily="18" charset="0"/>
                  </a:rPr>
                  <a:t>Đặt </a:t>
                </a:r>
                <a14:m>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𝑆</m:t>
                        </m:r>
                      </m:e>
                      <m:sub>
                        <m:r>
                          <a:rPr lang="en-US" sz="2600" i="1">
                            <a:latin typeface="Cambria Math" panose="02040503050406030204" pitchFamily="18" charset="0"/>
                          </a:rPr>
                          <m:t>𝑖</m:t>
                        </m:r>
                        <m:r>
                          <m:rPr>
                            <m:sty m:val="p"/>
                          </m:rPr>
                          <a:rPr lang="vi-VN" sz="2600" i="1">
                            <a:latin typeface="Cambria Math" panose="02040503050406030204" pitchFamily="18" charset="0"/>
                          </a:rPr>
                          <m:t>out</m:t>
                        </m:r>
                      </m:sub>
                    </m:sSub>
                    <m:d>
                      <m:dPr>
                        <m:ctrlPr>
                          <a:rPr lang="en-US" sz="2600" i="1">
                            <a:latin typeface="Cambria Math" panose="02040503050406030204" pitchFamily="18" charset="0"/>
                          </a:rPr>
                        </m:ctrlPr>
                      </m:dPr>
                      <m:e>
                        <m:r>
                          <a:rPr lang="en-US" sz="2600" i="1">
                            <a:latin typeface="Cambria Math" panose="02040503050406030204" pitchFamily="18" charset="0"/>
                          </a:rPr>
                          <m:t>𝜔</m:t>
                        </m:r>
                      </m:e>
                    </m:d>
                  </m:oMath>
                </a14:m>
                <a:r>
                  <a:rPr lang="vi-VN" sz="2600" dirty="0" smtClean="0">
                    <a:latin typeface="Times New Roman" panose="02020603050405020304" pitchFamily="18" charset="0"/>
                    <a:cs typeface="Times New Roman" panose="02020603050405020304" pitchFamily="18" charset="0"/>
                  </a:rPr>
                  <a:t>: mật độ phổ phức của tín hiệu ở ngõ ra</a:t>
                </a:r>
                <a:endParaRPr lang="en-US" sz="2600" dirty="0">
                  <a:latin typeface="Times New Roman" panose="02020603050405020304" pitchFamily="18" charset="0"/>
                  <a:cs typeface="Times New Roman" panose="02020603050405020304" pitchFamily="18" charset="0"/>
                </a:endParaRPr>
              </a:p>
              <a:p>
                <a:pPr marL="685800" lvl="2" indent="-342900">
                  <a:lnSpc>
                    <a:spcPct val="110000"/>
                  </a:lnSpc>
                  <a:buFont typeface="Wingdings" panose="05000000000000000000" pitchFamily="2" charset="2"/>
                  <a:buChar char="§"/>
                </a:pPr>
                <a:r>
                  <a:rPr lang="vi-VN" sz="2600" dirty="0" smtClean="0">
                    <a:latin typeface="Times New Roman" panose="02020603050405020304" pitchFamily="18" charset="0"/>
                    <a:cs typeface="Times New Roman" panose="02020603050405020304" pitchFamily="18" charset="0"/>
                  </a:rPr>
                  <a:t>Theo F</a:t>
                </a:r>
                <a:r>
                  <a:rPr lang="vi-VN" sz="2600" baseline="30000" dirty="0" smtClean="0">
                    <a:latin typeface="Times New Roman" panose="02020603050405020304" pitchFamily="18" charset="0"/>
                    <a:cs typeface="Times New Roman" panose="02020603050405020304" pitchFamily="18" charset="0"/>
                  </a:rPr>
                  <a:t>-1</a:t>
                </a:r>
                <a:r>
                  <a:rPr lang="vi-VN" sz="2600" dirty="0" smtClean="0">
                    <a:latin typeface="Times New Roman" panose="02020603050405020304" pitchFamily="18" charset="0"/>
                    <a:cs typeface="Times New Roman" panose="02020603050405020304" pitchFamily="18" charset="0"/>
                  </a:rPr>
                  <a:t>, ta có: </a:t>
                </a:r>
                <a:endParaRPr lang="en-US" sz="2600" dirty="0">
                  <a:latin typeface="Times New Roman" panose="02020603050405020304" pitchFamily="18" charset="0"/>
                  <a:cs typeface="Times New Roman" panose="02020603050405020304" pitchFamily="18" charset="0"/>
                </a:endParaRPr>
              </a:p>
              <a:p>
                <a:pPr marL="685800" lvl="2" indent="-342900">
                  <a:lnSpc>
                    <a:spcPct val="110000"/>
                  </a:lnSpc>
                  <a:buFont typeface="Wingdings" panose="05000000000000000000" pitchFamily="2" charset="2"/>
                  <a:buChar char="§"/>
                </a:pPr>
                <a:endParaRPr lang="vi-VN" sz="2600" dirty="0" smtClean="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42900" y="895350"/>
                <a:ext cx="11620500" cy="5648325"/>
              </a:xfrm>
              <a:blipFill rotWithShape="0">
                <a:blip r:embed="rId2"/>
                <a:stretch>
                  <a:fillRect l="-944" t="-756"/>
                </a:stretch>
              </a:blipFill>
            </p:spPr>
            <p:txBody>
              <a:bodyPr/>
              <a:lstStyle/>
              <a:p>
                <a:r>
                  <a:rPr lang="en-US">
                    <a:noFill/>
                  </a:rPr>
                  <a:t> </a:t>
                </a:r>
              </a:p>
            </p:txBody>
          </p:sp>
        </mc:Fallback>
      </mc:AlternateContent>
      <p:cxnSp>
        <p:nvCxnSpPr>
          <p:cNvPr id="5" name="Straight Connector 4"/>
          <p:cNvCxnSpPr/>
          <p:nvPr/>
        </p:nvCxnSpPr>
        <p:spPr>
          <a:xfrm>
            <a:off x="15240" y="762003"/>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normAutofit lnSpcReduction="10000"/>
          </a:bodyPr>
          <a:lstStyle/>
          <a:p>
            <a:fld id="{A5965DA7-CFD0-4BBC-8CE4-76678E81AE32}" type="slidenum">
              <a:rPr lang="en-US" smtClean="0"/>
              <a:t>15</a:t>
            </a:fld>
            <a:endParaRPr lang="en-US"/>
          </a:p>
        </p:txBody>
      </p:sp>
      <mc:AlternateContent xmlns:mc="http://schemas.openxmlformats.org/markup-compatibility/2006" xmlns:a14="http://schemas.microsoft.com/office/drawing/2010/main">
        <mc:Choice Requires="a14">
          <p:sp>
            <p:nvSpPr>
              <p:cNvPr id="8" name="Rectangle 7"/>
              <p:cNvSpPr/>
              <p:nvPr/>
            </p:nvSpPr>
            <p:spPr>
              <a:xfrm>
                <a:off x="1747705" y="5504169"/>
                <a:ext cx="8727069" cy="126175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𝐶</m:t>
                          </m:r>
                        </m:e>
                        <m:sub>
                          <m:r>
                            <a:rPr lang="en-US" sz="2600" i="1">
                              <a:latin typeface="Cambria Math" panose="02040503050406030204" pitchFamily="18" charset="0"/>
                            </a:rPr>
                            <m:t>𝑖𝑜𝑢𝑡</m:t>
                          </m:r>
                        </m:sub>
                      </m:sSub>
                      <m:d>
                        <m:dPr>
                          <m:ctrlPr>
                            <a:rPr lang="en-US" sz="2600" i="1">
                              <a:latin typeface="Cambria Math" panose="02040503050406030204" pitchFamily="18" charset="0"/>
                            </a:rPr>
                          </m:ctrlPr>
                        </m:dPr>
                        <m:e>
                          <m:r>
                            <a:rPr lang="en-US" sz="2600" i="1">
                              <a:latin typeface="Cambria Math" panose="02040503050406030204" pitchFamily="18" charset="0"/>
                            </a:rPr>
                            <m:t>𝑡</m:t>
                          </m:r>
                        </m:e>
                      </m:d>
                      <m:r>
                        <a:rPr lang="en-US" sz="2600" i="0">
                          <a:latin typeface="Cambria Math" panose="02040503050406030204" pitchFamily="18" charset="0"/>
                        </a:rPr>
                        <m:t>=</m:t>
                      </m:r>
                      <m:f>
                        <m:fPr>
                          <m:ctrlPr>
                            <a:rPr lang="en-US" sz="2600" i="1">
                              <a:latin typeface="Cambria Math" panose="02040503050406030204" pitchFamily="18" charset="0"/>
                            </a:rPr>
                          </m:ctrlPr>
                        </m:fPr>
                        <m:num>
                          <m:r>
                            <a:rPr lang="en-US" sz="2600" i="0">
                              <a:latin typeface="Cambria Math" panose="02040503050406030204" pitchFamily="18" charset="0"/>
                            </a:rPr>
                            <m:t>1</m:t>
                          </m:r>
                        </m:num>
                        <m:den>
                          <m:r>
                            <a:rPr lang="en-US" sz="2600" i="0">
                              <a:latin typeface="Cambria Math" panose="02040503050406030204" pitchFamily="18" charset="0"/>
                            </a:rPr>
                            <m:t>2</m:t>
                          </m:r>
                          <m:r>
                            <a:rPr lang="en-US" sz="2600" i="1">
                              <a:latin typeface="Cambria Math" panose="02040503050406030204" pitchFamily="18" charset="0"/>
                            </a:rPr>
                            <m:t>𝜋</m:t>
                          </m:r>
                        </m:den>
                      </m:f>
                      <m:nary>
                        <m:naryPr>
                          <m:limLoc m:val="undOvr"/>
                          <m:grow m:val="on"/>
                          <m:ctrlPr>
                            <a:rPr lang="en-US" sz="2600" i="1">
                              <a:latin typeface="Cambria Math" panose="02040503050406030204" pitchFamily="18" charset="0"/>
                            </a:rPr>
                          </m:ctrlPr>
                        </m:naryPr>
                        <m:sub>
                          <m:r>
                            <a:rPr lang="en-US" sz="2600" i="0">
                              <a:latin typeface="Cambria Math" panose="02040503050406030204" pitchFamily="18" charset="0"/>
                            </a:rPr>
                            <m:t>−∞</m:t>
                          </m:r>
                        </m:sub>
                        <m:sup>
                          <m:r>
                            <a:rPr lang="en-US" sz="2600" i="0">
                              <a:latin typeface="Cambria Math" panose="02040503050406030204" pitchFamily="18" charset="0"/>
                            </a:rPr>
                            <m:t>∞</m:t>
                          </m:r>
                        </m:sup>
                        <m:e>
                          <m:sSub>
                            <m:sSubPr>
                              <m:ctrlPr>
                                <a:rPr lang="en-US" sz="2600" i="1">
                                  <a:latin typeface="Cambria Math" panose="02040503050406030204" pitchFamily="18" charset="0"/>
                                </a:rPr>
                              </m:ctrlPr>
                            </m:sSubPr>
                            <m:e>
                              <m:r>
                                <a:rPr lang="en-US" sz="2600" i="1">
                                  <a:latin typeface="Cambria Math" panose="02040503050406030204" pitchFamily="18" charset="0"/>
                                </a:rPr>
                                <m:t>𝑆</m:t>
                              </m:r>
                            </m:e>
                            <m:sub>
                              <m:r>
                                <a:rPr lang="en-US" sz="2600" i="1">
                                  <a:latin typeface="Cambria Math" panose="02040503050406030204" pitchFamily="18" charset="0"/>
                                </a:rPr>
                                <m:t>𝑖𝑜𝑢𝑡</m:t>
                              </m:r>
                            </m:sub>
                          </m:sSub>
                          <m:d>
                            <m:dPr>
                              <m:ctrlPr>
                                <a:rPr lang="en-US" sz="2600" i="1">
                                  <a:latin typeface="Cambria Math" panose="02040503050406030204" pitchFamily="18" charset="0"/>
                                </a:rPr>
                              </m:ctrlPr>
                            </m:dPr>
                            <m:e>
                              <m:r>
                                <a:rPr lang="en-US" sz="2600" i="1">
                                  <a:latin typeface="Cambria Math" panose="02040503050406030204" pitchFamily="18" charset="0"/>
                                </a:rPr>
                                <m:t>𝜔</m:t>
                              </m:r>
                            </m:e>
                          </m:d>
                          <m:sSup>
                            <m:sSupPr>
                              <m:ctrlPr>
                                <a:rPr lang="en-US" sz="2600" i="1">
                                  <a:latin typeface="Cambria Math" panose="02040503050406030204" pitchFamily="18" charset="0"/>
                                </a:rPr>
                              </m:ctrlPr>
                            </m:sSupPr>
                            <m:e>
                              <m:r>
                                <a:rPr lang="en-US" sz="2600" i="1">
                                  <a:latin typeface="Cambria Math" panose="02040503050406030204" pitchFamily="18" charset="0"/>
                                </a:rPr>
                                <m:t>𝑒</m:t>
                              </m:r>
                            </m:e>
                            <m:sup>
                              <m:r>
                                <a:rPr lang="en-US" sz="2600" i="1">
                                  <a:latin typeface="Cambria Math" panose="02040503050406030204" pitchFamily="18" charset="0"/>
                                </a:rPr>
                                <m:t>𝑗</m:t>
                              </m:r>
                              <m:r>
                                <a:rPr lang="en-US" sz="2600" i="1">
                                  <a:latin typeface="Cambria Math" panose="02040503050406030204" pitchFamily="18" charset="0"/>
                                </a:rPr>
                                <m:t>𝜔</m:t>
                              </m:r>
                              <m:r>
                                <a:rPr lang="en-US" sz="2600" i="1">
                                  <a:latin typeface="Cambria Math" panose="02040503050406030204" pitchFamily="18" charset="0"/>
                                </a:rPr>
                                <m:t>𝑡</m:t>
                              </m:r>
                            </m:sup>
                          </m:sSup>
                          <m:r>
                            <a:rPr lang="en-US" sz="2600" i="1">
                              <a:latin typeface="Cambria Math" panose="02040503050406030204" pitchFamily="18" charset="0"/>
                            </a:rPr>
                            <m:t>𝑑</m:t>
                          </m:r>
                          <m:r>
                            <a:rPr lang="en-US" sz="2600" i="1">
                              <a:latin typeface="Cambria Math" panose="02040503050406030204" pitchFamily="18" charset="0"/>
                            </a:rPr>
                            <m:t>𝜔</m:t>
                          </m:r>
                        </m:e>
                      </m:nary>
                      <m:r>
                        <a:rPr lang="en-US" sz="2600" i="0">
                          <a:latin typeface="Cambria Math" panose="02040503050406030204" pitchFamily="18" charset="0"/>
                        </a:rPr>
                        <m:t>=</m:t>
                      </m:r>
                      <m:nary>
                        <m:naryPr>
                          <m:limLoc m:val="undOvr"/>
                          <m:grow m:val="on"/>
                          <m:ctrlPr>
                            <a:rPr lang="en-US" sz="2600" i="1">
                              <a:latin typeface="Cambria Math" panose="02040503050406030204" pitchFamily="18" charset="0"/>
                            </a:rPr>
                          </m:ctrlPr>
                        </m:naryPr>
                        <m:sub>
                          <m:r>
                            <a:rPr lang="en-US" sz="2600" i="0">
                              <a:latin typeface="Cambria Math" panose="02040503050406030204" pitchFamily="18" charset="0"/>
                            </a:rPr>
                            <m:t>−∞</m:t>
                          </m:r>
                        </m:sub>
                        <m:sup>
                          <m:r>
                            <a:rPr lang="en-US" sz="2600" i="0">
                              <a:latin typeface="Cambria Math" panose="02040503050406030204" pitchFamily="18" charset="0"/>
                            </a:rPr>
                            <m:t>∞</m:t>
                          </m:r>
                        </m:sup>
                        <m:e>
                          <m:sSub>
                            <m:sSubPr>
                              <m:ctrlPr>
                                <a:rPr lang="en-US" sz="2600" i="1">
                                  <a:latin typeface="Cambria Math" panose="02040503050406030204" pitchFamily="18" charset="0"/>
                                </a:rPr>
                              </m:ctrlPr>
                            </m:sSubPr>
                            <m:e>
                              <m:r>
                                <a:rPr lang="en-US" sz="2600" i="1">
                                  <a:latin typeface="Cambria Math" panose="02040503050406030204" pitchFamily="18" charset="0"/>
                                </a:rPr>
                                <m:t>𝑆</m:t>
                              </m:r>
                            </m:e>
                            <m:sub>
                              <m:r>
                                <a:rPr lang="en-US" sz="2600" i="1">
                                  <a:latin typeface="Cambria Math" panose="02040503050406030204" pitchFamily="18" charset="0"/>
                                </a:rPr>
                                <m:t>𝑖𝑜𝑢𝑡</m:t>
                              </m:r>
                            </m:sub>
                          </m:sSub>
                          <m:d>
                            <m:dPr>
                              <m:ctrlPr>
                                <a:rPr lang="en-US" sz="2600" i="1">
                                  <a:latin typeface="Cambria Math" panose="02040503050406030204" pitchFamily="18" charset="0"/>
                                </a:rPr>
                              </m:ctrlPr>
                            </m:dPr>
                            <m:e>
                              <m:r>
                                <a:rPr lang="en-US" sz="2600" i="0">
                                  <a:latin typeface="Cambria Math" panose="02040503050406030204" pitchFamily="18" charset="0"/>
                                </a:rPr>
                                <m:t>2</m:t>
                              </m:r>
                              <m:r>
                                <a:rPr lang="en-US" sz="2600" i="1">
                                  <a:latin typeface="Cambria Math" panose="02040503050406030204" pitchFamily="18" charset="0"/>
                                </a:rPr>
                                <m:t>𝜋</m:t>
                              </m:r>
                              <m:r>
                                <a:rPr lang="en-US" sz="2600" i="1">
                                  <a:latin typeface="Cambria Math" panose="02040503050406030204" pitchFamily="18" charset="0"/>
                                </a:rPr>
                                <m:t>𝑓</m:t>
                              </m:r>
                            </m:e>
                          </m:d>
                          <m:sSup>
                            <m:sSupPr>
                              <m:ctrlPr>
                                <a:rPr lang="en-US" sz="2600" i="1">
                                  <a:latin typeface="Cambria Math" panose="02040503050406030204" pitchFamily="18" charset="0"/>
                                </a:rPr>
                              </m:ctrlPr>
                            </m:sSupPr>
                            <m:e>
                              <m:r>
                                <a:rPr lang="en-US" sz="2600" i="1">
                                  <a:latin typeface="Cambria Math" panose="02040503050406030204" pitchFamily="18" charset="0"/>
                                </a:rPr>
                                <m:t>𝑒</m:t>
                              </m:r>
                            </m:e>
                            <m:sup>
                              <m:r>
                                <a:rPr lang="en-US" sz="2600" i="1">
                                  <a:latin typeface="Cambria Math" panose="02040503050406030204" pitchFamily="18" charset="0"/>
                                </a:rPr>
                                <m:t>𝑗</m:t>
                              </m:r>
                              <m:r>
                                <a:rPr lang="en-US" sz="2600" i="0">
                                  <a:latin typeface="Cambria Math" panose="02040503050406030204" pitchFamily="18" charset="0"/>
                                </a:rPr>
                                <m:t>2</m:t>
                              </m:r>
                              <m:r>
                                <a:rPr lang="en-US" sz="2600" i="1">
                                  <a:latin typeface="Cambria Math" panose="02040503050406030204" pitchFamily="18" charset="0"/>
                                </a:rPr>
                                <m:t>𝜋</m:t>
                              </m:r>
                              <m:r>
                                <a:rPr lang="en-US" sz="2600" i="1">
                                  <a:latin typeface="Cambria Math" panose="02040503050406030204" pitchFamily="18" charset="0"/>
                                </a:rPr>
                                <m:t>𝑓𝑡</m:t>
                              </m:r>
                            </m:sup>
                          </m:sSup>
                          <m:r>
                            <a:rPr lang="en-US" sz="2600" i="1">
                              <a:latin typeface="Cambria Math" panose="02040503050406030204" pitchFamily="18" charset="0"/>
                            </a:rPr>
                            <m:t>𝑑𝑓</m:t>
                          </m:r>
                        </m:e>
                      </m:nary>
                    </m:oMath>
                  </m:oMathPara>
                </a14:m>
                <a:endParaRPr lang="en-US" sz="2600" dirty="0"/>
              </a:p>
            </p:txBody>
          </p:sp>
        </mc:Choice>
        <mc:Fallback xmlns="">
          <p:sp>
            <p:nvSpPr>
              <p:cNvPr id="8" name="Rectangle 7"/>
              <p:cNvSpPr>
                <a:spLocks noRot="1" noChangeAspect="1" noMove="1" noResize="1" noEditPoints="1" noAdjustHandles="1" noChangeArrowheads="1" noChangeShapeType="1" noTextEdit="1"/>
              </p:cNvSpPr>
              <p:nvPr/>
            </p:nvSpPr>
            <p:spPr>
              <a:xfrm>
                <a:off x="1747705" y="5504169"/>
                <a:ext cx="8727069" cy="1261756"/>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787988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10801350" cy="762003"/>
          </a:xfrm>
          <a:noFill/>
        </p:spPr>
        <p:txBody>
          <a:bodyPr>
            <a:normAutofit/>
          </a:bodyPr>
          <a:lstStyle/>
          <a:p>
            <a:r>
              <a:rPr lang="vi-VN" sz="3600" dirty="0">
                <a:solidFill>
                  <a:srgbClr val="FFFF00"/>
                </a:solidFill>
              </a:rPr>
              <a:t>5.3	Bộ lọc phối hợp</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42900" y="895350"/>
                <a:ext cx="11620500" cy="5648325"/>
              </a:xfrm>
            </p:spPr>
            <p:txBody>
              <a:bodyPr>
                <a:noAutofit/>
              </a:bodyPr>
              <a:lstStyle/>
              <a:p>
                <a:pPr marL="0" indent="0">
                  <a:lnSpc>
                    <a:spcPct val="110000"/>
                  </a:lnSpc>
                  <a:spcBef>
                    <a:spcPts val="300"/>
                  </a:spcBef>
                  <a:spcAft>
                    <a:spcPts val="300"/>
                  </a:spcAft>
                  <a:buNone/>
                </a:pPr>
                <a:r>
                  <a:rPr lang="vi-VN" sz="2600" b="1" dirty="0" smtClean="0">
                    <a:solidFill>
                      <a:srgbClr val="66FF33"/>
                    </a:solidFill>
                    <a:latin typeface="Times New Roman" panose="02020603050405020304" pitchFamily="18" charset="0"/>
                    <a:cs typeface="Times New Roman" panose="02020603050405020304" pitchFamily="18" charset="0"/>
                  </a:rPr>
                  <a:t>5.3.1 Đặt vấn đề</a:t>
                </a:r>
              </a:p>
              <a:p>
                <a:pPr lvl="1" indent="-457200">
                  <a:lnSpc>
                    <a:spcPct val="110000"/>
                  </a:lnSpc>
                  <a:buFont typeface="Wingdings" panose="05000000000000000000" pitchFamily="2" charset="2"/>
                  <a:buChar char="v"/>
                </a:pPr>
                <a:r>
                  <a:rPr lang="vi-VN" sz="2600" b="1" dirty="0" smtClean="0">
                    <a:latin typeface="Times New Roman" panose="02020603050405020304" pitchFamily="18" charset="0"/>
                    <a:cs typeface="Times New Roman" panose="02020603050405020304" pitchFamily="18" charset="0"/>
                  </a:rPr>
                  <a:t>Giải bài toán</a:t>
                </a:r>
              </a:p>
              <a:p>
                <a:pPr marL="685800" lvl="2" indent="-342900">
                  <a:lnSpc>
                    <a:spcPct val="110000"/>
                  </a:lnSpc>
                  <a:buFont typeface="Wingdings" panose="05000000000000000000" pitchFamily="2" charset="2"/>
                  <a:buChar char="§"/>
                </a:pPr>
                <a:r>
                  <a:rPr lang="vi-VN" sz="2600" dirty="0" smtClean="0">
                    <a:latin typeface="Times New Roman" panose="02020603050405020304" pitchFamily="18" charset="0"/>
                    <a:cs typeface="Times New Roman" panose="02020603050405020304" pitchFamily="18" charset="0"/>
                  </a:rPr>
                  <a:t>Theo F</a:t>
                </a:r>
                <a:r>
                  <a:rPr lang="vi-VN" sz="2600" baseline="30000" dirty="0" smtClean="0">
                    <a:latin typeface="Times New Roman" panose="02020603050405020304" pitchFamily="18" charset="0"/>
                    <a:cs typeface="Times New Roman" panose="02020603050405020304" pitchFamily="18" charset="0"/>
                  </a:rPr>
                  <a:t>-1</a:t>
                </a:r>
                <a:r>
                  <a:rPr lang="vi-VN" sz="2600" dirty="0" smtClean="0">
                    <a:latin typeface="Times New Roman" panose="02020603050405020304" pitchFamily="18" charset="0"/>
                    <a:cs typeface="Times New Roman" panose="02020603050405020304" pitchFamily="18" charset="0"/>
                  </a:rPr>
                  <a:t>, ta có:</a:t>
                </a:r>
              </a:p>
              <a:p>
                <a:pPr marL="685800" lvl="2" indent="-342900">
                  <a:lnSpc>
                    <a:spcPct val="110000"/>
                  </a:lnSpc>
                  <a:buFont typeface="Wingdings" panose="05000000000000000000" pitchFamily="2" charset="2"/>
                  <a:buChar char="§"/>
                </a:pPr>
                <a:endParaRPr lang="vi-VN" sz="2600" dirty="0">
                  <a:latin typeface="Times New Roman" panose="02020603050405020304" pitchFamily="18" charset="0"/>
                  <a:cs typeface="Times New Roman" panose="02020603050405020304" pitchFamily="18" charset="0"/>
                </a:endParaRPr>
              </a:p>
              <a:p>
                <a:pPr marL="685800" lvl="2" indent="-342900">
                  <a:lnSpc>
                    <a:spcPct val="110000"/>
                  </a:lnSpc>
                  <a:buFont typeface="Wingdings" panose="05000000000000000000" pitchFamily="2" charset="2"/>
                  <a:buChar char="§"/>
                </a:pPr>
                <a:endParaRPr lang="vi-VN" sz="2600" dirty="0" smtClean="0">
                  <a:latin typeface="Times New Roman" panose="02020603050405020304" pitchFamily="18" charset="0"/>
                  <a:cs typeface="Times New Roman" panose="02020603050405020304" pitchFamily="18" charset="0"/>
                </a:endParaRPr>
              </a:p>
              <a:p>
                <a:pPr marL="685800" lvl="2" indent="-342900">
                  <a:lnSpc>
                    <a:spcPct val="110000"/>
                  </a:lnSpc>
                  <a:buFont typeface="Wingdings" panose="05000000000000000000" pitchFamily="2" charset="2"/>
                  <a:buChar char="§"/>
                </a:pPr>
                <a:endParaRPr lang="vi-VN" sz="2600" dirty="0" smtClean="0">
                  <a:latin typeface="Times New Roman" panose="02020603050405020304" pitchFamily="18" charset="0"/>
                  <a:cs typeface="Times New Roman" panose="02020603050405020304" pitchFamily="18" charset="0"/>
                </a:endParaRPr>
              </a:p>
              <a:p>
                <a:pPr marL="685800" lvl="2" indent="-342900">
                  <a:lnSpc>
                    <a:spcPct val="110000"/>
                  </a:lnSpc>
                  <a:buFont typeface="Wingdings" panose="05000000000000000000" pitchFamily="2" charset="2"/>
                  <a:buChar char="§"/>
                </a:pPr>
                <a:r>
                  <a:rPr lang="vi-VN" sz="2600" dirty="0" smtClean="0">
                    <a:latin typeface="Times New Roman" panose="02020603050405020304" pitchFamily="18" charset="0"/>
                    <a:cs typeface="Times New Roman" panose="02020603050405020304" pitchFamily="18" charset="0"/>
                  </a:rPr>
                  <a:t>Công suất đỉnh của tín hiệu ở ngõ ra:  </a:t>
                </a:r>
              </a:p>
              <a:p>
                <a:pPr marL="685800" lvl="2" indent="-342900">
                  <a:lnSpc>
                    <a:spcPct val="110000"/>
                  </a:lnSpc>
                  <a:buFont typeface="Wingdings" panose="05000000000000000000" pitchFamily="2" charset="2"/>
                  <a:buChar char="§"/>
                </a:pPr>
                <a:endParaRPr lang="vi-VN" sz="2600" dirty="0">
                  <a:latin typeface="Times New Roman" panose="02020603050405020304" pitchFamily="18" charset="0"/>
                  <a:cs typeface="Times New Roman" panose="02020603050405020304" pitchFamily="18" charset="0"/>
                </a:endParaRPr>
              </a:p>
              <a:p>
                <a:pPr marL="685800" lvl="2" indent="-342900">
                  <a:lnSpc>
                    <a:spcPct val="110000"/>
                  </a:lnSpc>
                  <a:buFont typeface="Wingdings" panose="05000000000000000000" pitchFamily="2" charset="2"/>
                  <a:buChar char="§"/>
                </a:pPr>
                <a:endParaRPr lang="vi-VN" sz="2600" dirty="0" smtClean="0">
                  <a:latin typeface="Times New Roman" panose="02020603050405020304" pitchFamily="18" charset="0"/>
                  <a:cs typeface="Times New Roman" panose="02020603050405020304" pitchFamily="18" charset="0"/>
                </a:endParaRPr>
              </a:p>
              <a:p>
                <a:pPr marL="685800" lvl="2" indent="-342900">
                  <a:lnSpc>
                    <a:spcPct val="110000"/>
                  </a:lnSpc>
                  <a:buFont typeface="Wingdings" panose="05000000000000000000" pitchFamily="2" charset="2"/>
                  <a:buChar char="§"/>
                </a:pPr>
                <a:endParaRPr lang="vi-VN" sz="2600" dirty="0" smtClean="0">
                  <a:latin typeface="Times New Roman" panose="02020603050405020304" pitchFamily="18" charset="0"/>
                  <a:cs typeface="Times New Roman" panose="02020603050405020304" pitchFamily="18" charset="0"/>
                </a:endParaRPr>
              </a:p>
              <a:p>
                <a:pPr marL="342900" lvl="2" indent="0">
                  <a:lnSpc>
                    <a:spcPct val="110000"/>
                  </a:lnSpc>
                  <a:buNone/>
                </a:pPr>
                <a:r>
                  <a:rPr lang="vi-VN" sz="2600" dirty="0" smtClean="0">
                    <a:latin typeface="Times New Roman" panose="02020603050405020304" pitchFamily="18" charset="0"/>
                    <a:cs typeface="Times New Roman" panose="02020603050405020304" pitchFamily="18" charset="0"/>
                  </a:rPr>
                  <a:t>với: </a:t>
                </a:r>
                <a14:m>
                  <m:oMath xmlns:m="http://schemas.openxmlformats.org/officeDocument/2006/math">
                    <m:sSub>
                      <m:sSubPr>
                        <m:ctrlPr>
                          <a:rPr lang="en-US" sz="2600" i="1" smtClean="0">
                            <a:solidFill>
                              <a:srgbClr val="FFFF00"/>
                            </a:solidFill>
                            <a:latin typeface="Cambria Math" panose="02040503050406030204" pitchFamily="18" charset="0"/>
                          </a:rPr>
                        </m:ctrlPr>
                      </m:sSubPr>
                      <m:e>
                        <m:r>
                          <a:rPr lang="en-US" sz="2600" i="1">
                            <a:solidFill>
                              <a:srgbClr val="FFFF00"/>
                            </a:solidFill>
                            <a:latin typeface="Cambria Math" panose="02040503050406030204" pitchFamily="18" charset="0"/>
                          </a:rPr>
                          <m:t>𝑆</m:t>
                        </m:r>
                      </m:e>
                      <m:sub>
                        <m:r>
                          <a:rPr lang="en-US" sz="2600" i="1">
                            <a:solidFill>
                              <a:srgbClr val="FFFF00"/>
                            </a:solidFill>
                            <a:latin typeface="Cambria Math" panose="02040503050406030204" pitchFamily="18" charset="0"/>
                          </a:rPr>
                          <m:t>𝑖𝑜𝑢𝑡</m:t>
                        </m:r>
                      </m:sub>
                    </m:sSub>
                    <m:d>
                      <m:dPr>
                        <m:ctrlPr>
                          <a:rPr lang="en-US" sz="2600" i="1">
                            <a:solidFill>
                              <a:srgbClr val="FFFF00"/>
                            </a:solidFill>
                            <a:latin typeface="Cambria Math" panose="02040503050406030204" pitchFamily="18" charset="0"/>
                          </a:rPr>
                        </m:ctrlPr>
                      </m:dPr>
                      <m:e>
                        <m:r>
                          <a:rPr lang="en-US" sz="2600">
                            <a:solidFill>
                              <a:srgbClr val="FFFF00"/>
                            </a:solidFill>
                            <a:latin typeface="Cambria Math" panose="02040503050406030204" pitchFamily="18" charset="0"/>
                          </a:rPr>
                          <m:t>2</m:t>
                        </m:r>
                        <m:r>
                          <a:rPr lang="en-US" sz="2600" i="1">
                            <a:solidFill>
                              <a:srgbClr val="FFFF00"/>
                            </a:solidFill>
                            <a:latin typeface="Cambria Math" panose="02040503050406030204" pitchFamily="18" charset="0"/>
                          </a:rPr>
                          <m:t>𝜋</m:t>
                        </m:r>
                        <m:r>
                          <a:rPr lang="en-US" sz="2600" i="1">
                            <a:solidFill>
                              <a:srgbClr val="FFFF00"/>
                            </a:solidFill>
                            <a:latin typeface="Cambria Math" panose="02040503050406030204" pitchFamily="18" charset="0"/>
                          </a:rPr>
                          <m:t>𝑓</m:t>
                        </m:r>
                      </m:e>
                    </m:d>
                    <m:r>
                      <a:rPr lang="en-US" sz="2600">
                        <a:solidFill>
                          <a:srgbClr val="FFFF00"/>
                        </a:solidFill>
                        <a:latin typeface="Cambria Math" panose="02040503050406030204" pitchFamily="18" charset="0"/>
                      </a:rPr>
                      <m:t>=</m:t>
                    </m:r>
                    <m:sSub>
                      <m:sSubPr>
                        <m:ctrlPr>
                          <a:rPr lang="en-US" sz="2600" i="1">
                            <a:solidFill>
                              <a:srgbClr val="FFFF00"/>
                            </a:solidFill>
                            <a:latin typeface="Cambria Math" panose="02040503050406030204" pitchFamily="18" charset="0"/>
                          </a:rPr>
                        </m:ctrlPr>
                      </m:sSubPr>
                      <m:e>
                        <m:r>
                          <a:rPr lang="en-US" sz="2600" i="1">
                            <a:solidFill>
                              <a:srgbClr val="FFFF00"/>
                            </a:solidFill>
                            <a:latin typeface="Cambria Math" panose="02040503050406030204" pitchFamily="18" charset="0"/>
                          </a:rPr>
                          <m:t>𝑆</m:t>
                        </m:r>
                      </m:e>
                      <m:sub>
                        <m:r>
                          <a:rPr lang="en-US" sz="2600" i="1">
                            <a:solidFill>
                              <a:srgbClr val="FFFF00"/>
                            </a:solidFill>
                            <a:latin typeface="Cambria Math" panose="02040503050406030204" pitchFamily="18" charset="0"/>
                          </a:rPr>
                          <m:t>𝑖𝑣</m:t>
                        </m:r>
                      </m:sub>
                    </m:sSub>
                    <m:d>
                      <m:dPr>
                        <m:ctrlPr>
                          <a:rPr lang="en-US" sz="2600" i="1">
                            <a:solidFill>
                              <a:srgbClr val="FFFF00"/>
                            </a:solidFill>
                            <a:latin typeface="Cambria Math" panose="02040503050406030204" pitchFamily="18" charset="0"/>
                          </a:rPr>
                        </m:ctrlPr>
                      </m:dPr>
                      <m:e>
                        <m:r>
                          <a:rPr lang="en-US" sz="2600">
                            <a:solidFill>
                              <a:srgbClr val="FFFF00"/>
                            </a:solidFill>
                            <a:latin typeface="Cambria Math" panose="02040503050406030204" pitchFamily="18" charset="0"/>
                          </a:rPr>
                          <m:t>2</m:t>
                        </m:r>
                        <m:r>
                          <a:rPr lang="en-US" sz="2600" i="1">
                            <a:solidFill>
                              <a:srgbClr val="FFFF00"/>
                            </a:solidFill>
                            <a:latin typeface="Cambria Math" panose="02040503050406030204" pitchFamily="18" charset="0"/>
                          </a:rPr>
                          <m:t>𝜋</m:t>
                        </m:r>
                        <m:r>
                          <a:rPr lang="en-US" sz="2600" i="1">
                            <a:solidFill>
                              <a:srgbClr val="FFFF00"/>
                            </a:solidFill>
                            <a:latin typeface="Cambria Math" panose="02040503050406030204" pitchFamily="18" charset="0"/>
                          </a:rPr>
                          <m:t>𝑓</m:t>
                        </m:r>
                      </m:e>
                    </m:d>
                    <m:sSub>
                      <m:sSubPr>
                        <m:ctrlPr>
                          <a:rPr lang="en-US" sz="2600" i="1">
                            <a:solidFill>
                              <a:srgbClr val="FFFF00"/>
                            </a:solidFill>
                            <a:latin typeface="Cambria Math" panose="02040503050406030204" pitchFamily="18" charset="0"/>
                          </a:rPr>
                        </m:ctrlPr>
                      </m:sSubPr>
                      <m:e>
                        <m:r>
                          <a:rPr lang="en-US" sz="2600" i="1">
                            <a:solidFill>
                              <a:srgbClr val="FFFF00"/>
                            </a:solidFill>
                            <a:latin typeface="Cambria Math" panose="02040503050406030204" pitchFamily="18" charset="0"/>
                          </a:rPr>
                          <m:t>𝐾</m:t>
                        </m:r>
                      </m:e>
                      <m:sub>
                        <m:r>
                          <a:rPr lang="en-US" sz="2600" i="1">
                            <a:solidFill>
                              <a:srgbClr val="FFFF00"/>
                            </a:solidFill>
                            <a:latin typeface="Cambria Math" panose="02040503050406030204" pitchFamily="18" charset="0"/>
                          </a:rPr>
                          <m:t>𝑖</m:t>
                        </m:r>
                      </m:sub>
                    </m:sSub>
                    <m:d>
                      <m:dPr>
                        <m:ctrlPr>
                          <a:rPr lang="en-US" sz="2600" i="1">
                            <a:solidFill>
                              <a:srgbClr val="FFFF00"/>
                            </a:solidFill>
                            <a:latin typeface="Cambria Math" panose="02040503050406030204" pitchFamily="18" charset="0"/>
                          </a:rPr>
                        </m:ctrlPr>
                      </m:dPr>
                      <m:e>
                        <m:r>
                          <a:rPr lang="en-US" sz="2600">
                            <a:solidFill>
                              <a:srgbClr val="FFFF00"/>
                            </a:solidFill>
                            <a:latin typeface="Cambria Math" panose="02040503050406030204" pitchFamily="18" charset="0"/>
                          </a:rPr>
                          <m:t>2</m:t>
                        </m:r>
                        <m:r>
                          <a:rPr lang="en-US" sz="2600" i="1">
                            <a:solidFill>
                              <a:srgbClr val="FFFF00"/>
                            </a:solidFill>
                            <a:latin typeface="Cambria Math" panose="02040503050406030204" pitchFamily="18" charset="0"/>
                          </a:rPr>
                          <m:t>𝜋</m:t>
                        </m:r>
                        <m:r>
                          <a:rPr lang="en-US" sz="2600" i="1">
                            <a:solidFill>
                              <a:srgbClr val="FFFF00"/>
                            </a:solidFill>
                            <a:latin typeface="Cambria Math" panose="02040503050406030204" pitchFamily="18" charset="0"/>
                          </a:rPr>
                          <m:t>𝑓</m:t>
                        </m:r>
                      </m:e>
                    </m:d>
                  </m:oMath>
                </a14:m>
                <a:r>
                  <a:rPr lang="vi-VN" sz="26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𝐶</m:t>
                        </m:r>
                      </m:e>
                      <m:sub>
                        <m:r>
                          <a:rPr lang="en-US" sz="2600" i="1">
                            <a:latin typeface="Cambria Math" panose="02040503050406030204" pitchFamily="18" charset="0"/>
                          </a:rPr>
                          <m:t>𝑖𝑜𝑢𝑡</m:t>
                        </m:r>
                      </m:sub>
                    </m:sSub>
                    <m:d>
                      <m:dPr>
                        <m:ctrlPr>
                          <a:rPr lang="en-US" sz="2600" i="1">
                            <a:latin typeface="Cambria Math" panose="02040503050406030204" pitchFamily="18" charset="0"/>
                          </a:rPr>
                        </m:ctrlPr>
                      </m:dPr>
                      <m:e>
                        <m:sSub>
                          <m:sSubPr>
                            <m:ctrlPr>
                              <a:rPr lang="en-US" sz="2600" i="1">
                                <a:latin typeface="Cambria Math" panose="02040503050406030204" pitchFamily="18" charset="0"/>
                              </a:rPr>
                            </m:ctrlPr>
                          </m:sSubPr>
                          <m:e>
                            <m:r>
                              <a:rPr lang="en-US" sz="2600" i="1">
                                <a:latin typeface="Cambria Math" panose="02040503050406030204" pitchFamily="18" charset="0"/>
                              </a:rPr>
                              <m:t>𝑡</m:t>
                            </m:r>
                          </m:e>
                          <m:sub>
                            <m:r>
                              <a:rPr lang="en-US" sz="2600">
                                <a:latin typeface="Cambria Math" panose="02040503050406030204" pitchFamily="18" charset="0"/>
                              </a:rPr>
                              <m:t>0</m:t>
                            </m:r>
                          </m:sub>
                        </m:sSub>
                      </m:e>
                    </m:d>
                  </m:oMath>
                </a14:m>
                <a:r>
                  <a:rPr lang="vi-VN" sz="2600" dirty="0" smtClean="0">
                    <a:latin typeface="Times New Roman" panose="02020603050405020304" pitchFamily="18" charset="0"/>
                    <a:cs typeface="Times New Roman" panose="02020603050405020304" pitchFamily="18" charset="0"/>
                  </a:rPr>
                  <a:t>: giá trị đỉnh của tín hiệu</a:t>
                </a:r>
                <a:endParaRPr lang="en-US" sz="2600" dirty="0">
                  <a:latin typeface="Times New Roman" panose="02020603050405020304" pitchFamily="18" charset="0"/>
                  <a:cs typeface="Times New Roman" panose="02020603050405020304" pitchFamily="18" charset="0"/>
                </a:endParaRPr>
              </a:p>
              <a:p>
                <a:pPr marL="685800" lvl="2" indent="-342900">
                  <a:lnSpc>
                    <a:spcPct val="110000"/>
                  </a:lnSpc>
                  <a:buFont typeface="Wingdings" panose="05000000000000000000" pitchFamily="2" charset="2"/>
                  <a:buChar char="§"/>
                </a:pPr>
                <a:endParaRPr lang="vi-VN" sz="2600" dirty="0" smtClean="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42900" y="895350"/>
                <a:ext cx="11620500" cy="5648325"/>
              </a:xfrm>
              <a:blipFill rotWithShape="0">
                <a:blip r:embed="rId2"/>
                <a:stretch>
                  <a:fillRect l="-944" t="-756" b="-2268"/>
                </a:stretch>
              </a:blipFill>
            </p:spPr>
            <p:txBody>
              <a:bodyPr/>
              <a:lstStyle/>
              <a:p>
                <a:r>
                  <a:rPr lang="en-US">
                    <a:noFill/>
                  </a:rPr>
                  <a:t> </a:t>
                </a:r>
              </a:p>
            </p:txBody>
          </p:sp>
        </mc:Fallback>
      </mc:AlternateContent>
      <p:cxnSp>
        <p:nvCxnSpPr>
          <p:cNvPr id="5" name="Straight Connector 4"/>
          <p:cNvCxnSpPr/>
          <p:nvPr/>
        </p:nvCxnSpPr>
        <p:spPr>
          <a:xfrm>
            <a:off x="15240" y="762003"/>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normAutofit lnSpcReduction="10000"/>
          </a:bodyPr>
          <a:lstStyle/>
          <a:p>
            <a:fld id="{A5965DA7-CFD0-4BBC-8CE4-76678E81AE32}" type="slidenum">
              <a:rPr lang="en-US" smtClean="0"/>
              <a:t>16</a:t>
            </a:fld>
            <a:endParaRPr lang="en-US"/>
          </a:p>
        </p:txBody>
      </p:sp>
      <p:grpSp>
        <p:nvGrpSpPr>
          <p:cNvPr id="6" name="Group 5"/>
          <p:cNvGrpSpPr/>
          <p:nvPr/>
        </p:nvGrpSpPr>
        <p:grpSpPr>
          <a:xfrm>
            <a:off x="3236331" y="1533537"/>
            <a:ext cx="8727069" cy="2523512"/>
            <a:chOff x="3076040" y="1542481"/>
            <a:chExt cx="8727069" cy="2523512"/>
          </a:xfrm>
        </p:grpSpPr>
        <mc:AlternateContent xmlns:mc="http://schemas.openxmlformats.org/markup-compatibility/2006" xmlns:a14="http://schemas.microsoft.com/office/drawing/2010/main">
          <mc:Choice Requires="a14">
            <p:sp>
              <p:nvSpPr>
                <p:cNvPr id="8" name="Rectangle 7"/>
                <p:cNvSpPr/>
                <p:nvPr/>
              </p:nvSpPr>
              <p:spPr>
                <a:xfrm>
                  <a:off x="3076040" y="1542481"/>
                  <a:ext cx="8727069" cy="126175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𝐶</m:t>
                            </m:r>
                          </m:e>
                          <m:sub>
                            <m:r>
                              <a:rPr lang="en-US" sz="2600" i="1">
                                <a:latin typeface="Cambria Math" panose="02040503050406030204" pitchFamily="18" charset="0"/>
                              </a:rPr>
                              <m:t>𝑖𝑜𝑢𝑡</m:t>
                            </m:r>
                          </m:sub>
                        </m:sSub>
                        <m:d>
                          <m:dPr>
                            <m:ctrlPr>
                              <a:rPr lang="en-US" sz="2600" i="1">
                                <a:latin typeface="Cambria Math" panose="02040503050406030204" pitchFamily="18" charset="0"/>
                              </a:rPr>
                            </m:ctrlPr>
                          </m:dPr>
                          <m:e>
                            <m:r>
                              <a:rPr lang="en-US" sz="2600" i="1">
                                <a:latin typeface="Cambria Math" panose="02040503050406030204" pitchFamily="18" charset="0"/>
                              </a:rPr>
                              <m:t>𝑡</m:t>
                            </m:r>
                          </m:e>
                        </m:d>
                        <m:r>
                          <a:rPr lang="en-US" sz="2600" i="0">
                            <a:latin typeface="Cambria Math" panose="02040503050406030204" pitchFamily="18" charset="0"/>
                          </a:rPr>
                          <m:t>=</m:t>
                        </m:r>
                        <m:f>
                          <m:fPr>
                            <m:ctrlPr>
                              <a:rPr lang="en-US" sz="2600" i="1">
                                <a:latin typeface="Cambria Math" panose="02040503050406030204" pitchFamily="18" charset="0"/>
                              </a:rPr>
                            </m:ctrlPr>
                          </m:fPr>
                          <m:num>
                            <m:r>
                              <a:rPr lang="en-US" sz="2600" i="0">
                                <a:latin typeface="Cambria Math" panose="02040503050406030204" pitchFamily="18" charset="0"/>
                              </a:rPr>
                              <m:t>1</m:t>
                            </m:r>
                          </m:num>
                          <m:den>
                            <m:r>
                              <a:rPr lang="en-US" sz="2600" i="0">
                                <a:latin typeface="Cambria Math" panose="02040503050406030204" pitchFamily="18" charset="0"/>
                              </a:rPr>
                              <m:t>2</m:t>
                            </m:r>
                            <m:r>
                              <a:rPr lang="en-US" sz="2600" i="1">
                                <a:latin typeface="Cambria Math" panose="02040503050406030204" pitchFamily="18" charset="0"/>
                              </a:rPr>
                              <m:t>𝜋</m:t>
                            </m:r>
                          </m:den>
                        </m:f>
                        <m:nary>
                          <m:naryPr>
                            <m:limLoc m:val="undOvr"/>
                            <m:grow m:val="on"/>
                            <m:ctrlPr>
                              <a:rPr lang="en-US" sz="2600" i="1">
                                <a:latin typeface="Cambria Math" panose="02040503050406030204" pitchFamily="18" charset="0"/>
                              </a:rPr>
                            </m:ctrlPr>
                          </m:naryPr>
                          <m:sub>
                            <m:r>
                              <a:rPr lang="en-US" sz="2600" i="0">
                                <a:latin typeface="Cambria Math" panose="02040503050406030204" pitchFamily="18" charset="0"/>
                              </a:rPr>
                              <m:t>−∞</m:t>
                            </m:r>
                          </m:sub>
                          <m:sup>
                            <m:r>
                              <a:rPr lang="en-US" sz="2600" i="0">
                                <a:latin typeface="Cambria Math" panose="02040503050406030204" pitchFamily="18" charset="0"/>
                              </a:rPr>
                              <m:t>∞</m:t>
                            </m:r>
                          </m:sup>
                          <m:e>
                            <m:sSub>
                              <m:sSubPr>
                                <m:ctrlPr>
                                  <a:rPr lang="en-US" sz="2600" i="1">
                                    <a:latin typeface="Cambria Math" panose="02040503050406030204" pitchFamily="18" charset="0"/>
                                  </a:rPr>
                                </m:ctrlPr>
                              </m:sSubPr>
                              <m:e>
                                <m:r>
                                  <a:rPr lang="en-US" sz="2600" i="1">
                                    <a:latin typeface="Cambria Math" panose="02040503050406030204" pitchFamily="18" charset="0"/>
                                  </a:rPr>
                                  <m:t>𝑆</m:t>
                                </m:r>
                              </m:e>
                              <m:sub>
                                <m:r>
                                  <a:rPr lang="en-US" sz="2600" i="1">
                                    <a:latin typeface="Cambria Math" panose="02040503050406030204" pitchFamily="18" charset="0"/>
                                  </a:rPr>
                                  <m:t>𝑖𝑜𝑢𝑡</m:t>
                                </m:r>
                              </m:sub>
                            </m:sSub>
                            <m:d>
                              <m:dPr>
                                <m:ctrlPr>
                                  <a:rPr lang="en-US" sz="2600" i="1">
                                    <a:latin typeface="Cambria Math" panose="02040503050406030204" pitchFamily="18" charset="0"/>
                                  </a:rPr>
                                </m:ctrlPr>
                              </m:dPr>
                              <m:e>
                                <m:r>
                                  <a:rPr lang="en-US" sz="2600" i="1">
                                    <a:latin typeface="Cambria Math" panose="02040503050406030204" pitchFamily="18" charset="0"/>
                                  </a:rPr>
                                  <m:t>𝜔</m:t>
                                </m:r>
                              </m:e>
                            </m:d>
                            <m:sSup>
                              <m:sSupPr>
                                <m:ctrlPr>
                                  <a:rPr lang="en-US" sz="2600" i="1">
                                    <a:latin typeface="Cambria Math" panose="02040503050406030204" pitchFamily="18" charset="0"/>
                                  </a:rPr>
                                </m:ctrlPr>
                              </m:sSupPr>
                              <m:e>
                                <m:r>
                                  <a:rPr lang="en-US" sz="2600" i="1">
                                    <a:latin typeface="Cambria Math" panose="02040503050406030204" pitchFamily="18" charset="0"/>
                                  </a:rPr>
                                  <m:t>𝑒</m:t>
                                </m:r>
                              </m:e>
                              <m:sup>
                                <m:r>
                                  <a:rPr lang="en-US" sz="2600" i="1">
                                    <a:latin typeface="Cambria Math" panose="02040503050406030204" pitchFamily="18" charset="0"/>
                                  </a:rPr>
                                  <m:t>𝑗</m:t>
                                </m:r>
                                <m:r>
                                  <a:rPr lang="en-US" sz="2600" i="1">
                                    <a:latin typeface="Cambria Math" panose="02040503050406030204" pitchFamily="18" charset="0"/>
                                  </a:rPr>
                                  <m:t>𝜔</m:t>
                                </m:r>
                                <m:r>
                                  <a:rPr lang="en-US" sz="2600" i="1">
                                    <a:latin typeface="Cambria Math" panose="02040503050406030204" pitchFamily="18" charset="0"/>
                                  </a:rPr>
                                  <m:t>𝑡</m:t>
                                </m:r>
                              </m:sup>
                            </m:sSup>
                            <m:r>
                              <a:rPr lang="en-US" sz="2600" i="1">
                                <a:latin typeface="Cambria Math" panose="02040503050406030204" pitchFamily="18" charset="0"/>
                              </a:rPr>
                              <m:t>𝑑</m:t>
                            </m:r>
                            <m:r>
                              <a:rPr lang="en-US" sz="2600" i="1">
                                <a:latin typeface="Cambria Math" panose="02040503050406030204" pitchFamily="18" charset="0"/>
                              </a:rPr>
                              <m:t>𝜔</m:t>
                            </m:r>
                          </m:e>
                        </m:nary>
                        <m:r>
                          <a:rPr lang="en-US" sz="2600" i="0">
                            <a:latin typeface="Cambria Math" panose="02040503050406030204" pitchFamily="18" charset="0"/>
                          </a:rPr>
                          <m:t>=</m:t>
                        </m:r>
                        <m:nary>
                          <m:naryPr>
                            <m:limLoc m:val="undOvr"/>
                            <m:grow m:val="on"/>
                            <m:ctrlPr>
                              <a:rPr lang="en-US" sz="2600" i="1">
                                <a:latin typeface="Cambria Math" panose="02040503050406030204" pitchFamily="18" charset="0"/>
                              </a:rPr>
                            </m:ctrlPr>
                          </m:naryPr>
                          <m:sub>
                            <m:r>
                              <a:rPr lang="en-US" sz="2600" i="0">
                                <a:latin typeface="Cambria Math" panose="02040503050406030204" pitchFamily="18" charset="0"/>
                              </a:rPr>
                              <m:t>−∞</m:t>
                            </m:r>
                          </m:sub>
                          <m:sup>
                            <m:r>
                              <a:rPr lang="en-US" sz="2600" i="0">
                                <a:latin typeface="Cambria Math" panose="02040503050406030204" pitchFamily="18" charset="0"/>
                              </a:rPr>
                              <m:t>∞</m:t>
                            </m:r>
                          </m:sup>
                          <m:e>
                            <m:sSub>
                              <m:sSubPr>
                                <m:ctrlPr>
                                  <a:rPr lang="en-US" sz="2600" i="1">
                                    <a:latin typeface="Cambria Math" panose="02040503050406030204" pitchFamily="18" charset="0"/>
                                  </a:rPr>
                                </m:ctrlPr>
                              </m:sSubPr>
                              <m:e>
                                <m:r>
                                  <a:rPr lang="en-US" sz="2600" i="1">
                                    <a:latin typeface="Cambria Math" panose="02040503050406030204" pitchFamily="18" charset="0"/>
                                  </a:rPr>
                                  <m:t>𝑆</m:t>
                                </m:r>
                              </m:e>
                              <m:sub>
                                <m:r>
                                  <a:rPr lang="en-US" sz="2600" i="1">
                                    <a:latin typeface="Cambria Math" panose="02040503050406030204" pitchFamily="18" charset="0"/>
                                  </a:rPr>
                                  <m:t>𝑖𝑜𝑢𝑡</m:t>
                                </m:r>
                              </m:sub>
                            </m:sSub>
                            <m:d>
                              <m:dPr>
                                <m:ctrlPr>
                                  <a:rPr lang="en-US" sz="2600" i="1">
                                    <a:latin typeface="Cambria Math" panose="02040503050406030204" pitchFamily="18" charset="0"/>
                                  </a:rPr>
                                </m:ctrlPr>
                              </m:dPr>
                              <m:e>
                                <m:r>
                                  <a:rPr lang="en-US" sz="2600" i="0">
                                    <a:latin typeface="Cambria Math" panose="02040503050406030204" pitchFamily="18" charset="0"/>
                                  </a:rPr>
                                  <m:t>2</m:t>
                                </m:r>
                                <m:r>
                                  <a:rPr lang="en-US" sz="2600" i="1">
                                    <a:latin typeface="Cambria Math" panose="02040503050406030204" pitchFamily="18" charset="0"/>
                                  </a:rPr>
                                  <m:t>𝜋</m:t>
                                </m:r>
                                <m:r>
                                  <a:rPr lang="en-US" sz="2600" i="1">
                                    <a:latin typeface="Cambria Math" panose="02040503050406030204" pitchFamily="18" charset="0"/>
                                  </a:rPr>
                                  <m:t>𝑓</m:t>
                                </m:r>
                              </m:e>
                            </m:d>
                            <m:sSup>
                              <m:sSupPr>
                                <m:ctrlPr>
                                  <a:rPr lang="en-US" sz="2600" i="1">
                                    <a:latin typeface="Cambria Math" panose="02040503050406030204" pitchFamily="18" charset="0"/>
                                  </a:rPr>
                                </m:ctrlPr>
                              </m:sSupPr>
                              <m:e>
                                <m:r>
                                  <a:rPr lang="en-US" sz="2600" i="1">
                                    <a:latin typeface="Cambria Math" panose="02040503050406030204" pitchFamily="18" charset="0"/>
                                  </a:rPr>
                                  <m:t>𝑒</m:t>
                                </m:r>
                              </m:e>
                              <m:sup>
                                <m:r>
                                  <a:rPr lang="en-US" sz="2600" i="1">
                                    <a:latin typeface="Cambria Math" panose="02040503050406030204" pitchFamily="18" charset="0"/>
                                  </a:rPr>
                                  <m:t>𝑗</m:t>
                                </m:r>
                                <m:r>
                                  <a:rPr lang="en-US" sz="2600" i="0">
                                    <a:latin typeface="Cambria Math" panose="02040503050406030204" pitchFamily="18" charset="0"/>
                                  </a:rPr>
                                  <m:t>2</m:t>
                                </m:r>
                                <m:r>
                                  <a:rPr lang="en-US" sz="2600" i="1">
                                    <a:latin typeface="Cambria Math" panose="02040503050406030204" pitchFamily="18" charset="0"/>
                                  </a:rPr>
                                  <m:t>𝜋</m:t>
                                </m:r>
                                <m:r>
                                  <a:rPr lang="en-US" sz="2600" i="1">
                                    <a:latin typeface="Cambria Math" panose="02040503050406030204" pitchFamily="18" charset="0"/>
                                  </a:rPr>
                                  <m:t>𝑓𝑡</m:t>
                                </m:r>
                              </m:sup>
                            </m:sSup>
                            <m:r>
                              <a:rPr lang="en-US" sz="2600" i="1">
                                <a:latin typeface="Cambria Math" panose="02040503050406030204" pitchFamily="18" charset="0"/>
                              </a:rPr>
                              <m:t>𝑑𝑓</m:t>
                            </m:r>
                          </m:e>
                        </m:nary>
                      </m:oMath>
                    </m:oMathPara>
                  </a14:m>
                  <a:endParaRPr lang="en-US" sz="2600" dirty="0"/>
                </a:p>
              </p:txBody>
            </p:sp>
          </mc:Choice>
          <mc:Fallback xmlns="">
            <p:sp>
              <p:nvSpPr>
                <p:cNvPr id="8" name="Rectangle 7"/>
                <p:cNvSpPr>
                  <a:spLocks noRot="1" noChangeAspect="1" noMove="1" noResize="1" noEditPoints="1" noAdjustHandles="1" noChangeArrowheads="1" noChangeShapeType="1" noTextEdit="1"/>
                </p:cNvSpPr>
                <p:nvPr/>
              </p:nvSpPr>
              <p:spPr>
                <a:xfrm>
                  <a:off x="3076040" y="1542481"/>
                  <a:ext cx="8727069" cy="1261756"/>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4313038" y="2804237"/>
                  <a:ext cx="4784067" cy="126175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600">
                            <a:latin typeface="Cambria Math" panose="02040503050406030204" pitchFamily="18" charset="0"/>
                          </a:rPr>
                          <m:t>=</m:t>
                        </m:r>
                        <m:nary>
                          <m:naryPr>
                            <m:limLoc m:val="undOvr"/>
                            <m:grow m:val="on"/>
                            <m:ctrlPr>
                              <a:rPr lang="en-US" sz="2600" i="1">
                                <a:latin typeface="Cambria Math" panose="02040503050406030204" pitchFamily="18" charset="0"/>
                              </a:rPr>
                            </m:ctrlPr>
                          </m:naryPr>
                          <m:sub>
                            <m:r>
                              <a:rPr lang="en-US" sz="2600" i="0">
                                <a:latin typeface="Cambria Math" panose="02040503050406030204" pitchFamily="18" charset="0"/>
                              </a:rPr>
                              <m:t>−∞</m:t>
                            </m:r>
                          </m:sub>
                          <m:sup>
                            <m:r>
                              <a:rPr lang="en-US" sz="2600" i="0">
                                <a:latin typeface="Cambria Math" panose="02040503050406030204" pitchFamily="18" charset="0"/>
                              </a:rPr>
                              <m:t>∞</m:t>
                            </m:r>
                          </m:sup>
                          <m:e>
                            <m:sSub>
                              <m:sSubPr>
                                <m:ctrlPr>
                                  <a:rPr lang="en-US" sz="2600" i="1" smtClean="0">
                                    <a:solidFill>
                                      <a:srgbClr val="FFFF00"/>
                                    </a:solidFill>
                                    <a:latin typeface="Cambria Math" panose="02040503050406030204" pitchFamily="18" charset="0"/>
                                  </a:rPr>
                                </m:ctrlPr>
                              </m:sSubPr>
                              <m:e>
                                <m:r>
                                  <a:rPr lang="en-US" sz="2600" i="1">
                                    <a:solidFill>
                                      <a:srgbClr val="FFFF00"/>
                                    </a:solidFill>
                                    <a:latin typeface="Cambria Math" panose="02040503050406030204" pitchFamily="18" charset="0"/>
                                  </a:rPr>
                                  <m:t>𝑆</m:t>
                                </m:r>
                              </m:e>
                              <m:sub>
                                <m:r>
                                  <a:rPr lang="en-US" sz="2600" i="1">
                                    <a:solidFill>
                                      <a:srgbClr val="FFFF00"/>
                                    </a:solidFill>
                                    <a:latin typeface="Cambria Math" panose="02040503050406030204" pitchFamily="18" charset="0"/>
                                  </a:rPr>
                                  <m:t>𝑖𝑣</m:t>
                                </m:r>
                              </m:sub>
                            </m:sSub>
                            <m:d>
                              <m:dPr>
                                <m:ctrlPr>
                                  <a:rPr lang="en-US" sz="2600" i="1">
                                    <a:solidFill>
                                      <a:srgbClr val="FFFF00"/>
                                    </a:solidFill>
                                    <a:latin typeface="Cambria Math" panose="02040503050406030204" pitchFamily="18" charset="0"/>
                                  </a:rPr>
                                </m:ctrlPr>
                              </m:dPr>
                              <m:e>
                                <m:r>
                                  <a:rPr lang="en-US" sz="2600" i="0">
                                    <a:solidFill>
                                      <a:srgbClr val="FFFF00"/>
                                    </a:solidFill>
                                    <a:latin typeface="Cambria Math" panose="02040503050406030204" pitchFamily="18" charset="0"/>
                                  </a:rPr>
                                  <m:t>2</m:t>
                                </m:r>
                                <m:r>
                                  <a:rPr lang="en-US" sz="2600" i="1">
                                    <a:solidFill>
                                      <a:srgbClr val="FFFF00"/>
                                    </a:solidFill>
                                    <a:latin typeface="Cambria Math" panose="02040503050406030204" pitchFamily="18" charset="0"/>
                                  </a:rPr>
                                  <m:t>𝜋</m:t>
                                </m:r>
                                <m:r>
                                  <a:rPr lang="en-US" sz="2600" i="1">
                                    <a:solidFill>
                                      <a:srgbClr val="FFFF00"/>
                                    </a:solidFill>
                                    <a:latin typeface="Cambria Math" panose="02040503050406030204" pitchFamily="18" charset="0"/>
                                  </a:rPr>
                                  <m:t>𝑓</m:t>
                                </m:r>
                              </m:e>
                            </m:d>
                            <m:sSub>
                              <m:sSubPr>
                                <m:ctrlPr>
                                  <a:rPr lang="en-US" sz="2600" i="1">
                                    <a:solidFill>
                                      <a:srgbClr val="FFFF00"/>
                                    </a:solidFill>
                                    <a:latin typeface="Cambria Math" panose="02040503050406030204" pitchFamily="18" charset="0"/>
                                  </a:rPr>
                                </m:ctrlPr>
                              </m:sSubPr>
                              <m:e>
                                <m:r>
                                  <a:rPr lang="en-US" sz="2600" i="1">
                                    <a:solidFill>
                                      <a:srgbClr val="FFFF00"/>
                                    </a:solidFill>
                                    <a:latin typeface="Cambria Math" panose="02040503050406030204" pitchFamily="18" charset="0"/>
                                  </a:rPr>
                                  <m:t>𝐾</m:t>
                                </m:r>
                              </m:e>
                              <m:sub>
                                <m:r>
                                  <a:rPr lang="en-US" sz="2600" i="1">
                                    <a:solidFill>
                                      <a:srgbClr val="FFFF00"/>
                                    </a:solidFill>
                                    <a:latin typeface="Cambria Math" panose="02040503050406030204" pitchFamily="18" charset="0"/>
                                  </a:rPr>
                                  <m:t>𝑖</m:t>
                                </m:r>
                              </m:sub>
                            </m:sSub>
                            <m:d>
                              <m:dPr>
                                <m:ctrlPr>
                                  <a:rPr lang="en-US" sz="2600" i="1">
                                    <a:solidFill>
                                      <a:srgbClr val="FFFF00"/>
                                    </a:solidFill>
                                    <a:latin typeface="Cambria Math" panose="02040503050406030204" pitchFamily="18" charset="0"/>
                                  </a:rPr>
                                </m:ctrlPr>
                              </m:dPr>
                              <m:e>
                                <m:r>
                                  <a:rPr lang="en-US" sz="2600" i="0">
                                    <a:solidFill>
                                      <a:srgbClr val="FFFF00"/>
                                    </a:solidFill>
                                    <a:latin typeface="Cambria Math" panose="02040503050406030204" pitchFamily="18" charset="0"/>
                                  </a:rPr>
                                  <m:t>2</m:t>
                                </m:r>
                                <m:r>
                                  <a:rPr lang="en-US" sz="2600" i="1">
                                    <a:solidFill>
                                      <a:srgbClr val="FFFF00"/>
                                    </a:solidFill>
                                    <a:latin typeface="Cambria Math" panose="02040503050406030204" pitchFamily="18" charset="0"/>
                                  </a:rPr>
                                  <m:t>𝜋</m:t>
                                </m:r>
                                <m:r>
                                  <a:rPr lang="en-US" sz="2600" i="1">
                                    <a:solidFill>
                                      <a:srgbClr val="FFFF00"/>
                                    </a:solidFill>
                                    <a:latin typeface="Cambria Math" panose="02040503050406030204" pitchFamily="18" charset="0"/>
                                  </a:rPr>
                                  <m:t>𝑓</m:t>
                                </m:r>
                              </m:e>
                            </m:d>
                            <m:sSup>
                              <m:sSupPr>
                                <m:ctrlPr>
                                  <a:rPr lang="en-US" sz="2600" i="1">
                                    <a:latin typeface="Cambria Math" panose="02040503050406030204" pitchFamily="18" charset="0"/>
                                  </a:rPr>
                                </m:ctrlPr>
                              </m:sSupPr>
                              <m:e>
                                <m:r>
                                  <a:rPr lang="en-US" sz="2600" i="1">
                                    <a:latin typeface="Cambria Math" panose="02040503050406030204" pitchFamily="18" charset="0"/>
                                  </a:rPr>
                                  <m:t>𝑒</m:t>
                                </m:r>
                              </m:e>
                              <m:sup>
                                <m:r>
                                  <a:rPr lang="en-US" sz="2600" i="1">
                                    <a:latin typeface="Cambria Math" panose="02040503050406030204" pitchFamily="18" charset="0"/>
                                  </a:rPr>
                                  <m:t>𝑗</m:t>
                                </m:r>
                                <m:r>
                                  <a:rPr lang="en-US" sz="2600" i="0">
                                    <a:latin typeface="Cambria Math" panose="02040503050406030204" pitchFamily="18" charset="0"/>
                                  </a:rPr>
                                  <m:t>2</m:t>
                                </m:r>
                                <m:r>
                                  <a:rPr lang="en-US" sz="2600" i="1">
                                    <a:latin typeface="Cambria Math" panose="02040503050406030204" pitchFamily="18" charset="0"/>
                                  </a:rPr>
                                  <m:t>𝜋</m:t>
                                </m:r>
                                <m:r>
                                  <a:rPr lang="en-US" sz="2600" i="1">
                                    <a:latin typeface="Cambria Math" panose="02040503050406030204" pitchFamily="18" charset="0"/>
                                  </a:rPr>
                                  <m:t>𝑓𝑡</m:t>
                                </m:r>
                              </m:sup>
                            </m:sSup>
                            <m:r>
                              <a:rPr lang="en-US" sz="2600" i="1">
                                <a:latin typeface="Cambria Math" panose="02040503050406030204" pitchFamily="18" charset="0"/>
                              </a:rPr>
                              <m:t>𝑑𝑓</m:t>
                            </m:r>
                          </m:e>
                        </m:nary>
                      </m:oMath>
                    </m:oMathPara>
                  </a14:m>
                  <a:endParaRPr lang="en-US" sz="2600" dirty="0"/>
                </a:p>
              </p:txBody>
            </p:sp>
          </mc:Choice>
          <mc:Fallback xmlns="">
            <p:sp>
              <p:nvSpPr>
                <p:cNvPr id="4" name="Rectangle 3"/>
                <p:cNvSpPr>
                  <a:spLocks noRot="1" noChangeAspect="1" noMove="1" noResize="1" noEditPoints="1" noAdjustHandles="1" noChangeArrowheads="1" noChangeShapeType="1" noTextEdit="1"/>
                </p:cNvSpPr>
                <p:nvPr/>
              </p:nvSpPr>
              <p:spPr>
                <a:xfrm>
                  <a:off x="4313038" y="2804237"/>
                  <a:ext cx="4784067" cy="1261756"/>
                </a:xfrm>
                <a:prstGeom prst="rect">
                  <a:avLst/>
                </a:prstGeom>
                <a:blipFill rotWithShape="0">
                  <a:blip r:embed="rId4"/>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1" name="Rectangle 10"/>
              <p:cNvSpPr/>
              <p:nvPr/>
            </p:nvSpPr>
            <p:spPr>
              <a:xfrm>
                <a:off x="1588761" y="4490264"/>
                <a:ext cx="8170762" cy="14430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𝑃</m:t>
                          </m:r>
                        </m:e>
                        <m:sub>
                          <m:sSub>
                            <m:sSubPr>
                              <m:ctrlPr>
                                <a:rPr lang="en-US" sz="2600" i="1">
                                  <a:latin typeface="Cambria Math" panose="02040503050406030204" pitchFamily="18" charset="0"/>
                                </a:rPr>
                              </m:ctrlPr>
                            </m:sSubPr>
                            <m:e>
                              <m:r>
                                <a:rPr lang="en-US" sz="2600" i="1">
                                  <a:latin typeface="Cambria Math" panose="02040503050406030204" pitchFamily="18" charset="0"/>
                                </a:rPr>
                                <m:t>𝑐</m:t>
                              </m:r>
                            </m:e>
                            <m:sub>
                              <m:r>
                                <a:rPr lang="en-US" sz="2600" i="1">
                                  <a:latin typeface="Cambria Math" panose="02040503050406030204" pitchFamily="18" charset="0"/>
                                </a:rPr>
                                <m:t>𝑖𝑜𝑢𝑡</m:t>
                              </m:r>
                            </m:sub>
                          </m:sSub>
                        </m:sub>
                      </m:sSub>
                      <m:r>
                        <a:rPr lang="en-US" sz="2600" i="0">
                          <a:latin typeface="Cambria Math" panose="02040503050406030204" pitchFamily="18" charset="0"/>
                        </a:rPr>
                        <m:t>=</m:t>
                      </m:r>
                      <m:sSup>
                        <m:sSupPr>
                          <m:ctrlPr>
                            <a:rPr lang="en-US" sz="2600" i="1">
                              <a:latin typeface="Cambria Math" panose="02040503050406030204" pitchFamily="18" charset="0"/>
                            </a:rPr>
                          </m:ctrlPr>
                        </m:sSupPr>
                        <m:e>
                          <m:d>
                            <m:dPr>
                              <m:begChr m:val="|"/>
                              <m:endChr m:val="|"/>
                              <m:ctrlPr>
                                <a:rPr lang="en-US" sz="2600" i="1">
                                  <a:latin typeface="Cambria Math" panose="02040503050406030204" pitchFamily="18" charset="0"/>
                                </a:rPr>
                              </m:ctrlPr>
                            </m:dPr>
                            <m:e>
                              <m:sSub>
                                <m:sSubPr>
                                  <m:ctrlPr>
                                    <a:rPr lang="en-US" sz="2600" i="1">
                                      <a:latin typeface="Cambria Math" panose="02040503050406030204" pitchFamily="18" charset="0"/>
                                    </a:rPr>
                                  </m:ctrlPr>
                                </m:sSubPr>
                                <m:e>
                                  <m:r>
                                    <a:rPr lang="en-US" sz="2600" i="1">
                                      <a:latin typeface="Cambria Math" panose="02040503050406030204" pitchFamily="18" charset="0"/>
                                    </a:rPr>
                                    <m:t>𝐶</m:t>
                                  </m:r>
                                </m:e>
                                <m:sub>
                                  <m:r>
                                    <a:rPr lang="en-US" sz="2600" i="1">
                                      <a:latin typeface="Cambria Math" panose="02040503050406030204" pitchFamily="18" charset="0"/>
                                    </a:rPr>
                                    <m:t>𝑖𝑜𝑢𝑡</m:t>
                                  </m:r>
                                </m:sub>
                              </m:sSub>
                              <m:d>
                                <m:dPr>
                                  <m:ctrlPr>
                                    <a:rPr lang="en-US" sz="2600" i="1">
                                      <a:latin typeface="Cambria Math" panose="02040503050406030204" pitchFamily="18" charset="0"/>
                                    </a:rPr>
                                  </m:ctrlPr>
                                </m:dPr>
                                <m:e>
                                  <m:sSub>
                                    <m:sSubPr>
                                      <m:ctrlPr>
                                        <a:rPr lang="en-US" sz="2600" i="1">
                                          <a:latin typeface="Cambria Math" panose="02040503050406030204" pitchFamily="18" charset="0"/>
                                        </a:rPr>
                                      </m:ctrlPr>
                                    </m:sSubPr>
                                    <m:e>
                                      <m:r>
                                        <a:rPr lang="en-US" sz="2600" i="1">
                                          <a:latin typeface="Cambria Math" panose="02040503050406030204" pitchFamily="18" charset="0"/>
                                        </a:rPr>
                                        <m:t>𝑡</m:t>
                                      </m:r>
                                    </m:e>
                                    <m:sub>
                                      <m:r>
                                        <a:rPr lang="en-US" sz="2600" i="0">
                                          <a:latin typeface="Cambria Math" panose="02040503050406030204" pitchFamily="18" charset="0"/>
                                        </a:rPr>
                                        <m:t>0</m:t>
                                      </m:r>
                                    </m:sub>
                                  </m:sSub>
                                </m:e>
                              </m:d>
                            </m:e>
                          </m:d>
                        </m:e>
                        <m:sup>
                          <m:r>
                            <a:rPr lang="en-US" sz="2600" i="0">
                              <a:latin typeface="Cambria Math" panose="02040503050406030204" pitchFamily="18" charset="0"/>
                            </a:rPr>
                            <m:t>2</m:t>
                          </m:r>
                        </m:sup>
                      </m:sSup>
                      <m:r>
                        <a:rPr lang="en-US" sz="2600" i="0">
                          <a:latin typeface="Cambria Math" panose="02040503050406030204" pitchFamily="18" charset="0"/>
                        </a:rPr>
                        <m:t>=</m:t>
                      </m:r>
                      <m:sSup>
                        <m:sSupPr>
                          <m:ctrlPr>
                            <a:rPr lang="en-US" sz="2600" i="1">
                              <a:latin typeface="Cambria Math" panose="02040503050406030204" pitchFamily="18" charset="0"/>
                            </a:rPr>
                          </m:ctrlPr>
                        </m:sSupPr>
                        <m:e>
                          <m:d>
                            <m:dPr>
                              <m:begChr m:val="|"/>
                              <m:endChr m:val="|"/>
                              <m:ctrlPr>
                                <a:rPr lang="en-US" sz="2600" i="1">
                                  <a:latin typeface="Cambria Math" panose="02040503050406030204" pitchFamily="18" charset="0"/>
                                </a:rPr>
                              </m:ctrlPr>
                            </m:dPr>
                            <m:e>
                              <m:nary>
                                <m:naryPr>
                                  <m:limLoc m:val="undOvr"/>
                                  <m:grow m:val="on"/>
                                  <m:ctrlPr>
                                    <a:rPr lang="en-US" sz="2600" i="1">
                                      <a:latin typeface="Cambria Math" panose="02040503050406030204" pitchFamily="18" charset="0"/>
                                    </a:rPr>
                                  </m:ctrlPr>
                                </m:naryPr>
                                <m:sub>
                                  <m:r>
                                    <a:rPr lang="en-US" sz="2600" i="0">
                                      <a:latin typeface="Cambria Math" panose="02040503050406030204" pitchFamily="18" charset="0"/>
                                    </a:rPr>
                                    <m:t>−∞</m:t>
                                  </m:r>
                                </m:sub>
                                <m:sup>
                                  <m:r>
                                    <a:rPr lang="en-US" sz="2600" i="0">
                                      <a:latin typeface="Cambria Math" panose="02040503050406030204" pitchFamily="18" charset="0"/>
                                    </a:rPr>
                                    <m:t>∞</m:t>
                                  </m:r>
                                </m:sup>
                                <m:e>
                                  <m:sSub>
                                    <m:sSubPr>
                                      <m:ctrlPr>
                                        <a:rPr lang="en-US" sz="2600" i="1">
                                          <a:latin typeface="Cambria Math" panose="02040503050406030204" pitchFamily="18" charset="0"/>
                                        </a:rPr>
                                      </m:ctrlPr>
                                    </m:sSubPr>
                                    <m:e>
                                      <m:r>
                                        <a:rPr lang="en-US" sz="2600" i="1">
                                          <a:latin typeface="Cambria Math" panose="02040503050406030204" pitchFamily="18" charset="0"/>
                                        </a:rPr>
                                        <m:t>𝑆</m:t>
                                      </m:r>
                                    </m:e>
                                    <m:sub>
                                      <m:r>
                                        <a:rPr lang="en-US" sz="2600" i="1">
                                          <a:latin typeface="Cambria Math" panose="02040503050406030204" pitchFamily="18" charset="0"/>
                                        </a:rPr>
                                        <m:t>𝑖𝑣</m:t>
                                      </m:r>
                                    </m:sub>
                                  </m:sSub>
                                  <m:d>
                                    <m:dPr>
                                      <m:ctrlPr>
                                        <a:rPr lang="en-US" sz="2600" i="1">
                                          <a:latin typeface="Cambria Math" panose="02040503050406030204" pitchFamily="18" charset="0"/>
                                        </a:rPr>
                                      </m:ctrlPr>
                                    </m:dPr>
                                    <m:e>
                                      <m:r>
                                        <a:rPr lang="en-US" sz="2600" i="0">
                                          <a:latin typeface="Cambria Math" panose="02040503050406030204" pitchFamily="18" charset="0"/>
                                        </a:rPr>
                                        <m:t>2</m:t>
                                      </m:r>
                                      <m:r>
                                        <a:rPr lang="en-US" sz="2600" i="1">
                                          <a:latin typeface="Cambria Math" panose="02040503050406030204" pitchFamily="18" charset="0"/>
                                        </a:rPr>
                                        <m:t>𝜋</m:t>
                                      </m:r>
                                      <m:r>
                                        <a:rPr lang="en-US" sz="2600" i="1">
                                          <a:latin typeface="Cambria Math" panose="02040503050406030204" pitchFamily="18" charset="0"/>
                                        </a:rPr>
                                        <m:t>𝑓</m:t>
                                      </m:r>
                                    </m:e>
                                  </m:d>
                                  <m:sSub>
                                    <m:sSubPr>
                                      <m:ctrlPr>
                                        <a:rPr lang="en-US" sz="2600" i="1">
                                          <a:latin typeface="Cambria Math" panose="02040503050406030204" pitchFamily="18" charset="0"/>
                                        </a:rPr>
                                      </m:ctrlPr>
                                    </m:sSubPr>
                                    <m:e>
                                      <m:r>
                                        <a:rPr lang="en-US" sz="2600" i="1">
                                          <a:latin typeface="Cambria Math" panose="02040503050406030204" pitchFamily="18" charset="0"/>
                                        </a:rPr>
                                        <m:t>𝐾</m:t>
                                      </m:r>
                                    </m:e>
                                    <m:sub>
                                      <m:r>
                                        <a:rPr lang="en-US" sz="2600" i="1">
                                          <a:latin typeface="Cambria Math" panose="02040503050406030204" pitchFamily="18" charset="0"/>
                                        </a:rPr>
                                        <m:t>𝑖</m:t>
                                      </m:r>
                                    </m:sub>
                                  </m:sSub>
                                  <m:d>
                                    <m:dPr>
                                      <m:ctrlPr>
                                        <a:rPr lang="en-US" sz="2600" i="1">
                                          <a:latin typeface="Cambria Math" panose="02040503050406030204" pitchFamily="18" charset="0"/>
                                        </a:rPr>
                                      </m:ctrlPr>
                                    </m:dPr>
                                    <m:e>
                                      <m:r>
                                        <a:rPr lang="en-US" sz="2600" i="0">
                                          <a:latin typeface="Cambria Math" panose="02040503050406030204" pitchFamily="18" charset="0"/>
                                        </a:rPr>
                                        <m:t>2</m:t>
                                      </m:r>
                                      <m:r>
                                        <a:rPr lang="en-US" sz="2600" i="1">
                                          <a:latin typeface="Cambria Math" panose="02040503050406030204" pitchFamily="18" charset="0"/>
                                        </a:rPr>
                                        <m:t>𝜋</m:t>
                                      </m:r>
                                      <m:r>
                                        <a:rPr lang="en-US" sz="2600" i="1">
                                          <a:latin typeface="Cambria Math" panose="02040503050406030204" pitchFamily="18" charset="0"/>
                                        </a:rPr>
                                        <m:t>𝑓</m:t>
                                      </m:r>
                                    </m:e>
                                  </m:d>
                                  <m:sSup>
                                    <m:sSupPr>
                                      <m:ctrlPr>
                                        <a:rPr lang="en-US" sz="2600" i="1">
                                          <a:latin typeface="Cambria Math" panose="02040503050406030204" pitchFamily="18" charset="0"/>
                                        </a:rPr>
                                      </m:ctrlPr>
                                    </m:sSupPr>
                                    <m:e>
                                      <m:r>
                                        <a:rPr lang="en-US" sz="2600" i="1">
                                          <a:latin typeface="Cambria Math" panose="02040503050406030204" pitchFamily="18" charset="0"/>
                                        </a:rPr>
                                        <m:t>𝑒</m:t>
                                      </m:r>
                                    </m:e>
                                    <m:sup>
                                      <m:r>
                                        <a:rPr lang="en-US" sz="2600" i="1">
                                          <a:latin typeface="Cambria Math" panose="02040503050406030204" pitchFamily="18" charset="0"/>
                                        </a:rPr>
                                        <m:t>𝑗</m:t>
                                      </m:r>
                                      <m:r>
                                        <a:rPr lang="en-US" sz="2600" i="0">
                                          <a:latin typeface="Cambria Math" panose="02040503050406030204" pitchFamily="18" charset="0"/>
                                        </a:rPr>
                                        <m:t>2</m:t>
                                      </m:r>
                                      <m:r>
                                        <a:rPr lang="en-US" sz="2600" i="1">
                                          <a:latin typeface="Cambria Math" panose="02040503050406030204" pitchFamily="18" charset="0"/>
                                        </a:rPr>
                                        <m:t>𝜋</m:t>
                                      </m:r>
                                      <m:r>
                                        <a:rPr lang="en-US" sz="2600" i="1">
                                          <a:latin typeface="Cambria Math" panose="02040503050406030204" pitchFamily="18" charset="0"/>
                                        </a:rPr>
                                        <m:t>𝑓</m:t>
                                      </m:r>
                                      <m:sSub>
                                        <m:sSubPr>
                                          <m:ctrlPr>
                                            <a:rPr lang="en-US" sz="2600" i="1">
                                              <a:latin typeface="Cambria Math" panose="02040503050406030204" pitchFamily="18" charset="0"/>
                                            </a:rPr>
                                          </m:ctrlPr>
                                        </m:sSubPr>
                                        <m:e>
                                          <m:r>
                                            <a:rPr lang="en-US" sz="2600" i="1">
                                              <a:latin typeface="Cambria Math" panose="02040503050406030204" pitchFamily="18" charset="0"/>
                                            </a:rPr>
                                            <m:t>𝑡</m:t>
                                          </m:r>
                                        </m:e>
                                        <m:sub>
                                          <m:r>
                                            <a:rPr lang="en-US" sz="2600">
                                              <a:latin typeface="Cambria Math" panose="02040503050406030204" pitchFamily="18" charset="0"/>
                                            </a:rPr>
                                            <m:t>0</m:t>
                                          </m:r>
                                        </m:sub>
                                      </m:sSub>
                                    </m:sup>
                                  </m:sSup>
                                  <m:r>
                                    <a:rPr lang="en-US" sz="2600" i="1">
                                      <a:latin typeface="Cambria Math" panose="02040503050406030204" pitchFamily="18" charset="0"/>
                                    </a:rPr>
                                    <m:t>𝑑𝑓</m:t>
                                  </m:r>
                                </m:e>
                              </m:nary>
                            </m:e>
                          </m:d>
                        </m:e>
                        <m:sup>
                          <m:r>
                            <a:rPr lang="en-US" sz="2600" i="0">
                              <a:latin typeface="Cambria Math" panose="02040503050406030204" pitchFamily="18" charset="0"/>
                            </a:rPr>
                            <m:t>2</m:t>
                          </m:r>
                        </m:sup>
                      </m:sSup>
                    </m:oMath>
                  </m:oMathPara>
                </a14:m>
                <a:endParaRPr lang="en-US" sz="2600" dirty="0"/>
              </a:p>
            </p:txBody>
          </p:sp>
        </mc:Choice>
        <mc:Fallback xmlns="">
          <p:sp>
            <p:nvSpPr>
              <p:cNvPr id="11" name="Rectangle 10"/>
              <p:cNvSpPr>
                <a:spLocks noRot="1" noChangeAspect="1" noMove="1" noResize="1" noEditPoints="1" noAdjustHandles="1" noChangeArrowheads="1" noChangeShapeType="1" noTextEdit="1"/>
              </p:cNvSpPr>
              <p:nvPr/>
            </p:nvSpPr>
            <p:spPr>
              <a:xfrm>
                <a:off x="1588761" y="4490264"/>
                <a:ext cx="8170762" cy="1443024"/>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435464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10801350" cy="762003"/>
          </a:xfrm>
          <a:noFill/>
        </p:spPr>
        <p:txBody>
          <a:bodyPr>
            <a:normAutofit/>
          </a:bodyPr>
          <a:lstStyle/>
          <a:p>
            <a:r>
              <a:rPr lang="vi-VN" sz="3600" dirty="0">
                <a:solidFill>
                  <a:srgbClr val="FFFF00"/>
                </a:solidFill>
              </a:rPr>
              <a:t>5.3	Bộ lọc phối hợp</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42900" y="923925"/>
                <a:ext cx="11620500" cy="5619750"/>
              </a:xfrm>
            </p:spPr>
            <p:txBody>
              <a:bodyPr>
                <a:noAutofit/>
              </a:bodyPr>
              <a:lstStyle/>
              <a:p>
                <a:pPr marL="0" indent="0">
                  <a:lnSpc>
                    <a:spcPct val="110000"/>
                  </a:lnSpc>
                  <a:spcBef>
                    <a:spcPts val="300"/>
                  </a:spcBef>
                  <a:spcAft>
                    <a:spcPts val="300"/>
                  </a:spcAft>
                  <a:buNone/>
                </a:pPr>
                <a:r>
                  <a:rPr lang="vi-VN" sz="2600" b="1" dirty="0" smtClean="0">
                    <a:solidFill>
                      <a:srgbClr val="66FF33"/>
                    </a:solidFill>
                    <a:latin typeface="Times New Roman" panose="02020603050405020304" pitchFamily="18" charset="0"/>
                    <a:cs typeface="Times New Roman" panose="02020603050405020304" pitchFamily="18" charset="0"/>
                  </a:rPr>
                  <a:t>5.3.1 Đặt vấn đề</a:t>
                </a:r>
              </a:p>
              <a:p>
                <a:pPr lvl="1" indent="-457200">
                  <a:lnSpc>
                    <a:spcPct val="110000"/>
                  </a:lnSpc>
                  <a:buFont typeface="Wingdings" panose="05000000000000000000" pitchFamily="2" charset="2"/>
                  <a:buChar char="v"/>
                </a:pPr>
                <a:r>
                  <a:rPr lang="vi-VN" sz="2600" b="1" dirty="0" smtClean="0">
                    <a:latin typeface="Times New Roman" panose="02020603050405020304" pitchFamily="18" charset="0"/>
                    <a:cs typeface="Times New Roman" panose="02020603050405020304" pitchFamily="18" charset="0"/>
                  </a:rPr>
                  <a:t>Giải bài toán</a:t>
                </a:r>
              </a:p>
              <a:p>
                <a:pPr marL="342900" lvl="2" indent="0">
                  <a:lnSpc>
                    <a:spcPct val="110000"/>
                  </a:lnSpc>
                  <a:buNone/>
                </a:pPr>
                <a:r>
                  <a:rPr lang="vi-VN" sz="2600" dirty="0" smtClean="0">
                    <a:latin typeface="Times New Roman" panose="02020603050405020304" pitchFamily="18" charset="0"/>
                    <a:cs typeface="Times New Roman" panose="02020603050405020304" pitchFamily="18" charset="0"/>
                  </a:rPr>
                  <a:t>Vì n(t) là AWGN, nên mật độ phổ công suất </a:t>
                </a:r>
                <a14:m>
                  <m:oMath xmlns:m="http://schemas.openxmlformats.org/officeDocument/2006/math">
                    <m:sSub>
                      <m:sSubPr>
                        <m:ctrlPr>
                          <a:rPr lang="en-US" sz="2800" i="1">
                            <a:latin typeface="Cambria Math" panose="02040503050406030204" pitchFamily="18" charset="0"/>
                          </a:rPr>
                        </m:ctrlPr>
                      </m:sSubPr>
                      <m:e>
                        <m:r>
                          <a:rPr lang="vi-VN" sz="2800" b="0" i="1" smtClean="0">
                            <a:latin typeface="Cambria Math" panose="02040503050406030204" pitchFamily="18" charset="0"/>
                          </a:rPr>
                          <m:t>(</m:t>
                        </m:r>
                        <m:r>
                          <a:rPr lang="en-US" sz="2800" i="1">
                            <a:latin typeface="Cambria Math" panose="02040503050406030204" pitchFamily="18" charset="0"/>
                          </a:rPr>
                          <m:t>𝑁</m:t>
                        </m:r>
                      </m:e>
                      <m:sub>
                        <m:r>
                          <a:rPr lang="en-US" sz="2800">
                            <a:latin typeface="Cambria Math" panose="02040503050406030204" pitchFamily="18" charset="0"/>
                          </a:rPr>
                          <m:t>0</m:t>
                        </m:r>
                      </m:sub>
                    </m:sSub>
                    <m:r>
                      <a:rPr lang="vi-VN" sz="2800" b="0" i="1" smtClean="0">
                        <a:latin typeface="Cambria Math" panose="02040503050406030204" pitchFamily="18" charset="0"/>
                      </a:rPr>
                      <m:t>)</m:t>
                    </m:r>
                  </m:oMath>
                </a14:m>
                <a:r>
                  <a:rPr lang="vi-VN" sz="2600" dirty="0" smtClean="0">
                    <a:latin typeface="Times New Roman" panose="02020603050405020304" pitchFamily="18" charset="0"/>
                    <a:cs typeface="Times New Roman" panose="02020603050405020304" pitchFamily="18" charset="0"/>
                  </a:rPr>
                  <a:t> là hằng số và bằng ½ mật độ phổ công suất thực tế </a:t>
                </a:r>
                <a:r>
                  <a:rPr lang="vi-VN" sz="2600" dirty="0" smtClean="0">
                    <a:latin typeface="Times New Roman" panose="02020603050405020304" pitchFamily="18" charset="0"/>
                    <a:cs typeface="Times New Roman" panose="02020603050405020304" pitchFamily="18" charset="0"/>
                    <a:sym typeface="Wingdings" panose="05000000000000000000" pitchFamily="2" charset="2"/>
                  </a:rPr>
                  <a:t> công suất trung bình của n(t):</a:t>
                </a:r>
              </a:p>
              <a:p>
                <a:pPr marL="342900" lvl="2" indent="0">
                  <a:lnSpc>
                    <a:spcPct val="110000"/>
                  </a:lnSpc>
                  <a:buNone/>
                </a:pPr>
                <a:endParaRPr lang="vi-VN" sz="2600" dirty="0">
                  <a:latin typeface="Times New Roman" panose="02020603050405020304" pitchFamily="18" charset="0"/>
                  <a:cs typeface="Times New Roman" panose="02020603050405020304" pitchFamily="18" charset="0"/>
                  <a:sym typeface="Wingdings" panose="05000000000000000000" pitchFamily="2" charset="2"/>
                </a:endParaRPr>
              </a:p>
              <a:p>
                <a:pPr marL="342900" lvl="2" indent="0">
                  <a:lnSpc>
                    <a:spcPct val="110000"/>
                  </a:lnSpc>
                  <a:buNone/>
                </a:pPr>
                <a:endParaRPr lang="vi-VN" sz="2600" dirty="0" smtClean="0">
                  <a:latin typeface="Times New Roman" panose="02020603050405020304" pitchFamily="18" charset="0"/>
                  <a:cs typeface="Times New Roman" panose="02020603050405020304" pitchFamily="18" charset="0"/>
                  <a:sym typeface="Wingdings" panose="05000000000000000000" pitchFamily="2" charset="2"/>
                </a:endParaRPr>
              </a:p>
              <a:p>
                <a:pPr marL="342900" lvl="2" indent="0">
                  <a:lnSpc>
                    <a:spcPct val="110000"/>
                  </a:lnSpc>
                  <a:buNone/>
                </a:pPr>
                <a:endParaRPr lang="vi-VN" sz="2600" dirty="0" smtClean="0">
                  <a:latin typeface="Times New Roman" panose="02020603050405020304" pitchFamily="18" charset="0"/>
                  <a:cs typeface="Times New Roman" panose="02020603050405020304" pitchFamily="18" charset="0"/>
                  <a:sym typeface="Wingdings" panose="05000000000000000000" pitchFamily="2" charset="2"/>
                </a:endParaRPr>
              </a:p>
              <a:p>
                <a:pPr marL="342900" lvl="2" indent="0">
                  <a:lnSpc>
                    <a:spcPct val="110000"/>
                  </a:lnSpc>
                  <a:buNone/>
                </a:pPr>
                <a:r>
                  <a:rPr lang="vi-VN" sz="2600" dirty="0" smtClean="0">
                    <a:latin typeface="Times New Roman" panose="02020603050405020304" pitchFamily="18" charset="0"/>
                    <a:cs typeface="Times New Roman" panose="02020603050405020304" pitchFamily="18" charset="0"/>
                  </a:rPr>
                  <a:t> Áp dụng định lý Pareval:  </a:t>
                </a:r>
                <a14:m>
                  <m:oMath xmlns:m="http://schemas.openxmlformats.org/officeDocument/2006/math">
                    <m:nary>
                      <m:naryPr>
                        <m:limLoc m:val="undOvr"/>
                        <m:grow m:val="on"/>
                        <m:ctrlPr>
                          <a:rPr lang="en-US" sz="2600" i="1">
                            <a:solidFill>
                              <a:srgbClr val="FFFF00"/>
                            </a:solidFill>
                            <a:latin typeface="Cambria Math" panose="02040503050406030204" pitchFamily="18" charset="0"/>
                          </a:rPr>
                        </m:ctrlPr>
                      </m:naryPr>
                      <m:sub>
                        <m:r>
                          <a:rPr lang="en-US" sz="2600">
                            <a:solidFill>
                              <a:srgbClr val="FFFF00"/>
                            </a:solidFill>
                            <a:latin typeface="Cambria Math" panose="02040503050406030204" pitchFamily="18" charset="0"/>
                          </a:rPr>
                          <m:t>−∞</m:t>
                        </m:r>
                      </m:sub>
                      <m:sup>
                        <m:r>
                          <a:rPr lang="en-US" sz="2600">
                            <a:solidFill>
                              <a:srgbClr val="FFFF00"/>
                            </a:solidFill>
                            <a:latin typeface="Cambria Math" panose="02040503050406030204" pitchFamily="18" charset="0"/>
                          </a:rPr>
                          <m:t>∞</m:t>
                        </m:r>
                      </m:sup>
                      <m:e>
                        <m:sSup>
                          <m:sSupPr>
                            <m:ctrlPr>
                              <a:rPr lang="en-US" sz="2600" i="1">
                                <a:solidFill>
                                  <a:srgbClr val="FFFF00"/>
                                </a:solidFill>
                                <a:latin typeface="Cambria Math" panose="02040503050406030204" pitchFamily="18" charset="0"/>
                              </a:rPr>
                            </m:ctrlPr>
                          </m:sSupPr>
                          <m:e>
                            <m:r>
                              <a:rPr lang="en-US" sz="2600" i="1">
                                <a:solidFill>
                                  <a:srgbClr val="FFFF00"/>
                                </a:solidFill>
                                <a:latin typeface="Cambria Math" panose="02040503050406030204" pitchFamily="18" charset="0"/>
                              </a:rPr>
                              <m:t>𝑥</m:t>
                            </m:r>
                          </m:e>
                          <m:sup>
                            <m:r>
                              <a:rPr lang="en-US" sz="2600">
                                <a:solidFill>
                                  <a:srgbClr val="FFFF00"/>
                                </a:solidFill>
                                <a:latin typeface="Cambria Math" panose="02040503050406030204" pitchFamily="18" charset="0"/>
                              </a:rPr>
                              <m:t>2</m:t>
                            </m:r>
                          </m:sup>
                        </m:sSup>
                        <m:d>
                          <m:dPr>
                            <m:ctrlPr>
                              <a:rPr lang="en-US" sz="2600" i="1">
                                <a:solidFill>
                                  <a:srgbClr val="FFFF00"/>
                                </a:solidFill>
                                <a:latin typeface="Cambria Math" panose="02040503050406030204" pitchFamily="18" charset="0"/>
                              </a:rPr>
                            </m:ctrlPr>
                          </m:dPr>
                          <m:e>
                            <m:r>
                              <a:rPr lang="en-US" sz="2600" i="1">
                                <a:solidFill>
                                  <a:srgbClr val="FFFF00"/>
                                </a:solidFill>
                                <a:latin typeface="Cambria Math" panose="02040503050406030204" pitchFamily="18" charset="0"/>
                              </a:rPr>
                              <m:t>𝑡</m:t>
                            </m:r>
                          </m:e>
                        </m:d>
                        <m:r>
                          <a:rPr lang="en-US" sz="2600" i="1">
                            <a:solidFill>
                              <a:srgbClr val="FFFF00"/>
                            </a:solidFill>
                            <a:latin typeface="Cambria Math" panose="02040503050406030204" pitchFamily="18" charset="0"/>
                          </a:rPr>
                          <m:t>𝑑𝑡</m:t>
                        </m:r>
                        <m:r>
                          <a:rPr lang="en-US" sz="2600">
                            <a:solidFill>
                              <a:srgbClr val="FFFF00"/>
                            </a:solidFill>
                            <a:latin typeface="Cambria Math" panose="02040503050406030204" pitchFamily="18" charset="0"/>
                          </a:rPr>
                          <m:t>=</m:t>
                        </m:r>
                      </m:e>
                    </m:nary>
                    <m:f>
                      <m:fPr>
                        <m:ctrlPr>
                          <a:rPr lang="en-US" sz="2600" i="1">
                            <a:solidFill>
                              <a:srgbClr val="FFFF00"/>
                            </a:solidFill>
                            <a:latin typeface="Cambria Math" panose="02040503050406030204" pitchFamily="18" charset="0"/>
                          </a:rPr>
                        </m:ctrlPr>
                      </m:fPr>
                      <m:num>
                        <m:r>
                          <a:rPr lang="en-US" sz="2600">
                            <a:solidFill>
                              <a:srgbClr val="FFFF00"/>
                            </a:solidFill>
                            <a:latin typeface="Cambria Math" panose="02040503050406030204" pitchFamily="18" charset="0"/>
                          </a:rPr>
                          <m:t>1</m:t>
                        </m:r>
                      </m:num>
                      <m:den>
                        <m:r>
                          <a:rPr lang="en-US" sz="2600">
                            <a:solidFill>
                              <a:srgbClr val="FFFF00"/>
                            </a:solidFill>
                            <a:latin typeface="Cambria Math" panose="02040503050406030204" pitchFamily="18" charset="0"/>
                          </a:rPr>
                          <m:t>2</m:t>
                        </m:r>
                        <m:r>
                          <a:rPr lang="en-US" sz="2600" i="1">
                            <a:solidFill>
                              <a:srgbClr val="FFFF00"/>
                            </a:solidFill>
                            <a:latin typeface="Cambria Math" panose="02040503050406030204" pitchFamily="18" charset="0"/>
                          </a:rPr>
                          <m:t>𝜋</m:t>
                        </m:r>
                      </m:den>
                    </m:f>
                    <m:nary>
                      <m:naryPr>
                        <m:limLoc m:val="undOvr"/>
                        <m:grow m:val="on"/>
                        <m:ctrlPr>
                          <a:rPr lang="en-US" sz="2600" i="1">
                            <a:solidFill>
                              <a:srgbClr val="FFFF00"/>
                            </a:solidFill>
                            <a:latin typeface="Cambria Math" panose="02040503050406030204" pitchFamily="18" charset="0"/>
                          </a:rPr>
                        </m:ctrlPr>
                      </m:naryPr>
                      <m:sub>
                        <m:r>
                          <a:rPr lang="en-US" sz="2600">
                            <a:solidFill>
                              <a:srgbClr val="FFFF00"/>
                            </a:solidFill>
                            <a:latin typeface="Cambria Math" panose="02040503050406030204" pitchFamily="18" charset="0"/>
                          </a:rPr>
                          <m:t>−∞</m:t>
                        </m:r>
                      </m:sub>
                      <m:sup>
                        <m:r>
                          <a:rPr lang="en-US" sz="2600">
                            <a:solidFill>
                              <a:srgbClr val="FFFF00"/>
                            </a:solidFill>
                            <a:latin typeface="Cambria Math" panose="02040503050406030204" pitchFamily="18" charset="0"/>
                          </a:rPr>
                          <m:t>∞</m:t>
                        </m:r>
                      </m:sup>
                      <m:e>
                        <m:d>
                          <m:dPr>
                            <m:begChr m:val="|"/>
                            <m:endChr m:val="|"/>
                            <m:ctrlPr>
                              <a:rPr lang="en-US" sz="2600" i="1">
                                <a:solidFill>
                                  <a:srgbClr val="FFFF00"/>
                                </a:solidFill>
                                <a:latin typeface="Cambria Math" panose="02040503050406030204" pitchFamily="18" charset="0"/>
                              </a:rPr>
                            </m:ctrlPr>
                          </m:dPr>
                          <m:e>
                            <m:r>
                              <a:rPr lang="en-US" sz="2600" i="1">
                                <a:solidFill>
                                  <a:srgbClr val="FFFF00"/>
                                </a:solidFill>
                                <a:latin typeface="Cambria Math" panose="02040503050406030204" pitchFamily="18" charset="0"/>
                              </a:rPr>
                              <m:t>𝑆</m:t>
                            </m:r>
                            <m:d>
                              <m:dPr>
                                <m:ctrlPr>
                                  <a:rPr lang="en-US" sz="2600" i="1">
                                    <a:solidFill>
                                      <a:srgbClr val="FFFF00"/>
                                    </a:solidFill>
                                    <a:latin typeface="Cambria Math" panose="02040503050406030204" pitchFamily="18" charset="0"/>
                                  </a:rPr>
                                </m:ctrlPr>
                              </m:dPr>
                              <m:e>
                                <m:r>
                                  <a:rPr lang="en-US" sz="2600" i="1">
                                    <a:solidFill>
                                      <a:srgbClr val="FFFF00"/>
                                    </a:solidFill>
                                    <a:latin typeface="Cambria Math" panose="02040503050406030204" pitchFamily="18" charset="0"/>
                                  </a:rPr>
                                  <m:t>𝜔</m:t>
                                </m:r>
                              </m:e>
                            </m:d>
                          </m:e>
                        </m:d>
                        <m:r>
                          <a:rPr lang="en-US" sz="2600" i="1">
                            <a:solidFill>
                              <a:srgbClr val="FFFF00"/>
                            </a:solidFill>
                            <a:latin typeface="Cambria Math" panose="02040503050406030204" pitchFamily="18" charset="0"/>
                          </a:rPr>
                          <m:t>𝑑</m:t>
                        </m:r>
                        <m:r>
                          <a:rPr lang="en-US" sz="2600" i="1">
                            <a:solidFill>
                              <a:srgbClr val="FFFF00"/>
                            </a:solidFill>
                            <a:latin typeface="Cambria Math" panose="02040503050406030204" pitchFamily="18" charset="0"/>
                          </a:rPr>
                          <m:t>𝜔</m:t>
                        </m:r>
                      </m:e>
                    </m:nary>
                  </m:oMath>
                </a14:m>
                <a:endParaRPr lang="en-US" sz="2600" dirty="0">
                  <a:solidFill>
                    <a:srgbClr val="FFFF00"/>
                  </a:solidFill>
                </a:endParaRPr>
              </a:p>
              <a:p>
                <a:pPr marL="914400" lvl="2" indent="-457200">
                  <a:lnSpc>
                    <a:spcPct val="110000"/>
                  </a:lnSpc>
                  <a:buFont typeface="Wingdings" panose="05000000000000000000" pitchFamily="2" charset="2"/>
                  <a:buChar char="Ø"/>
                </a:pPr>
                <a:r>
                  <a:rPr lang="vi-VN" sz="2600" dirty="0" smtClean="0">
                    <a:latin typeface="Times New Roman" panose="02020603050405020304" pitchFamily="18" charset="0"/>
                    <a:cs typeface="Times New Roman" panose="02020603050405020304" pitchFamily="18" charset="0"/>
                  </a:rPr>
                  <a:t>Xét tỷ số công suất tín hiệu trên công suất nhiễu:</a:t>
                </a:r>
              </a:p>
              <a:p>
                <a:pPr marL="342900" lvl="2" indent="0">
                  <a:lnSpc>
                    <a:spcPct val="110000"/>
                  </a:lnSpc>
                  <a:buNone/>
                </a:pPr>
                <a:endParaRPr lang="en-US" sz="2600" dirty="0">
                  <a:latin typeface="Times New Roman" panose="02020603050405020304" pitchFamily="18" charset="0"/>
                  <a:cs typeface="Times New Roman" panose="02020603050405020304" pitchFamily="18" charset="0"/>
                </a:endParaRPr>
              </a:p>
              <a:p>
                <a:pPr marL="685800" lvl="2" indent="-342900">
                  <a:lnSpc>
                    <a:spcPct val="110000"/>
                  </a:lnSpc>
                  <a:buFont typeface="Wingdings" panose="05000000000000000000" pitchFamily="2" charset="2"/>
                  <a:buChar char="§"/>
                </a:pPr>
                <a:endParaRPr lang="vi-VN" sz="2600" dirty="0" smtClean="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42900" y="923925"/>
                <a:ext cx="11620500" cy="5619750"/>
              </a:xfrm>
              <a:blipFill rotWithShape="0">
                <a:blip r:embed="rId2"/>
                <a:stretch>
                  <a:fillRect l="-944" t="-869" r="-1049"/>
                </a:stretch>
              </a:blipFill>
            </p:spPr>
            <p:txBody>
              <a:bodyPr/>
              <a:lstStyle/>
              <a:p>
                <a:r>
                  <a:rPr lang="en-US">
                    <a:noFill/>
                  </a:rPr>
                  <a:t> </a:t>
                </a:r>
              </a:p>
            </p:txBody>
          </p:sp>
        </mc:Fallback>
      </mc:AlternateContent>
      <p:cxnSp>
        <p:nvCxnSpPr>
          <p:cNvPr id="5" name="Straight Connector 4"/>
          <p:cNvCxnSpPr/>
          <p:nvPr/>
        </p:nvCxnSpPr>
        <p:spPr>
          <a:xfrm>
            <a:off x="15240" y="762003"/>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normAutofit lnSpcReduction="10000"/>
          </a:bodyPr>
          <a:lstStyle/>
          <a:p>
            <a:fld id="{A5965DA7-CFD0-4BBC-8CE4-76678E81AE32}" type="slidenum">
              <a:rPr lang="en-US" smtClean="0"/>
              <a:t>17</a:t>
            </a:fld>
            <a:endParaRPr lang="en-US"/>
          </a:p>
        </p:txBody>
      </p:sp>
      <mc:AlternateContent xmlns:mc="http://schemas.openxmlformats.org/markup-compatibility/2006" xmlns:a14="http://schemas.microsoft.com/office/drawing/2010/main">
        <mc:Choice Requires="a14">
          <p:sp>
            <p:nvSpPr>
              <p:cNvPr id="13" name="Rectangle 12"/>
              <p:cNvSpPr/>
              <p:nvPr/>
            </p:nvSpPr>
            <p:spPr>
              <a:xfrm>
                <a:off x="1656077" y="3020786"/>
                <a:ext cx="8174995" cy="126175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𝑃</m:t>
                          </m:r>
                        </m:e>
                        <m:sub>
                          <m:sSub>
                            <m:sSubPr>
                              <m:ctrlPr>
                                <a:rPr lang="en-US" sz="2600" i="1">
                                  <a:latin typeface="Cambria Math" panose="02040503050406030204" pitchFamily="18" charset="0"/>
                                </a:rPr>
                              </m:ctrlPr>
                            </m:sSubPr>
                            <m:e>
                              <m:r>
                                <a:rPr lang="en-US" sz="2600" i="1">
                                  <a:latin typeface="Cambria Math" panose="02040503050406030204" pitchFamily="18" charset="0"/>
                                </a:rPr>
                                <m:t>𝑛</m:t>
                              </m:r>
                            </m:e>
                            <m:sub>
                              <m:r>
                                <a:rPr lang="en-US" sz="2600" i="1">
                                  <a:latin typeface="Cambria Math" panose="02040503050406030204" pitchFamily="18" charset="0"/>
                                </a:rPr>
                                <m:t>𝑜𝑢𝑡</m:t>
                              </m:r>
                            </m:sub>
                          </m:sSub>
                        </m:sub>
                      </m:sSub>
                      <m:r>
                        <a:rPr lang="en-US" sz="2600" i="0">
                          <a:latin typeface="Cambria Math" panose="02040503050406030204" pitchFamily="18" charset="0"/>
                        </a:rPr>
                        <m:t>=</m:t>
                      </m:r>
                      <m:sSup>
                        <m:sSupPr>
                          <m:ctrlPr>
                            <a:rPr lang="en-US" sz="2600" i="1">
                              <a:latin typeface="Cambria Math" panose="02040503050406030204" pitchFamily="18" charset="0"/>
                            </a:rPr>
                          </m:ctrlPr>
                        </m:sSupPr>
                        <m:e>
                          <m:r>
                            <a:rPr lang="en-US" sz="2600" i="1">
                              <a:latin typeface="Cambria Math" panose="02040503050406030204" pitchFamily="18" charset="0"/>
                            </a:rPr>
                            <m:t>𝛿</m:t>
                          </m:r>
                        </m:e>
                        <m:sup>
                          <m:r>
                            <a:rPr lang="en-US" sz="2600" i="0">
                              <a:latin typeface="Cambria Math" panose="02040503050406030204" pitchFamily="18" charset="0"/>
                            </a:rPr>
                            <m:t>2</m:t>
                          </m:r>
                        </m:sup>
                      </m:sSup>
                      <m:r>
                        <a:rPr lang="en-US" sz="2600" i="0">
                          <a:latin typeface="Cambria Math" panose="02040503050406030204" pitchFamily="18" charset="0"/>
                        </a:rPr>
                        <m:t>=</m:t>
                      </m:r>
                      <m:nary>
                        <m:naryPr>
                          <m:limLoc m:val="undOvr"/>
                          <m:grow m:val="on"/>
                          <m:ctrlPr>
                            <a:rPr lang="en-US" sz="2600" i="1">
                              <a:latin typeface="Cambria Math" panose="02040503050406030204" pitchFamily="18" charset="0"/>
                            </a:rPr>
                          </m:ctrlPr>
                        </m:naryPr>
                        <m:sub>
                          <m:r>
                            <a:rPr lang="en-US" sz="2600" i="0">
                              <a:latin typeface="Cambria Math" panose="02040503050406030204" pitchFamily="18" charset="0"/>
                            </a:rPr>
                            <m:t>−∞</m:t>
                          </m:r>
                        </m:sub>
                        <m:sup>
                          <m:r>
                            <a:rPr lang="en-US" sz="2600" i="0">
                              <a:latin typeface="Cambria Math" panose="02040503050406030204" pitchFamily="18" charset="0"/>
                            </a:rPr>
                            <m:t>∞</m:t>
                          </m:r>
                        </m:sup>
                        <m:e>
                          <m:sSub>
                            <m:sSubPr>
                              <m:ctrlPr>
                                <a:rPr lang="en-US" sz="2600" i="1">
                                  <a:latin typeface="Cambria Math" panose="02040503050406030204" pitchFamily="18" charset="0"/>
                                </a:rPr>
                              </m:ctrlPr>
                            </m:sSubPr>
                            <m:e>
                              <m:r>
                                <a:rPr lang="en-US" sz="2600" i="1">
                                  <a:latin typeface="Cambria Math" panose="02040503050406030204" pitchFamily="18" charset="0"/>
                                </a:rPr>
                                <m:t>𝑁</m:t>
                              </m:r>
                            </m:e>
                            <m:sub>
                              <m:r>
                                <a:rPr lang="en-US" sz="2600" i="0">
                                  <a:latin typeface="Cambria Math" panose="02040503050406030204" pitchFamily="18" charset="0"/>
                                </a:rPr>
                                <m:t>0</m:t>
                              </m:r>
                            </m:sub>
                          </m:sSub>
                          <m:sSup>
                            <m:sSupPr>
                              <m:ctrlPr>
                                <a:rPr lang="en-US" sz="2600" i="1">
                                  <a:latin typeface="Cambria Math" panose="02040503050406030204" pitchFamily="18" charset="0"/>
                                </a:rPr>
                              </m:ctrlPr>
                            </m:sSupPr>
                            <m:e>
                              <m:d>
                                <m:dPr>
                                  <m:begChr m:val="|"/>
                                  <m:endChr m:val="|"/>
                                  <m:ctrlPr>
                                    <a:rPr lang="en-US" sz="2600" i="1">
                                      <a:latin typeface="Cambria Math" panose="02040503050406030204" pitchFamily="18" charset="0"/>
                                    </a:rPr>
                                  </m:ctrlPr>
                                </m:dPr>
                                <m:e>
                                  <m:sSub>
                                    <m:sSubPr>
                                      <m:ctrlPr>
                                        <a:rPr lang="en-US" sz="2600" i="1">
                                          <a:latin typeface="Cambria Math" panose="02040503050406030204" pitchFamily="18" charset="0"/>
                                        </a:rPr>
                                      </m:ctrlPr>
                                    </m:sSubPr>
                                    <m:e>
                                      <m:r>
                                        <a:rPr lang="en-US" sz="2600" i="1">
                                          <a:latin typeface="Cambria Math" panose="02040503050406030204" pitchFamily="18" charset="0"/>
                                        </a:rPr>
                                        <m:t>𝐾</m:t>
                                      </m:r>
                                    </m:e>
                                    <m:sub>
                                      <m:r>
                                        <a:rPr lang="en-US" sz="2600" i="1">
                                          <a:latin typeface="Cambria Math" panose="02040503050406030204" pitchFamily="18" charset="0"/>
                                        </a:rPr>
                                        <m:t>𝑖</m:t>
                                      </m:r>
                                    </m:sub>
                                  </m:sSub>
                                  <m:d>
                                    <m:dPr>
                                      <m:ctrlPr>
                                        <a:rPr lang="en-US" sz="2600" i="1">
                                          <a:latin typeface="Cambria Math" panose="02040503050406030204" pitchFamily="18" charset="0"/>
                                        </a:rPr>
                                      </m:ctrlPr>
                                    </m:dPr>
                                    <m:e>
                                      <m:r>
                                        <a:rPr lang="en-US" sz="2600" i="0">
                                          <a:latin typeface="Cambria Math" panose="02040503050406030204" pitchFamily="18" charset="0"/>
                                        </a:rPr>
                                        <m:t>2</m:t>
                                      </m:r>
                                      <m:r>
                                        <a:rPr lang="en-US" sz="2600" i="1">
                                          <a:latin typeface="Cambria Math" panose="02040503050406030204" pitchFamily="18" charset="0"/>
                                        </a:rPr>
                                        <m:t>𝜋</m:t>
                                      </m:r>
                                      <m:r>
                                        <a:rPr lang="en-US" sz="2600" i="1">
                                          <a:latin typeface="Cambria Math" panose="02040503050406030204" pitchFamily="18" charset="0"/>
                                        </a:rPr>
                                        <m:t>𝑓</m:t>
                                      </m:r>
                                    </m:e>
                                  </m:d>
                                </m:e>
                              </m:d>
                            </m:e>
                            <m:sup>
                              <m:r>
                                <a:rPr lang="en-US" sz="2600" i="0">
                                  <a:latin typeface="Cambria Math" panose="02040503050406030204" pitchFamily="18" charset="0"/>
                                </a:rPr>
                                <m:t>2</m:t>
                              </m:r>
                            </m:sup>
                          </m:sSup>
                          <m:r>
                            <a:rPr lang="en-US" sz="2600" i="1">
                              <a:latin typeface="Cambria Math" panose="02040503050406030204" pitchFamily="18" charset="0"/>
                            </a:rPr>
                            <m:t>𝑑𝑓</m:t>
                          </m:r>
                        </m:e>
                      </m:nary>
                      <m:r>
                        <a:rPr lang="en-US" sz="2600" i="0">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𝑁</m:t>
                          </m:r>
                        </m:e>
                        <m:sub>
                          <m:r>
                            <a:rPr lang="en-US" sz="2600" i="0">
                              <a:latin typeface="Cambria Math" panose="02040503050406030204" pitchFamily="18" charset="0"/>
                            </a:rPr>
                            <m:t>0</m:t>
                          </m:r>
                        </m:sub>
                      </m:sSub>
                      <m:nary>
                        <m:naryPr>
                          <m:limLoc m:val="undOvr"/>
                          <m:grow m:val="on"/>
                          <m:ctrlPr>
                            <a:rPr lang="en-US" sz="2600" i="1">
                              <a:latin typeface="Cambria Math" panose="02040503050406030204" pitchFamily="18" charset="0"/>
                            </a:rPr>
                          </m:ctrlPr>
                        </m:naryPr>
                        <m:sub>
                          <m:r>
                            <a:rPr lang="en-US" sz="2600" i="0">
                              <a:latin typeface="Cambria Math" panose="02040503050406030204" pitchFamily="18" charset="0"/>
                            </a:rPr>
                            <m:t>−∞</m:t>
                          </m:r>
                        </m:sub>
                        <m:sup>
                          <m:r>
                            <a:rPr lang="en-US" sz="2600" i="0">
                              <a:latin typeface="Cambria Math" panose="02040503050406030204" pitchFamily="18" charset="0"/>
                            </a:rPr>
                            <m:t>∞</m:t>
                          </m:r>
                        </m:sup>
                        <m:e>
                          <m:sSup>
                            <m:sSupPr>
                              <m:ctrlPr>
                                <a:rPr lang="en-US" sz="2600" i="1">
                                  <a:latin typeface="Cambria Math" panose="02040503050406030204" pitchFamily="18" charset="0"/>
                                </a:rPr>
                              </m:ctrlPr>
                            </m:sSupPr>
                            <m:e>
                              <m:d>
                                <m:dPr>
                                  <m:begChr m:val="|"/>
                                  <m:endChr m:val="|"/>
                                  <m:ctrlPr>
                                    <a:rPr lang="en-US" sz="2600" i="1">
                                      <a:latin typeface="Cambria Math" panose="02040503050406030204" pitchFamily="18" charset="0"/>
                                    </a:rPr>
                                  </m:ctrlPr>
                                </m:dPr>
                                <m:e>
                                  <m:sSub>
                                    <m:sSubPr>
                                      <m:ctrlPr>
                                        <a:rPr lang="en-US" sz="2600" i="1">
                                          <a:latin typeface="Cambria Math" panose="02040503050406030204" pitchFamily="18" charset="0"/>
                                        </a:rPr>
                                      </m:ctrlPr>
                                    </m:sSubPr>
                                    <m:e>
                                      <m:r>
                                        <a:rPr lang="en-US" sz="2600" i="1">
                                          <a:latin typeface="Cambria Math" panose="02040503050406030204" pitchFamily="18" charset="0"/>
                                        </a:rPr>
                                        <m:t>𝐾</m:t>
                                      </m:r>
                                    </m:e>
                                    <m:sub>
                                      <m:r>
                                        <a:rPr lang="en-US" sz="2600" i="1">
                                          <a:latin typeface="Cambria Math" panose="02040503050406030204" pitchFamily="18" charset="0"/>
                                        </a:rPr>
                                        <m:t>𝑖</m:t>
                                      </m:r>
                                    </m:sub>
                                  </m:sSub>
                                  <m:d>
                                    <m:dPr>
                                      <m:ctrlPr>
                                        <a:rPr lang="en-US" sz="2600" i="1">
                                          <a:latin typeface="Cambria Math" panose="02040503050406030204" pitchFamily="18" charset="0"/>
                                        </a:rPr>
                                      </m:ctrlPr>
                                    </m:dPr>
                                    <m:e>
                                      <m:r>
                                        <a:rPr lang="en-US" sz="2600" i="0">
                                          <a:latin typeface="Cambria Math" panose="02040503050406030204" pitchFamily="18" charset="0"/>
                                        </a:rPr>
                                        <m:t>2</m:t>
                                      </m:r>
                                      <m:r>
                                        <a:rPr lang="en-US" sz="2600" i="1">
                                          <a:latin typeface="Cambria Math" panose="02040503050406030204" pitchFamily="18" charset="0"/>
                                        </a:rPr>
                                        <m:t>𝜋</m:t>
                                      </m:r>
                                      <m:r>
                                        <a:rPr lang="en-US" sz="2600" i="1">
                                          <a:latin typeface="Cambria Math" panose="02040503050406030204" pitchFamily="18" charset="0"/>
                                        </a:rPr>
                                        <m:t>𝑓</m:t>
                                      </m:r>
                                    </m:e>
                                  </m:d>
                                </m:e>
                              </m:d>
                            </m:e>
                            <m:sup>
                              <m:r>
                                <a:rPr lang="en-US" sz="2600" i="0">
                                  <a:latin typeface="Cambria Math" panose="02040503050406030204" pitchFamily="18" charset="0"/>
                                </a:rPr>
                                <m:t>2</m:t>
                              </m:r>
                            </m:sup>
                          </m:sSup>
                          <m:r>
                            <a:rPr lang="en-US" sz="2600" i="1">
                              <a:latin typeface="Cambria Math" panose="02040503050406030204" pitchFamily="18" charset="0"/>
                            </a:rPr>
                            <m:t>𝑑𝑓</m:t>
                          </m:r>
                        </m:e>
                      </m:nary>
                    </m:oMath>
                  </m:oMathPara>
                </a14:m>
                <a:endParaRPr lang="en-US" sz="2600" dirty="0"/>
              </a:p>
            </p:txBody>
          </p:sp>
        </mc:Choice>
        <mc:Fallback xmlns="">
          <p:sp>
            <p:nvSpPr>
              <p:cNvPr id="13" name="Rectangle 12"/>
              <p:cNvSpPr>
                <a:spLocks noRot="1" noChangeAspect="1" noMove="1" noResize="1" noEditPoints="1" noAdjustHandles="1" noChangeArrowheads="1" noChangeShapeType="1" noTextEdit="1"/>
              </p:cNvSpPr>
              <p:nvPr/>
            </p:nvSpPr>
            <p:spPr>
              <a:xfrm>
                <a:off x="1656077" y="3020786"/>
                <a:ext cx="8174995" cy="1261756"/>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3754375" y="5869682"/>
                <a:ext cx="3978397" cy="53149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600" i="1" smtClean="0">
                          <a:solidFill>
                            <a:srgbClr val="66FF33"/>
                          </a:solidFill>
                          <a:latin typeface="Cambria Math" panose="02040503050406030204" pitchFamily="18" charset="0"/>
                        </a:rPr>
                        <m:t>𝑆𝑁𝑅</m:t>
                      </m:r>
                      <m:r>
                        <a:rPr lang="en-US" sz="2600" i="0">
                          <a:solidFill>
                            <a:srgbClr val="66FF33"/>
                          </a:solidFill>
                          <a:latin typeface="Cambria Math" panose="02040503050406030204" pitchFamily="18" charset="0"/>
                        </a:rPr>
                        <m:t>=</m:t>
                      </m:r>
                      <m:sSub>
                        <m:sSubPr>
                          <m:ctrlPr>
                            <a:rPr lang="en-US" sz="2600" i="1">
                              <a:solidFill>
                                <a:srgbClr val="66FF33"/>
                              </a:solidFill>
                              <a:latin typeface="Cambria Math" panose="02040503050406030204" pitchFamily="18" charset="0"/>
                            </a:rPr>
                          </m:ctrlPr>
                        </m:sSubPr>
                        <m:e>
                          <m:r>
                            <a:rPr lang="en-US" sz="2600" i="1">
                              <a:solidFill>
                                <a:srgbClr val="66FF33"/>
                              </a:solidFill>
                              <a:latin typeface="Cambria Math" panose="02040503050406030204" pitchFamily="18" charset="0"/>
                            </a:rPr>
                            <m:t>𝛾</m:t>
                          </m:r>
                        </m:e>
                        <m:sub>
                          <m:r>
                            <a:rPr lang="en-US" sz="2600" i="1">
                              <a:solidFill>
                                <a:srgbClr val="66FF33"/>
                              </a:solidFill>
                              <a:latin typeface="Cambria Math" panose="02040503050406030204" pitchFamily="18" charset="0"/>
                            </a:rPr>
                            <m:t>𝑜𝑢𝑡</m:t>
                          </m:r>
                        </m:sub>
                      </m:sSub>
                      <m:r>
                        <a:rPr lang="en-US" sz="2600" i="0">
                          <a:solidFill>
                            <a:srgbClr val="66FF33"/>
                          </a:solidFill>
                          <a:latin typeface="Cambria Math" panose="02040503050406030204" pitchFamily="18" charset="0"/>
                        </a:rPr>
                        <m:t>=</m:t>
                      </m:r>
                      <m:f>
                        <m:fPr>
                          <m:type m:val="lin"/>
                          <m:ctrlPr>
                            <a:rPr lang="en-US" sz="2600" i="1">
                              <a:solidFill>
                                <a:srgbClr val="66FF33"/>
                              </a:solidFill>
                              <a:latin typeface="Cambria Math" panose="02040503050406030204" pitchFamily="18" charset="0"/>
                            </a:rPr>
                          </m:ctrlPr>
                        </m:fPr>
                        <m:num>
                          <m:sSub>
                            <m:sSubPr>
                              <m:ctrlPr>
                                <a:rPr lang="en-US" sz="2600" i="1">
                                  <a:solidFill>
                                    <a:srgbClr val="66FF33"/>
                                  </a:solidFill>
                                  <a:latin typeface="Cambria Math" panose="02040503050406030204" pitchFamily="18" charset="0"/>
                                </a:rPr>
                              </m:ctrlPr>
                            </m:sSubPr>
                            <m:e>
                              <m:r>
                                <a:rPr lang="en-US" sz="2600" i="1">
                                  <a:solidFill>
                                    <a:srgbClr val="66FF33"/>
                                  </a:solidFill>
                                  <a:latin typeface="Cambria Math" panose="02040503050406030204" pitchFamily="18" charset="0"/>
                                </a:rPr>
                                <m:t>𝑃</m:t>
                              </m:r>
                            </m:e>
                            <m:sub>
                              <m:sSub>
                                <m:sSubPr>
                                  <m:ctrlPr>
                                    <a:rPr lang="en-US" sz="2600" i="1">
                                      <a:solidFill>
                                        <a:srgbClr val="66FF33"/>
                                      </a:solidFill>
                                      <a:latin typeface="Cambria Math" panose="02040503050406030204" pitchFamily="18" charset="0"/>
                                    </a:rPr>
                                  </m:ctrlPr>
                                </m:sSubPr>
                                <m:e>
                                  <m:r>
                                    <a:rPr lang="en-US" sz="2600" i="1">
                                      <a:solidFill>
                                        <a:srgbClr val="66FF33"/>
                                      </a:solidFill>
                                      <a:latin typeface="Cambria Math" panose="02040503050406030204" pitchFamily="18" charset="0"/>
                                    </a:rPr>
                                    <m:t>𝑐</m:t>
                                  </m:r>
                                </m:e>
                                <m:sub>
                                  <m:r>
                                    <a:rPr lang="en-US" sz="2600" i="1">
                                      <a:solidFill>
                                        <a:srgbClr val="66FF33"/>
                                      </a:solidFill>
                                      <a:latin typeface="Cambria Math" panose="02040503050406030204" pitchFamily="18" charset="0"/>
                                    </a:rPr>
                                    <m:t>𝑖𝑜𝑢𝑡</m:t>
                                  </m:r>
                                </m:sub>
                              </m:sSub>
                            </m:sub>
                          </m:sSub>
                        </m:num>
                        <m:den>
                          <m:sSub>
                            <m:sSubPr>
                              <m:ctrlPr>
                                <a:rPr lang="en-US" sz="2600" i="1">
                                  <a:solidFill>
                                    <a:srgbClr val="66FF33"/>
                                  </a:solidFill>
                                  <a:latin typeface="Cambria Math" panose="02040503050406030204" pitchFamily="18" charset="0"/>
                                </a:rPr>
                              </m:ctrlPr>
                            </m:sSubPr>
                            <m:e>
                              <m:r>
                                <a:rPr lang="en-US" sz="2600" i="1">
                                  <a:solidFill>
                                    <a:srgbClr val="66FF33"/>
                                  </a:solidFill>
                                  <a:latin typeface="Cambria Math" panose="02040503050406030204" pitchFamily="18" charset="0"/>
                                </a:rPr>
                                <m:t>𝑃</m:t>
                              </m:r>
                            </m:e>
                            <m:sub>
                              <m:sSub>
                                <m:sSubPr>
                                  <m:ctrlPr>
                                    <a:rPr lang="en-US" sz="2600" i="1">
                                      <a:solidFill>
                                        <a:srgbClr val="66FF33"/>
                                      </a:solidFill>
                                      <a:latin typeface="Cambria Math" panose="02040503050406030204" pitchFamily="18" charset="0"/>
                                    </a:rPr>
                                  </m:ctrlPr>
                                </m:sSubPr>
                                <m:e>
                                  <m:r>
                                    <a:rPr lang="en-US" sz="2600" i="1">
                                      <a:solidFill>
                                        <a:srgbClr val="66FF33"/>
                                      </a:solidFill>
                                      <a:latin typeface="Cambria Math" panose="02040503050406030204" pitchFamily="18" charset="0"/>
                                    </a:rPr>
                                    <m:t>𝑛</m:t>
                                  </m:r>
                                </m:e>
                                <m:sub>
                                  <m:r>
                                    <a:rPr lang="en-US" sz="2600" i="1">
                                      <a:solidFill>
                                        <a:srgbClr val="66FF33"/>
                                      </a:solidFill>
                                      <a:latin typeface="Cambria Math" panose="02040503050406030204" pitchFamily="18" charset="0"/>
                                    </a:rPr>
                                    <m:t>𝑜𝑢𝑡</m:t>
                                  </m:r>
                                </m:sub>
                              </m:sSub>
                            </m:sub>
                          </m:sSub>
                        </m:den>
                      </m:f>
                    </m:oMath>
                  </m:oMathPara>
                </a14:m>
                <a:endParaRPr lang="en-US" sz="2600" dirty="0">
                  <a:solidFill>
                    <a:srgbClr val="66FF33"/>
                  </a:solidFill>
                </a:endParaRPr>
              </a:p>
            </p:txBody>
          </p:sp>
        </mc:Choice>
        <mc:Fallback xmlns="">
          <p:sp>
            <p:nvSpPr>
              <p:cNvPr id="15" name="Rectangle 14"/>
              <p:cNvSpPr>
                <a:spLocks noRot="1" noChangeAspect="1" noMove="1" noResize="1" noEditPoints="1" noAdjustHandles="1" noChangeArrowheads="1" noChangeShapeType="1" noTextEdit="1"/>
              </p:cNvSpPr>
              <p:nvPr/>
            </p:nvSpPr>
            <p:spPr>
              <a:xfrm>
                <a:off x="3754375" y="5869682"/>
                <a:ext cx="3978397" cy="531492"/>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967473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10801350" cy="762003"/>
          </a:xfrm>
          <a:noFill/>
        </p:spPr>
        <p:txBody>
          <a:bodyPr>
            <a:normAutofit/>
          </a:bodyPr>
          <a:lstStyle/>
          <a:p>
            <a:r>
              <a:rPr lang="vi-VN" sz="3600" dirty="0">
                <a:solidFill>
                  <a:srgbClr val="FFFF00"/>
                </a:solidFill>
              </a:rPr>
              <a:t>5.3	Bộ lọc phối hợp</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42900" y="914400"/>
                <a:ext cx="11620500" cy="5629275"/>
              </a:xfrm>
            </p:spPr>
            <p:txBody>
              <a:bodyPr>
                <a:noAutofit/>
              </a:bodyPr>
              <a:lstStyle/>
              <a:p>
                <a:pPr marL="0" indent="0">
                  <a:lnSpc>
                    <a:spcPct val="110000"/>
                  </a:lnSpc>
                  <a:spcBef>
                    <a:spcPts val="300"/>
                  </a:spcBef>
                  <a:spcAft>
                    <a:spcPts val="300"/>
                  </a:spcAft>
                  <a:buNone/>
                </a:pPr>
                <a:r>
                  <a:rPr lang="vi-VN" sz="2600" b="1" dirty="0" smtClean="0">
                    <a:solidFill>
                      <a:srgbClr val="66FF33"/>
                    </a:solidFill>
                    <a:latin typeface="Times New Roman" panose="02020603050405020304" pitchFamily="18" charset="0"/>
                    <a:cs typeface="Times New Roman" panose="02020603050405020304" pitchFamily="18" charset="0"/>
                  </a:rPr>
                  <a:t>5.3.1 Đặt vấn đề</a:t>
                </a:r>
              </a:p>
              <a:p>
                <a:pPr lvl="1" indent="-457200">
                  <a:lnSpc>
                    <a:spcPct val="110000"/>
                  </a:lnSpc>
                  <a:buFont typeface="Wingdings" panose="05000000000000000000" pitchFamily="2" charset="2"/>
                  <a:buChar char="v"/>
                </a:pPr>
                <a:r>
                  <a:rPr lang="vi-VN" sz="2600" b="1" dirty="0" smtClean="0">
                    <a:latin typeface="Times New Roman" panose="02020603050405020304" pitchFamily="18" charset="0"/>
                    <a:cs typeface="Times New Roman" panose="02020603050405020304" pitchFamily="18" charset="0"/>
                  </a:rPr>
                  <a:t>Giải bài toán</a:t>
                </a:r>
              </a:p>
              <a:p>
                <a:pPr marL="800100" lvl="2" indent="-457200">
                  <a:lnSpc>
                    <a:spcPct val="110000"/>
                  </a:lnSpc>
                  <a:buFont typeface="Wingdings" panose="05000000000000000000" pitchFamily="2" charset="2"/>
                  <a:buChar char="Ø"/>
                </a:pPr>
                <a:r>
                  <a:rPr lang="vi-VN" sz="2600" dirty="0">
                    <a:latin typeface="Times New Roman" panose="02020603050405020304" pitchFamily="18" charset="0"/>
                    <a:cs typeface="Times New Roman" panose="02020603050405020304" pitchFamily="18" charset="0"/>
                  </a:rPr>
                  <a:t>Xét tỷ số công suất tín hiệu trên công suất nhiễu:</a:t>
                </a:r>
              </a:p>
              <a:p>
                <a:pPr marL="685800" lvl="2" indent="-342900">
                  <a:lnSpc>
                    <a:spcPct val="110000"/>
                  </a:lnSpc>
                  <a:buFont typeface="Wingdings" panose="05000000000000000000" pitchFamily="2" charset="2"/>
                  <a:buChar char="§"/>
                </a:pPr>
                <a:endParaRPr lang="vi-VN" sz="2600" dirty="0" smtClean="0">
                  <a:latin typeface="Times New Roman" panose="02020603050405020304" pitchFamily="18" charset="0"/>
                  <a:cs typeface="Times New Roman" panose="02020603050405020304" pitchFamily="18" charset="0"/>
                </a:endParaRPr>
              </a:p>
              <a:p>
                <a:pPr marL="685800" lvl="2" indent="-342900">
                  <a:lnSpc>
                    <a:spcPct val="110000"/>
                  </a:lnSpc>
                  <a:buFont typeface="Wingdings" panose="05000000000000000000" pitchFamily="2" charset="2"/>
                  <a:buChar char="§"/>
                </a:pPr>
                <a:endParaRPr lang="vi-VN" sz="2600" dirty="0">
                  <a:latin typeface="Times New Roman" panose="02020603050405020304" pitchFamily="18" charset="0"/>
                  <a:cs typeface="Times New Roman" panose="02020603050405020304" pitchFamily="18" charset="0"/>
                </a:endParaRPr>
              </a:p>
              <a:p>
                <a:pPr marL="685800" lvl="2" indent="-342900">
                  <a:lnSpc>
                    <a:spcPct val="110000"/>
                  </a:lnSpc>
                  <a:buFont typeface="Wingdings" panose="05000000000000000000" pitchFamily="2" charset="2"/>
                  <a:buChar char="§"/>
                </a:pPr>
                <a:endParaRPr lang="vi-VN" sz="2600" dirty="0" smtClean="0">
                  <a:latin typeface="Times New Roman" panose="02020603050405020304" pitchFamily="18" charset="0"/>
                  <a:cs typeface="Times New Roman" panose="02020603050405020304" pitchFamily="18" charset="0"/>
                </a:endParaRPr>
              </a:p>
              <a:p>
                <a:pPr marL="800100" lvl="2" indent="-457200">
                  <a:lnSpc>
                    <a:spcPct val="110000"/>
                  </a:lnSpc>
                  <a:buFont typeface="Wingdings" panose="05000000000000000000" pitchFamily="2" charset="2"/>
                  <a:buChar char="Ø"/>
                </a:pPr>
                <a:r>
                  <a:rPr lang="vi-VN" sz="2600" dirty="0" smtClean="0">
                    <a:latin typeface="Times New Roman" panose="02020603050405020304" pitchFamily="18" charset="0"/>
                    <a:cs typeface="Times New Roman" panose="02020603050405020304" pitchFamily="18" charset="0"/>
                  </a:rPr>
                  <a:t>Cần tìm </a:t>
                </a:r>
                <a14:m>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𝐾</m:t>
                        </m:r>
                      </m:e>
                      <m:sub>
                        <m:r>
                          <a:rPr lang="en-US" sz="2600" i="1">
                            <a:latin typeface="Cambria Math" panose="02040503050406030204" pitchFamily="18" charset="0"/>
                          </a:rPr>
                          <m:t>𝑖</m:t>
                        </m:r>
                      </m:sub>
                    </m:sSub>
                    <m:d>
                      <m:dPr>
                        <m:ctrlPr>
                          <a:rPr lang="en-US" sz="2600" i="1">
                            <a:latin typeface="Cambria Math" panose="02040503050406030204" pitchFamily="18" charset="0"/>
                          </a:rPr>
                        </m:ctrlPr>
                      </m:dPr>
                      <m:e>
                        <m:r>
                          <a:rPr lang="en-US" sz="2600">
                            <a:latin typeface="Cambria Math" panose="02040503050406030204" pitchFamily="18" charset="0"/>
                          </a:rPr>
                          <m:t>2</m:t>
                        </m:r>
                        <m:r>
                          <a:rPr lang="en-US" sz="2600" i="1">
                            <a:latin typeface="Cambria Math" panose="02040503050406030204" pitchFamily="18" charset="0"/>
                          </a:rPr>
                          <m:t>𝜋</m:t>
                        </m:r>
                        <m:r>
                          <a:rPr lang="en-US" sz="2600" i="1">
                            <a:latin typeface="Cambria Math" panose="02040503050406030204" pitchFamily="18" charset="0"/>
                          </a:rPr>
                          <m:t>𝑓</m:t>
                        </m:r>
                      </m:e>
                    </m:d>
                  </m:oMath>
                </a14:m>
                <a:r>
                  <a:rPr lang="vi-VN" sz="2600" dirty="0" smtClean="0">
                    <a:latin typeface="Times New Roman" panose="02020603050405020304" pitchFamily="18" charset="0"/>
                    <a:cs typeface="Times New Roman" panose="02020603050405020304" pitchFamily="18" charset="0"/>
                  </a:rPr>
                  <a:t> để </a:t>
                </a:r>
                <a14:m>
                  <m:oMath xmlns:m="http://schemas.openxmlformats.org/officeDocument/2006/math">
                    <m:r>
                      <a:rPr lang="en-US" sz="2600" i="1">
                        <a:latin typeface="Cambria Math" panose="02040503050406030204" pitchFamily="18" charset="0"/>
                      </a:rPr>
                      <m:t>𝑆𝑁𝑅</m:t>
                    </m:r>
                  </m:oMath>
                </a14:m>
                <a:r>
                  <a:rPr lang="vi-VN" sz="2600" dirty="0" smtClean="0">
                    <a:latin typeface="Times New Roman" panose="02020603050405020304" pitchFamily="18" charset="0"/>
                    <a:cs typeface="Times New Roman" panose="02020603050405020304" pitchFamily="18" charset="0"/>
                  </a:rPr>
                  <a:t> đạt cực đại?</a:t>
                </a:r>
              </a:p>
              <a:p>
                <a:pPr marL="685800" lvl="2" indent="-342900">
                  <a:lnSpc>
                    <a:spcPct val="110000"/>
                  </a:lnSpc>
                  <a:buFont typeface="Wingdings" panose="05000000000000000000" pitchFamily="2" charset="2"/>
                  <a:buChar char="§"/>
                </a:pPr>
                <a:r>
                  <a:rPr lang="vi-VN" sz="2600" dirty="0" smtClean="0">
                    <a:latin typeface="Times New Roman" panose="02020603050405020304" pitchFamily="18" charset="0"/>
                    <a:cs typeface="Times New Roman" panose="02020603050405020304" pitchFamily="18" charset="0"/>
                  </a:rPr>
                  <a:t>Khi </a:t>
                </a:r>
                <a14:m>
                  <m:oMath xmlns:m="http://schemas.openxmlformats.org/officeDocument/2006/math">
                    <m:r>
                      <a:rPr lang="en-US" sz="2800" i="1">
                        <a:latin typeface="Cambria Math" panose="02040503050406030204" pitchFamily="18" charset="0"/>
                      </a:rPr>
                      <m:t>𝜑</m:t>
                    </m:r>
                    <m:d>
                      <m:dPr>
                        <m:ctrlPr>
                          <a:rPr lang="en-US" sz="2800" i="1">
                            <a:latin typeface="Cambria Math" panose="02040503050406030204" pitchFamily="18" charset="0"/>
                          </a:rPr>
                        </m:ctrlPr>
                      </m:dPr>
                      <m:e>
                        <m:r>
                          <a:rPr lang="en-US" sz="2800" i="1">
                            <a:latin typeface="Cambria Math" panose="02040503050406030204" pitchFamily="18" charset="0"/>
                          </a:rPr>
                          <m:t>𝑥</m:t>
                        </m:r>
                      </m:e>
                    </m:d>
                    <m:r>
                      <a:rPr lang="en-US" sz="2800">
                        <a:latin typeface="Cambria Math" panose="02040503050406030204" pitchFamily="18" charset="0"/>
                      </a:rPr>
                      <m:t>=</m:t>
                    </m:r>
                    <m:r>
                      <a:rPr lang="en-US" sz="2800" i="1">
                        <a:latin typeface="Cambria Math" panose="02040503050406030204" pitchFamily="18" charset="0"/>
                      </a:rPr>
                      <m:t>𝑘</m:t>
                    </m:r>
                    <m:sSup>
                      <m:sSupPr>
                        <m:ctrlPr>
                          <a:rPr lang="en-US" sz="2800" i="1">
                            <a:latin typeface="Cambria Math" panose="02040503050406030204" pitchFamily="18" charset="0"/>
                          </a:rPr>
                        </m:ctrlPr>
                      </m:sSupPr>
                      <m:e>
                        <m:r>
                          <a:rPr lang="en-US" sz="2800" i="1">
                            <a:latin typeface="Cambria Math" panose="02040503050406030204" pitchFamily="18" charset="0"/>
                          </a:rPr>
                          <m:t>𝐹</m:t>
                        </m:r>
                      </m:e>
                      <m:sup>
                        <m:r>
                          <a:rPr lang="en-US" sz="2800">
                            <a:latin typeface="Cambria Math" panose="02040503050406030204" pitchFamily="18" charset="0"/>
                          </a:rPr>
                          <m:t>∗</m:t>
                        </m:r>
                      </m:sup>
                    </m:sSup>
                    <m:d>
                      <m:dPr>
                        <m:ctrlPr>
                          <a:rPr lang="en-US" sz="2800" i="1">
                            <a:latin typeface="Cambria Math" panose="02040503050406030204" pitchFamily="18" charset="0"/>
                          </a:rPr>
                        </m:ctrlPr>
                      </m:dPr>
                      <m:e>
                        <m:r>
                          <a:rPr lang="en-US" sz="2800" i="1">
                            <a:latin typeface="Cambria Math" panose="02040503050406030204" pitchFamily="18" charset="0"/>
                          </a:rPr>
                          <m:t>𝑥</m:t>
                        </m:r>
                      </m:e>
                    </m:d>
                    <m:r>
                      <a:rPr lang="vi-VN" sz="2800" b="0" i="0" smtClean="0">
                        <a:latin typeface="Cambria Math" panose="02040503050406030204" pitchFamily="18" charset="0"/>
                      </a:rPr>
                      <m:t>,  </m:t>
                    </m:r>
                    <m:r>
                      <m:rPr>
                        <m:sty m:val="p"/>
                      </m:rPr>
                      <a:rPr lang="vi-VN" sz="2800" i="1">
                        <a:latin typeface="Cambria Math" panose="02040503050406030204" pitchFamily="18" charset="0"/>
                      </a:rPr>
                      <m:t>t</m:t>
                    </m:r>
                  </m:oMath>
                </a14:m>
                <a:r>
                  <a:rPr lang="vi-VN" sz="2600" dirty="0" smtClean="0">
                    <a:latin typeface="Times New Roman" panose="02020603050405020304" pitchFamily="18" charset="0"/>
                    <a:cs typeface="Times New Roman" panose="02020603050405020304" pitchFamily="18" charset="0"/>
                  </a:rPr>
                  <a:t>a có: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42900" y="914400"/>
                <a:ext cx="11620500" cy="5629275"/>
              </a:xfrm>
              <a:blipFill rotWithShape="0">
                <a:blip r:embed="rId2"/>
                <a:stretch>
                  <a:fillRect l="-944" t="-758"/>
                </a:stretch>
              </a:blipFill>
            </p:spPr>
            <p:txBody>
              <a:bodyPr/>
              <a:lstStyle/>
              <a:p>
                <a:r>
                  <a:rPr lang="en-US">
                    <a:noFill/>
                  </a:rPr>
                  <a:t> </a:t>
                </a:r>
              </a:p>
            </p:txBody>
          </p:sp>
        </mc:Fallback>
      </mc:AlternateContent>
      <p:cxnSp>
        <p:nvCxnSpPr>
          <p:cNvPr id="5" name="Straight Connector 4"/>
          <p:cNvCxnSpPr/>
          <p:nvPr/>
        </p:nvCxnSpPr>
        <p:spPr>
          <a:xfrm>
            <a:off x="15240" y="762003"/>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normAutofit lnSpcReduction="10000"/>
          </a:bodyPr>
          <a:lstStyle/>
          <a:p>
            <a:fld id="{A5965DA7-CFD0-4BBC-8CE4-76678E81AE32}" type="slidenum">
              <a:rPr lang="en-US" smtClean="0"/>
              <a:t>18</a:t>
            </a:fld>
            <a:endParaRPr lang="en-US"/>
          </a:p>
        </p:txBody>
      </p:sp>
      <mc:AlternateContent xmlns:mc="http://schemas.openxmlformats.org/markup-compatibility/2006" xmlns:a14="http://schemas.microsoft.com/office/drawing/2010/main">
        <mc:Choice Requires="a14">
          <p:sp>
            <p:nvSpPr>
              <p:cNvPr id="9" name="Rectangle 8"/>
              <p:cNvSpPr/>
              <p:nvPr/>
            </p:nvSpPr>
            <p:spPr>
              <a:xfrm>
                <a:off x="2162082" y="2394034"/>
                <a:ext cx="7898316" cy="12429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600" i="1">
                          <a:latin typeface="Cambria Math" panose="02040503050406030204" pitchFamily="18" charset="0"/>
                        </a:rPr>
                        <m:t>𝑆𝑁𝑅</m:t>
                      </m:r>
                      <m:r>
                        <a:rPr lang="en-US" sz="2600" i="0">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𝛾</m:t>
                          </m:r>
                        </m:e>
                        <m:sub>
                          <m:r>
                            <a:rPr lang="en-US" sz="2600" i="1">
                              <a:latin typeface="Cambria Math" panose="02040503050406030204" pitchFamily="18" charset="0"/>
                            </a:rPr>
                            <m:t>𝑜𝑢𝑡</m:t>
                          </m:r>
                        </m:sub>
                      </m:sSub>
                      <m:r>
                        <a:rPr lang="en-US" sz="2600" i="0">
                          <a:latin typeface="Cambria Math" panose="02040503050406030204" pitchFamily="18" charset="0"/>
                        </a:rPr>
                        <m:t>=</m:t>
                      </m:r>
                      <m:f>
                        <m:fPr>
                          <m:ctrlPr>
                            <a:rPr lang="en-US" sz="2600" i="1">
                              <a:latin typeface="Cambria Math" panose="02040503050406030204" pitchFamily="18" charset="0"/>
                            </a:rPr>
                          </m:ctrlPr>
                        </m:fPr>
                        <m:num>
                          <m:sSup>
                            <m:sSupPr>
                              <m:ctrlPr>
                                <a:rPr lang="en-US" sz="2600" i="1">
                                  <a:latin typeface="Cambria Math" panose="02040503050406030204" pitchFamily="18" charset="0"/>
                                </a:rPr>
                              </m:ctrlPr>
                            </m:sSupPr>
                            <m:e>
                              <m:d>
                                <m:dPr>
                                  <m:begChr m:val="|"/>
                                  <m:endChr m:val="|"/>
                                  <m:ctrlPr>
                                    <a:rPr lang="en-US" sz="2600" i="1">
                                      <a:latin typeface="Cambria Math" panose="02040503050406030204" pitchFamily="18" charset="0"/>
                                    </a:rPr>
                                  </m:ctrlPr>
                                </m:dPr>
                                <m:e>
                                  <m:nary>
                                    <m:naryPr>
                                      <m:limLoc m:val="undOvr"/>
                                      <m:grow m:val="on"/>
                                      <m:ctrlPr>
                                        <a:rPr lang="en-US" sz="2600" i="1">
                                          <a:latin typeface="Cambria Math" panose="02040503050406030204" pitchFamily="18" charset="0"/>
                                        </a:rPr>
                                      </m:ctrlPr>
                                    </m:naryPr>
                                    <m:sub>
                                      <m:r>
                                        <a:rPr lang="en-US" sz="2600" i="0">
                                          <a:latin typeface="Cambria Math" panose="02040503050406030204" pitchFamily="18" charset="0"/>
                                        </a:rPr>
                                        <m:t>−∞</m:t>
                                      </m:r>
                                    </m:sub>
                                    <m:sup>
                                      <m:r>
                                        <a:rPr lang="en-US" sz="2600" i="0">
                                          <a:latin typeface="Cambria Math" panose="02040503050406030204" pitchFamily="18" charset="0"/>
                                        </a:rPr>
                                        <m:t>∞</m:t>
                                      </m:r>
                                    </m:sup>
                                    <m:e>
                                      <m:sSub>
                                        <m:sSubPr>
                                          <m:ctrlPr>
                                            <a:rPr lang="en-US" sz="2600" i="1">
                                              <a:latin typeface="Cambria Math" panose="02040503050406030204" pitchFamily="18" charset="0"/>
                                            </a:rPr>
                                          </m:ctrlPr>
                                        </m:sSubPr>
                                        <m:e>
                                          <m:r>
                                            <a:rPr lang="en-US" sz="2600" i="1">
                                              <a:latin typeface="Cambria Math" panose="02040503050406030204" pitchFamily="18" charset="0"/>
                                            </a:rPr>
                                            <m:t>𝑆</m:t>
                                          </m:r>
                                        </m:e>
                                        <m:sub>
                                          <m:r>
                                            <a:rPr lang="en-US" sz="2600" i="1">
                                              <a:latin typeface="Cambria Math" panose="02040503050406030204" pitchFamily="18" charset="0"/>
                                            </a:rPr>
                                            <m:t>𝑖𝑣</m:t>
                                          </m:r>
                                        </m:sub>
                                      </m:sSub>
                                      <m:d>
                                        <m:dPr>
                                          <m:ctrlPr>
                                            <a:rPr lang="en-US" sz="2600" i="1">
                                              <a:latin typeface="Cambria Math" panose="02040503050406030204" pitchFamily="18" charset="0"/>
                                            </a:rPr>
                                          </m:ctrlPr>
                                        </m:dPr>
                                        <m:e>
                                          <m:r>
                                            <a:rPr lang="en-US" sz="2600" i="0">
                                              <a:latin typeface="Cambria Math" panose="02040503050406030204" pitchFamily="18" charset="0"/>
                                            </a:rPr>
                                            <m:t>2</m:t>
                                          </m:r>
                                          <m:r>
                                            <a:rPr lang="en-US" sz="2600" i="1">
                                              <a:latin typeface="Cambria Math" panose="02040503050406030204" pitchFamily="18" charset="0"/>
                                            </a:rPr>
                                            <m:t>𝜋</m:t>
                                          </m:r>
                                          <m:r>
                                            <a:rPr lang="en-US" sz="2600" i="1">
                                              <a:latin typeface="Cambria Math" panose="02040503050406030204" pitchFamily="18" charset="0"/>
                                            </a:rPr>
                                            <m:t>𝑓</m:t>
                                          </m:r>
                                        </m:e>
                                      </m:d>
                                      <m:sSub>
                                        <m:sSubPr>
                                          <m:ctrlPr>
                                            <a:rPr lang="en-US" sz="2600" i="1">
                                              <a:latin typeface="Cambria Math" panose="02040503050406030204" pitchFamily="18" charset="0"/>
                                            </a:rPr>
                                          </m:ctrlPr>
                                        </m:sSubPr>
                                        <m:e>
                                          <m:r>
                                            <a:rPr lang="en-US" sz="2600" i="1">
                                              <a:latin typeface="Cambria Math" panose="02040503050406030204" pitchFamily="18" charset="0"/>
                                            </a:rPr>
                                            <m:t>𝐾</m:t>
                                          </m:r>
                                        </m:e>
                                        <m:sub>
                                          <m:r>
                                            <a:rPr lang="en-US" sz="2600" i="1">
                                              <a:latin typeface="Cambria Math" panose="02040503050406030204" pitchFamily="18" charset="0"/>
                                            </a:rPr>
                                            <m:t>𝑖</m:t>
                                          </m:r>
                                        </m:sub>
                                      </m:sSub>
                                      <m:d>
                                        <m:dPr>
                                          <m:ctrlPr>
                                            <a:rPr lang="en-US" sz="2600" i="1">
                                              <a:latin typeface="Cambria Math" panose="02040503050406030204" pitchFamily="18" charset="0"/>
                                            </a:rPr>
                                          </m:ctrlPr>
                                        </m:dPr>
                                        <m:e>
                                          <m:r>
                                            <a:rPr lang="en-US" sz="2600" i="0">
                                              <a:latin typeface="Cambria Math" panose="02040503050406030204" pitchFamily="18" charset="0"/>
                                            </a:rPr>
                                            <m:t>2</m:t>
                                          </m:r>
                                          <m:r>
                                            <a:rPr lang="en-US" sz="2600" i="1">
                                              <a:latin typeface="Cambria Math" panose="02040503050406030204" pitchFamily="18" charset="0"/>
                                            </a:rPr>
                                            <m:t>𝜋</m:t>
                                          </m:r>
                                          <m:r>
                                            <a:rPr lang="en-US" sz="2600" i="1">
                                              <a:latin typeface="Cambria Math" panose="02040503050406030204" pitchFamily="18" charset="0"/>
                                            </a:rPr>
                                            <m:t>𝑓</m:t>
                                          </m:r>
                                        </m:e>
                                      </m:d>
                                      <m:r>
                                        <m:rPr>
                                          <m:sty m:val="p"/>
                                        </m:rPr>
                                        <a:rPr lang="en-US" sz="2600" i="0">
                                          <a:latin typeface="Cambria Math" panose="02040503050406030204" pitchFamily="18" charset="0"/>
                                        </a:rPr>
                                        <m:t>exp</m:t>
                                      </m:r>
                                      <m:d>
                                        <m:dPr>
                                          <m:ctrlPr>
                                            <a:rPr lang="en-US" sz="2600" i="1">
                                              <a:latin typeface="Cambria Math" panose="02040503050406030204" pitchFamily="18" charset="0"/>
                                            </a:rPr>
                                          </m:ctrlPr>
                                        </m:dPr>
                                        <m:e>
                                          <m:r>
                                            <a:rPr lang="en-US" sz="2600" i="1">
                                              <a:latin typeface="Cambria Math" panose="02040503050406030204" pitchFamily="18" charset="0"/>
                                            </a:rPr>
                                            <m:t>𝑗</m:t>
                                          </m:r>
                                          <m:r>
                                            <a:rPr lang="en-US" sz="2600" i="0">
                                              <a:latin typeface="Cambria Math" panose="02040503050406030204" pitchFamily="18" charset="0"/>
                                            </a:rPr>
                                            <m:t>2</m:t>
                                          </m:r>
                                          <m:r>
                                            <a:rPr lang="en-US" sz="2600" i="1">
                                              <a:latin typeface="Cambria Math" panose="02040503050406030204" pitchFamily="18" charset="0"/>
                                            </a:rPr>
                                            <m:t>𝜋</m:t>
                                          </m:r>
                                          <m:r>
                                            <a:rPr lang="en-US" sz="2600" i="1">
                                              <a:latin typeface="Cambria Math" panose="02040503050406030204" pitchFamily="18" charset="0"/>
                                            </a:rPr>
                                            <m:t>𝑓</m:t>
                                          </m:r>
                                          <m:sSub>
                                            <m:sSubPr>
                                              <m:ctrlPr>
                                                <a:rPr lang="en-US" sz="2600" i="1">
                                                  <a:latin typeface="Cambria Math" panose="02040503050406030204" pitchFamily="18" charset="0"/>
                                                </a:rPr>
                                              </m:ctrlPr>
                                            </m:sSubPr>
                                            <m:e>
                                              <m:r>
                                                <a:rPr lang="en-US" sz="2600" i="1">
                                                  <a:latin typeface="Cambria Math" panose="02040503050406030204" pitchFamily="18" charset="0"/>
                                                </a:rPr>
                                                <m:t>𝑡</m:t>
                                              </m:r>
                                            </m:e>
                                            <m:sub>
                                              <m:r>
                                                <a:rPr lang="en-US" sz="2600" i="0">
                                                  <a:latin typeface="Cambria Math" panose="02040503050406030204" pitchFamily="18" charset="0"/>
                                                </a:rPr>
                                                <m:t>0</m:t>
                                              </m:r>
                                            </m:sub>
                                          </m:sSub>
                                        </m:e>
                                      </m:d>
                                      <m:r>
                                        <a:rPr lang="en-US" sz="2600" i="1">
                                          <a:latin typeface="Cambria Math" panose="02040503050406030204" pitchFamily="18" charset="0"/>
                                        </a:rPr>
                                        <m:t>𝑑𝑓</m:t>
                                      </m:r>
                                    </m:e>
                                  </m:nary>
                                </m:e>
                              </m:d>
                            </m:e>
                            <m:sup>
                              <m:r>
                                <a:rPr lang="en-US" sz="2600" i="0">
                                  <a:latin typeface="Cambria Math" panose="02040503050406030204" pitchFamily="18" charset="0"/>
                                </a:rPr>
                                <m:t>2</m:t>
                              </m:r>
                            </m:sup>
                          </m:sSup>
                        </m:num>
                        <m:den>
                          <m:sSub>
                            <m:sSubPr>
                              <m:ctrlPr>
                                <a:rPr lang="en-US" sz="2600" i="1">
                                  <a:latin typeface="Cambria Math" panose="02040503050406030204" pitchFamily="18" charset="0"/>
                                </a:rPr>
                              </m:ctrlPr>
                            </m:sSubPr>
                            <m:e>
                              <m:r>
                                <a:rPr lang="en-US" sz="2600" i="1">
                                  <a:latin typeface="Cambria Math" panose="02040503050406030204" pitchFamily="18" charset="0"/>
                                </a:rPr>
                                <m:t>𝑁</m:t>
                              </m:r>
                            </m:e>
                            <m:sub>
                              <m:r>
                                <a:rPr lang="en-US" sz="2600" i="0">
                                  <a:latin typeface="Cambria Math" panose="02040503050406030204" pitchFamily="18" charset="0"/>
                                </a:rPr>
                                <m:t>0</m:t>
                              </m:r>
                            </m:sub>
                          </m:sSub>
                          <m:nary>
                            <m:naryPr>
                              <m:limLoc m:val="undOvr"/>
                              <m:grow m:val="on"/>
                              <m:ctrlPr>
                                <a:rPr lang="en-US" sz="2600" i="1">
                                  <a:latin typeface="Cambria Math" panose="02040503050406030204" pitchFamily="18" charset="0"/>
                                </a:rPr>
                              </m:ctrlPr>
                            </m:naryPr>
                            <m:sub>
                              <m:r>
                                <a:rPr lang="en-US" sz="2600" i="0">
                                  <a:latin typeface="Cambria Math" panose="02040503050406030204" pitchFamily="18" charset="0"/>
                                </a:rPr>
                                <m:t>−∞</m:t>
                              </m:r>
                            </m:sub>
                            <m:sup>
                              <m:r>
                                <a:rPr lang="en-US" sz="2600" i="0">
                                  <a:latin typeface="Cambria Math" panose="02040503050406030204" pitchFamily="18" charset="0"/>
                                </a:rPr>
                                <m:t>∞</m:t>
                              </m:r>
                            </m:sup>
                            <m:e>
                              <m:sSup>
                                <m:sSupPr>
                                  <m:ctrlPr>
                                    <a:rPr lang="en-US" sz="2600" i="1">
                                      <a:latin typeface="Cambria Math" panose="02040503050406030204" pitchFamily="18" charset="0"/>
                                    </a:rPr>
                                  </m:ctrlPr>
                                </m:sSupPr>
                                <m:e>
                                  <m:d>
                                    <m:dPr>
                                      <m:begChr m:val="|"/>
                                      <m:endChr m:val="|"/>
                                      <m:ctrlPr>
                                        <a:rPr lang="en-US" sz="2600" i="1">
                                          <a:latin typeface="Cambria Math" panose="02040503050406030204" pitchFamily="18" charset="0"/>
                                        </a:rPr>
                                      </m:ctrlPr>
                                    </m:dPr>
                                    <m:e>
                                      <m:sSub>
                                        <m:sSubPr>
                                          <m:ctrlPr>
                                            <a:rPr lang="en-US" sz="2600" i="1">
                                              <a:latin typeface="Cambria Math" panose="02040503050406030204" pitchFamily="18" charset="0"/>
                                            </a:rPr>
                                          </m:ctrlPr>
                                        </m:sSubPr>
                                        <m:e>
                                          <m:r>
                                            <a:rPr lang="en-US" sz="2600" i="1">
                                              <a:latin typeface="Cambria Math" panose="02040503050406030204" pitchFamily="18" charset="0"/>
                                            </a:rPr>
                                            <m:t>𝐾</m:t>
                                          </m:r>
                                        </m:e>
                                        <m:sub>
                                          <m:r>
                                            <a:rPr lang="en-US" sz="2600" i="1">
                                              <a:latin typeface="Cambria Math" panose="02040503050406030204" pitchFamily="18" charset="0"/>
                                            </a:rPr>
                                            <m:t>𝑖</m:t>
                                          </m:r>
                                        </m:sub>
                                      </m:sSub>
                                      <m:d>
                                        <m:dPr>
                                          <m:ctrlPr>
                                            <a:rPr lang="en-US" sz="2600" i="1">
                                              <a:latin typeface="Cambria Math" panose="02040503050406030204" pitchFamily="18" charset="0"/>
                                            </a:rPr>
                                          </m:ctrlPr>
                                        </m:dPr>
                                        <m:e>
                                          <m:r>
                                            <a:rPr lang="en-US" sz="2600" i="0">
                                              <a:latin typeface="Cambria Math" panose="02040503050406030204" pitchFamily="18" charset="0"/>
                                            </a:rPr>
                                            <m:t>2</m:t>
                                          </m:r>
                                          <m:r>
                                            <a:rPr lang="en-US" sz="2600" i="1">
                                              <a:latin typeface="Cambria Math" panose="02040503050406030204" pitchFamily="18" charset="0"/>
                                            </a:rPr>
                                            <m:t>𝜋</m:t>
                                          </m:r>
                                          <m:r>
                                            <a:rPr lang="en-US" sz="2600" i="1">
                                              <a:latin typeface="Cambria Math" panose="02040503050406030204" pitchFamily="18" charset="0"/>
                                            </a:rPr>
                                            <m:t>𝑓</m:t>
                                          </m:r>
                                        </m:e>
                                      </m:d>
                                    </m:e>
                                  </m:d>
                                </m:e>
                                <m:sup>
                                  <m:r>
                                    <a:rPr lang="en-US" sz="2600" i="0">
                                      <a:latin typeface="Cambria Math" panose="02040503050406030204" pitchFamily="18" charset="0"/>
                                    </a:rPr>
                                    <m:t>2</m:t>
                                  </m:r>
                                </m:sup>
                              </m:sSup>
                              <m:r>
                                <a:rPr lang="en-US" sz="2600" i="1">
                                  <a:latin typeface="Cambria Math" panose="02040503050406030204" pitchFamily="18" charset="0"/>
                                </a:rPr>
                                <m:t>𝑑𝑓</m:t>
                              </m:r>
                            </m:e>
                          </m:nary>
                        </m:den>
                      </m:f>
                    </m:oMath>
                  </m:oMathPara>
                </a14:m>
                <a:endParaRPr lang="en-US" sz="2600" dirty="0"/>
              </a:p>
            </p:txBody>
          </p:sp>
        </mc:Choice>
        <mc:Fallback xmlns="">
          <p:sp>
            <p:nvSpPr>
              <p:cNvPr id="9" name="Rectangle 8"/>
              <p:cNvSpPr>
                <a:spLocks noRot="1" noChangeAspect="1" noMove="1" noResize="1" noEditPoints="1" noAdjustHandles="1" noChangeArrowheads="1" noChangeShapeType="1" noTextEdit="1"/>
              </p:cNvSpPr>
              <p:nvPr/>
            </p:nvSpPr>
            <p:spPr>
              <a:xfrm>
                <a:off x="2162082" y="2394034"/>
                <a:ext cx="7898316" cy="1242904"/>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948004" y="5128562"/>
                <a:ext cx="7148688" cy="14430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600" i="1">
                              <a:latin typeface="Cambria Math" panose="02040503050406030204" pitchFamily="18" charset="0"/>
                            </a:rPr>
                          </m:ctrlPr>
                        </m:sSupPr>
                        <m:e>
                          <m:d>
                            <m:dPr>
                              <m:begChr m:val="|"/>
                              <m:endChr m:val="|"/>
                              <m:ctrlPr>
                                <a:rPr lang="en-US" sz="2600" i="1">
                                  <a:latin typeface="Cambria Math" panose="02040503050406030204" pitchFamily="18" charset="0"/>
                                </a:rPr>
                              </m:ctrlPr>
                            </m:dPr>
                            <m:e>
                              <m:nary>
                                <m:naryPr>
                                  <m:limLoc m:val="undOvr"/>
                                  <m:grow m:val="on"/>
                                  <m:ctrlPr>
                                    <a:rPr lang="en-US" sz="2600" i="1">
                                      <a:latin typeface="Cambria Math" panose="02040503050406030204" pitchFamily="18" charset="0"/>
                                    </a:rPr>
                                  </m:ctrlPr>
                                </m:naryPr>
                                <m:sub>
                                  <m:r>
                                    <a:rPr lang="en-US" sz="2600" i="0">
                                      <a:latin typeface="Cambria Math" panose="02040503050406030204" pitchFamily="18" charset="0"/>
                                    </a:rPr>
                                    <m:t>−∞</m:t>
                                  </m:r>
                                </m:sub>
                                <m:sup>
                                  <m:r>
                                    <a:rPr lang="en-US" sz="2600" i="0">
                                      <a:latin typeface="Cambria Math" panose="02040503050406030204" pitchFamily="18" charset="0"/>
                                    </a:rPr>
                                    <m:t>∞</m:t>
                                  </m:r>
                                </m:sup>
                                <m:e>
                                  <m:r>
                                    <a:rPr lang="en-US" sz="2600" i="1">
                                      <a:latin typeface="Cambria Math" panose="02040503050406030204" pitchFamily="18" charset="0"/>
                                    </a:rPr>
                                    <m:t>𝐹</m:t>
                                  </m:r>
                                  <m:d>
                                    <m:dPr>
                                      <m:ctrlPr>
                                        <a:rPr lang="en-US" sz="2600" i="1">
                                          <a:latin typeface="Cambria Math" panose="02040503050406030204" pitchFamily="18" charset="0"/>
                                        </a:rPr>
                                      </m:ctrlPr>
                                    </m:dPr>
                                    <m:e>
                                      <m:r>
                                        <a:rPr lang="en-US" sz="2600" i="1">
                                          <a:latin typeface="Cambria Math" panose="02040503050406030204" pitchFamily="18" charset="0"/>
                                        </a:rPr>
                                        <m:t>𝑥</m:t>
                                      </m:r>
                                    </m:e>
                                  </m:d>
                                  <m:r>
                                    <a:rPr lang="en-US" sz="2600" i="1">
                                      <a:latin typeface="Cambria Math" panose="02040503050406030204" pitchFamily="18" charset="0"/>
                                    </a:rPr>
                                    <m:t>𝜑</m:t>
                                  </m:r>
                                  <m:d>
                                    <m:dPr>
                                      <m:ctrlPr>
                                        <a:rPr lang="en-US" sz="2600" i="1">
                                          <a:latin typeface="Cambria Math" panose="02040503050406030204" pitchFamily="18" charset="0"/>
                                        </a:rPr>
                                      </m:ctrlPr>
                                    </m:dPr>
                                    <m:e>
                                      <m:r>
                                        <a:rPr lang="en-US" sz="2600" i="1">
                                          <a:latin typeface="Cambria Math" panose="02040503050406030204" pitchFamily="18" charset="0"/>
                                        </a:rPr>
                                        <m:t>𝑥</m:t>
                                      </m:r>
                                    </m:e>
                                  </m:d>
                                  <m:r>
                                    <a:rPr lang="en-US" sz="2600" i="1">
                                      <a:latin typeface="Cambria Math" panose="02040503050406030204" pitchFamily="18" charset="0"/>
                                    </a:rPr>
                                    <m:t>𝑑𝑥</m:t>
                                  </m:r>
                                </m:e>
                              </m:nary>
                            </m:e>
                          </m:d>
                        </m:e>
                        <m:sup>
                          <m:r>
                            <a:rPr lang="en-US" sz="2600" i="0">
                              <a:latin typeface="Cambria Math" panose="02040503050406030204" pitchFamily="18" charset="0"/>
                            </a:rPr>
                            <m:t>2</m:t>
                          </m:r>
                        </m:sup>
                      </m:sSup>
                      <m:r>
                        <a:rPr lang="en-US" sz="2600" i="0">
                          <a:latin typeface="Cambria Math" panose="02040503050406030204" pitchFamily="18" charset="0"/>
                        </a:rPr>
                        <m:t>≤</m:t>
                      </m:r>
                      <m:nary>
                        <m:naryPr>
                          <m:limLoc m:val="undOvr"/>
                          <m:grow m:val="on"/>
                          <m:ctrlPr>
                            <a:rPr lang="en-US" sz="2600" i="1">
                              <a:latin typeface="Cambria Math" panose="02040503050406030204" pitchFamily="18" charset="0"/>
                            </a:rPr>
                          </m:ctrlPr>
                        </m:naryPr>
                        <m:sub>
                          <m:r>
                            <a:rPr lang="en-US" sz="2600" i="0">
                              <a:latin typeface="Cambria Math" panose="02040503050406030204" pitchFamily="18" charset="0"/>
                            </a:rPr>
                            <m:t>−∞</m:t>
                          </m:r>
                        </m:sub>
                        <m:sup>
                          <m:r>
                            <a:rPr lang="en-US" sz="2600" i="0">
                              <a:latin typeface="Cambria Math" panose="02040503050406030204" pitchFamily="18" charset="0"/>
                            </a:rPr>
                            <m:t>∞</m:t>
                          </m:r>
                        </m:sup>
                        <m:e>
                          <m:sSup>
                            <m:sSupPr>
                              <m:ctrlPr>
                                <a:rPr lang="en-US" sz="2600" i="1">
                                  <a:latin typeface="Cambria Math" panose="02040503050406030204" pitchFamily="18" charset="0"/>
                                </a:rPr>
                              </m:ctrlPr>
                            </m:sSupPr>
                            <m:e>
                              <m:d>
                                <m:dPr>
                                  <m:begChr m:val="|"/>
                                  <m:endChr m:val="|"/>
                                  <m:ctrlPr>
                                    <a:rPr lang="en-US" sz="2600" i="1">
                                      <a:latin typeface="Cambria Math" panose="02040503050406030204" pitchFamily="18" charset="0"/>
                                    </a:rPr>
                                  </m:ctrlPr>
                                </m:dPr>
                                <m:e>
                                  <m:r>
                                    <a:rPr lang="en-US" sz="2600" i="1">
                                      <a:latin typeface="Cambria Math" panose="02040503050406030204" pitchFamily="18" charset="0"/>
                                    </a:rPr>
                                    <m:t>𝐹</m:t>
                                  </m:r>
                                  <m:d>
                                    <m:dPr>
                                      <m:ctrlPr>
                                        <a:rPr lang="en-US" sz="2600" i="1">
                                          <a:latin typeface="Cambria Math" panose="02040503050406030204" pitchFamily="18" charset="0"/>
                                        </a:rPr>
                                      </m:ctrlPr>
                                    </m:dPr>
                                    <m:e>
                                      <m:r>
                                        <a:rPr lang="en-US" sz="2600" i="1">
                                          <a:latin typeface="Cambria Math" panose="02040503050406030204" pitchFamily="18" charset="0"/>
                                        </a:rPr>
                                        <m:t>𝑥</m:t>
                                      </m:r>
                                    </m:e>
                                  </m:d>
                                </m:e>
                              </m:d>
                            </m:e>
                            <m:sup>
                              <m:r>
                                <a:rPr lang="en-US" sz="2600" i="0">
                                  <a:latin typeface="Cambria Math" panose="02040503050406030204" pitchFamily="18" charset="0"/>
                                </a:rPr>
                                <m:t>2</m:t>
                              </m:r>
                            </m:sup>
                          </m:sSup>
                          <m:r>
                            <a:rPr lang="en-US" sz="2600" i="1">
                              <a:latin typeface="Cambria Math" panose="02040503050406030204" pitchFamily="18" charset="0"/>
                            </a:rPr>
                            <m:t>𝑑𝑥</m:t>
                          </m:r>
                        </m:e>
                      </m:nary>
                      <m:nary>
                        <m:naryPr>
                          <m:limLoc m:val="undOvr"/>
                          <m:grow m:val="on"/>
                          <m:ctrlPr>
                            <a:rPr lang="en-US" sz="2600" i="1">
                              <a:latin typeface="Cambria Math" panose="02040503050406030204" pitchFamily="18" charset="0"/>
                            </a:rPr>
                          </m:ctrlPr>
                        </m:naryPr>
                        <m:sub>
                          <m:r>
                            <a:rPr lang="en-US" sz="2600" i="0">
                              <a:latin typeface="Cambria Math" panose="02040503050406030204" pitchFamily="18" charset="0"/>
                            </a:rPr>
                            <m:t>−∞</m:t>
                          </m:r>
                        </m:sub>
                        <m:sup>
                          <m:r>
                            <a:rPr lang="en-US" sz="2600" i="0">
                              <a:latin typeface="Cambria Math" panose="02040503050406030204" pitchFamily="18" charset="0"/>
                            </a:rPr>
                            <m:t>∞</m:t>
                          </m:r>
                        </m:sup>
                        <m:e>
                          <m:sSup>
                            <m:sSupPr>
                              <m:ctrlPr>
                                <a:rPr lang="en-US" sz="2600" i="1">
                                  <a:latin typeface="Cambria Math" panose="02040503050406030204" pitchFamily="18" charset="0"/>
                                </a:rPr>
                              </m:ctrlPr>
                            </m:sSupPr>
                            <m:e>
                              <m:d>
                                <m:dPr>
                                  <m:begChr m:val="|"/>
                                  <m:endChr m:val="|"/>
                                  <m:ctrlPr>
                                    <a:rPr lang="en-US" sz="2600" i="1">
                                      <a:latin typeface="Cambria Math" panose="02040503050406030204" pitchFamily="18" charset="0"/>
                                    </a:rPr>
                                  </m:ctrlPr>
                                </m:dPr>
                                <m:e>
                                  <m:r>
                                    <a:rPr lang="en-US" sz="2600" i="1">
                                      <a:latin typeface="Cambria Math" panose="02040503050406030204" pitchFamily="18" charset="0"/>
                                    </a:rPr>
                                    <m:t>𝜑</m:t>
                                  </m:r>
                                  <m:d>
                                    <m:dPr>
                                      <m:ctrlPr>
                                        <a:rPr lang="en-US" sz="2600" i="1">
                                          <a:latin typeface="Cambria Math" panose="02040503050406030204" pitchFamily="18" charset="0"/>
                                        </a:rPr>
                                      </m:ctrlPr>
                                    </m:dPr>
                                    <m:e>
                                      <m:r>
                                        <a:rPr lang="en-US" sz="2600" i="1">
                                          <a:latin typeface="Cambria Math" panose="02040503050406030204" pitchFamily="18" charset="0"/>
                                        </a:rPr>
                                        <m:t>𝑥</m:t>
                                      </m:r>
                                    </m:e>
                                  </m:d>
                                </m:e>
                              </m:d>
                            </m:e>
                            <m:sup>
                              <m:r>
                                <a:rPr lang="en-US" sz="2600" i="0">
                                  <a:latin typeface="Cambria Math" panose="02040503050406030204" pitchFamily="18" charset="0"/>
                                </a:rPr>
                                <m:t>2</m:t>
                              </m:r>
                            </m:sup>
                          </m:sSup>
                          <m:r>
                            <a:rPr lang="en-US" sz="2600" i="1">
                              <a:latin typeface="Cambria Math" panose="02040503050406030204" pitchFamily="18" charset="0"/>
                            </a:rPr>
                            <m:t>𝑑𝑥</m:t>
                          </m:r>
                        </m:e>
                      </m:nary>
                    </m:oMath>
                  </m:oMathPara>
                </a14:m>
                <a:endParaRPr lang="en-US" sz="2600" dirty="0"/>
              </a:p>
            </p:txBody>
          </p:sp>
        </mc:Choice>
        <mc:Fallback xmlns="">
          <p:sp>
            <p:nvSpPr>
              <p:cNvPr id="10" name="Rectangle 9"/>
              <p:cNvSpPr>
                <a:spLocks noRot="1" noChangeAspect="1" noMove="1" noResize="1" noEditPoints="1" noAdjustHandles="1" noChangeArrowheads="1" noChangeShapeType="1" noTextEdit="1"/>
              </p:cNvSpPr>
              <p:nvPr/>
            </p:nvSpPr>
            <p:spPr>
              <a:xfrm>
                <a:off x="948004" y="5128562"/>
                <a:ext cx="7148688" cy="1443024"/>
              </a:xfrm>
              <a:prstGeom prst="rect">
                <a:avLst/>
              </a:prstGeom>
              <a:blipFill rotWithShape="0">
                <a:blip r:embed="rId4"/>
                <a:stretch>
                  <a:fillRect/>
                </a:stretch>
              </a:blipFill>
            </p:spPr>
            <p:txBody>
              <a:bodyPr/>
              <a:lstStyle/>
              <a:p>
                <a:r>
                  <a:rPr lang="en-US">
                    <a:noFill/>
                  </a:rPr>
                  <a:t> </a:t>
                </a:r>
              </a:p>
            </p:txBody>
          </p:sp>
        </mc:Fallback>
      </mc:AlternateContent>
      <p:sp>
        <p:nvSpPr>
          <p:cNvPr id="12" name="Rectangle 11"/>
          <p:cNvSpPr/>
          <p:nvPr/>
        </p:nvSpPr>
        <p:spPr>
          <a:xfrm>
            <a:off x="7787257" y="5639746"/>
            <a:ext cx="4176143" cy="532453"/>
          </a:xfrm>
          <a:prstGeom prst="rect">
            <a:avLst/>
          </a:prstGeom>
        </p:spPr>
        <p:txBody>
          <a:bodyPr wrap="none">
            <a:spAutoFit/>
          </a:bodyPr>
          <a:lstStyle/>
          <a:p>
            <a:pPr marL="342900" lvl="2">
              <a:lnSpc>
                <a:spcPct val="110000"/>
              </a:lnSpc>
            </a:pPr>
            <a:r>
              <a:rPr lang="vi-VN" sz="2600" dirty="0" smtClean="0">
                <a:latin typeface="Times New Roman" panose="02020603050405020304" pitchFamily="18" charset="0"/>
                <a:cs typeface="Times New Roman" panose="02020603050405020304" pitchFamily="18" charset="0"/>
              </a:rPr>
              <a:t>(Byhakobckuu – Schwartz)</a:t>
            </a:r>
            <a:endParaRPr lang="vi-VN" sz="2600" dirty="0">
              <a:latin typeface="Times New Roman" panose="02020603050405020304" pitchFamily="18" charset="0"/>
              <a:cs typeface="Times New Roman" panose="02020603050405020304" pitchFamily="18" charset="0"/>
            </a:endParaRPr>
          </a:p>
        </p:txBody>
      </p:sp>
      <p:sp>
        <p:nvSpPr>
          <p:cNvPr id="14" name="Rectangle 13"/>
          <p:cNvSpPr/>
          <p:nvPr/>
        </p:nvSpPr>
        <p:spPr>
          <a:xfrm>
            <a:off x="10060398" y="2793131"/>
            <a:ext cx="918841" cy="500586"/>
          </a:xfrm>
          <a:prstGeom prst="rect">
            <a:avLst/>
          </a:prstGeom>
        </p:spPr>
        <p:txBody>
          <a:bodyPr wrap="none">
            <a:spAutoFit/>
          </a:bodyPr>
          <a:lstStyle/>
          <a:p>
            <a:pPr marL="342900" lvl="2">
              <a:lnSpc>
                <a:spcPct val="110000"/>
              </a:lnSpc>
            </a:pPr>
            <a:r>
              <a:rPr lang="vi-VN" sz="2600" dirty="0" smtClean="0">
                <a:latin typeface="Times New Roman" panose="02020603050405020304" pitchFamily="18" charset="0"/>
                <a:cs typeface="Times New Roman" panose="02020603050405020304" pitchFamily="18" charset="0"/>
              </a:rPr>
              <a:t>(*)</a:t>
            </a:r>
            <a:endParaRPr lang="vi-V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04161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10801350" cy="762003"/>
          </a:xfrm>
          <a:noFill/>
        </p:spPr>
        <p:txBody>
          <a:bodyPr>
            <a:normAutofit/>
          </a:bodyPr>
          <a:lstStyle/>
          <a:p>
            <a:r>
              <a:rPr lang="vi-VN" sz="3600" dirty="0">
                <a:solidFill>
                  <a:srgbClr val="FFFF00"/>
                </a:solidFill>
              </a:rPr>
              <a:t>5.3	Bộ lọc phối hợp</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42900" y="914400"/>
                <a:ext cx="11620500" cy="5629275"/>
              </a:xfrm>
            </p:spPr>
            <p:txBody>
              <a:bodyPr>
                <a:noAutofit/>
              </a:bodyPr>
              <a:lstStyle/>
              <a:p>
                <a:pPr marL="0" indent="0">
                  <a:lnSpc>
                    <a:spcPct val="110000"/>
                  </a:lnSpc>
                  <a:spcBef>
                    <a:spcPts val="300"/>
                  </a:spcBef>
                  <a:spcAft>
                    <a:spcPts val="300"/>
                  </a:spcAft>
                  <a:buNone/>
                </a:pPr>
                <a:r>
                  <a:rPr lang="vi-VN" sz="2600" b="1" dirty="0" smtClean="0">
                    <a:solidFill>
                      <a:srgbClr val="66FF33"/>
                    </a:solidFill>
                    <a:latin typeface="Times New Roman" panose="02020603050405020304" pitchFamily="18" charset="0"/>
                    <a:cs typeface="Times New Roman" panose="02020603050405020304" pitchFamily="18" charset="0"/>
                  </a:rPr>
                  <a:t>5.3.1 Đặt vấn đề</a:t>
                </a:r>
              </a:p>
              <a:p>
                <a:pPr lvl="1" indent="-457200">
                  <a:lnSpc>
                    <a:spcPct val="110000"/>
                  </a:lnSpc>
                  <a:buFont typeface="Wingdings" panose="05000000000000000000" pitchFamily="2" charset="2"/>
                  <a:buChar char="v"/>
                </a:pPr>
                <a:r>
                  <a:rPr lang="vi-VN" sz="2600" b="1" dirty="0" smtClean="0">
                    <a:latin typeface="Times New Roman" panose="02020603050405020304" pitchFamily="18" charset="0"/>
                    <a:cs typeface="Times New Roman" panose="02020603050405020304" pitchFamily="18" charset="0"/>
                  </a:rPr>
                  <a:t>Giải bài toán</a:t>
                </a:r>
              </a:p>
              <a:p>
                <a:pPr marL="342900" lvl="2" indent="0">
                  <a:lnSpc>
                    <a:spcPct val="110000"/>
                  </a:lnSpc>
                  <a:buNone/>
                </a:pPr>
                <a:r>
                  <a:rPr lang="vi-VN" sz="2600" dirty="0" smtClean="0">
                    <a:latin typeface="Times New Roman" panose="02020603050405020304" pitchFamily="18" charset="0"/>
                    <a:cs typeface="Times New Roman" panose="02020603050405020304" pitchFamily="18" charset="0"/>
                  </a:rPr>
                  <a:t>trong đó: </a:t>
                </a:r>
                <a14:m>
                  <m:oMath xmlns:m="http://schemas.openxmlformats.org/officeDocument/2006/math">
                    <m:r>
                      <a:rPr lang="en-US" sz="2400" i="1">
                        <a:latin typeface="Cambria Math" panose="02040503050406030204" pitchFamily="18" charset="0"/>
                      </a:rPr>
                      <m:t>𝜑</m:t>
                    </m:r>
                    <m:d>
                      <m:dPr>
                        <m:ctrlPr>
                          <a:rPr lang="en-US" sz="2400" i="1" smtClean="0">
                            <a:latin typeface="Cambria Math" panose="02040503050406030204" pitchFamily="18" charset="0"/>
                          </a:rPr>
                        </m:ctrlPr>
                      </m:dPr>
                      <m:e>
                        <m:r>
                          <a:rPr lang="en-US" sz="2400" i="1">
                            <a:latin typeface="Cambria Math" panose="02040503050406030204" pitchFamily="18" charset="0"/>
                          </a:rPr>
                          <m:t>𝑥</m:t>
                        </m:r>
                      </m:e>
                    </m:d>
                    <m:r>
                      <a:rPr lang="vi-VN" sz="2400" b="0" i="1" smtClean="0">
                        <a:latin typeface="Cambria Math" panose="02040503050406030204" pitchFamily="18" charset="0"/>
                      </a:rPr>
                      <m:t>, </m:t>
                    </m:r>
                    <m:r>
                      <a:rPr lang="en-US" sz="2600" i="1">
                        <a:latin typeface="Cambria Math" panose="02040503050406030204" pitchFamily="18" charset="0"/>
                      </a:rPr>
                      <m:t>𝐹</m:t>
                    </m:r>
                    <m:d>
                      <m:dPr>
                        <m:ctrlPr>
                          <a:rPr lang="en-US" sz="2600" i="1">
                            <a:latin typeface="Cambria Math" panose="02040503050406030204" pitchFamily="18" charset="0"/>
                          </a:rPr>
                        </m:ctrlPr>
                      </m:dPr>
                      <m:e>
                        <m:r>
                          <a:rPr lang="en-US" sz="2600" i="1">
                            <a:latin typeface="Cambria Math" panose="02040503050406030204" pitchFamily="18" charset="0"/>
                          </a:rPr>
                          <m:t>𝑥</m:t>
                        </m:r>
                      </m:e>
                    </m:d>
                  </m:oMath>
                </a14:m>
                <a:r>
                  <a:rPr lang="vi-VN" sz="2600" dirty="0" smtClean="0">
                    <a:latin typeface="Times New Roman" panose="02020603050405020304" pitchFamily="18" charset="0"/>
                    <a:cs typeface="Times New Roman" panose="02020603050405020304" pitchFamily="18" charset="0"/>
                  </a:rPr>
                  <a:t>: các hàm phức biến thực; k là hệ số tỷ lệ.</a:t>
                </a:r>
              </a:p>
              <a:p>
                <a:pPr marL="2122488" lvl="2" indent="-522288">
                  <a:lnSpc>
                    <a:spcPct val="110000"/>
                  </a:lnSpc>
                  <a:buFont typeface="Arial" panose="020B0604020202020204" pitchFamily="34" charset="0"/>
                  <a:buChar char="•"/>
                </a:pPr>
                <a14:m>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𝑆</m:t>
                        </m:r>
                      </m:e>
                      <m:sub>
                        <m:r>
                          <a:rPr lang="en-US" sz="2600" i="1">
                            <a:latin typeface="Cambria Math" panose="02040503050406030204" pitchFamily="18" charset="0"/>
                          </a:rPr>
                          <m:t>𝑖𝑣</m:t>
                        </m:r>
                      </m:sub>
                    </m:sSub>
                    <m:d>
                      <m:dPr>
                        <m:ctrlPr>
                          <a:rPr lang="en-US" sz="2600" i="1">
                            <a:latin typeface="Cambria Math" panose="02040503050406030204" pitchFamily="18" charset="0"/>
                          </a:rPr>
                        </m:ctrlPr>
                      </m:dPr>
                      <m:e>
                        <m:r>
                          <a:rPr lang="en-US" sz="2600">
                            <a:latin typeface="Cambria Math" panose="02040503050406030204" pitchFamily="18" charset="0"/>
                          </a:rPr>
                          <m:t>2</m:t>
                        </m:r>
                        <m:r>
                          <a:rPr lang="en-US" sz="2600" i="1">
                            <a:latin typeface="Cambria Math" panose="02040503050406030204" pitchFamily="18" charset="0"/>
                          </a:rPr>
                          <m:t>𝜋</m:t>
                        </m:r>
                        <m:r>
                          <a:rPr lang="en-US" sz="2600" i="1">
                            <a:latin typeface="Cambria Math" panose="02040503050406030204" pitchFamily="18" charset="0"/>
                          </a:rPr>
                          <m:t>𝑓</m:t>
                        </m:r>
                      </m:e>
                    </m:d>
                    <m:r>
                      <a:rPr lang="vi-VN" sz="2600" b="0" i="0" smtClean="0">
                        <a:latin typeface="Cambria Math" panose="02040503050406030204" pitchFamily="18" charset="0"/>
                      </a:rPr>
                      <m:t> </m:t>
                    </m:r>
                    <m:sSup>
                      <m:sSupPr>
                        <m:ctrlPr>
                          <a:rPr lang="en-US" sz="2600" i="1">
                            <a:latin typeface="Cambria Math" panose="02040503050406030204" pitchFamily="18" charset="0"/>
                          </a:rPr>
                        </m:ctrlPr>
                      </m:sSupPr>
                      <m:e>
                        <m:r>
                          <a:rPr lang="en-US" sz="2600" i="1">
                            <a:latin typeface="Cambria Math" panose="02040503050406030204" pitchFamily="18" charset="0"/>
                          </a:rPr>
                          <m:t>𝑒</m:t>
                        </m:r>
                      </m:e>
                      <m:sup>
                        <m:r>
                          <a:rPr lang="en-US" sz="2600" i="1">
                            <a:latin typeface="Cambria Math" panose="02040503050406030204" pitchFamily="18" charset="0"/>
                          </a:rPr>
                          <m:t>𝑗</m:t>
                        </m:r>
                        <m:r>
                          <a:rPr lang="en-US" sz="2600">
                            <a:latin typeface="Cambria Math" panose="02040503050406030204" pitchFamily="18" charset="0"/>
                          </a:rPr>
                          <m:t>2</m:t>
                        </m:r>
                        <m:r>
                          <a:rPr lang="en-US" sz="2600" i="1">
                            <a:latin typeface="Cambria Math" panose="02040503050406030204" pitchFamily="18" charset="0"/>
                          </a:rPr>
                          <m:t>𝜋</m:t>
                        </m:r>
                        <m:r>
                          <a:rPr lang="en-US" sz="2600" i="1">
                            <a:latin typeface="Cambria Math" panose="02040503050406030204" pitchFamily="18" charset="0"/>
                          </a:rPr>
                          <m:t>𝑓𝑡</m:t>
                        </m:r>
                      </m:sup>
                    </m:sSup>
                  </m:oMath>
                </a14:m>
                <a:r>
                  <a:rPr lang="vi-VN" sz="2600" dirty="0" smtClean="0">
                    <a:latin typeface="Times New Roman" panose="02020603050405020304" pitchFamily="18" charset="0"/>
                    <a:cs typeface="Times New Roman" panose="02020603050405020304" pitchFamily="18" charset="0"/>
                  </a:rPr>
                  <a:t>  </a:t>
                </a:r>
                <a:r>
                  <a:rPr lang="vi-VN" sz="2600" dirty="0" smtClean="0">
                    <a:latin typeface="Times New Roman" panose="02020603050405020304" pitchFamily="18" charset="0"/>
                    <a:cs typeface="Times New Roman" panose="02020603050405020304" pitchFamily="18" charset="0"/>
                    <a:sym typeface="Wingdings" panose="05000000000000000000" pitchFamily="2" charset="2"/>
                  </a:rPr>
                  <a:t> </a:t>
                </a:r>
                <a14:m>
                  <m:oMath xmlns:m="http://schemas.openxmlformats.org/officeDocument/2006/math">
                    <m:r>
                      <a:rPr lang="en-US" sz="2600" i="1">
                        <a:latin typeface="Cambria Math" panose="02040503050406030204" pitchFamily="18" charset="0"/>
                      </a:rPr>
                      <m:t>𝐹</m:t>
                    </m:r>
                    <m:d>
                      <m:dPr>
                        <m:ctrlPr>
                          <a:rPr lang="en-US" sz="2600" i="1">
                            <a:latin typeface="Cambria Math" panose="02040503050406030204" pitchFamily="18" charset="0"/>
                          </a:rPr>
                        </m:ctrlPr>
                      </m:dPr>
                      <m:e>
                        <m:r>
                          <a:rPr lang="en-US" sz="2600" i="1">
                            <a:latin typeface="Cambria Math" panose="02040503050406030204" pitchFamily="18" charset="0"/>
                          </a:rPr>
                          <m:t>𝑥</m:t>
                        </m:r>
                      </m:e>
                    </m:d>
                  </m:oMath>
                </a14:m>
                <a:endParaRPr lang="vi-VN" sz="2600" dirty="0" smtClean="0">
                  <a:latin typeface="Times New Roman" panose="02020603050405020304" pitchFamily="18" charset="0"/>
                  <a:cs typeface="Times New Roman" panose="02020603050405020304" pitchFamily="18" charset="0"/>
                </a:endParaRPr>
              </a:p>
              <a:p>
                <a:pPr marL="2122488" lvl="2" indent="-522288">
                  <a:lnSpc>
                    <a:spcPct val="110000"/>
                  </a:lnSpc>
                  <a:buFont typeface="Arial" panose="020B0604020202020204" pitchFamily="34" charset="0"/>
                  <a:buChar char="•"/>
                </a:pPr>
                <a14:m>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𝐾</m:t>
                        </m:r>
                      </m:e>
                      <m:sub>
                        <m:r>
                          <a:rPr lang="en-US" sz="2600" i="1">
                            <a:latin typeface="Cambria Math" panose="02040503050406030204" pitchFamily="18" charset="0"/>
                          </a:rPr>
                          <m:t>𝑖</m:t>
                        </m:r>
                      </m:sub>
                    </m:sSub>
                    <m:d>
                      <m:dPr>
                        <m:ctrlPr>
                          <a:rPr lang="en-US" sz="2600" i="1">
                            <a:latin typeface="Cambria Math" panose="02040503050406030204" pitchFamily="18" charset="0"/>
                          </a:rPr>
                        </m:ctrlPr>
                      </m:dPr>
                      <m:e>
                        <m:r>
                          <a:rPr lang="en-US" sz="2600">
                            <a:latin typeface="Cambria Math" panose="02040503050406030204" pitchFamily="18" charset="0"/>
                          </a:rPr>
                          <m:t>2</m:t>
                        </m:r>
                        <m:r>
                          <a:rPr lang="en-US" sz="2600" i="1">
                            <a:latin typeface="Cambria Math" panose="02040503050406030204" pitchFamily="18" charset="0"/>
                          </a:rPr>
                          <m:t>𝜋</m:t>
                        </m:r>
                        <m:r>
                          <a:rPr lang="en-US" sz="2600" i="1">
                            <a:latin typeface="Cambria Math" panose="02040503050406030204" pitchFamily="18" charset="0"/>
                          </a:rPr>
                          <m:t>𝑓</m:t>
                        </m:r>
                      </m:e>
                    </m:d>
                  </m:oMath>
                </a14:m>
                <a:r>
                  <a:rPr lang="vi-VN" sz="2600" dirty="0" smtClean="0">
                    <a:latin typeface="Times New Roman" panose="02020603050405020304" pitchFamily="18" charset="0"/>
                    <a:cs typeface="Times New Roman" panose="02020603050405020304" pitchFamily="18" charset="0"/>
                  </a:rPr>
                  <a:t> </a:t>
                </a:r>
                <a:r>
                  <a:rPr lang="vi-VN" sz="2600" dirty="0" smtClean="0">
                    <a:latin typeface="Times New Roman" panose="02020603050405020304" pitchFamily="18" charset="0"/>
                    <a:cs typeface="Times New Roman" panose="02020603050405020304" pitchFamily="18" charset="0"/>
                    <a:sym typeface="Wingdings" panose="05000000000000000000" pitchFamily="2" charset="2"/>
                  </a:rPr>
                  <a:t> </a:t>
                </a:r>
                <a14:m>
                  <m:oMath xmlns:m="http://schemas.openxmlformats.org/officeDocument/2006/math">
                    <m:r>
                      <a:rPr lang="en-US" sz="2800" i="1">
                        <a:latin typeface="Cambria Math" panose="02040503050406030204" pitchFamily="18" charset="0"/>
                      </a:rPr>
                      <m:t>𝜑</m:t>
                    </m:r>
                    <m:d>
                      <m:dPr>
                        <m:ctrlPr>
                          <a:rPr lang="en-US" sz="2800" i="1">
                            <a:latin typeface="Cambria Math" panose="02040503050406030204" pitchFamily="18" charset="0"/>
                          </a:rPr>
                        </m:ctrlPr>
                      </m:dPr>
                      <m:e>
                        <m:r>
                          <a:rPr lang="en-US" sz="2800" i="1">
                            <a:latin typeface="Cambria Math" panose="02040503050406030204" pitchFamily="18" charset="0"/>
                          </a:rPr>
                          <m:t>𝑥</m:t>
                        </m:r>
                      </m:e>
                    </m:d>
                  </m:oMath>
                </a14:m>
                <a:endParaRPr lang="vi-VN" sz="2600" dirty="0" smtClean="0">
                  <a:latin typeface="Times New Roman" panose="02020603050405020304" pitchFamily="18" charset="0"/>
                  <a:cs typeface="Times New Roman" panose="02020603050405020304" pitchFamily="18" charset="0"/>
                </a:endParaRPr>
              </a:p>
              <a:p>
                <a:pPr marL="342900" lvl="2" indent="0">
                  <a:lnSpc>
                    <a:spcPct val="110000"/>
                  </a:lnSpc>
                  <a:buNone/>
                </a:pPr>
                <a:r>
                  <a:rPr lang="vi-VN" sz="2600" dirty="0" smtClean="0">
                    <a:latin typeface="Times New Roman" panose="02020603050405020304" pitchFamily="18" charset="0"/>
                    <a:cs typeface="Times New Roman" panose="02020603050405020304" pitchFamily="18" charset="0"/>
                  </a:rPr>
                  <a:t>Sau vài thao tác tính toán, ta có: </a:t>
                </a:r>
                <a:endParaRPr lang="vi-VN" sz="2600" dirty="0">
                  <a:latin typeface="Times New Roman" panose="02020603050405020304" pitchFamily="18" charset="0"/>
                  <a:cs typeface="Times New Roman" panose="02020603050405020304" pitchFamily="18" charset="0"/>
                </a:endParaRPr>
              </a:p>
              <a:p>
                <a:pPr marL="342900" lvl="2" indent="0">
                  <a:lnSpc>
                    <a:spcPct val="110000"/>
                  </a:lnSpc>
                  <a:buNone/>
                </a:pPr>
                <a:endParaRPr lang="vi-VN" sz="2600" dirty="0" smtClean="0">
                  <a:latin typeface="Times New Roman" panose="02020603050405020304" pitchFamily="18" charset="0"/>
                  <a:cs typeface="Times New Roman" panose="02020603050405020304" pitchFamily="18" charset="0"/>
                </a:endParaRPr>
              </a:p>
              <a:p>
                <a:pPr marL="800100" lvl="2" indent="-457200">
                  <a:lnSpc>
                    <a:spcPct val="110000"/>
                  </a:lnSpc>
                  <a:buFont typeface="Wingdings" panose="05000000000000000000" pitchFamily="2" charset="2"/>
                  <a:buChar char="Ø"/>
                </a:pPr>
                <a:r>
                  <a:rPr lang="vi-VN" sz="2600" dirty="0" smtClean="0">
                    <a:latin typeface="Times New Roman" panose="02020603050405020304" pitchFamily="18" charset="0"/>
                    <a:cs typeface="Times New Roman" panose="02020603050405020304" pitchFamily="18" charset="0"/>
                  </a:rPr>
                  <a:t>Tỷ số cực đại: </a:t>
                </a:r>
              </a:p>
              <a:p>
                <a:pPr marL="342900" lvl="2" indent="0">
                  <a:lnSpc>
                    <a:spcPct val="110000"/>
                  </a:lnSpc>
                  <a:buNone/>
                </a:pPr>
                <a:endParaRPr lang="vi-VN" sz="2600" dirty="0" smtClean="0">
                  <a:latin typeface="Times New Roman" panose="02020603050405020304" pitchFamily="18" charset="0"/>
                  <a:cs typeface="Times New Roman" panose="02020603050405020304" pitchFamily="18" charset="0"/>
                </a:endParaRPr>
              </a:p>
              <a:p>
                <a:pPr marL="342900" lvl="2" indent="0">
                  <a:lnSpc>
                    <a:spcPct val="110000"/>
                  </a:lnSpc>
                  <a:buNone/>
                </a:pPr>
                <a:r>
                  <a:rPr lang="vi-VN" sz="2600" dirty="0" smtClean="0">
                    <a:latin typeface="Times New Roman" panose="02020603050405020304" pitchFamily="18" charset="0"/>
                    <a:cs typeface="Times New Roman" panose="02020603050405020304" pitchFamily="18" charset="0"/>
                  </a:rPr>
                  <a:t>trong đó: </a:t>
                </a:r>
                <a14:m>
                  <m:oMath xmlns:m="http://schemas.openxmlformats.org/officeDocument/2006/math">
                    <m:sSub>
                      <m:sSubPr>
                        <m:ctrlPr>
                          <a:rPr lang="en-US" sz="2600" i="1">
                            <a:solidFill>
                              <a:srgbClr val="66FF33"/>
                            </a:solidFill>
                            <a:latin typeface="Cambria Math" panose="02040503050406030204" pitchFamily="18" charset="0"/>
                          </a:rPr>
                        </m:ctrlPr>
                      </m:sSubPr>
                      <m:e>
                        <m:r>
                          <a:rPr lang="en-US" sz="2600" i="1">
                            <a:solidFill>
                              <a:srgbClr val="66FF33"/>
                            </a:solidFill>
                            <a:latin typeface="Cambria Math" panose="02040503050406030204" pitchFamily="18" charset="0"/>
                          </a:rPr>
                          <m:t>𝐸</m:t>
                        </m:r>
                      </m:e>
                      <m:sub>
                        <m:r>
                          <a:rPr lang="en-US" sz="2600" i="1">
                            <a:solidFill>
                              <a:srgbClr val="66FF33"/>
                            </a:solidFill>
                            <a:latin typeface="Cambria Math" panose="02040503050406030204" pitchFamily="18" charset="0"/>
                          </a:rPr>
                          <m:t>𝑖</m:t>
                        </m:r>
                      </m:sub>
                    </m:sSub>
                  </m:oMath>
                </a14:m>
                <a:r>
                  <a:rPr lang="vi-VN" sz="2600" dirty="0" smtClean="0">
                    <a:latin typeface="Times New Roman" panose="02020603050405020304" pitchFamily="18" charset="0"/>
                    <a:cs typeface="Times New Roman" panose="02020603050405020304" pitchFamily="18" charset="0"/>
                  </a:rPr>
                  <a:t> là năng lượng của tín hiệu phát</a:t>
                </a:r>
              </a:p>
              <a:p>
                <a:pPr marL="342900" lvl="2" indent="0">
                  <a:lnSpc>
                    <a:spcPct val="110000"/>
                  </a:lnSpc>
                  <a:buNone/>
                </a:pPr>
                <a:r>
                  <a:rPr lang="vi-VN" sz="2600" dirty="0" smtClean="0">
                    <a:latin typeface="Times New Roman" panose="02020603050405020304" pitchFamily="18" charset="0"/>
                    <a:cs typeface="Times New Roman" panose="02020603050405020304" pitchFamily="18" charset="0"/>
                    <a:sym typeface="Wingdings" panose="05000000000000000000" pitchFamily="2" charset="2"/>
                  </a:rPr>
                  <a:t> SNRout chỉ phụ thuộc năng lượng tín hiệu</a:t>
                </a:r>
                <a:endParaRPr lang="vi-VN" sz="2600" dirty="0" smtClean="0">
                  <a:latin typeface="Times New Roman" panose="02020603050405020304" pitchFamily="18" charset="0"/>
                  <a:cs typeface="Times New Roman" panose="02020603050405020304" pitchFamily="18" charset="0"/>
                </a:endParaRPr>
              </a:p>
              <a:p>
                <a:pPr marL="685800" lvl="2" indent="-342900">
                  <a:lnSpc>
                    <a:spcPct val="110000"/>
                  </a:lnSpc>
                  <a:buFont typeface="Wingdings" panose="05000000000000000000" pitchFamily="2" charset="2"/>
                  <a:buChar char="§"/>
                </a:pPr>
                <a:endParaRPr lang="vi-VN" sz="2600" dirty="0" smtClean="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42900" y="914400"/>
                <a:ext cx="11620500" cy="5629275"/>
              </a:xfrm>
              <a:blipFill rotWithShape="0">
                <a:blip r:embed="rId2"/>
                <a:stretch>
                  <a:fillRect l="-944" t="-758" b="-3359"/>
                </a:stretch>
              </a:blipFill>
            </p:spPr>
            <p:txBody>
              <a:bodyPr/>
              <a:lstStyle/>
              <a:p>
                <a:r>
                  <a:rPr lang="en-US">
                    <a:noFill/>
                  </a:rPr>
                  <a:t> </a:t>
                </a:r>
              </a:p>
            </p:txBody>
          </p:sp>
        </mc:Fallback>
      </mc:AlternateContent>
      <p:cxnSp>
        <p:nvCxnSpPr>
          <p:cNvPr id="5" name="Straight Connector 4"/>
          <p:cNvCxnSpPr/>
          <p:nvPr/>
        </p:nvCxnSpPr>
        <p:spPr>
          <a:xfrm>
            <a:off x="15240" y="762003"/>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normAutofit lnSpcReduction="10000"/>
          </a:bodyPr>
          <a:lstStyle/>
          <a:p>
            <a:fld id="{A5965DA7-CFD0-4BBC-8CE4-76678E81AE32}" type="slidenum">
              <a:rPr lang="en-US" smtClean="0"/>
              <a:t>19</a:t>
            </a:fld>
            <a:endParaRPr lang="en-US"/>
          </a:p>
        </p:txBody>
      </p:sp>
      <mc:AlternateContent xmlns:mc="http://schemas.openxmlformats.org/markup-compatibility/2006" xmlns:a14="http://schemas.microsoft.com/office/drawing/2010/main">
        <mc:Choice Requires="a14">
          <p:sp>
            <p:nvSpPr>
              <p:cNvPr id="4" name="Rectangle 3"/>
              <p:cNvSpPr/>
              <p:nvPr/>
            </p:nvSpPr>
            <p:spPr>
              <a:xfrm>
                <a:off x="5071648" y="3147146"/>
                <a:ext cx="6056273" cy="126175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600" i="1">
                          <a:latin typeface="Cambria Math" panose="02040503050406030204" pitchFamily="18" charset="0"/>
                        </a:rPr>
                        <m:t>𝑆𝑁𝑅</m:t>
                      </m:r>
                      <m:r>
                        <a:rPr lang="en-US" sz="2600" i="0">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𝛾</m:t>
                          </m:r>
                        </m:e>
                        <m:sub>
                          <m:r>
                            <a:rPr lang="en-US" sz="2600" i="1">
                              <a:latin typeface="Cambria Math" panose="02040503050406030204" pitchFamily="18" charset="0"/>
                            </a:rPr>
                            <m:t>𝑜𝑢𝑡</m:t>
                          </m:r>
                        </m:sub>
                      </m:sSub>
                      <m:r>
                        <a:rPr lang="en-US" sz="2600" i="0">
                          <a:latin typeface="Cambria Math" panose="02040503050406030204" pitchFamily="18" charset="0"/>
                        </a:rPr>
                        <m:t>≤</m:t>
                      </m:r>
                      <m:f>
                        <m:fPr>
                          <m:ctrlPr>
                            <a:rPr lang="en-US" sz="2600" i="1">
                              <a:latin typeface="Cambria Math" panose="02040503050406030204" pitchFamily="18" charset="0"/>
                            </a:rPr>
                          </m:ctrlPr>
                        </m:fPr>
                        <m:num>
                          <m:r>
                            <a:rPr lang="en-US" sz="2600" i="0">
                              <a:latin typeface="Cambria Math" panose="02040503050406030204" pitchFamily="18" charset="0"/>
                            </a:rPr>
                            <m:t>1</m:t>
                          </m:r>
                        </m:num>
                        <m:den>
                          <m:sSub>
                            <m:sSubPr>
                              <m:ctrlPr>
                                <a:rPr lang="en-US" sz="2600" i="1">
                                  <a:latin typeface="Cambria Math" panose="02040503050406030204" pitchFamily="18" charset="0"/>
                                </a:rPr>
                              </m:ctrlPr>
                            </m:sSubPr>
                            <m:e>
                              <m:r>
                                <a:rPr lang="en-US" sz="2600" i="1">
                                  <a:latin typeface="Cambria Math" panose="02040503050406030204" pitchFamily="18" charset="0"/>
                                </a:rPr>
                                <m:t>𝑁</m:t>
                              </m:r>
                            </m:e>
                            <m:sub>
                              <m:r>
                                <a:rPr lang="en-US" sz="2600" i="0">
                                  <a:latin typeface="Cambria Math" panose="02040503050406030204" pitchFamily="18" charset="0"/>
                                </a:rPr>
                                <m:t>0</m:t>
                              </m:r>
                            </m:sub>
                          </m:sSub>
                        </m:den>
                      </m:f>
                      <m:nary>
                        <m:naryPr>
                          <m:limLoc m:val="undOvr"/>
                          <m:grow m:val="on"/>
                          <m:ctrlPr>
                            <a:rPr lang="en-US" sz="2600" i="1">
                              <a:latin typeface="Cambria Math" panose="02040503050406030204" pitchFamily="18" charset="0"/>
                            </a:rPr>
                          </m:ctrlPr>
                        </m:naryPr>
                        <m:sub>
                          <m:r>
                            <a:rPr lang="en-US" sz="2600" i="0">
                              <a:latin typeface="Cambria Math" panose="02040503050406030204" pitchFamily="18" charset="0"/>
                            </a:rPr>
                            <m:t>−∞</m:t>
                          </m:r>
                        </m:sub>
                        <m:sup>
                          <m:r>
                            <a:rPr lang="en-US" sz="2600" i="0">
                              <a:latin typeface="Cambria Math" panose="02040503050406030204" pitchFamily="18" charset="0"/>
                            </a:rPr>
                            <m:t>∞</m:t>
                          </m:r>
                        </m:sup>
                        <m:e>
                          <m:sSup>
                            <m:sSupPr>
                              <m:ctrlPr>
                                <a:rPr lang="en-US" sz="2600" i="1">
                                  <a:latin typeface="Cambria Math" panose="02040503050406030204" pitchFamily="18" charset="0"/>
                                </a:rPr>
                              </m:ctrlPr>
                            </m:sSupPr>
                            <m:e>
                              <m:d>
                                <m:dPr>
                                  <m:begChr m:val="|"/>
                                  <m:endChr m:val="|"/>
                                  <m:ctrlPr>
                                    <a:rPr lang="en-US" sz="2600" i="1">
                                      <a:latin typeface="Cambria Math" panose="02040503050406030204" pitchFamily="18" charset="0"/>
                                    </a:rPr>
                                  </m:ctrlPr>
                                </m:dPr>
                                <m:e>
                                  <m:sSub>
                                    <m:sSubPr>
                                      <m:ctrlPr>
                                        <a:rPr lang="en-US" sz="2600" i="1">
                                          <a:latin typeface="Cambria Math" panose="02040503050406030204" pitchFamily="18" charset="0"/>
                                        </a:rPr>
                                      </m:ctrlPr>
                                    </m:sSubPr>
                                    <m:e>
                                      <m:r>
                                        <a:rPr lang="en-US" sz="2600" i="1">
                                          <a:latin typeface="Cambria Math" panose="02040503050406030204" pitchFamily="18" charset="0"/>
                                        </a:rPr>
                                        <m:t>𝑆</m:t>
                                      </m:r>
                                    </m:e>
                                    <m:sub>
                                      <m:r>
                                        <a:rPr lang="en-US" sz="2600" i="1">
                                          <a:latin typeface="Cambria Math" panose="02040503050406030204" pitchFamily="18" charset="0"/>
                                        </a:rPr>
                                        <m:t>𝑖𝑣</m:t>
                                      </m:r>
                                    </m:sub>
                                  </m:sSub>
                                  <m:d>
                                    <m:dPr>
                                      <m:ctrlPr>
                                        <a:rPr lang="en-US" sz="2600" i="1">
                                          <a:latin typeface="Cambria Math" panose="02040503050406030204" pitchFamily="18" charset="0"/>
                                        </a:rPr>
                                      </m:ctrlPr>
                                    </m:dPr>
                                    <m:e>
                                      <m:r>
                                        <a:rPr lang="en-US" sz="2600" i="0">
                                          <a:latin typeface="Cambria Math" panose="02040503050406030204" pitchFamily="18" charset="0"/>
                                        </a:rPr>
                                        <m:t>2</m:t>
                                      </m:r>
                                      <m:r>
                                        <a:rPr lang="en-US" sz="2600" i="1">
                                          <a:latin typeface="Cambria Math" panose="02040503050406030204" pitchFamily="18" charset="0"/>
                                        </a:rPr>
                                        <m:t>𝜋</m:t>
                                      </m:r>
                                      <m:r>
                                        <a:rPr lang="en-US" sz="2600" i="1">
                                          <a:latin typeface="Cambria Math" panose="02040503050406030204" pitchFamily="18" charset="0"/>
                                        </a:rPr>
                                        <m:t>𝑓</m:t>
                                      </m:r>
                                    </m:e>
                                  </m:d>
                                </m:e>
                              </m:d>
                            </m:e>
                            <m:sup>
                              <m:r>
                                <a:rPr lang="en-US" sz="2600" i="0">
                                  <a:latin typeface="Cambria Math" panose="02040503050406030204" pitchFamily="18" charset="0"/>
                                </a:rPr>
                                <m:t>2</m:t>
                              </m:r>
                            </m:sup>
                          </m:sSup>
                          <m:r>
                            <a:rPr lang="en-US" sz="2600" i="1">
                              <a:latin typeface="Cambria Math" panose="02040503050406030204" pitchFamily="18" charset="0"/>
                            </a:rPr>
                            <m:t>𝑑𝑓</m:t>
                          </m:r>
                        </m:e>
                      </m:nary>
                      <m:r>
                        <a:rPr lang="en-US" sz="2600" i="0">
                          <a:latin typeface="Cambria Math" panose="02040503050406030204" pitchFamily="18" charset="0"/>
                        </a:rPr>
                        <m:t>=</m:t>
                      </m:r>
                      <m:f>
                        <m:fPr>
                          <m:ctrlPr>
                            <a:rPr lang="en-US" sz="2600" i="1">
                              <a:latin typeface="Cambria Math" panose="02040503050406030204" pitchFamily="18" charset="0"/>
                            </a:rPr>
                          </m:ctrlPr>
                        </m:fPr>
                        <m:num>
                          <m:sSub>
                            <m:sSubPr>
                              <m:ctrlPr>
                                <a:rPr lang="en-US" sz="2600" i="1">
                                  <a:latin typeface="Cambria Math" panose="02040503050406030204" pitchFamily="18" charset="0"/>
                                </a:rPr>
                              </m:ctrlPr>
                            </m:sSubPr>
                            <m:e>
                              <m:r>
                                <a:rPr lang="en-US" sz="2600" i="1">
                                  <a:latin typeface="Cambria Math" panose="02040503050406030204" pitchFamily="18" charset="0"/>
                                </a:rPr>
                                <m:t>𝐸</m:t>
                              </m:r>
                            </m:e>
                            <m:sub>
                              <m:r>
                                <a:rPr lang="en-US" sz="2600" i="1">
                                  <a:latin typeface="Cambria Math" panose="02040503050406030204" pitchFamily="18" charset="0"/>
                                </a:rPr>
                                <m:t>𝑖</m:t>
                              </m:r>
                            </m:sub>
                          </m:sSub>
                        </m:num>
                        <m:den>
                          <m:sSub>
                            <m:sSubPr>
                              <m:ctrlPr>
                                <a:rPr lang="en-US" sz="2600" i="1">
                                  <a:latin typeface="Cambria Math" panose="02040503050406030204" pitchFamily="18" charset="0"/>
                                </a:rPr>
                              </m:ctrlPr>
                            </m:sSubPr>
                            <m:e>
                              <m:r>
                                <a:rPr lang="en-US" sz="2600" i="1">
                                  <a:latin typeface="Cambria Math" panose="02040503050406030204" pitchFamily="18" charset="0"/>
                                </a:rPr>
                                <m:t>𝑁</m:t>
                              </m:r>
                            </m:e>
                            <m:sub>
                              <m:r>
                                <a:rPr lang="en-US" sz="2600" i="0">
                                  <a:latin typeface="Cambria Math" panose="02040503050406030204" pitchFamily="18" charset="0"/>
                                </a:rPr>
                                <m:t>0</m:t>
                              </m:r>
                            </m:sub>
                          </m:sSub>
                        </m:den>
                      </m:f>
                    </m:oMath>
                  </m:oMathPara>
                </a14:m>
                <a:endParaRPr lang="en-US" sz="2600" dirty="0"/>
              </a:p>
            </p:txBody>
          </p:sp>
        </mc:Choice>
        <mc:Fallback xmlns="">
          <p:sp>
            <p:nvSpPr>
              <p:cNvPr id="4" name="Rectangle 3"/>
              <p:cNvSpPr>
                <a:spLocks noRot="1" noChangeAspect="1" noMove="1" noResize="1" noEditPoints="1" noAdjustHandles="1" noChangeArrowheads="1" noChangeShapeType="1" noTextEdit="1"/>
              </p:cNvSpPr>
              <p:nvPr/>
            </p:nvSpPr>
            <p:spPr>
              <a:xfrm>
                <a:off x="5071648" y="3147146"/>
                <a:ext cx="6056273" cy="1261756"/>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3123492" y="4359289"/>
                <a:ext cx="2225353" cy="9094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600" i="1" smtClean="0">
                          <a:solidFill>
                            <a:srgbClr val="66FF33"/>
                          </a:solidFill>
                          <a:latin typeface="Cambria Math" panose="02040503050406030204" pitchFamily="18" charset="0"/>
                        </a:rPr>
                        <m:t>𝑆𝑁</m:t>
                      </m:r>
                      <m:sSub>
                        <m:sSubPr>
                          <m:ctrlPr>
                            <a:rPr lang="en-US" sz="2600" i="1">
                              <a:solidFill>
                                <a:srgbClr val="66FF33"/>
                              </a:solidFill>
                              <a:latin typeface="Cambria Math" panose="02040503050406030204" pitchFamily="18" charset="0"/>
                            </a:rPr>
                          </m:ctrlPr>
                        </m:sSubPr>
                        <m:e>
                          <m:r>
                            <a:rPr lang="en-US" sz="2600" i="1">
                              <a:solidFill>
                                <a:srgbClr val="66FF33"/>
                              </a:solidFill>
                              <a:latin typeface="Cambria Math" panose="02040503050406030204" pitchFamily="18" charset="0"/>
                            </a:rPr>
                            <m:t>𝑅</m:t>
                          </m:r>
                        </m:e>
                        <m:sub>
                          <m:r>
                            <m:rPr>
                              <m:sty m:val="p"/>
                            </m:rPr>
                            <a:rPr lang="en-US" sz="2600" i="0">
                              <a:solidFill>
                                <a:srgbClr val="66FF33"/>
                              </a:solidFill>
                              <a:latin typeface="Cambria Math" panose="02040503050406030204" pitchFamily="18" charset="0"/>
                            </a:rPr>
                            <m:t>max</m:t>
                          </m:r>
                        </m:sub>
                      </m:sSub>
                      <m:r>
                        <a:rPr lang="en-US" sz="2600" i="0">
                          <a:solidFill>
                            <a:srgbClr val="66FF33"/>
                          </a:solidFill>
                          <a:latin typeface="Cambria Math" panose="02040503050406030204" pitchFamily="18" charset="0"/>
                        </a:rPr>
                        <m:t>=</m:t>
                      </m:r>
                      <m:f>
                        <m:fPr>
                          <m:ctrlPr>
                            <a:rPr lang="en-US" sz="2600" i="1">
                              <a:solidFill>
                                <a:srgbClr val="66FF33"/>
                              </a:solidFill>
                              <a:latin typeface="Cambria Math" panose="02040503050406030204" pitchFamily="18" charset="0"/>
                            </a:rPr>
                          </m:ctrlPr>
                        </m:fPr>
                        <m:num>
                          <m:sSub>
                            <m:sSubPr>
                              <m:ctrlPr>
                                <a:rPr lang="en-US" sz="2600" i="1">
                                  <a:solidFill>
                                    <a:srgbClr val="66FF33"/>
                                  </a:solidFill>
                                  <a:latin typeface="Cambria Math" panose="02040503050406030204" pitchFamily="18" charset="0"/>
                                </a:rPr>
                              </m:ctrlPr>
                            </m:sSubPr>
                            <m:e>
                              <m:r>
                                <a:rPr lang="en-US" sz="2600" i="1">
                                  <a:solidFill>
                                    <a:srgbClr val="66FF33"/>
                                  </a:solidFill>
                                  <a:latin typeface="Cambria Math" panose="02040503050406030204" pitchFamily="18" charset="0"/>
                                </a:rPr>
                                <m:t>𝐸</m:t>
                              </m:r>
                            </m:e>
                            <m:sub>
                              <m:r>
                                <a:rPr lang="en-US" sz="2600" i="1">
                                  <a:solidFill>
                                    <a:srgbClr val="66FF33"/>
                                  </a:solidFill>
                                  <a:latin typeface="Cambria Math" panose="02040503050406030204" pitchFamily="18" charset="0"/>
                                </a:rPr>
                                <m:t>𝑖</m:t>
                              </m:r>
                            </m:sub>
                          </m:sSub>
                        </m:num>
                        <m:den>
                          <m:sSub>
                            <m:sSubPr>
                              <m:ctrlPr>
                                <a:rPr lang="en-US" sz="2600" i="1">
                                  <a:solidFill>
                                    <a:srgbClr val="66FF33"/>
                                  </a:solidFill>
                                  <a:latin typeface="Cambria Math" panose="02040503050406030204" pitchFamily="18" charset="0"/>
                                </a:rPr>
                              </m:ctrlPr>
                            </m:sSubPr>
                            <m:e>
                              <m:r>
                                <a:rPr lang="en-US" sz="2600" i="1">
                                  <a:solidFill>
                                    <a:srgbClr val="66FF33"/>
                                  </a:solidFill>
                                  <a:latin typeface="Cambria Math" panose="02040503050406030204" pitchFamily="18" charset="0"/>
                                </a:rPr>
                                <m:t>𝑁</m:t>
                              </m:r>
                            </m:e>
                            <m:sub>
                              <m:r>
                                <a:rPr lang="en-US" sz="2600" i="0">
                                  <a:solidFill>
                                    <a:srgbClr val="66FF33"/>
                                  </a:solidFill>
                                  <a:latin typeface="Cambria Math" panose="02040503050406030204" pitchFamily="18" charset="0"/>
                                </a:rPr>
                                <m:t>0</m:t>
                              </m:r>
                            </m:sub>
                          </m:sSub>
                        </m:den>
                      </m:f>
                    </m:oMath>
                  </m:oMathPara>
                </a14:m>
                <a:endParaRPr lang="en-US" sz="2600" dirty="0">
                  <a:solidFill>
                    <a:srgbClr val="66FF33"/>
                  </a:solidFill>
                </a:endParaRPr>
              </a:p>
            </p:txBody>
          </p:sp>
        </mc:Choice>
        <mc:Fallback xmlns="">
          <p:sp>
            <p:nvSpPr>
              <p:cNvPr id="8" name="Rectangle 7"/>
              <p:cNvSpPr>
                <a:spLocks noRot="1" noChangeAspect="1" noMove="1" noResize="1" noEditPoints="1" noAdjustHandles="1" noChangeArrowheads="1" noChangeShapeType="1" noTextEdit="1"/>
              </p:cNvSpPr>
              <p:nvPr/>
            </p:nvSpPr>
            <p:spPr>
              <a:xfrm>
                <a:off x="3123492" y="4359289"/>
                <a:ext cx="2225353" cy="909416"/>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Rectangle 9"/>
              <p:cNvSpPr/>
              <p:nvPr/>
            </p:nvSpPr>
            <p:spPr>
              <a:xfrm>
                <a:off x="6041464" y="4561298"/>
                <a:ext cx="5086457" cy="492699"/>
              </a:xfrm>
              <a:prstGeom prst="rect">
                <a:avLst/>
              </a:prstGeom>
              <a:ln>
                <a:solidFill>
                  <a:schemeClr val="accent1"/>
                </a:solidFill>
              </a:ln>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600" i="1" smtClean="0">
                              <a:solidFill>
                                <a:srgbClr val="FFFF00"/>
                              </a:solidFill>
                              <a:latin typeface="Cambria Math" panose="02040503050406030204" pitchFamily="18" charset="0"/>
                            </a:rPr>
                          </m:ctrlPr>
                        </m:sSubPr>
                        <m:e>
                          <m:r>
                            <a:rPr lang="en-US" sz="2600" i="1">
                              <a:solidFill>
                                <a:srgbClr val="FFFF00"/>
                              </a:solidFill>
                              <a:latin typeface="Cambria Math" panose="02040503050406030204" pitchFamily="18" charset="0"/>
                            </a:rPr>
                            <m:t>𝐾</m:t>
                          </m:r>
                        </m:e>
                        <m:sub>
                          <m:r>
                            <a:rPr lang="en-US" sz="2600" i="1">
                              <a:solidFill>
                                <a:srgbClr val="FFFF00"/>
                              </a:solidFill>
                              <a:latin typeface="Cambria Math" panose="02040503050406030204" pitchFamily="18" charset="0"/>
                            </a:rPr>
                            <m:t>𝑖</m:t>
                          </m:r>
                        </m:sub>
                      </m:sSub>
                      <m:d>
                        <m:dPr>
                          <m:ctrlPr>
                            <a:rPr lang="en-US" sz="2600" i="1">
                              <a:solidFill>
                                <a:srgbClr val="FFFF00"/>
                              </a:solidFill>
                              <a:latin typeface="Cambria Math" panose="02040503050406030204" pitchFamily="18" charset="0"/>
                            </a:rPr>
                          </m:ctrlPr>
                        </m:dPr>
                        <m:e>
                          <m:r>
                            <a:rPr lang="en-US" sz="2600" i="0">
                              <a:solidFill>
                                <a:srgbClr val="FFFF00"/>
                              </a:solidFill>
                              <a:latin typeface="Cambria Math" panose="02040503050406030204" pitchFamily="18" charset="0"/>
                            </a:rPr>
                            <m:t>2</m:t>
                          </m:r>
                          <m:r>
                            <a:rPr lang="en-US" sz="2600" i="1">
                              <a:solidFill>
                                <a:srgbClr val="FFFF00"/>
                              </a:solidFill>
                              <a:latin typeface="Cambria Math" panose="02040503050406030204" pitchFamily="18" charset="0"/>
                            </a:rPr>
                            <m:t>𝜋</m:t>
                          </m:r>
                          <m:r>
                            <a:rPr lang="en-US" sz="2600" i="1">
                              <a:solidFill>
                                <a:srgbClr val="FFFF00"/>
                              </a:solidFill>
                              <a:latin typeface="Cambria Math" panose="02040503050406030204" pitchFamily="18" charset="0"/>
                            </a:rPr>
                            <m:t>𝑓</m:t>
                          </m:r>
                        </m:e>
                      </m:d>
                      <m:r>
                        <a:rPr lang="en-US" sz="2600" i="0">
                          <a:solidFill>
                            <a:srgbClr val="FFFF00"/>
                          </a:solidFill>
                          <a:latin typeface="Cambria Math" panose="02040503050406030204" pitchFamily="18" charset="0"/>
                        </a:rPr>
                        <m:t>=</m:t>
                      </m:r>
                      <m:r>
                        <a:rPr lang="en-US" sz="2600" i="1">
                          <a:solidFill>
                            <a:srgbClr val="FFFF00"/>
                          </a:solidFill>
                          <a:latin typeface="Cambria Math" panose="02040503050406030204" pitchFamily="18" charset="0"/>
                        </a:rPr>
                        <m:t>𝑘</m:t>
                      </m:r>
                      <m:sSubSup>
                        <m:sSubSupPr>
                          <m:ctrlPr>
                            <a:rPr lang="en-US" sz="2600" i="1">
                              <a:solidFill>
                                <a:srgbClr val="FFFF00"/>
                              </a:solidFill>
                              <a:latin typeface="Cambria Math" panose="02040503050406030204" pitchFamily="18" charset="0"/>
                            </a:rPr>
                          </m:ctrlPr>
                        </m:sSubSupPr>
                        <m:e>
                          <m:r>
                            <a:rPr lang="en-US" sz="2600" i="1">
                              <a:solidFill>
                                <a:srgbClr val="FFFF00"/>
                              </a:solidFill>
                              <a:latin typeface="Cambria Math" panose="02040503050406030204" pitchFamily="18" charset="0"/>
                            </a:rPr>
                            <m:t>𝑆</m:t>
                          </m:r>
                        </m:e>
                        <m:sub>
                          <m:r>
                            <a:rPr lang="en-US" sz="2600" i="1">
                              <a:solidFill>
                                <a:srgbClr val="FFFF00"/>
                              </a:solidFill>
                              <a:latin typeface="Cambria Math" panose="02040503050406030204" pitchFamily="18" charset="0"/>
                            </a:rPr>
                            <m:t>𝑖𝑣</m:t>
                          </m:r>
                        </m:sub>
                        <m:sup>
                          <m:r>
                            <a:rPr lang="en-US" sz="2600" i="0">
                              <a:solidFill>
                                <a:srgbClr val="FFFF00"/>
                              </a:solidFill>
                              <a:latin typeface="Cambria Math" panose="02040503050406030204" pitchFamily="18" charset="0"/>
                            </a:rPr>
                            <m:t>∗</m:t>
                          </m:r>
                        </m:sup>
                      </m:sSubSup>
                      <m:d>
                        <m:dPr>
                          <m:ctrlPr>
                            <a:rPr lang="en-US" sz="2600" i="1">
                              <a:solidFill>
                                <a:srgbClr val="FFFF00"/>
                              </a:solidFill>
                              <a:latin typeface="Cambria Math" panose="02040503050406030204" pitchFamily="18" charset="0"/>
                            </a:rPr>
                          </m:ctrlPr>
                        </m:dPr>
                        <m:e>
                          <m:r>
                            <a:rPr lang="en-US" sz="2600" i="0">
                              <a:solidFill>
                                <a:srgbClr val="FFFF00"/>
                              </a:solidFill>
                              <a:latin typeface="Cambria Math" panose="02040503050406030204" pitchFamily="18" charset="0"/>
                            </a:rPr>
                            <m:t>2</m:t>
                          </m:r>
                          <m:r>
                            <a:rPr lang="en-US" sz="2600" i="1">
                              <a:solidFill>
                                <a:srgbClr val="FFFF00"/>
                              </a:solidFill>
                              <a:latin typeface="Cambria Math" panose="02040503050406030204" pitchFamily="18" charset="0"/>
                            </a:rPr>
                            <m:t>𝜋</m:t>
                          </m:r>
                          <m:r>
                            <a:rPr lang="en-US" sz="2600" i="1">
                              <a:solidFill>
                                <a:srgbClr val="FFFF00"/>
                              </a:solidFill>
                              <a:latin typeface="Cambria Math" panose="02040503050406030204" pitchFamily="18" charset="0"/>
                            </a:rPr>
                            <m:t>𝑓</m:t>
                          </m:r>
                        </m:e>
                      </m:d>
                      <m:r>
                        <m:rPr>
                          <m:sty m:val="p"/>
                        </m:rPr>
                        <a:rPr lang="en-US" sz="2600" i="0">
                          <a:solidFill>
                            <a:srgbClr val="FFFF00"/>
                          </a:solidFill>
                          <a:latin typeface="Cambria Math" panose="02040503050406030204" pitchFamily="18" charset="0"/>
                        </a:rPr>
                        <m:t>exp</m:t>
                      </m:r>
                      <m:d>
                        <m:dPr>
                          <m:ctrlPr>
                            <a:rPr lang="en-US" sz="2600" i="1">
                              <a:solidFill>
                                <a:srgbClr val="FFFF00"/>
                              </a:solidFill>
                              <a:latin typeface="Cambria Math" panose="02040503050406030204" pitchFamily="18" charset="0"/>
                            </a:rPr>
                          </m:ctrlPr>
                        </m:dPr>
                        <m:e>
                          <m:r>
                            <a:rPr lang="en-US" sz="2600" i="1">
                              <a:solidFill>
                                <a:srgbClr val="FFFF00"/>
                              </a:solidFill>
                              <a:latin typeface="Cambria Math" panose="02040503050406030204" pitchFamily="18" charset="0"/>
                            </a:rPr>
                            <m:t>𝑗</m:t>
                          </m:r>
                          <m:r>
                            <a:rPr lang="en-US" sz="2600" i="0">
                              <a:solidFill>
                                <a:srgbClr val="FFFF00"/>
                              </a:solidFill>
                              <a:latin typeface="Cambria Math" panose="02040503050406030204" pitchFamily="18" charset="0"/>
                            </a:rPr>
                            <m:t>2</m:t>
                          </m:r>
                          <m:r>
                            <a:rPr lang="en-US" sz="2600" i="1">
                              <a:solidFill>
                                <a:srgbClr val="FFFF00"/>
                              </a:solidFill>
                              <a:latin typeface="Cambria Math" panose="02040503050406030204" pitchFamily="18" charset="0"/>
                            </a:rPr>
                            <m:t>𝜋</m:t>
                          </m:r>
                          <m:r>
                            <a:rPr lang="en-US" sz="2600" i="1">
                              <a:solidFill>
                                <a:srgbClr val="FFFF00"/>
                              </a:solidFill>
                              <a:latin typeface="Cambria Math" panose="02040503050406030204" pitchFamily="18" charset="0"/>
                            </a:rPr>
                            <m:t>𝑓</m:t>
                          </m:r>
                          <m:sSub>
                            <m:sSubPr>
                              <m:ctrlPr>
                                <a:rPr lang="en-US" sz="2600" i="1">
                                  <a:solidFill>
                                    <a:srgbClr val="FFFF00"/>
                                  </a:solidFill>
                                  <a:latin typeface="Cambria Math" panose="02040503050406030204" pitchFamily="18" charset="0"/>
                                </a:rPr>
                              </m:ctrlPr>
                            </m:sSubPr>
                            <m:e>
                              <m:r>
                                <a:rPr lang="en-US" sz="2600" i="1">
                                  <a:solidFill>
                                    <a:srgbClr val="FFFF00"/>
                                  </a:solidFill>
                                  <a:latin typeface="Cambria Math" panose="02040503050406030204" pitchFamily="18" charset="0"/>
                                </a:rPr>
                                <m:t>𝑡</m:t>
                              </m:r>
                            </m:e>
                            <m:sub>
                              <m:r>
                                <a:rPr lang="en-US" sz="2600" i="0">
                                  <a:solidFill>
                                    <a:srgbClr val="FFFF00"/>
                                  </a:solidFill>
                                  <a:latin typeface="Cambria Math" panose="02040503050406030204" pitchFamily="18" charset="0"/>
                                </a:rPr>
                                <m:t>0</m:t>
                              </m:r>
                            </m:sub>
                          </m:sSub>
                        </m:e>
                      </m:d>
                    </m:oMath>
                  </m:oMathPara>
                </a14:m>
                <a:endParaRPr lang="en-US" sz="2600" dirty="0">
                  <a:solidFill>
                    <a:srgbClr val="FFFF00"/>
                  </a:solidFill>
                </a:endParaRPr>
              </a:p>
            </p:txBody>
          </p:sp>
        </mc:Choice>
        <mc:Fallback>
          <p:sp>
            <p:nvSpPr>
              <p:cNvPr id="10" name="Rectangle 9"/>
              <p:cNvSpPr>
                <a:spLocks noRot="1" noChangeAspect="1" noMove="1" noResize="1" noEditPoints="1" noAdjustHandles="1" noChangeArrowheads="1" noChangeShapeType="1" noTextEdit="1"/>
              </p:cNvSpPr>
              <p:nvPr/>
            </p:nvSpPr>
            <p:spPr>
              <a:xfrm>
                <a:off x="6041464" y="4561298"/>
                <a:ext cx="5086457" cy="492699"/>
              </a:xfrm>
              <a:prstGeom prst="rect">
                <a:avLst/>
              </a:prstGeom>
              <a:blipFill rotWithShape="0">
                <a:blip r:embed="rId5"/>
                <a:stretch>
                  <a:fillRect/>
                </a:stretch>
              </a:blipFill>
              <a:ln>
                <a:solidFill>
                  <a:schemeClr val="accent1"/>
                </a:solidFill>
              </a:ln>
            </p:spPr>
            <p:txBody>
              <a:bodyPr/>
              <a:lstStyle/>
              <a:p>
                <a:r>
                  <a:rPr lang="en-US">
                    <a:noFill/>
                  </a:rPr>
                  <a:t> </a:t>
                </a:r>
              </a:p>
            </p:txBody>
          </p:sp>
        </mc:Fallback>
      </mc:AlternateContent>
      <p:sp>
        <p:nvSpPr>
          <p:cNvPr id="11" name="Right Arrow 10"/>
          <p:cNvSpPr/>
          <p:nvPr/>
        </p:nvSpPr>
        <p:spPr>
          <a:xfrm>
            <a:off x="5638698" y="4571408"/>
            <a:ext cx="209753" cy="4853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0931448" y="4553411"/>
            <a:ext cx="1085554" cy="500586"/>
          </a:xfrm>
          <a:prstGeom prst="rect">
            <a:avLst/>
          </a:prstGeom>
        </p:spPr>
        <p:txBody>
          <a:bodyPr wrap="none">
            <a:spAutoFit/>
          </a:bodyPr>
          <a:lstStyle/>
          <a:p>
            <a:pPr marL="342900" lvl="2">
              <a:lnSpc>
                <a:spcPct val="110000"/>
              </a:lnSpc>
            </a:pPr>
            <a:r>
              <a:rPr lang="vi-VN" sz="2600" dirty="0" smtClean="0">
                <a:latin typeface="Times New Roman" panose="02020603050405020304" pitchFamily="18" charset="0"/>
                <a:cs typeface="Times New Roman" panose="02020603050405020304" pitchFamily="18" charset="0"/>
              </a:rPr>
              <a:t>(**)</a:t>
            </a:r>
            <a:endParaRPr lang="vi-V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56266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3201"/>
            <a:ext cx="10515600" cy="863600"/>
          </a:xfrm>
        </p:spPr>
        <p:txBody>
          <a:bodyPr/>
          <a:lstStyle/>
          <a:p>
            <a:r>
              <a:rPr lang="vi-VN" dirty="0" smtClean="0">
                <a:solidFill>
                  <a:srgbClr val="FFFF00"/>
                </a:solidFill>
              </a:rPr>
              <a:t>Nội dung Lý thuyết tối ưu</a:t>
            </a:r>
            <a:endParaRPr lang="en-US" dirty="0">
              <a:solidFill>
                <a:srgbClr val="FFFF00"/>
              </a:solidFill>
            </a:endParaRPr>
          </a:p>
        </p:txBody>
      </p:sp>
      <p:sp>
        <p:nvSpPr>
          <p:cNvPr id="3" name="Content Placeholder 2"/>
          <p:cNvSpPr>
            <a:spLocks noGrp="1"/>
          </p:cNvSpPr>
          <p:nvPr>
            <p:ph idx="1"/>
          </p:nvPr>
        </p:nvSpPr>
        <p:spPr>
          <a:xfrm>
            <a:off x="342900" y="1371600"/>
            <a:ext cx="11487150" cy="5172075"/>
          </a:xfrm>
        </p:spPr>
        <p:txBody>
          <a:bodyPr>
            <a:noAutofit/>
          </a:bodyPr>
          <a:lstStyle/>
          <a:p>
            <a:pPr marL="685800" indent="-685800">
              <a:lnSpc>
                <a:spcPct val="100000"/>
              </a:lnSpc>
              <a:spcBef>
                <a:spcPts val="300"/>
              </a:spcBef>
              <a:spcAft>
                <a:spcPts val="300"/>
              </a:spcAft>
              <a:buNone/>
              <a:tabLst>
                <a:tab pos="685800" algn="l"/>
              </a:tabLst>
            </a:pPr>
            <a:r>
              <a:rPr lang="vi-VN" sz="2800" dirty="0" smtClean="0">
                <a:latin typeface="Times New Roman" panose="02020603050405020304" pitchFamily="18" charset="0"/>
                <a:cs typeface="Times New Roman" panose="02020603050405020304" pitchFamily="18" charset="0"/>
              </a:rPr>
              <a:t>5.1	</a:t>
            </a:r>
            <a:r>
              <a:rPr lang="en-US" sz="2800" dirty="0" err="1"/>
              <a:t>Đặt</a:t>
            </a:r>
            <a:r>
              <a:rPr lang="en-US" sz="2800" dirty="0"/>
              <a:t> </a:t>
            </a:r>
            <a:r>
              <a:rPr lang="en-US" sz="2800" dirty="0" err="1"/>
              <a:t>bài</a:t>
            </a:r>
            <a:r>
              <a:rPr lang="en-US" sz="2800" dirty="0"/>
              <a:t> </a:t>
            </a:r>
            <a:r>
              <a:rPr lang="en-US" sz="2800" dirty="0" err="1"/>
              <a:t>toán</a:t>
            </a:r>
            <a:r>
              <a:rPr lang="en-US" sz="2800" dirty="0"/>
              <a:t> </a:t>
            </a:r>
            <a:r>
              <a:rPr lang="en-US" sz="2800" dirty="0" err="1"/>
              <a:t>và</a:t>
            </a:r>
            <a:r>
              <a:rPr lang="en-US" sz="2800" dirty="0"/>
              <a:t> </a:t>
            </a:r>
            <a:r>
              <a:rPr lang="en-US" sz="2800" dirty="0" err="1"/>
              <a:t>các</a:t>
            </a:r>
            <a:r>
              <a:rPr lang="en-US" sz="2800" dirty="0"/>
              <a:t> </a:t>
            </a:r>
            <a:r>
              <a:rPr lang="en-US" sz="2800" dirty="0" err="1"/>
              <a:t>khái</a:t>
            </a:r>
            <a:r>
              <a:rPr lang="en-US" sz="2800" dirty="0"/>
              <a:t> </a:t>
            </a:r>
            <a:r>
              <a:rPr lang="en-US" sz="2800" dirty="0" err="1"/>
              <a:t>niệm</a:t>
            </a:r>
            <a:r>
              <a:rPr lang="en-US" sz="2800" dirty="0"/>
              <a:t> </a:t>
            </a:r>
            <a:r>
              <a:rPr lang="en-US" sz="2800" dirty="0" err="1"/>
              <a:t>cơ</a:t>
            </a:r>
            <a:r>
              <a:rPr lang="en-US" sz="2800" dirty="0"/>
              <a:t> </a:t>
            </a:r>
            <a:r>
              <a:rPr lang="en-US" sz="2800" dirty="0" err="1"/>
              <a:t>bản</a:t>
            </a:r>
            <a:endParaRPr lang="vi-VN" sz="2800" dirty="0" smtClean="0">
              <a:latin typeface="Times New Roman" panose="02020603050405020304" pitchFamily="18" charset="0"/>
              <a:cs typeface="Times New Roman" panose="02020603050405020304" pitchFamily="18" charset="0"/>
            </a:endParaRPr>
          </a:p>
          <a:p>
            <a:pPr marL="685800" indent="-685800">
              <a:lnSpc>
                <a:spcPct val="100000"/>
              </a:lnSpc>
              <a:spcBef>
                <a:spcPts val="300"/>
              </a:spcBef>
              <a:spcAft>
                <a:spcPts val="300"/>
              </a:spcAft>
              <a:buNone/>
              <a:tabLst>
                <a:tab pos="685800" algn="l"/>
              </a:tabLst>
            </a:pPr>
            <a:r>
              <a:rPr lang="vi-VN" sz="2800" dirty="0" smtClean="0">
                <a:latin typeface="Times New Roman" panose="02020603050405020304" pitchFamily="18" charset="0"/>
                <a:cs typeface="Times New Roman" panose="02020603050405020304" pitchFamily="18" charset="0"/>
              </a:rPr>
              <a:t>5.2	</a:t>
            </a:r>
            <a:r>
              <a:rPr lang="en-US" sz="2800" dirty="0"/>
              <a:t>Thu </a:t>
            </a:r>
            <a:r>
              <a:rPr lang="en-US" sz="2800" dirty="0" err="1"/>
              <a:t>tối</a:t>
            </a:r>
            <a:r>
              <a:rPr lang="en-US" sz="2800" dirty="0"/>
              <a:t> </a:t>
            </a:r>
            <a:r>
              <a:rPr lang="en-US" sz="2800" dirty="0" err="1"/>
              <a:t>ưu</a:t>
            </a:r>
            <a:r>
              <a:rPr lang="en-US" sz="2800" dirty="0"/>
              <a:t> </a:t>
            </a:r>
            <a:r>
              <a:rPr lang="en-US" sz="2800" dirty="0" err="1"/>
              <a:t>các</a:t>
            </a:r>
            <a:r>
              <a:rPr lang="en-US" sz="2800" dirty="0"/>
              <a:t> </a:t>
            </a:r>
            <a:r>
              <a:rPr lang="en-US" sz="2800" dirty="0" err="1"/>
              <a:t>tín</a:t>
            </a:r>
            <a:r>
              <a:rPr lang="en-US" sz="2800" dirty="0"/>
              <a:t> </a:t>
            </a:r>
            <a:r>
              <a:rPr lang="en-US" sz="2800" dirty="0" err="1"/>
              <a:t>hiệu</a:t>
            </a:r>
            <a:r>
              <a:rPr lang="en-US" sz="2800" dirty="0"/>
              <a:t> </a:t>
            </a:r>
            <a:r>
              <a:rPr lang="en-US" sz="2800" dirty="0" err="1"/>
              <a:t>có</a:t>
            </a:r>
            <a:r>
              <a:rPr lang="en-US" sz="2800" dirty="0"/>
              <a:t> </a:t>
            </a:r>
            <a:r>
              <a:rPr lang="en-US" sz="2800" dirty="0" err="1"/>
              <a:t>tham</a:t>
            </a:r>
            <a:r>
              <a:rPr lang="en-US" sz="2800" dirty="0"/>
              <a:t> </a:t>
            </a:r>
            <a:r>
              <a:rPr lang="en-US" sz="2800" dirty="0" err="1"/>
              <a:t>số</a:t>
            </a:r>
            <a:r>
              <a:rPr lang="en-US" sz="2800" dirty="0"/>
              <a:t> </a:t>
            </a:r>
            <a:r>
              <a:rPr lang="en-US" sz="2800" dirty="0" err="1"/>
              <a:t>đã</a:t>
            </a:r>
            <a:r>
              <a:rPr lang="en-US" sz="2800" dirty="0"/>
              <a:t> </a:t>
            </a:r>
            <a:r>
              <a:rPr lang="en-US" sz="2800" dirty="0" err="1"/>
              <a:t>biết</a:t>
            </a:r>
            <a:endParaRPr lang="vi-VN" sz="2800" dirty="0" smtClean="0">
              <a:latin typeface="Times New Roman" panose="02020603050405020304" pitchFamily="18" charset="0"/>
              <a:cs typeface="Times New Roman" panose="02020603050405020304" pitchFamily="18" charset="0"/>
            </a:endParaRPr>
          </a:p>
          <a:p>
            <a:pPr marL="685800" indent="-685800">
              <a:lnSpc>
                <a:spcPct val="100000"/>
              </a:lnSpc>
              <a:spcBef>
                <a:spcPts val="300"/>
              </a:spcBef>
              <a:spcAft>
                <a:spcPts val="300"/>
              </a:spcAft>
              <a:buNone/>
              <a:tabLst>
                <a:tab pos="685800" algn="l"/>
              </a:tabLst>
            </a:pPr>
            <a:r>
              <a:rPr lang="vi-VN" sz="2800" dirty="0" smtClean="0">
                <a:latin typeface="Times New Roman" panose="02020603050405020304" pitchFamily="18" charset="0"/>
                <a:cs typeface="Times New Roman" panose="02020603050405020304" pitchFamily="18" charset="0"/>
              </a:rPr>
              <a:t>5.3	</a:t>
            </a:r>
            <a:r>
              <a:rPr lang="en-US" sz="2800" dirty="0" err="1"/>
              <a:t>Bộ</a:t>
            </a:r>
            <a:r>
              <a:rPr lang="en-US" sz="2800" dirty="0"/>
              <a:t> </a:t>
            </a:r>
            <a:r>
              <a:rPr lang="en-US" sz="2800" dirty="0" err="1"/>
              <a:t>lọc</a:t>
            </a:r>
            <a:r>
              <a:rPr lang="en-US" sz="2800" dirty="0"/>
              <a:t> </a:t>
            </a:r>
            <a:r>
              <a:rPr lang="en-US" sz="2800" dirty="0" err="1"/>
              <a:t>phối</a:t>
            </a:r>
            <a:r>
              <a:rPr lang="en-US" sz="2800" dirty="0"/>
              <a:t> </a:t>
            </a:r>
            <a:r>
              <a:rPr lang="en-US" sz="2800" dirty="0" err="1"/>
              <a:t>hợp</a:t>
            </a:r>
            <a:endParaRPr lang="vi-VN" sz="2800" dirty="0" smtClean="0">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0" y="1066801"/>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normAutofit lnSpcReduction="10000"/>
          </a:bodyPr>
          <a:lstStyle/>
          <a:p>
            <a:fld id="{A5965DA7-CFD0-4BBC-8CE4-76678E81AE32}" type="slidenum">
              <a:rPr lang="en-US" smtClean="0"/>
              <a:t>2</a:t>
            </a:fld>
            <a:endParaRPr lang="en-US"/>
          </a:p>
        </p:txBody>
      </p:sp>
    </p:spTree>
    <p:extLst>
      <p:ext uri="{BB962C8B-B14F-4D97-AF65-F5344CB8AC3E}">
        <p14:creationId xmlns:p14="http://schemas.microsoft.com/office/powerpoint/2010/main" val="10660357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10801350" cy="762003"/>
          </a:xfrm>
          <a:noFill/>
        </p:spPr>
        <p:txBody>
          <a:bodyPr>
            <a:normAutofit/>
          </a:bodyPr>
          <a:lstStyle/>
          <a:p>
            <a:r>
              <a:rPr lang="vi-VN" sz="3600" dirty="0">
                <a:solidFill>
                  <a:srgbClr val="FFFF00"/>
                </a:solidFill>
              </a:rPr>
              <a:t>5.3	Bộ lọc phối hợp</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42900" y="914400"/>
                <a:ext cx="11620500" cy="5629275"/>
              </a:xfrm>
            </p:spPr>
            <p:txBody>
              <a:bodyPr>
                <a:noAutofit/>
              </a:bodyPr>
              <a:lstStyle/>
              <a:p>
                <a:pPr marL="0" indent="0">
                  <a:lnSpc>
                    <a:spcPct val="110000"/>
                  </a:lnSpc>
                  <a:spcBef>
                    <a:spcPts val="300"/>
                  </a:spcBef>
                  <a:spcAft>
                    <a:spcPts val="300"/>
                  </a:spcAft>
                  <a:buNone/>
                </a:pPr>
                <a:r>
                  <a:rPr lang="vi-VN" sz="2600" b="1" dirty="0" smtClean="0">
                    <a:solidFill>
                      <a:srgbClr val="66FF33"/>
                    </a:solidFill>
                    <a:latin typeface="Times New Roman" panose="02020603050405020304" pitchFamily="18" charset="0"/>
                    <a:cs typeface="Times New Roman" panose="02020603050405020304" pitchFamily="18" charset="0"/>
                  </a:rPr>
                  <a:t>5.3.2 Đặc tính biên độ và đặc tính pha tần số của bộ lọc phối hợp</a:t>
                </a:r>
              </a:p>
              <a:p>
                <a:pPr marL="461963" indent="-461963">
                  <a:lnSpc>
                    <a:spcPct val="110000"/>
                  </a:lnSpc>
                  <a:spcBef>
                    <a:spcPts val="300"/>
                  </a:spcBef>
                  <a:spcAft>
                    <a:spcPts val="300"/>
                  </a:spcAft>
                  <a:buFont typeface="Wingdings" panose="05000000000000000000" pitchFamily="2" charset="2"/>
                  <a:buChar char="v"/>
                </a:pPr>
                <a:r>
                  <a:rPr lang="vi-VN" sz="2600" dirty="0" smtClean="0">
                    <a:latin typeface="Times New Roman" panose="02020603050405020304" pitchFamily="18" charset="0"/>
                    <a:cs typeface="Times New Roman" panose="02020603050405020304" pitchFamily="18" charset="0"/>
                  </a:rPr>
                  <a:t>Đặc tính biên tần của bộ lọc phối hợp:</a:t>
                </a:r>
              </a:p>
              <a:p>
                <a:pPr marL="0" indent="0">
                  <a:lnSpc>
                    <a:spcPct val="110000"/>
                  </a:lnSpc>
                  <a:spcBef>
                    <a:spcPts val="300"/>
                  </a:spcBef>
                  <a:spcAft>
                    <a:spcPts val="300"/>
                  </a:spcAft>
                  <a:buNone/>
                  <a:tabLst>
                    <a:tab pos="461963" algn="l"/>
                  </a:tabLst>
                </a:pPr>
                <a:r>
                  <a:rPr lang="vi-VN" sz="2600" dirty="0">
                    <a:latin typeface="Times New Roman" panose="02020603050405020304" pitchFamily="18" charset="0"/>
                    <a:cs typeface="Times New Roman" panose="02020603050405020304" pitchFamily="18" charset="0"/>
                  </a:rPr>
                  <a:t>	</a:t>
                </a:r>
                <a:r>
                  <a:rPr lang="vi-VN" sz="2600" dirty="0" smtClean="0">
                    <a:latin typeface="Times New Roman" panose="02020603050405020304" pitchFamily="18" charset="0"/>
                    <a:cs typeface="Times New Roman" panose="02020603050405020304" pitchFamily="18" charset="0"/>
                  </a:rPr>
                  <a:t>Từ công thức (**), ta có: </a:t>
                </a:r>
                <a14:m>
                  <m:oMath xmlns:m="http://schemas.openxmlformats.org/officeDocument/2006/math">
                    <m:sSub>
                      <m:sSubPr>
                        <m:ctrlPr>
                          <a:rPr lang="en-US" sz="2600" i="1">
                            <a:solidFill>
                              <a:srgbClr val="FFFF00"/>
                            </a:solidFill>
                            <a:latin typeface="Cambria Math" panose="02040503050406030204" pitchFamily="18" charset="0"/>
                          </a:rPr>
                        </m:ctrlPr>
                      </m:sSubPr>
                      <m:e>
                        <m:r>
                          <a:rPr lang="vi-VN" sz="2600" i="1">
                            <a:solidFill>
                              <a:srgbClr val="FFFF00"/>
                            </a:solidFill>
                            <a:latin typeface="Cambria Math" panose="02040503050406030204" pitchFamily="18" charset="0"/>
                          </a:rPr>
                          <m:t>|</m:t>
                        </m:r>
                        <m:r>
                          <a:rPr lang="en-US" sz="2600" i="1">
                            <a:solidFill>
                              <a:srgbClr val="FFFF00"/>
                            </a:solidFill>
                            <a:latin typeface="Cambria Math" panose="02040503050406030204" pitchFamily="18" charset="0"/>
                          </a:rPr>
                          <m:t>𝐾</m:t>
                        </m:r>
                      </m:e>
                      <m:sub>
                        <m:r>
                          <a:rPr lang="en-US" sz="2600" i="1">
                            <a:solidFill>
                              <a:srgbClr val="FFFF00"/>
                            </a:solidFill>
                            <a:latin typeface="Cambria Math" panose="02040503050406030204" pitchFamily="18" charset="0"/>
                          </a:rPr>
                          <m:t>𝑖</m:t>
                        </m:r>
                      </m:sub>
                    </m:sSub>
                    <m:d>
                      <m:dPr>
                        <m:ctrlPr>
                          <a:rPr lang="en-US" sz="2600" i="1">
                            <a:solidFill>
                              <a:srgbClr val="FFFF00"/>
                            </a:solidFill>
                            <a:latin typeface="Cambria Math" panose="02040503050406030204" pitchFamily="18" charset="0"/>
                          </a:rPr>
                        </m:ctrlPr>
                      </m:dPr>
                      <m:e>
                        <m:r>
                          <a:rPr lang="en-US" sz="2600">
                            <a:solidFill>
                              <a:srgbClr val="FFFF00"/>
                            </a:solidFill>
                            <a:latin typeface="Cambria Math" panose="02040503050406030204" pitchFamily="18" charset="0"/>
                          </a:rPr>
                          <m:t>2</m:t>
                        </m:r>
                        <m:r>
                          <a:rPr lang="en-US" sz="2600" i="1">
                            <a:solidFill>
                              <a:srgbClr val="FFFF00"/>
                            </a:solidFill>
                            <a:latin typeface="Cambria Math" panose="02040503050406030204" pitchFamily="18" charset="0"/>
                          </a:rPr>
                          <m:t>𝜋</m:t>
                        </m:r>
                        <m:r>
                          <a:rPr lang="en-US" sz="2600" i="1">
                            <a:solidFill>
                              <a:srgbClr val="FFFF00"/>
                            </a:solidFill>
                            <a:latin typeface="Cambria Math" panose="02040503050406030204" pitchFamily="18" charset="0"/>
                          </a:rPr>
                          <m:t>𝑓</m:t>
                        </m:r>
                      </m:e>
                    </m:d>
                    <m:d>
                      <m:dPr>
                        <m:begChr m:val="|"/>
                        <m:endChr m:val="|"/>
                        <m:ctrlPr>
                          <a:rPr lang="vi-VN" sz="2600" i="1">
                            <a:solidFill>
                              <a:srgbClr val="FFFF00"/>
                            </a:solidFill>
                            <a:latin typeface="Cambria Math" panose="02040503050406030204" pitchFamily="18" charset="0"/>
                          </a:rPr>
                        </m:ctrlPr>
                      </m:dPr>
                      <m:e>
                        <m:r>
                          <a:rPr lang="en-US" sz="2600">
                            <a:solidFill>
                              <a:srgbClr val="FFFF00"/>
                            </a:solidFill>
                            <a:latin typeface="Cambria Math" panose="02040503050406030204" pitchFamily="18" charset="0"/>
                          </a:rPr>
                          <m:t>=</m:t>
                        </m:r>
                        <m:r>
                          <a:rPr lang="en-US" sz="2600" i="1">
                            <a:solidFill>
                              <a:srgbClr val="FFFF00"/>
                            </a:solidFill>
                            <a:latin typeface="Cambria Math" panose="02040503050406030204" pitchFamily="18" charset="0"/>
                          </a:rPr>
                          <m:t>𝑘</m:t>
                        </m:r>
                      </m:e>
                    </m:d>
                    <m:sSubSup>
                      <m:sSubSupPr>
                        <m:ctrlPr>
                          <a:rPr lang="en-US" sz="2600" i="1">
                            <a:solidFill>
                              <a:srgbClr val="FFFF00"/>
                            </a:solidFill>
                            <a:latin typeface="Cambria Math" panose="02040503050406030204" pitchFamily="18" charset="0"/>
                          </a:rPr>
                        </m:ctrlPr>
                      </m:sSubSupPr>
                      <m:e>
                        <m:r>
                          <a:rPr lang="en-US" sz="2600" i="1">
                            <a:solidFill>
                              <a:srgbClr val="FFFF00"/>
                            </a:solidFill>
                            <a:latin typeface="Cambria Math" panose="02040503050406030204" pitchFamily="18" charset="0"/>
                          </a:rPr>
                          <m:t>𝑆</m:t>
                        </m:r>
                      </m:e>
                      <m:sub>
                        <m:r>
                          <a:rPr lang="en-US" sz="2600" i="1">
                            <a:solidFill>
                              <a:srgbClr val="FFFF00"/>
                            </a:solidFill>
                            <a:latin typeface="Cambria Math" panose="02040503050406030204" pitchFamily="18" charset="0"/>
                          </a:rPr>
                          <m:t>𝑖𝑣</m:t>
                        </m:r>
                      </m:sub>
                      <m:sup>
                        <m:r>
                          <a:rPr lang="en-US" sz="2600">
                            <a:solidFill>
                              <a:srgbClr val="FFFF00"/>
                            </a:solidFill>
                            <a:latin typeface="Cambria Math" panose="02040503050406030204" pitchFamily="18" charset="0"/>
                          </a:rPr>
                          <m:t>∗</m:t>
                        </m:r>
                      </m:sup>
                    </m:sSubSup>
                    <m:d>
                      <m:dPr>
                        <m:ctrlPr>
                          <a:rPr lang="en-US" sz="2600" i="1">
                            <a:solidFill>
                              <a:srgbClr val="FFFF00"/>
                            </a:solidFill>
                            <a:latin typeface="Cambria Math" panose="02040503050406030204" pitchFamily="18" charset="0"/>
                          </a:rPr>
                        </m:ctrlPr>
                      </m:dPr>
                      <m:e>
                        <m:r>
                          <a:rPr lang="en-US" sz="2600">
                            <a:solidFill>
                              <a:srgbClr val="FFFF00"/>
                            </a:solidFill>
                            <a:latin typeface="Cambria Math" panose="02040503050406030204" pitchFamily="18" charset="0"/>
                          </a:rPr>
                          <m:t>2</m:t>
                        </m:r>
                        <m:r>
                          <a:rPr lang="en-US" sz="2600" i="1">
                            <a:solidFill>
                              <a:srgbClr val="FFFF00"/>
                            </a:solidFill>
                            <a:latin typeface="Cambria Math" panose="02040503050406030204" pitchFamily="18" charset="0"/>
                          </a:rPr>
                          <m:t>𝜋</m:t>
                        </m:r>
                        <m:r>
                          <a:rPr lang="en-US" sz="2600" i="1">
                            <a:solidFill>
                              <a:srgbClr val="FFFF00"/>
                            </a:solidFill>
                            <a:latin typeface="Cambria Math" panose="02040503050406030204" pitchFamily="18" charset="0"/>
                          </a:rPr>
                          <m:t>𝑓</m:t>
                        </m:r>
                      </m:e>
                    </m:d>
                    <m:r>
                      <a:rPr lang="vi-VN" sz="2600">
                        <a:solidFill>
                          <a:srgbClr val="FFFF00"/>
                        </a:solidFill>
                        <a:latin typeface="Cambria Math" panose="02040503050406030204" pitchFamily="18" charset="0"/>
                      </a:rPr>
                      <m:t>|</m:t>
                    </m:r>
                  </m:oMath>
                </a14:m>
                <a:endParaRPr lang="vi-VN" sz="2600" dirty="0" smtClean="0">
                  <a:latin typeface="Times New Roman" panose="02020603050405020304" pitchFamily="18" charset="0"/>
                  <a:cs typeface="Times New Roman" panose="02020603050405020304" pitchFamily="18" charset="0"/>
                </a:endParaRPr>
              </a:p>
              <a:p>
                <a:pPr marL="0" indent="0">
                  <a:lnSpc>
                    <a:spcPct val="110000"/>
                  </a:lnSpc>
                  <a:spcBef>
                    <a:spcPts val="300"/>
                  </a:spcBef>
                  <a:spcAft>
                    <a:spcPts val="300"/>
                  </a:spcAft>
                  <a:buNone/>
                  <a:tabLst>
                    <a:tab pos="461963" algn="l"/>
                  </a:tabLst>
                </a:pPr>
                <a:r>
                  <a:rPr lang="vi-VN" sz="2600" dirty="0">
                    <a:latin typeface="Times New Roman" panose="02020603050405020304" pitchFamily="18" charset="0"/>
                    <a:cs typeface="Times New Roman" panose="02020603050405020304" pitchFamily="18" charset="0"/>
                  </a:rPr>
                  <a:t>	</a:t>
                </a:r>
                <a:endParaRPr lang="vi-VN" sz="2600" dirty="0" smtClean="0">
                  <a:latin typeface="Times New Roman" panose="02020603050405020304" pitchFamily="18" charset="0"/>
                  <a:cs typeface="Times New Roman" panose="02020603050405020304" pitchFamily="18" charset="0"/>
                </a:endParaRPr>
              </a:p>
              <a:p>
                <a:pPr marL="685800" lvl="2" indent="-342900">
                  <a:lnSpc>
                    <a:spcPct val="110000"/>
                  </a:lnSpc>
                  <a:buFont typeface="Wingdings" panose="05000000000000000000" pitchFamily="2" charset="2"/>
                  <a:buChar char="§"/>
                </a:pPr>
                <a:endParaRPr lang="vi-VN" sz="2600" dirty="0" smtClean="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42900" y="914400"/>
                <a:ext cx="11620500" cy="5629275"/>
              </a:xfrm>
              <a:blipFill rotWithShape="0">
                <a:blip r:embed="rId2"/>
                <a:stretch>
                  <a:fillRect l="-944" t="-758"/>
                </a:stretch>
              </a:blipFill>
            </p:spPr>
            <p:txBody>
              <a:bodyPr/>
              <a:lstStyle/>
              <a:p>
                <a:r>
                  <a:rPr lang="en-US">
                    <a:noFill/>
                  </a:rPr>
                  <a:t> </a:t>
                </a:r>
              </a:p>
            </p:txBody>
          </p:sp>
        </mc:Fallback>
      </mc:AlternateContent>
      <p:cxnSp>
        <p:nvCxnSpPr>
          <p:cNvPr id="5" name="Straight Connector 4"/>
          <p:cNvCxnSpPr/>
          <p:nvPr/>
        </p:nvCxnSpPr>
        <p:spPr>
          <a:xfrm>
            <a:off x="15240" y="762003"/>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normAutofit lnSpcReduction="10000"/>
          </a:bodyPr>
          <a:lstStyle/>
          <a:p>
            <a:fld id="{A5965DA7-CFD0-4BBC-8CE4-76678E81AE32}" type="slidenum">
              <a:rPr lang="en-US" smtClean="0"/>
              <a:t>20</a:t>
            </a:fld>
            <a:endParaRPr lang="en-US"/>
          </a:p>
        </p:txBody>
      </p:sp>
      <p:pic>
        <p:nvPicPr>
          <p:cNvPr id="6" name="Picture 5"/>
          <p:cNvPicPr>
            <a:picLocks noChangeAspect="1"/>
          </p:cNvPicPr>
          <p:nvPr/>
        </p:nvPicPr>
        <p:blipFill>
          <a:blip r:embed="rId3"/>
          <a:stretch>
            <a:fillRect/>
          </a:stretch>
        </p:blipFill>
        <p:spPr>
          <a:xfrm>
            <a:off x="6703175" y="2773465"/>
            <a:ext cx="5260225" cy="2961639"/>
          </a:xfrm>
          <a:prstGeom prst="rect">
            <a:avLst/>
          </a:prstGeom>
        </p:spPr>
      </p:pic>
      <p:sp>
        <p:nvSpPr>
          <p:cNvPr id="9" name="Rectangle 8"/>
          <p:cNvSpPr/>
          <p:nvPr/>
        </p:nvSpPr>
        <p:spPr>
          <a:xfrm>
            <a:off x="786062" y="2670499"/>
            <a:ext cx="5797617" cy="3873176"/>
          </a:xfrm>
          <a:prstGeom prst="rect">
            <a:avLst/>
          </a:prstGeom>
        </p:spPr>
        <p:txBody>
          <a:bodyPr wrap="square">
            <a:spAutoFit/>
          </a:bodyPr>
          <a:lstStyle/>
          <a:p>
            <a:pPr marL="457200" indent="-457200">
              <a:lnSpc>
                <a:spcPct val="110000"/>
              </a:lnSpc>
              <a:spcBef>
                <a:spcPts val="300"/>
              </a:spcBef>
              <a:spcAft>
                <a:spcPts val="300"/>
              </a:spcAft>
              <a:buFont typeface="Wingdings" panose="05000000000000000000" pitchFamily="2" charset="2"/>
              <a:buChar char="Ø"/>
              <a:tabLst>
                <a:tab pos="461963" algn="l"/>
              </a:tabLst>
            </a:pPr>
            <a:r>
              <a:rPr lang="vi-VN" sz="2400" dirty="0">
                <a:latin typeface="Times New Roman" panose="02020603050405020304" pitchFamily="18" charset="0"/>
                <a:cs typeface="Times New Roman" panose="02020603050405020304" pitchFamily="18" charset="0"/>
              </a:rPr>
              <a:t>Quan sát thấy rằng, đặc tính biên tần có hình dạng giống module của mật độ phổ tín </a:t>
            </a:r>
            <a:r>
              <a:rPr lang="vi-VN" sz="2400" dirty="0" smtClean="0">
                <a:latin typeface="Times New Roman" panose="02020603050405020304" pitchFamily="18" charset="0"/>
                <a:cs typeface="Times New Roman" panose="02020603050405020304" pitchFamily="18" charset="0"/>
              </a:rPr>
              <a:t>hiệu.</a:t>
            </a:r>
          </a:p>
          <a:p>
            <a:pPr marL="404813" indent="-404813">
              <a:lnSpc>
                <a:spcPct val="110000"/>
              </a:lnSpc>
              <a:spcBef>
                <a:spcPts val="300"/>
              </a:spcBef>
              <a:spcAft>
                <a:spcPts val="300"/>
              </a:spcAft>
              <a:tabLst>
                <a:tab pos="461963" algn="l"/>
              </a:tabLst>
            </a:pPr>
            <a:r>
              <a:rPr lang="vi-VN" sz="2400" dirty="0">
                <a:latin typeface="Times New Roman" panose="02020603050405020304" pitchFamily="18" charset="0"/>
                <a:cs typeface="Times New Roman" panose="02020603050405020304" pitchFamily="18" charset="0"/>
                <a:sym typeface="Wingdings" panose="05000000000000000000" pitchFamily="2" charset="2"/>
              </a:rPr>
              <a:t>	</a:t>
            </a:r>
            <a:r>
              <a:rPr lang="vi-VN" sz="2400" dirty="0" smtClean="0">
                <a:latin typeface="Times New Roman" panose="02020603050405020304" pitchFamily="18" charset="0"/>
                <a:cs typeface="Times New Roman" panose="02020603050405020304" pitchFamily="18" charset="0"/>
                <a:sym typeface="Wingdings" panose="05000000000000000000" pitchFamily="2" charset="2"/>
              </a:rPr>
              <a:t> </a:t>
            </a:r>
            <a:r>
              <a:rPr lang="vi-VN" sz="2400" dirty="0">
                <a:latin typeface="Times New Roman" panose="02020603050405020304" pitchFamily="18" charset="0"/>
                <a:cs typeface="Times New Roman" panose="02020603050405020304" pitchFamily="18" charset="0"/>
                <a:sym typeface="Wingdings" panose="05000000000000000000" pitchFamily="2" charset="2"/>
              </a:rPr>
              <a:t>đặc tính của mạch tuyến tính do mật độ phổ phức của tín hiệu quyết </a:t>
            </a:r>
            <a:r>
              <a:rPr lang="vi-VN" sz="2400" dirty="0" smtClean="0">
                <a:latin typeface="Times New Roman" panose="02020603050405020304" pitchFamily="18" charset="0"/>
                <a:cs typeface="Times New Roman" panose="02020603050405020304" pitchFamily="18" charset="0"/>
                <a:sym typeface="Wingdings" panose="05000000000000000000" pitchFamily="2" charset="2"/>
              </a:rPr>
              <a:t>định.</a:t>
            </a:r>
            <a:endParaRPr lang="vi-VN" sz="2400" dirty="0">
              <a:latin typeface="Times New Roman" panose="02020603050405020304" pitchFamily="18" charset="0"/>
              <a:cs typeface="Times New Roman" panose="02020603050405020304" pitchFamily="18" charset="0"/>
            </a:endParaRPr>
          </a:p>
          <a:p>
            <a:pPr marL="457200" indent="-457200">
              <a:lnSpc>
                <a:spcPct val="110000"/>
              </a:lnSpc>
              <a:spcBef>
                <a:spcPts val="300"/>
              </a:spcBef>
              <a:spcAft>
                <a:spcPts val="300"/>
              </a:spcAft>
              <a:buFont typeface="Wingdings" panose="05000000000000000000" pitchFamily="2" charset="2"/>
              <a:buChar char="Ø"/>
              <a:tabLst>
                <a:tab pos="461963" algn="l"/>
              </a:tabLst>
            </a:pPr>
            <a:r>
              <a:rPr lang="vi-VN" sz="2400" dirty="0" smtClean="0">
                <a:latin typeface="Times New Roman" panose="02020603050405020304" pitchFamily="18" charset="0"/>
                <a:cs typeface="Times New Roman" panose="02020603050405020304" pitchFamily="18" charset="0"/>
              </a:rPr>
              <a:t>Bộ lọc làm giảm thành phần phổ tín hiệu và nhiễu (tại những phần có cường độ nhỏ). Những khoảng có cường độ tần số càng nhỏ thì sự suy giảm càng lớn.</a:t>
            </a:r>
            <a:endParaRPr lang="vi-V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05892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10801350" cy="762003"/>
          </a:xfrm>
          <a:noFill/>
        </p:spPr>
        <p:txBody>
          <a:bodyPr>
            <a:normAutofit/>
          </a:bodyPr>
          <a:lstStyle/>
          <a:p>
            <a:r>
              <a:rPr lang="vi-VN" sz="3600" dirty="0">
                <a:solidFill>
                  <a:srgbClr val="FFFF00"/>
                </a:solidFill>
              </a:rPr>
              <a:t>5.3	Bộ lọc phối hợp</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42900" y="914400"/>
                <a:ext cx="11620500" cy="5629275"/>
              </a:xfrm>
            </p:spPr>
            <p:txBody>
              <a:bodyPr>
                <a:noAutofit/>
              </a:bodyPr>
              <a:lstStyle/>
              <a:p>
                <a:pPr marL="0" indent="0">
                  <a:lnSpc>
                    <a:spcPct val="110000"/>
                  </a:lnSpc>
                  <a:spcBef>
                    <a:spcPts val="300"/>
                  </a:spcBef>
                  <a:spcAft>
                    <a:spcPts val="300"/>
                  </a:spcAft>
                  <a:buNone/>
                </a:pPr>
                <a:r>
                  <a:rPr lang="vi-VN" sz="2400" b="1" dirty="0" smtClean="0">
                    <a:solidFill>
                      <a:srgbClr val="66FF33"/>
                    </a:solidFill>
                    <a:latin typeface="Times New Roman" panose="02020603050405020304" pitchFamily="18" charset="0"/>
                    <a:cs typeface="Times New Roman" panose="02020603050405020304" pitchFamily="18" charset="0"/>
                  </a:rPr>
                  <a:t>5.3.2 Đặc tính biên độ và đặc tính pha tần số của bộ lọc phối hợp</a:t>
                </a:r>
              </a:p>
              <a:p>
                <a:pPr marL="461963" indent="-461963">
                  <a:lnSpc>
                    <a:spcPct val="110000"/>
                  </a:lnSpc>
                  <a:spcBef>
                    <a:spcPts val="300"/>
                  </a:spcBef>
                  <a:spcAft>
                    <a:spcPts val="300"/>
                  </a:spcAft>
                  <a:buFont typeface="Wingdings" panose="05000000000000000000" pitchFamily="2" charset="2"/>
                  <a:buChar char="v"/>
                </a:pPr>
                <a:r>
                  <a:rPr lang="vi-VN" sz="2400" dirty="0" smtClean="0">
                    <a:latin typeface="Times New Roman" panose="02020603050405020304" pitchFamily="18" charset="0"/>
                    <a:cs typeface="Times New Roman" panose="02020603050405020304" pitchFamily="18" charset="0"/>
                  </a:rPr>
                  <a:t>Đặc tính pha của bộ lọc phối hợp:</a:t>
                </a:r>
              </a:p>
              <a:p>
                <a:pPr marL="0" indent="0">
                  <a:lnSpc>
                    <a:spcPct val="110000"/>
                  </a:lnSpc>
                  <a:spcBef>
                    <a:spcPts val="300"/>
                  </a:spcBef>
                  <a:spcAft>
                    <a:spcPts val="300"/>
                  </a:spcAft>
                  <a:buNone/>
                  <a:tabLst>
                    <a:tab pos="461963" algn="l"/>
                  </a:tabLst>
                </a:pPr>
                <a:r>
                  <a:rPr lang="vi-VN" sz="2400" dirty="0" smtClean="0">
                    <a:latin typeface="Times New Roman" panose="02020603050405020304" pitchFamily="18" charset="0"/>
                    <a:cs typeface="Times New Roman" panose="02020603050405020304" pitchFamily="18" charset="0"/>
                  </a:rPr>
                  <a:t>	Từ công thức (**), ta viết lại: </a:t>
                </a:r>
                <a14:m>
                  <m:oMath xmlns:m="http://schemas.openxmlformats.org/officeDocument/2006/math">
                    <m:sSub>
                      <m:sSubPr>
                        <m:ctrlPr>
                          <a:rPr lang="en-US" sz="2400" i="1" smtClean="0">
                            <a:solidFill>
                              <a:srgbClr val="FFFF00"/>
                            </a:solidFill>
                            <a:latin typeface="Cambria Math" panose="02040503050406030204" pitchFamily="18" charset="0"/>
                          </a:rPr>
                        </m:ctrlPr>
                      </m:sSubPr>
                      <m:e>
                        <m:r>
                          <a:rPr lang="en-US" sz="2400" i="1">
                            <a:solidFill>
                              <a:srgbClr val="FFFF00"/>
                            </a:solidFill>
                            <a:latin typeface="Cambria Math" panose="02040503050406030204" pitchFamily="18" charset="0"/>
                          </a:rPr>
                          <m:t>𝐾</m:t>
                        </m:r>
                      </m:e>
                      <m:sub>
                        <m:r>
                          <a:rPr lang="en-US" sz="2400" i="1">
                            <a:solidFill>
                              <a:srgbClr val="FFFF00"/>
                            </a:solidFill>
                            <a:latin typeface="Cambria Math" panose="02040503050406030204" pitchFamily="18" charset="0"/>
                          </a:rPr>
                          <m:t>𝑖</m:t>
                        </m:r>
                      </m:sub>
                    </m:sSub>
                    <m:d>
                      <m:dPr>
                        <m:ctrlPr>
                          <a:rPr lang="en-US" sz="2400" i="1">
                            <a:solidFill>
                              <a:srgbClr val="FFFF00"/>
                            </a:solidFill>
                            <a:latin typeface="Cambria Math" panose="02040503050406030204" pitchFamily="18" charset="0"/>
                          </a:rPr>
                        </m:ctrlPr>
                      </m:dPr>
                      <m:e>
                        <m:r>
                          <a:rPr lang="en-US" sz="2400" i="1">
                            <a:solidFill>
                              <a:srgbClr val="FFFF00"/>
                            </a:solidFill>
                            <a:latin typeface="Cambria Math" panose="02040503050406030204" pitchFamily="18" charset="0"/>
                          </a:rPr>
                          <m:t>𝜔</m:t>
                        </m:r>
                      </m:e>
                    </m:d>
                    <m:r>
                      <a:rPr lang="en-US" sz="2400">
                        <a:solidFill>
                          <a:srgbClr val="FFFF00"/>
                        </a:solidFill>
                        <a:latin typeface="Cambria Math" panose="02040503050406030204" pitchFamily="18" charset="0"/>
                      </a:rPr>
                      <m:t>=</m:t>
                    </m:r>
                    <m:r>
                      <a:rPr lang="en-US" sz="2400" i="1">
                        <a:solidFill>
                          <a:srgbClr val="FFFF00"/>
                        </a:solidFill>
                        <a:latin typeface="Cambria Math" panose="02040503050406030204" pitchFamily="18" charset="0"/>
                      </a:rPr>
                      <m:t>𝑘</m:t>
                    </m:r>
                    <m:d>
                      <m:dPr>
                        <m:begChr m:val="|"/>
                        <m:endChr m:val="|"/>
                        <m:ctrlPr>
                          <a:rPr lang="en-US" sz="2400" i="1">
                            <a:solidFill>
                              <a:srgbClr val="FFFF00"/>
                            </a:solidFill>
                            <a:latin typeface="Cambria Math" panose="02040503050406030204" pitchFamily="18" charset="0"/>
                          </a:rPr>
                        </m:ctrlPr>
                      </m:dPr>
                      <m:e>
                        <m:sSubSup>
                          <m:sSubSupPr>
                            <m:ctrlPr>
                              <a:rPr lang="en-US" sz="2400" i="1">
                                <a:solidFill>
                                  <a:srgbClr val="FFFF00"/>
                                </a:solidFill>
                                <a:latin typeface="Cambria Math" panose="02040503050406030204" pitchFamily="18" charset="0"/>
                              </a:rPr>
                            </m:ctrlPr>
                          </m:sSubSupPr>
                          <m:e>
                            <m:r>
                              <a:rPr lang="en-US" sz="2400" i="1">
                                <a:solidFill>
                                  <a:srgbClr val="FFFF00"/>
                                </a:solidFill>
                                <a:latin typeface="Cambria Math" panose="02040503050406030204" pitchFamily="18" charset="0"/>
                              </a:rPr>
                              <m:t>𝑆</m:t>
                            </m:r>
                          </m:e>
                          <m:sub>
                            <m:r>
                              <a:rPr lang="en-US" sz="2400" i="1">
                                <a:solidFill>
                                  <a:srgbClr val="FFFF00"/>
                                </a:solidFill>
                                <a:latin typeface="Cambria Math" panose="02040503050406030204" pitchFamily="18" charset="0"/>
                              </a:rPr>
                              <m:t>𝑖𝑣</m:t>
                            </m:r>
                          </m:sub>
                          <m:sup>
                            <m:r>
                              <a:rPr lang="en-US" sz="2400">
                                <a:solidFill>
                                  <a:srgbClr val="FFFF00"/>
                                </a:solidFill>
                                <a:latin typeface="Cambria Math" panose="02040503050406030204" pitchFamily="18" charset="0"/>
                              </a:rPr>
                              <m:t>∗</m:t>
                            </m:r>
                          </m:sup>
                        </m:sSubSup>
                        <m:d>
                          <m:dPr>
                            <m:ctrlPr>
                              <a:rPr lang="en-US" sz="2400" i="1">
                                <a:solidFill>
                                  <a:srgbClr val="FFFF00"/>
                                </a:solidFill>
                                <a:latin typeface="Cambria Math" panose="02040503050406030204" pitchFamily="18" charset="0"/>
                              </a:rPr>
                            </m:ctrlPr>
                          </m:dPr>
                          <m:e>
                            <m:r>
                              <a:rPr lang="en-US" sz="2400" i="1">
                                <a:solidFill>
                                  <a:srgbClr val="FFFF00"/>
                                </a:solidFill>
                                <a:latin typeface="Cambria Math" panose="02040503050406030204" pitchFamily="18" charset="0"/>
                              </a:rPr>
                              <m:t>𝜔</m:t>
                            </m:r>
                          </m:e>
                        </m:d>
                      </m:e>
                    </m:d>
                    <m:sSup>
                      <m:sSupPr>
                        <m:ctrlPr>
                          <a:rPr lang="en-US" sz="2400" i="1">
                            <a:solidFill>
                              <a:srgbClr val="FFFF00"/>
                            </a:solidFill>
                            <a:latin typeface="Cambria Math" panose="02040503050406030204" pitchFamily="18" charset="0"/>
                          </a:rPr>
                        </m:ctrlPr>
                      </m:sSupPr>
                      <m:e>
                        <m:r>
                          <m:rPr>
                            <m:sty m:val="p"/>
                          </m:rPr>
                          <a:rPr lang="en-US" sz="2400">
                            <a:solidFill>
                              <a:srgbClr val="FFFF00"/>
                            </a:solidFill>
                            <a:latin typeface="Cambria Math" panose="02040503050406030204" pitchFamily="18" charset="0"/>
                          </a:rPr>
                          <m:t>e</m:t>
                        </m:r>
                      </m:e>
                      <m:sup>
                        <m:r>
                          <a:rPr lang="en-US" sz="2400">
                            <a:solidFill>
                              <a:srgbClr val="FFFF00"/>
                            </a:solidFill>
                            <a:latin typeface="Cambria Math" panose="02040503050406030204" pitchFamily="18" charset="0"/>
                          </a:rPr>
                          <m:t>−</m:t>
                        </m:r>
                        <m:r>
                          <a:rPr lang="en-US" sz="2400" i="1">
                            <a:solidFill>
                              <a:srgbClr val="FFFF00"/>
                            </a:solidFill>
                            <a:latin typeface="Cambria Math" panose="02040503050406030204" pitchFamily="18" charset="0"/>
                          </a:rPr>
                          <m:t>𝑗</m:t>
                        </m:r>
                        <m:sSub>
                          <m:sSubPr>
                            <m:ctrlPr>
                              <a:rPr lang="en-US" sz="2400" i="1" smtClean="0">
                                <a:solidFill>
                                  <a:srgbClr val="66FF33"/>
                                </a:solidFill>
                                <a:latin typeface="Cambria Math" panose="02040503050406030204" pitchFamily="18" charset="0"/>
                              </a:rPr>
                            </m:ctrlPr>
                          </m:sSubPr>
                          <m:e>
                            <m:r>
                              <a:rPr lang="en-US" sz="2400" i="1">
                                <a:solidFill>
                                  <a:srgbClr val="66FF33"/>
                                </a:solidFill>
                                <a:latin typeface="Cambria Math" panose="02040503050406030204" pitchFamily="18" charset="0"/>
                              </a:rPr>
                              <m:t>𝜑</m:t>
                            </m:r>
                          </m:e>
                          <m:sub>
                            <m:r>
                              <a:rPr lang="en-US" sz="2400" i="1">
                                <a:solidFill>
                                  <a:srgbClr val="66FF33"/>
                                </a:solidFill>
                                <a:latin typeface="Cambria Math" panose="02040503050406030204" pitchFamily="18" charset="0"/>
                              </a:rPr>
                              <m:t>𝑥𝑖</m:t>
                            </m:r>
                          </m:sub>
                        </m:sSub>
                        <m:d>
                          <m:dPr>
                            <m:ctrlPr>
                              <a:rPr lang="en-US" sz="2400" i="1">
                                <a:solidFill>
                                  <a:srgbClr val="66FF33"/>
                                </a:solidFill>
                                <a:latin typeface="Cambria Math" panose="02040503050406030204" pitchFamily="18" charset="0"/>
                              </a:rPr>
                            </m:ctrlPr>
                          </m:dPr>
                          <m:e>
                            <m:r>
                              <a:rPr lang="en-US" sz="2400" i="1">
                                <a:solidFill>
                                  <a:srgbClr val="66FF33"/>
                                </a:solidFill>
                                <a:latin typeface="Cambria Math" panose="02040503050406030204" pitchFamily="18" charset="0"/>
                              </a:rPr>
                              <m:t>𝜔</m:t>
                            </m:r>
                          </m:e>
                        </m:d>
                      </m:sup>
                    </m:sSup>
                    <m:sSup>
                      <m:sSupPr>
                        <m:ctrlPr>
                          <a:rPr lang="en-US" sz="2400" i="1">
                            <a:solidFill>
                              <a:srgbClr val="FFFF00"/>
                            </a:solidFill>
                            <a:latin typeface="Cambria Math" panose="02040503050406030204" pitchFamily="18" charset="0"/>
                          </a:rPr>
                        </m:ctrlPr>
                      </m:sSupPr>
                      <m:e>
                        <m:r>
                          <m:rPr>
                            <m:sty m:val="p"/>
                          </m:rPr>
                          <a:rPr lang="en-US" sz="2400">
                            <a:solidFill>
                              <a:srgbClr val="FFFF00"/>
                            </a:solidFill>
                            <a:latin typeface="Cambria Math" panose="02040503050406030204" pitchFamily="18" charset="0"/>
                          </a:rPr>
                          <m:t>e</m:t>
                        </m:r>
                      </m:e>
                      <m:sup>
                        <m:r>
                          <a:rPr lang="en-US" sz="2400">
                            <a:solidFill>
                              <a:srgbClr val="FFFF00"/>
                            </a:solidFill>
                            <a:latin typeface="Cambria Math" panose="02040503050406030204" pitchFamily="18" charset="0"/>
                          </a:rPr>
                          <m:t>−</m:t>
                        </m:r>
                        <m:r>
                          <a:rPr lang="en-US" sz="2400" i="1">
                            <a:solidFill>
                              <a:srgbClr val="FFFF00"/>
                            </a:solidFill>
                            <a:latin typeface="Cambria Math" panose="02040503050406030204" pitchFamily="18" charset="0"/>
                          </a:rPr>
                          <m:t>𝑗</m:t>
                        </m:r>
                        <m:r>
                          <a:rPr lang="en-US" sz="2400" i="1" smtClean="0">
                            <a:solidFill>
                              <a:srgbClr val="66FF33"/>
                            </a:solidFill>
                            <a:latin typeface="Cambria Math" panose="02040503050406030204" pitchFamily="18" charset="0"/>
                          </a:rPr>
                          <m:t>𝜔</m:t>
                        </m:r>
                        <m:sSub>
                          <m:sSubPr>
                            <m:ctrlPr>
                              <a:rPr lang="en-US" sz="2400" i="1">
                                <a:solidFill>
                                  <a:srgbClr val="66FF33"/>
                                </a:solidFill>
                                <a:latin typeface="Cambria Math" panose="02040503050406030204" pitchFamily="18" charset="0"/>
                              </a:rPr>
                            </m:ctrlPr>
                          </m:sSubPr>
                          <m:e>
                            <m:r>
                              <a:rPr lang="en-US" sz="2400" i="1">
                                <a:solidFill>
                                  <a:srgbClr val="66FF33"/>
                                </a:solidFill>
                                <a:latin typeface="Cambria Math" panose="02040503050406030204" pitchFamily="18" charset="0"/>
                              </a:rPr>
                              <m:t>𝑡</m:t>
                            </m:r>
                          </m:e>
                          <m:sub>
                            <m:r>
                              <a:rPr lang="en-US" sz="2400">
                                <a:solidFill>
                                  <a:srgbClr val="66FF33"/>
                                </a:solidFill>
                                <a:latin typeface="Cambria Math" panose="02040503050406030204" pitchFamily="18" charset="0"/>
                              </a:rPr>
                              <m:t>0</m:t>
                            </m:r>
                          </m:sub>
                        </m:sSub>
                      </m:sup>
                    </m:sSup>
                    <m:r>
                      <a:rPr lang="en-US" sz="2400">
                        <a:solidFill>
                          <a:srgbClr val="FFFF00"/>
                        </a:solidFill>
                        <a:latin typeface="Cambria Math" panose="02040503050406030204" pitchFamily="18" charset="0"/>
                      </a:rPr>
                      <m:t>=</m:t>
                    </m:r>
                    <m:r>
                      <a:rPr lang="en-US" sz="2400" i="1">
                        <a:solidFill>
                          <a:srgbClr val="FFFF00"/>
                        </a:solidFill>
                        <a:latin typeface="Cambria Math" panose="02040503050406030204" pitchFamily="18" charset="0"/>
                      </a:rPr>
                      <m:t>𝑘</m:t>
                    </m:r>
                    <m:d>
                      <m:dPr>
                        <m:begChr m:val="|"/>
                        <m:endChr m:val="|"/>
                        <m:ctrlPr>
                          <a:rPr lang="en-US" sz="2400" i="1">
                            <a:solidFill>
                              <a:srgbClr val="FFFF00"/>
                            </a:solidFill>
                            <a:latin typeface="Cambria Math" panose="02040503050406030204" pitchFamily="18" charset="0"/>
                          </a:rPr>
                        </m:ctrlPr>
                      </m:dPr>
                      <m:e>
                        <m:sSubSup>
                          <m:sSubSupPr>
                            <m:ctrlPr>
                              <a:rPr lang="en-US" sz="2400" i="1">
                                <a:solidFill>
                                  <a:srgbClr val="FFFF00"/>
                                </a:solidFill>
                                <a:latin typeface="Cambria Math" panose="02040503050406030204" pitchFamily="18" charset="0"/>
                              </a:rPr>
                            </m:ctrlPr>
                          </m:sSubSupPr>
                          <m:e>
                            <m:r>
                              <a:rPr lang="en-US" sz="2400" i="1">
                                <a:solidFill>
                                  <a:srgbClr val="FFFF00"/>
                                </a:solidFill>
                                <a:latin typeface="Cambria Math" panose="02040503050406030204" pitchFamily="18" charset="0"/>
                              </a:rPr>
                              <m:t>𝑆</m:t>
                            </m:r>
                          </m:e>
                          <m:sub>
                            <m:r>
                              <a:rPr lang="en-US" sz="2400" i="1">
                                <a:solidFill>
                                  <a:srgbClr val="FFFF00"/>
                                </a:solidFill>
                                <a:latin typeface="Cambria Math" panose="02040503050406030204" pitchFamily="18" charset="0"/>
                              </a:rPr>
                              <m:t>𝑖𝑣</m:t>
                            </m:r>
                          </m:sub>
                          <m:sup>
                            <m:r>
                              <a:rPr lang="en-US" sz="2400">
                                <a:solidFill>
                                  <a:srgbClr val="FFFF00"/>
                                </a:solidFill>
                                <a:latin typeface="Cambria Math" panose="02040503050406030204" pitchFamily="18" charset="0"/>
                              </a:rPr>
                              <m:t>∗</m:t>
                            </m:r>
                          </m:sup>
                        </m:sSubSup>
                        <m:d>
                          <m:dPr>
                            <m:ctrlPr>
                              <a:rPr lang="en-US" sz="2400" i="1">
                                <a:solidFill>
                                  <a:srgbClr val="FFFF00"/>
                                </a:solidFill>
                                <a:latin typeface="Cambria Math" panose="02040503050406030204" pitchFamily="18" charset="0"/>
                              </a:rPr>
                            </m:ctrlPr>
                          </m:dPr>
                          <m:e>
                            <m:r>
                              <a:rPr lang="en-US" sz="2400" i="1">
                                <a:solidFill>
                                  <a:srgbClr val="FFFF00"/>
                                </a:solidFill>
                                <a:latin typeface="Cambria Math" panose="02040503050406030204" pitchFamily="18" charset="0"/>
                              </a:rPr>
                              <m:t>𝜔</m:t>
                            </m:r>
                          </m:e>
                        </m:d>
                      </m:e>
                    </m:d>
                    <m:sSup>
                      <m:sSupPr>
                        <m:ctrlPr>
                          <a:rPr lang="en-US" sz="2400" i="1">
                            <a:solidFill>
                              <a:srgbClr val="FFFF00"/>
                            </a:solidFill>
                            <a:latin typeface="Cambria Math" panose="02040503050406030204" pitchFamily="18" charset="0"/>
                          </a:rPr>
                        </m:ctrlPr>
                      </m:sSupPr>
                      <m:e>
                        <m:r>
                          <m:rPr>
                            <m:sty m:val="p"/>
                          </m:rPr>
                          <a:rPr lang="en-US" sz="2400">
                            <a:solidFill>
                              <a:srgbClr val="FFFF00"/>
                            </a:solidFill>
                            <a:latin typeface="Cambria Math" panose="02040503050406030204" pitchFamily="18" charset="0"/>
                          </a:rPr>
                          <m:t>e</m:t>
                        </m:r>
                      </m:e>
                      <m:sup>
                        <m:r>
                          <a:rPr lang="en-US" sz="2400">
                            <a:solidFill>
                              <a:srgbClr val="FFFF00"/>
                            </a:solidFill>
                            <a:latin typeface="Cambria Math" panose="02040503050406030204" pitchFamily="18" charset="0"/>
                          </a:rPr>
                          <m:t>−</m:t>
                        </m:r>
                        <m:r>
                          <a:rPr lang="en-US" sz="2400" i="1">
                            <a:solidFill>
                              <a:srgbClr val="FFFF00"/>
                            </a:solidFill>
                            <a:latin typeface="Cambria Math" panose="02040503050406030204" pitchFamily="18" charset="0"/>
                          </a:rPr>
                          <m:t>𝑗</m:t>
                        </m:r>
                        <m:r>
                          <a:rPr lang="en-US" sz="2400" i="1" smtClean="0">
                            <a:solidFill>
                              <a:srgbClr val="66FF33"/>
                            </a:solidFill>
                            <a:latin typeface="Cambria Math" panose="02040503050406030204" pitchFamily="18" charset="0"/>
                          </a:rPr>
                          <m:t>𝜑</m:t>
                        </m:r>
                        <m:d>
                          <m:dPr>
                            <m:ctrlPr>
                              <a:rPr lang="en-US" sz="2400" i="1">
                                <a:solidFill>
                                  <a:srgbClr val="66FF33"/>
                                </a:solidFill>
                                <a:latin typeface="Cambria Math" panose="02040503050406030204" pitchFamily="18" charset="0"/>
                              </a:rPr>
                            </m:ctrlPr>
                          </m:dPr>
                          <m:e>
                            <m:r>
                              <a:rPr lang="en-US" sz="2400" i="1">
                                <a:solidFill>
                                  <a:srgbClr val="66FF33"/>
                                </a:solidFill>
                                <a:latin typeface="Cambria Math" panose="02040503050406030204" pitchFamily="18" charset="0"/>
                              </a:rPr>
                              <m:t>𝜔</m:t>
                            </m:r>
                          </m:e>
                        </m:d>
                      </m:sup>
                    </m:sSup>
                  </m:oMath>
                </a14:m>
                <a:endParaRPr lang="en-US" sz="2400" dirty="0"/>
              </a:p>
              <a:p>
                <a:pPr marL="0" indent="0">
                  <a:lnSpc>
                    <a:spcPct val="110000"/>
                  </a:lnSpc>
                  <a:spcBef>
                    <a:spcPts val="300"/>
                  </a:spcBef>
                  <a:spcAft>
                    <a:spcPts val="300"/>
                  </a:spcAft>
                  <a:buNone/>
                  <a:tabLst>
                    <a:tab pos="461963" algn="l"/>
                  </a:tabLst>
                </a:pPr>
                <a:r>
                  <a:rPr lang="vi-VN" sz="2400" dirty="0" smtClean="0">
                    <a:latin typeface="Times New Roman" panose="02020603050405020304" pitchFamily="18" charset="0"/>
                    <a:cs typeface="Times New Roman" panose="02020603050405020304" pitchFamily="18" charset="0"/>
                  </a:rPr>
                  <a:t>Trong đó, </a:t>
                </a:r>
                <a14:m>
                  <m:oMath xmlns:m="http://schemas.openxmlformats.org/officeDocument/2006/math">
                    <m:sSub>
                      <m:sSubPr>
                        <m:ctrlPr>
                          <a:rPr lang="en-US" sz="2400" i="1">
                            <a:solidFill>
                              <a:srgbClr val="66FF33"/>
                            </a:solidFill>
                            <a:latin typeface="Cambria Math" panose="02040503050406030204" pitchFamily="18" charset="0"/>
                          </a:rPr>
                        </m:ctrlPr>
                      </m:sSubPr>
                      <m:e>
                        <m:r>
                          <a:rPr lang="en-US" sz="2400" i="1">
                            <a:solidFill>
                              <a:srgbClr val="66FF33"/>
                            </a:solidFill>
                            <a:latin typeface="Cambria Math" panose="02040503050406030204" pitchFamily="18" charset="0"/>
                          </a:rPr>
                          <m:t>𝜑</m:t>
                        </m:r>
                      </m:e>
                      <m:sub>
                        <m:r>
                          <a:rPr lang="en-US" sz="2400" i="1">
                            <a:solidFill>
                              <a:srgbClr val="66FF33"/>
                            </a:solidFill>
                            <a:latin typeface="Cambria Math" panose="02040503050406030204" pitchFamily="18" charset="0"/>
                          </a:rPr>
                          <m:t>𝑥𝑖</m:t>
                        </m:r>
                      </m:sub>
                    </m:sSub>
                    <m:d>
                      <m:dPr>
                        <m:ctrlPr>
                          <a:rPr lang="en-US" sz="2400" i="1">
                            <a:solidFill>
                              <a:srgbClr val="66FF33"/>
                            </a:solidFill>
                            <a:latin typeface="Cambria Math" panose="02040503050406030204" pitchFamily="18" charset="0"/>
                          </a:rPr>
                        </m:ctrlPr>
                      </m:dPr>
                      <m:e>
                        <m:r>
                          <a:rPr lang="en-US" sz="2400" i="1">
                            <a:solidFill>
                              <a:srgbClr val="66FF33"/>
                            </a:solidFill>
                            <a:latin typeface="Cambria Math" panose="02040503050406030204" pitchFamily="18" charset="0"/>
                          </a:rPr>
                          <m:t>𝜔</m:t>
                        </m:r>
                      </m:e>
                    </m:d>
                  </m:oMath>
                </a14:m>
                <a:r>
                  <a:rPr lang="vi-VN" sz="2400" dirty="0" smtClean="0">
                    <a:latin typeface="Times New Roman" panose="02020603050405020304" pitchFamily="18" charset="0"/>
                    <a:cs typeface="Times New Roman" panose="02020603050405020304" pitchFamily="18" charset="0"/>
                  </a:rPr>
                  <a:t> là phổ pha của tín hiệu.</a:t>
                </a:r>
              </a:p>
              <a:p>
                <a:pPr marL="785813" indent="-342900">
                  <a:lnSpc>
                    <a:spcPct val="110000"/>
                  </a:lnSpc>
                  <a:spcBef>
                    <a:spcPts val="300"/>
                  </a:spcBef>
                  <a:spcAft>
                    <a:spcPts val="300"/>
                  </a:spcAft>
                  <a:buFont typeface="Wingdings" panose="05000000000000000000" pitchFamily="2" charset="2"/>
                  <a:buChar char="à"/>
                </a:pPr>
                <a:r>
                  <a:rPr lang="vi-VN" sz="2400" dirty="0" smtClean="0">
                    <a:latin typeface="Times New Roman" panose="02020603050405020304" pitchFamily="18" charset="0"/>
                    <a:cs typeface="Times New Roman" panose="02020603050405020304" pitchFamily="18" charset="0"/>
                    <a:sym typeface="Wingdings" panose="05000000000000000000" pitchFamily="2" charset="2"/>
                  </a:rPr>
                  <a:t>Ta thấy </a:t>
                </a:r>
                <a14:m>
                  <m:oMath xmlns:m="http://schemas.openxmlformats.org/officeDocument/2006/math">
                    <m:r>
                      <a:rPr lang="en-US" sz="2400" i="1" smtClean="0">
                        <a:solidFill>
                          <a:srgbClr val="66FF33"/>
                        </a:solidFill>
                        <a:latin typeface="Cambria Math" panose="02040503050406030204" pitchFamily="18" charset="0"/>
                      </a:rPr>
                      <m:t>𝜑</m:t>
                    </m:r>
                    <m:d>
                      <m:dPr>
                        <m:ctrlPr>
                          <a:rPr lang="en-US" sz="2400" i="1">
                            <a:solidFill>
                              <a:srgbClr val="66FF33"/>
                            </a:solidFill>
                            <a:latin typeface="Cambria Math" panose="02040503050406030204" pitchFamily="18" charset="0"/>
                          </a:rPr>
                        </m:ctrlPr>
                      </m:dPr>
                      <m:e>
                        <m:r>
                          <a:rPr lang="en-US" sz="2400" i="1">
                            <a:solidFill>
                              <a:srgbClr val="66FF33"/>
                            </a:solidFill>
                            <a:latin typeface="Cambria Math" panose="02040503050406030204" pitchFamily="18" charset="0"/>
                          </a:rPr>
                          <m:t>𝜔</m:t>
                        </m:r>
                      </m:e>
                    </m:d>
                    <m:r>
                      <a:rPr lang="en-US" sz="2400">
                        <a:solidFill>
                          <a:srgbClr val="66FF33"/>
                        </a:solidFill>
                        <a:latin typeface="Cambria Math" panose="02040503050406030204" pitchFamily="18" charset="0"/>
                      </a:rPr>
                      <m:t>=</m:t>
                    </m:r>
                    <m:d>
                      <m:dPr>
                        <m:begChr m:val="["/>
                        <m:endChr m:val="]"/>
                        <m:ctrlPr>
                          <a:rPr lang="en-US" sz="2400" i="1">
                            <a:solidFill>
                              <a:srgbClr val="66FF33"/>
                            </a:solidFill>
                            <a:latin typeface="Cambria Math" panose="02040503050406030204" pitchFamily="18" charset="0"/>
                          </a:rPr>
                        </m:ctrlPr>
                      </m:dPr>
                      <m:e>
                        <m:sSub>
                          <m:sSubPr>
                            <m:ctrlPr>
                              <a:rPr lang="en-US" sz="2400" i="1">
                                <a:solidFill>
                                  <a:srgbClr val="66FF33"/>
                                </a:solidFill>
                                <a:latin typeface="Cambria Math" panose="02040503050406030204" pitchFamily="18" charset="0"/>
                              </a:rPr>
                            </m:ctrlPr>
                          </m:sSubPr>
                          <m:e>
                            <m:r>
                              <a:rPr lang="en-US" sz="2400" i="1">
                                <a:solidFill>
                                  <a:srgbClr val="66FF33"/>
                                </a:solidFill>
                                <a:latin typeface="Cambria Math" panose="02040503050406030204" pitchFamily="18" charset="0"/>
                              </a:rPr>
                              <m:t>𝜑</m:t>
                            </m:r>
                          </m:e>
                          <m:sub>
                            <m:r>
                              <a:rPr lang="en-US" sz="2400" i="1">
                                <a:solidFill>
                                  <a:srgbClr val="66FF33"/>
                                </a:solidFill>
                                <a:latin typeface="Cambria Math" panose="02040503050406030204" pitchFamily="18" charset="0"/>
                              </a:rPr>
                              <m:t>𝑥𝑖</m:t>
                            </m:r>
                          </m:sub>
                        </m:sSub>
                        <m:d>
                          <m:dPr>
                            <m:ctrlPr>
                              <a:rPr lang="en-US" sz="2400" i="1">
                                <a:solidFill>
                                  <a:srgbClr val="66FF33"/>
                                </a:solidFill>
                                <a:latin typeface="Cambria Math" panose="02040503050406030204" pitchFamily="18" charset="0"/>
                              </a:rPr>
                            </m:ctrlPr>
                          </m:dPr>
                          <m:e>
                            <m:r>
                              <a:rPr lang="en-US" sz="2400" i="1">
                                <a:solidFill>
                                  <a:srgbClr val="66FF33"/>
                                </a:solidFill>
                                <a:latin typeface="Cambria Math" panose="02040503050406030204" pitchFamily="18" charset="0"/>
                              </a:rPr>
                              <m:t>𝜔</m:t>
                            </m:r>
                          </m:e>
                        </m:d>
                        <m:r>
                          <a:rPr lang="en-US" sz="2400">
                            <a:solidFill>
                              <a:srgbClr val="66FF33"/>
                            </a:solidFill>
                            <a:latin typeface="Cambria Math" panose="02040503050406030204" pitchFamily="18" charset="0"/>
                          </a:rPr>
                          <m:t>+</m:t>
                        </m:r>
                        <m:r>
                          <a:rPr lang="en-US" sz="2400" i="1">
                            <a:solidFill>
                              <a:srgbClr val="66FF33"/>
                            </a:solidFill>
                            <a:latin typeface="Cambria Math" panose="02040503050406030204" pitchFamily="18" charset="0"/>
                          </a:rPr>
                          <m:t>𝜔</m:t>
                        </m:r>
                        <m:sSub>
                          <m:sSubPr>
                            <m:ctrlPr>
                              <a:rPr lang="en-US" sz="2400" i="1">
                                <a:solidFill>
                                  <a:srgbClr val="66FF33"/>
                                </a:solidFill>
                                <a:latin typeface="Cambria Math" panose="02040503050406030204" pitchFamily="18" charset="0"/>
                              </a:rPr>
                            </m:ctrlPr>
                          </m:sSubPr>
                          <m:e>
                            <m:r>
                              <a:rPr lang="en-US" sz="2400" i="1">
                                <a:solidFill>
                                  <a:srgbClr val="66FF33"/>
                                </a:solidFill>
                                <a:latin typeface="Cambria Math" panose="02040503050406030204" pitchFamily="18" charset="0"/>
                              </a:rPr>
                              <m:t>𝑡</m:t>
                            </m:r>
                          </m:e>
                          <m:sub>
                            <m:r>
                              <a:rPr lang="en-US" sz="2400">
                                <a:solidFill>
                                  <a:srgbClr val="66FF33"/>
                                </a:solidFill>
                                <a:latin typeface="Cambria Math" panose="02040503050406030204" pitchFamily="18" charset="0"/>
                              </a:rPr>
                              <m:t>0</m:t>
                            </m:r>
                          </m:sub>
                        </m:sSub>
                      </m:e>
                    </m:d>
                  </m:oMath>
                </a14:m>
                <a:r>
                  <a:rPr lang="vi-VN" sz="2400" dirty="0" smtClean="0"/>
                  <a:t>, đ</a:t>
                </a:r>
                <a:r>
                  <a:rPr lang="vi-VN" sz="2400" dirty="0" smtClean="0">
                    <a:latin typeface="Times New Roman" panose="02020603050405020304" pitchFamily="18" charset="0"/>
                    <a:cs typeface="Times New Roman" panose="02020603050405020304" pitchFamily="18" charset="0"/>
                  </a:rPr>
                  <a:t>ặc </a:t>
                </a:r>
                <a:r>
                  <a:rPr lang="vi-VN" sz="2400" dirty="0" smtClean="0">
                    <a:latin typeface="Times New Roman" panose="02020603050405020304" pitchFamily="18" charset="0"/>
                    <a:cs typeface="Times New Roman" panose="02020603050405020304" pitchFamily="18" charset="0"/>
                  </a:rPr>
                  <a:t>tính pha </a:t>
                </a:r>
                <a:r>
                  <a:rPr lang="vi-VN" sz="2400" dirty="0" smtClean="0">
                    <a:latin typeface="Times New Roman" panose="02020603050405020304" pitchFamily="18" charset="0"/>
                    <a:cs typeface="Times New Roman" panose="02020603050405020304" pitchFamily="18" charset="0"/>
                  </a:rPr>
                  <a:t>của</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bộ lọc là dịch pha toàn phần của tín hiệu tại thời điểm qian sát. </a:t>
                </a:r>
              </a:p>
              <a:p>
                <a:pPr marL="785813" indent="-342900">
                  <a:lnSpc>
                    <a:spcPct val="110000"/>
                  </a:lnSpc>
                  <a:spcBef>
                    <a:spcPts val="300"/>
                  </a:spcBef>
                  <a:spcAft>
                    <a:spcPts val="300"/>
                  </a:spcAft>
                  <a:buFont typeface="Wingdings" panose="05000000000000000000" pitchFamily="2" charset="2"/>
                  <a:buChar char="à"/>
                </a:pPr>
                <a:r>
                  <a:rPr lang="vi-VN" sz="2400" dirty="0" smtClean="0">
                    <a:latin typeface="Times New Roman" panose="02020603050405020304" pitchFamily="18" charset="0"/>
                    <a:cs typeface="Times New Roman" panose="02020603050405020304" pitchFamily="18" charset="0"/>
                  </a:rPr>
                  <a:t>Bộ lọc còn có tính bất biến đối với thời gian và pha ban đầu của tín hiệu.</a:t>
                </a:r>
                <a:endParaRPr lang="vi-VN" sz="2400" dirty="0" smtClean="0">
                  <a:latin typeface="Times New Roman" panose="02020603050405020304" pitchFamily="18" charset="0"/>
                  <a:cs typeface="Times New Roman" panose="02020603050405020304" pitchFamily="18" charset="0"/>
                </a:endParaRPr>
              </a:p>
              <a:p>
                <a:pPr marL="0" indent="0">
                  <a:lnSpc>
                    <a:spcPct val="110000"/>
                  </a:lnSpc>
                  <a:spcBef>
                    <a:spcPts val="600"/>
                  </a:spcBef>
                  <a:spcAft>
                    <a:spcPts val="300"/>
                  </a:spcAft>
                  <a:buNone/>
                  <a:tabLst>
                    <a:tab pos="461963" algn="l"/>
                  </a:tabLst>
                </a:pPr>
                <a:r>
                  <a:rPr lang="vi-VN" sz="2400" b="1" dirty="0" smtClean="0">
                    <a:solidFill>
                      <a:srgbClr val="66FF33"/>
                    </a:solidFill>
                    <a:latin typeface="Times New Roman" panose="02020603050405020304" pitchFamily="18" charset="0"/>
                    <a:cs typeface="Times New Roman" panose="02020603050405020304" pitchFamily="18" charset="0"/>
                  </a:rPr>
                  <a:t>5.3.3 Đáp ứng xung </a:t>
                </a:r>
                <a14:m>
                  <m:oMath xmlns:m="http://schemas.openxmlformats.org/officeDocument/2006/math">
                    <m:sSub>
                      <m:sSubPr>
                        <m:ctrlPr>
                          <a:rPr lang="en-US" sz="2400" i="1">
                            <a:solidFill>
                              <a:srgbClr val="66FF33"/>
                            </a:solidFill>
                            <a:latin typeface="Cambria Math" panose="02040503050406030204" pitchFamily="18" charset="0"/>
                          </a:rPr>
                        </m:ctrlPr>
                      </m:sSubPr>
                      <m:e>
                        <m:r>
                          <a:rPr lang="en-US" sz="2400" i="1">
                            <a:solidFill>
                              <a:srgbClr val="66FF33"/>
                            </a:solidFill>
                            <a:latin typeface="Cambria Math" panose="02040503050406030204" pitchFamily="18" charset="0"/>
                          </a:rPr>
                          <m:t>𝑔</m:t>
                        </m:r>
                      </m:e>
                      <m:sub>
                        <m:r>
                          <a:rPr lang="en-US" sz="2400" i="1">
                            <a:solidFill>
                              <a:srgbClr val="66FF33"/>
                            </a:solidFill>
                            <a:latin typeface="Cambria Math" panose="02040503050406030204" pitchFamily="18" charset="0"/>
                          </a:rPr>
                          <m:t>𝑖</m:t>
                        </m:r>
                      </m:sub>
                    </m:sSub>
                    <m:d>
                      <m:dPr>
                        <m:ctrlPr>
                          <a:rPr lang="en-US" sz="2400" i="1">
                            <a:solidFill>
                              <a:srgbClr val="66FF33"/>
                            </a:solidFill>
                            <a:latin typeface="Cambria Math" panose="02040503050406030204" pitchFamily="18" charset="0"/>
                          </a:rPr>
                        </m:ctrlPr>
                      </m:dPr>
                      <m:e>
                        <m:r>
                          <a:rPr lang="en-US" sz="2400" i="1">
                            <a:solidFill>
                              <a:srgbClr val="66FF33"/>
                            </a:solidFill>
                            <a:latin typeface="Cambria Math" panose="02040503050406030204" pitchFamily="18" charset="0"/>
                          </a:rPr>
                          <m:t>𝑡</m:t>
                        </m:r>
                      </m:e>
                    </m:d>
                  </m:oMath>
                </a14:m>
                <a:r>
                  <a:rPr lang="vi-VN" sz="2400" b="1" dirty="0" smtClean="0">
                    <a:solidFill>
                      <a:srgbClr val="66FF33"/>
                    </a:solidFill>
                    <a:latin typeface="Times New Roman" panose="02020603050405020304" pitchFamily="18" charset="0"/>
                    <a:cs typeface="Times New Roman" panose="02020603050405020304" pitchFamily="18" charset="0"/>
                  </a:rPr>
                  <a:t> của mạch lọc phối hợp </a:t>
                </a:r>
              </a:p>
              <a:p>
                <a:pPr>
                  <a:lnSpc>
                    <a:spcPct val="110000"/>
                  </a:lnSpc>
                  <a:spcBef>
                    <a:spcPts val="300"/>
                  </a:spcBef>
                  <a:spcAft>
                    <a:spcPts val="300"/>
                  </a:spcAft>
                  <a:buFont typeface="Wingdings" panose="05000000000000000000" pitchFamily="2" charset="2"/>
                  <a:buChar char="§"/>
                  <a:tabLst>
                    <a:tab pos="461963" algn="l"/>
                  </a:tabLst>
                </a:pPr>
                <a:r>
                  <a:rPr lang="vi-VN" sz="2400" dirty="0" smtClean="0">
                    <a:latin typeface="Times New Roman" panose="02020603050405020304" pitchFamily="18" charset="0"/>
                    <a:cs typeface="Times New Roman" panose="02020603050405020304" pitchFamily="18" charset="0"/>
                  </a:rPr>
                  <a:t>  Biến đổi F giữa đáp ứng xung và hàm truyền đạt</a:t>
                </a:r>
                <a:endParaRPr lang="vi-VN" sz="2400" dirty="0" smtClean="0">
                  <a:latin typeface="Times New Roman" panose="02020603050405020304" pitchFamily="18" charset="0"/>
                  <a:cs typeface="Times New Roman" panose="02020603050405020304" pitchFamily="18" charset="0"/>
                </a:endParaRPr>
              </a:p>
              <a:p>
                <a:pPr marL="685800" lvl="2" indent="-342900">
                  <a:lnSpc>
                    <a:spcPct val="110000"/>
                  </a:lnSpc>
                  <a:buFont typeface="Wingdings" panose="05000000000000000000" pitchFamily="2" charset="2"/>
                  <a:buChar char="§"/>
                </a:pPr>
                <a:endParaRPr lang="vi-VN" sz="2400" dirty="0" smtClean="0">
                  <a:latin typeface="Times New Roman" panose="02020603050405020304" pitchFamily="18" charset="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42900" y="914400"/>
                <a:ext cx="11620500" cy="5629275"/>
              </a:xfrm>
              <a:blipFill rotWithShape="0">
                <a:blip r:embed="rId2"/>
                <a:stretch>
                  <a:fillRect l="-787" t="-650"/>
                </a:stretch>
              </a:blipFill>
            </p:spPr>
            <p:txBody>
              <a:bodyPr/>
              <a:lstStyle/>
              <a:p>
                <a:r>
                  <a:rPr lang="en-US">
                    <a:noFill/>
                  </a:rPr>
                  <a:t> </a:t>
                </a:r>
              </a:p>
            </p:txBody>
          </p:sp>
        </mc:Fallback>
      </mc:AlternateContent>
      <p:cxnSp>
        <p:nvCxnSpPr>
          <p:cNvPr id="5" name="Straight Connector 4"/>
          <p:cNvCxnSpPr/>
          <p:nvPr/>
        </p:nvCxnSpPr>
        <p:spPr>
          <a:xfrm>
            <a:off x="15240" y="762003"/>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normAutofit lnSpcReduction="10000"/>
          </a:bodyPr>
          <a:lstStyle/>
          <a:p>
            <a:fld id="{A5965DA7-CFD0-4BBC-8CE4-76678E81AE32}" type="slidenum">
              <a:rPr lang="en-US" smtClean="0"/>
              <a:t>21</a:t>
            </a:fld>
            <a:endParaRPr lang="en-US"/>
          </a:p>
        </p:txBody>
      </p:sp>
      <mc:AlternateContent xmlns:mc="http://schemas.openxmlformats.org/markup-compatibility/2006">
        <mc:Choice xmlns:a14="http://schemas.microsoft.com/office/drawing/2010/main" Requires="a14">
          <p:sp>
            <p:nvSpPr>
              <p:cNvPr id="8" name="Rectangle 7"/>
              <p:cNvSpPr/>
              <p:nvPr/>
            </p:nvSpPr>
            <p:spPr>
              <a:xfrm>
                <a:off x="708766" y="5371944"/>
                <a:ext cx="4010009" cy="117173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2400">
                              <a:latin typeface="Cambria Math" panose="02040503050406030204" pitchFamily="18" charset="0"/>
                            </a:rPr>
                          </m:ctrlPr>
                        </m:sSubPr>
                        <m:e>
                          <m:r>
                            <a:rPr lang="en-US" sz="2400" i="1">
                              <a:latin typeface="Cambria Math" panose="02040503050406030204" pitchFamily="18" charset="0"/>
                            </a:rPr>
                            <m:t>𝑔</m:t>
                          </m:r>
                        </m:e>
                        <m:sub>
                          <m:r>
                            <a:rPr lang="en-US" sz="2400" i="1">
                              <a:latin typeface="Cambria Math" panose="02040503050406030204" pitchFamily="18" charset="0"/>
                            </a:rPr>
                            <m:t>𝑖</m:t>
                          </m:r>
                        </m:sub>
                      </m:sSub>
                      <m:d>
                        <m:dPr>
                          <m:ctrlPr>
                            <a:rPr lang="en-US" sz="2400" i="1">
                              <a:latin typeface="Cambria Math" panose="02040503050406030204" pitchFamily="18" charset="0"/>
                            </a:rPr>
                          </m:ctrlPr>
                        </m:dPr>
                        <m:e>
                          <m:r>
                            <a:rPr lang="en-US" sz="2400" i="1">
                              <a:latin typeface="Cambria Math" panose="02040503050406030204" pitchFamily="18" charset="0"/>
                            </a:rPr>
                            <m:t>𝑡</m:t>
                          </m:r>
                        </m:e>
                      </m:d>
                      <m:r>
                        <a:rPr lang="en-US" sz="2400" i="0">
                          <a:latin typeface="Cambria Math" panose="02040503050406030204" pitchFamily="18" charset="0"/>
                        </a:rPr>
                        <m:t>=</m:t>
                      </m:r>
                      <m:f>
                        <m:fPr>
                          <m:ctrlPr>
                            <a:rPr lang="en-US" sz="2400" i="1">
                              <a:latin typeface="Cambria Math" panose="02040503050406030204" pitchFamily="18" charset="0"/>
                            </a:rPr>
                          </m:ctrlPr>
                        </m:fPr>
                        <m:num>
                          <m:r>
                            <a:rPr lang="en-US" sz="2400" i="0">
                              <a:latin typeface="Cambria Math" panose="02040503050406030204" pitchFamily="18" charset="0"/>
                            </a:rPr>
                            <m:t>1</m:t>
                          </m:r>
                        </m:num>
                        <m:den>
                          <m:r>
                            <a:rPr lang="en-US" sz="2400" i="0">
                              <a:latin typeface="Cambria Math" panose="02040503050406030204" pitchFamily="18" charset="0"/>
                            </a:rPr>
                            <m:t>2</m:t>
                          </m:r>
                          <m:r>
                            <a:rPr lang="en-US" sz="2400" i="1">
                              <a:latin typeface="Cambria Math" panose="02040503050406030204" pitchFamily="18" charset="0"/>
                            </a:rPr>
                            <m:t>𝜋</m:t>
                          </m:r>
                        </m:den>
                      </m:f>
                      <m:nary>
                        <m:naryPr>
                          <m:limLoc m:val="undOvr"/>
                          <m:grow m:val="on"/>
                          <m:ctrlPr>
                            <a:rPr lang="en-US" sz="2400" i="1">
                              <a:latin typeface="Cambria Math" panose="02040503050406030204" pitchFamily="18" charset="0"/>
                            </a:rPr>
                          </m:ctrlPr>
                        </m:naryPr>
                        <m:sub>
                          <m:r>
                            <a:rPr lang="en-US" sz="2400" i="0">
                              <a:latin typeface="Cambria Math" panose="02040503050406030204" pitchFamily="18" charset="0"/>
                            </a:rPr>
                            <m:t>−∞</m:t>
                          </m:r>
                        </m:sub>
                        <m:sup>
                          <m:r>
                            <a:rPr lang="en-US" sz="2400" i="0">
                              <a:latin typeface="Cambria Math" panose="02040503050406030204" pitchFamily="18" charset="0"/>
                            </a:rPr>
                            <m:t>∞</m:t>
                          </m:r>
                        </m:sup>
                        <m:e>
                          <m:sSub>
                            <m:sSubPr>
                              <m:ctrlPr>
                                <a:rPr lang="en-US" sz="2400" i="1" smtClean="0">
                                  <a:solidFill>
                                    <a:srgbClr val="FFFF00"/>
                                  </a:solidFill>
                                  <a:latin typeface="Cambria Math" panose="02040503050406030204" pitchFamily="18" charset="0"/>
                                </a:rPr>
                              </m:ctrlPr>
                            </m:sSubPr>
                            <m:e>
                              <m:r>
                                <a:rPr lang="en-US" sz="2400" i="1">
                                  <a:solidFill>
                                    <a:srgbClr val="FFFF00"/>
                                  </a:solidFill>
                                  <a:latin typeface="Cambria Math" panose="02040503050406030204" pitchFamily="18" charset="0"/>
                                </a:rPr>
                                <m:t>𝐾</m:t>
                              </m:r>
                            </m:e>
                            <m:sub>
                              <m:r>
                                <a:rPr lang="en-US" sz="2400" i="1">
                                  <a:solidFill>
                                    <a:srgbClr val="FFFF00"/>
                                  </a:solidFill>
                                  <a:latin typeface="Cambria Math" panose="02040503050406030204" pitchFamily="18" charset="0"/>
                                </a:rPr>
                                <m:t>𝑖</m:t>
                              </m:r>
                            </m:sub>
                          </m:sSub>
                          <m:d>
                            <m:dPr>
                              <m:ctrlPr>
                                <a:rPr lang="en-US" sz="2400" i="1">
                                  <a:solidFill>
                                    <a:srgbClr val="FFFF00"/>
                                  </a:solidFill>
                                  <a:latin typeface="Cambria Math" panose="02040503050406030204" pitchFamily="18" charset="0"/>
                                </a:rPr>
                              </m:ctrlPr>
                            </m:dPr>
                            <m:e>
                              <m:r>
                                <a:rPr lang="en-US" sz="2400" i="1">
                                  <a:solidFill>
                                    <a:srgbClr val="FFFF00"/>
                                  </a:solidFill>
                                  <a:latin typeface="Cambria Math" panose="02040503050406030204" pitchFamily="18" charset="0"/>
                                </a:rPr>
                                <m:t>𝜔</m:t>
                              </m:r>
                            </m:e>
                          </m:d>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𝑗</m:t>
                              </m:r>
                              <m:r>
                                <a:rPr lang="en-US" sz="2400" i="1">
                                  <a:latin typeface="Cambria Math" panose="02040503050406030204" pitchFamily="18" charset="0"/>
                                </a:rPr>
                                <m:t>𝜔</m:t>
                              </m:r>
                              <m:r>
                                <a:rPr lang="en-US" sz="2400" i="1">
                                  <a:latin typeface="Cambria Math" panose="02040503050406030204" pitchFamily="18" charset="0"/>
                                </a:rPr>
                                <m:t>𝑡</m:t>
                              </m:r>
                            </m:sup>
                          </m:sSup>
                          <m:r>
                            <a:rPr lang="en-US" sz="2400" i="1">
                              <a:latin typeface="Cambria Math" panose="02040503050406030204" pitchFamily="18" charset="0"/>
                            </a:rPr>
                            <m:t>𝑑</m:t>
                          </m:r>
                        </m:e>
                      </m:nary>
                      <m:r>
                        <a:rPr lang="en-US" sz="2400" i="1">
                          <a:latin typeface="Cambria Math" panose="02040503050406030204" pitchFamily="18" charset="0"/>
                        </a:rPr>
                        <m:t>𝜔</m:t>
                      </m:r>
                    </m:oMath>
                  </m:oMathPara>
                </a14:m>
                <a:endParaRPr lang="en-US" sz="2400" dirty="0"/>
              </a:p>
            </p:txBody>
          </p:sp>
        </mc:Choice>
        <mc:Fallback>
          <p:sp>
            <p:nvSpPr>
              <p:cNvPr id="8" name="Rectangle 7"/>
              <p:cNvSpPr>
                <a:spLocks noRot="1" noChangeAspect="1" noMove="1" noResize="1" noEditPoints="1" noAdjustHandles="1" noChangeArrowheads="1" noChangeShapeType="1" noTextEdit="1"/>
              </p:cNvSpPr>
              <p:nvPr/>
            </p:nvSpPr>
            <p:spPr>
              <a:xfrm>
                <a:off x="708766" y="5371944"/>
                <a:ext cx="4010009" cy="1171731"/>
              </a:xfrm>
              <a:prstGeom prst="rect">
                <a:avLst/>
              </a:prstGeom>
              <a:blipFill rotWithShape="0">
                <a:blip r:embed="rId3"/>
                <a:stretch>
                  <a:fillRect/>
                </a:stretch>
              </a:blipFill>
            </p:spPr>
            <p:txBody>
              <a:bodyPr/>
              <a:lstStyle/>
              <a:p>
                <a:r>
                  <a:rPr lang="en-US">
                    <a:noFill/>
                  </a:rPr>
                  <a:t> </a:t>
                </a:r>
              </a:p>
            </p:txBody>
          </p:sp>
        </mc:Fallback>
      </mc:AlternateContent>
      <p:sp>
        <p:nvSpPr>
          <p:cNvPr id="9" name="Right Arrow 8"/>
          <p:cNvSpPr/>
          <p:nvPr/>
        </p:nvSpPr>
        <p:spPr>
          <a:xfrm>
            <a:off x="4805508" y="5715117"/>
            <a:ext cx="1114028" cy="4853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658021" y="5312427"/>
            <a:ext cx="1085554" cy="500586"/>
          </a:xfrm>
          <a:prstGeom prst="rect">
            <a:avLst/>
          </a:prstGeom>
        </p:spPr>
        <p:txBody>
          <a:bodyPr wrap="none">
            <a:spAutoFit/>
          </a:bodyPr>
          <a:lstStyle/>
          <a:p>
            <a:pPr marL="342900" lvl="2">
              <a:lnSpc>
                <a:spcPct val="110000"/>
              </a:lnSpc>
            </a:pPr>
            <a:r>
              <a:rPr lang="vi-VN" sz="2600" dirty="0" smtClean="0">
                <a:latin typeface="Times New Roman" panose="02020603050405020304" pitchFamily="18" charset="0"/>
                <a:cs typeface="Times New Roman" panose="02020603050405020304" pitchFamily="18" charset="0"/>
              </a:rPr>
              <a:t>(**)</a:t>
            </a:r>
            <a:endParaRPr lang="vi-VN" sz="2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1" name="Rectangle 10"/>
              <p:cNvSpPr/>
              <p:nvPr/>
            </p:nvSpPr>
            <p:spPr>
              <a:xfrm>
                <a:off x="6111240" y="5322575"/>
                <a:ext cx="4834785" cy="117173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2400">
                              <a:latin typeface="Cambria Math" panose="02040503050406030204" pitchFamily="18" charset="0"/>
                            </a:rPr>
                          </m:ctrlPr>
                        </m:sSubPr>
                        <m:e>
                          <m:r>
                            <a:rPr lang="en-US" sz="2400" i="1">
                              <a:latin typeface="Cambria Math" panose="02040503050406030204" pitchFamily="18" charset="0"/>
                            </a:rPr>
                            <m:t>𝑔</m:t>
                          </m:r>
                        </m:e>
                        <m:sub>
                          <m:r>
                            <a:rPr lang="en-US" sz="2400" i="1">
                              <a:latin typeface="Cambria Math" panose="02040503050406030204" pitchFamily="18" charset="0"/>
                            </a:rPr>
                            <m:t>𝑖</m:t>
                          </m:r>
                        </m:sub>
                      </m:sSub>
                      <m:d>
                        <m:dPr>
                          <m:ctrlPr>
                            <a:rPr lang="en-US" sz="2400" i="1">
                              <a:latin typeface="Cambria Math" panose="02040503050406030204" pitchFamily="18" charset="0"/>
                            </a:rPr>
                          </m:ctrlPr>
                        </m:dPr>
                        <m:e>
                          <m:r>
                            <a:rPr lang="en-US" sz="2400" i="1">
                              <a:latin typeface="Cambria Math" panose="02040503050406030204" pitchFamily="18" charset="0"/>
                            </a:rPr>
                            <m:t>𝑡</m:t>
                          </m:r>
                        </m:e>
                      </m:d>
                      <m:r>
                        <a:rPr lang="en-US" sz="2400" i="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𝑘</m:t>
                          </m:r>
                        </m:num>
                        <m:den>
                          <m:r>
                            <a:rPr lang="en-US" sz="2400" i="0">
                              <a:latin typeface="Cambria Math" panose="02040503050406030204" pitchFamily="18" charset="0"/>
                            </a:rPr>
                            <m:t>2</m:t>
                          </m:r>
                          <m:r>
                            <a:rPr lang="en-US" sz="2400" i="1">
                              <a:latin typeface="Cambria Math" panose="02040503050406030204" pitchFamily="18" charset="0"/>
                            </a:rPr>
                            <m:t>𝜋</m:t>
                          </m:r>
                        </m:den>
                      </m:f>
                      <m:nary>
                        <m:naryPr>
                          <m:limLoc m:val="undOvr"/>
                          <m:grow m:val="on"/>
                          <m:ctrlPr>
                            <a:rPr lang="en-US" sz="2400" i="1">
                              <a:latin typeface="Cambria Math" panose="02040503050406030204" pitchFamily="18" charset="0"/>
                            </a:rPr>
                          </m:ctrlPr>
                        </m:naryPr>
                        <m:sub>
                          <m:r>
                            <a:rPr lang="en-US" sz="2400" i="0">
                              <a:latin typeface="Cambria Math" panose="02040503050406030204" pitchFamily="18" charset="0"/>
                            </a:rPr>
                            <m:t>−∞</m:t>
                          </m:r>
                        </m:sub>
                        <m:sup>
                          <m:r>
                            <a:rPr lang="en-US" sz="2400" i="0">
                              <a:latin typeface="Cambria Math" panose="02040503050406030204" pitchFamily="18" charset="0"/>
                            </a:rPr>
                            <m:t>∞</m:t>
                          </m:r>
                        </m:sup>
                        <m:e>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𝑖𝑣</m:t>
                              </m:r>
                            </m:sub>
                            <m:sup>
                              <m:r>
                                <a:rPr lang="en-US" sz="2400" i="0">
                                  <a:latin typeface="Cambria Math" panose="02040503050406030204" pitchFamily="18" charset="0"/>
                                </a:rPr>
                                <m:t>∗</m:t>
                              </m:r>
                            </m:sup>
                          </m:sSubSup>
                          <m:d>
                            <m:dPr>
                              <m:ctrlPr>
                                <a:rPr lang="en-US" sz="2400" i="1">
                                  <a:latin typeface="Cambria Math" panose="02040503050406030204" pitchFamily="18" charset="0"/>
                                </a:rPr>
                              </m:ctrlPr>
                            </m:dPr>
                            <m:e>
                              <m:r>
                                <a:rPr lang="en-US" sz="2400" i="1">
                                  <a:latin typeface="Cambria Math" panose="02040503050406030204" pitchFamily="18" charset="0"/>
                                </a:rPr>
                                <m:t>𝜔</m:t>
                              </m:r>
                            </m:e>
                          </m:d>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0">
                                  <a:latin typeface="Cambria Math" panose="02040503050406030204" pitchFamily="18" charset="0"/>
                                </a:rPr>
                                <m:t>−</m:t>
                              </m:r>
                              <m:r>
                                <a:rPr lang="en-US" sz="2400" i="1">
                                  <a:latin typeface="Cambria Math" panose="02040503050406030204" pitchFamily="18" charset="0"/>
                                </a:rPr>
                                <m:t>𝑗</m:t>
                              </m:r>
                              <m:r>
                                <a:rPr lang="en-US" sz="2400" i="1">
                                  <a:latin typeface="Cambria Math" panose="02040503050406030204" pitchFamily="18" charset="0"/>
                                </a:rPr>
                                <m:t>𝜔</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0">
                                          <a:latin typeface="Cambria Math" panose="02040503050406030204" pitchFamily="18" charset="0"/>
                                        </a:rPr>
                                        <m:t>0</m:t>
                                      </m:r>
                                    </m:sub>
                                  </m:sSub>
                                  <m:r>
                                    <a:rPr lang="en-US" sz="2400" i="0">
                                      <a:latin typeface="Cambria Math" panose="02040503050406030204" pitchFamily="18" charset="0"/>
                                    </a:rPr>
                                    <m:t>−</m:t>
                                  </m:r>
                                  <m:r>
                                    <a:rPr lang="en-US" sz="2400" i="1">
                                      <a:latin typeface="Cambria Math" panose="02040503050406030204" pitchFamily="18" charset="0"/>
                                    </a:rPr>
                                    <m:t>𝑡</m:t>
                                  </m:r>
                                </m:e>
                              </m:d>
                            </m:sup>
                          </m:sSup>
                          <m:r>
                            <a:rPr lang="en-US" sz="2400" i="1">
                              <a:latin typeface="Cambria Math" panose="02040503050406030204" pitchFamily="18" charset="0"/>
                            </a:rPr>
                            <m:t>𝑑</m:t>
                          </m:r>
                        </m:e>
                      </m:nary>
                      <m:r>
                        <a:rPr lang="en-US" sz="2400" i="1">
                          <a:latin typeface="Cambria Math" panose="02040503050406030204" pitchFamily="18" charset="0"/>
                        </a:rPr>
                        <m:t>𝜔</m:t>
                      </m:r>
                    </m:oMath>
                  </m:oMathPara>
                </a14:m>
                <a:endParaRPr lang="en-US" sz="2400" dirty="0"/>
              </a:p>
            </p:txBody>
          </p:sp>
        </mc:Choice>
        <mc:Fallback>
          <p:sp>
            <p:nvSpPr>
              <p:cNvPr id="11" name="Rectangle 10"/>
              <p:cNvSpPr>
                <a:spLocks noRot="1" noChangeAspect="1" noMove="1" noResize="1" noEditPoints="1" noAdjustHandles="1" noChangeArrowheads="1" noChangeShapeType="1" noTextEdit="1"/>
              </p:cNvSpPr>
              <p:nvPr/>
            </p:nvSpPr>
            <p:spPr>
              <a:xfrm>
                <a:off x="6111240" y="5322575"/>
                <a:ext cx="4834785" cy="1171731"/>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60577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10801350" cy="762003"/>
          </a:xfrm>
          <a:noFill/>
        </p:spPr>
        <p:txBody>
          <a:bodyPr>
            <a:normAutofit/>
          </a:bodyPr>
          <a:lstStyle/>
          <a:p>
            <a:r>
              <a:rPr lang="vi-VN" sz="3600" dirty="0">
                <a:solidFill>
                  <a:srgbClr val="FFFF00"/>
                </a:solidFill>
              </a:rPr>
              <a:t>5.3	Bộ lọc phối hợp</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42899" y="914400"/>
                <a:ext cx="8325131" cy="5629275"/>
              </a:xfrm>
            </p:spPr>
            <p:txBody>
              <a:bodyPr>
                <a:noAutofit/>
              </a:bodyPr>
              <a:lstStyle/>
              <a:p>
                <a:pPr marL="0" indent="0">
                  <a:lnSpc>
                    <a:spcPct val="110000"/>
                  </a:lnSpc>
                  <a:spcBef>
                    <a:spcPts val="600"/>
                  </a:spcBef>
                  <a:spcAft>
                    <a:spcPts val="300"/>
                  </a:spcAft>
                  <a:buNone/>
                  <a:tabLst>
                    <a:tab pos="461963" algn="l"/>
                  </a:tabLst>
                </a:pPr>
                <a:r>
                  <a:rPr lang="vi-VN" sz="2400" b="1" dirty="0" smtClean="0">
                    <a:solidFill>
                      <a:srgbClr val="66FF33"/>
                    </a:solidFill>
                    <a:latin typeface="Times New Roman" panose="02020603050405020304" pitchFamily="18" charset="0"/>
                    <a:cs typeface="Times New Roman" panose="02020603050405020304" pitchFamily="18" charset="0"/>
                  </a:rPr>
                  <a:t>5.3.3 Đáp ứng xung </a:t>
                </a:r>
                <a14:m>
                  <m:oMath xmlns:m="http://schemas.openxmlformats.org/officeDocument/2006/math">
                    <m:sSub>
                      <m:sSubPr>
                        <m:ctrlPr>
                          <a:rPr lang="en-US" sz="2400" i="1">
                            <a:solidFill>
                              <a:srgbClr val="66FF33"/>
                            </a:solidFill>
                            <a:latin typeface="Cambria Math" panose="02040503050406030204" pitchFamily="18" charset="0"/>
                          </a:rPr>
                        </m:ctrlPr>
                      </m:sSubPr>
                      <m:e>
                        <m:r>
                          <a:rPr lang="en-US" sz="2400" i="1">
                            <a:solidFill>
                              <a:srgbClr val="66FF33"/>
                            </a:solidFill>
                            <a:latin typeface="Cambria Math" panose="02040503050406030204" pitchFamily="18" charset="0"/>
                          </a:rPr>
                          <m:t>𝑔</m:t>
                        </m:r>
                      </m:e>
                      <m:sub>
                        <m:r>
                          <a:rPr lang="en-US" sz="2400" i="1">
                            <a:solidFill>
                              <a:srgbClr val="66FF33"/>
                            </a:solidFill>
                            <a:latin typeface="Cambria Math" panose="02040503050406030204" pitchFamily="18" charset="0"/>
                          </a:rPr>
                          <m:t>𝑖</m:t>
                        </m:r>
                      </m:sub>
                    </m:sSub>
                    <m:d>
                      <m:dPr>
                        <m:ctrlPr>
                          <a:rPr lang="en-US" sz="2400" i="1">
                            <a:solidFill>
                              <a:srgbClr val="66FF33"/>
                            </a:solidFill>
                            <a:latin typeface="Cambria Math" panose="02040503050406030204" pitchFamily="18" charset="0"/>
                          </a:rPr>
                        </m:ctrlPr>
                      </m:dPr>
                      <m:e>
                        <m:r>
                          <a:rPr lang="en-US" sz="2400" i="1">
                            <a:solidFill>
                              <a:srgbClr val="66FF33"/>
                            </a:solidFill>
                            <a:latin typeface="Cambria Math" panose="02040503050406030204" pitchFamily="18" charset="0"/>
                          </a:rPr>
                          <m:t>𝑡</m:t>
                        </m:r>
                      </m:e>
                    </m:d>
                  </m:oMath>
                </a14:m>
                <a:r>
                  <a:rPr lang="vi-VN" sz="2400" b="1" dirty="0" smtClean="0">
                    <a:solidFill>
                      <a:srgbClr val="66FF33"/>
                    </a:solidFill>
                    <a:latin typeface="Times New Roman" panose="02020603050405020304" pitchFamily="18" charset="0"/>
                    <a:cs typeface="Times New Roman" panose="02020603050405020304" pitchFamily="18" charset="0"/>
                  </a:rPr>
                  <a:t> của mạch lọc phối hợp </a:t>
                </a:r>
              </a:p>
              <a:p>
                <a:pPr>
                  <a:lnSpc>
                    <a:spcPct val="110000"/>
                  </a:lnSpc>
                  <a:spcBef>
                    <a:spcPts val="300"/>
                  </a:spcBef>
                  <a:spcAft>
                    <a:spcPts val="300"/>
                  </a:spcAft>
                  <a:buFont typeface="Wingdings" panose="05000000000000000000" pitchFamily="2" charset="2"/>
                  <a:buChar char="§"/>
                  <a:tabLst>
                    <a:tab pos="461963" algn="l"/>
                  </a:tabLst>
                </a:pPr>
                <a:r>
                  <a:rPr lang="vi-VN" sz="2400" dirty="0" smtClean="0">
                    <a:latin typeface="Times New Roman" panose="02020603050405020304" pitchFamily="18" charset="0"/>
                    <a:cs typeface="Times New Roman" panose="02020603050405020304" pitchFamily="18" charset="0"/>
                  </a:rPr>
                  <a:t>  Ta có: </a:t>
                </a:r>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𝑖𝑣</m:t>
                        </m:r>
                      </m:sub>
                      <m:sup>
                        <m:r>
                          <a:rPr lang="en-US" sz="2400">
                            <a:latin typeface="Cambria Math" panose="02040503050406030204" pitchFamily="18" charset="0"/>
                          </a:rPr>
                          <m:t>∗</m:t>
                        </m:r>
                      </m:sup>
                    </m:sSubSup>
                    <m:d>
                      <m:dPr>
                        <m:ctrlPr>
                          <a:rPr lang="en-US" sz="2400" i="1">
                            <a:latin typeface="Cambria Math" panose="02040503050406030204" pitchFamily="18" charset="0"/>
                          </a:rPr>
                        </m:ctrlPr>
                      </m:dPr>
                      <m:e>
                        <m:r>
                          <a:rPr lang="en-US" sz="2400" i="1">
                            <a:latin typeface="Cambria Math" panose="02040503050406030204" pitchFamily="18" charset="0"/>
                          </a:rPr>
                          <m:t>𝜔</m:t>
                        </m:r>
                      </m:e>
                    </m:d>
                    <m:r>
                      <a:rPr lang="en-US" sz="240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𝑆</m:t>
                        </m:r>
                      </m:e>
                      <m:sub>
                        <m:r>
                          <a:rPr lang="en-US" sz="2400" i="1">
                            <a:latin typeface="Cambria Math" panose="02040503050406030204" pitchFamily="18" charset="0"/>
                          </a:rPr>
                          <m:t>𝑖</m:t>
                        </m:r>
                      </m:sub>
                    </m:sSub>
                    <m:d>
                      <m:dPr>
                        <m:ctrlPr>
                          <a:rPr lang="en-US" sz="2400" i="1">
                            <a:latin typeface="Cambria Math" panose="02040503050406030204" pitchFamily="18" charset="0"/>
                          </a:rPr>
                        </m:ctrlPr>
                      </m:dPr>
                      <m:e>
                        <m:r>
                          <a:rPr lang="en-US" sz="2400">
                            <a:latin typeface="Cambria Math" panose="02040503050406030204" pitchFamily="18" charset="0"/>
                          </a:rPr>
                          <m:t>−</m:t>
                        </m:r>
                        <m:r>
                          <a:rPr lang="en-US" sz="2400" i="1">
                            <a:latin typeface="Cambria Math" panose="02040503050406030204" pitchFamily="18" charset="0"/>
                          </a:rPr>
                          <m:t>𝜔</m:t>
                        </m:r>
                      </m:e>
                    </m:d>
                  </m:oMath>
                </a14:m>
                <a:r>
                  <a:rPr lang="vi-VN" sz="2400" dirty="0" smtClean="0">
                    <a:latin typeface="Times New Roman" panose="02020603050405020304" pitchFamily="18" charset="0"/>
                    <a:cs typeface="Times New Roman" panose="02020603050405020304" pitchFamily="18" charset="0"/>
                  </a:rPr>
                  <a:t>, đặt </a:t>
                </a:r>
                <a14:m>
                  <m:oMath xmlns:m="http://schemas.openxmlformats.org/officeDocument/2006/math">
                    <m:r>
                      <a:rPr lang="en-US" sz="2400" i="1">
                        <a:latin typeface="Cambria Math" panose="02040503050406030204" pitchFamily="18" charset="0"/>
                      </a:rPr>
                      <m:t>𝜔</m:t>
                    </m:r>
                    <m:r>
                      <a:rPr lang="en-US" sz="2400">
                        <a:latin typeface="Cambria Math" panose="02040503050406030204" pitchFamily="18" charset="0"/>
                      </a:rPr>
                      <m:t>′=</m:t>
                    </m:r>
                    <m:r>
                      <a:rPr lang="en-US" sz="2400" i="1">
                        <a:latin typeface="Cambria Math" panose="02040503050406030204" pitchFamily="18" charset="0"/>
                      </a:rPr>
                      <m:t>𝜔</m:t>
                    </m:r>
                  </m:oMath>
                </a14:m>
                <a:r>
                  <a:rPr lang="vi-VN" sz="2400" dirty="0" smtClean="0">
                    <a:latin typeface="Times New Roman" panose="02020603050405020304" pitchFamily="18" charset="0"/>
                    <a:cs typeface="Times New Roman" panose="02020603050405020304" pitchFamily="18" charset="0"/>
                  </a:rPr>
                  <a:t>, ta viết lại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𝑔</m:t>
                        </m:r>
                      </m:e>
                      <m:sub>
                        <m:r>
                          <a:rPr lang="en-US" sz="2400" i="1">
                            <a:latin typeface="Cambria Math" panose="02040503050406030204" pitchFamily="18" charset="0"/>
                          </a:rPr>
                          <m:t>𝑖</m:t>
                        </m:r>
                      </m:sub>
                    </m:sSub>
                    <m:d>
                      <m:dPr>
                        <m:ctrlPr>
                          <a:rPr lang="en-US" sz="2400" i="1">
                            <a:latin typeface="Cambria Math" panose="02040503050406030204" pitchFamily="18" charset="0"/>
                          </a:rPr>
                        </m:ctrlPr>
                      </m:dPr>
                      <m:e>
                        <m:r>
                          <a:rPr lang="en-US" sz="2400" i="1">
                            <a:latin typeface="Cambria Math" panose="02040503050406030204" pitchFamily="18" charset="0"/>
                          </a:rPr>
                          <m:t>𝑡</m:t>
                        </m:r>
                      </m:e>
                    </m:d>
                    <m:r>
                      <a:rPr lang="vi-VN" sz="2400" b="0" i="0">
                        <a:latin typeface="Cambria Math" panose="02040503050406030204" pitchFamily="18" charset="0"/>
                      </a:rPr>
                      <m:t> </m:t>
                    </m:r>
                    <m:r>
                      <m:rPr>
                        <m:sty m:val="p"/>
                      </m:rPr>
                      <a:rPr lang="vi-VN" sz="2400" i="1">
                        <a:latin typeface="Cambria Math" panose="02040503050406030204" pitchFamily="18" charset="0"/>
                      </a:rPr>
                      <m:t>nh</m:t>
                    </m:r>
                    <m:r>
                      <a:rPr lang="vi-VN" sz="2400" i="1">
                        <a:latin typeface="Cambria Math" panose="02040503050406030204" pitchFamily="18" charset="0"/>
                      </a:rPr>
                      <m:t>ư</m:t>
                    </m:r>
                  </m:oMath>
                </a14:m>
                <a:r>
                  <a:rPr lang="vi-VN" sz="2400" dirty="0" smtClean="0">
                    <a:latin typeface="Times New Roman" panose="02020603050405020304" pitchFamily="18" charset="0"/>
                    <a:cs typeface="Times New Roman" panose="02020603050405020304" pitchFamily="18" charset="0"/>
                  </a:rPr>
                  <a:t> sau:</a:t>
                </a:r>
              </a:p>
              <a:p>
                <a:pPr marL="0" indent="0">
                  <a:lnSpc>
                    <a:spcPct val="110000"/>
                  </a:lnSpc>
                  <a:spcBef>
                    <a:spcPts val="300"/>
                  </a:spcBef>
                  <a:spcAft>
                    <a:spcPts val="300"/>
                  </a:spcAft>
                  <a:buNone/>
                  <a:tabLst>
                    <a:tab pos="461963" algn="l"/>
                  </a:tabLst>
                </a:pPr>
                <a:r>
                  <a:rPr lang="vi-VN"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a:lnSpc>
                    <a:spcPct val="110000"/>
                  </a:lnSpc>
                  <a:spcBef>
                    <a:spcPts val="300"/>
                  </a:spcBef>
                  <a:spcAft>
                    <a:spcPts val="300"/>
                  </a:spcAft>
                  <a:buFont typeface="Wingdings" panose="05000000000000000000" pitchFamily="2" charset="2"/>
                  <a:buChar char="§"/>
                  <a:tabLst>
                    <a:tab pos="461963" algn="l"/>
                  </a:tabLst>
                </a:pPr>
                <a:endParaRPr lang="en-US" sz="2400" dirty="0">
                  <a:latin typeface="Times New Roman" panose="02020603050405020304" pitchFamily="18" charset="0"/>
                  <a:cs typeface="Times New Roman" panose="02020603050405020304" pitchFamily="18" charset="0"/>
                </a:endParaRPr>
              </a:p>
              <a:p>
                <a:pPr>
                  <a:lnSpc>
                    <a:spcPct val="110000"/>
                  </a:lnSpc>
                  <a:spcBef>
                    <a:spcPts val="300"/>
                  </a:spcBef>
                  <a:spcAft>
                    <a:spcPts val="300"/>
                  </a:spcAft>
                  <a:buFont typeface="Wingdings" panose="05000000000000000000" pitchFamily="2" charset="2"/>
                  <a:buChar char="§"/>
                  <a:tabLst>
                    <a:tab pos="461963" algn="l"/>
                  </a:tabLst>
                </a:pPr>
                <a:endParaRPr lang="vi-VN" sz="2400" dirty="0" smtClean="0">
                  <a:latin typeface="Times New Roman" panose="02020603050405020304" pitchFamily="18" charset="0"/>
                  <a:cs typeface="Times New Roman" panose="02020603050405020304" pitchFamily="18" charset="0"/>
                </a:endParaRPr>
              </a:p>
              <a:p>
                <a:pPr marL="685800" lvl="2" indent="-342900">
                  <a:lnSpc>
                    <a:spcPct val="110000"/>
                  </a:lnSpc>
                  <a:buFont typeface="Wingdings" panose="05000000000000000000" pitchFamily="2" charset="2"/>
                  <a:buChar char="§"/>
                </a:pPr>
                <a:endParaRPr lang="vi-VN" sz="2400" dirty="0" smtClean="0">
                  <a:latin typeface="Times New Roman" panose="02020603050405020304" pitchFamily="18" charset="0"/>
                  <a:cs typeface="Times New Roman" panose="02020603050405020304" pitchFamily="18" charset="0"/>
                </a:endParaRPr>
              </a:p>
              <a:p>
                <a:pPr marL="685800" lvl="2" indent="-342900">
                  <a:lnSpc>
                    <a:spcPct val="110000"/>
                  </a:lnSpc>
                  <a:buFont typeface="Wingdings" panose="05000000000000000000" pitchFamily="2" charset="2"/>
                  <a:buChar char="§"/>
                </a:pPr>
                <a:endParaRPr lang="vi-VN" sz="2400" dirty="0">
                  <a:latin typeface="Times New Roman" panose="02020603050405020304" pitchFamily="18" charset="0"/>
                  <a:cs typeface="Times New Roman" panose="02020603050405020304" pitchFamily="18" charset="0"/>
                </a:endParaRPr>
              </a:p>
              <a:p>
                <a:pPr marL="685800" lvl="2" indent="-342900">
                  <a:lnSpc>
                    <a:spcPct val="110000"/>
                  </a:lnSpc>
                  <a:buFont typeface="Wingdings" panose="05000000000000000000" pitchFamily="2" charset="2"/>
                  <a:buChar char="§"/>
                </a:pPr>
                <a:r>
                  <a:rPr lang="vi-VN" sz="2400" dirty="0" smtClean="0">
                    <a:latin typeface="Times New Roman" panose="02020603050405020304" pitchFamily="18" charset="0"/>
                    <a:cs typeface="Times New Roman" panose="02020603050405020304" pitchFamily="18" charset="0"/>
                  </a:rPr>
                  <a:t>Điều kiện để biểu diễn bộ lọc là: </a:t>
                </a:r>
                <a:endParaRPr lang="vi-VN" sz="2400" dirty="0" smtClean="0">
                  <a:latin typeface="Times New Roman" panose="02020603050405020304" pitchFamily="18" charset="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42899" y="914400"/>
                <a:ext cx="8325131" cy="5629275"/>
              </a:xfrm>
              <a:blipFill rotWithShape="0">
                <a:blip r:embed="rId2"/>
                <a:stretch>
                  <a:fillRect l="-1098" t="-650" r="-732"/>
                </a:stretch>
              </a:blipFill>
            </p:spPr>
            <p:txBody>
              <a:bodyPr/>
              <a:lstStyle/>
              <a:p>
                <a:r>
                  <a:rPr lang="en-US">
                    <a:noFill/>
                  </a:rPr>
                  <a:t> </a:t>
                </a:r>
              </a:p>
            </p:txBody>
          </p:sp>
        </mc:Fallback>
      </mc:AlternateContent>
      <p:cxnSp>
        <p:nvCxnSpPr>
          <p:cNvPr id="5" name="Straight Connector 4"/>
          <p:cNvCxnSpPr/>
          <p:nvPr/>
        </p:nvCxnSpPr>
        <p:spPr>
          <a:xfrm>
            <a:off x="15240" y="762003"/>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normAutofit lnSpcReduction="10000"/>
          </a:bodyPr>
          <a:lstStyle/>
          <a:p>
            <a:fld id="{A5965DA7-CFD0-4BBC-8CE4-76678E81AE32}" type="slidenum">
              <a:rPr lang="en-US" smtClean="0"/>
              <a:t>22</a:t>
            </a:fld>
            <a:endParaRPr lang="en-US"/>
          </a:p>
        </p:txBody>
      </p:sp>
      <p:grpSp>
        <p:nvGrpSpPr>
          <p:cNvPr id="14" name="Group 13"/>
          <p:cNvGrpSpPr/>
          <p:nvPr/>
        </p:nvGrpSpPr>
        <p:grpSpPr>
          <a:xfrm>
            <a:off x="681071" y="1947404"/>
            <a:ext cx="5251246" cy="1752240"/>
            <a:chOff x="3117952" y="1976797"/>
            <a:chExt cx="5251246" cy="1752240"/>
          </a:xfrm>
        </p:grpSpPr>
        <mc:AlternateContent xmlns:mc="http://schemas.openxmlformats.org/markup-compatibility/2006">
          <mc:Choice xmlns:a14="http://schemas.microsoft.com/office/drawing/2010/main" Requires="a14">
            <p:sp>
              <p:nvSpPr>
                <p:cNvPr id="12" name="Rectangle 11"/>
                <p:cNvSpPr/>
                <p:nvPr/>
              </p:nvSpPr>
              <p:spPr>
                <a:xfrm>
                  <a:off x="3117952" y="1976797"/>
                  <a:ext cx="5251246" cy="117173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2400">
                                <a:latin typeface="Cambria Math" panose="02040503050406030204" pitchFamily="18" charset="0"/>
                              </a:rPr>
                            </m:ctrlPr>
                          </m:sSubPr>
                          <m:e>
                            <m:r>
                              <a:rPr lang="en-US" sz="2400" i="1">
                                <a:latin typeface="Cambria Math" panose="02040503050406030204" pitchFamily="18" charset="0"/>
                              </a:rPr>
                              <m:t>𝑔</m:t>
                            </m:r>
                          </m:e>
                          <m:sub>
                            <m:r>
                              <a:rPr lang="en-US" sz="2400" i="1">
                                <a:latin typeface="Cambria Math" panose="02040503050406030204" pitchFamily="18" charset="0"/>
                              </a:rPr>
                              <m:t>𝑖</m:t>
                            </m:r>
                          </m:sub>
                        </m:sSub>
                        <m:d>
                          <m:dPr>
                            <m:ctrlPr>
                              <a:rPr lang="en-US" sz="2400" i="1">
                                <a:latin typeface="Cambria Math" panose="02040503050406030204" pitchFamily="18" charset="0"/>
                              </a:rPr>
                            </m:ctrlPr>
                          </m:dPr>
                          <m:e>
                            <m:r>
                              <a:rPr lang="en-US" sz="2400" i="1">
                                <a:latin typeface="Cambria Math" panose="02040503050406030204" pitchFamily="18" charset="0"/>
                              </a:rPr>
                              <m:t>𝑡</m:t>
                            </m:r>
                          </m:e>
                        </m:d>
                        <m:r>
                          <a:rPr lang="en-US" sz="2400" i="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𝑘</m:t>
                            </m:r>
                          </m:num>
                          <m:den>
                            <m:r>
                              <a:rPr lang="en-US" sz="2400" i="0">
                                <a:latin typeface="Cambria Math" panose="02040503050406030204" pitchFamily="18" charset="0"/>
                              </a:rPr>
                              <m:t>2</m:t>
                            </m:r>
                            <m:r>
                              <a:rPr lang="en-US" sz="2400" i="1">
                                <a:latin typeface="Cambria Math" panose="02040503050406030204" pitchFamily="18" charset="0"/>
                              </a:rPr>
                              <m:t>𝜋</m:t>
                            </m:r>
                          </m:den>
                        </m:f>
                        <m:nary>
                          <m:naryPr>
                            <m:limLoc m:val="undOvr"/>
                            <m:grow m:val="on"/>
                            <m:ctrlPr>
                              <a:rPr lang="en-US" sz="2400" i="1">
                                <a:latin typeface="Cambria Math" panose="02040503050406030204" pitchFamily="18" charset="0"/>
                              </a:rPr>
                            </m:ctrlPr>
                          </m:naryPr>
                          <m:sub>
                            <m:r>
                              <a:rPr lang="en-US" sz="2400" i="0">
                                <a:latin typeface="Cambria Math" panose="02040503050406030204" pitchFamily="18" charset="0"/>
                              </a:rPr>
                              <m:t>−∞</m:t>
                            </m:r>
                          </m:sub>
                          <m:sup>
                            <m:r>
                              <a:rPr lang="en-US" sz="2400" i="0">
                                <a:latin typeface="Cambria Math" panose="02040503050406030204" pitchFamily="18" charset="0"/>
                              </a:rPr>
                              <m:t>∞</m:t>
                            </m:r>
                          </m:sup>
                          <m:e>
                            <m:sSub>
                              <m:sSubPr>
                                <m:ctrlPr>
                                  <a:rPr lang="en-US" sz="2400" i="1">
                                    <a:latin typeface="Cambria Math" panose="02040503050406030204" pitchFamily="18" charset="0"/>
                                  </a:rPr>
                                </m:ctrlPr>
                              </m:sSubPr>
                              <m:e>
                                <m:r>
                                  <a:rPr lang="en-US" sz="2400" i="1">
                                    <a:latin typeface="Cambria Math" panose="02040503050406030204" pitchFamily="18" charset="0"/>
                                  </a:rPr>
                                  <m:t>𝑆</m:t>
                                </m:r>
                              </m:e>
                              <m:sub>
                                <m:r>
                                  <a:rPr lang="en-US" sz="2400" i="1">
                                    <a:latin typeface="Cambria Math" panose="02040503050406030204" pitchFamily="18" charset="0"/>
                                  </a:rPr>
                                  <m:t>𝑖𝑣</m:t>
                                </m:r>
                              </m:sub>
                            </m:sSub>
                            <m:d>
                              <m:dPr>
                                <m:ctrlPr>
                                  <a:rPr lang="en-US" sz="2400" i="1">
                                    <a:latin typeface="Cambria Math" panose="02040503050406030204" pitchFamily="18" charset="0"/>
                                  </a:rPr>
                                </m:ctrlPr>
                              </m:dPr>
                              <m:e>
                                <m:r>
                                  <a:rPr lang="en-US" sz="2400" i="1">
                                    <a:latin typeface="Cambria Math" panose="02040503050406030204" pitchFamily="18" charset="0"/>
                                  </a:rPr>
                                  <m:t>𝜔</m:t>
                                </m:r>
                                <m:r>
                                  <a:rPr lang="en-US" sz="2400" i="0">
                                    <a:latin typeface="Cambria Math" panose="02040503050406030204" pitchFamily="18" charset="0"/>
                                  </a:rPr>
                                  <m:t>′</m:t>
                                </m:r>
                              </m:e>
                            </m:d>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0">
                                    <a:latin typeface="Cambria Math" panose="02040503050406030204" pitchFamily="18" charset="0"/>
                                  </a:rPr>
                                  <m:t>−</m:t>
                                </m:r>
                                <m:r>
                                  <a:rPr lang="en-US" sz="2400" i="1">
                                    <a:latin typeface="Cambria Math" panose="02040503050406030204" pitchFamily="18" charset="0"/>
                                  </a:rPr>
                                  <m:t>𝑗</m:t>
                                </m:r>
                                <m:r>
                                  <a:rPr lang="en-US" sz="2400" i="1">
                                    <a:latin typeface="Cambria Math" panose="02040503050406030204" pitchFamily="18" charset="0"/>
                                  </a:rPr>
                                  <m:t>𝜔</m:t>
                                </m:r>
                                <m:r>
                                  <a:rPr lang="en-US" sz="2400" i="0">
                                    <a:latin typeface="Cambria Math" panose="02040503050406030204" pitchFamily="18" charset="0"/>
                                  </a:rPr>
                                  <m:t>′</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0">
                                            <a:latin typeface="Cambria Math" panose="02040503050406030204" pitchFamily="18" charset="0"/>
                                          </a:rPr>
                                          <m:t>0</m:t>
                                        </m:r>
                                      </m:sub>
                                    </m:sSub>
                                    <m:r>
                                      <a:rPr lang="en-US" sz="2400" i="0">
                                        <a:latin typeface="Cambria Math" panose="02040503050406030204" pitchFamily="18" charset="0"/>
                                      </a:rPr>
                                      <m:t>−</m:t>
                                    </m:r>
                                    <m:r>
                                      <a:rPr lang="en-US" sz="2400" i="1">
                                        <a:latin typeface="Cambria Math" panose="02040503050406030204" pitchFamily="18" charset="0"/>
                                      </a:rPr>
                                      <m:t>𝑡</m:t>
                                    </m:r>
                                  </m:e>
                                </m:d>
                              </m:sup>
                            </m:sSup>
                            <m:d>
                              <m:dPr>
                                <m:ctrlPr>
                                  <a:rPr lang="en-US" sz="2400" i="1">
                                    <a:latin typeface="Cambria Math" panose="02040503050406030204" pitchFamily="18" charset="0"/>
                                  </a:rPr>
                                </m:ctrlPr>
                              </m:dPr>
                              <m:e>
                                <m:r>
                                  <a:rPr lang="en-US" sz="2400" i="1">
                                    <a:latin typeface="Cambria Math" panose="02040503050406030204" pitchFamily="18" charset="0"/>
                                  </a:rPr>
                                  <m:t>𝑑</m:t>
                                </m:r>
                                <m:r>
                                  <a:rPr lang="en-US" sz="2400" i="1">
                                    <a:latin typeface="Cambria Math" panose="02040503050406030204" pitchFamily="18" charset="0"/>
                                  </a:rPr>
                                  <m:t>𝜔</m:t>
                                </m:r>
                                <m:r>
                                  <a:rPr lang="en-US" sz="2400" i="0">
                                    <a:latin typeface="Cambria Math" panose="02040503050406030204" pitchFamily="18" charset="0"/>
                                  </a:rPr>
                                  <m:t>′</m:t>
                                </m:r>
                              </m:e>
                            </m:d>
                          </m:e>
                        </m:nary>
                      </m:oMath>
                    </m:oMathPara>
                  </a14:m>
                  <a:endParaRPr lang="en-US" sz="2400" dirty="0"/>
                </a:p>
              </p:txBody>
            </p:sp>
          </mc:Choice>
          <mc:Fallback>
            <p:sp>
              <p:nvSpPr>
                <p:cNvPr id="12" name="Rectangle 11"/>
                <p:cNvSpPr>
                  <a:spLocks noRot="1" noChangeAspect="1" noMove="1" noResize="1" noEditPoints="1" noAdjustHandles="1" noChangeArrowheads="1" noChangeShapeType="1" noTextEdit="1"/>
                </p:cNvSpPr>
                <p:nvPr/>
              </p:nvSpPr>
              <p:spPr>
                <a:xfrm>
                  <a:off x="3117952" y="1976797"/>
                  <a:ext cx="5251246" cy="1171731"/>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Rectangle 12"/>
                <p:cNvSpPr/>
                <p:nvPr/>
              </p:nvSpPr>
              <p:spPr>
                <a:xfrm>
                  <a:off x="3890999" y="3267372"/>
                  <a:ext cx="2393284" cy="46166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2400">
                            <a:latin typeface="Cambria Math" panose="02040503050406030204" pitchFamily="18" charset="0"/>
                          </a:rPr>
                          <m:t>=</m:t>
                        </m:r>
                        <m:r>
                          <a:rPr lang="en-US" sz="2400" i="0" smtClean="0">
                            <a:solidFill>
                              <a:srgbClr val="66FF33"/>
                            </a:solidFill>
                            <a:latin typeface="Cambria Math" panose="02040503050406030204" pitchFamily="18" charset="0"/>
                          </a:rPr>
                          <m:t>−</m:t>
                        </m:r>
                        <m:r>
                          <a:rPr lang="en-US" sz="2400" i="1">
                            <a:solidFill>
                              <a:srgbClr val="66FF33"/>
                            </a:solidFill>
                            <a:latin typeface="Cambria Math" panose="02040503050406030204" pitchFamily="18" charset="0"/>
                          </a:rPr>
                          <m:t>𝑘</m:t>
                        </m:r>
                        <m:sSub>
                          <m:sSubPr>
                            <m:ctrlPr>
                              <a:rPr lang="en-US" sz="2400" i="1">
                                <a:solidFill>
                                  <a:srgbClr val="66FF33"/>
                                </a:solidFill>
                                <a:latin typeface="Cambria Math" panose="02040503050406030204" pitchFamily="18" charset="0"/>
                              </a:rPr>
                            </m:ctrlPr>
                          </m:sSubPr>
                          <m:e>
                            <m:r>
                              <a:rPr lang="en-US" sz="2400" i="1">
                                <a:solidFill>
                                  <a:srgbClr val="66FF33"/>
                                </a:solidFill>
                                <a:latin typeface="Cambria Math" panose="02040503050406030204" pitchFamily="18" charset="0"/>
                              </a:rPr>
                              <m:t>𝐶</m:t>
                            </m:r>
                          </m:e>
                          <m:sub>
                            <m:r>
                              <a:rPr lang="en-US" sz="2400" i="1">
                                <a:solidFill>
                                  <a:srgbClr val="66FF33"/>
                                </a:solidFill>
                                <a:latin typeface="Cambria Math" panose="02040503050406030204" pitchFamily="18" charset="0"/>
                              </a:rPr>
                              <m:t>𝑖𝑣</m:t>
                            </m:r>
                          </m:sub>
                        </m:sSub>
                        <m:d>
                          <m:dPr>
                            <m:ctrlPr>
                              <a:rPr lang="en-US" sz="2400" i="1">
                                <a:solidFill>
                                  <a:srgbClr val="66FF33"/>
                                </a:solidFill>
                                <a:latin typeface="Cambria Math" panose="02040503050406030204" pitchFamily="18" charset="0"/>
                              </a:rPr>
                            </m:ctrlPr>
                          </m:dPr>
                          <m:e>
                            <m:sSub>
                              <m:sSubPr>
                                <m:ctrlPr>
                                  <a:rPr lang="en-US" sz="2400" i="1">
                                    <a:solidFill>
                                      <a:srgbClr val="66FF33"/>
                                    </a:solidFill>
                                    <a:latin typeface="Cambria Math" panose="02040503050406030204" pitchFamily="18" charset="0"/>
                                  </a:rPr>
                                </m:ctrlPr>
                              </m:sSubPr>
                              <m:e>
                                <m:r>
                                  <a:rPr lang="en-US" sz="2400" i="1">
                                    <a:solidFill>
                                      <a:srgbClr val="66FF33"/>
                                    </a:solidFill>
                                    <a:latin typeface="Cambria Math" panose="02040503050406030204" pitchFamily="18" charset="0"/>
                                  </a:rPr>
                                  <m:t>𝑡</m:t>
                                </m:r>
                              </m:e>
                              <m:sub>
                                <m:r>
                                  <a:rPr lang="en-US" sz="2400" i="0">
                                    <a:solidFill>
                                      <a:srgbClr val="66FF33"/>
                                    </a:solidFill>
                                    <a:latin typeface="Cambria Math" panose="02040503050406030204" pitchFamily="18" charset="0"/>
                                  </a:rPr>
                                  <m:t>0</m:t>
                                </m:r>
                              </m:sub>
                            </m:sSub>
                            <m:r>
                              <a:rPr lang="en-US" sz="2400" i="0">
                                <a:solidFill>
                                  <a:srgbClr val="66FF33"/>
                                </a:solidFill>
                                <a:latin typeface="Cambria Math" panose="02040503050406030204" pitchFamily="18" charset="0"/>
                              </a:rPr>
                              <m:t>−</m:t>
                            </m:r>
                            <m:r>
                              <a:rPr lang="en-US" sz="2400" i="1">
                                <a:solidFill>
                                  <a:srgbClr val="66FF33"/>
                                </a:solidFill>
                                <a:latin typeface="Cambria Math" panose="02040503050406030204" pitchFamily="18" charset="0"/>
                              </a:rPr>
                              <m:t>𝑡</m:t>
                            </m:r>
                          </m:e>
                        </m:d>
                      </m:oMath>
                    </m:oMathPara>
                  </a14:m>
                  <a:endParaRPr lang="en-US" sz="2400" dirty="0"/>
                </a:p>
              </p:txBody>
            </p:sp>
          </mc:Choice>
          <mc:Fallback>
            <p:sp>
              <p:nvSpPr>
                <p:cNvPr id="13" name="Rectangle 12"/>
                <p:cNvSpPr>
                  <a:spLocks noRot="1" noChangeAspect="1" noMove="1" noResize="1" noEditPoints="1" noAdjustHandles="1" noChangeArrowheads="1" noChangeShapeType="1" noTextEdit="1"/>
                </p:cNvSpPr>
                <p:nvPr/>
              </p:nvSpPr>
              <p:spPr>
                <a:xfrm>
                  <a:off x="3890999" y="3267372"/>
                  <a:ext cx="2393284" cy="461665"/>
                </a:xfrm>
                <a:prstGeom prst="rect">
                  <a:avLst/>
                </a:prstGeom>
                <a:blipFill rotWithShape="0">
                  <a:blip r:embed="rId4"/>
                  <a:stretch>
                    <a:fillRect b="-5263"/>
                  </a:stretch>
                </a:blipFill>
              </p:spPr>
              <p:txBody>
                <a:bodyPr/>
                <a:lstStyle/>
                <a:p>
                  <a:r>
                    <a:rPr lang="en-US">
                      <a:noFill/>
                    </a:rPr>
                    <a:t> </a:t>
                  </a:r>
                </a:p>
              </p:txBody>
            </p:sp>
          </mc:Fallback>
        </mc:AlternateContent>
      </p:grpSp>
      <p:pic>
        <p:nvPicPr>
          <p:cNvPr id="15" name="Picture 14"/>
          <p:cNvPicPr>
            <a:picLocks noChangeAspect="1"/>
          </p:cNvPicPr>
          <p:nvPr/>
        </p:nvPicPr>
        <p:blipFill>
          <a:blip r:embed="rId5"/>
          <a:stretch>
            <a:fillRect/>
          </a:stretch>
        </p:blipFill>
        <p:spPr>
          <a:xfrm>
            <a:off x="8668031" y="153926"/>
            <a:ext cx="3338736" cy="6483360"/>
          </a:xfrm>
          <a:prstGeom prst="rect">
            <a:avLst/>
          </a:prstGeom>
        </p:spPr>
      </p:pic>
      <mc:AlternateContent xmlns:mc="http://schemas.openxmlformats.org/markup-compatibility/2006">
        <mc:Choice xmlns:a14="http://schemas.microsoft.com/office/drawing/2010/main" Requires="a14">
          <p:sp>
            <p:nvSpPr>
              <p:cNvPr id="16" name="Rectangle 15"/>
              <p:cNvSpPr/>
              <p:nvPr/>
            </p:nvSpPr>
            <p:spPr>
              <a:xfrm>
                <a:off x="1045042" y="4895755"/>
                <a:ext cx="4131067" cy="461665"/>
              </a:xfrm>
              <a:prstGeom prst="rect">
                <a:avLst/>
              </a:prstGeom>
            </p:spPr>
            <p:txBody>
              <a:bodyPr wrap="none">
                <a:spAutoFit/>
              </a:bodyPr>
              <a:lstStyle/>
              <a:p>
                <a14:m>
                  <m:oMath xmlns:m="http://schemas.openxmlformats.org/officeDocument/2006/math">
                    <m:sSub>
                      <m:sSubPr>
                        <m:ctrlPr>
                          <a:rPr lang="en-US" sz="2400">
                            <a:latin typeface="Cambria Math" panose="02040503050406030204" pitchFamily="18" charset="0"/>
                          </a:rPr>
                        </m:ctrlPr>
                      </m:sSubPr>
                      <m:e>
                        <m:r>
                          <a:rPr lang="en-US" sz="2400" i="1">
                            <a:latin typeface="Cambria Math" panose="02040503050406030204" pitchFamily="18" charset="0"/>
                          </a:rPr>
                          <m:t>𝑔</m:t>
                        </m:r>
                      </m:e>
                      <m:sub>
                        <m:r>
                          <a:rPr lang="en-US" sz="2400" i="1">
                            <a:latin typeface="Cambria Math" panose="02040503050406030204" pitchFamily="18" charset="0"/>
                          </a:rPr>
                          <m:t>𝑖</m:t>
                        </m:r>
                      </m:sub>
                    </m:sSub>
                    <m:d>
                      <m:dPr>
                        <m:ctrlPr>
                          <a:rPr lang="en-US" sz="2400" i="1">
                            <a:latin typeface="Cambria Math" panose="02040503050406030204" pitchFamily="18" charset="0"/>
                          </a:rPr>
                        </m:ctrlPr>
                      </m:dPr>
                      <m:e>
                        <m:r>
                          <a:rPr lang="en-US" sz="2400" i="1">
                            <a:latin typeface="Cambria Math" panose="02040503050406030204" pitchFamily="18" charset="0"/>
                          </a:rPr>
                          <m:t>𝑡</m:t>
                        </m:r>
                      </m:e>
                    </m:d>
                    <m:r>
                      <a:rPr lang="en-US" sz="2400" i="0">
                        <a:latin typeface="Cambria Math" panose="02040503050406030204" pitchFamily="18" charset="0"/>
                      </a:rPr>
                      <m:t>=0</m:t>
                    </m:r>
                  </m:oMath>
                </a14:m>
                <a:r>
                  <a:rPr lang="vi-VN" sz="2400" dirty="0" smtClean="0">
                    <a:latin typeface="Times New Roman" panose="02020603050405020304" pitchFamily="18" charset="0"/>
                    <a:cs typeface="Times New Roman" panose="02020603050405020304" pitchFamily="18" charset="0"/>
                  </a:rPr>
                  <a:t> khi t &lt; 0  nên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a:latin typeface="Cambria Math" panose="02040503050406030204" pitchFamily="18" charset="0"/>
                          </a:rPr>
                          <m:t>0</m:t>
                        </m:r>
                      </m:sub>
                    </m:sSub>
                    <m:r>
                      <a:rPr lang="en-US" sz="2400">
                        <a:latin typeface="Cambria Math" panose="02040503050406030204" pitchFamily="18" charset="0"/>
                      </a:rPr>
                      <m:t>≥</m:t>
                    </m:r>
                    <m:r>
                      <a:rPr lang="en-US" sz="2400" i="1">
                        <a:latin typeface="Cambria Math" panose="02040503050406030204" pitchFamily="18" charset="0"/>
                      </a:rPr>
                      <m:t>𝑇</m:t>
                    </m:r>
                  </m:oMath>
                </a14:m>
                <a:r>
                  <a:rPr lang="vi-VN"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mc:Choice>
        <mc:Fallback>
          <p:sp>
            <p:nvSpPr>
              <p:cNvPr id="16" name="Rectangle 15"/>
              <p:cNvSpPr>
                <a:spLocks noRot="1" noChangeAspect="1" noMove="1" noResize="1" noEditPoints="1" noAdjustHandles="1" noChangeArrowheads="1" noChangeShapeType="1" noTextEdit="1"/>
              </p:cNvSpPr>
              <p:nvPr/>
            </p:nvSpPr>
            <p:spPr>
              <a:xfrm>
                <a:off x="1045042" y="4895755"/>
                <a:ext cx="4131067" cy="461665"/>
              </a:xfrm>
              <a:prstGeom prst="rect">
                <a:avLst/>
              </a:prstGeom>
              <a:blipFill rotWithShape="0">
                <a:blip r:embed="rId6"/>
                <a:stretch>
                  <a:fillRect l="-442" t="-10526" b="-28947"/>
                </a:stretch>
              </a:blipFill>
            </p:spPr>
            <p:txBody>
              <a:bodyPr/>
              <a:lstStyle/>
              <a:p>
                <a:r>
                  <a:rPr lang="en-US">
                    <a:noFill/>
                  </a:rPr>
                  <a:t> </a:t>
                </a:r>
              </a:p>
            </p:txBody>
          </p:sp>
        </mc:Fallback>
      </mc:AlternateContent>
      <p:sp>
        <p:nvSpPr>
          <p:cNvPr id="18" name="Rectangle 17"/>
          <p:cNvSpPr/>
          <p:nvPr/>
        </p:nvSpPr>
        <p:spPr>
          <a:xfrm>
            <a:off x="3962687" y="3263244"/>
            <a:ext cx="1252266" cy="500586"/>
          </a:xfrm>
          <a:prstGeom prst="rect">
            <a:avLst/>
          </a:prstGeom>
        </p:spPr>
        <p:txBody>
          <a:bodyPr wrap="none">
            <a:spAutoFit/>
          </a:bodyPr>
          <a:lstStyle/>
          <a:p>
            <a:pPr marL="342900" lvl="2">
              <a:lnSpc>
                <a:spcPct val="110000"/>
              </a:lnSpc>
            </a:pPr>
            <a:r>
              <a:rPr lang="vi-VN" sz="2600" dirty="0" smtClean="0">
                <a:latin typeface="Times New Roman" panose="02020603050405020304" pitchFamily="18" charset="0"/>
                <a:cs typeface="Times New Roman" panose="02020603050405020304" pitchFamily="18" charset="0"/>
              </a:rPr>
              <a:t>(***)</a:t>
            </a:r>
            <a:endParaRPr lang="vi-V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956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10801350" cy="762003"/>
          </a:xfrm>
          <a:noFill/>
        </p:spPr>
        <p:txBody>
          <a:bodyPr>
            <a:normAutofit/>
          </a:bodyPr>
          <a:lstStyle/>
          <a:p>
            <a:r>
              <a:rPr lang="vi-VN" sz="3600" dirty="0">
                <a:solidFill>
                  <a:srgbClr val="FFFF00"/>
                </a:solidFill>
              </a:rPr>
              <a:t>5.3	Bộ lọc phối hợp</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42898" y="914400"/>
                <a:ext cx="11448767" cy="5629275"/>
              </a:xfrm>
            </p:spPr>
            <p:txBody>
              <a:bodyPr>
                <a:noAutofit/>
              </a:bodyPr>
              <a:lstStyle/>
              <a:p>
                <a:pPr marL="0" indent="0">
                  <a:lnSpc>
                    <a:spcPct val="110000"/>
                  </a:lnSpc>
                  <a:spcBef>
                    <a:spcPts val="600"/>
                  </a:spcBef>
                  <a:spcAft>
                    <a:spcPts val="300"/>
                  </a:spcAft>
                  <a:buNone/>
                  <a:tabLst>
                    <a:tab pos="461963" algn="l"/>
                  </a:tabLst>
                </a:pPr>
                <a:r>
                  <a:rPr lang="vi-VN" sz="2400" b="1" dirty="0" smtClean="0">
                    <a:solidFill>
                      <a:srgbClr val="66FF33"/>
                    </a:solidFill>
                    <a:latin typeface="Times New Roman" panose="02020603050405020304" pitchFamily="18" charset="0"/>
                    <a:cs typeface="Times New Roman" panose="02020603050405020304" pitchFamily="18" charset="0"/>
                  </a:rPr>
                  <a:t>5.3.3 Đáp ứng ra của mạch lọc phối hợp </a:t>
                </a:r>
              </a:p>
              <a:p>
                <a:pPr>
                  <a:lnSpc>
                    <a:spcPct val="110000"/>
                  </a:lnSpc>
                  <a:spcBef>
                    <a:spcPts val="300"/>
                  </a:spcBef>
                  <a:spcAft>
                    <a:spcPts val="300"/>
                  </a:spcAft>
                  <a:buFont typeface="Wingdings" panose="05000000000000000000" pitchFamily="2" charset="2"/>
                  <a:buChar char="§"/>
                  <a:tabLst>
                    <a:tab pos="461963" algn="l"/>
                  </a:tabLst>
                </a:pPr>
                <a:r>
                  <a:rPr lang="vi-VN" sz="2400" dirty="0" smtClean="0">
                    <a:latin typeface="Times New Roman" panose="02020603050405020304" pitchFamily="18" charset="0"/>
                    <a:cs typeface="Times New Roman" panose="02020603050405020304" pitchFamily="18" charset="0"/>
                  </a:rPr>
                  <a:t>  Ta có:</a:t>
                </a:r>
              </a:p>
              <a:p>
                <a:pPr>
                  <a:lnSpc>
                    <a:spcPct val="110000"/>
                  </a:lnSpc>
                  <a:spcBef>
                    <a:spcPts val="300"/>
                  </a:spcBef>
                  <a:spcAft>
                    <a:spcPts val="300"/>
                  </a:spcAft>
                  <a:buFont typeface="Wingdings" panose="05000000000000000000" pitchFamily="2" charset="2"/>
                  <a:buChar char="§"/>
                  <a:tabLst>
                    <a:tab pos="461963" algn="l"/>
                  </a:tabLst>
                </a:pPr>
                <a:endParaRPr lang="en-US" sz="2400" dirty="0">
                  <a:latin typeface="Times New Roman" panose="02020603050405020304" pitchFamily="18" charset="0"/>
                  <a:cs typeface="Times New Roman" panose="02020603050405020304" pitchFamily="18" charset="0"/>
                </a:endParaRPr>
              </a:p>
              <a:p>
                <a:pPr>
                  <a:lnSpc>
                    <a:spcPct val="110000"/>
                  </a:lnSpc>
                  <a:spcBef>
                    <a:spcPts val="300"/>
                  </a:spcBef>
                  <a:spcAft>
                    <a:spcPts val="300"/>
                  </a:spcAft>
                  <a:buFont typeface="Wingdings" panose="05000000000000000000" pitchFamily="2" charset="2"/>
                  <a:buChar char="§"/>
                  <a:tabLst>
                    <a:tab pos="461963" algn="l"/>
                  </a:tabLst>
                </a:pPr>
                <a:endParaRPr lang="en-US" sz="2400" dirty="0">
                  <a:latin typeface="Times New Roman" panose="02020603050405020304" pitchFamily="18" charset="0"/>
                  <a:cs typeface="Times New Roman" panose="02020603050405020304" pitchFamily="18" charset="0"/>
                </a:endParaRPr>
              </a:p>
              <a:p>
                <a:pPr>
                  <a:lnSpc>
                    <a:spcPct val="110000"/>
                  </a:lnSpc>
                  <a:spcBef>
                    <a:spcPts val="300"/>
                  </a:spcBef>
                  <a:spcAft>
                    <a:spcPts val="300"/>
                  </a:spcAft>
                  <a:buFont typeface="Wingdings" panose="05000000000000000000" pitchFamily="2" charset="2"/>
                  <a:buChar char="§"/>
                  <a:tabLst>
                    <a:tab pos="461963" algn="l"/>
                  </a:tabLst>
                </a:pPr>
                <a:r>
                  <a:rPr lang="vi-VN" sz="2400" dirty="0" smtClean="0">
                    <a:latin typeface="Times New Roman" panose="02020603050405020304" pitchFamily="18" charset="0"/>
                    <a:cs typeface="Times New Roman" panose="02020603050405020304" pitchFamily="18" charset="0"/>
                  </a:rPr>
                  <a:t>  Thay (***) vào biểu thức trên, ta viết lại:</a:t>
                </a:r>
                <a:endParaRPr lang="vi-VN" sz="2400" dirty="0">
                  <a:latin typeface="Times New Roman" panose="02020603050405020304" pitchFamily="18" charset="0"/>
                  <a:cs typeface="Times New Roman" panose="02020603050405020304" pitchFamily="18" charset="0"/>
                </a:endParaRPr>
              </a:p>
              <a:p>
                <a:pPr>
                  <a:lnSpc>
                    <a:spcPct val="110000"/>
                  </a:lnSpc>
                  <a:spcBef>
                    <a:spcPts val="300"/>
                  </a:spcBef>
                  <a:spcAft>
                    <a:spcPts val="300"/>
                  </a:spcAft>
                  <a:buFont typeface="Wingdings" panose="05000000000000000000" pitchFamily="2" charset="2"/>
                  <a:buChar char="§"/>
                  <a:tabLst>
                    <a:tab pos="461963" algn="l"/>
                  </a:tabLst>
                </a:pPr>
                <a:endParaRPr lang="vi-VN" sz="2400" dirty="0" smtClean="0">
                  <a:latin typeface="Times New Roman" panose="02020603050405020304" pitchFamily="18" charset="0"/>
                  <a:cs typeface="Times New Roman" panose="02020603050405020304" pitchFamily="18" charset="0"/>
                </a:endParaRPr>
              </a:p>
              <a:p>
                <a:pPr>
                  <a:lnSpc>
                    <a:spcPct val="110000"/>
                  </a:lnSpc>
                  <a:spcBef>
                    <a:spcPts val="300"/>
                  </a:spcBef>
                  <a:spcAft>
                    <a:spcPts val="300"/>
                  </a:spcAft>
                  <a:buFont typeface="Wingdings" panose="05000000000000000000" pitchFamily="2" charset="2"/>
                  <a:buChar char="§"/>
                  <a:tabLst>
                    <a:tab pos="461963" algn="l"/>
                  </a:tabLst>
                </a:pPr>
                <a:r>
                  <a:rPr lang="vi-VN" sz="2400" dirty="0" smtClean="0">
                    <a:latin typeface="Times New Roman" panose="02020603050405020304" pitchFamily="18" charset="0"/>
                    <a:cs typeface="Times New Roman" panose="02020603050405020304" pitchFamily="18" charset="0"/>
                  </a:rPr>
                  <a:t>  Tại  </a:t>
                </a:r>
                <a14:m>
                  <m:oMath xmlns:m="http://schemas.openxmlformats.org/officeDocument/2006/math">
                    <m:r>
                      <a:rPr lang="en-US" sz="2400" i="1">
                        <a:latin typeface="Cambria Math" panose="02040503050406030204" pitchFamily="18" charset="0"/>
                      </a:rPr>
                      <m:t>𝑡</m:t>
                    </m:r>
                    <m:r>
                      <a:rPr lang="en-US" sz="240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a:latin typeface="Cambria Math" panose="02040503050406030204" pitchFamily="18" charset="0"/>
                          </a:rPr>
                          <m:t>0</m:t>
                        </m:r>
                      </m:sub>
                    </m:sSub>
                  </m:oMath>
                </a14:m>
                <a:r>
                  <a:rPr lang="vi-VN" sz="2400" dirty="0" smtClean="0">
                    <a:latin typeface="Times New Roman" panose="02020603050405020304" pitchFamily="18" charset="0"/>
                    <a:cs typeface="Times New Roman" panose="02020603050405020304" pitchFamily="18" charset="0"/>
                  </a:rPr>
                  <a:t>:</a:t>
                </a:r>
              </a:p>
              <a:p>
                <a:pPr>
                  <a:lnSpc>
                    <a:spcPct val="110000"/>
                  </a:lnSpc>
                  <a:spcBef>
                    <a:spcPts val="300"/>
                  </a:spcBef>
                  <a:spcAft>
                    <a:spcPts val="300"/>
                  </a:spcAft>
                  <a:buFont typeface="Wingdings" panose="05000000000000000000" pitchFamily="2" charset="2"/>
                  <a:buChar char="§"/>
                  <a:tabLst>
                    <a:tab pos="461963" algn="l"/>
                  </a:tabLst>
                </a:pPr>
                <a:endParaRPr lang="vi-VN" sz="2400" dirty="0">
                  <a:latin typeface="Times New Roman" panose="02020603050405020304" pitchFamily="18" charset="0"/>
                  <a:cs typeface="Times New Roman" panose="02020603050405020304" pitchFamily="18" charset="0"/>
                </a:endParaRPr>
              </a:p>
              <a:p>
                <a:pPr>
                  <a:lnSpc>
                    <a:spcPct val="110000"/>
                  </a:lnSpc>
                  <a:spcBef>
                    <a:spcPts val="300"/>
                  </a:spcBef>
                  <a:spcAft>
                    <a:spcPts val="300"/>
                  </a:spcAft>
                  <a:buFont typeface="Wingdings" panose="05000000000000000000" pitchFamily="2" charset="2"/>
                  <a:buChar char="§"/>
                  <a:tabLst>
                    <a:tab pos="461963" algn="l"/>
                  </a:tabLst>
                </a:pPr>
                <a:r>
                  <a:rPr lang="vi-VN" sz="2400" dirty="0" smtClean="0">
                    <a:latin typeface="Times New Roman" panose="02020603050405020304" pitchFamily="18" charset="0"/>
                    <a:cs typeface="Times New Roman" panose="02020603050405020304" pitchFamily="18" charset="0"/>
                  </a:rPr>
                  <a:t>Nếu  </a:t>
                </a:r>
                <a14:m>
                  <m:oMath xmlns:m="http://schemas.openxmlformats.org/officeDocument/2006/math">
                    <m:r>
                      <a:rPr lang="en-US" sz="2400" i="1">
                        <a:latin typeface="Cambria Math" panose="02040503050406030204" pitchFamily="18" charset="0"/>
                      </a:rPr>
                      <m:t>𝑡</m:t>
                    </m:r>
                    <m:r>
                      <a:rPr lang="en-US" sz="240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a:latin typeface="Cambria Math" panose="02040503050406030204" pitchFamily="18" charset="0"/>
                          </a:rPr>
                          <m:t>0</m:t>
                        </m:r>
                      </m:sub>
                    </m:sSub>
                  </m:oMath>
                </a14:m>
                <a:r>
                  <a:rPr lang="vi-VN" sz="2400" dirty="0" smtClean="0">
                    <a:latin typeface="Times New Roman" panose="02020603050405020304" pitchFamily="18" charset="0"/>
                    <a:cs typeface="Times New Roman" panose="02020603050405020304" pitchFamily="18" charset="0"/>
                  </a:rPr>
                  <a:t> và k = 1/T, thì: </a:t>
                </a:r>
                <a:endParaRPr lang="vi-VN" sz="2400" dirty="0" smtClean="0">
                  <a:latin typeface="Times New Roman" panose="02020603050405020304" pitchFamily="18" charset="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42898" y="914400"/>
                <a:ext cx="11448767" cy="5629275"/>
              </a:xfrm>
              <a:blipFill rotWithShape="0">
                <a:blip r:embed="rId2"/>
                <a:stretch>
                  <a:fillRect l="-799" t="-650"/>
                </a:stretch>
              </a:blipFill>
            </p:spPr>
            <p:txBody>
              <a:bodyPr/>
              <a:lstStyle/>
              <a:p>
                <a:r>
                  <a:rPr lang="en-US">
                    <a:noFill/>
                  </a:rPr>
                  <a:t> </a:t>
                </a:r>
              </a:p>
            </p:txBody>
          </p:sp>
        </mc:Fallback>
      </mc:AlternateContent>
      <p:cxnSp>
        <p:nvCxnSpPr>
          <p:cNvPr id="5" name="Straight Connector 4"/>
          <p:cNvCxnSpPr/>
          <p:nvPr/>
        </p:nvCxnSpPr>
        <p:spPr>
          <a:xfrm>
            <a:off x="15240" y="762003"/>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normAutofit lnSpcReduction="10000"/>
          </a:bodyPr>
          <a:lstStyle/>
          <a:p>
            <a:fld id="{A5965DA7-CFD0-4BBC-8CE4-76678E81AE32}" type="slidenum">
              <a:rPr lang="en-US" smtClean="0"/>
              <a:t>23</a:t>
            </a:fld>
            <a:endParaRPr lang="en-US"/>
          </a:p>
        </p:txBody>
      </p:sp>
      <mc:AlternateContent xmlns:mc="http://schemas.openxmlformats.org/markup-compatibility/2006">
        <mc:Choice xmlns:a14="http://schemas.microsoft.com/office/drawing/2010/main" Requires="a14">
          <p:sp>
            <p:nvSpPr>
              <p:cNvPr id="4" name="Rectangle 3"/>
              <p:cNvSpPr/>
              <p:nvPr/>
            </p:nvSpPr>
            <p:spPr>
              <a:xfrm>
                <a:off x="1046201" y="1665838"/>
                <a:ext cx="4177426" cy="120084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2400">
                              <a:latin typeface="Cambria Math" panose="02040503050406030204" pitchFamily="18" charset="0"/>
                            </a:rPr>
                          </m:ctrlPr>
                        </m:sSubPr>
                        <m:e>
                          <m:r>
                            <a:rPr lang="en-US" sz="2400" i="1">
                              <a:latin typeface="Cambria Math" panose="02040503050406030204" pitchFamily="18" charset="0"/>
                            </a:rPr>
                            <m:t>𝑈</m:t>
                          </m:r>
                        </m:e>
                        <m:sub>
                          <m:r>
                            <a:rPr lang="en-US" sz="2400" i="1">
                              <a:latin typeface="Cambria Math" panose="02040503050406030204" pitchFamily="18" charset="0"/>
                            </a:rPr>
                            <m:t>𝑜𝑢𝑡</m:t>
                          </m:r>
                        </m:sub>
                      </m:sSub>
                      <m:d>
                        <m:dPr>
                          <m:ctrlPr>
                            <a:rPr lang="en-US" sz="2400" i="1">
                              <a:latin typeface="Cambria Math" panose="02040503050406030204" pitchFamily="18" charset="0"/>
                            </a:rPr>
                          </m:ctrlPr>
                        </m:dPr>
                        <m:e>
                          <m:r>
                            <a:rPr lang="en-US" sz="2400" i="1">
                              <a:latin typeface="Cambria Math" panose="02040503050406030204" pitchFamily="18" charset="0"/>
                            </a:rPr>
                            <m:t>𝑡</m:t>
                          </m:r>
                        </m:e>
                      </m:d>
                      <m:r>
                        <a:rPr lang="en-US" sz="2400" i="0">
                          <a:latin typeface="Cambria Math" panose="02040503050406030204" pitchFamily="18" charset="0"/>
                        </a:rPr>
                        <m:t>=</m:t>
                      </m:r>
                      <m:nary>
                        <m:naryPr>
                          <m:limLoc m:val="undOvr"/>
                          <m:grow m:val="on"/>
                          <m:ctrlPr>
                            <a:rPr lang="en-US" sz="2400" i="1">
                              <a:latin typeface="Cambria Math" panose="02040503050406030204" pitchFamily="18" charset="0"/>
                            </a:rPr>
                          </m:ctrlPr>
                        </m:naryPr>
                        <m:sub>
                          <m:r>
                            <a:rPr lang="en-US" sz="2400" i="0">
                              <a:latin typeface="Cambria Math" panose="02040503050406030204" pitchFamily="18" charset="0"/>
                            </a:rPr>
                            <m:t>0</m:t>
                          </m:r>
                        </m:sub>
                        <m:sup>
                          <m:r>
                            <a:rPr lang="en-US" sz="2400" i="1">
                              <a:latin typeface="Cambria Math" panose="02040503050406030204" pitchFamily="18" charset="0"/>
                            </a:rPr>
                            <m:t>𝑡</m:t>
                          </m:r>
                        </m:sup>
                        <m:e>
                          <m:sSub>
                            <m:sSubPr>
                              <m:ctrlPr>
                                <a:rPr lang="en-US" sz="2400" i="1">
                                  <a:latin typeface="Cambria Math" panose="02040503050406030204" pitchFamily="18" charset="0"/>
                                </a:rPr>
                              </m:ctrlPr>
                            </m:sSubPr>
                            <m:e>
                              <m:r>
                                <a:rPr lang="en-US" sz="2400" i="1">
                                  <a:latin typeface="Cambria Math" panose="02040503050406030204" pitchFamily="18" charset="0"/>
                                </a:rPr>
                                <m:t>𝑈</m:t>
                              </m:r>
                            </m:e>
                            <m:sub>
                              <m:r>
                                <a:rPr lang="en-US" sz="2400" i="1">
                                  <a:latin typeface="Cambria Math" panose="02040503050406030204" pitchFamily="18" charset="0"/>
                                </a:rPr>
                                <m:t>𝑣</m:t>
                              </m:r>
                            </m:sub>
                          </m:sSub>
                          <m:d>
                            <m:dPr>
                              <m:ctrlPr>
                                <a:rPr lang="en-US" sz="2400" i="1">
                                  <a:latin typeface="Cambria Math" panose="02040503050406030204" pitchFamily="18" charset="0"/>
                                </a:rPr>
                              </m:ctrlPr>
                            </m:dPr>
                            <m:e>
                              <m:r>
                                <a:rPr lang="en-US" sz="2400" i="1">
                                  <a:latin typeface="Cambria Math" panose="02040503050406030204" pitchFamily="18" charset="0"/>
                                </a:rPr>
                                <m:t>𝑥</m:t>
                              </m:r>
                            </m:e>
                          </m:d>
                          <m:r>
                            <a:rPr lang="en-US" sz="2400" i="1">
                              <a:latin typeface="Cambria Math" panose="02040503050406030204" pitchFamily="18" charset="0"/>
                            </a:rPr>
                            <m:t>𝑔</m:t>
                          </m:r>
                          <m:d>
                            <m:dPr>
                              <m:ctrlPr>
                                <a:rPr lang="en-US" sz="2400" i="1">
                                  <a:latin typeface="Cambria Math" panose="02040503050406030204" pitchFamily="18" charset="0"/>
                                </a:rPr>
                              </m:ctrlPr>
                            </m:dPr>
                            <m:e>
                              <m:r>
                                <a:rPr lang="en-US" sz="2400" i="1">
                                  <a:latin typeface="Cambria Math" panose="02040503050406030204" pitchFamily="18" charset="0"/>
                                </a:rPr>
                                <m:t>𝑡</m:t>
                              </m:r>
                              <m:r>
                                <a:rPr lang="en-US" sz="2400" i="0">
                                  <a:latin typeface="Cambria Math" panose="02040503050406030204" pitchFamily="18" charset="0"/>
                                </a:rPr>
                                <m:t>−</m:t>
                              </m:r>
                              <m:r>
                                <a:rPr lang="en-US" sz="2400" i="1">
                                  <a:latin typeface="Cambria Math" panose="02040503050406030204" pitchFamily="18" charset="0"/>
                                </a:rPr>
                                <m:t>𝑥</m:t>
                              </m:r>
                            </m:e>
                          </m:d>
                          <m:r>
                            <a:rPr lang="en-US" sz="2400" i="1">
                              <a:latin typeface="Cambria Math" panose="02040503050406030204" pitchFamily="18" charset="0"/>
                            </a:rPr>
                            <m:t>𝑑𝑥</m:t>
                          </m:r>
                        </m:e>
                      </m:nary>
                    </m:oMath>
                  </m:oMathPara>
                </a14:m>
                <a:endParaRPr lang="en-US" sz="2400" dirty="0"/>
              </a:p>
            </p:txBody>
          </p:sp>
        </mc:Choice>
        <mc:Fallback>
          <p:sp>
            <p:nvSpPr>
              <p:cNvPr id="4" name="Rectangle 3"/>
              <p:cNvSpPr>
                <a:spLocks noRot="1" noChangeAspect="1" noMove="1" noResize="1" noEditPoints="1" noAdjustHandles="1" noChangeArrowheads="1" noChangeShapeType="1" noTextEdit="1"/>
              </p:cNvSpPr>
              <p:nvPr/>
            </p:nvSpPr>
            <p:spPr>
              <a:xfrm>
                <a:off x="1046201" y="1665838"/>
                <a:ext cx="4177426" cy="1200842"/>
              </a:xfrm>
              <a:prstGeom prst="rect">
                <a:avLst/>
              </a:prstGeom>
              <a:blipFill rotWithShape="0">
                <a:blip r:embed="rId3"/>
                <a:stretch>
                  <a:fillRect/>
                </a:stretch>
              </a:blipFill>
            </p:spPr>
            <p:txBody>
              <a:bodyPr/>
              <a:lstStyle/>
              <a:p>
                <a:r>
                  <a:rPr lang="en-US">
                    <a:noFill/>
                  </a:rPr>
                  <a:t> </a:t>
                </a:r>
              </a:p>
            </p:txBody>
          </p:sp>
        </mc:Fallback>
      </mc:AlternateContent>
      <p:sp>
        <p:nvSpPr>
          <p:cNvPr id="6" name="Rectangle 5"/>
          <p:cNvSpPr/>
          <p:nvPr/>
        </p:nvSpPr>
        <p:spPr>
          <a:xfrm>
            <a:off x="5443719" y="2035426"/>
            <a:ext cx="2900153" cy="461665"/>
          </a:xfrm>
          <a:prstGeom prst="rect">
            <a:avLst/>
          </a:prstGeom>
        </p:spPr>
        <p:txBody>
          <a:bodyPr wrap="none">
            <a:spAutoFit/>
          </a:bodyPr>
          <a:lstStyle/>
          <a:p>
            <a:r>
              <a:rPr lang="vi-VN" sz="2400" dirty="0" smtClean="0">
                <a:latin typeface="Times New Roman" panose="02020603050405020304" pitchFamily="18" charset="0"/>
                <a:cs typeface="Times New Roman" panose="02020603050405020304" pitchFamily="18" charset="0"/>
              </a:rPr>
              <a:t>(Tích phân Duhamen)</a:t>
            </a:r>
            <a:endParaRPr lang="en-US" sz="2400" dirty="0"/>
          </a:p>
        </p:txBody>
      </p:sp>
      <mc:AlternateContent xmlns:mc="http://schemas.openxmlformats.org/markup-compatibility/2006">
        <mc:Choice xmlns:a14="http://schemas.microsoft.com/office/drawing/2010/main" Requires="a14">
          <p:sp>
            <p:nvSpPr>
              <p:cNvPr id="8" name="Rectangle 7"/>
              <p:cNvSpPr/>
              <p:nvPr/>
            </p:nvSpPr>
            <p:spPr>
              <a:xfrm>
                <a:off x="5798167" y="2486165"/>
                <a:ext cx="5230856" cy="120084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2400">
                              <a:latin typeface="Cambria Math" panose="02040503050406030204" pitchFamily="18" charset="0"/>
                            </a:rPr>
                          </m:ctrlPr>
                        </m:sSubPr>
                        <m:e>
                          <m:r>
                            <a:rPr lang="en-US" sz="2400" i="1">
                              <a:latin typeface="Cambria Math" panose="02040503050406030204" pitchFamily="18" charset="0"/>
                            </a:rPr>
                            <m:t>𝑈</m:t>
                          </m:r>
                        </m:e>
                        <m:sub>
                          <m:r>
                            <a:rPr lang="en-US" sz="2400" i="1">
                              <a:latin typeface="Cambria Math" panose="02040503050406030204" pitchFamily="18" charset="0"/>
                            </a:rPr>
                            <m:t>𝑜𝑢𝑡</m:t>
                          </m:r>
                        </m:sub>
                      </m:sSub>
                      <m:d>
                        <m:dPr>
                          <m:ctrlPr>
                            <a:rPr lang="en-US" sz="2400" i="1">
                              <a:latin typeface="Cambria Math" panose="02040503050406030204" pitchFamily="18" charset="0"/>
                            </a:rPr>
                          </m:ctrlPr>
                        </m:dPr>
                        <m:e>
                          <m:r>
                            <a:rPr lang="en-US" sz="2400" i="1">
                              <a:latin typeface="Cambria Math" panose="02040503050406030204" pitchFamily="18" charset="0"/>
                            </a:rPr>
                            <m:t>𝑡</m:t>
                          </m:r>
                        </m:e>
                      </m:d>
                      <m:r>
                        <a:rPr lang="en-US" sz="2400" i="0">
                          <a:latin typeface="Cambria Math" panose="02040503050406030204" pitchFamily="18" charset="0"/>
                        </a:rPr>
                        <m:t>=</m:t>
                      </m:r>
                      <m:r>
                        <a:rPr lang="en-US" sz="2400" i="1">
                          <a:latin typeface="Cambria Math" panose="02040503050406030204" pitchFamily="18" charset="0"/>
                        </a:rPr>
                        <m:t>𝑘</m:t>
                      </m:r>
                      <m:nary>
                        <m:naryPr>
                          <m:limLoc m:val="undOvr"/>
                          <m:grow m:val="on"/>
                          <m:ctrlPr>
                            <a:rPr lang="en-US" sz="2400" i="1">
                              <a:latin typeface="Cambria Math" panose="02040503050406030204" pitchFamily="18" charset="0"/>
                            </a:rPr>
                          </m:ctrlPr>
                        </m:naryPr>
                        <m:sub>
                          <m:r>
                            <a:rPr lang="en-US" sz="2400" i="0">
                              <a:latin typeface="Cambria Math" panose="02040503050406030204" pitchFamily="18" charset="0"/>
                            </a:rPr>
                            <m:t>0</m:t>
                          </m:r>
                        </m:sub>
                        <m:sup>
                          <m:r>
                            <a:rPr lang="en-US" sz="2400" i="1">
                              <a:latin typeface="Cambria Math" panose="02040503050406030204" pitchFamily="18" charset="0"/>
                            </a:rPr>
                            <m:t>𝑡</m:t>
                          </m:r>
                        </m:sup>
                        <m:e>
                          <m:sSub>
                            <m:sSubPr>
                              <m:ctrlPr>
                                <a:rPr lang="en-US" sz="2400" i="1">
                                  <a:latin typeface="Cambria Math" panose="02040503050406030204" pitchFamily="18" charset="0"/>
                                </a:rPr>
                              </m:ctrlPr>
                            </m:sSubPr>
                            <m:e>
                              <m:r>
                                <a:rPr lang="en-US" sz="2400" i="1">
                                  <a:latin typeface="Cambria Math" panose="02040503050406030204" pitchFamily="18" charset="0"/>
                                </a:rPr>
                                <m:t>𝑈</m:t>
                              </m:r>
                            </m:e>
                            <m:sub>
                              <m:r>
                                <a:rPr lang="en-US" sz="2400" i="1">
                                  <a:latin typeface="Cambria Math" panose="02040503050406030204" pitchFamily="18" charset="0"/>
                                </a:rPr>
                                <m:t>𝑣</m:t>
                              </m:r>
                            </m:sub>
                          </m:sSub>
                          <m:d>
                            <m:dPr>
                              <m:ctrlPr>
                                <a:rPr lang="en-US" sz="2400" i="1">
                                  <a:latin typeface="Cambria Math" panose="02040503050406030204" pitchFamily="18" charset="0"/>
                                </a:rPr>
                              </m:ctrlPr>
                            </m:dPr>
                            <m:e>
                              <m:r>
                                <a:rPr lang="en-US" sz="2400" i="1">
                                  <a:latin typeface="Cambria Math" panose="02040503050406030204" pitchFamily="18" charset="0"/>
                                </a:rPr>
                                <m:t>𝑥</m:t>
                              </m:r>
                            </m:e>
                          </m:d>
                          <m:sSub>
                            <m:sSubPr>
                              <m:ctrlPr>
                                <a:rPr lang="en-US" sz="2400" i="1">
                                  <a:latin typeface="Cambria Math" panose="02040503050406030204" pitchFamily="18" charset="0"/>
                                </a:rPr>
                              </m:ctrlPr>
                            </m:sSubPr>
                            <m:e>
                              <m:r>
                                <a:rPr lang="en-US" sz="2400" i="1">
                                  <a:latin typeface="Cambria Math" panose="02040503050406030204" pitchFamily="18" charset="0"/>
                                </a:rPr>
                                <m:t>𝐶</m:t>
                              </m:r>
                            </m:e>
                            <m:sub>
                              <m:r>
                                <a:rPr lang="en-US" sz="2400" i="1">
                                  <a:latin typeface="Cambria Math" panose="02040503050406030204" pitchFamily="18" charset="0"/>
                                </a:rPr>
                                <m:t>𝑖𝑣</m:t>
                              </m:r>
                            </m:sub>
                          </m:sSub>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0">
                                      <a:latin typeface="Cambria Math" panose="02040503050406030204" pitchFamily="18" charset="0"/>
                                    </a:rPr>
                                    <m:t>0</m:t>
                                  </m:r>
                                </m:sub>
                              </m:sSub>
                              <m:r>
                                <a:rPr lang="en-US" sz="2400" i="0">
                                  <a:latin typeface="Cambria Math" panose="02040503050406030204" pitchFamily="18" charset="0"/>
                                </a:rPr>
                                <m:t>−</m:t>
                              </m:r>
                              <m:r>
                                <a:rPr lang="en-US" sz="2400" i="1">
                                  <a:latin typeface="Cambria Math" panose="02040503050406030204" pitchFamily="18" charset="0"/>
                                </a:rPr>
                                <m:t>𝑡</m:t>
                              </m:r>
                              <m:r>
                                <a:rPr lang="en-US" sz="2400" i="0">
                                  <a:latin typeface="Cambria Math" panose="02040503050406030204" pitchFamily="18" charset="0"/>
                                </a:rPr>
                                <m:t>+</m:t>
                              </m:r>
                              <m:r>
                                <a:rPr lang="en-US" sz="2400" i="1">
                                  <a:latin typeface="Cambria Math" panose="02040503050406030204" pitchFamily="18" charset="0"/>
                                </a:rPr>
                                <m:t>𝑥</m:t>
                              </m:r>
                            </m:e>
                          </m:d>
                          <m:r>
                            <a:rPr lang="en-US" sz="2400" i="1">
                              <a:latin typeface="Cambria Math" panose="02040503050406030204" pitchFamily="18" charset="0"/>
                            </a:rPr>
                            <m:t>𝑑𝑥</m:t>
                          </m:r>
                        </m:e>
                      </m:nary>
                    </m:oMath>
                  </m:oMathPara>
                </a14:m>
                <a:endParaRPr lang="en-US" sz="2400" dirty="0"/>
              </a:p>
            </p:txBody>
          </p:sp>
        </mc:Choice>
        <mc:Fallback>
          <p:sp>
            <p:nvSpPr>
              <p:cNvPr id="8" name="Rectangle 7"/>
              <p:cNvSpPr>
                <a:spLocks noRot="1" noChangeAspect="1" noMove="1" noResize="1" noEditPoints="1" noAdjustHandles="1" noChangeArrowheads="1" noChangeShapeType="1" noTextEdit="1"/>
              </p:cNvSpPr>
              <p:nvPr/>
            </p:nvSpPr>
            <p:spPr>
              <a:xfrm>
                <a:off x="5798167" y="2486165"/>
                <a:ext cx="5230856" cy="1200842"/>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Rectangle 9"/>
              <p:cNvSpPr/>
              <p:nvPr/>
            </p:nvSpPr>
            <p:spPr>
              <a:xfrm>
                <a:off x="2133546" y="3441139"/>
                <a:ext cx="6974794" cy="120084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2400">
                              <a:latin typeface="Cambria Math" panose="02040503050406030204" pitchFamily="18" charset="0"/>
                            </a:rPr>
                          </m:ctrlPr>
                        </m:sSubPr>
                        <m:e>
                          <m:r>
                            <a:rPr lang="en-US" sz="2400" i="1">
                              <a:latin typeface="Cambria Math" panose="02040503050406030204" pitchFamily="18" charset="0"/>
                            </a:rPr>
                            <m:t>𝑈</m:t>
                          </m:r>
                        </m:e>
                        <m:sub>
                          <m:r>
                            <a:rPr lang="en-US" sz="2400" i="1">
                              <a:latin typeface="Cambria Math" panose="02040503050406030204" pitchFamily="18" charset="0"/>
                            </a:rPr>
                            <m:t>𝑜𝑢𝑡</m:t>
                          </m:r>
                        </m:sub>
                      </m:sSub>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0">
                                  <a:latin typeface="Cambria Math" panose="02040503050406030204" pitchFamily="18" charset="0"/>
                                </a:rPr>
                                <m:t>0</m:t>
                              </m:r>
                            </m:sub>
                          </m:sSub>
                        </m:e>
                      </m:d>
                      <m:r>
                        <a:rPr lang="en-US" sz="2400" i="0">
                          <a:latin typeface="Cambria Math" panose="02040503050406030204" pitchFamily="18" charset="0"/>
                        </a:rPr>
                        <m:t>=</m:t>
                      </m:r>
                      <m:r>
                        <a:rPr lang="en-US" sz="2400" i="1">
                          <a:latin typeface="Cambria Math" panose="02040503050406030204" pitchFamily="18" charset="0"/>
                        </a:rPr>
                        <m:t>𝑘</m:t>
                      </m:r>
                      <m:nary>
                        <m:naryPr>
                          <m:limLoc m:val="undOvr"/>
                          <m:grow m:val="on"/>
                          <m:ctrlPr>
                            <a:rPr lang="en-US" sz="2400" i="1">
                              <a:latin typeface="Cambria Math" panose="02040503050406030204" pitchFamily="18" charset="0"/>
                            </a:rPr>
                          </m:ctrlPr>
                        </m:naryPr>
                        <m:sub>
                          <m:r>
                            <a:rPr lang="en-US" sz="2400" i="0">
                              <a:latin typeface="Cambria Math" panose="02040503050406030204" pitchFamily="18" charset="0"/>
                            </a:rPr>
                            <m:t>0</m:t>
                          </m:r>
                        </m:sub>
                        <m:sup>
                          <m:r>
                            <a:rPr lang="en-US" sz="2400" i="1">
                              <a:latin typeface="Cambria Math" panose="02040503050406030204" pitchFamily="18" charset="0"/>
                            </a:rPr>
                            <m:t>𝑡</m:t>
                          </m:r>
                        </m:sup>
                        <m:e>
                          <m:sSub>
                            <m:sSubPr>
                              <m:ctrlPr>
                                <a:rPr lang="en-US" sz="2400" i="1">
                                  <a:latin typeface="Cambria Math" panose="02040503050406030204" pitchFamily="18" charset="0"/>
                                </a:rPr>
                              </m:ctrlPr>
                            </m:sSubPr>
                            <m:e>
                              <m:r>
                                <a:rPr lang="en-US" sz="2400" i="1">
                                  <a:latin typeface="Cambria Math" panose="02040503050406030204" pitchFamily="18" charset="0"/>
                                </a:rPr>
                                <m:t>𝑈</m:t>
                              </m:r>
                            </m:e>
                            <m:sub>
                              <m:r>
                                <a:rPr lang="en-US" sz="2400" i="1">
                                  <a:latin typeface="Cambria Math" panose="02040503050406030204" pitchFamily="18" charset="0"/>
                                </a:rPr>
                                <m:t>𝑣</m:t>
                              </m:r>
                            </m:sub>
                          </m:sSub>
                          <m:d>
                            <m:dPr>
                              <m:ctrlPr>
                                <a:rPr lang="en-US" sz="2400" i="1">
                                  <a:latin typeface="Cambria Math" panose="02040503050406030204" pitchFamily="18" charset="0"/>
                                </a:rPr>
                              </m:ctrlPr>
                            </m:dPr>
                            <m:e>
                              <m:r>
                                <a:rPr lang="en-US" sz="2400" i="1">
                                  <a:latin typeface="Cambria Math" panose="02040503050406030204" pitchFamily="18" charset="0"/>
                                </a:rPr>
                                <m:t>𝑥</m:t>
                              </m:r>
                            </m:e>
                          </m:d>
                          <m:sSub>
                            <m:sSubPr>
                              <m:ctrlPr>
                                <a:rPr lang="en-US" sz="2400" i="1">
                                  <a:latin typeface="Cambria Math" panose="02040503050406030204" pitchFamily="18" charset="0"/>
                                </a:rPr>
                              </m:ctrlPr>
                            </m:sSubPr>
                            <m:e>
                              <m:r>
                                <a:rPr lang="en-US" sz="2400" i="1">
                                  <a:latin typeface="Cambria Math" panose="02040503050406030204" pitchFamily="18" charset="0"/>
                                </a:rPr>
                                <m:t>𝐶</m:t>
                              </m:r>
                            </m:e>
                            <m:sub>
                              <m:r>
                                <a:rPr lang="en-US" sz="2400" i="1">
                                  <a:latin typeface="Cambria Math" panose="02040503050406030204" pitchFamily="18" charset="0"/>
                                </a:rPr>
                                <m:t>𝑖𝑣</m:t>
                              </m:r>
                            </m:sub>
                          </m:sSub>
                          <m:d>
                            <m:dPr>
                              <m:ctrlPr>
                                <a:rPr lang="en-US" sz="2400" i="1">
                                  <a:latin typeface="Cambria Math" panose="02040503050406030204" pitchFamily="18" charset="0"/>
                                </a:rPr>
                              </m:ctrlPr>
                            </m:dPr>
                            <m:e>
                              <m:r>
                                <a:rPr lang="en-US" sz="2400" i="1">
                                  <a:latin typeface="Cambria Math" panose="02040503050406030204" pitchFamily="18" charset="0"/>
                                </a:rPr>
                                <m:t>𝑥</m:t>
                              </m:r>
                            </m:e>
                          </m:d>
                          <m:r>
                            <a:rPr lang="en-US" sz="2400" i="1">
                              <a:latin typeface="Cambria Math" panose="02040503050406030204" pitchFamily="18" charset="0"/>
                            </a:rPr>
                            <m:t>𝑑𝑥</m:t>
                          </m:r>
                        </m:e>
                      </m:nary>
                      <m:r>
                        <a:rPr lang="en-US" sz="2400" i="0">
                          <a:latin typeface="Cambria Math" panose="02040503050406030204" pitchFamily="18" charset="0"/>
                        </a:rPr>
                        <m:t>=</m:t>
                      </m:r>
                      <m:r>
                        <a:rPr lang="en-US" sz="2400" i="1">
                          <a:latin typeface="Cambria Math" panose="02040503050406030204" pitchFamily="18" charset="0"/>
                        </a:rPr>
                        <m:t>𝑘</m:t>
                      </m:r>
                      <m:nary>
                        <m:naryPr>
                          <m:limLoc m:val="undOvr"/>
                          <m:grow m:val="on"/>
                          <m:ctrlPr>
                            <a:rPr lang="en-US" sz="2400" i="1">
                              <a:latin typeface="Cambria Math" panose="02040503050406030204" pitchFamily="18" charset="0"/>
                            </a:rPr>
                          </m:ctrlPr>
                        </m:naryPr>
                        <m:sub>
                          <m:r>
                            <a:rPr lang="en-US" sz="2400" i="0">
                              <a:latin typeface="Cambria Math" panose="02040503050406030204" pitchFamily="18" charset="0"/>
                            </a:rPr>
                            <m:t>0</m:t>
                          </m:r>
                        </m:sub>
                        <m:sup>
                          <m:r>
                            <a:rPr lang="en-US" sz="2400" i="1">
                              <a:latin typeface="Cambria Math" panose="02040503050406030204" pitchFamily="18" charset="0"/>
                            </a:rPr>
                            <m:t>𝑡</m:t>
                          </m:r>
                        </m:sup>
                        <m:e>
                          <m:sSub>
                            <m:sSubPr>
                              <m:ctrlPr>
                                <a:rPr lang="en-US" sz="2400" i="1">
                                  <a:latin typeface="Cambria Math" panose="02040503050406030204" pitchFamily="18" charset="0"/>
                                </a:rPr>
                              </m:ctrlPr>
                            </m:sSubPr>
                            <m:e>
                              <m:r>
                                <a:rPr lang="en-US" sz="2400" i="1">
                                  <a:latin typeface="Cambria Math" panose="02040503050406030204" pitchFamily="18" charset="0"/>
                                </a:rPr>
                                <m:t>𝑈</m:t>
                              </m:r>
                            </m:e>
                            <m:sub>
                              <m:r>
                                <a:rPr lang="en-US" sz="2400" i="1">
                                  <a:latin typeface="Cambria Math" panose="02040503050406030204" pitchFamily="18" charset="0"/>
                                </a:rPr>
                                <m:t>𝑣</m:t>
                              </m:r>
                            </m:sub>
                          </m:sSub>
                          <m:d>
                            <m:dPr>
                              <m:ctrlPr>
                                <a:rPr lang="en-US" sz="2400" i="1">
                                  <a:latin typeface="Cambria Math" panose="02040503050406030204" pitchFamily="18" charset="0"/>
                                </a:rPr>
                              </m:ctrlPr>
                            </m:dPr>
                            <m:e>
                              <m:r>
                                <a:rPr lang="en-US" sz="2400" i="1">
                                  <a:latin typeface="Cambria Math" panose="02040503050406030204" pitchFamily="18" charset="0"/>
                                </a:rPr>
                                <m:t>𝑡</m:t>
                              </m:r>
                            </m:e>
                          </m:d>
                          <m:sSub>
                            <m:sSubPr>
                              <m:ctrlPr>
                                <a:rPr lang="en-US" sz="2400" i="1">
                                  <a:latin typeface="Cambria Math" panose="02040503050406030204" pitchFamily="18" charset="0"/>
                                </a:rPr>
                              </m:ctrlPr>
                            </m:sSubPr>
                            <m:e>
                              <m:r>
                                <a:rPr lang="en-US" sz="2400" i="1">
                                  <a:latin typeface="Cambria Math" panose="02040503050406030204" pitchFamily="18" charset="0"/>
                                </a:rPr>
                                <m:t>𝐶</m:t>
                              </m:r>
                            </m:e>
                            <m:sub>
                              <m:r>
                                <a:rPr lang="en-US" sz="2400" i="1">
                                  <a:latin typeface="Cambria Math" panose="02040503050406030204" pitchFamily="18" charset="0"/>
                                </a:rPr>
                                <m:t>𝑖𝑣</m:t>
                              </m:r>
                            </m:sub>
                          </m:sSub>
                          <m:d>
                            <m:dPr>
                              <m:ctrlPr>
                                <a:rPr lang="en-US" sz="2400" i="1">
                                  <a:latin typeface="Cambria Math" panose="02040503050406030204" pitchFamily="18" charset="0"/>
                                </a:rPr>
                              </m:ctrlPr>
                            </m:dPr>
                            <m:e>
                              <m:r>
                                <a:rPr lang="en-US" sz="2400" i="1">
                                  <a:latin typeface="Cambria Math" panose="02040503050406030204" pitchFamily="18" charset="0"/>
                                </a:rPr>
                                <m:t>𝑡</m:t>
                              </m:r>
                            </m:e>
                          </m:d>
                          <m:r>
                            <a:rPr lang="en-US" sz="2400" i="1">
                              <a:latin typeface="Cambria Math" panose="02040503050406030204" pitchFamily="18" charset="0"/>
                            </a:rPr>
                            <m:t>𝑑𝑡</m:t>
                          </m:r>
                        </m:e>
                      </m:nary>
                    </m:oMath>
                  </m:oMathPara>
                </a14:m>
                <a:endParaRPr lang="en-US" sz="2400" dirty="0"/>
              </a:p>
            </p:txBody>
          </p:sp>
        </mc:Choice>
        <mc:Fallback>
          <p:sp>
            <p:nvSpPr>
              <p:cNvPr id="10" name="Rectangle 9"/>
              <p:cNvSpPr>
                <a:spLocks noRot="1" noChangeAspect="1" noMove="1" noResize="1" noEditPoints="1" noAdjustHandles="1" noChangeArrowheads="1" noChangeShapeType="1" noTextEdit="1"/>
              </p:cNvSpPr>
              <p:nvPr/>
            </p:nvSpPr>
            <p:spPr>
              <a:xfrm>
                <a:off x="2133546" y="3441139"/>
                <a:ext cx="6974794" cy="1200842"/>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Rectangle 16"/>
              <p:cNvSpPr/>
              <p:nvPr/>
            </p:nvSpPr>
            <p:spPr>
              <a:xfrm>
                <a:off x="1171810" y="5339525"/>
                <a:ext cx="5167120" cy="1205523"/>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2400">
                              <a:latin typeface="Cambria Math" panose="02040503050406030204" pitchFamily="18" charset="0"/>
                            </a:rPr>
                          </m:ctrlPr>
                        </m:sSubPr>
                        <m:e>
                          <m:r>
                            <a:rPr lang="en-US" sz="2400" i="1">
                              <a:latin typeface="Cambria Math" panose="02040503050406030204" pitchFamily="18" charset="0"/>
                            </a:rPr>
                            <m:t>𝑈</m:t>
                          </m:r>
                        </m:e>
                        <m:sub>
                          <m:r>
                            <a:rPr lang="en-US" sz="2400" i="1">
                              <a:latin typeface="Cambria Math" panose="02040503050406030204" pitchFamily="18" charset="0"/>
                            </a:rPr>
                            <m:t>𝑜𝑢𝑡</m:t>
                          </m:r>
                        </m:sub>
                      </m:sSub>
                      <m:d>
                        <m:dPr>
                          <m:ctrlPr>
                            <a:rPr lang="en-US" sz="2400" i="1">
                              <a:latin typeface="Cambria Math" panose="02040503050406030204" pitchFamily="18" charset="0"/>
                            </a:rPr>
                          </m:ctrlPr>
                        </m:dPr>
                        <m:e>
                          <m:r>
                            <a:rPr lang="en-US" sz="2400" i="1">
                              <a:latin typeface="Cambria Math" panose="02040503050406030204" pitchFamily="18" charset="0"/>
                            </a:rPr>
                            <m:t>𝑇</m:t>
                          </m:r>
                        </m:e>
                      </m:d>
                      <m:r>
                        <a:rPr lang="en-US" sz="2400" i="0">
                          <a:latin typeface="Cambria Math" panose="02040503050406030204" pitchFamily="18" charset="0"/>
                        </a:rPr>
                        <m:t>=</m:t>
                      </m:r>
                      <m:f>
                        <m:fPr>
                          <m:ctrlPr>
                            <a:rPr lang="en-US" sz="2400" i="1">
                              <a:latin typeface="Cambria Math" panose="02040503050406030204" pitchFamily="18" charset="0"/>
                            </a:rPr>
                          </m:ctrlPr>
                        </m:fPr>
                        <m:num>
                          <m:r>
                            <a:rPr lang="en-US" sz="2400" i="0">
                              <a:latin typeface="Cambria Math" panose="02040503050406030204" pitchFamily="18" charset="0"/>
                            </a:rPr>
                            <m:t>1</m:t>
                          </m:r>
                        </m:num>
                        <m:den>
                          <m:r>
                            <a:rPr lang="en-US" sz="2400" i="1">
                              <a:latin typeface="Cambria Math" panose="02040503050406030204" pitchFamily="18" charset="0"/>
                            </a:rPr>
                            <m:t>𝑇</m:t>
                          </m:r>
                        </m:den>
                      </m:f>
                      <m:nary>
                        <m:naryPr>
                          <m:limLoc m:val="undOvr"/>
                          <m:grow m:val="on"/>
                          <m:ctrlPr>
                            <a:rPr lang="en-US" sz="2400" i="1">
                              <a:latin typeface="Cambria Math" panose="02040503050406030204" pitchFamily="18" charset="0"/>
                            </a:rPr>
                          </m:ctrlPr>
                        </m:naryPr>
                        <m:sub>
                          <m:r>
                            <a:rPr lang="en-US" sz="2400" i="0">
                              <a:latin typeface="Cambria Math" panose="02040503050406030204" pitchFamily="18" charset="0"/>
                            </a:rPr>
                            <m:t>0</m:t>
                          </m:r>
                        </m:sub>
                        <m:sup>
                          <m:r>
                            <a:rPr lang="en-US" sz="2400" i="1">
                              <a:latin typeface="Cambria Math" panose="02040503050406030204" pitchFamily="18" charset="0"/>
                            </a:rPr>
                            <m:t>𝑇</m:t>
                          </m:r>
                        </m:sup>
                        <m:e>
                          <m:sSub>
                            <m:sSubPr>
                              <m:ctrlPr>
                                <a:rPr lang="en-US" sz="2400" i="1">
                                  <a:latin typeface="Cambria Math" panose="02040503050406030204" pitchFamily="18" charset="0"/>
                                </a:rPr>
                              </m:ctrlPr>
                            </m:sSubPr>
                            <m:e>
                              <m:r>
                                <a:rPr lang="en-US" sz="2400" i="1">
                                  <a:latin typeface="Cambria Math" panose="02040503050406030204" pitchFamily="18" charset="0"/>
                                </a:rPr>
                                <m:t>𝑈</m:t>
                              </m:r>
                            </m:e>
                            <m:sub>
                              <m:r>
                                <a:rPr lang="en-US" sz="2400" i="1">
                                  <a:latin typeface="Cambria Math" panose="02040503050406030204" pitchFamily="18" charset="0"/>
                                </a:rPr>
                                <m:t>𝑣</m:t>
                              </m:r>
                            </m:sub>
                          </m:sSub>
                          <m:d>
                            <m:dPr>
                              <m:ctrlPr>
                                <a:rPr lang="en-US" sz="2400" i="1">
                                  <a:latin typeface="Cambria Math" panose="02040503050406030204" pitchFamily="18" charset="0"/>
                                </a:rPr>
                              </m:ctrlPr>
                            </m:dPr>
                            <m:e>
                              <m:r>
                                <a:rPr lang="en-US" sz="2400" i="1">
                                  <a:latin typeface="Cambria Math" panose="02040503050406030204" pitchFamily="18" charset="0"/>
                                </a:rPr>
                                <m:t>𝑡</m:t>
                              </m:r>
                            </m:e>
                          </m:d>
                          <m:sSub>
                            <m:sSubPr>
                              <m:ctrlPr>
                                <a:rPr lang="en-US" sz="2400" i="1">
                                  <a:latin typeface="Cambria Math" panose="02040503050406030204" pitchFamily="18" charset="0"/>
                                </a:rPr>
                              </m:ctrlPr>
                            </m:sSubPr>
                            <m:e>
                              <m:r>
                                <a:rPr lang="en-US" sz="2400" i="1">
                                  <a:latin typeface="Cambria Math" panose="02040503050406030204" pitchFamily="18" charset="0"/>
                                </a:rPr>
                                <m:t>𝐶</m:t>
                              </m:r>
                            </m:e>
                            <m:sub>
                              <m:r>
                                <a:rPr lang="en-US" sz="2400" i="1">
                                  <a:latin typeface="Cambria Math" panose="02040503050406030204" pitchFamily="18" charset="0"/>
                                </a:rPr>
                                <m:t>𝑖𝑣</m:t>
                              </m:r>
                            </m:sub>
                          </m:sSub>
                          <m:d>
                            <m:dPr>
                              <m:ctrlPr>
                                <a:rPr lang="en-US" sz="2400" i="1">
                                  <a:latin typeface="Cambria Math" panose="02040503050406030204" pitchFamily="18" charset="0"/>
                                </a:rPr>
                              </m:ctrlPr>
                            </m:dPr>
                            <m:e>
                              <m:r>
                                <a:rPr lang="en-US" sz="2400" i="1">
                                  <a:latin typeface="Cambria Math" panose="02040503050406030204" pitchFamily="18" charset="0"/>
                                </a:rPr>
                                <m:t>𝑡</m:t>
                              </m:r>
                            </m:e>
                          </m:d>
                          <m:r>
                            <a:rPr lang="en-US" sz="2400" i="1">
                              <a:latin typeface="Cambria Math" panose="02040503050406030204" pitchFamily="18" charset="0"/>
                            </a:rPr>
                            <m:t>𝑑𝑡</m:t>
                          </m:r>
                        </m:e>
                      </m:nary>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𝑍</m:t>
                          </m:r>
                        </m:e>
                        <m:sub>
                          <m:r>
                            <a:rPr lang="en-US" sz="2400" i="1">
                              <a:latin typeface="Cambria Math" panose="02040503050406030204" pitchFamily="18" charset="0"/>
                            </a:rPr>
                            <m:t>𝑖</m:t>
                          </m:r>
                        </m:sub>
                      </m:sSub>
                      <m:d>
                        <m:dPr>
                          <m:ctrlPr>
                            <a:rPr lang="en-US" sz="2400" i="1">
                              <a:latin typeface="Cambria Math" panose="02040503050406030204" pitchFamily="18" charset="0"/>
                            </a:rPr>
                          </m:ctrlPr>
                        </m:dPr>
                        <m:e>
                          <m:r>
                            <a:rPr lang="en-US" sz="2400" i="1">
                              <a:latin typeface="Cambria Math" panose="02040503050406030204" pitchFamily="18" charset="0"/>
                            </a:rPr>
                            <m:t>𝑢</m:t>
                          </m:r>
                        </m:e>
                      </m:d>
                    </m:oMath>
                  </m:oMathPara>
                </a14:m>
                <a:endParaRPr lang="en-US" sz="2400" dirty="0"/>
              </a:p>
            </p:txBody>
          </p:sp>
        </mc:Choice>
        <mc:Fallback>
          <p:sp>
            <p:nvSpPr>
              <p:cNvPr id="17" name="Rectangle 16"/>
              <p:cNvSpPr>
                <a:spLocks noRot="1" noChangeAspect="1" noMove="1" noResize="1" noEditPoints="1" noAdjustHandles="1" noChangeArrowheads="1" noChangeShapeType="1" noTextEdit="1"/>
              </p:cNvSpPr>
              <p:nvPr/>
            </p:nvSpPr>
            <p:spPr>
              <a:xfrm>
                <a:off x="1171810" y="5339525"/>
                <a:ext cx="5167120" cy="1205523"/>
              </a:xfrm>
              <a:prstGeom prst="rect">
                <a:avLst/>
              </a:prstGeom>
              <a:blipFill rotWithShape="0">
                <a:blip r:embed="rId6"/>
                <a:stretch>
                  <a:fillRect/>
                </a:stretch>
              </a:blipFill>
            </p:spPr>
            <p:txBody>
              <a:bodyPr/>
              <a:lstStyle/>
              <a:p>
                <a:r>
                  <a:rPr lang="en-US">
                    <a:noFill/>
                  </a:rPr>
                  <a:t> </a:t>
                </a:r>
              </a:p>
            </p:txBody>
          </p:sp>
        </mc:Fallback>
      </mc:AlternateContent>
      <p:sp>
        <p:nvSpPr>
          <p:cNvPr id="18" name="Right Arrow 17"/>
          <p:cNvSpPr/>
          <p:nvPr/>
        </p:nvSpPr>
        <p:spPr>
          <a:xfrm>
            <a:off x="6497830" y="5728362"/>
            <a:ext cx="453303" cy="4853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ular Callout 18"/>
          <p:cNvSpPr/>
          <p:nvPr/>
        </p:nvSpPr>
        <p:spPr>
          <a:xfrm>
            <a:off x="7024308" y="4872717"/>
            <a:ext cx="4354086" cy="1766959"/>
          </a:xfrm>
          <a:prstGeom prst="wedgeRoundRectCallout">
            <a:avLst>
              <a:gd name="adj1" fmla="val -49818"/>
              <a:gd name="adj2" fmla="val 2233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7253456" y="4986490"/>
            <a:ext cx="4039384" cy="1569660"/>
          </a:xfrm>
          <a:prstGeom prst="rect">
            <a:avLst/>
          </a:prstGeom>
        </p:spPr>
        <p:txBody>
          <a:bodyPr wrap="square">
            <a:spAutoFit/>
          </a:bodyPr>
          <a:lstStyle/>
          <a:p>
            <a:r>
              <a:rPr lang="vi-VN" sz="2400" i="1" dirty="0" smtClean="0">
                <a:solidFill>
                  <a:schemeClr val="bg1"/>
                </a:solidFill>
                <a:latin typeface="Times New Roman" panose="02020603050405020304" pitchFamily="18" charset="0"/>
                <a:cs typeface="Times New Roman" panose="02020603050405020304" pitchFamily="18" charset="0"/>
              </a:rPr>
              <a:t>Mạch lọc phối hợp được dùng để tạo ra tích vô hướng. </a:t>
            </a:r>
          </a:p>
          <a:p>
            <a:r>
              <a:rPr lang="vi-VN" sz="2400" i="1" dirty="0" smtClean="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sơ đồ giải tối ưu trở nên đơn giản hơn.</a:t>
            </a:r>
            <a:endParaRPr lang="en-US" sz="2400" i="1" dirty="0">
              <a:solidFill>
                <a:schemeClr val="bg1"/>
              </a:solidFill>
            </a:endParaRPr>
          </a:p>
        </p:txBody>
      </p:sp>
    </p:spTree>
    <p:extLst>
      <p:ext uri="{BB962C8B-B14F-4D97-AF65-F5344CB8AC3E}">
        <p14:creationId xmlns:p14="http://schemas.microsoft.com/office/powerpoint/2010/main" val="2040976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10801350" cy="762003"/>
          </a:xfrm>
        </p:spPr>
        <p:txBody>
          <a:bodyPr>
            <a:normAutofit/>
          </a:bodyPr>
          <a:lstStyle/>
          <a:p>
            <a:r>
              <a:rPr lang="vi-VN" sz="3600" dirty="0" smtClean="0">
                <a:solidFill>
                  <a:srgbClr val="FFFF00"/>
                </a:solidFill>
              </a:rPr>
              <a:t>5.1</a:t>
            </a:r>
            <a:r>
              <a:rPr lang="vi-VN" sz="3600" dirty="0">
                <a:solidFill>
                  <a:srgbClr val="FFFF00"/>
                </a:solidFill>
              </a:rPr>
              <a:t>	Đặt bài toán và các khái niệm cơ bản</a:t>
            </a:r>
            <a:endParaRPr lang="vi-VN" sz="3600" dirty="0" smtClean="0">
              <a:solidFill>
                <a:srgbClr val="FFFF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42900" y="1000125"/>
                <a:ext cx="11620500" cy="5543550"/>
              </a:xfrm>
            </p:spPr>
            <p:txBody>
              <a:bodyPr>
                <a:noAutofit/>
              </a:bodyPr>
              <a:lstStyle/>
              <a:p>
                <a:pPr marL="342900" indent="-342900">
                  <a:lnSpc>
                    <a:spcPct val="110000"/>
                  </a:lnSpc>
                  <a:spcBef>
                    <a:spcPts val="300"/>
                  </a:spcBef>
                  <a:spcAft>
                    <a:spcPts val="300"/>
                  </a:spcAft>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Xét trường hợp kênh truyền không nhiễu. Tín hiệu nhận được từ máy thu có dạng sau:</a:t>
                </a:r>
              </a:p>
              <a:p>
                <a:pPr marL="342900" indent="-342900">
                  <a:lnSpc>
                    <a:spcPct val="110000"/>
                  </a:lnSpc>
                  <a:spcBef>
                    <a:spcPts val="300"/>
                  </a:spcBef>
                  <a:spcAft>
                    <a:spcPts val="300"/>
                  </a:spcAft>
                  <a:buFont typeface="Wingdings" panose="05000000000000000000" pitchFamily="2" charset="2"/>
                  <a:buChar char="§"/>
                </a:pPr>
                <a:endParaRPr lang="vi-VN" sz="2400" dirty="0">
                  <a:latin typeface="Times New Roman" panose="02020603050405020304" pitchFamily="18" charset="0"/>
                  <a:cs typeface="Times New Roman" panose="02020603050405020304" pitchFamily="18" charset="0"/>
                </a:endParaRPr>
              </a:p>
              <a:p>
                <a:pPr marL="0" indent="0">
                  <a:lnSpc>
                    <a:spcPct val="110000"/>
                  </a:lnSpc>
                  <a:spcBef>
                    <a:spcPts val="300"/>
                  </a:spcBef>
                  <a:spcAft>
                    <a:spcPts val="300"/>
                  </a:spcAft>
                  <a:buNone/>
                </a:pPr>
                <a:endParaRPr lang="vi-VN" sz="2400" dirty="0" smtClean="0">
                  <a:latin typeface="Times New Roman" panose="02020603050405020304" pitchFamily="18" charset="0"/>
                  <a:cs typeface="Times New Roman" panose="02020603050405020304" pitchFamily="18" charset="0"/>
                </a:endParaRPr>
              </a:p>
              <a:p>
                <a:pPr marL="0" indent="0">
                  <a:lnSpc>
                    <a:spcPct val="110000"/>
                  </a:lnSpc>
                  <a:spcBef>
                    <a:spcPts val="300"/>
                  </a:spcBef>
                  <a:spcAft>
                    <a:spcPts val="300"/>
                  </a:spcAft>
                  <a:buNone/>
                </a:pPr>
                <a:endParaRPr lang="vi-VN" sz="2400" dirty="0">
                  <a:latin typeface="Times New Roman" panose="02020603050405020304" pitchFamily="18" charset="0"/>
                  <a:cs typeface="Times New Roman" panose="02020603050405020304" pitchFamily="18" charset="0"/>
                </a:endParaRPr>
              </a:p>
              <a:p>
                <a:pPr marL="0" indent="0">
                  <a:lnSpc>
                    <a:spcPct val="110000"/>
                  </a:lnSpc>
                  <a:spcBef>
                    <a:spcPts val="300"/>
                  </a:spcBef>
                  <a:spcAft>
                    <a:spcPts val="300"/>
                  </a:spcAft>
                  <a:buNone/>
                </a:pPr>
                <a:endParaRPr lang="vi-VN" sz="2400" dirty="0" smtClean="0">
                  <a:latin typeface="Times New Roman" panose="02020603050405020304" pitchFamily="18" charset="0"/>
                  <a:cs typeface="Times New Roman" panose="02020603050405020304" pitchFamily="18" charset="0"/>
                </a:endParaRPr>
              </a:p>
              <a:p>
                <a:pPr marL="0" indent="0">
                  <a:lnSpc>
                    <a:spcPct val="110000"/>
                  </a:lnSpc>
                  <a:spcBef>
                    <a:spcPts val="300"/>
                  </a:spcBef>
                  <a:spcAft>
                    <a:spcPts val="300"/>
                  </a:spcAft>
                  <a:buNone/>
                </a:pPr>
                <a:endParaRPr lang="vi-VN" sz="2400" dirty="0" smtClean="0">
                  <a:latin typeface="Times New Roman" panose="02020603050405020304" pitchFamily="18" charset="0"/>
                  <a:cs typeface="Times New Roman" panose="02020603050405020304" pitchFamily="18" charset="0"/>
                </a:endParaRPr>
              </a:p>
              <a:p>
                <a:pPr lvl="1" indent="-457200">
                  <a:lnSpc>
                    <a:spcPct val="110000"/>
                  </a:lnSpc>
                  <a:buFont typeface="Wingdings" panose="05000000000000000000" pitchFamily="2" charset="2"/>
                  <a:buChar char="§"/>
                </a:pPr>
                <a:r>
                  <a:rPr lang="vi-VN" sz="2400" dirty="0" smtClean="0">
                    <a:latin typeface="Times New Roman" panose="02020603050405020304" pitchFamily="18" charset="0"/>
                    <a:cs typeface="Times New Roman" panose="02020603050405020304" pitchFamily="18" charset="0"/>
                  </a:rPr>
                  <a:t>Ta có </a:t>
                </a:r>
                <a:r>
                  <a:rPr lang="vi-VN" sz="2400" i="1" dirty="0" smtClean="0">
                    <a:latin typeface="Times New Roman" panose="02020603050405020304" pitchFamily="18" charset="0"/>
                    <a:cs typeface="Times New Roman" panose="02020603050405020304" pitchFamily="18" charset="0"/>
                  </a:rPr>
                  <a:t>u</a:t>
                </a:r>
                <a:r>
                  <a:rPr lang="vi-VN" sz="2400" dirty="0" smtClean="0">
                    <a:latin typeface="Times New Roman" panose="02020603050405020304" pitchFamily="18" charset="0"/>
                    <a:cs typeface="Times New Roman" panose="02020603050405020304" pitchFamily="18" charset="0"/>
                  </a:rPr>
                  <a:t>(</a:t>
                </a:r>
                <a:r>
                  <a:rPr lang="vi-VN" sz="2400" i="1" dirty="0" smtClean="0">
                    <a:latin typeface="Times New Roman" panose="02020603050405020304" pitchFamily="18" charset="0"/>
                    <a:cs typeface="Times New Roman" panose="02020603050405020304" pitchFamily="18" charset="0"/>
                  </a:rPr>
                  <a:t>t</a:t>
                </a:r>
                <a:r>
                  <a:rPr lang="vi-VN" sz="2400" dirty="0" smtClean="0">
                    <a:latin typeface="Times New Roman" panose="02020603050405020304" pitchFamily="18" charset="0"/>
                    <a:cs typeface="Times New Roman" panose="02020603050405020304" pitchFamily="18" charset="0"/>
                  </a:rPr>
                  <a:t>) là quá trình ngẫu nhiên (vì </a:t>
                </a:r>
                <a:r>
                  <a:rPr lang="vi-VN" sz="2400" i="1" dirty="0" smtClean="0">
                    <a:latin typeface="Times New Roman" panose="02020603050405020304" pitchFamily="18" charset="0"/>
                    <a:cs typeface="Times New Roman" panose="02020603050405020304" pitchFamily="18" charset="0"/>
                  </a:rPr>
                  <a:t>n</a:t>
                </a:r>
                <a:r>
                  <a:rPr lang="vi-VN" sz="2400" dirty="0" smtClean="0">
                    <a:latin typeface="Times New Roman" panose="02020603050405020304" pitchFamily="18" charset="0"/>
                    <a:cs typeface="Times New Roman" panose="02020603050405020304" pitchFamily="18" charset="0"/>
                  </a:rPr>
                  <a:t>(</a:t>
                </a:r>
                <a:r>
                  <a:rPr lang="vi-VN" sz="2400" i="1" dirty="0" smtClean="0">
                    <a:latin typeface="Times New Roman" panose="02020603050405020304" pitchFamily="18" charset="0"/>
                    <a:cs typeface="Times New Roman" panose="02020603050405020304" pitchFamily="18" charset="0"/>
                  </a:rPr>
                  <a:t>t</a:t>
                </a:r>
                <a:r>
                  <a:rPr lang="vi-VN" sz="2400" dirty="0" smtClean="0">
                    <a:latin typeface="Times New Roman" panose="02020603050405020304" pitchFamily="18" charset="0"/>
                    <a:cs typeface="Times New Roman" panose="02020603050405020304" pitchFamily="18" charset="0"/>
                  </a:rPr>
                  <a:t>) là hàm QTNN), giả sử rằng: </a:t>
                </a:r>
              </a:p>
              <a:p>
                <a:pPr lvl="1" indent="-457200">
                  <a:lnSpc>
                    <a:spcPct val="110000"/>
                  </a:lnSpc>
                  <a:buNone/>
                  <a:tabLst>
                    <a:tab pos="1143000" algn="l"/>
                  </a:tabLst>
                </a:pPr>
                <a:r>
                  <a:rPr lang="vi-VN" sz="2400" dirty="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(1) 	Truyền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𝑆</m:t>
                        </m:r>
                      </m:e>
                      <m:sub>
                        <m:r>
                          <a:rPr lang="en-US" sz="2400">
                            <a:latin typeface="Cambria Math" panose="02040503050406030204" pitchFamily="18" charset="0"/>
                          </a:rPr>
                          <m:t>1</m:t>
                        </m:r>
                      </m:sub>
                    </m:sSub>
                    <m:d>
                      <m:dPr>
                        <m:ctrlPr>
                          <a:rPr lang="en-US" sz="2400" i="1">
                            <a:latin typeface="Cambria Math" panose="02040503050406030204" pitchFamily="18" charset="0"/>
                          </a:rPr>
                        </m:ctrlPr>
                      </m:dPr>
                      <m:e>
                        <m:r>
                          <a:rPr lang="en-US" sz="2400" i="1">
                            <a:latin typeface="Cambria Math" panose="02040503050406030204" pitchFamily="18" charset="0"/>
                          </a:rPr>
                          <m:t>𝑡</m:t>
                        </m:r>
                      </m:e>
                    </m:d>
                    <m:r>
                      <a:rPr lang="vi-VN" sz="2400" b="0" i="1" smtClean="0">
                        <a:latin typeface="Cambria Math" panose="02040503050406030204" pitchFamily="18" charset="0"/>
                      </a:rPr>
                      <m:t>: </m:t>
                    </m:r>
                  </m:oMath>
                </a14:m>
                <a:r>
                  <a:rPr lang="vi-VN" sz="2400" dirty="0" smtClean="0">
                    <a:latin typeface="Times New Roman" panose="02020603050405020304" pitchFamily="18" charset="0"/>
                    <a:cs typeface="Times New Roman" panose="02020603050405020304" pitchFamily="18" charset="0"/>
                  </a:rPr>
                  <a:t>tín hiệu phát là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𝑆</m:t>
                        </m:r>
                      </m:e>
                      <m:sub>
                        <m:r>
                          <a:rPr lang="en-US" sz="2400">
                            <a:latin typeface="Cambria Math" panose="02040503050406030204" pitchFamily="18" charset="0"/>
                          </a:rPr>
                          <m:t>1</m:t>
                        </m:r>
                      </m:sub>
                    </m:sSub>
                    <m:d>
                      <m:dPr>
                        <m:ctrlPr>
                          <a:rPr lang="en-US" sz="2400" i="1">
                            <a:latin typeface="Cambria Math" panose="02040503050406030204" pitchFamily="18" charset="0"/>
                          </a:rPr>
                        </m:ctrlPr>
                      </m:dPr>
                      <m:e>
                        <m:r>
                          <a:rPr lang="en-US" sz="2400" i="1">
                            <a:latin typeface="Cambria Math" panose="02040503050406030204" pitchFamily="18" charset="0"/>
                          </a:rPr>
                          <m:t>𝑡</m:t>
                        </m:r>
                      </m:e>
                    </m:d>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a:latin typeface="Cambria Math" panose="02040503050406030204" pitchFamily="18" charset="0"/>
                              </a:rPr>
                              <m:t>1</m:t>
                            </m:r>
                          </m:sub>
                        </m:sSub>
                      </m:e>
                    </m:d>
                  </m:oMath>
                </a14:m>
                <a:r>
                  <a:rPr lang="vi-VN" sz="2400" dirty="0" smtClean="0">
                    <a:latin typeface="Times New Roman" panose="02020603050405020304" pitchFamily="18" charset="0"/>
                    <a:cs typeface="Times New Roman" panose="02020603050405020304" pitchFamily="18" charset="0"/>
                  </a:rPr>
                  <a:t>, nhiễu là </a:t>
                </a:r>
                <a14:m>
                  <m:oMath xmlns:m="http://schemas.openxmlformats.org/officeDocument/2006/math">
                    <m:r>
                      <a:rPr lang="en-US" sz="2400" i="1">
                        <a:latin typeface="Cambria Math" panose="02040503050406030204" pitchFamily="18" charset="0"/>
                      </a:rPr>
                      <m:t>𝑛</m:t>
                    </m:r>
                    <m:d>
                      <m:dPr>
                        <m:ctrlPr>
                          <a:rPr lang="en-US" sz="2400" i="1">
                            <a:latin typeface="Cambria Math" panose="02040503050406030204" pitchFamily="18" charset="0"/>
                          </a:rPr>
                        </m:ctrlPr>
                      </m:dPr>
                      <m:e>
                        <m:r>
                          <a:rPr lang="en-US" sz="2400" i="1">
                            <a:latin typeface="Cambria Math" panose="02040503050406030204" pitchFamily="18" charset="0"/>
                          </a:rPr>
                          <m:t>𝑡</m:t>
                        </m:r>
                      </m:e>
                    </m:d>
                    <m:r>
                      <a:rPr lang="en-US" sz="2400">
                        <a:latin typeface="Cambria Math" panose="02040503050406030204" pitchFamily="18" charset="0"/>
                      </a:rPr>
                      <m:t>=</m:t>
                    </m:r>
                    <m:r>
                      <a:rPr lang="en-US" sz="2400" i="1">
                        <a:latin typeface="Cambria Math" panose="02040503050406030204" pitchFamily="18" charset="0"/>
                      </a:rPr>
                      <m:t>𝑢</m:t>
                    </m:r>
                    <m:d>
                      <m:dPr>
                        <m:ctrlPr>
                          <a:rPr lang="en-US" sz="2400" i="1">
                            <a:latin typeface="Cambria Math" panose="02040503050406030204" pitchFamily="18" charset="0"/>
                          </a:rPr>
                        </m:ctrlPr>
                      </m:dPr>
                      <m:e>
                        <m:r>
                          <a:rPr lang="en-US" sz="2400" i="1">
                            <a:latin typeface="Cambria Math" panose="02040503050406030204" pitchFamily="18" charset="0"/>
                          </a:rPr>
                          <m:t>𝑡</m:t>
                        </m:r>
                      </m:e>
                    </m:d>
                    <m:r>
                      <a:rPr lang="en-US" sz="2400">
                        <a:latin typeface="Cambria Math" panose="02040503050406030204" pitchFamily="18" charset="0"/>
                      </a:rPr>
                      <m:t>−</m:t>
                    </m:r>
                    <m:r>
                      <a:rPr lang="en-US" sz="2400" i="1">
                        <a:latin typeface="Cambria Math" panose="02040503050406030204" pitchFamily="18" charset="0"/>
                      </a:rPr>
                      <m:t>𝜇</m:t>
                    </m:r>
                    <m:sSub>
                      <m:sSubPr>
                        <m:ctrlPr>
                          <a:rPr lang="en-US" sz="2400" i="1">
                            <a:latin typeface="Cambria Math" panose="02040503050406030204" pitchFamily="18" charset="0"/>
                          </a:rPr>
                        </m:ctrlPr>
                      </m:sSubPr>
                      <m:e>
                        <m:r>
                          <a:rPr lang="en-US" sz="2400" i="1">
                            <a:latin typeface="Cambria Math" panose="02040503050406030204" pitchFamily="18" charset="0"/>
                          </a:rPr>
                          <m:t>𝑆</m:t>
                        </m:r>
                      </m:e>
                      <m:sub>
                        <m:r>
                          <a:rPr lang="en-US" sz="2400">
                            <a:latin typeface="Cambria Math" panose="02040503050406030204" pitchFamily="18" charset="0"/>
                          </a:rPr>
                          <m:t>1</m:t>
                        </m:r>
                      </m:sub>
                    </m:sSub>
                    <m:d>
                      <m:dPr>
                        <m:ctrlPr>
                          <a:rPr lang="en-US" sz="2400" i="1">
                            <a:latin typeface="Cambria Math" panose="02040503050406030204" pitchFamily="18" charset="0"/>
                          </a:rPr>
                        </m:ctrlPr>
                      </m:dPr>
                      <m:e>
                        <m:r>
                          <a:rPr lang="en-US" sz="2400" i="1">
                            <a:latin typeface="Cambria Math" panose="02040503050406030204" pitchFamily="18" charset="0"/>
                          </a:rPr>
                          <m:t>𝑡</m:t>
                        </m:r>
                        <m:r>
                          <a:rPr lang="en-US" sz="2400">
                            <a:latin typeface="Cambria Math" panose="02040503050406030204" pitchFamily="18" charset="0"/>
                          </a:rPr>
                          <m:t>−</m:t>
                        </m:r>
                        <m:r>
                          <a:rPr lang="en-US" sz="2400" i="1">
                            <a:latin typeface="Cambria Math" panose="02040503050406030204" pitchFamily="18" charset="0"/>
                          </a:rPr>
                          <m:t>𝜏</m:t>
                        </m:r>
                      </m:e>
                    </m:d>
                  </m:oMath>
                </a14:m>
                <a:r>
                  <a:rPr lang="vi-VN" sz="2400" dirty="0" smtClean="0">
                    <a:latin typeface="Times New Roman" panose="02020603050405020304" pitchFamily="18" charset="0"/>
                    <a:cs typeface="Times New Roman" panose="02020603050405020304" pitchFamily="18" charset="0"/>
                  </a:rPr>
                  <a:t>.</a:t>
                </a:r>
              </a:p>
              <a:p>
                <a:pPr lvl="1" indent="-457200">
                  <a:lnSpc>
                    <a:spcPct val="110000"/>
                  </a:lnSpc>
                  <a:buNone/>
                  <a:tabLst>
                    <a:tab pos="1143000" algn="l"/>
                  </a:tabLst>
                </a:pPr>
                <a:r>
                  <a:rPr lang="vi-VN" sz="2400" dirty="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(2)	Truyền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𝑆</m:t>
                        </m:r>
                      </m:e>
                      <m:sub>
                        <m:r>
                          <a:rPr lang="vi-VN" sz="2400" i="1">
                            <a:latin typeface="Cambria Math" panose="02040503050406030204" pitchFamily="18" charset="0"/>
                          </a:rPr>
                          <m:t>2</m:t>
                        </m:r>
                      </m:sub>
                    </m:sSub>
                    <m:d>
                      <m:dPr>
                        <m:ctrlPr>
                          <a:rPr lang="en-US" sz="2400" i="1">
                            <a:latin typeface="Cambria Math" panose="02040503050406030204" pitchFamily="18" charset="0"/>
                          </a:rPr>
                        </m:ctrlPr>
                      </m:dPr>
                      <m:e>
                        <m:r>
                          <a:rPr lang="en-US" sz="2400" i="1">
                            <a:latin typeface="Cambria Math" panose="02040503050406030204" pitchFamily="18" charset="0"/>
                          </a:rPr>
                          <m:t>𝑡</m:t>
                        </m:r>
                      </m:e>
                    </m:d>
                    <m:r>
                      <a:rPr lang="vi-VN" sz="2400" i="1">
                        <a:latin typeface="Cambria Math" panose="02040503050406030204" pitchFamily="18" charset="0"/>
                      </a:rPr>
                      <m:t>: </m:t>
                    </m:r>
                  </m:oMath>
                </a14:m>
                <a:r>
                  <a:rPr lang="vi-VN" sz="2400" dirty="0">
                    <a:latin typeface="Times New Roman" panose="02020603050405020304" pitchFamily="18" charset="0"/>
                    <a:cs typeface="Times New Roman" panose="02020603050405020304" pitchFamily="18" charset="0"/>
                  </a:rPr>
                  <a:t>tín hiệu phát là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𝑆</m:t>
                        </m:r>
                      </m:e>
                      <m:sub>
                        <m:r>
                          <a:rPr lang="vi-VN" sz="2400" i="1">
                            <a:latin typeface="Cambria Math" panose="02040503050406030204" pitchFamily="18" charset="0"/>
                          </a:rPr>
                          <m:t>2</m:t>
                        </m:r>
                      </m:sub>
                    </m:sSub>
                    <m:d>
                      <m:dPr>
                        <m:ctrlPr>
                          <a:rPr lang="en-US" sz="2400" i="1">
                            <a:latin typeface="Cambria Math" panose="02040503050406030204" pitchFamily="18" charset="0"/>
                          </a:rPr>
                        </m:ctrlPr>
                      </m:dPr>
                      <m:e>
                        <m:r>
                          <a:rPr lang="en-US" sz="2400" i="1">
                            <a:latin typeface="Cambria Math" panose="02040503050406030204" pitchFamily="18" charset="0"/>
                          </a:rPr>
                          <m:t>𝑡</m:t>
                        </m:r>
                      </m:e>
                    </m:d>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vi-VN" sz="2400" i="1">
                                <a:latin typeface="Cambria Math" panose="02040503050406030204" pitchFamily="18" charset="0"/>
                              </a:rPr>
                              <m:t>2</m:t>
                            </m:r>
                          </m:sub>
                        </m:sSub>
                      </m:e>
                    </m:d>
                  </m:oMath>
                </a14:m>
                <a:r>
                  <a:rPr lang="vi-VN" sz="2400" dirty="0">
                    <a:latin typeface="Times New Roman" panose="02020603050405020304" pitchFamily="18" charset="0"/>
                    <a:cs typeface="Times New Roman" panose="02020603050405020304" pitchFamily="18" charset="0"/>
                  </a:rPr>
                  <a:t>, nhiễu là </a:t>
                </a:r>
                <a14:m>
                  <m:oMath xmlns:m="http://schemas.openxmlformats.org/officeDocument/2006/math">
                    <m:r>
                      <a:rPr lang="en-US" sz="2400" i="1">
                        <a:latin typeface="Cambria Math" panose="02040503050406030204" pitchFamily="18" charset="0"/>
                      </a:rPr>
                      <m:t>𝑛</m:t>
                    </m:r>
                    <m:d>
                      <m:dPr>
                        <m:ctrlPr>
                          <a:rPr lang="en-US" sz="2400" i="1">
                            <a:latin typeface="Cambria Math" panose="02040503050406030204" pitchFamily="18" charset="0"/>
                          </a:rPr>
                        </m:ctrlPr>
                      </m:dPr>
                      <m:e>
                        <m:r>
                          <a:rPr lang="en-US" sz="2400" i="1">
                            <a:latin typeface="Cambria Math" panose="02040503050406030204" pitchFamily="18" charset="0"/>
                          </a:rPr>
                          <m:t>𝑡</m:t>
                        </m:r>
                      </m:e>
                    </m:d>
                    <m:r>
                      <a:rPr lang="en-US" sz="2400">
                        <a:latin typeface="Cambria Math" panose="02040503050406030204" pitchFamily="18" charset="0"/>
                      </a:rPr>
                      <m:t>=</m:t>
                    </m:r>
                    <m:r>
                      <a:rPr lang="en-US" sz="2400" i="1">
                        <a:latin typeface="Cambria Math" panose="02040503050406030204" pitchFamily="18" charset="0"/>
                      </a:rPr>
                      <m:t>𝑢</m:t>
                    </m:r>
                    <m:d>
                      <m:dPr>
                        <m:ctrlPr>
                          <a:rPr lang="en-US" sz="2400" i="1">
                            <a:latin typeface="Cambria Math" panose="02040503050406030204" pitchFamily="18" charset="0"/>
                          </a:rPr>
                        </m:ctrlPr>
                      </m:dPr>
                      <m:e>
                        <m:r>
                          <a:rPr lang="en-US" sz="2400" i="1">
                            <a:latin typeface="Cambria Math" panose="02040503050406030204" pitchFamily="18" charset="0"/>
                          </a:rPr>
                          <m:t>𝑡</m:t>
                        </m:r>
                      </m:e>
                    </m:d>
                    <m:r>
                      <a:rPr lang="en-US" sz="2400">
                        <a:latin typeface="Cambria Math" panose="02040503050406030204" pitchFamily="18" charset="0"/>
                      </a:rPr>
                      <m:t>−</m:t>
                    </m:r>
                    <m:r>
                      <a:rPr lang="en-US" sz="2400" i="1">
                        <a:latin typeface="Cambria Math" panose="02040503050406030204" pitchFamily="18" charset="0"/>
                      </a:rPr>
                      <m:t>𝜇</m:t>
                    </m:r>
                    <m:sSub>
                      <m:sSubPr>
                        <m:ctrlPr>
                          <a:rPr lang="en-US" sz="2400" i="1" smtClean="0">
                            <a:latin typeface="Cambria Math" panose="02040503050406030204" pitchFamily="18" charset="0"/>
                          </a:rPr>
                        </m:ctrlPr>
                      </m:sSubPr>
                      <m:e>
                        <m:r>
                          <a:rPr lang="en-US" sz="2400" i="1">
                            <a:latin typeface="Cambria Math" panose="02040503050406030204" pitchFamily="18" charset="0"/>
                          </a:rPr>
                          <m:t>𝑆</m:t>
                        </m:r>
                      </m:e>
                      <m:sub>
                        <m:r>
                          <a:rPr lang="vi-VN" sz="2400" i="1">
                            <a:latin typeface="Cambria Math" panose="02040503050406030204" pitchFamily="18" charset="0"/>
                          </a:rPr>
                          <m:t>2</m:t>
                        </m:r>
                      </m:sub>
                    </m:sSub>
                    <m:d>
                      <m:dPr>
                        <m:ctrlPr>
                          <a:rPr lang="en-US" sz="2400" i="1">
                            <a:latin typeface="Cambria Math" panose="02040503050406030204" pitchFamily="18" charset="0"/>
                          </a:rPr>
                        </m:ctrlPr>
                      </m:dPr>
                      <m:e>
                        <m:r>
                          <a:rPr lang="en-US" sz="2400" i="1">
                            <a:latin typeface="Cambria Math" panose="02040503050406030204" pitchFamily="18" charset="0"/>
                          </a:rPr>
                          <m:t>𝑡</m:t>
                        </m:r>
                        <m:r>
                          <a:rPr lang="en-US" sz="2400">
                            <a:latin typeface="Cambria Math" panose="02040503050406030204" pitchFamily="18" charset="0"/>
                          </a:rPr>
                          <m:t>−</m:t>
                        </m:r>
                        <m:r>
                          <a:rPr lang="en-US" sz="2400" i="1">
                            <a:latin typeface="Cambria Math" panose="02040503050406030204" pitchFamily="18" charset="0"/>
                          </a:rPr>
                          <m:t>𝜏</m:t>
                        </m:r>
                      </m:e>
                    </m:d>
                  </m:oMath>
                </a14:m>
                <a:r>
                  <a:rPr lang="vi-VN" sz="2400" dirty="0" smtClean="0">
                    <a:latin typeface="Times New Roman" panose="02020603050405020304" pitchFamily="18" charset="0"/>
                    <a:cs typeface="Times New Roman" panose="02020603050405020304" pitchFamily="18" charset="0"/>
                  </a:rPr>
                  <a:t>.</a:t>
                </a:r>
              </a:p>
              <a:p>
                <a:pPr lvl="1" indent="-457200">
                  <a:lnSpc>
                    <a:spcPct val="110000"/>
                  </a:lnSpc>
                  <a:buNone/>
                  <a:tabLst>
                    <a:tab pos="1143000" algn="l"/>
                  </a:tabLst>
                </a:pPr>
                <a:r>
                  <a:rPr lang="vi-VN" sz="2400" dirty="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	...</a:t>
                </a:r>
              </a:p>
              <a:p>
                <a:pPr lvl="1" indent="-457200">
                  <a:lnSpc>
                    <a:spcPct val="110000"/>
                  </a:lnSpc>
                  <a:buNone/>
                  <a:tabLst>
                    <a:tab pos="1143000" algn="l"/>
                  </a:tabLst>
                </a:pPr>
                <a:r>
                  <a:rPr lang="vi-VN" sz="2400" dirty="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a:t>
                </a:r>
                <a:r>
                  <a:rPr lang="vi-VN" sz="2400" i="1" dirty="0" smtClean="0">
                    <a:latin typeface="Times New Roman" panose="02020603050405020304" pitchFamily="18" charset="0"/>
                    <a:cs typeface="Times New Roman" panose="02020603050405020304" pitchFamily="18" charset="0"/>
                  </a:rPr>
                  <a:t>m</a:t>
                </a:r>
                <a:r>
                  <a:rPr lang="vi-VN" sz="2400" dirty="0" smtClean="0">
                    <a:latin typeface="Times New Roman" panose="02020603050405020304" pitchFamily="18" charset="0"/>
                    <a:cs typeface="Times New Roman" panose="02020603050405020304" pitchFamily="18" charset="0"/>
                  </a:rPr>
                  <a:t>) 	Truyền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𝑆</m:t>
                        </m:r>
                      </m:e>
                      <m:sub>
                        <m:r>
                          <a:rPr lang="vi-VN" sz="2400" i="1">
                            <a:latin typeface="Cambria Math" panose="02040503050406030204" pitchFamily="18" charset="0"/>
                          </a:rPr>
                          <m:t>𝑚</m:t>
                        </m:r>
                      </m:sub>
                    </m:sSub>
                    <m:d>
                      <m:dPr>
                        <m:ctrlPr>
                          <a:rPr lang="en-US" sz="2400" i="1">
                            <a:latin typeface="Cambria Math" panose="02040503050406030204" pitchFamily="18" charset="0"/>
                          </a:rPr>
                        </m:ctrlPr>
                      </m:dPr>
                      <m:e>
                        <m:r>
                          <a:rPr lang="en-US" sz="2400" i="1">
                            <a:latin typeface="Cambria Math" panose="02040503050406030204" pitchFamily="18" charset="0"/>
                          </a:rPr>
                          <m:t>𝑡</m:t>
                        </m:r>
                      </m:e>
                    </m:d>
                    <m:r>
                      <a:rPr lang="vi-VN" sz="2400" i="1">
                        <a:latin typeface="Cambria Math" panose="02040503050406030204" pitchFamily="18" charset="0"/>
                      </a:rPr>
                      <m:t>: </m:t>
                    </m:r>
                  </m:oMath>
                </a14:m>
                <a:r>
                  <a:rPr lang="vi-VN" sz="2400" dirty="0">
                    <a:latin typeface="Times New Roman" panose="02020603050405020304" pitchFamily="18" charset="0"/>
                    <a:cs typeface="Times New Roman" panose="02020603050405020304" pitchFamily="18" charset="0"/>
                  </a:rPr>
                  <a:t>tín hiệu phát là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𝑆</m:t>
                        </m:r>
                      </m:e>
                      <m:sub>
                        <m:r>
                          <a:rPr lang="vi-VN" sz="2400" i="1">
                            <a:latin typeface="Cambria Math" panose="02040503050406030204" pitchFamily="18" charset="0"/>
                          </a:rPr>
                          <m:t>𝑚</m:t>
                        </m:r>
                      </m:sub>
                    </m:sSub>
                    <m:d>
                      <m:dPr>
                        <m:ctrlPr>
                          <a:rPr lang="en-US" sz="2400" i="1">
                            <a:latin typeface="Cambria Math" panose="02040503050406030204" pitchFamily="18" charset="0"/>
                          </a:rPr>
                        </m:ctrlPr>
                      </m:dPr>
                      <m:e>
                        <m:r>
                          <a:rPr lang="en-US" sz="2400" i="1">
                            <a:latin typeface="Cambria Math" panose="02040503050406030204" pitchFamily="18" charset="0"/>
                          </a:rPr>
                          <m:t>𝑡</m:t>
                        </m:r>
                      </m:e>
                    </m:d>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vi-VN" sz="2400" i="1">
                                <a:latin typeface="Cambria Math" panose="02040503050406030204" pitchFamily="18" charset="0"/>
                              </a:rPr>
                              <m:t>𝑚</m:t>
                            </m:r>
                          </m:sub>
                        </m:sSub>
                      </m:e>
                    </m:d>
                  </m:oMath>
                </a14:m>
                <a:r>
                  <a:rPr lang="vi-VN" sz="2400" dirty="0">
                    <a:latin typeface="Times New Roman" panose="02020603050405020304" pitchFamily="18" charset="0"/>
                    <a:cs typeface="Times New Roman" panose="02020603050405020304" pitchFamily="18" charset="0"/>
                  </a:rPr>
                  <a:t>, nhiễu là </a:t>
                </a:r>
                <a14:m>
                  <m:oMath xmlns:m="http://schemas.openxmlformats.org/officeDocument/2006/math">
                    <m:r>
                      <a:rPr lang="en-US" sz="2400" i="1">
                        <a:latin typeface="Cambria Math" panose="02040503050406030204" pitchFamily="18" charset="0"/>
                      </a:rPr>
                      <m:t>𝑛</m:t>
                    </m:r>
                    <m:d>
                      <m:dPr>
                        <m:ctrlPr>
                          <a:rPr lang="en-US" sz="2400" i="1">
                            <a:latin typeface="Cambria Math" panose="02040503050406030204" pitchFamily="18" charset="0"/>
                          </a:rPr>
                        </m:ctrlPr>
                      </m:dPr>
                      <m:e>
                        <m:r>
                          <a:rPr lang="en-US" sz="2400" i="1">
                            <a:latin typeface="Cambria Math" panose="02040503050406030204" pitchFamily="18" charset="0"/>
                          </a:rPr>
                          <m:t>𝑡</m:t>
                        </m:r>
                      </m:e>
                    </m:d>
                    <m:r>
                      <a:rPr lang="en-US" sz="2400">
                        <a:latin typeface="Cambria Math" panose="02040503050406030204" pitchFamily="18" charset="0"/>
                      </a:rPr>
                      <m:t>=</m:t>
                    </m:r>
                    <m:r>
                      <a:rPr lang="en-US" sz="2400" i="1">
                        <a:latin typeface="Cambria Math" panose="02040503050406030204" pitchFamily="18" charset="0"/>
                      </a:rPr>
                      <m:t>𝑢</m:t>
                    </m:r>
                    <m:d>
                      <m:dPr>
                        <m:ctrlPr>
                          <a:rPr lang="en-US" sz="2400" i="1">
                            <a:latin typeface="Cambria Math" panose="02040503050406030204" pitchFamily="18" charset="0"/>
                          </a:rPr>
                        </m:ctrlPr>
                      </m:dPr>
                      <m:e>
                        <m:r>
                          <a:rPr lang="en-US" sz="2400" i="1">
                            <a:latin typeface="Cambria Math" panose="02040503050406030204" pitchFamily="18" charset="0"/>
                          </a:rPr>
                          <m:t>𝑡</m:t>
                        </m:r>
                      </m:e>
                    </m:d>
                    <m:r>
                      <a:rPr lang="en-US" sz="2400">
                        <a:latin typeface="Cambria Math" panose="02040503050406030204" pitchFamily="18" charset="0"/>
                      </a:rPr>
                      <m:t>−</m:t>
                    </m:r>
                    <m:r>
                      <a:rPr lang="en-US" sz="2400" i="1">
                        <a:latin typeface="Cambria Math" panose="02040503050406030204" pitchFamily="18" charset="0"/>
                      </a:rPr>
                      <m:t>𝜇</m:t>
                    </m:r>
                    <m:sSub>
                      <m:sSubPr>
                        <m:ctrlPr>
                          <a:rPr lang="en-US" sz="2400" i="1">
                            <a:latin typeface="Cambria Math" panose="02040503050406030204" pitchFamily="18" charset="0"/>
                          </a:rPr>
                        </m:ctrlPr>
                      </m:sSubPr>
                      <m:e>
                        <m:r>
                          <a:rPr lang="en-US" sz="2400" i="1">
                            <a:latin typeface="Cambria Math" panose="02040503050406030204" pitchFamily="18" charset="0"/>
                          </a:rPr>
                          <m:t>𝑆</m:t>
                        </m:r>
                      </m:e>
                      <m:sub>
                        <m:r>
                          <a:rPr lang="vi-VN" sz="2400" i="1">
                            <a:latin typeface="Cambria Math" panose="02040503050406030204" pitchFamily="18" charset="0"/>
                          </a:rPr>
                          <m:t>𝑚</m:t>
                        </m:r>
                      </m:sub>
                    </m:sSub>
                    <m:d>
                      <m:dPr>
                        <m:ctrlPr>
                          <a:rPr lang="en-US" sz="2400" i="1">
                            <a:latin typeface="Cambria Math" panose="02040503050406030204" pitchFamily="18" charset="0"/>
                          </a:rPr>
                        </m:ctrlPr>
                      </m:dPr>
                      <m:e>
                        <m:r>
                          <a:rPr lang="en-US" sz="2400" i="1">
                            <a:latin typeface="Cambria Math" panose="02040503050406030204" pitchFamily="18" charset="0"/>
                          </a:rPr>
                          <m:t>𝑡</m:t>
                        </m:r>
                        <m:r>
                          <a:rPr lang="en-US" sz="2400">
                            <a:latin typeface="Cambria Math" panose="02040503050406030204" pitchFamily="18" charset="0"/>
                          </a:rPr>
                          <m:t>−</m:t>
                        </m:r>
                        <m:r>
                          <a:rPr lang="en-US" sz="2400" i="1">
                            <a:latin typeface="Cambria Math" panose="02040503050406030204" pitchFamily="18" charset="0"/>
                          </a:rPr>
                          <m:t>𝜏</m:t>
                        </m:r>
                      </m:e>
                    </m:d>
                  </m:oMath>
                </a14:m>
                <a:r>
                  <a:rPr lang="vi-VN" sz="2400" dirty="0" smtClean="0">
                    <a:latin typeface="Times New Roman" panose="02020603050405020304" pitchFamily="18" charset="0"/>
                    <a:cs typeface="Times New Roman" panose="02020603050405020304" pitchFamily="18" charset="0"/>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42900" y="1000125"/>
                <a:ext cx="11620500" cy="5543550"/>
              </a:xfrm>
              <a:blipFill rotWithShape="0">
                <a:blip r:embed="rId2"/>
                <a:stretch>
                  <a:fillRect l="-682" t="-660"/>
                </a:stretch>
              </a:blipFill>
            </p:spPr>
            <p:txBody>
              <a:bodyPr/>
              <a:lstStyle/>
              <a:p>
                <a:r>
                  <a:rPr lang="en-US">
                    <a:noFill/>
                  </a:rPr>
                  <a:t> </a:t>
                </a:r>
              </a:p>
            </p:txBody>
          </p:sp>
        </mc:Fallback>
      </mc:AlternateContent>
      <p:cxnSp>
        <p:nvCxnSpPr>
          <p:cNvPr id="5" name="Straight Connector 4"/>
          <p:cNvCxnSpPr/>
          <p:nvPr/>
        </p:nvCxnSpPr>
        <p:spPr>
          <a:xfrm>
            <a:off x="15240" y="762003"/>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normAutofit lnSpcReduction="10000"/>
          </a:bodyPr>
          <a:lstStyle/>
          <a:p>
            <a:fld id="{A5965DA7-CFD0-4BBC-8CE4-76678E81AE32}" type="slidenum">
              <a:rPr lang="en-US" smtClean="0"/>
              <a:t>3</a:t>
            </a:fld>
            <a:endParaRPr lang="en-US"/>
          </a:p>
        </p:txBody>
      </p:sp>
      <mc:AlternateContent xmlns:mc="http://schemas.openxmlformats.org/markup-compatibility/2006" xmlns:a14="http://schemas.microsoft.com/office/drawing/2010/main">
        <mc:Choice Requires="a14">
          <p:sp>
            <p:nvSpPr>
              <p:cNvPr id="4" name="Rectangle 3"/>
              <p:cNvSpPr/>
              <p:nvPr/>
            </p:nvSpPr>
            <p:spPr>
              <a:xfrm>
                <a:off x="883915" y="1804509"/>
                <a:ext cx="3769365" cy="492443"/>
              </a:xfrm>
              <a:prstGeom prst="rect">
                <a:avLst/>
              </a:prstGeom>
              <a:ln>
                <a:solidFill>
                  <a:schemeClr val="accent1"/>
                </a:solidFill>
              </a:ln>
            </p:spPr>
            <p:txBody>
              <a:bodyPr wrap="none">
                <a:spAutoFit/>
              </a:bodyPr>
              <a:lstStyle/>
              <a:p>
                <a:pPr/>
                <a14:m>
                  <m:oMathPara xmlns:m="http://schemas.openxmlformats.org/officeDocument/2006/math">
                    <m:oMathParaPr>
                      <m:jc m:val="centerGroup"/>
                    </m:oMathParaPr>
                    <m:oMath xmlns:m="http://schemas.openxmlformats.org/officeDocument/2006/math">
                      <m:r>
                        <a:rPr lang="en-US" sz="2600" i="1" smtClean="0">
                          <a:solidFill>
                            <a:srgbClr val="66FF33"/>
                          </a:solidFill>
                          <a:latin typeface="Cambria Math" panose="02040503050406030204" pitchFamily="18" charset="0"/>
                        </a:rPr>
                        <m:t>𝑢</m:t>
                      </m:r>
                      <m:d>
                        <m:dPr>
                          <m:ctrlPr>
                            <a:rPr lang="en-US" sz="2600" i="1">
                              <a:solidFill>
                                <a:srgbClr val="66FF33"/>
                              </a:solidFill>
                              <a:latin typeface="Cambria Math" panose="02040503050406030204" pitchFamily="18" charset="0"/>
                            </a:rPr>
                          </m:ctrlPr>
                        </m:dPr>
                        <m:e>
                          <m:r>
                            <a:rPr lang="en-US" sz="2600" i="1">
                              <a:solidFill>
                                <a:srgbClr val="66FF33"/>
                              </a:solidFill>
                              <a:latin typeface="Cambria Math" panose="02040503050406030204" pitchFamily="18" charset="0"/>
                            </a:rPr>
                            <m:t>𝑡</m:t>
                          </m:r>
                        </m:e>
                      </m:d>
                      <m:r>
                        <a:rPr lang="en-US" sz="2600" i="0">
                          <a:solidFill>
                            <a:srgbClr val="66FF33"/>
                          </a:solidFill>
                          <a:latin typeface="Cambria Math" panose="02040503050406030204" pitchFamily="18" charset="0"/>
                        </a:rPr>
                        <m:t>=</m:t>
                      </m:r>
                      <m:r>
                        <a:rPr lang="en-US" sz="2600" i="1">
                          <a:solidFill>
                            <a:srgbClr val="66FF33"/>
                          </a:solidFill>
                          <a:latin typeface="Cambria Math" panose="02040503050406030204" pitchFamily="18" charset="0"/>
                        </a:rPr>
                        <m:t>𝜇</m:t>
                      </m:r>
                      <m:sSub>
                        <m:sSubPr>
                          <m:ctrlPr>
                            <a:rPr lang="en-US" sz="2600" i="1">
                              <a:solidFill>
                                <a:srgbClr val="66FF33"/>
                              </a:solidFill>
                              <a:latin typeface="Cambria Math" panose="02040503050406030204" pitchFamily="18" charset="0"/>
                            </a:rPr>
                          </m:ctrlPr>
                        </m:sSubPr>
                        <m:e>
                          <m:r>
                            <a:rPr lang="en-US" sz="2600" i="1">
                              <a:solidFill>
                                <a:srgbClr val="66FF33"/>
                              </a:solidFill>
                              <a:latin typeface="Cambria Math" panose="02040503050406030204" pitchFamily="18" charset="0"/>
                            </a:rPr>
                            <m:t>𝑆</m:t>
                          </m:r>
                        </m:e>
                        <m:sub>
                          <m:r>
                            <a:rPr lang="en-US" sz="2600" i="1">
                              <a:solidFill>
                                <a:srgbClr val="66FF33"/>
                              </a:solidFill>
                              <a:latin typeface="Cambria Math" panose="02040503050406030204" pitchFamily="18" charset="0"/>
                            </a:rPr>
                            <m:t>𝑖</m:t>
                          </m:r>
                        </m:sub>
                      </m:sSub>
                      <m:d>
                        <m:dPr>
                          <m:ctrlPr>
                            <a:rPr lang="en-US" sz="2600" i="1">
                              <a:solidFill>
                                <a:srgbClr val="66FF33"/>
                              </a:solidFill>
                              <a:latin typeface="Cambria Math" panose="02040503050406030204" pitchFamily="18" charset="0"/>
                            </a:rPr>
                          </m:ctrlPr>
                        </m:dPr>
                        <m:e>
                          <m:r>
                            <a:rPr lang="en-US" sz="2600" i="1">
                              <a:solidFill>
                                <a:srgbClr val="66FF33"/>
                              </a:solidFill>
                              <a:latin typeface="Cambria Math" panose="02040503050406030204" pitchFamily="18" charset="0"/>
                            </a:rPr>
                            <m:t>𝑡</m:t>
                          </m:r>
                          <m:r>
                            <a:rPr lang="en-US" sz="2600" i="0">
                              <a:solidFill>
                                <a:srgbClr val="66FF33"/>
                              </a:solidFill>
                              <a:latin typeface="Cambria Math" panose="02040503050406030204" pitchFamily="18" charset="0"/>
                            </a:rPr>
                            <m:t>−</m:t>
                          </m:r>
                          <m:r>
                            <a:rPr lang="en-US" sz="2600" i="1">
                              <a:solidFill>
                                <a:srgbClr val="66FF33"/>
                              </a:solidFill>
                              <a:latin typeface="Cambria Math" panose="02040503050406030204" pitchFamily="18" charset="0"/>
                            </a:rPr>
                            <m:t>𝜏</m:t>
                          </m:r>
                        </m:e>
                      </m:d>
                      <m:r>
                        <a:rPr lang="en-US" sz="2600" i="0">
                          <a:solidFill>
                            <a:srgbClr val="66FF33"/>
                          </a:solidFill>
                          <a:latin typeface="Cambria Math" panose="02040503050406030204" pitchFamily="18" charset="0"/>
                        </a:rPr>
                        <m:t>+</m:t>
                      </m:r>
                      <m:r>
                        <a:rPr lang="en-US" sz="2600" i="1">
                          <a:solidFill>
                            <a:srgbClr val="66FF33"/>
                          </a:solidFill>
                          <a:latin typeface="Cambria Math" panose="02040503050406030204" pitchFamily="18" charset="0"/>
                        </a:rPr>
                        <m:t>𝑛</m:t>
                      </m:r>
                      <m:d>
                        <m:dPr>
                          <m:ctrlPr>
                            <a:rPr lang="en-US" sz="2600" i="1">
                              <a:solidFill>
                                <a:srgbClr val="66FF33"/>
                              </a:solidFill>
                              <a:latin typeface="Cambria Math" panose="02040503050406030204" pitchFamily="18" charset="0"/>
                            </a:rPr>
                          </m:ctrlPr>
                        </m:dPr>
                        <m:e>
                          <m:r>
                            <a:rPr lang="en-US" sz="2600" i="1">
                              <a:solidFill>
                                <a:srgbClr val="66FF33"/>
                              </a:solidFill>
                              <a:latin typeface="Cambria Math" panose="02040503050406030204" pitchFamily="18" charset="0"/>
                            </a:rPr>
                            <m:t>𝑡</m:t>
                          </m:r>
                        </m:e>
                      </m:d>
                    </m:oMath>
                  </m:oMathPara>
                </a14:m>
                <a:endParaRPr lang="en-US" sz="2600" dirty="0">
                  <a:solidFill>
                    <a:srgbClr val="66FF33"/>
                  </a:solidFill>
                </a:endParaRPr>
              </a:p>
            </p:txBody>
          </p:sp>
        </mc:Choice>
        <mc:Fallback xmlns="">
          <p:sp>
            <p:nvSpPr>
              <p:cNvPr id="4" name="Rectangle 3"/>
              <p:cNvSpPr>
                <a:spLocks noRot="1" noChangeAspect="1" noMove="1" noResize="1" noEditPoints="1" noAdjustHandles="1" noChangeArrowheads="1" noChangeShapeType="1" noTextEdit="1"/>
              </p:cNvSpPr>
              <p:nvPr/>
            </p:nvSpPr>
            <p:spPr>
              <a:xfrm>
                <a:off x="883915" y="1804509"/>
                <a:ext cx="3769365" cy="492443"/>
              </a:xfrm>
              <a:prstGeom prst="rect">
                <a:avLst/>
              </a:prstGeom>
              <a:blipFill rotWithShape="0">
                <a:blip r:embed="rId3"/>
                <a:stretch>
                  <a:fillRect/>
                </a:stretch>
              </a:blipFill>
              <a:ln>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4881880" y="1693511"/>
                <a:ext cx="7310120" cy="2078389"/>
              </a:xfrm>
              <a:prstGeom prst="rect">
                <a:avLst/>
              </a:prstGeom>
            </p:spPr>
            <p:txBody>
              <a:bodyPr wrap="square">
                <a:spAutoFit/>
              </a:bodyPr>
              <a:lstStyle/>
              <a:p>
                <a:pPr>
                  <a:lnSpc>
                    <a:spcPct val="110000"/>
                  </a:lnSpc>
                  <a:spcBef>
                    <a:spcPts val="300"/>
                  </a:spcBef>
                  <a:spcAft>
                    <a:spcPts val="300"/>
                  </a:spcAft>
                </a:pPr>
                <a:r>
                  <a:rPr lang="vi-VN" sz="2300" dirty="0" smtClean="0">
                    <a:latin typeface="Times New Roman" panose="02020603050405020304" pitchFamily="18" charset="0"/>
                    <a:cs typeface="Times New Roman" panose="02020603050405020304" pitchFamily="18" charset="0"/>
                  </a:rPr>
                  <a:t>trong </a:t>
                </a:r>
                <a:r>
                  <a:rPr lang="vi-VN" sz="2300" dirty="0">
                    <a:latin typeface="Times New Roman" panose="02020603050405020304" pitchFamily="18" charset="0"/>
                    <a:cs typeface="Times New Roman" panose="02020603050405020304" pitchFamily="18" charset="0"/>
                  </a:rPr>
                  <a:t>đó:</a:t>
                </a:r>
              </a:p>
              <a:p>
                <a:pPr marL="800100" lvl="1" indent="-342900">
                  <a:lnSpc>
                    <a:spcPct val="110000"/>
                  </a:lnSpc>
                  <a:buFont typeface="Arial" panose="020B0604020202020204" pitchFamily="34" charset="0"/>
                  <a:buChar char="•"/>
                </a:pPr>
                <a14:m>
                  <m:oMath xmlns:m="http://schemas.openxmlformats.org/officeDocument/2006/math">
                    <m:r>
                      <a:rPr lang="en-US" sz="2300" i="1">
                        <a:latin typeface="Cambria Math" panose="02040503050406030204" pitchFamily="18" charset="0"/>
                      </a:rPr>
                      <m:t>𝜇</m:t>
                    </m:r>
                  </m:oMath>
                </a14:m>
                <a:r>
                  <a:rPr lang="vi-VN" sz="2300" dirty="0">
                    <a:latin typeface="Times New Roman" panose="02020603050405020304" pitchFamily="18" charset="0"/>
                    <a:cs typeface="Times New Roman" panose="02020603050405020304" pitchFamily="18" charset="0"/>
                  </a:rPr>
                  <a:t>: hệ số kênh truyền (&lt;&lt;1), giả sử là hằng số.</a:t>
                </a:r>
              </a:p>
              <a:p>
                <a:pPr marL="800100" lvl="1" indent="-342900">
                  <a:lnSpc>
                    <a:spcPct val="110000"/>
                  </a:lnSpc>
                  <a:buFont typeface="Arial" panose="020B0604020202020204" pitchFamily="34" charset="0"/>
                  <a:buChar char="•"/>
                </a:pPr>
                <a14:m>
                  <m:oMath xmlns:m="http://schemas.openxmlformats.org/officeDocument/2006/math">
                    <m:r>
                      <a:rPr lang="en-US" sz="2300" i="1">
                        <a:latin typeface="Cambria Math" panose="02040503050406030204" pitchFamily="18" charset="0"/>
                      </a:rPr>
                      <m:t>𝑛</m:t>
                    </m:r>
                    <m:d>
                      <m:dPr>
                        <m:ctrlPr>
                          <a:rPr lang="en-US" sz="2300" i="1">
                            <a:latin typeface="Cambria Math" panose="02040503050406030204" pitchFamily="18" charset="0"/>
                          </a:rPr>
                        </m:ctrlPr>
                      </m:dPr>
                      <m:e>
                        <m:r>
                          <a:rPr lang="en-US" sz="2300" i="1">
                            <a:latin typeface="Cambria Math" panose="02040503050406030204" pitchFamily="18" charset="0"/>
                          </a:rPr>
                          <m:t>𝑡</m:t>
                        </m:r>
                      </m:e>
                    </m:d>
                  </m:oMath>
                </a14:m>
                <a:r>
                  <a:rPr lang="vi-VN" sz="2300" dirty="0">
                    <a:latin typeface="Times New Roman" panose="02020603050405020304" pitchFamily="18" charset="0"/>
                    <a:cs typeface="Times New Roman" panose="02020603050405020304" pitchFamily="18" charset="0"/>
                  </a:rPr>
                  <a:t>: nhiễu cộng</a:t>
                </a:r>
              </a:p>
              <a:p>
                <a:pPr marL="800100" lvl="1" indent="-342900">
                  <a:lnSpc>
                    <a:spcPct val="110000"/>
                  </a:lnSpc>
                  <a:buFont typeface="Arial" panose="020B0604020202020204" pitchFamily="34" charset="0"/>
                  <a:buChar char="•"/>
                </a:pPr>
                <a:r>
                  <a:rPr lang="vi-VN" sz="2300" dirty="0">
                    <a:latin typeface="Times New Roman" panose="02020603050405020304" pitchFamily="18" charset="0"/>
                    <a:cs typeface="Times New Roman" panose="02020603050405020304" pitchFamily="18" charset="0"/>
                  </a:rPr>
                  <a:t>Trường bit ngõ vào </a:t>
                </a:r>
                <a14:m>
                  <m:oMath xmlns:m="http://schemas.openxmlformats.org/officeDocument/2006/math">
                    <m:d>
                      <m:dPr>
                        <m:begChr m:val="{"/>
                        <m:endChr m:val="}"/>
                        <m:ctrlPr>
                          <a:rPr lang="en-US" sz="2300" i="1">
                            <a:latin typeface="Cambria Math" panose="02040503050406030204" pitchFamily="18" charset="0"/>
                          </a:rPr>
                        </m:ctrlPr>
                      </m:dPr>
                      <m:e>
                        <m:sSub>
                          <m:sSubPr>
                            <m:ctrlPr>
                              <a:rPr lang="en-US" sz="2300" i="1">
                                <a:latin typeface="Cambria Math" panose="02040503050406030204" pitchFamily="18" charset="0"/>
                              </a:rPr>
                            </m:ctrlPr>
                          </m:sSubPr>
                          <m:e>
                            <m:r>
                              <a:rPr lang="en-US" sz="2300" i="1">
                                <a:latin typeface="Cambria Math" panose="02040503050406030204" pitchFamily="18" charset="0"/>
                              </a:rPr>
                              <m:t>𝛼</m:t>
                            </m:r>
                          </m:e>
                          <m:sub>
                            <m:r>
                              <a:rPr lang="en-US" sz="2300" i="1">
                                <a:latin typeface="Cambria Math" panose="02040503050406030204" pitchFamily="18" charset="0"/>
                              </a:rPr>
                              <m:t>𝑖</m:t>
                            </m:r>
                          </m:sub>
                        </m:sSub>
                      </m:e>
                    </m:d>
                    <m:r>
                      <a:rPr lang="vi-VN" sz="2300">
                        <a:latin typeface="Cambria Math" panose="02040503050406030204" pitchFamily="18" charset="0"/>
                      </a:rPr>
                      <m:t>, </m:t>
                    </m:r>
                    <m:r>
                      <a:rPr lang="vi-VN" sz="2300" i="1">
                        <a:latin typeface="Cambria Math" panose="02040503050406030204" pitchFamily="18" charset="0"/>
                      </a:rPr>
                      <m:t> </m:t>
                    </m:r>
                    <m:r>
                      <a:rPr lang="vi-VN" sz="2300" i="1">
                        <a:latin typeface="Cambria Math" panose="02040503050406030204" pitchFamily="18" charset="0"/>
                      </a:rPr>
                      <m:t>𝑖</m:t>
                    </m:r>
                    <m:r>
                      <a:rPr lang="vi-VN" sz="2300" i="1">
                        <a:latin typeface="Cambria Math" panose="02040503050406030204" pitchFamily="18" charset="0"/>
                      </a:rPr>
                      <m:t>=</m:t>
                    </m:r>
                    <m:acc>
                      <m:accPr>
                        <m:chr m:val="̅"/>
                        <m:ctrlPr>
                          <a:rPr lang="en-US" sz="2300" i="1">
                            <a:latin typeface="Cambria Math" panose="02040503050406030204" pitchFamily="18" charset="0"/>
                          </a:rPr>
                        </m:ctrlPr>
                      </m:accPr>
                      <m:e>
                        <m:r>
                          <a:rPr lang="en-US" sz="2300">
                            <a:latin typeface="Cambria Math" panose="02040503050406030204" pitchFamily="18" charset="0"/>
                          </a:rPr>
                          <m:t>1,</m:t>
                        </m:r>
                        <m:r>
                          <a:rPr lang="en-US" sz="2300" i="1">
                            <a:latin typeface="Cambria Math" panose="02040503050406030204" pitchFamily="18" charset="0"/>
                          </a:rPr>
                          <m:t>𝑚</m:t>
                        </m:r>
                      </m:e>
                    </m:acc>
                  </m:oMath>
                </a14:m>
                <a:r>
                  <a:rPr lang="vi-VN" sz="2300" dirty="0">
                    <a:latin typeface="Times New Roman" panose="02020603050405020304" pitchFamily="18" charset="0"/>
                    <a:cs typeface="Times New Roman" panose="02020603050405020304" pitchFamily="18" charset="0"/>
                  </a:rPr>
                  <a:t>.</a:t>
                </a:r>
              </a:p>
              <a:p>
                <a:pPr marL="800100" lvl="1" indent="-342900">
                  <a:lnSpc>
                    <a:spcPct val="110000"/>
                  </a:lnSpc>
                  <a:buFont typeface="Arial" panose="020B0604020202020204" pitchFamily="34" charset="0"/>
                  <a:buChar char="•"/>
                </a:pPr>
                <a14:m>
                  <m:oMath xmlns:m="http://schemas.openxmlformats.org/officeDocument/2006/math">
                    <m:sSub>
                      <m:sSubPr>
                        <m:ctrlPr>
                          <a:rPr lang="en-US" sz="2300" i="1">
                            <a:latin typeface="Cambria Math" panose="02040503050406030204" pitchFamily="18" charset="0"/>
                          </a:rPr>
                        </m:ctrlPr>
                      </m:sSubPr>
                      <m:e>
                        <m:r>
                          <a:rPr lang="en-US" sz="2300" i="1">
                            <a:latin typeface="Cambria Math" panose="02040503050406030204" pitchFamily="18" charset="0"/>
                          </a:rPr>
                          <m:t>𝑆</m:t>
                        </m:r>
                      </m:e>
                      <m:sub>
                        <m:r>
                          <a:rPr lang="en-US" sz="2300" i="1">
                            <a:latin typeface="Cambria Math" panose="02040503050406030204" pitchFamily="18" charset="0"/>
                          </a:rPr>
                          <m:t>𝑖</m:t>
                        </m:r>
                      </m:sub>
                    </m:sSub>
                    <m:d>
                      <m:dPr>
                        <m:ctrlPr>
                          <a:rPr lang="en-US" sz="2300" i="1">
                            <a:latin typeface="Cambria Math" panose="02040503050406030204" pitchFamily="18" charset="0"/>
                          </a:rPr>
                        </m:ctrlPr>
                      </m:dPr>
                      <m:e>
                        <m:r>
                          <a:rPr lang="en-US" sz="2300" i="1">
                            <a:latin typeface="Cambria Math" panose="02040503050406030204" pitchFamily="18" charset="0"/>
                          </a:rPr>
                          <m:t>𝑡</m:t>
                        </m:r>
                      </m:e>
                    </m:d>
                    <m:r>
                      <a:rPr lang="vi-VN" sz="2300" i="1">
                        <a:latin typeface="Cambria Math" panose="02040503050406030204" pitchFamily="18" charset="0"/>
                      </a:rPr>
                      <m:t>: </m:t>
                    </m:r>
                  </m:oMath>
                </a14:m>
                <a:r>
                  <a:rPr lang="vi-VN" sz="2300" dirty="0">
                    <a:latin typeface="Times New Roman" panose="02020603050405020304" pitchFamily="18" charset="0"/>
                    <a:cs typeface="Times New Roman" panose="02020603050405020304" pitchFamily="18" charset="0"/>
                  </a:rPr>
                  <a:t> là các tín hiệu phát tương ứng với các tin </a:t>
                </a:r>
                <a14:m>
                  <m:oMath xmlns:m="http://schemas.openxmlformats.org/officeDocument/2006/math">
                    <m:sSub>
                      <m:sSubPr>
                        <m:ctrlPr>
                          <a:rPr lang="en-US" sz="2300" i="1">
                            <a:latin typeface="Cambria Math" panose="02040503050406030204" pitchFamily="18" charset="0"/>
                          </a:rPr>
                        </m:ctrlPr>
                      </m:sSubPr>
                      <m:e>
                        <m:r>
                          <a:rPr lang="en-US" sz="2300" i="1">
                            <a:latin typeface="Cambria Math" panose="02040503050406030204" pitchFamily="18" charset="0"/>
                          </a:rPr>
                          <m:t>𝛼</m:t>
                        </m:r>
                      </m:e>
                      <m:sub>
                        <m:r>
                          <a:rPr lang="en-US" sz="2300" i="1">
                            <a:latin typeface="Cambria Math" panose="02040503050406030204" pitchFamily="18" charset="0"/>
                          </a:rPr>
                          <m:t>𝑖</m:t>
                        </m:r>
                      </m:sub>
                    </m:sSub>
                  </m:oMath>
                </a14:m>
                <a:r>
                  <a:rPr lang="vi-VN" sz="2300" dirty="0">
                    <a:latin typeface="Times New Roman" panose="02020603050405020304" pitchFamily="18" charset="0"/>
                    <a:cs typeface="Times New Roman" panose="02020603050405020304" pitchFamily="18" charset="0"/>
                  </a:rPr>
                  <a:t>.</a:t>
                </a:r>
                <a:endParaRPr lang="en-US" sz="2300" dirty="0"/>
              </a:p>
            </p:txBody>
          </p:sp>
        </mc:Choice>
        <mc:Fallback xmlns="">
          <p:sp>
            <p:nvSpPr>
              <p:cNvPr id="12" name="Rectangle 11"/>
              <p:cNvSpPr>
                <a:spLocks noRot="1" noChangeAspect="1" noMove="1" noResize="1" noEditPoints="1" noAdjustHandles="1" noChangeArrowheads="1" noChangeShapeType="1" noTextEdit="1"/>
              </p:cNvSpPr>
              <p:nvPr/>
            </p:nvSpPr>
            <p:spPr>
              <a:xfrm>
                <a:off x="4881880" y="1693511"/>
                <a:ext cx="7310120" cy="2078389"/>
              </a:xfrm>
              <a:prstGeom prst="rect">
                <a:avLst/>
              </a:prstGeom>
              <a:blipFill rotWithShape="0">
                <a:blip r:embed="rId4"/>
                <a:stretch>
                  <a:fillRect l="-1251" t="-2346" b="-4106"/>
                </a:stretch>
              </a:blipFill>
            </p:spPr>
            <p:txBody>
              <a:bodyPr/>
              <a:lstStyle/>
              <a:p>
                <a:r>
                  <a:rPr lang="en-US">
                    <a:noFill/>
                  </a:rPr>
                  <a:t> </a:t>
                </a:r>
              </a:p>
            </p:txBody>
          </p:sp>
        </mc:Fallback>
      </mc:AlternateContent>
    </p:spTree>
    <p:extLst>
      <p:ext uri="{BB962C8B-B14F-4D97-AF65-F5344CB8AC3E}">
        <p14:creationId xmlns:p14="http://schemas.microsoft.com/office/powerpoint/2010/main" val="36010195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10801350" cy="762003"/>
          </a:xfrm>
        </p:spPr>
        <p:txBody>
          <a:bodyPr>
            <a:normAutofit/>
          </a:bodyPr>
          <a:lstStyle/>
          <a:p>
            <a:r>
              <a:rPr lang="vi-VN" sz="3600" dirty="0" smtClean="0">
                <a:solidFill>
                  <a:srgbClr val="FFFF00"/>
                </a:solidFill>
              </a:rPr>
              <a:t>5.1</a:t>
            </a:r>
            <a:r>
              <a:rPr lang="vi-VN" sz="3600" dirty="0">
                <a:solidFill>
                  <a:srgbClr val="FFFF00"/>
                </a:solidFill>
              </a:rPr>
              <a:t>	Đặt bài toán và các khái niệm cơ bản</a:t>
            </a:r>
            <a:endParaRPr lang="vi-VN" sz="3600" dirty="0" smtClean="0">
              <a:solidFill>
                <a:srgbClr val="FFFF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42900" y="1000125"/>
                <a:ext cx="11620500" cy="5543550"/>
              </a:xfrm>
            </p:spPr>
            <p:txBody>
              <a:bodyPr>
                <a:noAutofit/>
              </a:bodyPr>
              <a:lstStyle/>
              <a:p>
                <a:pPr lvl="1" indent="-457200">
                  <a:lnSpc>
                    <a:spcPct val="110000"/>
                  </a:lnSpc>
                  <a:buFont typeface="Wingdings" panose="05000000000000000000" pitchFamily="2" charset="2"/>
                  <a:buChar char="§"/>
                </a:pPr>
                <a:r>
                  <a:rPr lang="vi-VN" sz="2400" dirty="0" smtClean="0">
                    <a:latin typeface="Times New Roman" panose="02020603050405020304" pitchFamily="18" charset="0"/>
                    <a:cs typeface="Times New Roman" panose="02020603050405020304" pitchFamily="18" charset="0"/>
                  </a:rPr>
                  <a:t>Ta có </a:t>
                </a:r>
                <a:r>
                  <a:rPr lang="vi-VN" sz="2400" i="1" dirty="0" smtClean="0">
                    <a:latin typeface="Times New Roman" panose="02020603050405020304" pitchFamily="18" charset="0"/>
                    <a:cs typeface="Times New Roman" panose="02020603050405020304" pitchFamily="18" charset="0"/>
                  </a:rPr>
                  <a:t>u</a:t>
                </a:r>
                <a:r>
                  <a:rPr lang="vi-VN" sz="2400" dirty="0" smtClean="0">
                    <a:latin typeface="Times New Roman" panose="02020603050405020304" pitchFamily="18" charset="0"/>
                    <a:cs typeface="Times New Roman" panose="02020603050405020304" pitchFamily="18" charset="0"/>
                  </a:rPr>
                  <a:t>(</a:t>
                </a:r>
                <a:r>
                  <a:rPr lang="vi-VN" sz="2400" i="1" dirty="0" smtClean="0">
                    <a:latin typeface="Times New Roman" panose="02020603050405020304" pitchFamily="18" charset="0"/>
                    <a:cs typeface="Times New Roman" panose="02020603050405020304" pitchFamily="18" charset="0"/>
                  </a:rPr>
                  <a:t>t</a:t>
                </a:r>
                <a:r>
                  <a:rPr lang="vi-VN" sz="2400" dirty="0" smtClean="0">
                    <a:latin typeface="Times New Roman" panose="02020603050405020304" pitchFamily="18" charset="0"/>
                    <a:cs typeface="Times New Roman" panose="02020603050405020304" pitchFamily="18" charset="0"/>
                  </a:rPr>
                  <a:t>) là quá trình ngẫu nhiên (vì </a:t>
                </a:r>
                <a:r>
                  <a:rPr lang="vi-VN" sz="2400" i="1" dirty="0" smtClean="0">
                    <a:latin typeface="Times New Roman" panose="02020603050405020304" pitchFamily="18" charset="0"/>
                    <a:cs typeface="Times New Roman" panose="02020603050405020304" pitchFamily="18" charset="0"/>
                  </a:rPr>
                  <a:t>n</a:t>
                </a:r>
                <a:r>
                  <a:rPr lang="vi-VN" sz="2400" dirty="0" smtClean="0">
                    <a:latin typeface="Times New Roman" panose="02020603050405020304" pitchFamily="18" charset="0"/>
                    <a:cs typeface="Times New Roman" panose="02020603050405020304" pitchFamily="18" charset="0"/>
                  </a:rPr>
                  <a:t>(</a:t>
                </a:r>
                <a:r>
                  <a:rPr lang="vi-VN" sz="2400" i="1" dirty="0" smtClean="0">
                    <a:latin typeface="Times New Roman" panose="02020603050405020304" pitchFamily="18" charset="0"/>
                    <a:cs typeface="Times New Roman" panose="02020603050405020304" pitchFamily="18" charset="0"/>
                  </a:rPr>
                  <a:t>t</a:t>
                </a:r>
                <a:r>
                  <a:rPr lang="vi-VN" sz="2400" dirty="0" smtClean="0">
                    <a:latin typeface="Times New Roman" panose="02020603050405020304" pitchFamily="18" charset="0"/>
                    <a:cs typeface="Times New Roman" panose="02020603050405020304" pitchFamily="18" charset="0"/>
                  </a:rPr>
                  <a:t>) là hàm QTNN), giả sử rằng: </a:t>
                </a:r>
              </a:p>
              <a:p>
                <a:pPr lvl="1" indent="-457200">
                  <a:lnSpc>
                    <a:spcPct val="110000"/>
                  </a:lnSpc>
                  <a:buNone/>
                  <a:tabLst>
                    <a:tab pos="1143000" algn="l"/>
                  </a:tabLst>
                </a:pPr>
                <a:r>
                  <a:rPr lang="vi-VN" sz="2400" dirty="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(1) 	Truyền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𝑆</m:t>
                        </m:r>
                      </m:e>
                      <m:sub>
                        <m:r>
                          <a:rPr lang="en-US" sz="2400">
                            <a:latin typeface="Cambria Math" panose="02040503050406030204" pitchFamily="18" charset="0"/>
                          </a:rPr>
                          <m:t>1</m:t>
                        </m:r>
                      </m:sub>
                    </m:sSub>
                    <m:d>
                      <m:dPr>
                        <m:ctrlPr>
                          <a:rPr lang="en-US" sz="2400" i="1">
                            <a:latin typeface="Cambria Math" panose="02040503050406030204" pitchFamily="18" charset="0"/>
                          </a:rPr>
                        </m:ctrlPr>
                      </m:dPr>
                      <m:e>
                        <m:r>
                          <a:rPr lang="en-US" sz="2400" i="1">
                            <a:latin typeface="Cambria Math" panose="02040503050406030204" pitchFamily="18" charset="0"/>
                          </a:rPr>
                          <m:t>𝑡</m:t>
                        </m:r>
                      </m:e>
                    </m:d>
                    <m:r>
                      <a:rPr lang="vi-VN" sz="2400" b="0" i="1" smtClean="0">
                        <a:latin typeface="Cambria Math" panose="02040503050406030204" pitchFamily="18" charset="0"/>
                      </a:rPr>
                      <m:t>: </m:t>
                    </m:r>
                  </m:oMath>
                </a14:m>
                <a:r>
                  <a:rPr lang="vi-VN" sz="2400" dirty="0" smtClean="0">
                    <a:latin typeface="Times New Roman" panose="02020603050405020304" pitchFamily="18" charset="0"/>
                    <a:cs typeface="Times New Roman" panose="02020603050405020304" pitchFamily="18" charset="0"/>
                  </a:rPr>
                  <a:t>tín hiệu phát là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𝑆</m:t>
                        </m:r>
                      </m:e>
                      <m:sub>
                        <m:r>
                          <a:rPr lang="en-US" sz="2400">
                            <a:latin typeface="Cambria Math" panose="02040503050406030204" pitchFamily="18" charset="0"/>
                          </a:rPr>
                          <m:t>1</m:t>
                        </m:r>
                      </m:sub>
                    </m:sSub>
                    <m:d>
                      <m:dPr>
                        <m:ctrlPr>
                          <a:rPr lang="en-US" sz="2400" i="1">
                            <a:latin typeface="Cambria Math" panose="02040503050406030204" pitchFamily="18" charset="0"/>
                          </a:rPr>
                        </m:ctrlPr>
                      </m:dPr>
                      <m:e>
                        <m:r>
                          <a:rPr lang="en-US" sz="2400" i="1">
                            <a:latin typeface="Cambria Math" panose="02040503050406030204" pitchFamily="18" charset="0"/>
                          </a:rPr>
                          <m:t>𝑡</m:t>
                        </m:r>
                      </m:e>
                    </m:d>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a:latin typeface="Cambria Math" panose="02040503050406030204" pitchFamily="18" charset="0"/>
                              </a:rPr>
                              <m:t>1</m:t>
                            </m:r>
                          </m:sub>
                        </m:sSub>
                      </m:e>
                    </m:d>
                  </m:oMath>
                </a14:m>
                <a:r>
                  <a:rPr lang="vi-VN" sz="2400" dirty="0" smtClean="0">
                    <a:latin typeface="Times New Roman" panose="02020603050405020304" pitchFamily="18" charset="0"/>
                    <a:cs typeface="Times New Roman" panose="02020603050405020304" pitchFamily="18" charset="0"/>
                  </a:rPr>
                  <a:t>, nhiễu là </a:t>
                </a:r>
                <a14:m>
                  <m:oMath xmlns:m="http://schemas.openxmlformats.org/officeDocument/2006/math">
                    <m:r>
                      <a:rPr lang="en-US" sz="2400" i="1">
                        <a:latin typeface="Cambria Math" panose="02040503050406030204" pitchFamily="18" charset="0"/>
                      </a:rPr>
                      <m:t>𝑛</m:t>
                    </m:r>
                    <m:d>
                      <m:dPr>
                        <m:ctrlPr>
                          <a:rPr lang="en-US" sz="2400" i="1">
                            <a:latin typeface="Cambria Math" panose="02040503050406030204" pitchFamily="18" charset="0"/>
                          </a:rPr>
                        </m:ctrlPr>
                      </m:dPr>
                      <m:e>
                        <m:r>
                          <a:rPr lang="en-US" sz="2400" i="1">
                            <a:latin typeface="Cambria Math" panose="02040503050406030204" pitchFamily="18" charset="0"/>
                          </a:rPr>
                          <m:t>𝑡</m:t>
                        </m:r>
                      </m:e>
                    </m:d>
                    <m:r>
                      <a:rPr lang="en-US" sz="2400">
                        <a:latin typeface="Cambria Math" panose="02040503050406030204" pitchFamily="18" charset="0"/>
                      </a:rPr>
                      <m:t>=</m:t>
                    </m:r>
                    <m:r>
                      <a:rPr lang="en-US" sz="2400" i="1">
                        <a:latin typeface="Cambria Math" panose="02040503050406030204" pitchFamily="18" charset="0"/>
                      </a:rPr>
                      <m:t>𝑢</m:t>
                    </m:r>
                    <m:d>
                      <m:dPr>
                        <m:ctrlPr>
                          <a:rPr lang="en-US" sz="2400" i="1">
                            <a:latin typeface="Cambria Math" panose="02040503050406030204" pitchFamily="18" charset="0"/>
                          </a:rPr>
                        </m:ctrlPr>
                      </m:dPr>
                      <m:e>
                        <m:r>
                          <a:rPr lang="en-US" sz="2400" i="1">
                            <a:latin typeface="Cambria Math" panose="02040503050406030204" pitchFamily="18" charset="0"/>
                          </a:rPr>
                          <m:t>𝑡</m:t>
                        </m:r>
                      </m:e>
                    </m:d>
                    <m:r>
                      <a:rPr lang="en-US" sz="2400">
                        <a:latin typeface="Cambria Math" panose="02040503050406030204" pitchFamily="18" charset="0"/>
                      </a:rPr>
                      <m:t>−</m:t>
                    </m:r>
                    <m:r>
                      <a:rPr lang="en-US" sz="2400" i="1">
                        <a:latin typeface="Cambria Math" panose="02040503050406030204" pitchFamily="18" charset="0"/>
                      </a:rPr>
                      <m:t>𝜇</m:t>
                    </m:r>
                    <m:sSub>
                      <m:sSubPr>
                        <m:ctrlPr>
                          <a:rPr lang="en-US" sz="2400" i="1">
                            <a:latin typeface="Cambria Math" panose="02040503050406030204" pitchFamily="18" charset="0"/>
                          </a:rPr>
                        </m:ctrlPr>
                      </m:sSubPr>
                      <m:e>
                        <m:r>
                          <a:rPr lang="en-US" sz="2400" i="1">
                            <a:latin typeface="Cambria Math" panose="02040503050406030204" pitchFamily="18" charset="0"/>
                          </a:rPr>
                          <m:t>𝑆</m:t>
                        </m:r>
                      </m:e>
                      <m:sub>
                        <m:r>
                          <a:rPr lang="en-US" sz="2400">
                            <a:latin typeface="Cambria Math" panose="02040503050406030204" pitchFamily="18" charset="0"/>
                          </a:rPr>
                          <m:t>1</m:t>
                        </m:r>
                      </m:sub>
                    </m:sSub>
                    <m:d>
                      <m:dPr>
                        <m:ctrlPr>
                          <a:rPr lang="en-US" sz="2400" i="1">
                            <a:latin typeface="Cambria Math" panose="02040503050406030204" pitchFamily="18" charset="0"/>
                          </a:rPr>
                        </m:ctrlPr>
                      </m:dPr>
                      <m:e>
                        <m:r>
                          <a:rPr lang="en-US" sz="2400" i="1">
                            <a:latin typeface="Cambria Math" panose="02040503050406030204" pitchFamily="18" charset="0"/>
                          </a:rPr>
                          <m:t>𝑡</m:t>
                        </m:r>
                        <m:r>
                          <a:rPr lang="en-US" sz="2400">
                            <a:latin typeface="Cambria Math" panose="02040503050406030204" pitchFamily="18" charset="0"/>
                          </a:rPr>
                          <m:t>−</m:t>
                        </m:r>
                        <m:r>
                          <a:rPr lang="en-US" sz="2400" i="1">
                            <a:latin typeface="Cambria Math" panose="02040503050406030204" pitchFamily="18" charset="0"/>
                          </a:rPr>
                          <m:t>𝜏</m:t>
                        </m:r>
                      </m:e>
                    </m:d>
                  </m:oMath>
                </a14:m>
                <a:r>
                  <a:rPr lang="vi-VN" sz="2400" dirty="0" smtClean="0">
                    <a:latin typeface="Times New Roman" panose="02020603050405020304" pitchFamily="18" charset="0"/>
                    <a:cs typeface="Times New Roman" panose="02020603050405020304" pitchFamily="18" charset="0"/>
                  </a:rPr>
                  <a:t>.</a:t>
                </a:r>
              </a:p>
              <a:p>
                <a:pPr lvl="1" indent="-457200">
                  <a:lnSpc>
                    <a:spcPct val="110000"/>
                  </a:lnSpc>
                  <a:buNone/>
                  <a:tabLst>
                    <a:tab pos="1143000" algn="l"/>
                  </a:tabLst>
                </a:pPr>
                <a:r>
                  <a:rPr lang="vi-VN" sz="2400" dirty="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(2)	Truyền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𝑆</m:t>
                        </m:r>
                      </m:e>
                      <m:sub>
                        <m:r>
                          <a:rPr lang="vi-VN" sz="2400" i="1">
                            <a:latin typeface="Cambria Math" panose="02040503050406030204" pitchFamily="18" charset="0"/>
                          </a:rPr>
                          <m:t>2</m:t>
                        </m:r>
                      </m:sub>
                    </m:sSub>
                    <m:d>
                      <m:dPr>
                        <m:ctrlPr>
                          <a:rPr lang="en-US" sz="2400" i="1">
                            <a:latin typeface="Cambria Math" panose="02040503050406030204" pitchFamily="18" charset="0"/>
                          </a:rPr>
                        </m:ctrlPr>
                      </m:dPr>
                      <m:e>
                        <m:r>
                          <a:rPr lang="en-US" sz="2400" i="1">
                            <a:latin typeface="Cambria Math" panose="02040503050406030204" pitchFamily="18" charset="0"/>
                          </a:rPr>
                          <m:t>𝑡</m:t>
                        </m:r>
                      </m:e>
                    </m:d>
                    <m:r>
                      <a:rPr lang="vi-VN" sz="2400" i="1">
                        <a:latin typeface="Cambria Math" panose="02040503050406030204" pitchFamily="18" charset="0"/>
                      </a:rPr>
                      <m:t>: </m:t>
                    </m:r>
                  </m:oMath>
                </a14:m>
                <a:r>
                  <a:rPr lang="vi-VN" sz="2400" dirty="0">
                    <a:latin typeface="Times New Roman" panose="02020603050405020304" pitchFamily="18" charset="0"/>
                    <a:cs typeface="Times New Roman" panose="02020603050405020304" pitchFamily="18" charset="0"/>
                  </a:rPr>
                  <a:t>tín hiệu phát là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𝑆</m:t>
                        </m:r>
                      </m:e>
                      <m:sub>
                        <m:r>
                          <a:rPr lang="vi-VN" sz="2400" i="1">
                            <a:latin typeface="Cambria Math" panose="02040503050406030204" pitchFamily="18" charset="0"/>
                          </a:rPr>
                          <m:t>2</m:t>
                        </m:r>
                      </m:sub>
                    </m:sSub>
                    <m:d>
                      <m:dPr>
                        <m:ctrlPr>
                          <a:rPr lang="en-US" sz="2400" i="1">
                            <a:latin typeface="Cambria Math" panose="02040503050406030204" pitchFamily="18" charset="0"/>
                          </a:rPr>
                        </m:ctrlPr>
                      </m:dPr>
                      <m:e>
                        <m:r>
                          <a:rPr lang="en-US" sz="2400" i="1">
                            <a:latin typeface="Cambria Math" panose="02040503050406030204" pitchFamily="18" charset="0"/>
                          </a:rPr>
                          <m:t>𝑡</m:t>
                        </m:r>
                      </m:e>
                    </m:d>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vi-VN" sz="2400" i="1">
                                <a:latin typeface="Cambria Math" panose="02040503050406030204" pitchFamily="18" charset="0"/>
                              </a:rPr>
                              <m:t>2</m:t>
                            </m:r>
                          </m:sub>
                        </m:sSub>
                      </m:e>
                    </m:d>
                  </m:oMath>
                </a14:m>
                <a:r>
                  <a:rPr lang="vi-VN" sz="2400" dirty="0">
                    <a:latin typeface="Times New Roman" panose="02020603050405020304" pitchFamily="18" charset="0"/>
                    <a:cs typeface="Times New Roman" panose="02020603050405020304" pitchFamily="18" charset="0"/>
                  </a:rPr>
                  <a:t>, nhiễu là </a:t>
                </a:r>
                <a14:m>
                  <m:oMath xmlns:m="http://schemas.openxmlformats.org/officeDocument/2006/math">
                    <m:r>
                      <a:rPr lang="en-US" sz="2400" i="1">
                        <a:latin typeface="Cambria Math" panose="02040503050406030204" pitchFamily="18" charset="0"/>
                      </a:rPr>
                      <m:t>𝑛</m:t>
                    </m:r>
                    <m:d>
                      <m:dPr>
                        <m:ctrlPr>
                          <a:rPr lang="en-US" sz="2400" i="1">
                            <a:latin typeface="Cambria Math" panose="02040503050406030204" pitchFamily="18" charset="0"/>
                          </a:rPr>
                        </m:ctrlPr>
                      </m:dPr>
                      <m:e>
                        <m:r>
                          <a:rPr lang="en-US" sz="2400" i="1">
                            <a:latin typeface="Cambria Math" panose="02040503050406030204" pitchFamily="18" charset="0"/>
                          </a:rPr>
                          <m:t>𝑡</m:t>
                        </m:r>
                      </m:e>
                    </m:d>
                    <m:r>
                      <a:rPr lang="en-US" sz="2400">
                        <a:latin typeface="Cambria Math" panose="02040503050406030204" pitchFamily="18" charset="0"/>
                      </a:rPr>
                      <m:t>=</m:t>
                    </m:r>
                    <m:r>
                      <a:rPr lang="en-US" sz="2400" i="1">
                        <a:latin typeface="Cambria Math" panose="02040503050406030204" pitchFamily="18" charset="0"/>
                      </a:rPr>
                      <m:t>𝑢</m:t>
                    </m:r>
                    <m:d>
                      <m:dPr>
                        <m:ctrlPr>
                          <a:rPr lang="en-US" sz="2400" i="1">
                            <a:latin typeface="Cambria Math" panose="02040503050406030204" pitchFamily="18" charset="0"/>
                          </a:rPr>
                        </m:ctrlPr>
                      </m:dPr>
                      <m:e>
                        <m:r>
                          <a:rPr lang="en-US" sz="2400" i="1">
                            <a:latin typeface="Cambria Math" panose="02040503050406030204" pitchFamily="18" charset="0"/>
                          </a:rPr>
                          <m:t>𝑡</m:t>
                        </m:r>
                      </m:e>
                    </m:d>
                    <m:r>
                      <a:rPr lang="en-US" sz="2400">
                        <a:latin typeface="Cambria Math" panose="02040503050406030204" pitchFamily="18" charset="0"/>
                      </a:rPr>
                      <m:t>−</m:t>
                    </m:r>
                    <m:r>
                      <a:rPr lang="en-US" sz="2400" i="1">
                        <a:latin typeface="Cambria Math" panose="02040503050406030204" pitchFamily="18" charset="0"/>
                      </a:rPr>
                      <m:t>𝜇</m:t>
                    </m:r>
                    <m:sSub>
                      <m:sSubPr>
                        <m:ctrlPr>
                          <a:rPr lang="en-US" sz="2400" i="1" smtClean="0">
                            <a:latin typeface="Cambria Math" panose="02040503050406030204" pitchFamily="18" charset="0"/>
                          </a:rPr>
                        </m:ctrlPr>
                      </m:sSubPr>
                      <m:e>
                        <m:r>
                          <a:rPr lang="en-US" sz="2400" i="1">
                            <a:latin typeface="Cambria Math" panose="02040503050406030204" pitchFamily="18" charset="0"/>
                          </a:rPr>
                          <m:t>𝑆</m:t>
                        </m:r>
                      </m:e>
                      <m:sub>
                        <m:r>
                          <a:rPr lang="vi-VN" sz="2400" i="1">
                            <a:latin typeface="Cambria Math" panose="02040503050406030204" pitchFamily="18" charset="0"/>
                          </a:rPr>
                          <m:t>2</m:t>
                        </m:r>
                      </m:sub>
                    </m:sSub>
                    <m:d>
                      <m:dPr>
                        <m:ctrlPr>
                          <a:rPr lang="en-US" sz="2400" i="1">
                            <a:latin typeface="Cambria Math" panose="02040503050406030204" pitchFamily="18" charset="0"/>
                          </a:rPr>
                        </m:ctrlPr>
                      </m:dPr>
                      <m:e>
                        <m:r>
                          <a:rPr lang="en-US" sz="2400" i="1">
                            <a:latin typeface="Cambria Math" panose="02040503050406030204" pitchFamily="18" charset="0"/>
                          </a:rPr>
                          <m:t>𝑡</m:t>
                        </m:r>
                        <m:r>
                          <a:rPr lang="en-US" sz="2400">
                            <a:latin typeface="Cambria Math" panose="02040503050406030204" pitchFamily="18" charset="0"/>
                          </a:rPr>
                          <m:t>−</m:t>
                        </m:r>
                        <m:r>
                          <a:rPr lang="en-US" sz="2400" i="1">
                            <a:latin typeface="Cambria Math" panose="02040503050406030204" pitchFamily="18" charset="0"/>
                          </a:rPr>
                          <m:t>𝜏</m:t>
                        </m:r>
                      </m:e>
                    </m:d>
                  </m:oMath>
                </a14:m>
                <a:r>
                  <a:rPr lang="vi-VN" sz="2400" dirty="0" smtClean="0">
                    <a:latin typeface="Times New Roman" panose="02020603050405020304" pitchFamily="18" charset="0"/>
                    <a:cs typeface="Times New Roman" panose="02020603050405020304" pitchFamily="18" charset="0"/>
                  </a:rPr>
                  <a:t>.</a:t>
                </a:r>
              </a:p>
              <a:p>
                <a:pPr lvl="1" indent="-457200">
                  <a:lnSpc>
                    <a:spcPct val="110000"/>
                  </a:lnSpc>
                  <a:buNone/>
                  <a:tabLst>
                    <a:tab pos="1143000" algn="l"/>
                  </a:tabLst>
                </a:pPr>
                <a:r>
                  <a:rPr lang="vi-VN" sz="2400" dirty="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	...</a:t>
                </a:r>
              </a:p>
              <a:p>
                <a:pPr lvl="1" indent="-457200">
                  <a:lnSpc>
                    <a:spcPct val="110000"/>
                  </a:lnSpc>
                  <a:buNone/>
                  <a:tabLst>
                    <a:tab pos="1143000" algn="l"/>
                  </a:tabLst>
                </a:pPr>
                <a:r>
                  <a:rPr lang="vi-VN" sz="2400" dirty="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a:t>
                </a:r>
                <a:r>
                  <a:rPr lang="vi-VN" sz="2400" i="1" dirty="0" smtClean="0">
                    <a:latin typeface="Times New Roman" panose="02020603050405020304" pitchFamily="18" charset="0"/>
                    <a:cs typeface="Times New Roman" panose="02020603050405020304" pitchFamily="18" charset="0"/>
                  </a:rPr>
                  <a:t>m</a:t>
                </a:r>
                <a:r>
                  <a:rPr lang="vi-VN" sz="2400" dirty="0" smtClean="0">
                    <a:latin typeface="Times New Roman" panose="02020603050405020304" pitchFamily="18" charset="0"/>
                    <a:cs typeface="Times New Roman" panose="02020603050405020304" pitchFamily="18" charset="0"/>
                  </a:rPr>
                  <a:t>) 	Truyền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𝑆</m:t>
                        </m:r>
                      </m:e>
                      <m:sub>
                        <m:r>
                          <a:rPr lang="vi-VN" sz="2400" i="1">
                            <a:latin typeface="Cambria Math" panose="02040503050406030204" pitchFamily="18" charset="0"/>
                          </a:rPr>
                          <m:t>𝑚</m:t>
                        </m:r>
                      </m:sub>
                    </m:sSub>
                    <m:d>
                      <m:dPr>
                        <m:ctrlPr>
                          <a:rPr lang="en-US" sz="2400" i="1">
                            <a:latin typeface="Cambria Math" panose="02040503050406030204" pitchFamily="18" charset="0"/>
                          </a:rPr>
                        </m:ctrlPr>
                      </m:dPr>
                      <m:e>
                        <m:r>
                          <a:rPr lang="en-US" sz="2400" i="1">
                            <a:latin typeface="Cambria Math" panose="02040503050406030204" pitchFamily="18" charset="0"/>
                          </a:rPr>
                          <m:t>𝑡</m:t>
                        </m:r>
                      </m:e>
                    </m:d>
                    <m:r>
                      <a:rPr lang="vi-VN" sz="2400" i="1">
                        <a:latin typeface="Cambria Math" panose="02040503050406030204" pitchFamily="18" charset="0"/>
                      </a:rPr>
                      <m:t>: </m:t>
                    </m:r>
                  </m:oMath>
                </a14:m>
                <a:r>
                  <a:rPr lang="vi-VN" sz="2400" dirty="0">
                    <a:latin typeface="Times New Roman" panose="02020603050405020304" pitchFamily="18" charset="0"/>
                    <a:cs typeface="Times New Roman" panose="02020603050405020304" pitchFamily="18" charset="0"/>
                  </a:rPr>
                  <a:t>tín hiệu phát là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𝑆</m:t>
                        </m:r>
                      </m:e>
                      <m:sub>
                        <m:r>
                          <a:rPr lang="vi-VN" sz="2400" i="1">
                            <a:latin typeface="Cambria Math" panose="02040503050406030204" pitchFamily="18" charset="0"/>
                          </a:rPr>
                          <m:t>𝑚</m:t>
                        </m:r>
                      </m:sub>
                    </m:sSub>
                    <m:d>
                      <m:dPr>
                        <m:ctrlPr>
                          <a:rPr lang="en-US" sz="2400" i="1">
                            <a:latin typeface="Cambria Math" panose="02040503050406030204" pitchFamily="18" charset="0"/>
                          </a:rPr>
                        </m:ctrlPr>
                      </m:dPr>
                      <m:e>
                        <m:r>
                          <a:rPr lang="en-US" sz="2400" i="1">
                            <a:latin typeface="Cambria Math" panose="02040503050406030204" pitchFamily="18" charset="0"/>
                          </a:rPr>
                          <m:t>𝑡</m:t>
                        </m:r>
                      </m:e>
                    </m:d>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vi-VN" sz="2400" i="1">
                                <a:latin typeface="Cambria Math" panose="02040503050406030204" pitchFamily="18" charset="0"/>
                              </a:rPr>
                              <m:t>𝑚</m:t>
                            </m:r>
                          </m:sub>
                        </m:sSub>
                      </m:e>
                    </m:d>
                  </m:oMath>
                </a14:m>
                <a:r>
                  <a:rPr lang="vi-VN" sz="2400" dirty="0">
                    <a:latin typeface="Times New Roman" panose="02020603050405020304" pitchFamily="18" charset="0"/>
                    <a:cs typeface="Times New Roman" panose="02020603050405020304" pitchFamily="18" charset="0"/>
                  </a:rPr>
                  <a:t>, nhiễu là </a:t>
                </a:r>
                <a14:m>
                  <m:oMath xmlns:m="http://schemas.openxmlformats.org/officeDocument/2006/math">
                    <m:r>
                      <a:rPr lang="en-US" sz="2400" i="1">
                        <a:latin typeface="Cambria Math" panose="02040503050406030204" pitchFamily="18" charset="0"/>
                      </a:rPr>
                      <m:t>𝑛</m:t>
                    </m:r>
                    <m:d>
                      <m:dPr>
                        <m:ctrlPr>
                          <a:rPr lang="en-US" sz="2400" i="1">
                            <a:latin typeface="Cambria Math" panose="02040503050406030204" pitchFamily="18" charset="0"/>
                          </a:rPr>
                        </m:ctrlPr>
                      </m:dPr>
                      <m:e>
                        <m:r>
                          <a:rPr lang="en-US" sz="2400" i="1">
                            <a:latin typeface="Cambria Math" panose="02040503050406030204" pitchFamily="18" charset="0"/>
                          </a:rPr>
                          <m:t>𝑡</m:t>
                        </m:r>
                      </m:e>
                    </m:d>
                    <m:r>
                      <a:rPr lang="en-US" sz="2400">
                        <a:latin typeface="Cambria Math" panose="02040503050406030204" pitchFamily="18" charset="0"/>
                      </a:rPr>
                      <m:t>=</m:t>
                    </m:r>
                    <m:r>
                      <a:rPr lang="en-US" sz="2400" i="1">
                        <a:latin typeface="Cambria Math" panose="02040503050406030204" pitchFamily="18" charset="0"/>
                      </a:rPr>
                      <m:t>𝑢</m:t>
                    </m:r>
                    <m:d>
                      <m:dPr>
                        <m:ctrlPr>
                          <a:rPr lang="en-US" sz="2400" i="1">
                            <a:latin typeface="Cambria Math" panose="02040503050406030204" pitchFamily="18" charset="0"/>
                          </a:rPr>
                        </m:ctrlPr>
                      </m:dPr>
                      <m:e>
                        <m:r>
                          <a:rPr lang="en-US" sz="2400" i="1">
                            <a:latin typeface="Cambria Math" panose="02040503050406030204" pitchFamily="18" charset="0"/>
                          </a:rPr>
                          <m:t>𝑡</m:t>
                        </m:r>
                      </m:e>
                    </m:d>
                    <m:r>
                      <a:rPr lang="en-US" sz="2400">
                        <a:latin typeface="Cambria Math" panose="02040503050406030204" pitchFamily="18" charset="0"/>
                      </a:rPr>
                      <m:t>−</m:t>
                    </m:r>
                    <m:r>
                      <a:rPr lang="en-US" sz="2400" i="1">
                        <a:latin typeface="Cambria Math" panose="02040503050406030204" pitchFamily="18" charset="0"/>
                      </a:rPr>
                      <m:t>𝜇</m:t>
                    </m:r>
                    <m:sSub>
                      <m:sSubPr>
                        <m:ctrlPr>
                          <a:rPr lang="en-US" sz="2400" i="1">
                            <a:latin typeface="Cambria Math" panose="02040503050406030204" pitchFamily="18" charset="0"/>
                          </a:rPr>
                        </m:ctrlPr>
                      </m:sSubPr>
                      <m:e>
                        <m:r>
                          <a:rPr lang="en-US" sz="2400" i="1">
                            <a:latin typeface="Cambria Math" panose="02040503050406030204" pitchFamily="18" charset="0"/>
                          </a:rPr>
                          <m:t>𝑆</m:t>
                        </m:r>
                      </m:e>
                      <m:sub>
                        <m:r>
                          <a:rPr lang="vi-VN" sz="2400" i="1">
                            <a:latin typeface="Cambria Math" panose="02040503050406030204" pitchFamily="18" charset="0"/>
                          </a:rPr>
                          <m:t>𝑚</m:t>
                        </m:r>
                      </m:sub>
                    </m:sSub>
                    <m:d>
                      <m:dPr>
                        <m:ctrlPr>
                          <a:rPr lang="en-US" sz="2400" i="1">
                            <a:latin typeface="Cambria Math" panose="02040503050406030204" pitchFamily="18" charset="0"/>
                          </a:rPr>
                        </m:ctrlPr>
                      </m:dPr>
                      <m:e>
                        <m:r>
                          <a:rPr lang="en-US" sz="2400" i="1">
                            <a:latin typeface="Cambria Math" panose="02040503050406030204" pitchFamily="18" charset="0"/>
                          </a:rPr>
                          <m:t>𝑡</m:t>
                        </m:r>
                        <m:r>
                          <a:rPr lang="en-US" sz="2400">
                            <a:latin typeface="Cambria Math" panose="02040503050406030204" pitchFamily="18" charset="0"/>
                          </a:rPr>
                          <m:t>−</m:t>
                        </m:r>
                        <m:r>
                          <a:rPr lang="en-US" sz="2400" i="1">
                            <a:latin typeface="Cambria Math" panose="02040503050406030204" pitchFamily="18" charset="0"/>
                          </a:rPr>
                          <m:t>𝜏</m:t>
                        </m:r>
                      </m:e>
                    </m:d>
                  </m:oMath>
                </a14:m>
                <a:r>
                  <a:rPr lang="vi-VN" sz="2400" dirty="0" smtClean="0">
                    <a:latin typeface="Times New Roman" panose="02020603050405020304" pitchFamily="18" charset="0"/>
                    <a:cs typeface="Times New Roman" panose="02020603050405020304" pitchFamily="18" charset="0"/>
                  </a:rPr>
                  <a:t>.</a:t>
                </a:r>
              </a:p>
              <a:p>
                <a:pPr lvl="1" indent="-457200">
                  <a:lnSpc>
                    <a:spcPct val="110000"/>
                  </a:lnSpc>
                  <a:buNone/>
                  <a:tabLst>
                    <a:tab pos="1143000" algn="l"/>
                  </a:tabLst>
                </a:pPr>
                <a:endParaRPr lang="vi-VN" sz="2400" dirty="0">
                  <a:latin typeface="Times New Roman" panose="02020603050405020304" pitchFamily="18" charset="0"/>
                  <a:cs typeface="Times New Roman" panose="02020603050405020304" pitchFamily="18" charset="0"/>
                </a:endParaRPr>
              </a:p>
              <a:p>
                <a:pPr marL="0" lvl="1" indent="0">
                  <a:lnSpc>
                    <a:spcPct val="110000"/>
                  </a:lnSpc>
                  <a:buNone/>
                </a:pPr>
                <a:r>
                  <a:rPr lang="vi-VN" sz="2400" dirty="0" smtClean="0">
                    <a:latin typeface="Times New Roman" panose="02020603050405020304" pitchFamily="18" charset="0"/>
                    <a:cs typeface="Times New Roman" panose="02020603050405020304" pitchFamily="18" charset="0"/>
                  </a:rPr>
                  <a:t>Nhiệm vụ của bộ thu là chọn một trong m giả thuyết nêu trên </a:t>
                </a:r>
                <a:r>
                  <a:rPr lang="vi-VN" sz="2400" dirty="0" smtClean="0">
                    <a:latin typeface="Times New Roman" panose="02020603050405020304" pitchFamily="18" charset="0"/>
                    <a:cs typeface="Times New Roman" panose="02020603050405020304" pitchFamily="18" charset="0"/>
                    <a:sym typeface="Wingdings" panose="05000000000000000000" pitchFamily="2" charset="2"/>
                  </a:rPr>
                  <a:t> mỗi giả thuyết có một xác suất sai tương ứng, nên máy thu phải chọn một lời giải trong điều kiện bất định  chính là bài toán thống kê.</a:t>
                </a:r>
              </a:p>
              <a:p>
                <a:pPr lvl="1" indent="-457200">
                  <a:lnSpc>
                    <a:spcPct val="110000"/>
                  </a:lnSpc>
                  <a:buFont typeface="Wingdings" panose="05000000000000000000" pitchFamily="2" charset="2"/>
                  <a:buChar char="Ø"/>
                </a:pPr>
                <a:r>
                  <a:rPr lang="vi-VN" sz="2400" dirty="0" smtClean="0">
                    <a:solidFill>
                      <a:srgbClr val="66FF33"/>
                    </a:solidFill>
                    <a:latin typeface="Times New Roman" panose="02020603050405020304" pitchFamily="18" charset="0"/>
                    <a:cs typeface="Times New Roman" panose="02020603050405020304" pitchFamily="18" charset="0"/>
                    <a:sym typeface="Wingdings" panose="05000000000000000000" pitchFamily="2" charset="2"/>
                  </a:rPr>
                  <a:t>Sơ đồ giải tối ưu</a:t>
                </a:r>
                <a:r>
                  <a:rPr lang="vi-VN" sz="2400" dirty="0" smtClean="0">
                    <a:latin typeface="Times New Roman" panose="02020603050405020304" pitchFamily="18" charset="0"/>
                    <a:cs typeface="Times New Roman" panose="02020603050405020304" pitchFamily="18" charset="0"/>
                    <a:sym typeface="Wingdings" panose="05000000000000000000" pitchFamily="2" charset="2"/>
                  </a:rPr>
                  <a:t>: chọn lời giải (giải đúng), một sơ đồ có xác suất nhận đúng là lớn nhất, xác s</a:t>
                </a:r>
                <a:r>
                  <a:rPr lang="en-US" sz="2400" dirty="0" err="1" smtClean="0">
                    <a:latin typeface="Times New Roman" panose="02020603050405020304" pitchFamily="18" charset="0"/>
                    <a:cs typeface="Times New Roman" panose="02020603050405020304" pitchFamily="18" charset="0"/>
                    <a:sym typeface="Wingdings" panose="05000000000000000000" pitchFamily="2" charset="2"/>
                  </a:rPr>
                  <a:t>uaast</a:t>
                </a:r>
                <a:r>
                  <a:rPr lang="vi-VN" sz="2400" dirty="0" smtClean="0">
                    <a:latin typeface="Times New Roman" panose="02020603050405020304" pitchFamily="18" charset="0"/>
                    <a:cs typeface="Times New Roman" panose="02020603050405020304" pitchFamily="18" charset="0"/>
                    <a:sym typeface="Wingdings" panose="05000000000000000000" pitchFamily="2" charset="2"/>
                  </a:rPr>
                  <a:t> sai là nhỏ nhất.</a:t>
                </a:r>
              </a:p>
              <a:p>
                <a:pPr lvl="1" indent="-457200">
                  <a:lnSpc>
                    <a:spcPct val="110000"/>
                  </a:lnSpc>
                  <a:buFont typeface="Wingdings" panose="05000000000000000000" pitchFamily="2" charset="2"/>
                  <a:buChar char="Ø"/>
                </a:pPr>
                <a:r>
                  <a:rPr lang="vi-VN" sz="2400" dirty="0" smtClean="0">
                    <a:solidFill>
                      <a:srgbClr val="66FF33"/>
                    </a:solidFill>
                    <a:latin typeface="Times New Roman" panose="02020603050405020304" pitchFamily="18" charset="0"/>
                    <a:cs typeface="Times New Roman" panose="02020603050405020304" pitchFamily="18" charset="0"/>
                    <a:sym typeface="Wingdings" panose="05000000000000000000" pitchFamily="2" charset="2"/>
                  </a:rPr>
                  <a:t>Máy thu tối ưu</a:t>
                </a:r>
                <a:r>
                  <a:rPr lang="vi-VN" sz="2400" dirty="0" smtClean="0">
                    <a:latin typeface="Times New Roman" panose="02020603050405020304" pitchFamily="18" charset="0"/>
                    <a:cs typeface="Times New Roman" panose="02020603050405020304" pitchFamily="18" charset="0"/>
                    <a:sym typeface="Wingdings" panose="05000000000000000000" pitchFamily="2" charset="2"/>
                  </a:rPr>
                  <a:t>: là máy thu được xây dựng theo sơ đồ giải tối ưu.</a:t>
                </a:r>
                <a:endParaRPr lang="vi-VN" sz="2400" dirty="0" smtClean="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42900" y="1000125"/>
                <a:ext cx="11620500" cy="5543550"/>
              </a:xfrm>
              <a:blipFill rotWithShape="0">
                <a:blip r:embed="rId2"/>
                <a:stretch>
                  <a:fillRect l="-787" t="-660" b="-1870"/>
                </a:stretch>
              </a:blipFill>
            </p:spPr>
            <p:txBody>
              <a:bodyPr/>
              <a:lstStyle/>
              <a:p>
                <a:r>
                  <a:rPr lang="en-US">
                    <a:noFill/>
                  </a:rPr>
                  <a:t> </a:t>
                </a:r>
              </a:p>
            </p:txBody>
          </p:sp>
        </mc:Fallback>
      </mc:AlternateContent>
      <p:cxnSp>
        <p:nvCxnSpPr>
          <p:cNvPr id="5" name="Straight Connector 4"/>
          <p:cNvCxnSpPr/>
          <p:nvPr/>
        </p:nvCxnSpPr>
        <p:spPr>
          <a:xfrm>
            <a:off x="15240" y="762003"/>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normAutofit lnSpcReduction="10000"/>
          </a:bodyPr>
          <a:lstStyle/>
          <a:p>
            <a:fld id="{A5965DA7-CFD0-4BBC-8CE4-76678E81AE32}" type="slidenum">
              <a:rPr lang="en-US" smtClean="0"/>
              <a:t>4</a:t>
            </a:fld>
            <a:endParaRPr lang="en-US"/>
          </a:p>
        </p:txBody>
      </p:sp>
    </p:spTree>
    <p:extLst>
      <p:ext uri="{BB962C8B-B14F-4D97-AF65-F5344CB8AC3E}">
        <p14:creationId xmlns:p14="http://schemas.microsoft.com/office/powerpoint/2010/main" val="37942067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10801350" cy="762003"/>
          </a:xfrm>
        </p:spPr>
        <p:txBody>
          <a:bodyPr>
            <a:normAutofit/>
          </a:bodyPr>
          <a:lstStyle/>
          <a:p>
            <a:r>
              <a:rPr lang="vi-VN" sz="3600" dirty="0" smtClean="0">
                <a:solidFill>
                  <a:srgbClr val="FFFF00"/>
                </a:solidFill>
              </a:rPr>
              <a:t>5.1</a:t>
            </a:r>
            <a:r>
              <a:rPr lang="vi-VN" sz="3600" dirty="0">
                <a:solidFill>
                  <a:srgbClr val="FFFF00"/>
                </a:solidFill>
              </a:rPr>
              <a:t>	Đặt bài toán và các khái niệm cơ bản</a:t>
            </a:r>
            <a:endParaRPr lang="vi-VN" sz="3600" dirty="0" smtClean="0">
              <a:solidFill>
                <a:srgbClr val="FFFF00"/>
              </a:solidFill>
            </a:endParaRPr>
          </a:p>
        </p:txBody>
      </p:sp>
      <p:sp>
        <p:nvSpPr>
          <p:cNvPr id="3" name="Content Placeholder 2"/>
          <p:cNvSpPr>
            <a:spLocks noGrp="1"/>
          </p:cNvSpPr>
          <p:nvPr>
            <p:ph idx="1"/>
          </p:nvPr>
        </p:nvSpPr>
        <p:spPr>
          <a:xfrm>
            <a:off x="342900" y="914400"/>
            <a:ext cx="11620500" cy="5629275"/>
          </a:xfrm>
        </p:spPr>
        <p:txBody>
          <a:bodyPr>
            <a:noAutofit/>
          </a:bodyPr>
          <a:lstStyle/>
          <a:p>
            <a:pPr lvl="1" indent="-457200">
              <a:lnSpc>
                <a:spcPct val="110000"/>
              </a:lnSpc>
              <a:buFont typeface="Wingdings" panose="05000000000000000000" pitchFamily="2" charset="2"/>
              <a:buChar char="§"/>
            </a:pPr>
            <a:r>
              <a:rPr lang="vi-VN" sz="2300" dirty="0" smtClean="0">
                <a:solidFill>
                  <a:srgbClr val="66FF33"/>
                </a:solidFill>
                <a:latin typeface="Times New Roman" panose="02020603050405020304" pitchFamily="18" charset="0"/>
                <a:cs typeface="Times New Roman" panose="02020603050405020304" pitchFamily="18" charset="0"/>
              </a:rPr>
              <a:t>Thế chống nhiễu</a:t>
            </a:r>
            <a:r>
              <a:rPr lang="vi-VN" sz="2300" dirty="0" smtClean="0">
                <a:latin typeface="Times New Roman" panose="02020603050405020304" pitchFamily="18" charset="0"/>
                <a:cs typeface="Times New Roman" panose="02020603050405020304" pitchFamily="18" charset="0"/>
              </a:rPr>
              <a:t>: là máy thu tối ưu có tính chống nhiễu lớn nhất với cùng một mức nhiễu.</a:t>
            </a:r>
          </a:p>
          <a:p>
            <a:pPr lvl="1" indent="-457200">
              <a:lnSpc>
                <a:spcPct val="110000"/>
              </a:lnSpc>
              <a:buFont typeface="Wingdings" panose="05000000000000000000" pitchFamily="2" charset="2"/>
              <a:buChar char="§"/>
            </a:pPr>
            <a:r>
              <a:rPr lang="vi-VN" sz="2300" dirty="0" smtClean="0">
                <a:latin typeface="Times New Roman" panose="02020603050405020304" pitchFamily="18" charset="0"/>
                <a:cs typeface="Times New Roman" panose="02020603050405020304" pitchFamily="18" charset="0"/>
              </a:rPr>
              <a:t>Sai lầm khi chọn giải thuyết: </a:t>
            </a:r>
            <a:endParaRPr lang="vi-VN" sz="2300" dirty="0">
              <a:latin typeface="Times New Roman" panose="02020603050405020304" pitchFamily="18" charset="0"/>
              <a:cs typeface="Times New Roman" panose="02020603050405020304" pitchFamily="18" charset="0"/>
            </a:endParaRPr>
          </a:p>
          <a:p>
            <a:pPr lvl="2" indent="-457200">
              <a:lnSpc>
                <a:spcPct val="110000"/>
              </a:lnSpc>
              <a:buFont typeface="Wingdings" panose="05000000000000000000" pitchFamily="2" charset="2"/>
              <a:buChar char="Ø"/>
            </a:pPr>
            <a:r>
              <a:rPr lang="vi-VN" sz="2300" dirty="0">
                <a:latin typeface="Times New Roman" panose="02020603050405020304" pitchFamily="18" charset="0"/>
                <a:cs typeface="Times New Roman" panose="02020603050405020304" pitchFamily="18" charset="0"/>
              </a:rPr>
              <a:t>Sai lầm loại 1: bỏ sót tin đã phát</a:t>
            </a:r>
          </a:p>
          <a:p>
            <a:pPr lvl="2" indent="-457200">
              <a:lnSpc>
                <a:spcPct val="110000"/>
              </a:lnSpc>
              <a:buFont typeface="Wingdings" panose="05000000000000000000" pitchFamily="2" charset="2"/>
              <a:buChar char="Ø"/>
            </a:pPr>
            <a:r>
              <a:rPr lang="vi-VN" sz="2300" dirty="0">
                <a:latin typeface="Times New Roman" panose="02020603050405020304" pitchFamily="18" charset="0"/>
                <a:cs typeface="Times New Roman" panose="02020603050405020304" pitchFamily="18" charset="0"/>
              </a:rPr>
              <a:t>Sai lầm loại 2: cảnh báo sai (khi không có tin nào được phát)</a:t>
            </a:r>
            <a:endParaRPr lang="vi-VN" sz="2300" dirty="0" smtClean="0">
              <a:latin typeface="Times New Roman" panose="02020603050405020304" pitchFamily="18" charset="0"/>
              <a:cs typeface="Times New Roman" panose="02020603050405020304" pitchFamily="18" charset="0"/>
            </a:endParaRPr>
          </a:p>
          <a:p>
            <a:pPr lvl="1" indent="-457200">
              <a:lnSpc>
                <a:spcPct val="110000"/>
              </a:lnSpc>
              <a:buFont typeface="Wingdings" panose="05000000000000000000" pitchFamily="2" charset="2"/>
              <a:buChar char="§"/>
            </a:pPr>
            <a:r>
              <a:rPr lang="vi-VN" sz="2300" dirty="0" smtClean="0">
                <a:solidFill>
                  <a:srgbClr val="66FF33"/>
                </a:solidFill>
                <a:latin typeface="Times New Roman" panose="02020603050405020304" pitchFamily="18" charset="0"/>
                <a:cs typeface="Times New Roman" panose="02020603050405020304" pitchFamily="18" charset="0"/>
              </a:rPr>
              <a:t>Tiêu chuẩn Kachennhicov</a:t>
            </a:r>
          </a:p>
          <a:p>
            <a:pPr lvl="2" indent="-457200">
              <a:lnSpc>
                <a:spcPct val="110000"/>
              </a:lnSpc>
              <a:buFont typeface="Wingdings" panose="05000000000000000000" pitchFamily="2" charset="2"/>
              <a:buChar char="Ø"/>
            </a:pPr>
            <a:r>
              <a:rPr lang="vi-VN" sz="2300" dirty="0" smtClean="0">
                <a:latin typeface="Times New Roman" panose="02020603050405020304" pitchFamily="18" charset="0"/>
                <a:cs typeface="Times New Roman" panose="02020603050405020304" pitchFamily="18" charset="0"/>
              </a:rPr>
              <a:t>Trong cùng điều kiện hai hay nhiều sơ đồ giải, sơ đồ nào đảm bảo xác suất giải đứng lớn nhất </a:t>
            </a:r>
            <a:r>
              <a:rPr lang="vi-VN" sz="2300" dirty="0" smtClean="0">
                <a:latin typeface="Times New Roman" panose="02020603050405020304" pitchFamily="18" charset="0"/>
                <a:cs typeface="Times New Roman" panose="02020603050405020304" pitchFamily="18" charset="0"/>
                <a:sym typeface="Wingdings" panose="05000000000000000000" pitchFamily="2" charset="2"/>
              </a:rPr>
              <a:t> tối ưu (còn được gọi là tiêu chuẩn người quan sát lý tưởng)</a:t>
            </a:r>
          </a:p>
          <a:p>
            <a:pPr lvl="2" indent="-457200">
              <a:lnSpc>
                <a:spcPct val="110000"/>
              </a:lnSpc>
              <a:buFont typeface="Wingdings" panose="05000000000000000000" pitchFamily="2" charset="2"/>
              <a:buChar char="Ø"/>
            </a:pPr>
            <a:r>
              <a:rPr lang="vi-VN" sz="2300" dirty="0" smtClean="0">
                <a:latin typeface="Times New Roman" panose="02020603050405020304" pitchFamily="18" charset="0"/>
                <a:cs typeface="Times New Roman" panose="02020603050405020304" pitchFamily="18" charset="0"/>
                <a:sym typeface="Wingdings" panose="05000000000000000000" pitchFamily="2" charset="2"/>
              </a:rPr>
              <a:t>Nhược điểm: bỏ qua sai lầm.</a:t>
            </a:r>
          </a:p>
          <a:p>
            <a:pPr lvl="2" indent="-457200">
              <a:lnSpc>
                <a:spcPct val="110000"/>
              </a:lnSpc>
              <a:buFont typeface="Wingdings" panose="05000000000000000000" pitchFamily="2" charset="2"/>
              <a:buChar char="Ø"/>
            </a:pPr>
            <a:r>
              <a:rPr lang="vi-VN" sz="2300" dirty="0" smtClean="0">
                <a:latin typeface="Times New Roman" panose="02020603050405020304" pitchFamily="18" charset="0"/>
                <a:cs typeface="Times New Roman" panose="02020603050405020304" pitchFamily="18" charset="0"/>
                <a:sym typeface="Wingdings" panose="05000000000000000000" pitchFamily="2" charset="2"/>
              </a:rPr>
              <a:t>Ưu điểm: đơn giản, dễ tính toán, dễ thực hiện.</a:t>
            </a:r>
            <a:endParaRPr lang="vi-VN" sz="2300" dirty="0" smtClean="0">
              <a:latin typeface="Times New Roman" panose="02020603050405020304" pitchFamily="18" charset="0"/>
              <a:cs typeface="Times New Roman" panose="02020603050405020304" pitchFamily="18" charset="0"/>
            </a:endParaRPr>
          </a:p>
          <a:p>
            <a:pPr lvl="1" indent="-457200">
              <a:lnSpc>
                <a:spcPct val="110000"/>
              </a:lnSpc>
              <a:buFont typeface="Wingdings" panose="05000000000000000000" pitchFamily="2" charset="2"/>
              <a:buChar char="§"/>
            </a:pPr>
            <a:r>
              <a:rPr lang="vi-VN" sz="2300" dirty="0" smtClean="0">
                <a:solidFill>
                  <a:srgbClr val="66FF33"/>
                </a:solidFill>
                <a:latin typeface="Times New Roman" panose="02020603050405020304" pitchFamily="18" charset="0"/>
                <a:cs typeface="Times New Roman" panose="02020603050405020304" pitchFamily="18" charset="0"/>
              </a:rPr>
              <a:t>Xử lý thu tối ưu các tín hiệu</a:t>
            </a:r>
          </a:p>
          <a:p>
            <a:pPr marL="0" lvl="1" indent="0">
              <a:lnSpc>
                <a:spcPct val="110000"/>
              </a:lnSpc>
              <a:buNone/>
            </a:pPr>
            <a:r>
              <a:rPr lang="vi-VN" sz="2300" dirty="0" smtClean="0">
                <a:latin typeface="Times New Roman" panose="02020603050405020304" pitchFamily="18" charset="0"/>
                <a:cs typeface="Times New Roman" panose="02020603050405020304" pitchFamily="18" charset="0"/>
              </a:rPr>
              <a:t>Trong quá trình xử lý tín hiệu, thường phải thực hiện các phép toán tuyến tính hoặc phi tuyến (biến tần, tách sóng, bộ lọc, bộ nhân, bộ chia, ...). Quá trình xử lý tín hiệu trong máy thu tối ưu gọi là xử lý tối ưu tín hiệu.</a:t>
            </a:r>
          </a:p>
        </p:txBody>
      </p:sp>
      <p:cxnSp>
        <p:nvCxnSpPr>
          <p:cNvPr id="5" name="Straight Connector 4"/>
          <p:cNvCxnSpPr/>
          <p:nvPr/>
        </p:nvCxnSpPr>
        <p:spPr>
          <a:xfrm>
            <a:off x="15240" y="762003"/>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normAutofit lnSpcReduction="10000"/>
          </a:bodyPr>
          <a:lstStyle/>
          <a:p>
            <a:fld id="{A5965DA7-CFD0-4BBC-8CE4-76678E81AE32}" type="slidenum">
              <a:rPr lang="en-US" smtClean="0"/>
              <a:t>5</a:t>
            </a:fld>
            <a:endParaRPr lang="en-US"/>
          </a:p>
        </p:txBody>
      </p:sp>
    </p:spTree>
    <p:extLst>
      <p:ext uri="{BB962C8B-B14F-4D97-AF65-F5344CB8AC3E}">
        <p14:creationId xmlns:p14="http://schemas.microsoft.com/office/powerpoint/2010/main" val="18652504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10801350" cy="762003"/>
          </a:xfrm>
        </p:spPr>
        <p:txBody>
          <a:bodyPr>
            <a:normAutofit/>
          </a:bodyPr>
          <a:lstStyle/>
          <a:p>
            <a:r>
              <a:rPr lang="vi-VN" sz="3600" dirty="0" smtClean="0">
                <a:solidFill>
                  <a:srgbClr val="FFFF00"/>
                </a:solidFill>
              </a:rPr>
              <a:t>5.1</a:t>
            </a:r>
            <a:r>
              <a:rPr lang="vi-VN" sz="3600" dirty="0">
                <a:solidFill>
                  <a:srgbClr val="FFFF00"/>
                </a:solidFill>
              </a:rPr>
              <a:t>	Đặt bài toán và các khái niệm cơ bản</a:t>
            </a:r>
            <a:endParaRPr lang="vi-VN" sz="3600" dirty="0" smtClean="0">
              <a:solidFill>
                <a:srgbClr val="FFFF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42900" y="1000125"/>
                <a:ext cx="11620500" cy="5543550"/>
              </a:xfrm>
            </p:spPr>
            <p:txBody>
              <a:bodyPr>
                <a:noAutofit/>
              </a:bodyPr>
              <a:lstStyle/>
              <a:p>
                <a:pPr lvl="1" indent="-457200">
                  <a:lnSpc>
                    <a:spcPct val="110000"/>
                  </a:lnSpc>
                  <a:buFont typeface="Wingdings" panose="05000000000000000000" pitchFamily="2" charset="2"/>
                  <a:buChar char="§"/>
                </a:pPr>
                <a:r>
                  <a:rPr lang="vi-VN" sz="2400" b="1" dirty="0" smtClean="0">
                    <a:solidFill>
                      <a:srgbClr val="66FF33"/>
                    </a:solidFill>
                    <a:latin typeface="Times New Roman" panose="02020603050405020304" pitchFamily="18" charset="0"/>
                    <a:cs typeface="Times New Roman" panose="02020603050405020304" pitchFamily="18" charset="0"/>
                  </a:rPr>
                  <a:t>Xác suất giải sai và quy tắc giải tối ưu</a:t>
                </a:r>
              </a:p>
              <a:p>
                <a:pPr marL="685800" lvl="1" indent="-342900">
                  <a:lnSpc>
                    <a:spcPct val="110000"/>
                  </a:lnSpc>
                  <a:buFont typeface="Wingdings" panose="05000000000000000000" pitchFamily="2" charset="2"/>
                  <a:buChar char="v"/>
                </a:pPr>
                <a:r>
                  <a:rPr lang="vi-VN" sz="2400" dirty="0" smtClean="0">
                    <a:latin typeface="Times New Roman" panose="02020603050405020304" pitchFamily="18" charset="0"/>
                    <a:cs typeface="Times New Roman" panose="02020603050405020304" pitchFamily="18" charset="0"/>
                  </a:rPr>
                  <a:t>Phía phát:</a:t>
                </a:r>
              </a:p>
              <a:p>
                <a:pPr marL="1028700" lvl="1" indent="-342900">
                  <a:lnSpc>
                    <a:spcPct val="110000"/>
                  </a:lnSpc>
                  <a:buFont typeface="Arial" panose="020B0604020202020204" pitchFamily="34" charset="0"/>
                  <a:buChar char="•"/>
                </a:pPr>
                <a:r>
                  <a:rPr lang="vi-VN" sz="2400" dirty="0" smtClean="0">
                    <a:latin typeface="Times New Roman" panose="02020603050405020304" pitchFamily="18" charset="0"/>
                    <a:cs typeface="Times New Roman" panose="02020603050405020304" pitchFamily="18" charset="0"/>
                  </a:rPr>
                  <a:t>Tín hiệu phát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oMath>
                </a14:m>
                <a:r>
                  <a:rPr lang="vi-VN" sz="2400" dirty="0">
                    <a:latin typeface="Times New Roman" panose="02020603050405020304" pitchFamily="18" charset="0"/>
                    <a:cs typeface="Times New Roman" panose="02020603050405020304" pitchFamily="18" charset="0"/>
                  </a:rPr>
                  <a:t> với xác suất là </a:t>
                </a:r>
                <a14:m>
                  <m:oMath xmlns:m="http://schemas.openxmlformats.org/officeDocument/2006/math">
                    <m:r>
                      <a:rPr lang="en-US" sz="2400" i="1">
                        <a:latin typeface="Cambria Math" panose="02040503050406030204" pitchFamily="18" charset="0"/>
                      </a:rPr>
                      <m:t>𝑝</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e>
                    </m:d>
                  </m:oMath>
                </a14:m>
                <a:r>
                  <a:rPr lang="vi-VN" sz="2400" dirty="0" smtClean="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(còn gọi là xác suất tiên nghiệm</a:t>
                </a:r>
                <a:r>
                  <a:rPr lang="vi-VN" sz="2400" dirty="0" smtClean="0">
                    <a:latin typeface="Times New Roman" panose="02020603050405020304" pitchFamily="18" charset="0"/>
                    <a:cs typeface="Times New Roman" panose="02020603050405020304" pitchFamily="18" charset="0"/>
                  </a:rPr>
                  <a:t>).</a:t>
                </a:r>
              </a:p>
              <a:p>
                <a:pPr marL="1028700" lvl="1" indent="-342900">
                  <a:lnSpc>
                    <a:spcPct val="110000"/>
                  </a:lnSpc>
                  <a:buFont typeface="Arial" panose="020B0604020202020204" pitchFamily="34" charset="0"/>
                  <a:buChar char="•"/>
                </a:pPr>
                <a:r>
                  <a:rPr lang="vi-VN" sz="2400" dirty="0">
                    <a:latin typeface="Times New Roman" panose="02020603050405020304" pitchFamily="18" charset="0"/>
                    <a:cs typeface="Times New Roman" panose="02020603050405020304" pitchFamily="18" charset="0"/>
                  </a:rPr>
                  <a:t>Giả thuyết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𝑆</m:t>
                        </m:r>
                      </m:e>
                      <m:sub>
                        <m:r>
                          <a:rPr lang="en-US" sz="2400" i="1">
                            <a:latin typeface="Cambria Math" panose="02040503050406030204" pitchFamily="18" charset="0"/>
                          </a:rPr>
                          <m:t>𝑖</m:t>
                        </m:r>
                      </m:sub>
                    </m:sSub>
                    <m:d>
                      <m:dPr>
                        <m:ctrlPr>
                          <a:rPr lang="en-US" sz="2400" i="1">
                            <a:latin typeface="Cambria Math" panose="02040503050406030204" pitchFamily="18" charset="0"/>
                          </a:rPr>
                        </m:ctrlPr>
                      </m:dPr>
                      <m:e>
                        <m:r>
                          <a:rPr lang="en-US" sz="2400" i="1">
                            <a:latin typeface="Cambria Math" panose="02040503050406030204" pitchFamily="18" charset="0"/>
                          </a:rPr>
                          <m:t>𝑡</m:t>
                        </m:r>
                      </m:e>
                    </m:d>
                  </m:oMath>
                </a14:m>
                <a:r>
                  <a:rPr lang="vi-VN" sz="2400" dirty="0">
                    <a:latin typeface="Times New Roman" panose="02020603050405020304" pitchFamily="18" charset="0"/>
                    <a:cs typeface="Times New Roman" panose="02020603050405020304" pitchFamily="18" charset="0"/>
                  </a:rPr>
                  <a:t> có thời hạn là T.</a:t>
                </a:r>
                <a:endParaRPr lang="vi-VN" sz="2400" dirty="0" smtClean="0">
                  <a:latin typeface="Times New Roman" panose="02020603050405020304" pitchFamily="18" charset="0"/>
                  <a:cs typeface="Times New Roman" panose="02020603050405020304" pitchFamily="18" charset="0"/>
                </a:endParaRPr>
              </a:p>
              <a:p>
                <a:pPr marL="685800" lvl="1" indent="-342900">
                  <a:lnSpc>
                    <a:spcPct val="110000"/>
                  </a:lnSpc>
                  <a:buFont typeface="Wingdings" panose="05000000000000000000" pitchFamily="2" charset="2"/>
                  <a:buChar char="v"/>
                </a:pPr>
                <a:r>
                  <a:rPr lang="vi-VN" sz="2400" dirty="0" smtClean="0">
                    <a:latin typeface="Times New Roman" panose="02020603050405020304" pitchFamily="18" charset="0"/>
                    <a:cs typeface="Times New Roman" panose="02020603050405020304" pitchFamily="18" charset="0"/>
                  </a:rPr>
                  <a:t>Phía thu: </a:t>
                </a:r>
              </a:p>
              <a:p>
                <a:pPr marL="1028700" lvl="2" indent="-342900">
                  <a:lnSpc>
                    <a:spcPct val="110000"/>
                  </a:lnSpc>
                  <a:buFont typeface="Arial" panose="020B0604020202020204" pitchFamily="34" charset="0"/>
                  <a:buChar char="•"/>
                </a:pPr>
                <a:r>
                  <a:rPr lang="vi-VN" sz="2400" dirty="0" smtClean="0">
                    <a:latin typeface="Times New Roman" panose="02020603050405020304" pitchFamily="18" charset="0"/>
                    <a:cs typeface="Times New Roman" panose="02020603050405020304" pitchFamily="18" charset="0"/>
                  </a:rPr>
                  <a:t>Tín </a:t>
                </a:r>
                <a:r>
                  <a:rPr lang="vi-VN" sz="2400" dirty="0">
                    <a:latin typeface="Times New Roman" panose="02020603050405020304" pitchFamily="18" charset="0"/>
                    <a:cs typeface="Times New Roman" panose="02020603050405020304" pitchFamily="18" charset="0"/>
                  </a:rPr>
                  <a:t>hiệu nhận </a:t>
                </a:r>
                <a14:m>
                  <m:oMath xmlns:m="http://schemas.openxmlformats.org/officeDocument/2006/math">
                    <m:r>
                      <a:rPr lang="en-US" sz="2400" i="1">
                        <a:latin typeface="Cambria Math" panose="02040503050406030204" pitchFamily="18" charset="0"/>
                      </a:rPr>
                      <m:t>𝑢</m:t>
                    </m:r>
                    <m:d>
                      <m:dPr>
                        <m:ctrlPr>
                          <a:rPr lang="en-US" sz="2400" i="1">
                            <a:latin typeface="Cambria Math" panose="02040503050406030204" pitchFamily="18" charset="0"/>
                          </a:rPr>
                        </m:ctrlPr>
                      </m:dPr>
                      <m:e>
                        <m:r>
                          <a:rPr lang="en-US" sz="2400" i="1">
                            <a:latin typeface="Cambria Math" panose="02040503050406030204" pitchFamily="18" charset="0"/>
                          </a:rPr>
                          <m:t>𝑡</m:t>
                        </m:r>
                      </m:e>
                    </m:d>
                    <m:r>
                      <a:rPr lang="vi-VN" sz="2400">
                        <a:latin typeface="Cambria Math" panose="02040503050406030204" pitchFamily="18" charset="0"/>
                      </a:rPr>
                      <m:t>.</m:t>
                    </m:r>
                  </m:oMath>
                </a14:m>
                <a:endParaRPr lang="en-US" sz="2400" dirty="0">
                  <a:latin typeface="Times New Roman" panose="02020603050405020304" pitchFamily="18" charset="0"/>
                  <a:cs typeface="Times New Roman" panose="02020603050405020304" pitchFamily="18" charset="0"/>
                </a:endParaRPr>
              </a:p>
              <a:p>
                <a:pPr marL="1028700" lvl="2" indent="-342900">
                  <a:lnSpc>
                    <a:spcPct val="110000"/>
                  </a:lnSpc>
                  <a:buFont typeface="Arial" panose="020B0604020202020204" pitchFamily="34" charset="0"/>
                  <a:buChar char="•"/>
                </a:pPr>
                <a:r>
                  <a:rPr lang="vi-VN" sz="2400" dirty="0" smtClean="0">
                    <a:latin typeface="Times New Roman" panose="02020603050405020304" pitchFamily="18" charset="0"/>
                    <a:cs typeface="Times New Roman" panose="02020603050405020304" pitchFamily="18" charset="0"/>
                  </a:rPr>
                  <a:t>Qua sơ đồ giải </a:t>
                </a:r>
                <a:r>
                  <a:rPr lang="vi-VN" sz="2400" dirty="0" smtClean="0">
                    <a:latin typeface="Times New Roman" panose="02020603050405020304" pitchFamily="18" charset="0"/>
                    <a:cs typeface="Times New Roman" panose="02020603050405020304" pitchFamily="18" charset="0"/>
                    <a:sym typeface="Wingdings" panose="05000000000000000000" pitchFamily="2" charset="2"/>
                  </a:rPr>
                  <a:t> có lời giải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𝑖</m:t>
                        </m:r>
                      </m:sub>
                    </m:sSub>
                  </m:oMath>
                </a14:m>
                <a:r>
                  <a:rPr lang="vi-VN" sz="2400" dirty="0" smtClean="0">
                    <a:latin typeface="Times New Roman" panose="02020603050405020304" pitchFamily="18" charset="0"/>
                    <a:cs typeface="Times New Roman" panose="02020603050405020304" pitchFamily="18" charset="0"/>
                  </a:rPr>
                  <a:t> nào đó.</a:t>
                </a:r>
              </a:p>
              <a:p>
                <a:pPr marL="407988" lvl="2" indent="-407988">
                  <a:lnSpc>
                    <a:spcPct val="110000"/>
                  </a:lnSpc>
                  <a:buFont typeface="Wingdings" panose="05000000000000000000" pitchFamily="2" charset="2"/>
                  <a:buChar char="Ø"/>
                </a:pPr>
                <a:endParaRPr lang="vi-VN" sz="2400" dirty="0" smtClean="0">
                  <a:latin typeface="Times New Roman" panose="02020603050405020304" pitchFamily="18" charset="0"/>
                  <a:cs typeface="Times New Roman" panose="02020603050405020304" pitchFamily="18" charset="0"/>
                </a:endParaRPr>
              </a:p>
              <a:p>
                <a:pPr marL="407988" lvl="2" indent="-407988">
                  <a:lnSpc>
                    <a:spcPct val="110000"/>
                  </a:lnSpc>
                  <a:buFont typeface="Wingdings" panose="05000000000000000000" pitchFamily="2" charset="2"/>
                  <a:buChar char="Ø"/>
                </a:pPr>
                <a:r>
                  <a:rPr lang="vi-VN" sz="2400" dirty="0" smtClean="0">
                    <a:latin typeface="Times New Roman" panose="02020603050405020304" pitchFamily="18" charset="0"/>
                    <a:cs typeface="Times New Roman" panose="02020603050405020304" pitchFamily="18" charset="0"/>
                  </a:rPr>
                  <a:t>Nếu: nhận được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vi-VN" sz="2400" i="1">
                            <a:latin typeface="Cambria Math" panose="02040503050406030204" pitchFamily="18" charset="0"/>
                          </a:rPr>
                          <m:t>𝑙</m:t>
                        </m:r>
                      </m:sub>
                    </m:sSub>
                  </m:oMath>
                </a14:m>
                <a:r>
                  <a:rPr lang="vi-VN" sz="2400" dirty="0" smtClean="0">
                    <a:latin typeface="Times New Roman" panose="02020603050405020304" pitchFamily="18" charset="0"/>
                    <a:cs typeface="Times New Roman" panose="02020603050405020304" pitchFamily="18" charset="0"/>
                  </a:rPr>
                  <a:t> thì phía thu xem tín hiệu đã phát là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vi-VN" sz="2400" i="1">
                            <a:latin typeface="Cambria Math" panose="02040503050406030204" pitchFamily="18" charset="0"/>
                          </a:rPr>
                          <m:t>𝑙</m:t>
                        </m:r>
                      </m:sub>
                    </m:sSub>
                  </m:oMath>
                </a14:m>
                <a:r>
                  <a:rPr lang="vi-VN"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sym typeface="Wingdings" panose="05000000000000000000" pitchFamily="2" charset="2"/>
                  </a:rPr>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vi-VN" sz="2400" i="1">
                            <a:latin typeface="Cambria Math" panose="02040503050406030204" pitchFamily="18" charset="0"/>
                          </a:rPr>
                          <m:t>𝑙</m:t>
                        </m:r>
                      </m:sub>
                    </m:sSub>
                  </m:oMath>
                </a14:m>
                <a:r>
                  <a:rPr lang="vi-VN" sz="2400" dirty="0" smtClean="0">
                    <a:latin typeface="Times New Roman" panose="02020603050405020304" pitchFamily="18" charset="0"/>
                    <a:cs typeface="Times New Roman" panose="02020603050405020304" pitchFamily="18" charset="0"/>
                    <a:sym typeface="Wingdings" panose="05000000000000000000" pitchFamily="2" charset="2"/>
                  </a:rPr>
                  <a:t> được phát với xác suất </a:t>
                </a:r>
                <a14:m>
                  <m:oMath xmlns:m="http://schemas.openxmlformats.org/officeDocument/2006/math">
                    <m:r>
                      <a:rPr lang="vi-VN" sz="2400" i="1" dirty="0">
                        <a:latin typeface="Cambria Math" panose="02040503050406030204" pitchFamily="18" charset="0"/>
                        <a:sym typeface="Wingdings" panose="05000000000000000000" pitchFamily="2" charset="2"/>
                      </a:rPr>
                      <m:t>𝑝</m:t>
                    </m:r>
                    <m:d>
                      <m:dPr>
                        <m:ctrlPr>
                          <a:rPr lang="en-US" sz="2400" i="1">
                            <a:latin typeface="Cambria Math" panose="02040503050406030204" pitchFamily="18" charset="0"/>
                          </a:rPr>
                        </m:ctrlPr>
                      </m:dPr>
                      <m:e>
                        <m:f>
                          <m:fPr>
                            <m:type m:val="lin"/>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𝑙</m:t>
                                </m:r>
                              </m:sub>
                            </m:sSub>
                          </m:num>
                          <m:den>
                            <m:r>
                              <a:rPr lang="en-US" sz="2400" i="1">
                                <a:latin typeface="Cambria Math" panose="02040503050406030204" pitchFamily="18" charset="0"/>
                              </a:rPr>
                              <m:t>𝑢</m:t>
                            </m:r>
                          </m:den>
                        </m:f>
                      </m:e>
                    </m:d>
                  </m:oMath>
                </a14:m>
                <a:r>
                  <a:rPr lang="vi-VN" sz="2400" dirty="0" smtClean="0">
                    <a:latin typeface="Times New Roman" panose="02020603050405020304" pitchFamily="18" charset="0"/>
                    <a:cs typeface="Times New Roman" panose="02020603050405020304" pitchFamily="18" charset="0"/>
                  </a:rPr>
                  <a:t> (còn gọi là xác suất hậu nghiệm)</a:t>
                </a:r>
              </a:p>
              <a:p>
                <a:pPr marL="407988" lvl="2" indent="-407988">
                  <a:lnSpc>
                    <a:spcPct val="110000"/>
                  </a:lnSpc>
                  <a:buFont typeface="Wingdings" panose="05000000000000000000" pitchFamily="2" charset="2"/>
                  <a:buChar char="Ø"/>
                </a:pPr>
                <a:r>
                  <a:rPr lang="vi-VN" sz="2400" dirty="0" smtClean="0">
                    <a:latin typeface="Times New Roman" panose="02020603050405020304" pitchFamily="18" charset="0"/>
                    <a:cs typeface="Times New Roman" panose="02020603050405020304" pitchFamily="18" charset="0"/>
                  </a:rPr>
                  <a:t>Xác suất giải sai: </a:t>
                </a:r>
                <a14:m>
                  <m:oMath xmlns:m="http://schemas.openxmlformats.org/officeDocument/2006/math">
                    <m:r>
                      <a:rPr lang="en-US" sz="2400" i="1">
                        <a:solidFill>
                          <a:srgbClr val="66FF33"/>
                        </a:solidFill>
                        <a:latin typeface="Cambria Math" panose="02040503050406030204" pitchFamily="18" charset="0"/>
                      </a:rPr>
                      <m:t>𝑝</m:t>
                    </m:r>
                    <m:d>
                      <m:dPr>
                        <m:ctrlPr>
                          <a:rPr lang="en-US" sz="2400" i="1">
                            <a:solidFill>
                              <a:srgbClr val="66FF33"/>
                            </a:solidFill>
                            <a:latin typeface="Cambria Math" panose="02040503050406030204" pitchFamily="18" charset="0"/>
                          </a:rPr>
                        </m:ctrlPr>
                      </m:dPr>
                      <m:e>
                        <m:r>
                          <a:rPr lang="en-US" sz="2400" i="1">
                            <a:solidFill>
                              <a:srgbClr val="66FF33"/>
                            </a:solidFill>
                            <a:latin typeface="Cambria Math" panose="02040503050406030204" pitchFamily="18" charset="0"/>
                          </a:rPr>
                          <m:t>𝑠𝑎</m:t>
                        </m:r>
                        <m:f>
                          <m:fPr>
                            <m:type m:val="lin"/>
                            <m:ctrlPr>
                              <a:rPr lang="en-US" sz="2400" i="1">
                                <a:solidFill>
                                  <a:srgbClr val="66FF33"/>
                                </a:solidFill>
                                <a:latin typeface="Cambria Math" panose="02040503050406030204" pitchFamily="18" charset="0"/>
                              </a:rPr>
                            </m:ctrlPr>
                          </m:fPr>
                          <m:num>
                            <m:r>
                              <a:rPr lang="en-US" sz="2400" i="1">
                                <a:solidFill>
                                  <a:srgbClr val="66FF33"/>
                                </a:solidFill>
                                <a:latin typeface="Cambria Math" panose="02040503050406030204" pitchFamily="18" charset="0"/>
                              </a:rPr>
                              <m:t>𝑖</m:t>
                            </m:r>
                          </m:num>
                          <m:den>
                            <m:r>
                              <a:rPr lang="en-US" sz="2400" i="1">
                                <a:solidFill>
                                  <a:srgbClr val="66FF33"/>
                                </a:solidFill>
                                <a:latin typeface="Cambria Math" panose="02040503050406030204" pitchFamily="18" charset="0"/>
                              </a:rPr>
                              <m:t>𝑢</m:t>
                            </m:r>
                          </m:den>
                        </m:f>
                        <m:r>
                          <a:rPr lang="en-US" sz="2400">
                            <a:solidFill>
                              <a:srgbClr val="66FF33"/>
                            </a:solidFill>
                            <a:latin typeface="Cambria Math" panose="02040503050406030204" pitchFamily="18" charset="0"/>
                          </a:rPr>
                          <m:t>,</m:t>
                        </m:r>
                        <m:sSub>
                          <m:sSubPr>
                            <m:ctrlPr>
                              <a:rPr lang="en-US" sz="2400" i="1">
                                <a:solidFill>
                                  <a:srgbClr val="66FF33"/>
                                </a:solidFill>
                                <a:latin typeface="Cambria Math" panose="02040503050406030204" pitchFamily="18" charset="0"/>
                              </a:rPr>
                            </m:ctrlPr>
                          </m:sSubPr>
                          <m:e>
                            <m:r>
                              <a:rPr lang="en-US" sz="2400" i="1">
                                <a:solidFill>
                                  <a:srgbClr val="66FF33"/>
                                </a:solidFill>
                                <a:latin typeface="Cambria Math" panose="02040503050406030204" pitchFamily="18" charset="0"/>
                              </a:rPr>
                              <m:t>𝛽</m:t>
                            </m:r>
                          </m:e>
                          <m:sub>
                            <m:r>
                              <a:rPr lang="en-US" sz="2400" i="1">
                                <a:solidFill>
                                  <a:srgbClr val="66FF33"/>
                                </a:solidFill>
                                <a:latin typeface="Cambria Math" panose="02040503050406030204" pitchFamily="18" charset="0"/>
                              </a:rPr>
                              <m:t>𝑙</m:t>
                            </m:r>
                          </m:sub>
                        </m:sSub>
                      </m:e>
                    </m:d>
                    <m:r>
                      <a:rPr lang="en-US" sz="2400">
                        <a:solidFill>
                          <a:srgbClr val="66FF33"/>
                        </a:solidFill>
                        <a:latin typeface="Cambria Math" panose="02040503050406030204" pitchFamily="18" charset="0"/>
                      </a:rPr>
                      <m:t>=1−</m:t>
                    </m:r>
                    <m:r>
                      <a:rPr lang="en-US" sz="2400" i="1">
                        <a:solidFill>
                          <a:srgbClr val="66FF33"/>
                        </a:solidFill>
                        <a:latin typeface="Cambria Math" panose="02040503050406030204" pitchFamily="18" charset="0"/>
                      </a:rPr>
                      <m:t>𝑝</m:t>
                    </m:r>
                    <m:d>
                      <m:dPr>
                        <m:ctrlPr>
                          <a:rPr lang="en-US" sz="2400" i="1">
                            <a:solidFill>
                              <a:srgbClr val="66FF33"/>
                            </a:solidFill>
                            <a:latin typeface="Cambria Math" panose="02040503050406030204" pitchFamily="18" charset="0"/>
                          </a:rPr>
                        </m:ctrlPr>
                      </m:dPr>
                      <m:e>
                        <m:f>
                          <m:fPr>
                            <m:type m:val="lin"/>
                            <m:ctrlPr>
                              <a:rPr lang="en-US" sz="2400" i="1">
                                <a:solidFill>
                                  <a:srgbClr val="66FF33"/>
                                </a:solidFill>
                                <a:latin typeface="Cambria Math" panose="02040503050406030204" pitchFamily="18" charset="0"/>
                              </a:rPr>
                            </m:ctrlPr>
                          </m:fPr>
                          <m:num>
                            <m:sSub>
                              <m:sSubPr>
                                <m:ctrlPr>
                                  <a:rPr lang="en-US" sz="2400" i="1">
                                    <a:solidFill>
                                      <a:srgbClr val="66FF33"/>
                                    </a:solidFill>
                                    <a:latin typeface="Cambria Math" panose="02040503050406030204" pitchFamily="18" charset="0"/>
                                  </a:rPr>
                                </m:ctrlPr>
                              </m:sSubPr>
                              <m:e>
                                <m:r>
                                  <a:rPr lang="en-US" sz="2400" i="1">
                                    <a:solidFill>
                                      <a:srgbClr val="66FF33"/>
                                    </a:solidFill>
                                    <a:latin typeface="Cambria Math" panose="02040503050406030204" pitchFamily="18" charset="0"/>
                                  </a:rPr>
                                  <m:t>𝛼</m:t>
                                </m:r>
                              </m:e>
                              <m:sub>
                                <m:r>
                                  <a:rPr lang="en-US" sz="2400" i="1">
                                    <a:solidFill>
                                      <a:srgbClr val="66FF33"/>
                                    </a:solidFill>
                                    <a:latin typeface="Cambria Math" panose="02040503050406030204" pitchFamily="18" charset="0"/>
                                  </a:rPr>
                                  <m:t>𝑙</m:t>
                                </m:r>
                              </m:sub>
                            </m:sSub>
                          </m:num>
                          <m:den>
                            <m:r>
                              <a:rPr lang="en-US" sz="2400" i="1">
                                <a:solidFill>
                                  <a:srgbClr val="66FF33"/>
                                </a:solidFill>
                                <a:latin typeface="Cambria Math" panose="02040503050406030204" pitchFamily="18" charset="0"/>
                              </a:rPr>
                              <m:t>𝑢</m:t>
                            </m:r>
                          </m:den>
                        </m:f>
                      </m:e>
                    </m:d>
                  </m:oMath>
                </a14:m>
                <a:endParaRPr lang="en-US" sz="2400" dirty="0">
                  <a:latin typeface="Times New Roman" panose="02020603050405020304" pitchFamily="18" charset="0"/>
                  <a:cs typeface="Times New Roman" panose="02020603050405020304" pitchFamily="18" charset="0"/>
                </a:endParaRPr>
              </a:p>
              <a:p>
                <a:pPr marL="407988" lvl="2" indent="-407988">
                  <a:lnSpc>
                    <a:spcPct val="110000"/>
                  </a:lnSpc>
                  <a:buFont typeface="Wingdings" panose="05000000000000000000" pitchFamily="2" charset="2"/>
                  <a:buChar char="Ø"/>
                </a:pPr>
                <a:r>
                  <a:rPr lang="vi-VN" sz="2400" dirty="0" smtClean="0">
                    <a:latin typeface="Times New Roman" panose="02020603050405020304" pitchFamily="18" charset="0"/>
                    <a:cs typeface="Times New Roman" panose="02020603050405020304" pitchFamily="18" charset="0"/>
                  </a:rPr>
                  <a:t>Quy tắc giải tối ưu: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42900" y="1000125"/>
                <a:ext cx="11620500" cy="5543550"/>
              </a:xfrm>
              <a:blipFill rotWithShape="0">
                <a:blip r:embed="rId2"/>
                <a:stretch>
                  <a:fillRect l="-682" t="-660" b="-9571"/>
                </a:stretch>
              </a:blipFill>
            </p:spPr>
            <p:txBody>
              <a:bodyPr/>
              <a:lstStyle/>
              <a:p>
                <a:r>
                  <a:rPr lang="en-US">
                    <a:noFill/>
                  </a:rPr>
                  <a:t> </a:t>
                </a:r>
              </a:p>
            </p:txBody>
          </p:sp>
        </mc:Fallback>
      </mc:AlternateContent>
      <p:cxnSp>
        <p:nvCxnSpPr>
          <p:cNvPr id="5" name="Straight Connector 4"/>
          <p:cNvCxnSpPr/>
          <p:nvPr/>
        </p:nvCxnSpPr>
        <p:spPr>
          <a:xfrm>
            <a:off x="15240" y="762003"/>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normAutofit lnSpcReduction="10000"/>
          </a:bodyPr>
          <a:lstStyle/>
          <a:p>
            <a:fld id="{A5965DA7-CFD0-4BBC-8CE4-76678E81AE32}" type="slidenum">
              <a:rPr lang="en-US" smtClean="0"/>
              <a:t>6</a:t>
            </a:fld>
            <a:endParaRPr lang="en-US"/>
          </a:p>
        </p:txBody>
      </p:sp>
    </p:spTree>
    <p:extLst>
      <p:ext uri="{BB962C8B-B14F-4D97-AF65-F5344CB8AC3E}">
        <p14:creationId xmlns:p14="http://schemas.microsoft.com/office/powerpoint/2010/main" val="13249802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10801350" cy="762003"/>
          </a:xfrm>
        </p:spPr>
        <p:txBody>
          <a:bodyPr>
            <a:normAutofit/>
          </a:bodyPr>
          <a:lstStyle/>
          <a:p>
            <a:r>
              <a:rPr lang="vi-VN" sz="3600" dirty="0" smtClean="0">
                <a:solidFill>
                  <a:srgbClr val="FFFF00"/>
                </a:solidFill>
              </a:rPr>
              <a:t>5.1</a:t>
            </a:r>
            <a:r>
              <a:rPr lang="vi-VN" sz="3600" dirty="0">
                <a:solidFill>
                  <a:srgbClr val="FFFF00"/>
                </a:solidFill>
              </a:rPr>
              <a:t>	Đặt bài toán và các khái niệm cơ bản</a:t>
            </a:r>
            <a:endParaRPr lang="vi-VN" sz="3600" dirty="0" smtClean="0">
              <a:solidFill>
                <a:srgbClr val="FFFF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42899" y="1000125"/>
                <a:ext cx="11782425" cy="5543550"/>
              </a:xfrm>
            </p:spPr>
            <p:txBody>
              <a:bodyPr>
                <a:noAutofit/>
              </a:bodyPr>
              <a:lstStyle/>
              <a:p>
                <a:pPr lvl="1" indent="-457200">
                  <a:lnSpc>
                    <a:spcPct val="110000"/>
                  </a:lnSpc>
                  <a:buFont typeface="Wingdings" panose="05000000000000000000" pitchFamily="2" charset="2"/>
                  <a:buChar char="§"/>
                </a:pPr>
                <a:r>
                  <a:rPr lang="vi-VN" sz="2600" b="1" dirty="0" smtClean="0">
                    <a:solidFill>
                      <a:srgbClr val="66FF33"/>
                    </a:solidFill>
                    <a:latin typeface="Times New Roman" panose="02020603050405020304" pitchFamily="18" charset="0"/>
                    <a:cs typeface="Times New Roman" panose="02020603050405020304" pitchFamily="18" charset="0"/>
                  </a:rPr>
                  <a:t>Xác suất giải sai và quy tắc giải tối ưu</a:t>
                </a:r>
                <a:endParaRPr lang="en-US" sz="2600" dirty="0">
                  <a:latin typeface="Times New Roman" panose="02020603050405020304" pitchFamily="18" charset="0"/>
                  <a:cs typeface="Times New Roman" panose="02020603050405020304" pitchFamily="18" charset="0"/>
                </a:endParaRPr>
              </a:p>
              <a:p>
                <a:pPr marL="800100" lvl="2" indent="-342900">
                  <a:lnSpc>
                    <a:spcPct val="110000"/>
                  </a:lnSpc>
                  <a:buFont typeface="Wingdings" panose="05000000000000000000" pitchFamily="2" charset="2"/>
                  <a:buChar char="Ø"/>
                </a:pPr>
                <a:r>
                  <a:rPr lang="vi-VN" sz="2600" dirty="0" smtClean="0">
                    <a:latin typeface="Times New Roman" panose="02020603050405020304" pitchFamily="18" charset="0"/>
                    <a:cs typeface="Times New Roman" panose="02020603050405020304" pitchFamily="18" charset="0"/>
                  </a:rPr>
                  <a:t>Quy tắc giải tối ưu: xét hai sơ đồ giải:</a:t>
                </a:r>
              </a:p>
              <a:p>
                <a:pPr marL="1143000" lvl="3" indent="-342900">
                  <a:lnSpc>
                    <a:spcPct val="110000"/>
                  </a:lnSpc>
                  <a:buFont typeface="Arial" panose="020B0604020202020204" pitchFamily="34" charset="0"/>
                  <a:buChar char="•"/>
                </a:pPr>
                <a:r>
                  <a:rPr lang="vi-VN" sz="2600" dirty="0" smtClean="0">
                    <a:latin typeface="Times New Roman" panose="02020603050405020304" pitchFamily="18" charset="0"/>
                    <a:cs typeface="Times New Roman" panose="02020603050405020304" pitchFamily="18" charset="0"/>
                  </a:rPr>
                  <a:t>Tín hiệu </a:t>
                </a:r>
                <a14:m>
                  <m:oMath xmlns:m="http://schemas.openxmlformats.org/officeDocument/2006/math">
                    <m:r>
                      <a:rPr lang="en-US" sz="2600" i="1">
                        <a:latin typeface="Cambria Math" panose="02040503050406030204" pitchFamily="18" charset="0"/>
                      </a:rPr>
                      <m:t>𝑢</m:t>
                    </m:r>
                    <m:d>
                      <m:dPr>
                        <m:ctrlPr>
                          <a:rPr lang="en-US" sz="2600" i="1">
                            <a:latin typeface="Cambria Math" panose="02040503050406030204" pitchFamily="18" charset="0"/>
                          </a:rPr>
                        </m:ctrlPr>
                      </m:dPr>
                      <m:e>
                        <m:r>
                          <a:rPr lang="en-US" sz="2600" i="1">
                            <a:latin typeface="Cambria Math" panose="02040503050406030204" pitchFamily="18" charset="0"/>
                          </a:rPr>
                          <m:t>𝑡</m:t>
                        </m:r>
                      </m:e>
                    </m:d>
                  </m:oMath>
                </a14:m>
                <a:r>
                  <a:rPr lang="vi-VN" sz="2600" dirty="0" smtClean="0">
                    <a:latin typeface="Times New Roman" panose="02020603050405020304" pitchFamily="18" charset="0"/>
                    <a:cs typeface="Times New Roman" panose="02020603050405020304" pitchFamily="18" charset="0"/>
                  </a:rPr>
                  <a:t> cho ra </a:t>
                </a:r>
                <a14:m>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𝛽</m:t>
                        </m:r>
                      </m:e>
                      <m:sub>
                        <m:r>
                          <a:rPr lang="en-US" sz="2600">
                            <a:latin typeface="Cambria Math" panose="02040503050406030204" pitchFamily="18" charset="0"/>
                          </a:rPr>
                          <m:t>1</m:t>
                        </m:r>
                      </m:sub>
                    </m:sSub>
                  </m:oMath>
                </a14:m>
                <a:endParaRPr lang="vi-VN" sz="2600" dirty="0" smtClean="0">
                  <a:latin typeface="Times New Roman" panose="02020603050405020304" pitchFamily="18" charset="0"/>
                  <a:cs typeface="Times New Roman" panose="02020603050405020304" pitchFamily="18" charset="0"/>
                </a:endParaRPr>
              </a:p>
              <a:p>
                <a:pPr marL="1143000" lvl="3" indent="-342900">
                  <a:lnSpc>
                    <a:spcPct val="110000"/>
                  </a:lnSpc>
                  <a:buFont typeface="Arial" panose="020B0604020202020204" pitchFamily="34" charset="0"/>
                  <a:buChar char="•"/>
                </a:pPr>
                <a:r>
                  <a:rPr lang="vi-VN" sz="2600" dirty="0" smtClean="0">
                    <a:latin typeface="Times New Roman" panose="02020603050405020304" pitchFamily="18" charset="0"/>
                    <a:cs typeface="Times New Roman" panose="02020603050405020304" pitchFamily="18" charset="0"/>
                  </a:rPr>
                  <a:t>Tín hiệu </a:t>
                </a:r>
                <a14:m>
                  <m:oMath xmlns:m="http://schemas.openxmlformats.org/officeDocument/2006/math">
                    <m:r>
                      <a:rPr lang="en-US" sz="2600" i="1">
                        <a:latin typeface="Cambria Math" panose="02040503050406030204" pitchFamily="18" charset="0"/>
                      </a:rPr>
                      <m:t>𝑢</m:t>
                    </m:r>
                    <m:d>
                      <m:dPr>
                        <m:ctrlPr>
                          <a:rPr lang="en-US" sz="2600" i="1">
                            <a:latin typeface="Cambria Math" panose="02040503050406030204" pitchFamily="18" charset="0"/>
                          </a:rPr>
                        </m:ctrlPr>
                      </m:dPr>
                      <m:e>
                        <m:r>
                          <a:rPr lang="vi-VN" sz="2600" i="1">
                            <a:latin typeface="Cambria Math" panose="02040503050406030204" pitchFamily="18" charset="0"/>
                          </a:rPr>
                          <m:t>𝑙</m:t>
                        </m:r>
                      </m:e>
                    </m:d>
                  </m:oMath>
                </a14:m>
                <a:r>
                  <a:rPr lang="vi-VN" sz="2600" dirty="0">
                    <a:latin typeface="Times New Roman" panose="02020603050405020304" pitchFamily="18" charset="0"/>
                    <a:cs typeface="Times New Roman" panose="02020603050405020304" pitchFamily="18" charset="0"/>
                  </a:rPr>
                  <a:t> cho ra </a:t>
                </a:r>
                <a14:m>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𝛽</m:t>
                        </m:r>
                      </m:e>
                      <m:sub>
                        <m:r>
                          <a:rPr lang="vi-VN" sz="2600" i="1">
                            <a:latin typeface="Cambria Math" panose="02040503050406030204" pitchFamily="18" charset="0"/>
                          </a:rPr>
                          <m:t>2</m:t>
                        </m:r>
                      </m:sub>
                    </m:sSub>
                  </m:oMath>
                </a14:m>
                <a:endParaRPr lang="en-US" sz="2600" dirty="0">
                  <a:latin typeface="Times New Roman" panose="02020603050405020304" pitchFamily="18" charset="0"/>
                  <a:cs typeface="Times New Roman" panose="02020603050405020304" pitchFamily="18" charset="0"/>
                </a:endParaRPr>
              </a:p>
              <a:p>
                <a:pPr marL="800100" lvl="3" indent="0">
                  <a:lnSpc>
                    <a:spcPct val="110000"/>
                  </a:lnSpc>
                  <a:buNone/>
                </a:pPr>
                <a:r>
                  <a:rPr lang="vi-VN" sz="2600" dirty="0" smtClean="0">
                    <a:latin typeface="Times New Roman" panose="02020603050405020304" pitchFamily="18" charset="0"/>
                    <a:cs typeface="Times New Roman" panose="02020603050405020304" pitchFamily="18" charset="0"/>
                  </a:rPr>
                  <a:t>Nếu </a:t>
                </a:r>
                <a14:m>
                  <m:oMath xmlns:m="http://schemas.openxmlformats.org/officeDocument/2006/math">
                    <m:r>
                      <a:rPr lang="en-US" sz="2600" i="1">
                        <a:latin typeface="Cambria Math" panose="02040503050406030204" pitchFamily="18" charset="0"/>
                      </a:rPr>
                      <m:t>𝑝</m:t>
                    </m:r>
                    <m:d>
                      <m:dPr>
                        <m:ctrlPr>
                          <a:rPr lang="en-US" sz="2600" i="1">
                            <a:latin typeface="Cambria Math" panose="02040503050406030204" pitchFamily="18" charset="0"/>
                          </a:rPr>
                        </m:ctrlPr>
                      </m:dPr>
                      <m:e>
                        <m:r>
                          <a:rPr lang="en-US" sz="2600" i="1">
                            <a:latin typeface="Cambria Math" panose="02040503050406030204" pitchFamily="18" charset="0"/>
                          </a:rPr>
                          <m:t>𝑠𝑎</m:t>
                        </m:r>
                        <m:f>
                          <m:fPr>
                            <m:type m:val="lin"/>
                            <m:ctrlPr>
                              <a:rPr lang="en-US" sz="2600" i="1">
                                <a:latin typeface="Cambria Math" panose="02040503050406030204" pitchFamily="18" charset="0"/>
                              </a:rPr>
                            </m:ctrlPr>
                          </m:fPr>
                          <m:num>
                            <m:r>
                              <a:rPr lang="en-US" sz="2600" i="1">
                                <a:latin typeface="Cambria Math" panose="02040503050406030204" pitchFamily="18" charset="0"/>
                              </a:rPr>
                              <m:t>𝑖</m:t>
                            </m:r>
                          </m:num>
                          <m:den>
                            <m:r>
                              <a:rPr lang="en-US" sz="2600" i="1">
                                <a:latin typeface="Cambria Math" panose="02040503050406030204" pitchFamily="18" charset="0"/>
                              </a:rPr>
                              <m:t>𝑢</m:t>
                            </m:r>
                          </m:den>
                        </m:f>
                        <m:r>
                          <a:rPr lang="en-US" sz="2600">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𝛽</m:t>
                            </m:r>
                          </m:e>
                          <m:sub>
                            <m:r>
                              <a:rPr lang="en-US" sz="2600">
                                <a:latin typeface="Cambria Math" panose="02040503050406030204" pitchFamily="18" charset="0"/>
                              </a:rPr>
                              <m:t>1</m:t>
                            </m:r>
                          </m:sub>
                        </m:sSub>
                      </m:e>
                    </m:d>
                    <m:r>
                      <a:rPr lang="en-US" sz="2600">
                        <a:latin typeface="Cambria Math" panose="02040503050406030204" pitchFamily="18" charset="0"/>
                      </a:rPr>
                      <m:t>&lt;</m:t>
                    </m:r>
                    <m:r>
                      <a:rPr lang="en-US" sz="2600" i="1">
                        <a:latin typeface="Cambria Math" panose="02040503050406030204" pitchFamily="18" charset="0"/>
                      </a:rPr>
                      <m:t>𝑝</m:t>
                    </m:r>
                    <m:d>
                      <m:dPr>
                        <m:ctrlPr>
                          <a:rPr lang="en-US" sz="2600" i="1">
                            <a:latin typeface="Cambria Math" panose="02040503050406030204" pitchFamily="18" charset="0"/>
                          </a:rPr>
                        </m:ctrlPr>
                      </m:dPr>
                      <m:e>
                        <m:r>
                          <a:rPr lang="en-US" sz="2600" i="1">
                            <a:latin typeface="Cambria Math" panose="02040503050406030204" pitchFamily="18" charset="0"/>
                          </a:rPr>
                          <m:t>𝑠𝑎</m:t>
                        </m:r>
                        <m:f>
                          <m:fPr>
                            <m:type m:val="lin"/>
                            <m:ctrlPr>
                              <a:rPr lang="en-US" sz="2600" i="1">
                                <a:latin typeface="Cambria Math" panose="02040503050406030204" pitchFamily="18" charset="0"/>
                              </a:rPr>
                            </m:ctrlPr>
                          </m:fPr>
                          <m:num>
                            <m:r>
                              <a:rPr lang="en-US" sz="2600" i="1">
                                <a:latin typeface="Cambria Math" panose="02040503050406030204" pitchFamily="18" charset="0"/>
                              </a:rPr>
                              <m:t>𝑖</m:t>
                            </m:r>
                          </m:num>
                          <m:den>
                            <m:r>
                              <a:rPr lang="en-US" sz="2600" i="1">
                                <a:latin typeface="Cambria Math" panose="02040503050406030204" pitchFamily="18" charset="0"/>
                              </a:rPr>
                              <m:t>𝑢</m:t>
                            </m:r>
                          </m:den>
                        </m:f>
                        <m:r>
                          <a:rPr lang="en-US" sz="2600">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𝛽</m:t>
                            </m:r>
                          </m:e>
                          <m:sub>
                            <m:r>
                              <a:rPr lang="en-US" sz="2600">
                                <a:latin typeface="Cambria Math" panose="02040503050406030204" pitchFamily="18" charset="0"/>
                              </a:rPr>
                              <m:t>2</m:t>
                            </m:r>
                          </m:sub>
                        </m:sSub>
                      </m:e>
                    </m:d>
                  </m:oMath>
                </a14:m>
                <a:r>
                  <a:rPr lang="vi-VN" sz="2600" dirty="0" smtClean="0">
                    <a:latin typeface="Times New Roman" panose="02020603050405020304" pitchFamily="18" charset="0"/>
                    <a:cs typeface="Times New Roman" panose="02020603050405020304" pitchFamily="18" charset="0"/>
                  </a:rPr>
                  <a:t> </a:t>
                </a:r>
                <a:r>
                  <a:rPr lang="vi-VN" sz="2600" dirty="0" smtClean="0">
                    <a:latin typeface="Times New Roman" panose="02020603050405020304" pitchFamily="18" charset="0"/>
                    <a:cs typeface="Times New Roman" panose="02020603050405020304" pitchFamily="18" charset="0"/>
                    <a:sym typeface="Wingdings" panose="05000000000000000000" pitchFamily="2" charset="2"/>
                  </a:rPr>
                  <a:t> sơ đồ giải thứ nhất tối ưu hơn thứ hai </a:t>
                </a:r>
                <a:endParaRPr lang="en-US" sz="2600" dirty="0">
                  <a:latin typeface="Times New Roman" panose="02020603050405020304" pitchFamily="18" charset="0"/>
                  <a:cs typeface="Times New Roman" panose="02020603050405020304" pitchFamily="18" charset="0"/>
                </a:endParaRPr>
              </a:p>
              <a:p>
                <a:pPr marL="800100" lvl="3" indent="0">
                  <a:lnSpc>
                    <a:spcPct val="110000"/>
                  </a:lnSpc>
                  <a:buNone/>
                </a:pPr>
                <a:r>
                  <a:rPr lang="vi-VN" sz="2600" dirty="0" smtClean="0">
                    <a:latin typeface="Times New Roman" panose="02020603050405020304" pitchFamily="18" charset="0"/>
                    <a:cs typeface="Times New Roman" panose="02020603050405020304" pitchFamily="18" charset="0"/>
                  </a:rPr>
                  <a:t>Xét </a:t>
                </a:r>
                <a:r>
                  <a:rPr lang="vi-VN" sz="2600" i="1" dirty="0" smtClean="0">
                    <a:latin typeface="Times New Roman" panose="02020603050405020304" pitchFamily="18" charset="0"/>
                    <a:cs typeface="Times New Roman" panose="02020603050405020304" pitchFamily="18" charset="0"/>
                  </a:rPr>
                  <a:t>m</a:t>
                </a:r>
                <a:r>
                  <a:rPr lang="vi-VN" sz="2600" dirty="0" smtClean="0">
                    <a:latin typeface="Times New Roman" panose="02020603050405020304" pitchFamily="18" charset="0"/>
                    <a:cs typeface="Times New Roman" panose="02020603050405020304" pitchFamily="18" charset="0"/>
                  </a:rPr>
                  <a:t> sơ đồ giải, ta có (</a:t>
                </a:r>
                <a:r>
                  <a:rPr lang="vi-VN" sz="2600" i="1" dirty="0" smtClean="0">
                    <a:latin typeface="Times New Roman" panose="02020603050405020304" pitchFamily="18" charset="0"/>
                    <a:cs typeface="Times New Roman" panose="02020603050405020304" pitchFamily="18" charset="0"/>
                  </a:rPr>
                  <a:t>m</a:t>
                </a:r>
                <a:r>
                  <a:rPr lang="vi-VN" sz="2600" dirty="0" smtClean="0">
                    <a:latin typeface="Times New Roman" panose="02020603050405020304" pitchFamily="18" charset="0"/>
                    <a:cs typeface="Times New Roman" panose="02020603050405020304" pitchFamily="18" charset="0"/>
                  </a:rPr>
                  <a:t> – 1)  hệ như sau: </a:t>
                </a:r>
                <a14:m>
                  <m:oMath xmlns:m="http://schemas.openxmlformats.org/officeDocument/2006/math">
                    <m:r>
                      <a:rPr lang="en-US" sz="2600" i="1" smtClean="0">
                        <a:solidFill>
                          <a:srgbClr val="66FF33"/>
                        </a:solidFill>
                        <a:latin typeface="Cambria Math" panose="02040503050406030204" pitchFamily="18" charset="0"/>
                      </a:rPr>
                      <m:t>𝑝</m:t>
                    </m:r>
                    <m:d>
                      <m:dPr>
                        <m:ctrlPr>
                          <a:rPr lang="en-US" sz="2600" i="1">
                            <a:solidFill>
                              <a:srgbClr val="66FF33"/>
                            </a:solidFill>
                            <a:latin typeface="Cambria Math" panose="02040503050406030204" pitchFamily="18" charset="0"/>
                          </a:rPr>
                        </m:ctrlPr>
                      </m:dPr>
                      <m:e>
                        <m:f>
                          <m:fPr>
                            <m:type m:val="lin"/>
                            <m:ctrlPr>
                              <a:rPr lang="en-US" sz="2600" i="1">
                                <a:solidFill>
                                  <a:srgbClr val="66FF33"/>
                                </a:solidFill>
                                <a:latin typeface="Cambria Math" panose="02040503050406030204" pitchFamily="18" charset="0"/>
                              </a:rPr>
                            </m:ctrlPr>
                          </m:fPr>
                          <m:num>
                            <m:sSub>
                              <m:sSubPr>
                                <m:ctrlPr>
                                  <a:rPr lang="en-US" sz="2600" i="1">
                                    <a:solidFill>
                                      <a:srgbClr val="66FF33"/>
                                    </a:solidFill>
                                    <a:latin typeface="Cambria Math" panose="02040503050406030204" pitchFamily="18" charset="0"/>
                                  </a:rPr>
                                </m:ctrlPr>
                              </m:sSubPr>
                              <m:e>
                                <m:r>
                                  <a:rPr lang="en-US" sz="2600" i="1">
                                    <a:solidFill>
                                      <a:srgbClr val="66FF33"/>
                                    </a:solidFill>
                                    <a:latin typeface="Cambria Math" panose="02040503050406030204" pitchFamily="18" charset="0"/>
                                  </a:rPr>
                                  <m:t>𝛼</m:t>
                                </m:r>
                              </m:e>
                              <m:sub>
                                <m:r>
                                  <a:rPr lang="en-US" sz="2600" i="1">
                                    <a:solidFill>
                                      <a:srgbClr val="66FF33"/>
                                    </a:solidFill>
                                    <a:latin typeface="Cambria Math" panose="02040503050406030204" pitchFamily="18" charset="0"/>
                                  </a:rPr>
                                  <m:t>𝑙</m:t>
                                </m:r>
                              </m:sub>
                            </m:sSub>
                          </m:num>
                          <m:den>
                            <m:r>
                              <a:rPr lang="en-US" sz="2600" i="1">
                                <a:solidFill>
                                  <a:srgbClr val="66FF33"/>
                                </a:solidFill>
                                <a:latin typeface="Cambria Math" panose="02040503050406030204" pitchFamily="18" charset="0"/>
                              </a:rPr>
                              <m:t>𝑢</m:t>
                            </m:r>
                          </m:den>
                        </m:f>
                      </m:e>
                    </m:d>
                    <m:r>
                      <a:rPr lang="en-US" sz="2600">
                        <a:solidFill>
                          <a:srgbClr val="66FF33"/>
                        </a:solidFill>
                        <a:latin typeface="Cambria Math" panose="02040503050406030204" pitchFamily="18" charset="0"/>
                      </a:rPr>
                      <m:t>&gt;</m:t>
                    </m:r>
                    <m:r>
                      <a:rPr lang="en-US" sz="2600" i="1">
                        <a:solidFill>
                          <a:srgbClr val="66FF33"/>
                        </a:solidFill>
                        <a:latin typeface="Cambria Math" panose="02040503050406030204" pitchFamily="18" charset="0"/>
                      </a:rPr>
                      <m:t>𝑝</m:t>
                    </m:r>
                    <m:d>
                      <m:dPr>
                        <m:ctrlPr>
                          <a:rPr lang="en-US" sz="2600" i="1">
                            <a:solidFill>
                              <a:srgbClr val="66FF33"/>
                            </a:solidFill>
                            <a:latin typeface="Cambria Math" panose="02040503050406030204" pitchFamily="18" charset="0"/>
                          </a:rPr>
                        </m:ctrlPr>
                      </m:dPr>
                      <m:e>
                        <m:f>
                          <m:fPr>
                            <m:type m:val="lin"/>
                            <m:ctrlPr>
                              <a:rPr lang="en-US" sz="2600" i="1">
                                <a:solidFill>
                                  <a:srgbClr val="66FF33"/>
                                </a:solidFill>
                                <a:latin typeface="Cambria Math" panose="02040503050406030204" pitchFamily="18" charset="0"/>
                              </a:rPr>
                            </m:ctrlPr>
                          </m:fPr>
                          <m:num>
                            <m:sSub>
                              <m:sSubPr>
                                <m:ctrlPr>
                                  <a:rPr lang="en-US" sz="2600" i="1">
                                    <a:solidFill>
                                      <a:srgbClr val="66FF33"/>
                                    </a:solidFill>
                                    <a:latin typeface="Cambria Math" panose="02040503050406030204" pitchFamily="18" charset="0"/>
                                  </a:rPr>
                                </m:ctrlPr>
                              </m:sSubPr>
                              <m:e>
                                <m:r>
                                  <a:rPr lang="en-US" sz="2600" i="1">
                                    <a:solidFill>
                                      <a:srgbClr val="66FF33"/>
                                    </a:solidFill>
                                    <a:latin typeface="Cambria Math" panose="02040503050406030204" pitchFamily="18" charset="0"/>
                                  </a:rPr>
                                  <m:t>𝛼</m:t>
                                </m:r>
                              </m:e>
                              <m:sub>
                                <m:r>
                                  <a:rPr lang="en-US" sz="2600" i="1">
                                    <a:solidFill>
                                      <a:srgbClr val="66FF33"/>
                                    </a:solidFill>
                                    <a:latin typeface="Cambria Math" panose="02040503050406030204" pitchFamily="18" charset="0"/>
                                  </a:rPr>
                                  <m:t>𝑖</m:t>
                                </m:r>
                              </m:sub>
                            </m:sSub>
                          </m:num>
                          <m:den>
                            <m:r>
                              <a:rPr lang="en-US" sz="2600" i="1">
                                <a:solidFill>
                                  <a:srgbClr val="66FF33"/>
                                </a:solidFill>
                                <a:latin typeface="Cambria Math" panose="02040503050406030204" pitchFamily="18" charset="0"/>
                              </a:rPr>
                              <m:t>𝑢</m:t>
                            </m:r>
                          </m:den>
                        </m:f>
                      </m:e>
                    </m:d>
                    <m:r>
                      <a:rPr lang="en-US" sz="2600">
                        <a:solidFill>
                          <a:srgbClr val="66FF33"/>
                        </a:solidFill>
                        <a:latin typeface="Cambria Math" panose="02040503050406030204" pitchFamily="18" charset="0"/>
                      </a:rPr>
                      <m:t>,</m:t>
                    </m:r>
                    <m:r>
                      <m:rPr>
                        <m:nor/>
                      </m:rPr>
                      <a:rPr lang="en-US" sz="2600" i="1">
                        <a:solidFill>
                          <a:srgbClr val="66FF33"/>
                        </a:solidFill>
                        <a:latin typeface="Times New Roman" panose="02020603050405020304" pitchFamily="18" charset="0"/>
                        <a:cs typeface="Times New Roman" panose="02020603050405020304" pitchFamily="18" charset="0"/>
                      </a:rPr>
                      <m:t> </m:t>
                    </m:r>
                    <m:d>
                      <m:dPr>
                        <m:begChr m:val="{"/>
                        <m:endChr m:val=""/>
                        <m:ctrlPr>
                          <a:rPr lang="en-US" sz="2600" i="1">
                            <a:solidFill>
                              <a:srgbClr val="66FF33"/>
                            </a:solidFill>
                            <a:latin typeface="Cambria Math" panose="02040503050406030204" pitchFamily="18" charset="0"/>
                          </a:rPr>
                        </m:ctrlPr>
                      </m:dPr>
                      <m:e>
                        <m:m>
                          <m:mPr>
                            <m:mcs>
                              <m:mc>
                                <m:mcPr>
                                  <m:count m:val="1"/>
                                  <m:mcJc m:val="center"/>
                                </m:mcPr>
                              </m:mc>
                            </m:mcs>
                            <m:ctrlPr>
                              <a:rPr lang="en-US" sz="2600" i="1">
                                <a:solidFill>
                                  <a:srgbClr val="66FF33"/>
                                </a:solidFill>
                                <a:latin typeface="Cambria Math" panose="02040503050406030204" pitchFamily="18" charset="0"/>
                              </a:rPr>
                            </m:ctrlPr>
                          </m:mPr>
                          <m:mr>
                            <m:e>
                              <m:r>
                                <a:rPr lang="en-US" sz="2600" i="1">
                                  <a:solidFill>
                                    <a:srgbClr val="66FF33"/>
                                  </a:solidFill>
                                  <a:latin typeface="Cambria Math" panose="02040503050406030204" pitchFamily="18" charset="0"/>
                                </a:rPr>
                                <m:t>𝑖</m:t>
                              </m:r>
                              <m:r>
                                <a:rPr lang="en-US" sz="2600">
                                  <a:solidFill>
                                    <a:srgbClr val="66FF33"/>
                                  </a:solidFill>
                                  <a:latin typeface="Cambria Math" panose="02040503050406030204" pitchFamily="18" charset="0"/>
                                </a:rPr>
                                <m:t>=</m:t>
                              </m:r>
                              <m:acc>
                                <m:accPr>
                                  <m:chr m:val="̅"/>
                                  <m:ctrlPr>
                                    <a:rPr lang="en-US" sz="2600" i="1">
                                      <a:solidFill>
                                        <a:srgbClr val="66FF33"/>
                                      </a:solidFill>
                                      <a:latin typeface="Cambria Math" panose="02040503050406030204" pitchFamily="18" charset="0"/>
                                    </a:rPr>
                                  </m:ctrlPr>
                                </m:accPr>
                                <m:e>
                                  <m:r>
                                    <a:rPr lang="en-US" sz="2600">
                                      <a:solidFill>
                                        <a:srgbClr val="66FF33"/>
                                      </a:solidFill>
                                      <a:latin typeface="Cambria Math" panose="02040503050406030204" pitchFamily="18" charset="0"/>
                                    </a:rPr>
                                    <m:t>1,</m:t>
                                  </m:r>
                                  <m:r>
                                    <a:rPr lang="en-US" sz="2600" i="1">
                                      <a:solidFill>
                                        <a:srgbClr val="66FF33"/>
                                      </a:solidFill>
                                      <a:latin typeface="Cambria Math" panose="02040503050406030204" pitchFamily="18" charset="0"/>
                                    </a:rPr>
                                    <m:t>𝑚</m:t>
                                  </m:r>
                                </m:e>
                              </m:acc>
                            </m:e>
                          </m:mr>
                          <m:mr>
                            <m:e>
                              <m:r>
                                <a:rPr lang="en-US" sz="2600" i="1">
                                  <a:solidFill>
                                    <a:srgbClr val="66FF33"/>
                                  </a:solidFill>
                                  <a:latin typeface="Cambria Math" panose="02040503050406030204" pitchFamily="18" charset="0"/>
                                </a:rPr>
                                <m:t>𝑖</m:t>
                              </m:r>
                              <m:r>
                                <a:rPr lang="en-US" sz="2600">
                                  <a:solidFill>
                                    <a:srgbClr val="66FF33"/>
                                  </a:solidFill>
                                  <a:latin typeface="Cambria Math" panose="02040503050406030204" pitchFamily="18" charset="0"/>
                                </a:rPr>
                                <m:t>≠1</m:t>
                              </m:r>
                            </m:e>
                          </m:mr>
                        </m:m>
                      </m:e>
                    </m:d>
                  </m:oMath>
                </a14:m>
                <a:r>
                  <a:rPr lang="vi-VN" sz="2600" dirty="0" smtClean="0">
                    <a:solidFill>
                      <a:srgbClr val="66FF33"/>
                    </a:solidFill>
                    <a:latin typeface="Times New Roman" panose="02020603050405020304" pitchFamily="18" charset="0"/>
                    <a:cs typeface="Times New Roman" panose="02020603050405020304" pitchFamily="18" charset="0"/>
                  </a:rPr>
                  <a:t>.</a:t>
                </a:r>
              </a:p>
              <a:p>
                <a:pPr marL="800100" lvl="3" indent="0">
                  <a:lnSpc>
                    <a:spcPct val="110000"/>
                  </a:lnSpc>
                  <a:buNone/>
                </a:pPr>
                <a:r>
                  <a:rPr lang="vi-VN" sz="2600" dirty="0" smtClean="0">
                    <a:latin typeface="Times New Roman" panose="02020603050405020304" pitchFamily="18" charset="0"/>
                    <a:cs typeface="Times New Roman" panose="02020603050405020304" pitchFamily="18" charset="0"/>
                  </a:rPr>
                  <a:t>Quy tắc giải tối ưu: sơ đồ giải chọn lời giải đảm bảo xác suất giải sai là nhỏ nhất.</a:t>
                </a:r>
              </a:p>
              <a:p>
                <a:pPr marL="457200" lvl="3" indent="-457200">
                  <a:lnSpc>
                    <a:spcPct val="110000"/>
                  </a:lnSpc>
                  <a:buFont typeface="Wingdings" panose="05000000000000000000" pitchFamily="2" charset="2"/>
                  <a:buChar char="§"/>
                </a:pPr>
                <a:r>
                  <a:rPr lang="vi-VN" sz="2600" b="1" dirty="0" smtClean="0">
                    <a:solidFill>
                      <a:srgbClr val="66FF33"/>
                    </a:solidFill>
                    <a:latin typeface="Times New Roman" panose="02020603050405020304" pitchFamily="18" charset="0"/>
                    <a:cs typeface="Times New Roman" panose="02020603050405020304" pitchFamily="18" charset="0"/>
                  </a:rPr>
                  <a:t>Hàm </a:t>
                </a:r>
                <a:r>
                  <a:rPr lang="vi-VN" sz="2600" b="1" dirty="0">
                    <a:solidFill>
                      <a:srgbClr val="66FF33"/>
                    </a:solidFill>
                    <a:latin typeface="Times New Roman" panose="02020603050405020304" pitchFamily="18" charset="0"/>
                    <a:cs typeface="Times New Roman" panose="02020603050405020304" pitchFamily="18" charset="0"/>
                  </a:rPr>
                  <a:t>hợp </a:t>
                </a:r>
                <a:r>
                  <a:rPr lang="vi-VN" sz="2600" b="1" dirty="0" smtClean="0">
                    <a:solidFill>
                      <a:srgbClr val="66FF33"/>
                    </a:solidFill>
                    <a:latin typeface="Times New Roman" panose="02020603050405020304" pitchFamily="18" charset="0"/>
                    <a:cs typeface="Times New Roman" panose="02020603050405020304" pitchFamily="18" charset="0"/>
                  </a:rPr>
                  <a:t>lý</a:t>
                </a:r>
              </a:p>
              <a:p>
                <a:pPr marL="0" lvl="3" indent="0">
                  <a:lnSpc>
                    <a:spcPct val="110000"/>
                  </a:lnSpc>
                  <a:buNone/>
                </a:pPr>
                <a:r>
                  <a:rPr lang="vi-VN" sz="2600" dirty="0" smtClean="0">
                    <a:latin typeface="Times New Roman" panose="02020603050405020304" pitchFamily="18" charset="0"/>
                    <a:cs typeface="Times New Roman" panose="02020603050405020304" pitchFamily="18" charset="0"/>
                  </a:rPr>
                  <a:t>	Áp </a:t>
                </a:r>
                <a:r>
                  <a:rPr lang="vi-VN" sz="2600" dirty="0">
                    <a:latin typeface="Times New Roman" panose="02020603050405020304" pitchFamily="18" charset="0"/>
                    <a:cs typeface="Times New Roman" panose="02020603050405020304" pitchFamily="18" charset="0"/>
                  </a:rPr>
                  <a:t>dụng Bayes:</a:t>
                </a:r>
                <a:endParaRPr lang="vi-VN" sz="2600" b="1" dirty="0">
                  <a:solidFill>
                    <a:srgbClr val="66FF33"/>
                  </a:solidFill>
                  <a:latin typeface="Times New Roman" panose="02020603050405020304" pitchFamily="18" charset="0"/>
                  <a:cs typeface="Times New Roman" panose="02020603050405020304" pitchFamily="18" charset="0"/>
                </a:endParaRPr>
              </a:p>
              <a:p>
                <a:pPr marL="800100" lvl="3" indent="0">
                  <a:lnSpc>
                    <a:spcPct val="110000"/>
                  </a:lnSpc>
                  <a:buNone/>
                </a:pPr>
                <a:endParaRPr lang="vi-VN" sz="2600" dirty="0" smtClean="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42899" y="1000125"/>
                <a:ext cx="11782425" cy="5543550"/>
              </a:xfrm>
              <a:blipFill rotWithShape="0">
                <a:blip r:embed="rId2"/>
                <a:stretch>
                  <a:fillRect l="-776" t="-770" r="-103"/>
                </a:stretch>
              </a:blipFill>
            </p:spPr>
            <p:txBody>
              <a:bodyPr/>
              <a:lstStyle/>
              <a:p>
                <a:r>
                  <a:rPr lang="en-US">
                    <a:noFill/>
                  </a:rPr>
                  <a:t> </a:t>
                </a:r>
              </a:p>
            </p:txBody>
          </p:sp>
        </mc:Fallback>
      </mc:AlternateContent>
      <p:cxnSp>
        <p:nvCxnSpPr>
          <p:cNvPr id="5" name="Straight Connector 4"/>
          <p:cNvCxnSpPr/>
          <p:nvPr/>
        </p:nvCxnSpPr>
        <p:spPr>
          <a:xfrm>
            <a:off x="15240" y="762003"/>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normAutofit lnSpcReduction="10000"/>
          </a:bodyPr>
          <a:lstStyle/>
          <a:p>
            <a:fld id="{A5965DA7-CFD0-4BBC-8CE4-76678E81AE32}" type="slidenum">
              <a:rPr lang="en-US" smtClean="0"/>
              <a:t>7</a:t>
            </a:fld>
            <a:endParaRPr lang="en-US"/>
          </a:p>
        </p:txBody>
      </p:sp>
      <mc:AlternateContent xmlns:mc="http://schemas.openxmlformats.org/markup-compatibility/2006" xmlns:a14="http://schemas.microsoft.com/office/drawing/2010/main">
        <mc:Choice Requires="a14">
          <p:sp>
            <p:nvSpPr>
              <p:cNvPr id="16" name="Rectangle 15"/>
              <p:cNvSpPr/>
              <p:nvPr/>
            </p:nvSpPr>
            <p:spPr>
              <a:xfrm>
                <a:off x="3546308" y="5353420"/>
                <a:ext cx="3934282" cy="9839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600" i="1">
                          <a:latin typeface="Cambria Math" panose="02040503050406030204" pitchFamily="18" charset="0"/>
                        </a:rPr>
                        <m:t>𝑝</m:t>
                      </m:r>
                      <m:d>
                        <m:dPr>
                          <m:ctrlPr>
                            <a:rPr lang="en-US" sz="2600" i="1">
                              <a:latin typeface="Cambria Math" panose="02040503050406030204" pitchFamily="18" charset="0"/>
                            </a:rPr>
                          </m:ctrlPr>
                        </m:dPr>
                        <m:e>
                          <m:f>
                            <m:fPr>
                              <m:type m:val="lin"/>
                              <m:ctrlPr>
                                <a:rPr lang="en-US" sz="2600" i="1">
                                  <a:latin typeface="Cambria Math" panose="02040503050406030204" pitchFamily="18" charset="0"/>
                                </a:rPr>
                              </m:ctrlPr>
                            </m:fPr>
                            <m:num>
                              <m:sSub>
                                <m:sSubPr>
                                  <m:ctrlPr>
                                    <a:rPr lang="en-US" sz="2600" i="1">
                                      <a:latin typeface="Cambria Math" panose="02040503050406030204" pitchFamily="18" charset="0"/>
                                    </a:rPr>
                                  </m:ctrlPr>
                                </m:sSubPr>
                                <m:e>
                                  <m:r>
                                    <a:rPr lang="en-US" sz="2600" i="1">
                                      <a:latin typeface="Cambria Math" panose="02040503050406030204" pitchFamily="18" charset="0"/>
                                    </a:rPr>
                                    <m:t>𝛼</m:t>
                                  </m:r>
                                </m:e>
                                <m:sub>
                                  <m:r>
                                    <a:rPr lang="en-US" sz="2600" i="1">
                                      <a:latin typeface="Cambria Math" panose="02040503050406030204" pitchFamily="18" charset="0"/>
                                    </a:rPr>
                                    <m:t>𝑗</m:t>
                                  </m:r>
                                </m:sub>
                              </m:sSub>
                            </m:num>
                            <m:den>
                              <m:r>
                                <a:rPr lang="en-US" sz="2600" i="1">
                                  <a:latin typeface="Cambria Math" panose="02040503050406030204" pitchFamily="18" charset="0"/>
                                </a:rPr>
                                <m:t>𝑢</m:t>
                              </m:r>
                            </m:den>
                          </m:f>
                        </m:e>
                      </m:d>
                      <m:r>
                        <a:rPr lang="en-US" sz="2600" i="0">
                          <a:latin typeface="Cambria Math" panose="02040503050406030204" pitchFamily="18" charset="0"/>
                        </a:rPr>
                        <m:t>=</m:t>
                      </m:r>
                      <m:f>
                        <m:fPr>
                          <m:ctrlPr>
                            <a:rPr lang="en-US" sz="2600" i="1">
                              <a:latin typeface="Cambria Math" panose="02040503050406030204" pitchFamily="18" charset="0"/>
                            </a:rPr>
                          </m:ctrlPr>
                        </m:fPr>
                        <m:num>
                          <m:r>
                            <a:rPr lang="en-US" sz="2600" i="1">
                              <a:latin typeface="Cambria Math" panose="02040503050406030204" pitchFamily="18" charset="0"/>
                            </a:rPr>
                            <m:t>𝑝</m:t>
                          </m:r>
                          <m:d>
                            <m:dPr>
                              <m:ctrlPr>
                                <a:rPr lang="en-US" sz="2600" i="1">
                                  <a:latin typeface="Cambria Math" panose="02040503050406030204" pitchFamily="18" charset="0"/>
                                </a:rPr>
                              </m:ctrlPr>
                            </m:dPr>
                            <m:e>
                              <m:sSub>
                                <m:sSubPr>
                                  <m:ctrlPr>
                                    <a:rPr lang="en-US" sz="2600" i="1">
                                      <a:latin typeface="Cambria Math" panose="02040503050406030204" pitchFamily="18" charset="0"/>
                                    </a:rPr>
                                  </m:ctrlPr>
                                </m:sSubPr>
                                <m:e>
                                  <m:r>
                                    <a:rPr lang="en-US" sz="2600" i="1">
                                      <a:latin typeface="Cambria Math" panose="02040503050406030204" pitchFamily="18" charset="0"/>
                                    </a:rPr>
                                    <m:t>𝛼</m:t>
                                  </m:r>
                                </m:e>
                                <m:sub>
                                  <m:r>
                                    <a:rPr lang="en-US" sz="2600" i="1">
                                      <a:latin typeface="Cambria Math" panose="02040503050406030204" pitchFamily="18" charset="0"/>
                                    </a:rPr>
                                    <m:t>𝑗</m:t>
                                  </m:r>
                                </m:sub>
                              </m:sSub>
                            </m:e>
                          </m:d>
                          <m:r>
                            <a:rPr lang="en-US" sz="2600" i="1">
                              <a:latin typeface="Cambria Math" panose="02040503050406030204" pitchFamily="18" charset="0"/>
                            </a:rPr>
                            <m:t>𝑤</m:t>
                          </m:r>
                          <m:d>
                            <m:dPr>
                              <m:ctrlPr>
                                <a:rPr lang="en-US" sz="2600" i="1">
                                  <a:latin typeface="Cambria Math" panose="02040503050406030204" pitchFamily="18" charset="0"/>
                                </a:rPr>
                              </m:ctrlPr>
                            </m:dPr>
                            <m:e>
                              <m:f>
                                <m:fPr>
                                  <m:type m:val="lin"/>
                                  <m:ctrlPr>
                                    <a:rPr lang="en-US" sz="2600" i="1">
                                      <a:latin typeface="Cambria Math" panose="02040503050406030204" pitchFamily="18" charset="0"/>
                                    </a:rPr>
                                  </m:ctrlPr>
                                </m:fPr>
                                <m:num>
                                  <m:r>
                                    <a:rPr lang="en-US" sz="2600" i="1">
                                      <a:latin typeface="Cambria Math" panose="02040503050406030204" pitchFamily="18" charset="0"/>
                                    </a:rPr>
                                    <m:t>𝑢</m:t>
                                  </m:r>
                                </m:num>
                                <m:den>
                                  <m:sSub>
                                    <m:sSubPr>
                                      <m:ctrlPr>
                                        <a:rPr lang="en-US" sz="2600" i="1">
                                          <a:latin typeface="Cambria Math" panose="02040503050406030204" pitchFamily="18" charset="0"/>
                                        </a:rPr>
                                      </m:ctrlPr>
                                    </m:sSubPr>
                                    <m:e>
                                      <m:r>
                                        <a:rPr lang="en-US" sz="2600" i="1">
                                          <a:latin typeface="Cambria Math" panose="02040503050406030204" pitchFamily="18" charset="0"/>
                                        </a:rPr>
                                        <m:t>𝛼</m:t>
                                      </m:r>
                                    </m:e>
                                    <m:sub>
                                      <m:r>
                                        <a:rPr lang="en-US" sz="2600" i="1">
                                          <a:latin typeface="Cambria Math" panose="02040503050406030204" pitchFamily="18" charset="0"/>
                                        </a:rPr>
                                        <m:t>𝑗</m:t>
                                      </m:r>
                                    </m:sub>
                                  </m:sSub>
                                </m:den>
                              </m:f>
                            </m:e>
                          </m:d>
                        </m:num>
                        <m:den>
                          <m:r>
                            <a:rPr lang="en-US" sz="2600" i="1">
                              <a:latin typeface="Cambria Math" panose="02040503050406030204" pitchFamily="18" charset="0"/>
                            </a:rPr>
                            <m:t>𝑤</m:t>
                          </m:r>
                          <m:d>
                            <m:dPr>
                              <m:ctrlPr>
                                <a:rPr lang="en-US" sz="2600" i="1">
                                  <a:latin typeface="Cambria Math" panose="02040503050406030204" pitchFamily="18" charset="0"/>
                                </a:rPr>
                              </m:ctrlPr>
                            </m:dPr>
                            <m:e>
                              <m:r>
                                <a:rPr lang="en-US" sz="2600" i="1">
                                  <a:latin typeface="Cambria Math" panose="02040503050406030204" pitchFamily="18" charset="0"/>
                                </a:rPr>
                                <m:t>𝑢</m:t>
                              </m:r>
                            </m:e>
                          </m:d>
                        </m:den>
                      </m:f>
                    </m:oMath>
                  </m:oMathPara>
                </a14:m>
                <a:endParaRPr lang="en-US" sz="2600" dirty="0"/>
              </a:p>
            </p:txBody>
          </p:sp>
        </mc:Choice>
        <mc:Fallback xmlns="">
          <p:sp>
            <p:nvSpPr>
              <p:cNvPr id="16" name="Rectangle 15"/>
              <p:cNvSpPr>
                <a:spLocks noRot="1" noChangeAspect="1" noMove="1" noResize="1" noEditPoints="1" noAdjustHandles="1" noChangeArrowheads="1" noChangeShapeType="1" noTextEdit="1"/>
              </p:cNvSpPr>
              <p:nvPr/>
            </p:nvSpPr>
            <p:spPr>
              <a:xfrm>
                <a:off x="3546308" y="5353420"/>
                <a:ext cx="3934282" cy="983924"/>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516791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10801350" cy="762003"/>
          </a:xfrm>
        </p:spPr>
        <p:txBody>
          <a:bodyPr>
            <a:normAutofit/>
          </a:bodyPr>
          <a:lstStyle/>
          <a:p>
            <a:r>
              <a:rPr lang="vi-VN" sz="3600" dirty="0" smtClean="0">
                <a:solidFill>
                  <a:srgbClr val="FFFF00"/>
                </a:solidFill>
              </a:rPr>
              <a:t>5.1</a:t>
            </a:r>
            <a:r>
              <a:rPr lang="vi-VN" sz="3600" dirty="0">
                <a:solidFill>
                  <a:srgbClr val="FFFF00"/>
                </a:solidFill>
              </a:rPr>
              <a:t>	Đặt bài toán và các khái niệm cơ bản</a:t>
            </a:r>
            <a:endParaRPr lang="vi-VN" sz="3600" dirty="0" smtClean="0">
              <a:solidFill>
                <a:srgbClr val="FFFF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42899" y="1000126"/>
                <a:ext cx="11744325" cy="1752600"/>
              </a:xfrm>
            </p:spPr>
            <p:txBody>
              <a:bodyPr>
                <a:noAutofit/>
              </a:bodyPr>
              <a:lstStyle/>
              <a:p>
                <a:pPr lvl="1" indent="-457200">
                  <a:lnSpc>
                    <a:spcPct val="110000"/>
                  </a:lnSpc>
                  <a:buFont typeface="Wingdings" panose="05000000000000000000" pitchFamily="2" charset="2"/>
                  <a:buChar char="§"/>
                </a:pPr>
                <a:r>
                  <a:rPr lang="vi-VN" sz="2400" b="1" dirty="0" smtClean="0">
                    <a:solidFill>
                      <a:srgbClr val="66FF33"/>
                    </a:solidFill>
                    <a:latin typeface="Times New Roman" panose="02020603050405020304" pitchFamily="18" charset="0"/>
                    <a:cs typeface="Times New Roman" panose="02020603050405020304" pitchFamily="18" charset="0"/>
                  </a:rPr>
                  <a:t>Hàm hợp lý</a:t>
                </a:r>
              </a:p>
              <a:p>
                <a:pPr marL="800100" lvl="2" indent="-342900">
                  <a:lnSpc>
                    <a:spcPct val="110000"/>
                  </a:lnSpc>
                  <a:buFont typeface="Arial" panose="020B0604020202020204" pitchFamily="34" charset="0"/>
                  <a:buChar char="•"/>
                </a:pPr>
                <a:r>
                  <a:rPr lang="vi-VN" sz="2400" dirty="0" smtClean="0">
                    <a:latin typeface="Times New Roman" panose="02020603050405020304" pitchFamily="18" charset="0"/>
                    <a:cs typeface="Times New Roman" panose="02020603050405020304" pitchFamily="18" charset="0"/>
                  </a:rPr>
                  <a:t>Thay công thức Bayes vào xác suất giải sai:</a:t>
                </a:r>
              </a:p>
              <a:p>
                <a:pPr marL="457200" lvl="2" indent="0">
                  <a:lnSpc>
                    <a:spcPct val="110000"/>
                  </a:lnSpc>
                  <a:buNone/>
                </a:pPr>
                <a:r>
                  <a:rPr lang="vi-VN" sz="2400" dirty="0" smtClean="0">
                    <a:latin typeface="Times New Roman" panose="02020603050405020304" pitchFamily="18" charset="0"/>
                    <a:cs typeface="Times New Roman" panose="02020603050405020304" pitchFamily="18" charset="0"/>
                  </a:rPr>
                  <a:t>     </a:t>
                </a:r>
                <a14:m>
                  <m:oMath xmlns:m="http://schemas.openxmlformats.org/officeDocument/2006/math">
                    <m:r>
                      <a:rPr lang="en-US" sz="2400" i="1">
                        <a:latin typeface="Cambria Math" panose="02040503050406030204" pitchFamily="18" charset="0"/>
                      </a:rPr>
                      <m:t>𝑝</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𝑙</m:t>
                            </m:r>
                          </m:sub>
                        </m:sSub>
                      </m:e>
                    </m:d>
                    <m:r>
                      <a:rPr lang="en-US" sz="2400" i="1">
                        <a:latin typeface="Cambria Math" panose="02040503050406030204" pitchFamily="18" charset="0"/>
                      </a:rPr>
                      <m:t>𝑤</m:t>
                    </m:r>
                    <m:d>
                      <m:dPr>
                        <m:ctrlPr>
                          <a:rPr lang="en-US" sz="2400" i="1">
                            <a:latin typeface="Cambria Math" panose="02040503050406030204" pitchFamily="18" charset="0"/>
                          </a:rPr>
                        </m:ctrlPr>
                      </m:dPr>
                      <m:e>
                        <m:f>
                          <m:fPr>
                            <m:type m:val="lin"/>
                            <m:ctrlPr>
                              <a:rPr lang="en-US" sz="2400" i="1">
                                <a:latin typeface="Cambria Math" panose="02040503050406030204" pitchFamily="18" charset="0"/>
                              </a:rPr>
                            </m:ctrlPr>
                          </m:fPr>
                          <m:num>
                            <m:r>
                              <a:rPr lang="en-US" sz="2400" i="1">
                                <a:latin typeface="Cambria Math" panose="02040503050406030204" pitchFamily="18" charset="0"/>
                              </a:rPr>
                              <m:t>𝑢</m:t>
                            </m:r>
                          </m:num>
                          <m:den>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𝑙</m:t>
                                </m:r>
                              </m:sub>
                            </m:sSub>
                          </m:den>
                        </m:f>
                      </m:e>
                    </m:d>
                    <m:r>
                      <a:rPr lang="en-US" sz="2400">
                        <a:latin typeface="Cambria Math" panose="02040503050406030204" pitchFamily="18" charset="0"/>
                      </a:rPr>
                      <m:t>&gt;</m:t>
                    </m:r>
                    <m:r>
                      <a:rPr lang="en-US" sz="2400" i="1">
                        <a:latin typeface="Cambria Math" panose="02040503050406030204" pitchFamily="18" charset="0"/>
                      </a:rPr>
                      <m:t>𝑝</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e>
                    </m:d>
                    <m:r>
                      <a:rPr lang="en-US" sz="2400" i="1">
                        <a:latin typeface="Cambria Math" panose="02040503050406030204" pitchFamily="18" charset="0"/>
                      </a:rPr>
                      <m:t>𝑤</m:t>
                    </m:r>
                    <m:d>
                      <m:dPr>
                        <m:ctrlPr>
                          <a:rPr lang="en-US" sz="2400" i="1">
                            <a:latin typeface="Cambria Math" panose="02040503050406030204" pitchFamily="18" charset="0"/>
                          </a:rPr>
                        </m:ctrlPr>
                      </m:dPr>
                      <m:e>
                        <m:f>
                          <m:fPr>
                            <m:type m:val="lin"/>
                            <m:ctrlPr>
                              <a:rPr lang="en-US" sz="2400" i="1">
                                <a:latin typeface="Cambria Math" panose="02040503050406030204" pitchFamily="18" charset="0"/>
                              </a:rPr>
                            </m:ctrlPr>
                          </m:fPr>
                          <m:num>
                            <m:r>
                              <a:rPr lang="en-US" sz="2400" i="1">
                                <a:latin typeface="Cambria Math" panose="02040503050406030204" pitchFamily="18" charset="0"/>
                              </a:rPr>
                              <m:t>𝑢</m:t>
                            </m:r>
                          </m:num>
                          <m:den>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den>
                        </m:f>
                      </m:e>
                    </m:d>
                    <m:r>
                      <a:rPr lang="en-US" sz="2400">
                        <a:latin typeface="Cambria Math" panose="02040503050406030204" pitchFamily="18" charset="0"/>
                      </a:rPr>
                      <m:t>,</m:t>
                    </m:r>
                    <m:r>
                      <m:rPr>
                        <m:nor/>
                      </m:rPr>
                      <a:rPr lang="en-US" sz="2400" i="1">
                        <a:latin typeface="Cambria Math" panose="02040503050406030204" pitchFamily="18" charset="0"/>
                      </a:rPr>
                      <m:t> </m:t>
                    </m:r>
                  </m:oMath>
                </a14:m>
                <a:r>
                  <a:rPr lang="vi-VN" sz="2400" dirty="0" smtClean="0">
                    <a:latin typeface="Times New Roman" panose="02020603050405020304" pitchFamily="18" charset="0"/>
                    <a:cs typeface="Times New Roman" panose="02020603050405020304" pitchFamily="18" charset="0"/>
                  </a:rPr>
                  <a:t> </a:t>
                </a:r>
              </a:p>
              <a:p>
                <a:pPr marL="914400" lvl="2" indent="-457200">
                  <a:lnSpc>
                    <a:spcPct val="110000"/>
                  </a:lnSpc>
                  <a:buFont typeface="Arial" panose="020B0604020202020204" pitchFamily="34" charset="0"/>
                  <a:buChar char="•"/>
                </a:pPr>
                <a:r>
                  <a:rPr lang="vi-VN" sz="2400" dirty="0" smtClean="0">
                    <a:latin typeface="Times New Roman" panose="02020603050405020304" pitchFamily="18" charset="0"/>
                    <a:cs typeface="Times New Roman" panose="02020603050405020304" pitchFamily="18" charset="0"/>
                  </a:rPr>
                  <a:t>Ta có Hàm hợp lý:</a:t>
                </a:r>
              </a:p>
              <a:p>
                <a:pPr marL="914400" lvl="2" indent="-457200">
                  <a:lnSpc>
                    <a:spcPct val="110000"/>
                  </a:lnSpc>
                  <a:buFont typeface="Arial" panose="020B0604020202020204" pitchFamily="34" charset="0"/>
                  <a:buChar char="•"/>
                </a:pPr>
                <a:endParaRPr lang="vi-VN" sz="2400" dirty="0">
                  <a:latin typeface="Times New Roman" panose="02020603050405020304" pitchFamily="18" charset="0"/>
                  <a:cs typeface="Times New Roman" panose="02020603050405020304" pitchFamily="18" charset="0"/>
                </a:endParaRPr>
              </a:p>
              <a:p>
                <a:pPr marL="914400" lvl="2" indent="-457200">
                  <a:lnSpc>
                    <a:spcPct val="110000"/>
                  </a:lnSpc>
                  <a:buFont typeface="Arial" panose="020B0604020202020204" pitchFamily="34" charset="0"/>
                  <a:buChar char="•"/>
                </a:pPr>
                <a:endParaRPr lang="vi-VN" sz="2400" dirty="0" smtClean="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42899" y="1000126"/>
                <a:ext cx="11744325" cy="1752600"/>
              </a:xfrm>
              <a:blipFill rotWithShape="0">
                <a:blip r:embed="rId2"/>
                <a:stretch>
                  <a:fillRect l="-675" t="-2083" b="-32292"/>
                </a:stretch>
              </a:blipFill>
            </p:spPr>
            <p:txBody>
              <a:bodyPr/>
              <a:lstStyle/>
              <a:p>
                <a:r>
                  <a:rPr lang="en-US">
                    <a:noFill/>
                  </a:rPr>
                  <a:t> </a:t>
                </a:r>
              </a:p>
            </p:txBody>
          </p:sp>
        </mc:Fallback>
      </mc:AlternateContent>
      <p:cxnSp>
        <p:nvCxnSpPr>
          <p:cNvPr id="5" name="Straight Connector 4"/>
          <p:cNvCxnSpPr/>
          <p:nvPr/>
        </p:nvCxnSpPr>
        <p:spPr>
          <a:xfrm>
            <a:off x="15240" y="762003"/>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normAutofit lnSpcReduction="10000"/>
          </a:bodyPr>
          <a:lstStyle/>
          <a:p>
            <a:fld id="{A5965DA7-CFD0-4BBC-8CE4-76678E81AE32}" type="slidenum">
              <a:rPr lang="en-US" smtClean="0"/>
              <a:t>8</a:t>
            </a:fld>
            <a:endParaRPr lang="en-US"/>
          </a:p>
        </p:txBody>
      </p:sp>
      <mc:AlternateContent xmlns:mc="http://schemas.openxmlformats.org/markup-compatibility/2006" xmlns:a14="http://schemas.microsoft.com/office/drawing/2010/main">
        <mc:Choice Requires="a14">
          <p:sp>
            <p:nvSpPr>
              <p:cNvPr id="8" name="Rectangle 7"/>
              <p:cNvSpPr/>
              <p:nvPr/>
            </p:nvSpPr>
            <p:spPr>
              <a:xfrm>
                <a:off x="1301829" y="2952092"/>
                <a:ext cx="3658630" cy="936410"/>
              </a:xfrm>
              <a:prstGeom prst="rect">
                <a:avLst/>
              </a:prstGeom>
              <a:ln>
                <a:solidFill>
                  <a:schemeClr val="accent1"/>
                </a:solidFill>
              </a:ln>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600" i="1" smtClean="0">
                              <a:solidFill>
                                <a:srgbClr val="66FF33"/>
                              </a:solidFill>
                              <a:latin typeface="Cambria Math" panose="02040503050406030204" pitchFamily="18" charset="0"/>
                            </a:rPr>
                          </m:ctrlPr>
                        </m:sSubPr>
                        <m:e>
                          <m:r>
                            <a:rPr lang="en-US" sz="2600" i="1">
                              <a:solidFill>
                                <a:srgbClr val="66FF33"/>
                              </a:solidFill>
                              <a:latin typeface="Cambria Math" panose="02040503050406030204" pitchFamily="18" charset="0"/>
                            </a:rPr>
                            <m:t>𝜆</m:t>
                          </m:r>
                        </m:e>
                        <m:sub>
                          <m:f>
                            <m:fPr>
                              <m:type m:val="lin"/>
                              <m:ctrlPr>
                                <a:rPr lang="en-US" sz="2600" i="1">
                                  <a:solidFill>
                                    <a:srgbClr val="66FF33"/>
                                  </a:solidFill>
                                  <a:latin typeface="Cambria Math" panose="02040503050406030204" pitchFamily="18" charset="0"/>
                                </a:rPr>
                              </m:ctrlPr>
                            </m:fPr>
                            <m:num>
                              <m:r>
                                <a:rPr lang="en-US" sz="2600" i="1">
                                  <a:solidFill>
                                    <a:srgbClr val="66FF33"/>
                                  </a:solidFill>
                                  <a:latin typeface="Cambria Math" panose="02040503050406030204" pitchFamily="18" charset="0"/>
                                </a:rPr>
                                <m:t>𝑙</m:t>
                              </m:r>
                            </m:num>
                            <m:den>
                              <m:r>
                                <a:rPr lang="en-US" sz="2600" i="1">
                                  <a:solidFill>
                                    <a:srgbClr val="66FF33"/>
                                  </a:solidFill>
                                  <a:latin typeface="Cambria Math" panose="02040503050406030204" pitchFamily="18" charset="0"/>
                                </a:rPr>
                                <m:t>𝑖</m:t>
                              </m:r>
                            </m:den>
                          </m:f>
                        </m:sub>
                      </m:sSub>
                      <m:r>
                        <a:rPr lang="en-US" sz="2600" i="0">
                          <a:solidFill>
                            <a:srgbClr val="66FF33"/>
                          </a:solidFill>
                          <a:latin typeface="Cambria Math" panose="02040503050406030204" pitchFamily="18" charset="0"/>
                        </a:rPr>
                        <m:t>≜</m:t>
                      </m:r>
                      <m:f>
                        <m:fPr>
                          <m:ctrlPr>
                            <a:rPr lang="en-US" sz="2600" i="1">
                              <a:solidFill>
                                <a:srgbClr val="66FF33"/>
                              </a:solidFill>
                              <a:latin typeface="Cambria Math" panose="02040503050406030204" pitchFamily="18" charset="0"/>
                            </a:rPr>
                          </m:ctrlPr>
                        </m:fPr>
                        <m:num>
                          <m:r>
                            <a:rPr lang="en-US" sz="2600" i="1">
                              <a:solidFill>
                                <a:srgbClr val="66FF33"/>
                              </a:solidFill>
                              <a:latin typeface="Cambria Math" panose="02040503050406030204" pitchFamily="18" charset="0"/>
                            </a:rPr>
                            <m:t>𝑤</m:t>
                          </m:r>
                          <m:d>
                            <m:dPr>
                              <m:ctrlPr>
                                <a:rPr lang="en-US" sz="2600" i="1">
                                  <a:solidFill>
                                    <a:srgbClr val="66FF33"/>
                                  </a:solidFill>
                                  <a:latin typeface="Cambria Math" panose="02040503050406030204" pitchFamily="18" charset="0"/>
                                </a:rPr>
                              </m:ctrlPr>
                            </m:dPr>
                            <m:e>
                              <m:f>
                                <m:fPr>
                                  <m:type m:val="lin"/>
                                  <m:ctrlPr>
                                    <a:rPr lang="en-US" sz="2600" i="1">
                                      <a:solidFill>
                                        <a:srgbClr val="66FF33"/>
                                      </a:solidFill>
                                      <a:latin typeface="Cambria Math" panose="02040503050406030204" pitchFamily="18" charset="0"/>
                                    </a:rPr>
                                  </m:ctrlPr>
                                </m:fPr>
                                <m:num>
                                  <m:r>
                                    <a:rPr lang="en-US" sz="2600" i="1">
                                      <a:solidFill>
                                        <a:srgbClr val="66FF33"/>
                                      </a:solidFill>
                                      <a:latin typeface="Cambria Math" panose="02040503050406030204" pitchFamily="18" charset="0"/>
                                    </a:rPr>
                                    <m:t>𝑢</m:t>
                                  </m:r>
                                </m:num>
                                <m:den>
                                  <m:sSub>
                                    <m:sSubPr>
                                      <m:ctrlPr>
                                        <a:rPr lang="en-US" sz="2600" i="1">
                                          <a:solidFill>
                                            <a:srgbClr val="66FF33"/>
                                          </a:solidFill>
                                          <a:latin typeface="Cambria Math" panose="02040503050406030204" pitchFamily="18" charset="0"/>
                                        </a:rPr>
                                      </m:ctrlPr>
                                    </m:sSubPr>
                                    <m:e>
                                      <m:r>
                                        <a:rPr lang="en-US" sz="2600" i="1">
                                          <a:solidFill>
                                            <a:srgbClr val="66FF33"/>
                                          </a:solidFill>
                                          <a:latin typeface="Cambria Math" panose="02040503050406030204" pitchFamily="18" charset="0"/>
                                        </a:rPr>
                                        <m:t>𝛼</m:t>
                                      </m:r>
                                    </m:e>
                                    <m:sub>
                                      <m:r>
                                        <a:rPr lang="en-US" sz="2600" i="1">
                                          <a:solidFill>
                                            <a:srgbClr val="66FF33"/>
                                          </a:solidFill>
                                          <a:latin typeface="Cambria Math" panose="02040503050406030204" pitchFamily="18" charset="0"/>
                                        </a:rPr>
                                        <m:t>𝑙</m:t>
                                      </m:r>
                                    </m:sub>
                                  </m:sSub>
                                </m:den>
                              </m:f>
                            </m:e>
                          </m:d>
                        </m:num>
                        <m:den>
                          <m:r>
                            <a:rPr lang="en-US" sz="2600" i="1">
                              <a:solidFill>
                                <a:srgbClr val="66FF33"/>
                              </a:solidFill>
                              <a:latin typeface="Cambria Math" panose="02040503050406030204" pitchFamily="18" charset="0"/>
                            </a:rPr>
                            <m:t>𝑤</m:t>
                          </m:r>
                          <m:d>
                            <m:dPr>
                              <m:ctrlPr>
                                <a:rPr lang="en-US" sz="2600" i="1">
                                  <a:solidFill>
                                    <a:srgbClr val="66FF33"/>
                                  </a:solidFill>
                                  <a:latin typeface="Cambria Math" panose="02040503050406030204" pitchFamily="18" charset="0"/>
                                </a:rPr>
                              </m:ctrlPr>
                            </m:dPr>
                            <m:e>
                              <m:f>
                                <m:fPr>
                                  <m:type m:val="lin"/>
                                  <m:ctrlPr>
                                    <a:rPr lang="en-US" sz="2600" i="1">
                                      <a:solidFill>
                                        <a:srgbClr val="66FF33"/>
                                      </a:solidFill>
                                      <a:latin typeface="Cambria Math" panose="02040503050406030204" pitchFamily="18" charset="0"/>
                                    </a:rPr>
                                  </m:ctrlPr>
                                </m:fPr>
                                <m:num>
                                  <m:r>
                                    <a:rPr lang="en-US" sz="2600" i="1">
                                      <a:solidFill>
                                        <a:srgbClr val="66FF33"/>
                                      </a:solidFill>
                                      <a:latin typeface="Cambria Math" panose="02040503050406030204" pitchFamily="18" charset="0"/>
                                    </a:rPr>
                                    <m:t>𝑢</m:t>
                                  </m:r>
                                </m:num>
                                <m:den>
                                  <m:sSub>
                                    <m:sSubPr>
                                      <m:ctrlPr>
                                        <a:rPr lang="en-US" sz="2600" i="1">
                                          <a:solidFill>
                                            <a:srgbClr val="66FF33"/>
                                          </a:solidFill>
                                          <a:latin typeface="Cambria Math" panose="02040503050406030204" pitchFamily="18" charset="0"/>
                                        </a:rPr>
                                      </m:ctrlPr>
                                    </m:sSubPr>
                                    <m:e>
                                      <m:r>
                                        <a:rPr lang="en-US" sz="2600" i="1">
                                          <a:solidFill>
                                            <a:srgbClr val="66FF33"/>
                                          </a:solidFill>
                                          <a:latin typeface="Cambria Math" panose="02040503050406030204" pitchFamily="18" charset="0"/>
                                        </a:rPr>
                                        <m:t>𝛼</m:t>
                                      </m:r>
                                    </m:e>
                                    <m:sub>
                                      <m:r>
                                        <a:rPr lang="en-US" sz="2600" i="1">
                                          <a:solidFill>
                                            <a:srgbClr val="66FF33"/>
                                          </a:solidFill>
                                          <a:latin typeface="Cambria Math" panose="02040503050406030204" pitchFamily="18" charset="0"/>
                                        </a:rPr>
                                        <m:t>𝑖</m:t>
                                      </m:r>
                                    </m:sub>
                                  </m:sSub>
                                </m:den>
                              </m:f>
                            </m:e>
                          </m:d>
                        </m:den>
                      </m:f>
                      <m:r>
                        <a:rPr lang="en-US" sz="2600" i="0">
                          <a:solidFill>
                            <a:srgbClr val="66FF33"/>
                          </a:solidFill>
                          <a:latin typeface="Cambria Math" panose="02040503050406030204" pitchFamily="18" charset="0"/>
                        </a:rPr>
                        <m:t>&gt;</m:t>
                      </m:r>
                      <m:f>
                        <m:fPr>
                          <m:ctrlPr>
                            <a:rPr lang="en-US" sz="2600" i="1">
                              <a:solidFill>
                                <a:srgbClr val="66FF33"/>
                              </a:solidFill>
                              <a:latin typeface="Cambria Math" panose="02040503050406030204" pitchFamily="18" charset="0"/>
                            </a:rPr>
                          </m:ctrlPr>
                        </m:fPr>
                        <m:num>
                          <m:r>
                            <a:rPr lang="en-US" sz="2600" i="1">
                              <a:solidFill>
                                <a:srgbClr val="66FF33"/>
                              </a:solidFill>
                              <a:latin typeface="Cambria Math" panose="02040503050406030204" pitchFamily="18" charset="0"/>
                            </a:rPr>
                            <m:t>𝑝</m:t>
                          </m:r>
                          <m:d>
                            <m:dPr>
                              <m:ctrlPr>
                                <a:rPr lang="en-US" sz="2600" i="1">
                                  <a:solidFill>
                                    <a:srgbClr val="66FF33"/>
                                  </a:solidFill>
                                  <a:latin typeface="Cambria Math" panose="02040503050406030204" pitchFamily="18" charset="0"/>
                                </a:rPr>
                              </m:ctrlPr>
                            </m:dPr>
                            <m:e>
                              <m:sSub>
                                <m:sSubPr>
                                  <m:ctrlPr>
                                    <a:rPr lang="en-US" sz="2600" i="1">
                                      <a:solidFill>
                                        <a:srgbClr val="66FF33"/>
                                      </a:solidFill>
                                      <a:latin typeface="Cambria Math" panose="02040503050406030204" pitchFamily="18" charset="0"/>
                                    </a:rPr>
                                  </m:ctrlPr>
                                </m:sSubPr>
                                <m:e>
                                  <m:r>
                                    <a:rPr lang="en-US" sz="2600" i="1">
                                      <a:solidFill>
                                        <a:srgbClr val="66FF33"/>
                                      </a:solidFill>
                                      <a:latin typeface="Cambria Math" panose="02040503050406030204" pitchFamily="18" charset="0"/>
                                    </a:rPr>
                                    <m:t>𝛼</m:t>
                                  </m:r>
                                </m:e>
                                <m:sub>
                                  <m:r>
                                    <a:rPr lang="en-US" sz="2600" i="1">
                                      <a:solidFill>
                                        <a:srgbClr val="66FF33"/>
                                      </a:solidFill>
                                      <a:latin typeface="Cambria Math" panose="02040503050406030204" pitchFamily="18" charset="0"/>
                                    </a:rPr>
                                    <m:t>𝑖</m:t>
                                  </m:r>
                                </m:sub>
                              </m:sSub>
                            </m:e>
                          </m:d>
                        </m:num>
                        <m:den>
                          <m:r>
                            <a:rPr lang="en-US" sz="2600" i="1">
                              <a:solidFill>
                                <a:srgbClr val="66FF33"/>
                              </a:solidFill>
                              <a:latin typeface="Cambria Math" panose="02040503050406030204" pitchFamily="18" charset="0"/>
                            </a:rPr>
                            <m:t>𝑝</m:t>
                          </m:r>
                          <m:d>
                            <m:dPr>
                              <m:ctrlPr>
                                <a:rPr lang="en-US" sz="2600" i="1">
                                  <a:solidFill>
                                    <a:srgbClr val="66FF33"/>
                                  </a:solidFill>
                                  <a:latin typeface="Cambria Math" panose="02040503050406030204" pitchFamily="18" charset="0"/>
                                </a:rPr>
                              </m:ctrlPr>
                            </m:dPr>
                            <m:e>
                              <m:sSub>
                                <m:sSubPr>
                                  <m:ctrlPr>
                                    <a:rPr lang="en-US" sz="2600" i="1">
                                      <a:solidFill>
                                        <a:srgbClr val="66FF33"/>
                                      </a:solidFill>
                                      <a:latin typeface="Cambria Math" panose="02040503050406030204" pitchFamily="18" charset="0"/>
                                    </a:rPr>
                                  </m:ctrlPr>
                                </m:sSubPr>
                                <m:e>
                                  <m:r>
                                    <a:rPr lang="en-US" sz="2600" i="1">
                                      <a:solidFill>
                                        <a:srgbClr val="66FF33"/>
                                      </a:solidFill>
                                      <a:latin typeface="Cambria Math" panose="02040503050406030204" pitchFamily="18" charset="0"/>
                                    </a:rPr>
                                    <m:t>𝛼</m:t>
                                  </m:r>
                                </m:e>
                                <m:sub>
                                  <m:r>
                                    <a:rPr lang="en-US" sz="2600" i="1">
                                      <a:solidFill>
                                        <a:srgbClr val="66FF33"/>
                                      </a:solidFill>
                                      <a:latin typeface="Cambria Math" panose="02040503050406030204" pitchFamily="18" charset="0"/>
                                    </a:rPr>
                                    <m:t>𝑙</m:t>
                                  </m:r>
                                </m:sub>
                              </m:sSub>
                            </m:e>
                          </m:d>
                        </m:den>
                      </m:f>
                    </m:oMath>
                  </m:oMathPara>
                </a14:m>
                <a:endParaRPr lang="en-US" sz="2600" dirty="0">
                  <a:solidFill>
                    <a:srgbClr val="66FF33"/>
                  </a:solidFill>
                </a:endParaRPr>
              </a:p>
            </p:txBody>
          </p:sp>
        </mc:Choice>
        <mc:Fallback xmlns="">
          <p:sp>
            <p:nvSpPr>
              <p:cNvPr id="8" name="Rectangle 7"/>
              <p:cNvSpPr>
                <a:spLocks noRot="1" noChangeAspect="1" noMove="1" noResize="1" noEditPoints="1" noAdjustHandles="1" noChangeArrowheads="1" noChangeShapeType="1" noTextEdit="1"/>
              </p:cNvSpPr>
              <p:nvPr/>
            </p:nvSpPr>
            <p:spPr>
              <a:xfrm>
                <a:off x="1301829" y="2952092"/>
                <a:ext cx="3658630" cy="936410"/>
              </a:xfrm>
              <a:prstGeom prst="rect">
                <a:avLst/>
              </a:prstGeom>
              <a:blipFill rotWithShape="0">
                <a:blip r:embed="rId3"/>
                <a:stretch>
                  <a:fillRect/>
                </a:stretch>
              </a:blipFill>
              <a:ln>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342900" y="3968954"/>
                <a:ext cx="6870502" cy="931152"/>
              </a:xfrm>
              <a:prstGeom prst="rect">
                <a:avLst/>
              </a:prstGeom>
            </p:spPr>
            <p:txBody>
              <a:bodyPr wrap="square">
                <a:spAutoFit/>
              </a:bodyPr>
              <a:lstStyle/>
              <a:p>
                <a:pPr marL="457200" lvl="2" indent="0">
                  <a:lnSpc>
                    <a:spcPct val="110000"/>
                  </a:lnSpc>
                  <a:buNone/>
                </a:pPr>
                <a:r>
                  <a:rPr lang="vi-VN" sz="2400" dirty="0">
                    <a:latin typeface="Times New Roman" panose="02020603050405020304" pitchFamily="18" charset="0"/>
                    <a:cs typeface="Times New Roman" panose="02020603050405020304" pitchFamily="18" charset="0"/>
                  </a:rPr>
                  <a:t>Trong</a:t>
                </a:r>
                <a14:m>
                  <m:oMath xmlns:m="http://schemas.openxmlformats.org/officeDocument/2006/math">
                    <m:r>
                      <a:rPr lang="vi-VN" sz="2400">
                        <a:latin typeface="Cambria Math" panose="02040503050406030204" pitchFamily="18" charset="0"/>
                      </a:rPr>
                      <m:t> </m:t>
                    </m:r>
                    <m:r>
                      <a:rPr lang="vi-VN" sz="2400" i="1">
                        <a:latin typeface="Cambria Math" panose="02040503050406030204" pitchFamily="18" charset="0"/>
                      </a:rPr>
                      <m:t>đó,  </m:t>
                    </m:r>
                    <m:sSub>
                      <m:sSubPr>
                        <m:ctrlPr>
                          <a:rPr lang="en-US" sz="2400" i="1">
                            <a:latin typeface="Cambria Math" panose="02040503050406030204" pitchFamily="18" charset="0"/>
                          </a:rPr>
                        </m:ctrlPr>
                      </m:sSubPr>
                      <m:e>
                        <m:r>
                          <a:rPr lang="en-US" sz="2400" i="1">
                            <a:latin typeface="Cambria Math" panose="02040503050406030204" pitchFamily="18" charset="0"/>
                          </a:rPr>
                          <m:t>𝜆</m:t>
                        </m:r>
                      </m:e>
                      <m:sub>
                        <m:f>
                          <m:fPr>
                            <m:type m:val="lin"/>
                            <m:ctrlPr>
                              <a:rPr lang="en-US" sz="2400" i="1">
                                <a:latin typeface="Cambria Math" panose="02040503050406030204" pitchFamily="18" charset="0"/>
                              </a:rPr>
                            </m:ctrlPr>
                          </m:fPr>
                          <m:num>
                            <m:r>
                              <a:rPr lang="en-US" sz="2400" i="1">
                                <a:latin typeface="Cambria Math" panose="02040503050406030204" pitchFamily="18" charset="0"/>
                              </a:rPr>
                              <m:t>𝑙</m:t>
                            </m:r>
                          </m:num>
                          <m:den>
                            <m:r>
                              <a:rPr lang="en-US" sz="2400" i="1">
                                <a:latin typeface="Cambria Math" panose="02040503050406030204" pitchFamily="18" charset="0"/>
                              </a:rPr>
                              <m:t>𝑖</m:t>
                            </m:r>
                          </m:den>
                        </m:f>
                      </m:sub>
                    </m:sSub>
                  </m:oMath>
                </a14:m>
                <a:r>
                  <a:rPr lang="vi-VN" sz="2400" dirty="0">
                    <a:latin typeface="Times New Roman" panose="02020603050405020304" pitchFamily="18" charset="0"/>
                    <a:cs typeface="Times New Roman" panose="02020603050405020304" pitchFamily="18" charset="0"/>
                  </a:rPr>
                  <a:t>: hàm hợp lý, đặc trưng cho mức độ hợp lý của giả thuyết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𝑙</m:t>
                        </m:r>
                      </m:sub>
                    </m:sSub>
                  </m:oMath>
                </a14:m>
                <a:r>
                  <a:rPr lang="vi-VN" sz="2400" dirty="0">
                    <a:latin typeface="Times New Roman" panose="02020603050405020304" pitchFamily="18" charset="0"/>
                    <a:cs typeface="Times New Roman" panose="02020603050405020304" pitchFamily="18" charset="0"/>
                  </a:rPr>
                  <a:t> đã được phát.</a:t>
                </a:r>
              </a:p>
            </p:txBody>
          </p:sp>
        </mc:Choice>
        <mc:Fallback xmlns="">
          <p:sp>
            <p:nvSpPr>
              <p:cNvPr id="9" name="Rectangle 8"/>
              <p:cNvSpPr>
                <a:spLocks noRot="1" noChangeAspect="1" noMove="1" noResize="1" noEditPoints="1" noAdjustHandles="1" noChangeArrowheads="1" noChangeShapeType="1" noTextEdit="1"/>
              </p:cNvSpPr>
              <p:nvPr/>
            </p:nvSpPr>
            <p:spPr>
              <a:xfrm>
                <a:off x="342900" y="3968954"/>
                <a:ext cx="6870502" cy="931152"/>
              </a:xfrm>
              <a:prstGeom prst="rect">
                <a:avLst/>
              </a:prstGeom>
              <a:blipFill rotWithShape="0">
                <a:blip r:embed="rId4"/>
                <a:stretch>
                  <a:fillRect t="-24837" r="-1597" b="-26797"/>
                </a:stretch>
              </a:blipFill>
            </p:spPr>
            <p:txBody>
              <a:bodyPr/>
              <a:lstStyle/>
              <a:p>
                <a:r>
                  <a:rPr lang="en-US">
                    <a:noFill/>
                  </a:rPr>
                  <a:t> </a:t>
                </a:r>
              </a:p>
            </p:txBody>
          </p:sp>
        </mc:Fallback>
      </mc:AlternateContent>
      <p:sp>
        <p:nvSpPr>
          <p:cNvPr id="10" name="Rectangle 9"/>
          <p:cNvSpPr/>
          <p:nvPr/>
        </p:nvSpPr>
        <p:spPr>
          <a:xfrm>
            <a:off x="342898" y="4917824"/>
            <a:ext cx="5172075" cy="904863"/>
          </a:xfrm>
          <a:prstGeom prst="rect">
            <a:avLst/>
          </a:prstGeom>
        </p:spPr>
        <p:txBody>
          <a:bodyPr wrap="square">
            <a:spAutoFit/>
          </a:bodyPr>
          <a:lstStyle/>
          <a:p>
            <a:pPr marL="857250" lvl="2" indent="-400050">
              <a:lnSpc>
                <a:spcPct val="110000"/>
              </a:lnSpc>
              <a:buNone/>
            </a:pPr>
            <a:r>
              <a:rPr lang="vi-VN" sz="2400" dirty="0" smtClean="0">
                <a:latin typeface="Times New Roman" panose="02020603050405020304" pitchFamily="18" charset="0"/>
                <a:cs typeface="Times New Roman" panose="02020603050405020304" pitchFamily="18" charset="0"/>
                <a:sym typeface="Wingdings" panose="05000000000000000000" pitchFamily="2" charset="2"/>
              </a:rPr>
              <a:t> </a:t>
            </a:r>
            <a:r>
              <a:rPr lang="vi-VN" sz="2400" i="1" dirty="0" smtClean="0">
                <a:latin typeface="Times New Roman" panose="02020603050405020304" pitchFamily="18" charset="0"/>
                <a:cs typeface="Times New Roman" panose="02020603050405020304" pitchFamily="18" charset="0"/>
              </a:rPr>
              <a:t>Quy tắc giải tối ưu</a:t>
            </a:r>
            <a:r>
              <a:rPr lang="vi-VN" sz="2400" dirty="0" smtClean="0">
                <a:latin typeface="Times New Roman" panose="02020603050405020304" pitchFamily="18" charset="0"/>
                <a:cs typeface="Times New Roman" panose="02020603050405020304" pitchFamily="18" charset="0"/>
              </a:rPr>
              <a:t> viết dưới dạng hàm hợp lý:</a:t>
            </a:r>
            <a:endParaRPr lang="vi-VN"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2" name="Rectangle 11"/>
              <p:cNvSpPr/>
              <p:nvPr/>
            </p:nvSpPr>
            <p:spPr>
              <a:xfrm>
                <a:off x="1307471" y="5822687"/>
                <a:ext cx="3652988" cy="984821"/>
              </a:xfrm>
              <a:prstGeom prst="rect">
                <a:avLst/>
              </a:prstGeom>
              <a:ln>
                <a:solidFill>
                  <a:schemeClr val="accent1"/>
                </a:solidFill>
              </a:ln>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600" i="1" smtClean="0">
                              <a:solidFill>
                                <a:srgbClr val="66FF33"/>
                              </a:solidFill>
                              <a:latin typeface="Cambria Math" panose="02040503050406030204" pitchFamily="18" charset="0"/>
                            </a:rPr>
                          </m:ctrlPr>
                        </m:sSubPr>
                        <m:e>
                          <m:r>
                            <a:rPr lang="en-US" sz="2600" i="1">
                              <a:solidFill>
                                <a:srgbClr val="66FF33"/>
                              </a:solidFill>
                              <a:latin typeface="Cambria Math" panose="02040503050406030204" pitchFamily="18" charset="0"/>
                            </a:rPr>
                            <m:t>𝜆</m:t>
                          </m:r>
                        </m:e>
                        <m:sub>
                          <m:f>
                            <m:fPr>
                              <m:type m:val="lin"/>
                              <m:ctrlPr>
                                <a:rPr lang="en-US" sz="2600" i="1">
                                  <a:solidFill>
                                    <a:srgbClr val="66FF33"/>
                                  </a:solidFill>
                                  <a:latin typeface="Cambria Math" panose="02040503050406030204" pitchFamily="18" charset="0"/>
                                </a:rPr>
                              </m:ctrlPr>
                            </m:fPr>
                            <m:num>
                              <m:r>
                                <a:rPr lang="en-US" sz="2600" i="1">
                                  <a:solidFill>
                                    <a:srgbClr val="66FF33"/>
                                  </a:solidFill>
                                  <a:latin typeface="Cambria Math" panose="02040503050406030204" pitchFamily="18" charset="0"/>
                                </a:rPr>
                                <m:t>𝑙</m:t>
                              </m:r>
                            </m:num>
                            <m:den>
                              <m:r>
                                <a:rPr lang="en-US" sz="2600" i="1">
                                  <a:solidFill>
                                    <a:srgbClr val="66FF33"/>
                                  </a:solidFill>
                                  <a:latin typeface="Cambria Math" panose="02040503050406030204" pitchFamily="18" charset="0"/>
                                </a:rPr>
                                <m:t>𝑖</m:t>
                              </m:r>
                            </m:den>
                          </m:f>
                        </m:sub>
                      </m:sSub>
                      <m:r>
                        <a:rPr lang="en-US" sz="2600" i="0">
                          <a:solidFill>
                            <a:srgbClr val="66FF33"/>
                          </a:solidFill>
                          <a:latin typeface="Cambria Math" panose="02040503050406030204" pitchFamily="18" charset="0"/>
                        </a:rPr>
                        <m:t>≜</m:t>
                      </m:r>
                      <m:f>
                        <m:fPr>
                          <m:ctrlPr>
                            <a:rPr lang="en-US" sz="2600" i="1">
                              <a:solidFill>
                                <a:srgbClr val="66FF33"/>
                              </a:solidFill>
                              <a:latin typeface="Cambria Math" panose="02040503050406030204" pitchFamily="18" charset="0"/>
                            </a:rPr>
                          </m:ctrlPr>
                        </m:fPr>
                        <m:num>
                          <m:r>
                            <a:rPr lang="en-US" sz="2600" i="1">
                              <a:solidFill>
                                <a:srgbClr val="66FF33"/>
                              </a:solidFill>
                              <a:latin typeface="Cambria Math" panose="02040503050406030204" pitchFamily="18" charset="0"/>
                            </a:rPr>
                            <m:t>𝑝</m:t>
                          </m:r>
                          <m:d>
                            <m:dPr>
                              <m:ctrlPr>
                                <a:rPr lang="en-US" sz="2600" i="1">
                                  <a:solidFill>
                                    <a:srgbClr val="66FF33"/>
                                  </a:solidFill>
                                  <a:latin typeface="Cambria Math" panose="02040503050406030204" pitchFamily="18" charset="0"/>
                                </a:rPr>
                              </m:ctrlPr>
                            </m:dPr>
                            <m:e>
                              <m:sSub>
                                <m:sSubPr>
                                  <m:ctrlPr>
                                    <a:rPr lang="en-US" sz="2600" i="1">
                                      <a:solidFill>
                                        <a:srgbClr val="66FF33"/>
                                      </a:solidFill>
                                      <a:latin typeface="Cambria Math" panose="02040503050406030204" pitchFamily="18" charset="0"/>
                                    </a:rPr>
                                  </m:ctrlPr>
                                </m:sSubPr>
                                <m:e>
                                  <m:r>
                                    <a:rPr lang="en-US" sz="2600" i="1">
                                      <a:solidFill>
                                        <a:srgbClr val="66FF33"/>
                                      </a:solidFill>
                                      <a:latin typeface="Cambria Math" panose="02040503050406030204" pitchFamily="18" charset="0"/>
                                    </a:rPr>
                                    <m:t>𝛼</m:t>
                                  </m:r>
                                </m:e>
                                <m:sub>
                                  <m:r>
                                    <a:rPr lang="en-US" sz="2600" i="1">
                                      <a:solidFill>
                                        <a:srgbClr val="66FF33"/>
                                      </a:solidFill>
                                      <a:latin typeface="Cambria Math" panose="02040503050406030204" pitchFamily="18" charset="0"/>
                                    </a:rPr>
                                    <m:t>𝑖</m:t>
                                  </m:r>
                                </m:sub>
                              </m:sSub>
                            </m:e>
                          </m:d>
                        </m:num>
                        <m:den>
                          <m:r>
                            <a:rPr lang="en-US" sz="2600" i="1">
                              <a:solidFill>
                                <a:srgbClr val="66FF33"/>
                              </a:solidFill>
                              <a:latin typeface="Cambria Math" panose="02040503050406030204" pitchFamily="18" charset="0"/>
                            </a:rPr>
                            <m:t>𝑝</m:t>
                          </m:r>
                          <m:d>
                            <m:dPr>
                              <m:ctrlPr>
                                <a:rPr lang="en-US" sz="2600" i="1">
                                  <a:solidFill>
                                    <a:srgbClr val="66FF33"/>
                                  </a:solidFill>
                                  <a:latin typeface="Cambria Math" panose="02040503050406030204" pitchFamily="18" charset="0"/>
                                </a:rPr>
                              </m:ctrlPr>
                            </m:dPr>
                            <m:e>
                              <m:sSub>
                                <m:sSubPr>
                                  <m:ctrlPr>
                                    <a:rPr lang="en-US" sz="2600" i="1">
                                      <a:solidFill>
                                        <a:srgbClr val="66FF33"/>
                                      </a:solidFill>
                                      <a:latin typeface="Cambria Math" panose="02040503050406030204" pitchFamily="18" charset="0"/>
                                    </a:rPr>
                                  </m:ctrlPr>
                                </m:sSubPr>
                                <m:e>
                                  <m:r>
                                    <a:rPr lang="en-US" sz="2600" i="1">
                                      <a:solidFill>
                                        <a:srgbClr val="66FF33"/>
                                      </a:solidFill>
                                      <a:latin typeface="Cambria Math" panose="02040503050406030204" pitchFamily="18" charset="0"/>
                                    </a:rPr>
                                    <m:t>𝛼</m:t>
                                  </m:r>
                                </m:e>
                                <m:sub>
                                  <m:r>
                                    <a:rPr lang="en-US" sz="2600" i="1">
                                      <a:solidFill>
                                        <a:srgbClr val="66FF33"/>
                                      </a:solidFill>
                                      <a:latin typeface="Cambria Math" panose="02040503050406030204" pitchFamily="18" charset="0"/>
                                    </a:rPr>
                                    <m:t>𝑙</m:t>
                                  </m:r>
                                </m:sub>
                              </m:sSub>
                            </m:e>
                          </m:d>
                        </m:den>
                      </m:f>
                      <m:r>
                        <a:rPr lang="en-US" sz="2600" i="0">
                          <a:solidFill>
                            <a:srgbClr val="66FF33"/>
                          </a:solidFill>
                          <a:latin typeface="Cambria Math" panose="02040503050406030204" pitchFamily="18" charset="0"/>
                        </a:rPr>
                        <m:t>,</m:t>
                      </m:r>
                      <m:r>
                        <m:rPr>
                          <m:nor/>
                        </m:rPr>
                        <a:rPr lang="en-US" sz="2600" i="1">
                          <a:solidFill>
                            <a:srgbClr val="66FF33"/>
                          </a:solidFill>
                          <a:latin typeface="Cambria Math" panose="02040503050406030204" pitchFamily="18" charset="0"/>
                        </a:rPr>
                        <m:t> </m:t>
                      </m:r>
                      <m:d>
                        <m:dPr>
                          <m:begChr m:val="{"/>
                          <m:endChr m:val=""/>
                          <m:ctrlPr>
                            <a:rPr lang="en-US" sz="2600" i="1">
                              <a:solidFill>
                                <a:srgbClr val="66FF33"/>
                              </a:solidFill>
                              <a:latin typeface="Cambria Math" panose="02040503050406030204" pitchFamily="18" charset="0"/>
                            </a:rPr>
                          </m:ctrlPr>
                        </m:dPr>
                        <m:e>
                          <m:m>
                            <m:mPr>
                              <m:mcs>
                                <m:mc>
                                  <m:mcPr>
                                    <m:count m:val="1"/>
                                    <m:mcJc m:val="center"/>
                                  </m:mcPr>
                                </m:mc>
                              </m:mcs>
                              <m:ctrlPr>
                                <a:rPr lang="en-US" sz="2600" i="1">
                                  <a:solidFill>
                                    <a:srgbClr val="66FF33"/>
                                  </a:solidFill>
                                  <a:latin typeface="Cambria Math" panose="02040503050406030204" pitchFamily="18" charset="0"/>
                                </a:rPr>
                              </m:ctrlPr>
                            </m:mPr>
                            <m:mr>
                              <m:e>
                                <m:r>
                                  <a:rPr lang="en-US" sz="2600" i="1">
                                    <a:solidFill>
                                      <a:srgbClr val="66FF33"/>
                                    </a:solidFill>
                                    <a:latin typeface="Cambria Math" panose="02040503050406030204" pitchFamily="18" charset="0"/>
                                  </a:rPr>
                                  <m:t>𝑖</m:t>
                                </m:r>
                                <m:r>
                                  <a:rPr lang="en-US" sz="2600" i="0">
                                    <a:solidFill>
                                      <a:srgbClr val="66FF33"/>
                                    </a:solidFill>
                                    <a:latin typeface="Cambria Math" panose="02040503050406030204" pitchFamily="18" charset="0"/>
                                  </a:rPr>
                                  <m:t>=</m:t>
                                </m:r>
                                <m:acc>
                                  <m:accPr>
                                    <m:chr m:val="̅"/>
                                    <m:ctrlPr>
                                      <a:rPr lang="en-US" sz="2600" i="1">
                                        <a:solidFill>
                                          <a:srgbClr val="66FF33"/>
                                        </a:solidFill>
                                        <a:latin typeface="Cambria Math" panose="02040503050406030204" pitchFamily="18" charset="0"/>
                                      </a:rPr>
                                    </m:ctrlPr>
                                  </m:accPr>
                                  <m:e>
                                    <m:r>
                                      <a:rPr lang="en-US" sz="2600" i="0">
                                        <a:solidFill>
                                          <a:srgbClr val="66FF33"/>
                                        </a:solidFill>
                                        <a:latin typeface="Cambria Math" panose="02040503050406030204" pitchFamily="18" charset="0"/>
                                      </a:rPr>
                                      <m:t>1,</m:t>
                                    </m:r>
                                    <m:r>
                                      <a:rPr lang="en-US" sz="2600" i="1">
                                        <a:solidFill>
                                          <a:srgbClr val="66FF33"/>
                                        </a:solidFill>
                                        <a:latin typeface="Cambria Math" panose="02040503050406030204" pitchFamily="18" charset="0"/>
                                      </a:rPr>
                                      <m:t>𝑚</m:t>
                                    </m:r>
                                  </m:e>
                                </m:acc>
                              </m:e>
                            </m:mr>
                            <m:mr>
                              <m:e>
                                <m:r>
                                  <a:rPr lang="en-US" sz="2600" i="1">
                                    <a:solidFill>
                                      <a:srgbClr val="66FF33"/>
                                    </a:solidFill>
                                    <a:latin typeface="Cambria Math" panose="02040503050406030204" pitchFamily="18" charset="0"/>
                                  </a:rPr>
                                  <m:t>𝑖</m:t>
                                </m:r>
                                <m:r>
                                  <a:rPr lang="en-US" sz="2600" i="0">
                                    <a:solidFill>
                                      <a:srgbClr val="66FF33"/>
                                    </a:solidFill>
                                    <a:latin typeface="Cambria Math" panose="02040503050406030204" pitchFamily="18" charset="0"/>
                                  </a:rPr>
                                  <m:t>≠1</m:t>
                                </m:r>
                              </m:e>
                            </m:mr>
                          </m:m>
                        </m:e>
                      </m:d>
                    </m:oMath>
                  </m:oMathPara>
                </a14:m>
                <a:endParaRPr lang="en-US" sz="2600" dirty="0">
                  <a:solidFill>
                    <a:srgbClr val="66FF33"/>
                  </a:solidFill>
                </a:endParaRPr>
              </a:p>
            </p:txBody>
          </p:sp>
        </mc:Choice>
        <mc:Fallback xmlns="">
          <p:sp>
            <p:nvSpPr>
              <p:cNvPr id="12" name="Rectangle 11"/>
              <p:cNvSpPr>
                <a:spLocks noRot="1" noChangeAspect="1" noMove="1" noResize="1" noEditPoints="1" noAdjustHandles="1" noChangeArrowheads="1" noChangeShapeType="1" noTextEdit="1"/>
              </p:cNvSpPr>
              <p:nvPr/>
            </p:nvSpPr>
            <p:spPr>
              <a:xfrm>
                <a:off x="1307471" y="5822687"/>
                <a:ext cx="3652988" cy="984821"/>
              </a:xfrm>
              <a:prstGeom prst="rect">
                <a:avLst/>
              </a:prstGeom>
              <a:blipFill rotWithShape="0">
                <a:blip r:embed="rId5"/>
                <a:stretch>
                  <a:fillRect/>
                </a:stretch>
              </a:blipFill>
              <a:ln>
                <a:solidFill>
                  <a:schemeClr val="accent1"/>
                </a:solidFill>
              </a:ln>
            </p:spPr>
            <p:txBody>
              <a:bodyPr/>
              <a:lstStyle/>
              <a:p>
                <a:r>
                  <a:rPr lang="en-US">
                    <a:noFill/>
                  </a:rPr>
                  <a:t> </a:t>
                </a:r>
              </a:p>
            </p:txBody>
          </p:sp>
        </mc:Fallback>
      </mc:AlternateContent>
      <p:cxnSp>
        <p:nvCxnSpPr>
          <p:cNvPr id="14" name="Straight Connector 13"/>
          <p:cNvCxnSpPr/>
          <p:nvPr/>
        </p:nvCxnSpPr>
        <p:spPr>
          <a:xfrm>
            <a:off x="7213402" y="1104900"/>
            <a:ext cx="0" cy="566102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Rectangle 15"/>
              <p:cNvSpPr/>
              <p:nvPr/>
            </p:nvSpPr>
            <p:spPr>
              <a:xfrm>
                <a:off x="7403860" y="1000125"/>
                <a:ext cx="4683363" cy="3105850"/>
              </a:xfrm>
              <a:prstGeom prst="rect">
                <a:avLst/>
              </a:prstGeom>
            </p:spPr>
            <p:txBody>
              <a:bodyPr wrap="square">
                <a:spAutoFit/>
              </a:bodyPr>
              <a:lstStyle/>
              <a:p>
                <a:pPr lvl="1" indent="-457200">
                  <a:lnSpc>
                    <a:spcPct val="110000"/>
                  </a:lnSpc>
                  <a:buFont typeface="Wingdings" panose="05000000000000000000" pitchFamily="2" charset="2"/>
                  <a:buChar char="§"/>
                </a:pPr>
                <a:r>
                  <a:rPr lang="vi-VN" sz="2400" b="1" dirty="0">
                    <a:solidFill>
                      <a:srgbClr val="66FF33"/>
                    </a:solidFill>
                    <a:latin typeface="Times New Roman" panose="02020603050405020304" pitchFamily="18" charset="0"/>
                    <a:cs typeface="Times New Roman" panose="02020603050405020304" pitchFamily="18" charset="0"/>
                  </a:rPr>
                  <a:t>Quy tắc hợp lý tối </a:t>
                </a:r>
                <a:r>
                  <a:rPr lang="vi-VN" sz="2400" b="1" dirty="0" smtClean="0">
                    <a:solidFill>
                      <a:srgbClr val="66FF33"/>
                    </a:solidFill>
                    <a:latin typeface="Times New Roman" panose="02020603050405020304" pitchFamily="18" charset="0"/>
                    <a:cs typeface="Times New Roman" panose="02020603050405020304" pitchFamily="18" charset="0"/>
                  </a:rPr>
                  <a:t>đa</a:t>
                </a:r>
              </a:p>
              <a:p>
                <a:pPr marL="0" lvl="1" indent="457200">
                  <a:lnSpc>
                    <a:spcPct val="110000"/>
                  </a:lnSpc>
                </a:pPr>
                <a:r>
                  <a:rPr lang="vi-VN" sz="2400" dirty="0" smtClean="0">
                    <a:latin typeface="Times New Roman" panose="02020603050405020304" pitchFamily="18" charset="0"/>
                    <a:cs typeface="Times New Roman" panose="02020603050405020304" pitchFamily="18" charset="0"/>
                  </a:rPr>
                  <a:t>Khi </a:t>
                </a:r>
                <a:r>
                  <a:rPr lang="vi-VN" sz="2400" dirty="0">
                    <a:latin typeface="Times New Roman" panose="02020603050405020304" pitchFamily="18" charset="0"/>
                    <a:cs typeface="Times New Roman" panose="02020603050405020304" pitchFamily="18" charset="0"/>
                  </a:rPr>
                  <a:t>các tín hiệu được phát đi với cùng giá trị xác suất: </a:t>
                </a:r>
                <a14:m>
                  <m:oMath xmlns:m="http://schemas.openxmlformats.org/officeDocument/2006/math">
                    <m:r>
                      <a:rPr lang="en-US" sz="2400" i="1">
                        <a:latin typeface="Cambria Math" panose="02040503050406030204" pitchFamily="18" charset="0"/>
                      </a:rPr>
                      <m:t>𝑝</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𝑙</m:t>
                            </m:r>
                          </m:sub>
                        </m:sSub>
                      </m:e>
                    </m:d>
                    <m:r>
                      <a:rPr lang="en-US" sz="2400">
                        <a:latin typeface="Cambria Math" panose="02040503050406030204" pitchFamily="18" charset="0"/>
                      </a:rPr>
                      <m:t>=</m:t>
                    </m:r>
                    <m:r>
                      <a:rPr lang="en-US" sz="2400" i="1">
                        <a:latin typeface="Cambria Math" panose="02040503050406030204" pitchFamily="18" charset="0"/>
                      </a:rPr>
                      <m:t>𝑝</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e>
                    </m:d>
                    <m:r>
                      <a:rPr lang="en-US" sz="2400">
                        <a:latin typeface="Cambria Math" panose="02040503050406030204" pitchFamily="18" charset="0"/>
                      </a:rPr>
                      <m:t>=</m:t>
                    </m:r>
                    <m:f>
                      <m:fPr>
                        <m:ctrlPr>
                          <a:rPr lang="en-US" sz="2400" i="1">
                            <a:latin typeface="Cambria Math" panose="02040503050406030204" pitchFamily="18" charset="0"/>
                          </a:rPr>
                        </m:ctrlPr>
                      </m:fPr>
                      <m:num>
                        <m:r>
                          <a:rPr lang="en-US" sz="2400">
                            <a:latin typeface="Cambria Math" panose="02040503050406030204" pitchFamily="18" charset="0"/>
                          </a:rPr>
                          <m:t>1</m:t>
                        </m:r>
                      </m:num>
                      <m:den>
                        <m:r>
                          <a:rPr lang="en-US" sz="2400" i="1">
                            <a:latin typeface="Cambria Math" panose="02040503050406030204" pitchFamily="18" charset="0"/>
                          </a:rPr>
                          <m:t>𝑚</m:t>
                        </m:r>
                      </m:den>
                    </m:f>
                    <m:r>
                      <a:rPr lang="en-US" sz="2400">
                        <a:latin typeface="Cambria Math" panose="02040503050406030204" pitchFamily="18" charset="0"/>
                      </a:rPr>
                      <m:t>,</m:t>
                    </m:r>
                    <m:r>
                      <m:rPr>
                        <m:nor/>
                      </m:rPr>
                      <a:rPr lang="vi-VN" sz="2400" i="1">
                        <a:latin typeface="Times New Roman" panose="02020603050405020304" pitchFamily="18" charset="0"/>
                        <a:cs typeface="Times New Roman" panose="02020603050405020304" pitchFamily="18" charset="0"/>
                      </a:rPr>
                      <m:t> </m:t>
                    </m:r>
                    <m:r>
                      <a:rPr lang="en-US" sz="2400">
                        <a:latin typeface="Cambria Math" panose="02040503050406030204" pitchFamily="18" charset="0"/>
                      </a:rPr>
                      <m:t>∀</m:t>
                    </m:r>
                    <m:r>
                      <a:rPr lang="en-US" sz="2400" i="1">
                        <a:latin typeface="Cambria Math" panose="02040503050406030204" pitchFamily="18" charset="0"/>
                      </a:rPr>
                      <m:t>𝑖</m:t>
                    </m:r>
                    <m:r>
                      <a:rPr lang="en-US" sz="2400">
                        <a:latin typeface="Cambria Math" panose="02040503050406030204" pitchFamily="18" charset="0"/>
                      </a:rPr>
                      <m:t>,</m:t>
                    </m:r>
                    <m:r>
                      <a:rPr lang="en-US" sz="2400" i="1">
                        <a:latin typeface="Cambria Math" panose="02040503050406030204" pitchFamily="18" charset="0"/>
                      </a:rPr>
                      <m:t>𝑙</m:t>
                    </m:r>
                    <m:r>
                      <a:rPr lang="en-US" sz="2400">
                        <a:latin typeface="Cambria Math" panose="02040503050406030204" pitchFamily="18" charset="0"/>
                      </a:rPr>
                      <m:t>=</m:t>
                    </m:r>
                    <m:acc>
                      <m:accPr>
                        <m:chr m:val="̅"/>
                        <m:ctrlPr>
                          <a:rPr lang="en-US" sz="2400" i="1">
                            <a:latin typeface="Cambria Math" panose="02040503050406030204" pitchFamily="18" charset="0"/>
                          </a:rPr>
                        </m:ctrlPr>
                      </m:accPr>
                      <m:e>
                        <m:r>
                          <a:rPr lang="en-US" sz="2400">
                            <a:latin typeface="Cambria Math" panose="02040503050406030204" pitchFamily="18" charset="0"/>
                          </a:rPr>
                          <m:t>1,</m:t>
                        </m:r>
                        <m:r>
                          <a:rPr lang="en-US" sz="2400" i="1">
                            <a:latin typeface="Cambria Math" panose="02040503050406030204" pitchFamily="18" charset="0"/>
                          </a:rPr>
                          <m:t>𝑚</m:t>
                        </m:r>
                      </m:e>
                    </m:acc>
                  </m:oMath>
                </a14:m>
                <a:r>
                  <a:rPr lang="vi-VN" sz="2400" dirty="0">
                    <a:latin typeface="Times New Roman" panose="02020603050405020304" pitchFamily="18" charset="0"/>
                    <a:cs typeface="Times New Roman" panose="02020603050405020304" pitchFamily="18" charset="0"/>
                  </a:rPr>
                  <a:t>, thì hàm hợp lý trở thành quy tắc hợp lý tối đa. </a:t>
                </a:r>
                <a:endParaRPr lang="en-US" sz="2400" dirty="0">
                  <a:latin typeface="Times New Roman" panose="02020603050405020304" pitchFamily="18" charset="0"/>
                  <a:cs typeface="Times New Roman" panose="02020603050405020304" pitchFamily="18" charset="0"/>
                </a:endParaRPr>
              </a:p>
              <a:p>
                <a:pPr marL="0" lvl="1">
                  <a:lnSpc>
                    <a:spcPct val="110000"/>
                  </a:lnSpc>
                </a:pPr>
                <a:endParaRPr lang="vi-VN" sz="2400" b="1" dirty="0">
                  <a:solidFill>
                    <a:srgbClr val="66FF33"/>
                  </a:solidFill>
                  <a:latin typeface="Times New Roman" panose="02020603050405020304" pitchFamily="18" charset="0"/>
                  <a:cs typeface="Times New Roman" panose="02020603050405020304" pitchFamily="18" charset="0"/>
                </a:endParaRPr>
              </a:p>
            </p:txBody>
          </p:sp>
        </mc:Choice>
        <mc:Fallback xmlns="">
          <p:sp>
            <p:nvSpPr>
              <p:cNvPr id="16" name="Rectangle 15"/>
              <p:cNvSpPr>
                <a:spLocks noRot="1" noChangeAspect="1" noMove="1" noResize="1" noEditPoints="1" noAdjustHandles="1" noChangeArrowheads="1" noChangeShapeType="1" noTextEdit="1"/>
              </p:cNvSpPr>
              <p:nvPr/>
            </p:nvSpPr>
            <p:spPr>
              <a:xfrm>
                <a:off x="7403860" y="1000125"/>
                <a:ext cx="4683363" cy="3105850"/>
              </a:xfrm>
              <a:prstGeom prst="rect">
                <a:avLst/>
              </a:prstGeom>
              <a:blipFill rotWithShape="0">
                <a:blip r:embed="rId6"/>
                <a:stretch>
                  <a:fillRect l="-2083" t="-1176" r="-29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8200021" y="3630236"/>
                <a:ext cx="3091039" cy="5512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rgbClr val="66FF33"/>
                              </a:solidFill>
                              <a:latin typeface="Cambria Math" panose="02040503050406030204" pitchFamily="18" charset="0"/>
                            </a:rPr>
                          </m:ctrlPr>
                        </m:sSubPr>
                        <m:e>
                          <m:r>
                            <a:rPr lang="en-US" sz="2800" i="1">
                              <a:solidFill>
                                <a:srgbClr val="66FF33"/>
                              </a:solidFill>
                              <a:latin typeface="Cambria Math" panose="02040503050406030204" pitchFamily="18" charset="0"/>
                            </a:rPr>
                            <m:t>𝜆</m:t>
                          </m:r>
                        </m:e>
                        <m:sub>
                          <m:f>
                            <m:fPr>
                              <m:type m:val="lin"/>
                              <m:ctrlPr>
                                <a:rPr lang="en-US" sz="2800" i="1">
                                  <a:solidFill>
                                    <a:srgbClr val="66FF33"/>
                                  </a:solidFill>
                                  <a:latin typeface="Cambria Math" panose="02040503050406030204" pitchFamily="18" charset="0"/>
                                </a:rPr>
                              </m:ctrlPr>
                            </m:fPr>
                            <m:num>
                              <m:r>
                                <a:rPr lang="en-US" sz="2800" i="1">
                                  <a:solidFill>
                                    <a:srgbClr val="66FF33"/>
                                  </a:solidFill>
                                  <a:latin typeface="Cambria Math" panose="02040503050406030204" pitchFamily="18" charset="0"/>
                                </a:rPr>
                                <m:t>𝑙</m:t>
                              </m:r>
                            </m:num>
                            <m:den>
                              <m:r>
                                <a:rPr lang="en-US" sz="2800" i="1">
                                  <a:solidFill>
                                    <a:srgbClr val="66FF33"/>
                                  </a:solidFill>
                                  <a:latin typeface="Cambria Math" panose="02040503050406030204" pitchFamily="18" charset="0"/>
                                </a:rPr>
                                <m:t>𝑖</m:t>
                              </m:r>
                            </m:den>
                          </m:f>
                        </m:sub>
                      </m:sSub>
                      <m:d>
                        <m:dPr>
                          <m:ctrlPr>
                            <a:rPr lang="en-US" sz="2800" i="1">
                              <a:solidFill>
                                <a:srgbClr val="66FF33"/>
                              </a:solidFill>
                              <a:latin typeface="Cambria Math" panose="02040503050406030204" pitchFamily="18" charset="0"/>
                            </a:rPr>
                          </m:ctrlPr>
                        </m:dPr>
                        <m:e>
                          <m:r>
                            <a:rPr lang="en-US" sz="2800" i="1">
                              <a:solidFill>
                                <a:srgbClr val="66FF33"/>
                              </a:solidFill>
                              <a:latin typeface="Cambria Math" panose="02040503050406030204" pitchFamily="18" charset="0"/>
                            </a:rPr>
                            <m:t>𝑢</m:t>
                          </m:r>
                        </m:e>
                      </m:d>
                      <m:r>
                        <a:rPr lang="en-US" sz="2800" i="0">
                          <a:solidFill>
                            <a:srgbClr val="66FF33"/>
                          </a:solidFill>
                          <a:latin typeface="Cambria Math" panose="02040503050406030204" pitchFamily="18" charset="0"/>
                        </a:rPr>
                        <m:t>&gt;1,∀</m:t>
                      </m:r>
                      <m:r>
                        <a:rPr lang="en-US" sz="2800" i="1">
                          <a:solidFill>
                            <a:srgbClr val="66FF33"/>
                          </a:solidFill>
                          <a:latin typeface="Cambria Math" panose="02040503050406030204" pitchFamily="18" charset="0"/>
                        </a:rPr>
                        <m:t>𝑖</m:t>
                      </m:r>
                      <m:r>
                        <a:rPr lang="en-US" sz="2800" i="0">
                          <a:solidFill>
                            <a:srgbClr val="66FF33"/>
                          </a:solidFill>
                          <a:latin typeface="Cambria Math" panose="02040503050406030204" pitchFamily="18" charset="0"/>
                        </a:rPr>
                        <m:t>≠</m:t>
                      </m:r>
                      <m:r>
                        <a:rPr lang="en-US" sz="2800" i="1">
                          <a:solidFill>
                            <a:srgbClr val="66FF33"/>
                          </a:solidFill>
                          <a:latin typeface="Cambria Math" panose="02040503050406030204" pitchFamily="18" charset="0"/>
                        </a:rPr>
                        <m:t>𝑙</m:t>
                      </m:r>
                    </m:oMath>
                  </m:oMathPara>
                </a14:m>
                <a:endParaRPr lang="en-US" sz="2800" dirty="0">
                  <a:solidFill>
                    <a:srgbClr val="66FF33"/>
                  </a:solidFill>
                </a:endParaRPr>
              </a:p>
            </p:txBody>
          </p:sp>
        </mc:Choice>
        <mc:Fallback xmlns="">
          <p:sp>
            <p:nvSpPr>
              <p:cNvPr id="18" name="Rectangle 17"/>
              <p:cNvSpPr>
                <a:spLocks noRot="1" noChangeAspect="1" noMove="1" noResize="1" noEditPoints="1" noAdjustHandles="1" noChangeArrowheads="1" noChangeShapeType="1" noTextEdit="1"/>
              </p:cNvSpPr>
              <p:nvPr/>
            </p:nvSpPr>
            <p:spPr>
              <a:xfrm>
                <a:off x="8200021" y="3630236"/>
                <a:ext cx="3091039" cy="551241"/>
              </a:xfrm>
              <a:prstGeom prst="rect">
                <a:avLst/>
              </a:prstGeom>
              <a:blipFill rotWithShape="0">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502086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10801350" cy="762003"/>
          </a:xfrm>
        </p:spPr>
        <p:txBody>
          <a:bodyPr>
            <a:normAutofit/>
          </a:bodyPr>
          <a:lstStyle/>
          <a:p>
            <a:r>
              <a:rPr lang="vi-VN" sz="3600" dirty="0">
                <a:solidFill>
                  <a:srgbClr val="FFFF00"/>
                </a:solidFill>
              </a:rPr>
              <a:t>5.2	Thu tối ưu các tín hiệu có tham số đã biết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42900" y="1000125"/>
                <a:ext cx="11620500" cy="5543550"/>
              </a:xfrm>
            </p:spPr>
            <p:txBody>
              <a:bodyPr>
                <a:noAutofit/>
              </a:bodyPr>
              <a:lstStyle/>
              <a:p>
                <a:pPr marL="457200" indent="-457200">
                  <a:lnSpc>
                    <a:spcPct val="110000"/>
                  </a:lnSpc>
                  <a:spcBef>
                    <a:spcPts val="300"/>
                  </a:spcBef>
                  <a:spcAft>
                    <a:spcPts val="300"/>
                  </a:spcAft>
                  <a:buFont typeface="Wingdings" panose="05000000000000000000" pitchFamily="2" charset="2"/>
                  <a:buChar char="v"/>
                </a:pPr>
                <a:r>
                  <a:rPr lang="vi-VN" sz="2800" dirty="0" smtClean="0">
                    <a:solidFill>
                      <a:srgbClr val="66FF33"/>
                    </a:solidFill>
                    <a:latin typeface="Times New Roman" panose="02020603050405020304" pitchFamily="18" charset="0"/>
                    <a:cs typeface="Times New Roman" panose="02020603050405020304" pitchFamily="18" charset="0"/>
                  </a:rPr>
                  <a:t>Đặt vấn đề</a:t>
                </a:r>
              </a:p>
              <a:p>
                <a:pPr marL="0" indent="0">
                  <a:lnSpc>
                    <a:spcPct val="110000"/>
                  </a:lnSpc>
                  <a:spcBef>
                    <a:spcPts val="300"/>
                  </a:spcBef>
                  <a:spcAft>
                    <a:spcPts val="300"/>
                  </a:spcAft>
                  <a:buNone/>
                </a:pPr>
                <a:r>
                  <a:rPr lang="vi-VN" sz="2800" dirty="0" smtClean="0">
                    <a:latin typeface="Times New Roman" panose="02020603050405020304" pitchFamily="18" charset="0"/>
                    <a:cs typeface="Times New Roman" panose="02020603050405020304" pitchFamily="18" charset="0"/>
                  </a:rPr>
                  <a:t>Tín hiệu được phát trên kênh truyền có nhiễu Gaussian cộng với mật độ xác suất như sau:</a:t>
                </a:r>
              </a:p>
              <a:p>
                <a:pPr marL="0" indent="0">
                  <a:lnSpc>
                    <a:spcPct val="110000"/>
                  </a:lnSpc>
                  <a:spcBef>
                    <a:spcPts val="300"/>
                  </a:spcBef>
                  <a:spcAft>
                    <a:spcPts val="300"/>
                  </a:spcAft>
                  <a:buNone/>
                </a:pPr>
                <a:endParaRPr lang="vi-VN" sz="2800" dirty="0">
                  <a:latin typeface="Times New Roman" panose="02020603050405020304" pitchFamily="18" charset="0"/>
                  <a:cs typeface="Times New Roman" panose="02020603050405020304" pitchFamily="18" charset="0"/>
                </a:endParaRPr>
              </a:p>
              <a:p>
                <a:pPr marL="0" indent="0">
                  <a:lnSpc>
                    <a:spcPct val="110000"/>
                  </a:lnSpc>
                  <a:spcBef>
                    <a:spcPts val="300"/>
                  </a:spcBef>
                  <a:spcAft>
                    <a:spcPts val="300"/>
                  </a:spcAft>
                  <a:buNone/>
                </a:pPr>
                <a:endParaRPr lang="vi-VN" sz="2800" dirty="0" smtClean="0">
                  <a:latin typeface="Times New Roman" panose="02020603050405020304" pitchFamily="18" charset="0"/>
                  <a:cs typeface="Times New Roman" panose="02020603050405020304" pitchFamily="18" charset="0"/>
                </a:endParaRPr>
              </a:p>
              <a:p>
                <a:pPr marL="0" indent="0">
                  <a:lnSpc>
                    <a:spcPct val="110000"/>
                  </a:lnSpc>
                  <a:spcBef>
                    <a:spcPts val="300"/>
                  </a:spcBef>
                  <a:spcAft>
                    <a:spcPts val="300"/>
                  </a:spcAft>
                  <a:buNone/>
                </a:pPr>
                <a:endParaRPr lang="vi-VN" sz="2800" dirty="0" smtClean="0">
                  <a:latin typeface="Times New Roman" panose="02020603050405020304" pitchFamily="18" charset="0"/>
                  <a:cs typeface="Times New Roman" panose="02020603050405020304" pitchFamily="18" charset="0"/>
                </a:endParaRPr>
              </a:p>
              <a:p>
                <a:pPr marL="0" indent="0">
                  <a:lnSpc>
                    <a:spcPct val="110000"/>
                  </a:lnSpc>
                  <a:spcBef>
                    <a:spcPts val="300"/>
                  </a:spcBef>
                  <a:spcAft>
                    <a:spcPts val="300"/>
                  </a:spcAft>
                  <a:buNone/>
                </a:pPr>
                <a:r>
                  <a:rPr lang="vi-VN" sz="2800" dirty="0" smtClean="0">
                    <a:latin typeface="Times New Roman" panose="02020603050405020304" pitchFamily="18" charset="0"/>
                    <a:cs typeface="Times New Roman" panose="02020603050405020304" pitchFamily="18" charset="0"/>
                  </a:rPr>
                  <a:t>Tìm biểu thức của quy tắc giải tối ưu theo quy tắc hợp tối đa? Biết rằng,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𝜎</m:t>
                        </m:r>
                      </m:e>
                      <m:sup>
                        <m:r>
                          <a:rPr lang="en-US" sz="2800">
                            <a:latin typeface="Cambria Math" panose="02040503050406030204" pitchFamily="18" charset="0"/>
                          </a:rPr>
                          <m:t>2</m:t>
                        </m:r>
                      </m:sup>
                    </m:sSup>
                  </m:oMath>
                </a14:m>
                <a:r>
                  <a:rPr lang="vi-VN" sz="2800" dirty="0" smtClean="0">
                    <a:latin typeface="Times New Roman" panose="02020603050405020304" pitchFamily="18" charset="0"/>
                    <a:cs typeface="Times New Roman" panose="02020603050405020304" pitchFamily="18" charset="0"/>
                  </a:rPr>
                  <a:t> là phương sai và kỳ vọng bằng 0.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42900" y="1000125"/>
                <a:ext cx="11620500" cy="5543550"/>
              </a:xfrm>
              <a:blipFill rotWithShape="0">
                <a:blip r:embed="rId2"/>
                <a:stretch>
                  <a:fillRect l="-1049" t="-880"/>
                </a:stretch>
              </a:blipFill>
            </p:spPr>
            <p:txBody>
              <a:bodyPr/>
              <a:lstStyle/>
              <a:p>
                <a:r>
                  <a:rPr lang="en-US">
                    <a:noFill/>
                  </a:rPr>
                  <a:t> </a:t>
                </a:r>
              </a:p>
            </p:txBody>
          </p:sp>
        </mc:Fallback>
      </mc:AlternateContent>
      <p:cxnSp>
        <p:nvCxnSpPr>
          <p:cNvPr id="5" name="Straight Connector 4"/>
          <p:cNvCxnSpPr/>
          <p:nvPr/>
        </p:nvCxnSpPr>
        <p:spPr>
          <a:xfrm>
            <a:off x="15240" y="762003"/>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normAutofit lnSpcReduction="10000"/>
          </a:bodyPr>
          <a:lstStyle/>
          <a:p>
            <a:fld id="{A5965DA7-CFD0-4BBC-8CE4-76678E81AE32}" type="slidenum">
              <a:rPr lang="en-US" smtClean="0"/>
              <a:t>9</a:t>
            </a:fld>
            <a:endParaRPr lang="en-US"/>
          </a:p>
        </p:txBody>
      </p:sp>
      <mc:AlternateContent xmlns:mc="http://schemas.openxmlformats.org/markup-compatibility/2006" xmlns:a14="http://schemas.microsoft.com/office/drawing/2010/main">
        <mc:Choice Requires="a14">
          <p:sp>
            <p:nvSpPr>
              <p:cNvPr id="4" name="Rectangle 3"/>
              <p:cNvSpPr/>
              <p:nvPr/>
            </p:nvSpPr>
            <p:spPr>
              <a:xfrm>
                <a:off x="3542604" y="2720265"/>
                <a:ext cx="3425874" cy="10516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𝑊</m:t>
                      </m:r>
                      <m:d>
                        <m:dPr>
                          <m:ctrlPr>
                            <a:rPr lang="en-US" sz="2800" i="1">
                              <a:latin typeface="Cambria Math" panose="02040503050406030204" pitchFamily="18" charset="0"/>
                            </a:rPr>
                          </m:ctrlPr>
                        </m:dPr>
                        <m:e>
                          <m:r>
                            <a:rPr lang="en-US" sz="2800" i="1">
                              <a:latin typeface="Cambria Math" panose="02040503050406030204" pitchFamily="18" charset="0"/>
                            </a:rPr>
                            <m:t>𝑛</m:t>
                          </m:r>
                        </m:e>
                      </m:d>
                      <m:r>
                        <a:rPr lang="en-US" sz="2800" i="0">
                          <a:latin typeface="Cambria Math" panose="02040503050406030204" pitchFamily="18" charset="0"/>
                        </a:rPr>
                        <m:t>=</m:t>
                      </m:r>
                      <m:f>
                        <m:fPr>
                          <m:ctrlPr>
                            <a:rPr lang="en-US" sz="2800" i="1">
                              <a:latin typeface="Cambria Math" panose="02040503050406030204" pitchFamily="18" charset="0"/>
                            </a:rPr>
                          </m:ctrlPr>
                        </m:fPr>
                        <m:num>
                          <m:r>
                            <a:rPr lang="en-US" sz="2800" i="0">
                              <a:latin typeface="Cambria Math" panose="02040503050406030204" pitchFamily="18" charset="0"/>
                            </a:rPr>
                            <m:t>1</m:t>
                          </m:r>
                        </m:num>
                        <m:den>
                          <m:r>
                            <a:rPr lang="en-US" sz="2800" i="1">
                              <a:latin typeface="Cambria Math" panose="02040503050406030204" pitchFamily="18" charset="0"/>
                            </a:rPr>
                            <m:t>𝜎</m:t>
                          </m:r>
                          <m:rad>
                            <m:radPr>
                              <m:degHide m:val="on"/>
                              <m:ctrlPr>
                                <a:rPr lang="en-US" sz="2800" i="1">
                                  <a:latin typeface="Cambria Math" panose="02040503050406030204" pitchFamily="18" charset="0"/>
                                </a:rPr>
                              </m:ctrlPr>
                            </m:radPr>
                            <m:deg/>
                            <m:e>
                              <m:r>
                                <a:rPr lang="en-US" sz="2800" i="0">
                                  <a:latin typeface="Cambria Math" panose="02040503050406030204" pitchFamily="18" charset="0"/>
                                </a:rPr>
                                <m:t>2</m:t>
                              </m:r>
                              <m:r>
                                <a:rPr lang="en-US" sz="2800" i="1">
                                  <a:latin typeface="Cambria Math" panose="02040503050406030204" pitchFamily="18" charset="0"/>
                                </a:rPr>
                                <m:t>𝜋</m:t>
                              </m:r>
                            </m:e>
                          </m:rad>
                        </m:den>
                      </m:f>
                      <m:sSup>
                        <m:sSupPr>
                          <m:ctrlPr>
                            <a:rPr lang="en-US" sz="2800" i="1">
                              <a:latin typeface="Cambria Math" panose="02040503050406030204" pitchFamily="18" charset="0"/>
                            </a:rPr>
                          </m:ctrlPr>
                        </m:sSupPr>
                        <m:e>
                          <m:r>
                            <a:rPr lang="en-US" sz="2800" i="1">
                              <a:latin typeface="Cambria Math" panose="02040503050406030204" pitchFamily="18" charset="0"/>
                            </a:rPr>
                            <m:t>𝑒</m:t>
                          </m:r>
                        </m:e>
                        <m:sup>
                          <m:r>
                            <a:rPr lang="en-US" sz="2800" i="0">
                              <a:latin typeface="Cambria Math" panose="02040503050406030204" pitchFamily="18" charset="0"/>
                            </a:rPr>
                            <m:t>−</m:t>
                          </m:r>
                          <m:f>
                            <m:fPr>
                              <m:ctrlPr>
                                <a:rPr lang="en-US" sz="2800" i="1">
                                  <a:latin typeface="Cambria Math" panose="02040503050406030204" pitchFamily="18" charset="0"/>
                                </a:rPr>
                              </m:ctrlPr>
                            </m:fPr>
                            <m:num>
                              <m:sSup>
                                <m:sSupPr>
                                  <m:ctrlPr>
                                    <a:rPr lang="en-US" sz="2800" i="1">
                                      <a:latin typeface="Cambria Math" panose="02040503050406030204" pitchFamily="18" charset="0"/>
                                    </a:rPr>
                                  </m:ctrlPr>
                                </m:sSupPr>
                                <m:e>
                                  <m:r>
                                    <a:rPr lang="en-US" sz="2800" i="1">
                                      <a:latin typeface="Cambria Math" panose="02040503050406030204" pitchFamily="18" charset="0"/>
                                    </a:rPr>
                                    <m:t>𝑛</m:t>
                                  </m:r>
                                </m:e>
                                <m:sup>
                                  <m:r>
                                    <a:rPr lang="en-US" sz="2800" i="0">
                                      <a:latin typeface="Cambria Math" panose="02040503050406030204" pitchFamily="18" charset="0"/>
                                    </a:rPr>
                                    <m:t>2</m:t>
                                  </m:r>
                                </m:sup>
                              </m:sSup>
                            </m:num>
                            <m:den>
                              <m:r>
                                <a:rPr lang="en-US" sz="2800" i="0">
                                  <a:latin typeface="Cambria Math" panose="02040503050406030204" pitchFamily="18" charset="0"/>
                                </a:rPr>
                                <m:t>2</m:t>
                              </m:r>
                              <m:sSup>
                                <m:sSupPr>
                                  <m:ctrlPr>
                                    <a:rPr lang="en-US" sz="2800" i="1">
                                      <a:latin typeface="Cambria Math" panose="02040503050406030204" pitchFamily="18" charset="0"/>
                                    </a:rPr>
                                  </m:ctrlPr>
                                </m:sSupPr>
                                <m:e>
                                  <m:r>
                                    <a:rPr lang="en-US" sz="2800" i="1">
                                      <a:latin typeface="Cambria Math" panose="02040503050406030204" pitchFamily="18" charset="0"/>
                                    </a:rPr>
                                    <m:t>𝜎</m:t>
                                  </m:r>
                                </m:e>
                                <m:sup>
                                  <m:r>
                                    <a:rPr lang="en-US" sz="2800" i="0">
                                      <a:latin typeface="Cambria Math" panose="02040503050406030204" pitchFamily="18" charset="0"/>
                                    </a:rPr>
                                    <m:t>2</m:t>
                                  </m:r>
                                </m:sup>
                              </m:sSup>
                            </m:den>
                          </m:f>
                        </m:sup>
                      </m:sSup>
                    </m:oMath>
                  </m:oMathPara>
                </a14:m>
                <a:endParaRPr lang="en-US" sz="2800" dirty="0"/>
              </a:p>
            </p:txBody>
          </p:sp>
        </mc:Choice>
        <mc:Fallback xmlns="">
          <p:sp>
            <p:nvSpPr>
              <p:cNvPr id="4" name="Rectangle 3"/>
              <p:cNvSpPr>
                <a:spLocks noRot="1" noChangeAspect="1" noMove="1" noResize="1" noEditPoints="1" noAdjustHandles="1" noChangeArrowheads="1" noChangeShapeType="1" noTextEdit="1"/>
              </p:cNvSpPr>
              <p:nvPr/>
            </p:nvSpPr>
            <p:spPr>
              <a:xfrm>
                <a:off x="3542604" y="2720265"/>
                <a:ext cx="3425874" cy="1051635"/>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86997678"/>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ysClr val="windowText" lastClr="000000"/>
      </a:dk1>
      <a:lt1>
        <a:sysClr val="window" lastClr="FFFFFF"/>
      </a:lt1>
      <a:dk2>
        <a:srgbClr val="564B3C"/>
      </a:dk2>
      <a:lt2>
        <a:srgbClr val="ECEDD1"/>
      </a:lt2>
      <a:accent1>
        <a:srgbClr val="93A299"/>
      </a:accent1>
      <a:accent2>
        <a:srgbClr val="CB4B30"/>
      </a:accent2>
      <a:accent3>
        <a:srgbClr val="B5AE53"/>
      </a:accent3>
      <a:accent4>
        <a:srgbClr val="6F6A7A"/>
      </a:accent4>
      <a:accent5>
        <a:srgbClr val="E8B54D"/>
      </a:accent5>
      <a:accent6>
        <a:srgbClr val="8A7952"/>
      </a:accent6>
      <a:hlink>
        <a:srgbClr val="9F9F0B"/>
      </a:hlink>
      <a:folHlink>
        <a:srgbClr val="B2B2B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3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866257B-E5CE-4C43-9210-F2DE76BE10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7527</TotalTime>
  <Words>832</Words>
  <Application>Microsoft Office PowerPoint</Application>
  <PresentationFormat>Widescreen</PresentationFormat>
  <Paragraphs>274</Paragraphs>
  <Slides>23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Arial</vt:lpstr>
      <vt:lpstr>Calibri</vt:lpstr>
      <vt:lpstr>Cambria Math</vt:lpstr>
      <vt:lpstr>Century Schoolbook</vt:lpstr>
      <vt:lpstr>Segoe Script</vt:lpstr>
      <vt:lpstr>Tahoma</vt:lpstr>
      <vt:lpstr>Times New Roman</vt:lpstr>
      <vt:lpstr>Verdana</vt:lpstr>
      <vt:lpstr>Wingdings</vt:lpstr>
      <vt:lpstr>Wingdings 2</vt:lpstr>
      <vt:lpstr>View</vt:lpstr>
      <vt:lpstr>Chương 5: Lý thuyết tối ưu</vt:lpstr>
      <vt:lpstr>Nội dung Lý thuyết tối ưu</vt:lpstr>
      <vt:lpstr>5.1 Đặt bài toán và các khái niệm cơ bản</vt:lpstr>
      <vt:lpstr>5.1 Đặt bài toán và các khái niệm cơ bản</vt:lpstr>
      <vt:lpstr>5.1 Đặt bài toán và các khái niệm cơ bản</vt:lpstr>
      <vt:lpstr>5.1 Đặt bài toán và các khái niệm cơ bản</vt:lpstr>
      <vt:lpstr>5.1 Đặt bài toán và các khái niệm cơ bản</vt:lpstr>
      <vt:lpstr>5.1 Đặt bài toán và các khái niệm cơ bản</vt:lpstr>
      <vt:lpstr>5.2 Thu tối ưu các tín hiệu có tham số đã biết</vt:lpstr>
      <vt:lpstr>5.2 Thu tối ưu các tín hiệu có tham số đã biết</vt:lpstr>
      <vt:lpstr>5.2 Thu tối ưu các tín hiệu có tham số đã biết</vt:lpstr>
      <vt:lpstr>5.2 Thu tối ưu các tín hiệu có tham số đã biết</vt:lpstr>
      <vt:lpstr>5.2 Thu tối ưu các tín hiệu có tham số đã biết</vt:lpstr>
      <vt:lpstr>5.3 Bộ lọc phối hợp</vt:lpstr>
      <vt:lpstr>5.3 Bộ lọc phối hợp</vt:lpstr>
      <vt:lpstr>5.3 Bộ lọc phối hợp</vt:lpstr>
      <vt:lpstr>5.3 Bộ lọc phối hợp</vt:lpstr>
      <vt:lpstr>5.3 Bộ lọc phối hợp</vt:lpstr>
      <vt:lpstr>5.3 Bộ lọc phối hợp</vt:lpstr>
      <vt:lpstr>5.3 Bộ lọc phối hợp</vt:lpstr>
      <vt:lpstr>5.3 Bộ lọc phối hợp</vt:lpstr>
      <vt:lpstr>5.3 Bộ lọc phối hợp</vt:lpstr>
      <vt:lpstr>5.3 Bộ lọc phối hợp</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 MÃ KHỐI TUYẾN TÍNH</dc:title>
  <dc:creator>Microsoft account</dc:creator>
  <cp:lastModifiedBy>Microsoft account</cp:lastModifiedBy>
  <cp:revision>256</cp:revision>
  <dcterms:created xsi:type="dcterms:W3CDTF">2023-10-16T06:32:42Z</dcterms:created>
  <dcterms:modified xsi:type="dcterms:W3CDTF">2024-03-18T04:12:49Z</dcterms:modified>
</cp:coreProperties>
</file>