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61" r:id="rId2"/>
    <p:sldId id="258" r:id="rId3"/>
    <p:sldId id="259" r:id="rId4"/>
    <p:sldId id="260" r:id="rId5"/>
    <p:sldId id="262" r:id="rId6"/>
    <p:sldId id="263" r:id="rId7"/>
    <p:sldId id="288" r:id="rId8"/>
    <p:sldId id="264" r:id="rId9"/>
    <p:sldId id="265" r:id="rId10"/>
    <p:sldId id="266" r:id="rId11"/>
    <p:sldId id="267" r:id="rId12"/>
    <p:sldId id="268" r:id="rId13"/>
    <p:sldId id="269" r:id="rId14"/>
    <p:sldId id="270" r:id="rId15"/>
    <p:sldId id="271" r:id="rId16"/>
    <p:sldId id="291" r:id="rId17"/>
    <p:sldId id="292"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0" r:id="rId3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44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0" autoAdjust="0"/>
    <p:restoredTop sz="94660"/>
  </p:normalViewPr>
  <p:slideViewPr>
    <p:cSldViewPr snapToGrid="0">
      <p:cViewPr varScale="1">
        <p:scale>
          <a:sx n="58" d="100"/>
          <a:sy n="58" d="100"/>
        </p:scale>
        <p:origin x="10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359B7B-AE4C-428C-86AF-18B0811D90B1}" type="datetimeFigureOut">
              <a:rPr lang="en-GB" smtClean="0"/>
              <a:t>14/05/2023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4C887C-5BAF-419E-A0B6-8BEA9F8E029F}" type="slidenum">
              <a:rPr lang="en-GB" smtClean="0"/>
              <a:t>‹#›</a:t>
            </a:fld>
            <a:endParaRPr lang="en-GB"/>
          </a:p>
        </p:txBody>
      </p:sp>
    </p:spTree>
    <p:extLst>
      <p:ext uri="{BB962C8B-B14F-4D97-AF65-F5344CB8AC3E}">
        <p14:creationId xmlns:p14="http://schemas.microsoft.com/office/powerpoint/2010/main" val="1740140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59B7B-AE4C-428C-86AF-18B0811D90B1}" type="datetimeFigureOut">
              <a:rPr lang="en-GB" smtClean="0"/>
              <a:t>14/05/2023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4C887C-5BAF-419E-A0B6-8BEA9F8E029F}" type="slidenum">
              <a:rPr lang="en-GB" smtClean="0"/>
              <a:t>‹#›</a:t>
            </a:fld>
            <a:endParaRPr lang="en-GB"/>
          </a:p>
        </p:txBody>
      </p:sp>
    </p:spTree>
    <p:extLst>
      <p:ext uri="{BB962C8B-B14F-4D97-AF65-F5344CB8AC3E}">
        <p14:creationId xmlns:p14="http://schemas.microsoft.com/office/powerpoint/2010/main" val="73051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59B7B-AE4C-428C-86AF-18B0811D90B1}" type="datetimeFigureOut">
              <a:rPr lang="en-GB" smtClean="0"/>
              <a:t>14/05/2023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4C887C-5BAF-419E-A0B6-8BEA9F8E029F}" type="slidenum">
              <a:rPr lang="en-GB" smtClean="0"/>
              <a:t>‹#›</a:t>
            </a:fld>
            <a:endParaRPr lang="en-GB"/>
          </a:p>
        </p:txBody>
      </p:sp>
    </p:spTree>
    <p:extLst>
      <p:ext uri="{BB962C8B-B14F-4D97-AF65-F5344CB8AC3E}">
        <p14:creationId xmlns:p14="http://schemas.microsoft.com/office/powerpoint/2010/main" val="11373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28600"/>
            <a:ext cx="8229600" cy="586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462C1A4-FCFD-4615-A9C0-31ED69BFE2A5}" type="slidenum">
              <a:rPr lang="en-US" altLang="en-US"/>
              <a:pPr>
                <a:defRPr/>
              </a:pPr>
              <a:t>‹#›</a:t>
            </a:fld>
            <a:endParaRPr lang="en-US" altLang="en-US"/>
          </a:p>
        </p:txBody>
      </p:sp>
    </p:spTree>
    <p:extLst>
      <p:ext uri="{BB962C8B-B14F-4D97-AF65-F5344CB8AC3E}">
        <p14:creationId xmlns:p14="http://schemas.microsoft.com/office/powerpoint/2010/main" val="4030045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24300"/>
            <a:ext cx="40386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63B10CBB-26E0-4C47-B93A-4BAF8801B193}" type="slidenum">
              <a:rPr lang="en-US" altLang="en-US"/>
              <a:pPr>
                <a:defRPr/>
              </a:pPr>
              <a:t>‹#›</a:t>
            </a:fld>
            <a:endParaRPr lang="en-US" altLang="en-US"/>
          </a:p>
        </p:txBody>
      </p:sp>
    </p:spTree>
    <p:extLst>
      <p:ext uri="{BB962C8B-B14F-4D97-AF65-F5344CB8AC3E}">
        <p14:creationId xmlns:p14="http://schemas.microsoft.com/office/powerpoint/2010/main" val="3870098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rtlCol="0">
            <a:normAutofit/>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6BB1A05-F0B1-416A-99B2-FBBC93971074}" type="slidenum">
              <a:rPr lang="en-US" altLang="en-US"/>
              <a:pPr>
                <a:defRPr/>
              </a:pPr>
              <a:t>‹#›</a:t>
            </a:fld>
            <a:endParaRPr lang="en-US" altLang="en-US"/>
          </a:p>
        </p:txBody>
      </p:sp>
    </p:spTree>
    <p:extLst>
      <p:ext uri="{BB962C8B-B14F-4D97-AF65-F5344CB8AC3E}">
        <p14:creationId xmlns:p14="http://schemas.microsoft.com/office/powerpoint/2010/main" val="371261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59B7B-AE4C-428C-86AF-18B0811D90B1}" type="datetimeFigureOut">
              <a:rPr lang="en-GB" smtClean="0"/>
              <a:t>14/05/2023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4C887C-5BAF-419E-A0B6-8BEA9F8E029F}" type="slidenum">
              <a:rPr lang="en-GB" smtClean="0"/>
              <a:t>‹#›</a:t>
            </a:fld>
            <a:endParaRPr lang="en-GB"/>
          </a:p>
        </p:txBody>
      </p:sp>
    </p:spTree>
    <p:extLst>
      <p:ext uri="{BB962C8B-B14F-4D97-AF65-F5344CB8AC3E}">
        <p14:creationId xmlns:p14="http://schemas.microsoft.com/office/powerpoint/2010/main" val="2171979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359B7B-AE4C-428C-86AF-18B0811D90B1}" type="datetimeFigureOut">
              <a:rPr lang="en-GB" smtClean="0"/>
              <a:t>14/05/2023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4C887C-5BAF-419E-A0B6-8BEA9F8E029F}" type="slidenum">
              <a:rPr lang="en-GB" smtClean="0"/>
              <a:t>‹#›</a:t>
            </a:fld>
            <a:endParaRPr lang="en-GB"/>
          </a:p>
        </p:txBody>
      </p:sp>
    </p:spTree>
    <p:extLst>
      <p:ext uri="{BB962C8B-B14F-4D97-AF65-F5344CB8AC3E}">
        <p14:creationId xmlns:p14="http://schemas.microsoft.com/office/powerpoint/2010/main" val="49249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359B7B-AE4C-428C-86AF-18B0811D90B1}" type="datetimeFigureOut">
              <a:rPr lang="en-GB" smtClean="0"/>
              <a:t>14/05/2023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4C887C-5BAF-419E-A0B6-8BEA9F8E029F}" type="slidenum">
              <a:rPr lang="en-GB" smtClean="0"/>
              <a:t>‹#›</a:t>
            </a:fld>
            <a:endParaRPr lang="en-GB"/>
          </a:p>
        </p:txBody>
      </p:sp>
    </p:spTree>
    <p:extLst>
      <p:ext uri="{BB962C8B-B14F-4D97-AF65-F5344CB8AC3E}">
        <p14:creationId xmlns:p14="http://schemas.microsoft.com/office/powerpoint/2010/main" val="113774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359B7B-AE4C-428C-86AF-18B0811D90B1}" type="datetimeFigureOut">
              <a:rPr lang="en-GB" smtClean="0"/>
              <a:t>14/05/2023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4C887C-5BAF-419E-A0B6-8BEA9F8E029F}" type="slidenum">
              <a:rPr lang="en-GB" smtClean="0"/>
              <a:t>‹#›</a:t>
            </a:fld>
            <a:endParaRPr lang="en-GB"/>
          </a:p>
        </p:txBody>
      </p:sp>
    </p:spTree>
    <p:extLst>
      <p:ext uri="{BB962C8B-B14F-4D97-AF65-F5344CB8AC3E}">
        <p14:creationId xmlns:p14="http://schemas.microsoft.com/office/powerpoint/2010/main" val="82858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359B7B-AE4C-428C-86AF-18B0811D90B1}" type="datetimeFigureOut">
              <a:rPr lang="en-GB" smtClean="0"/>
              <a:t>14/05/2023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4C887C-5BAF-419E-A0B6-8BEA9F8E029F}" type="slidenum">
              <a:rPr lang="en-GB" smtClean="0"/>
              <a:t>‹#›</a:t>
            </a:fld>
            <a:endParaRPr lang="en-GB"/>
          </a:p>
        </p:txBody>
      </p:sp>
    </p:spTree>
    <p:extLst>
      <p:ext uri="{BB962C8B-B14F-4D97-AF65-F5344CB8AC3E}">
        <p14:creationId xmlns:p14="http://schemas.microsoft.com/office/powerpoint/2010/main" val="55269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59B7B-AE4C-428C-86AF-18B0811D90B1}" type="datetimeFigureOut">
              <a:rPr lang="en-GB" smtClean="0"/>
              <a:t>14/05/2023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4C887C-5BAF-419E-A0B6-8BEA9F8E029F}" type="slidenum">
              <a:rPr lang="en-GB" smtClean="0"/>
              <a:t>‹#›</a:t>
            </a:fld>
            <a:endParaRPr lang="en-GB"/>
          </a:p>
        </p:txBody>
      </p:sp>
    </p:spTree>
    <p:extLst>
      <p:ext uri="{BB962C8B-B14F-4D97-AF65-F5344CB8AC3E}">
        <p14:creationId xmlns:p14="http://schemas.microsoft.com/office/powerpoint/2010/main" val="1341306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359B7B-AE4C-428C-86AF-18B0811D90B1}" type="datetimeFigureOut">
              <a:rPr lang="en-GB" smtClean="0"/>
              <a:t>14/05/2023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4C887C-5BAF-419E-A0B6-8BEA9F8E029F}" type="slidenum">
              <a:rPr lang="en-GB" smtClean="0"/>
              <a:t>‹#›</a:t>
            </a:fld>
            <a:endParaRPr lang="en-GB"/>
          </a:p>
        </p:txBody>
      </p:sp>
    </p:spTree>
    <p:extLst>
      <p:ext uri="{BB962C8B-B14F-4D97-AF65-F5344CB8AC3E}">
        <p14:creationId xmlns:p14="http://schemas.microsoft.com/office/powerpoint/2010/main" val="222763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359B7B-AE4C-428C-86AF-18B0811D90B1}" type="datetimeFigureOut">
              <a:rPr lang="en-GB" smtClean="0"/>
              <a:t>14/05/2023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4C887C-5BAF-419E-A0B6-8BEA9F8E029F}" type="slidenum">
              <a:rPr lang="en-GB" smtClean="0"/>
              <a:t>‹#›</a:t>
            </a:fld>
            <a:endParaRPr lang="en-GB"/>
          </a:p>
        </p:txBody>
      </p:sp>
    </p:spTree>
    <p:extLst>
      <p:ext uri="{BB962C8B-B14F-4D97-AF65-F5344CB8AC3E}">
        <p14:creationId xmlns:p14="http://schemas.microsoft.com/office/powerpoint/2010/main" val="10185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59B7B-AE4C-428C-86AF-18B0811D90B1}" type="datetimeFigureOut">
              <a:rPr lang="en-GB" smtClean="0"/>
              <a:t>14/05/2023</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C887C-5BAF-419E-A0B6-8BEA9F8E029F}" type="slidenum">
              <a:rPr lang="en-GB" smtClean="0"/>
              <a:t>‹#›</a:t>
            </a:fld>
            <a:endParaRPr lang="en-GB"/>
          </a:p>
        </p:txBody>
      </p:sp>
    </p:spTree>
    <p:extLst>
      <p:ext uri="{BB962C8B-B14F-4D97-AF65-F5344CB8AC3E}">
        <p14:creationId xmlns:p14="http://schemas.microsoft.com/office/powerpoint/2010/main" val="217608769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31.emf"/><Relationship Id="rId2" Type="http://schemas.openxmlformats.org/officeDocument/2006/relationships/oleObject" Target="../embeddings/oleObject23.bin"/><Relationship Id="rId1" Type="http://schemas.openxmlformats.org/officeDocument/2006/relationships/slideLayout" Target="../slideLayouts/slideLayout12.xml"/><Relationship Id="rId6" Type="http://schemas.openxmlformats.org/officeDocument/2006/relationships/oleObject" Target="../embeddings/oleObject25.bin"/><Relationship Id="rId5" Type="http://schemas.openxmlformats.org/officeDocument/2006/relationships/image" Target="../media/image30.emf"/><Relationship Id="rId4"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6.bin"/><Relationship Id="rId1" Type="http://schemas.openxmlformats.org/officeDocument/2006/relationships/slideLayout" Target="../slideLayouts/slideLayout2.xml"/><Relationship Id="rId5" Type="http://schemas.openxmlformats.org/officeDocument/2006/relationships/image" Target="../media/image33.w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7.png"/><Relationship Id="rId2" Type="http://schemas.openxmlformats.org/officeDocument/2006/relationships/oleObject" Target="../embeddings/oleObject28.bin"/><Relationship Id="rId1" Type="http://schemas.openxmlformats.org/officeDocument/2006/relationships/slideLayout" Target="../slideLayouts/slideLayout13.xml"/><Relationship Id="rId6" Type="http://schemas.openxmlformats.org/officeDocument/2006/relationships/image" Target="../media/image36.wmf"/><Relationship Id="rId5" Type="http://schemas.openxmlformats.org/officeDocument/2006/relationships/oleObject" Target="../embeddings/oleObject29.bin"/><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0.bin"/><Relationship Id="rId1" Type="http://schemas.openxmlformats.org/officeDocument/2006/relationships/slideLayout" Target="../slideLayouts/slideLayout13.xml"/><Relationship Id="rId5" Type="http://schemas.openxmlformats.org/officeDocument/2006/relationships/image" Target="../media/image39.wmf"/><Relationship Id="rId4" Type="http://schemas.openxmlformats.org/officeDocument/2006/relationships/oleObject" Target="../embeddings/oleObject31.bin"/></Relationships>
</file>

<file path=ppt/slides/_rels/slide1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2.bin"/><Relationship Id="rId1" Type="http://schemas.openxmlformats.org/officeDocument/2006/relationships/slideLayout" Target="../slideLayouts/slideLayout13.xml"/><Relationship Id="rId5" Type="http://schemas.openxmlformats.org/officeDocument/2006/relationships/image" Target="../media/image41.wmf"/><Relationship Id="rId4" Type="http://schemas.openxmlformats.org/officeDocument/2006/relationships/oleObject" Target="../embeddings/oleObject3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4.wmf"/><Relationship Id="rId12" Type="http://schemas.openxmlformats.org/officeDocument/2006/relationships/oleObject" Target="../embeddings/oleObject39.bin"/><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36.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5.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0.wmf"/><Relationship Id="rId12" Type="http://schemas.openxmlformats.org/officeDocument/2006/relationships/oleObject" Target="../embeddings/oleObject45.bin"/><Relationship Id="rId2" Type="http://schemas.openxmlformats.org/officeDocument/2006/relationships/oleObject" Target="../embeddings/oleObject40.bin"/><Relationship Id="rId1" Type="http://schemas.openxmlformats.org/officeDocument/2006/relationships/slideLayout" Target="../slideLayouts/slideLayout12.xml"/><Relationship Id="rId6" Type="http://schemas.openxmlformats.org/officeDocument/2006/relationships/oleObject" Target="../embeddings/oleObject42.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51.wmf"/></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6.bin"/><Relationship Id="rId5" Type="http://schemas.openxmlformats.org/officeDocument/2006/relationships/image" Target="../media/image51.wmf"/><Relationship Id="rId4"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47.bin"/><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57.wmf"/><Relationship Id="rId7" Type="http://schemas.openxmlformats.org/officeDocument/2006/relationships/image" Target="../media/image59.wmf"/><Relationship Id="rId2" Type="http://schemas.openxmlformats.org/officeDocument/2006/relationships/oleObject" Target="../embeddings/oleObject48.bin"/><Relationship Id="rId1" Type="http://schemas.openxmlformats.org/officeDocument/2006/relationships/slideLayout" Target="../slideLayouts/slideLayout2.xml"/><Relationship Id="rId6" Type="http://schemas.openxmlformats.org/officeDocument/2006/relationships/oleObject" Target="../embeddings/oleObject50.bin"/><Relationship Id="rId11" Type="http://schemas.openxmlformats.org/officeDocument/2006/relationships/image" Target="../media/image6.wmf"/><Relationship Id="rId5" Type="http://schemas.openxmlformats.org/officeDocument/2006/relationships/image" Target="../media/image58.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60.wmf"/></Relationships>
</file>

<file path=ppt/slides/_rels/slide27.x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53.bin"/><Relationship Id="rId1" Type="http://schemas.openxmlformats.org/officeDocument/2006/relationships/slideLayout" Target="../slideLayouts/slideLayout2.xml"/><Relationship Id="rId6" Type="http://schemas.openxmlformats.org/officeDocument/2006/relationships/oleObject" Target="../embeddings/oleObject55.bin"/><Relationship Id="rId5" Type="http://schemas.openxmlformats.org/officeDocument/2006/relationships/image" Target="../media/image62.wmf"/><Relationship Id="rId4" Type="http://schemas.openxmlformats.org/officeDocument/2006/relationships/oleObject" Target="../embeddings/oleObject5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56.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6.wmf"/><Relationship Id="rId7" Type="http://schemas.openxmlformats.org/officeDocument/2006/relationships/oleObject" Target="../embeddings/oleObject6.bin"/><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57.bin"/><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wmf"/></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3.wmf"/><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oleObject" Target="../embeddings/oleObject59.bin"/><Relationship Id="rId5" Type="http://schemas.openxmlformats.org/officeDocument/2006/relationships/image" Target="../media/image72.png"/><Relationship Id="rId4" Type="http://schemas.openxmlformats.org/officeDocument/2006/relationships/image" Target="../media/image71.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1.wmf"/><Relationship Id="rId7" Type="http://schemas.openxmlformats.org/officeDocument/2006/relationships/image" Target="../media/image9.png"/><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4.wmf"/></Relationships>
</file>

<file path=ppt/slides/_rels/slide5.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wmf"/><Relationship Id="rId3" Type="http://schemas.openxmlformats.org/officeDocument/2006/relationships/image" Target="../media/image18.wmf"/><Relationship Id="rId7" Type="http://schemas.openxmlformats.org/officeDocument/2006/relationships/image" Target="../media/image20.wmf"/><Relationship Id="rId12" Type="http://schemas.openxmlformats.org/officeDocument/2006/relationships/oleObject" Target="../embeddings/oleObject17.bin"/><Relationship Id="rId2" Type="http://schemas.openxmlformats.org/officeDocument/2006/relationships/oleObject" Target="../embeddings/oleObject12.bin"/><Relationship Id="rId1" Type="http://schemas.openxmlformats.org/officeDocument/2006/relationships/slideLayout" Target="../slideLayouts/slideLayout12.xml"/><Relationship Id="rId6" Type="http://schemas.openxmlformats.org/officeDocument/2006/relationships/oleObject" Target="../embeddings/oleObject14.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png"/><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1.wmf"/><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5.png"/><Relationship Id="rId2" Type="http://schemas.openxmlformats.org/officeDocument/2006/relationships/oleObject" Target="../embeddings/oleObject18.bin"/><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20.bin"/><Relationship Id="rId1" Type="http://schemas.openxmlformats.org/officeDocument/2006/relationships/slideLayout" Target="../slideLayouts/slideLayout12.xml"/><Relationship Id="rId6" Type="http://schemas.openxmlformats.org/officeDocument/2006/relationships/oleObject" Target="../embeddings/oleObject22.bin"/><Relationship Id="rId5" Type="http://schemas.openxmlformats.org/officeDocument/2006/relationships/image" Target="../media/image28.wmf"/><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79425" y="533400"/>
            <a:ext cx="6934200" cy="484188"/>
          </a:xfrm>
        </p:spPr>
        <p:txBody>
          <a:bodyPr/>
          <a:lstStyle/>
          <a:p>
            <a:pPr algn="l" eaLnBrk="1" hangingPunct="1"/>
            <a:r>
              <a:rPr lang="en-US" altLang="en-US" sz="2800">
                <a:solidFill>
                  <a:srgbClr val="0000FF"/>
                </a:solidFill>
                <a:latin typeface="Arial" panose="020B0604020202020204" pitchFamily="34" charset="0"/>
                <a:cs typeface="Arial" panose="020B0604020202020204" pitchFamily="34" charset="0"/>
              </a:rPr>
              <a:t>4.4  BIẾN ĐỔI FOURIER NHANH - FFT</a:t>
            </a:r>
          </a:p>
        </p:txBody>
      </p:sp>
      <p:graphicFrame>
        <p:nvGraphicFramePr>
          <p:cNvPr id="230498" name="Object 98"/>
          <p:cNvGraphicFramePr>
            <a:graphicFrameLocks noGrp="1" noChangeAspect="1"/>
          </p:cNvGraphicFramePr>
          <p:nvPr>
            <p:ph idx="1"/>
            <p:extLst>
              <p:ext uri="{D42A27DB-BD31-4B8C-83A1-F6EECF244321}">
                <p14:modId xmlns:p14="http://schemas.microsoft.com/office/powerpoint/2010/main" val="714391598"/>
              </p:ext>
            </p:extLst>
          </p:nvPr>
        </p:nvGraphicFramePr>
        <p:xfrm>
          <a:off x="3937733" y="2725861"/>
          <a:ext cx="4771292" cy="841589"/>
        </p:xfrm>
        <a:graphic>
          <a:graphicData uri="http://schemas.openxmlformats.org/presentationml/2006/ole">
            <mc:AlternateContent xmlns:mc="http://schemas.openxmlformats.org/markup-compatibility/2006">
              <mc:Choice xmlns:v="urn:schemas-microsoft-com:vml" Requires="v">
                <p:oleObj name="Equation" r:id="rId2" imgW="2590800" imgH="457200" progId="Equation.DSMT4">
                  <p:embed/>
                </p:oleObj>
              </mc:Choice>
              <mc:Fallback>
                <p:oleObj name="Equation" r:id="rId2" imgW="2590800" imgH="457200" progId="Equation.DSMT4">
                  <p:embed/>
                  <p:pic>
                    <p:nvPicPr>
                      <p:cNvPr id="230498" name="Object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733" y="2725861"/>
                        <a:ext cx="4771292" cy="841589"/>
                      </a:xfrm>
                      <a:prstGeom prst="rect">
                        <a:avLst/>
                      </a:prstGeom>
                      <a:noFill/>
                      <a:ln w="12700">
                        <a:solidFill>
                          <a:srgbClr val="FF66CC"/>
                        </a:solidFill>
                        <a:miter lim="800000"/>
                        <a:headEnd/>
                        <a:tailEnd/>
                      </a:ln>
                    </p:spPr>
                  </p:pic>
                </p:oleObj>
              </mc:Fallback>
            </mc:AlternateContent>
          </a:graphicData>
        </a:graphic>
      </p:graphicFrame>
      <p:sp>
        <p:nvSpPr>
          <p:cNvPr id="230495" name="Rectangle 95"/>
          <p:cNvSpPr>
            <a:spLocks noChangeArrowheads="1"/>
          </p:cNvSpPr>
          <p:nvPr/>
        </p:nvSpPr>
        <p:spPr bwMode="auto">
          <a:xfrm>
            <a:off x="381000" y="10668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C00000"/>
                </a:solidFill>
                <a:latin typeface="Arial" panose="020B0604020202020204" pitchFamily="34" charset="0"/>
                <a:cs typeface="Arial" panose="020B0604020202020204" pitchFamily="34" charset="0"/>
              </a:rPr>
              <a:t>4.4.1  KHÁI NIỆM BIẾN ĐỔI FOURIER NHANH - FFT</a:t>
            </a:r>
          </a:p>
        </p:txBody>
      </p:sp>
      <p:sp>
        <p:nvSpPr>
          <p:cNvPr id="230496" name="Rectangle 96"/>
          <p:cNvSpPr>
            <a:spLocks noChangeArrowheads="1"/>
          </p:cNvSpPr>
          <p:nvPr/>
        </p:nvSpPr>
        <p:spPr bwMode="auto">
          <a:xfrm>
            <a:off x="479425" y="1575123"/>
            <a:ext cx="8229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231775" indent="-2317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Wingdings" panose="05000000000000000000" pitchFamily="2" charset="2"/>
              <a:buChar char="§"/>
            </a:pPr>
            <a:r>
              <a:rPr lang="en-US" altLang="en-US" sz="2200">
                <a:effectLst>
                  <a:outerShdw blurRad="38100" dist="38100" dir="2700000" algn="tl">
                    <a:srgbClr val="000000">
                      <a:alpha val="43137"/>
                    </a:srgbClr>
                  </a:outerShdw>
                </a:effectLst>
                <a:latin typeface="Arial" panose="020B0604020202020204" pitchFamily="34" charset="0"/>
              </a:rPr>
              <a:t> Vào những năm thập kỷ 60, khi công nghệ vi xử lý phát triển chưa mạnh thì thời gian xử lý phép toán DFT  trên máy tương đối chậm do số phép nhân phức tương đối lớn.</a:t>
            </a:r>
          </a:p>
        </p:txBody>
      </p:sp>
      <p:sp>
        <p:nvSpPr>
          <p:cNvPr id="230497" name="Rectangle 97"/>
          <p:cNvSpPr>
            <a:spLocks noChangeArrowheads="1"/>
          </p:cNvSpPr>
          <p:nvPr/>
        </p:nvSpPr>
        <p:spPr bwMode="auto">
          <a:xfrm>
            <a:off x="190500" y="2933500"/>
            <a:ext cx="3962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231775" indent="-2317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
            </a:pPr>
            <a:r>
              <a:rPr lang="en-US" altLang="en-US" sz="2000">
                <a:effectLst>
                  <a:outerShdw blurRad="38100" dist="38100" dir="2700000" algn="tl">
                    <a:srgbClr val="000000">
                      <a:alpha val="43137"/>
                    </a:srgbClr>
                  </a:outerShdw>
                </a:effectLst>
                <a:latin typeface="Arial" panose="020B0604020202020204" pitchFamily="34" charset="0"/>
              </a:rPr>
              <a:t>DFT của x(n) có độ dài </a:t>
            </a:r>
            <a:r>
              <a:rPr lang="en-US" altLang="en-US" sz="2000">
                <a:solidFill>
                  <a:srgbClr val="FF0000"/>
                </a:solidFill>
                <a:effectLst>
                  <a:outerShdw blurRad="38100" dist="38100" dir="2700000" algn="tl">
                    <a:srgbClr val="000000">
                      <a:alpha val="43137"/>
                    </a:srgbClr>
                  </a:outerShdw>
                </a:effectLst>
                <a:latin typeface="Arial" panose="020B0604020202020204" pitchFamily="34" charset="0"/>
              </a:rPr>
              <a:t>N</a:t>
            </a:r>
            <a:r>
              <a:rPr lang="en-US" altLang="en-US" sz="2000">
                <a:effectLst>
                  <a:outerShdw blurRad="38100" dist="38100" dir="2700000" algn="tl">
                    <a:srgbClr val="000000">
                      <a:alpha val="43137"/>
                    </a:srgbClr>
                  </a:outerShdw>
                </a:effectLst>
                <a:latin typeface="Arial" panose="020B0604020202020204" pitchFamily="34" charset="0"/>
              </a:rPr>
              <a:t>:</a:t>
            </a:r>
          </a:p>
        </p:txBody>
      </p:sp>
      <p:sp>
        <p:nvSpPr>
          <p:cNvPr id="230500" name="Rectangle 100"/>
          <p:cNvSpPr>
            <a:spLocks noChangeArrowheads="1"/>
          </p:cNvSpPr>
          <p:nvPr/>
        </p:nvSpPr>
        <p:spPr bwMode="auto">
          <a:xfrm>
            <a:off x="381000" y="3899423"/>
            <a:ext cx="846296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231775" indent="-2317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
            </a:pPr>
            <a:r>
              <a:rPr lang="en-US" altLang="en-US" sz="2200">
                <a:effectLst>
                  <a:outerShdw blurRad="38100" dist="38100" dir="2700000" algn="tl">
                    <a:srgbClr val="000000">
                      <a:alpha val="43137"/>
                    </a:srgbClr>
                  </a:outerShdw>
                </a:effectLst>
                <a:latin typeface="Arial" panose="020B0604020202020204" pitchFamily="34" charset="0"/>
              </a:rPr>
              <a:t>Để tính </a:t>
            </a:r>
            <a:r>
              <a:rPr lang="en-US" altLang="en-US" sz="2200" b="1">
                <a:effectLst>
                  <a:outerShdw blurRad="38100" dist="38100" dir="2700000" algn="tl">
                    <a:srgbClr val="000000">
                      <a:alpha val="43137"/>
                    </a:srgbClr>
                  </a:outerShdw>
                </a:effectLst>
                <a:latin typeface="Arial" panose="020B0604020202020204" pitchFamily="34" charset="0"/>
              </a:rPr>
              <a:t>X(k)</a:t>
            </a:r>
            <a:r>
              <a:rPr lang="en-US" altLang="en-US" sz="2200">
                <a:effectLst>
                  <a:outerShdw blurRad="38100" dist="38100" dir="2700000" algn="tl">
                    <a:srgbClr val="000000">
                      <a:alpha val="43137"/>
                    </a:srgbClr>
                  </a:outerShdw>
                </a:effectLst>
                <a:latin typeface="Arial" panose="020B0604020202020204" pitchFamily="34" charset="0"/>
              </a:rPr>
              <a:t>, ứng với mỗi giá trị </a:t>
            </a:r>
            <a:r>
              <a:rPr lang="en-US" altLang="en-US" sz="2200" b="1">
                <a:effectLst>
                  <a:outerShdw blurRad="38100" dist="38100" dir="2700000" algn="tl">
                    <a:srgbClr val="000000">
                      <a:alpha val="43137"/>
                    </a:srgbClr>
                  </a:outerShdw>
                </a:effectLst>
                <a:latin typeface="Arial" panose="020B0604020202020204" pitchFamily="34" charset="0"/>
              </a:rPr>
              <a:t>k</a:t>
            </a:r>
            <a:r>
              <a:rPr lang="en-US" altLang="en-US" sz="2200">
                <a:effectLst>
                  <a:outerShdw blurRad="38100" dist="38100" dir="2700000" algn="tl">
                    <a:srgbClr val="000000">
                      <a:alpha val="43137"/>
                    </a:srgbClr>
                  </a:outerShdw>
                </a:effectLst>
                <a:latin typeface="Arial" panose="020B0604020202020204" pitchFamily="34" charset="0"/>
              </a:rPr>
              <a:t> cần có </a:t>
            </a:r>
            <a:r>
              <a:rPr lang="en-US" altLang="en-US" sz="2200" b="1">
                <a:effectLst>
                  <a:outerShdw blurRad="38100" dist="38100" dir="2700000" algn="tl">
                    <a:srgbClr val="000000">
                      <a:alpha val="43137"/>
                    </a:srgbClr>
                  </a:outerShdw>
                </a:effectLst>
                <a:latin typeface="Arial" panose="020B0604020202020204" pitchFamily="34" charset="0"/>
              </a:rPr>
              <a:t>N</a:t>
            </a:r>
            <a:r>
              <a:rPr lang="en-US" altLang="en-US" sz="2200">
                <a:effectLst>
                  <a:outerShdw blurRad="38100" dist="38100" dir="2700000" algn="tl">
                    <a:srgbClr val="000000">
                      <a:alpha val="43137"/>
                    </a:srgbClr>
                  </a:outerShdw>
                </a:effectLst>
                <a:latin typeface="Arial" panose="020B0604020202020204" pitchFamily="34" charset="0"/>
              </a:rPr>
              <a:t> phép nhân số phức và (</a:t>
            </a:r>
            <a:r>
              <a:rPr lang="en-US" altLang="en-US" sz="2200" b="1">
                <a:effectLst>
                  <a:outerShdw blurRad="38100" dist="38100" dir="2700000" algn="tl">
                    <a:srgbClr val="000000">
                      <a:alpha val="43137"/>
                    </a:srgbClr>
                  </a:outerShdw>
                </a:effectLst>
                <a:latin typeface="Arial" panose="020B0604020202020204" pitchFamily="34" charset="0"/>
              </a:rPr>
              <a:t>N-1</a:t>
            </a:r>
            <a:r>
              <a:rPr lang="en-US" altLang="en-US" sz="2200">
                <a:effectLst>
                  <a:outerShdw blurRad="38100" dist="38100" dir="2700000" algn="tl">
                    <a:srgbClr val="000000">
                      <a:alpha val="43137"/>
                    </a:srgbClr>
                  </a:outerShdw>
                </a:effectLst>
                <a:latin typeface="Arial" panose="020B0604020202020204" pitchFamily="34" charset="0"/>
              </a:rPr>
              <a:t>) phép cộng số phức, </a:t>
            </a:r>
          </a:p>
          <a:p>
            <a:pPr eaLnBrk="1" hangingPunct="1">
              <a:spcBef>
                <a:spcPct val="0"/>
              </a:spcBef>
              <a:buFont typeface="Wingdings" panose="05000000000000000000" pitchFamily="2" charset="2"/>
              <a:buChar char="§"/>
            </a:pPr>
            <a:r>
              <a:rPr lang="en-US" altLang="en-US" sz="2200">
                <a:effectLst>
                  <a:outerShdw blurRad="38100" dist="38100" dir="2700000" algn="tl">
                    <a:srgbClr val="000000">
                      <a:alpha val="43137"/>
                    </a:srgbClr>
                  </a:outerShdw>
                </a:effectLst>
                <a:latin typeface="Arial" panose="020B0604020202020204" pitchFamily="34" charset="0"/>
              </a:rPr>
              <a:t>Với </a:t>
            </a:r>
            <a:r>
              <a:rPr lang="en-US" altLang="en-US" sz="2200" b="1">
                <a:effectLst>
                  <a:outerShdw blurRad="38100" dist="38100" dir="2700000" algn="tl">
                    <a:srgbClr val="000000">
                      <a:alpha val="43137"/>
                    </a:srgbClr>
                  </a:outerShdw>
                </a:effectLst>
                <a:latin typeface="Arial" panose="020B0604020202020204" pitchFamily="34" charset="0"/>
              </a:rPr>
              <a:t>N</a:t>
            </a:r>
            <a:r>
              <a:rPr lang="en-US" altLang="en-US" sz="2200">
                <a:effectLst>
                  <a:outerShdw blurRad="38100" dist="38100" dir="2700000" algn="tl">
                    <a:srgbClr val="000000">
                      <a:alpha val="43137"/>
                    </a:srgbClr>
                  </a:outerShdw>
                </a:effectLst>
                <a:latin typeface="Arial" panose="020B0604020202020204" pitchFamily="34" charset="0"/>
              </a:rPr>
              <a:t> giá trị </a:t>
            </a:r>
            <a:r>
              <a:rPr lang="en-US" altLang="en-US" sz="2200" b="1">
                <a:effectLst>
                  <a:outerShdw blurRad="38100" dist="38100" dir="2700000" algn="tl">
                    <a:srgbClr val="000000">
                      <a:alpha val="43137"/>
                    </a:srgbClr>
                  </a:outerShdw>
                </a:effectLst>
                <a:latin typeface="Arial" panose="020B0604020202020204" pitchFamily="34" charset="0"/>
              </a:rPr>
              <a:t>k</a:t>
            </a:r>
            <a:r>
              <a:rPr lang="en-US" altLang="en-US" sz="2200">
                <a:effectLst>
                  <a:outerShdw blurRad="38100" dist="38100" dir="2700000" algn="tl">
                    <a:srgbClr val="000000">
                      <a:alpha val="43137"/>
                    </a:srgbClr>
                  </a:outerShdw>
                </a:effectLst>
                <a:latin typeface="Arial" panose="020B0604020202020204" pitchFamily="34" charset="0"/>
              </a:rPr>
              <a:t> thì cần có </a:t>
            </a:r>
            <a:r>
              <a:rPr lang="en-US" altLang="en-US" sz="2200" b="1">
                <a:solidFill>
                  <a:srgbClr val="FF0000"/>
                </a:solidFill>
                <a:effectLst>
                  <a:outerShdw blurRad="38100" dist="38100" dir="2700000" algn="tl">
                    <a:srgbClr val="000000">
                      <a:alpha val="43137"/>
                    </a:srgbClr>
                  </a:outerShdw>
                </a:effectLst>
                <a:latin typeface="Arial" panose="020B0604020202020204" pitchFamily="34" charset="0"/>
              </a:rPr>
              <a:t>N</a:t>
            </a:r>
            <a:r>
              <a:rPr lang="en-US" altLang="en-US" sz="2200" b="1" baseline="30000">
                <a:solidFill>
                  <a:srgbClr val="FF0000"/>
                </a:solidFill>
                <a:effectLst>
                  <a:outerShdw blurRad="38100" dist="38100" dir="2700000" algn="tl">
                    <a:srgbClr val="000000">
                      <a:alpha val="43137"/>
                    </a:srgbClr>
                  </a:outerShdw>
                </a:effectLst>
                <a:latin typeface="Arial" panose="020B0604020202020204" pitchFamily="34" charset="0"/>
              </a:rPr>
              <a:t>2</a:t>
            </a:r>
            <a:r>
              <a:rPr lang="en-US" altLang="en-US" sz="2200">
                <a:effectLst>
                  <a:outerShdw blurRad="38100" dist="38100" dir="2700000" algn="tl">
                    <a:srgbClr val="000000">
                      <a:alpha val="43137"/>
                    </a:srgbClr>
                  </a:outerShdw>
                </a:effectLst>
                <a:latin typeface="Arial" panose="020B0604020202020204" pitchFamily="34" charset="0"/>
              </a:rPr>
              <a:t> phép nhân và </a:t>
            </a:r>
            <a:r>
              <a:rPr lang="en-US" altLang="en-US" sz="2200" b="1">
                <a:solidFill>
                  <a:srgbClr val="FF0000"/>
                </a:solidFill>
                <a:effectLst>
                  <a:outerShdw blurRad="38100" dist="38100" dir="2700000" algn="tl">
                    <a:srgbClr val="000000">
                      <a:alpha val="43137"/>
                    </a:srgbClr>
                  </a:outerShdw>
                </a:effectLst>
                <a:latin typeface="Arial" panose="020B0604020202020204" pitchFamily="34" charset="0"/>
              </a:rPr>
              <a:t>N(N-1)</a:t>
            </a:r>
            <a:r>
              <a:rPr lang="en-US" altLang="en-US" sz="2200">
                <a:effectLst>
                  <a:outerShdw blurRad="38100" dist="38100" dir="2700000" algn="tl">
                    <a:srgbClr val="000000">
                      <a:alpha val="43137"/>
                    </a:srgbClr>
                  </a:outerShdw>
                </a:effectLst>
                <a:latin typeface="Arial" panose="020B0604020202020204" pitchFamily="34" charset="0"/>
              </a:rPr>
              <a:t> phép cộng.</a:t>
            </a:r>
          </a:p>
        </p:txBody>
      </p:sp>
      <p:sp>
        <p:nvSpPr>
          <p:cNvPr id="230501" name="Rectangle 101"/>
          <p:cNvSpPr>
            <a:spLocks noChangeArrowheads="1"/>
          </p:cNvSpPr>
          <p:nvPr/>
        </p:nvSpPr>
        <p:spPr bwMode="auto">
          <a:xfrm>
            <a:off x="502871" y="5257800"/>
            <a:ext cx="8229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marL="231775" indent="-2317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Wingdings" panose="05000000000000000000" pitchFamily="2" charset="2"/>
              <a:buChar char="§"/>
            </a:pPr>
            <a:r>
              <a:rPr lang="en-US" altLang="en-US" sz="2200">
                <a:effectLst>
                  <a:outerShdw blurRad="38100" dist="38100" dir="2700000" algn="tl">
                    <a:srgbClr val="000000">
                      <a:alpha val="43137"/>
                    </a:srgbClr>
                  </a:outerShdw>
                </a:effectLst>
                <a:latin typeface="Arial" panose="020B0604020202020204" pitchFamily="34" charset="0"/>
              </a:rPr>
              <a:t> Để khắc phục về mặt tốc độ xử lý của phép tính DFT, nhiều tác giả đã đưa ra các thuật toán riêng dựa trên DFT gọi là </a:t>
            </a:r>
            <a:r>
              <a:rPr lang="en-US" altLang="en-US" sz="2200" b="1">
                <a:effectLst>
                  <a:outerShdw blurRad="38100" dist="38100" dir="2700000" algn="tl">
                    <a:srgbClr val="000000">
                      <a:alpha val="43137"/>
                    </a:srgbClr>
                  </a:outerShdw>
                </a:effectLst>
                <a:latin typeface="Arial" panose="020B0604020202020204" pitchFamily="34" charset="0"/>
              </a:rPr>
              <a:t>FFT</a:t>
            </a:r>
            <a:r>
              <a:rPr lang="en-US" altLang="en-US" sz="2200">
                <a:effectLst>
                  <a:outerShdw blurRad="38100" dist="38100" dir="2700000" algn="tl">
                    <a:srgbClr val="000000">
                      <a:alpha val="43137"/>
                    </a:srgbClr>
                  </a:outerShdw>
                </a:effectLst>
                <a:latin typeface="Arial" panose="020B0604020202020204" pitchFamily="34" charset="0"/>
              </a:rPr>
              <a:t> (Fast Fourier Transform). 	</a:t>
            </a:r>
          </a:p>
        </p:txBody>
      </p:sp>
    </p:spTree>
    <p:extLst>
      <p:ext uri="{BB962C8B-B14F-4D97-AF65-F5344CB8AC3E}">
        <p14:creationId xmlns:p14="http://schemas.microsoft.com/office/powerpoint/2010/main" val="1675010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30402"/>
                                        </p:tgtEl>
                                        <p:attrNameLst>
                                          <p:attrName>style.visibility</p:attrName>
                                        </p:attrNameLst>
                                      </p:cBhvr>
                                      <p:to>
                                        <p:strVal val="visible"/>
                                      </p:to>
                                    </p:set>
                                    <p:anim calcmode="lin" valueType="num">
                                      <p:cBhvr additive="base">
                                        <p:cTn id="7" dur="500" fill="hold"/>
                                        <p:tgtEl>
                                          <p:spTgt spid="230402"/>
                                        </p:tgtEl>
                                        <p:attrNameLst>
                                          <p:attrName>ppt_x</p:attrName>
                                        </p:attrNameLst>
                                      </p:cBhvr>
                                      <p:tavLst>
                                        <p:tav tm="0">
                                          <p:val>
                                            <p:strVal val="#ppt_x"/>
                                          </p:val>
                                        </p:tav>
                                        <p:tav tm="100000">
                                          <p:val>
                                            <p:strVal val="#ppt_x"/>
                                          </p:val>
                                        </p:tav>
                                      </p:tavLst>
                                    </p:anim>
                                    <p:anim calcmode="lin" valueType="num">
                                      <p:cBhvr additive="base">
                                        <p:cTn id="8" dur="500" fill="hold"/>
                                        <p:tgtEl>
                                          <p:spTgt spid="23040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30495"/>
                                        </p:tgtEl>
                                        <p:attrNameLst>
                                          <p:attrName>style.visibility</p:attrName>
                                        </p:attrNameLst>
                                      </p:cBhvr>
                                      <p:to>
                                        <p:strVal val="visible"/>
                                      </p:to>
                                    </p:set>
                                    <p:anim calcmode="lin" valueType="num">
                                      <p:cBhvr additive="base">
                                        <p:cTn id="11" dur="500" fill="hold"/>
                                        <p:tgtEl>
                                          <p:spTgt spid="230495"/>
                                        </p:tgtEl>
                                        <p:attrNameLst>
                                          <p:attrName>ppt_x</p:attrName>
                                        </p:attrNameLst>
                                      </p:cBhvr>
                                      <p:tavLst>
                                        <p:tav tm="0">
                                          <p:val>
                                            <p:strVal val="#ppt_x"/>
                                          </p:val>
                                        </p:tav>
                                        <p:tav tm="100000">
                                          <p:val>
                                            <p:strVal val="#ppt_x"/>
                                          </p:val>
                                        </p:tav>
                                      </p:tavLst>
                                    </p:anim>
                                    <p:anim calcmode="lin" valueType="num">
                                      <p:cBhvr additive="base">
                                        <p:cTn id="12" dur="500" fill="hold"/>
                                        <p:tgtEl>
                                          <p:spTgt spid="230495"/>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30496"/>
                                        </p:tgtEl>
                                        <p:attrNameLst>
                                          <p:attrName>style.visibility</p:attrName>
                                        </p:attrNameLst>
                                      </p:cBhvr>
                                      <p:to>
                                        <p:strVal val="visible"/>
                                      </p:to>
                                    </p:set>
                                    <p:animEffect transition="in" filter="blinds(horizontal)">
                                      <p:cBhvr>
                                        <p:cTn id="16" dur="500"/>
                                        <p:tgtEl>
                                          <p:spTgt spid="2304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30497"/>
                                        </p:tgtEl>
                                        <p:attrNameLst>
                                          <p:attrName>style.visibility</p:attrName>
                                        </p:attrNameLst>
                                      </p:cBhvr>
                                      <p:to>
                                        <p:strVal val="visible"/>
                                      </p:to>
                                    </p:set>
                                    <p:animEffect transition="in" filter="blinds(horizontal)">
                                      <p:cBhvr>
                                        <p:cTn id="21" dur="500"/>
                                        <p:tgtEl>
                                          <p:spTgt spid="230497"/>
                                        </p:tgtEl>
                                      </p:cBhvr>
                                    </p:animEffect>
                                  </p:childTnLst>
                                </p:cTn>
                              </p:par>
                              <p:par>
                                <p:cTn id="22" presetID="3" presetClass="entr" presetSubtype="10" fill="hold" nodeType="withEffect">
                                  <p:stCondLst>
                                    <p:cond delay="0"/>
                                  </p:stCondLst>
                                  <p:childTnLst>
                                    <p:set>
                                      <p:cBhvr>
                                        <p:cTn id="23" dur="1" fill="hold">
                                          <p:stCondLst>
                                            <p:cond delay="0"/>
                                          </p:stCondLst>
                                        </p:cTn>
                                        <p:tgtEl>
                                          <p:spTgt spid="230498"/>
                                        </p:tgtEl>
                                        <p:attrNameLst>
                                          <p:attrName>style.visibility</p:attrName>
                                        </p:attrNameLst>
                                      </p:cBhvr>
                                      <p:to>
                                        <p:strVal val="visible"/>
                                      </p:to>
                                    </p:set>
                                    <p:animEffect transition="in" filter="blinds(horizontal)">
                                      <p:cBhvr>
                                        <p:cTn id="24" dur="500"/>
                                        <p:tgtEl>
                                          <p:spTgt spid="23049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30500"/>
                                        </p:tgtEl>
                                        <p:attrNameLst>
                                          <p:attrName>style.visibility</p:attrName>
                                        </p:attrNameLst>
                                      </p:cBhvr>
                                      <p:to>
                                        <p:strVal val="visible"/>
                                      </p:to>
                                    </p:set>
                                    <p:animEffect transition="in" filter="blinds(horizontal)">
                                      <p:cBhvr>
                                        <p:cTn id="29" dur="500"/>
                                        <p:tgtEl>
                                          <p:spTgt spid="2305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30501"/>
                                        </p:tgtEl>
                                        <p:attrNameLst>
                                          <p:attrName>style.visibility</p:attrName>
                                        </p:attrNameLst>
                                      </p:cBhvr>
                                      <p:to>
                                        <p:strVal val="visible"/>
                                      </p:to>
                                    </p:set>
                                    <p:animEffect transition="in" filter="blinds(horizontal)">
                                      <p:cBhvr>
                                        <p:cTn id="34" dur="500"/>
                                        <p:tgtEl>
                                          <p:spTgt spid="230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p:bldP spid="230495" grpId="0"/>
      <p:bldP spid="230496" grpId="0"/>
      <p:bldP spid="230497" grpId="0"/>
      <p:bldP spid="230500" grpId="0"/>
      <p:bldP spid="23050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61" name="Rectangle 49"/>
          <p:cNvSpPr>
            <a:spLocks noChangeArrowheads="1"/>
          </p:cNvSpPr>
          <p:nvPr/>
        </p:nvSpPr>
        <p:spPr bwMode="auto">
          <a:xfrm>
            <a:off x="609601" y="133351"/>
            <a:ext cx="8077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Font typeface="Wingdings" panose="05000000000000000000" pitchFamily="2" charset="2"/>
              <a:buChar char="§"/>
            </a:pPr>
            <a:r>
              <a:rPr lang="en-US" altLang="en-US" sz="2200" b="1" u="sng">
                <a:latin typeface="Arial" panose="020B0604020202020204" pitchFamily="34" charset="0"/>
              </a:rPr>
              <a:t>Phân chia DFT- N/2 điểm -&gt; 2 DFT- N/4 điểm của X</a:t>
            </a:r>
            <a:r>
              <a:rPr lang="en-US" altLang="en-US" sz="2200" b="1" u="sng" baseline="-25000">
                <a:latin typeface="Arial" panose="020B0604020202020204" pitchFamily="34" charset="0"/>
              </a:rPr>
              <a:t>0</a:t>
            </a:r>
            <a:r>
              <a:rPr lang="en-US" altLang="en-US" sz="2200" b="1" u="sng">
                <a:latin typeface="Arial" panose="020B0604020202020204" pitchFamily="34" charset="0"/>
              </a:rPr>
              <a:t>(k)</a:t>
            </a:r>
          </a:p>
        </p:txBody>
      </p:sp>
      <p:grpSp>
        <p:nvGrpSpPr>
          <p:cNvPr id="4" name="Group 3"/>
          <p:cNvGrpSpPr>
            <a:grpSpLocks/>
          </p:cNvGrpSpPr>
          <p:nvPr/>
        </p:nvGrpSpPr>
        <p:grpSpPr bwMode="auto">
          <a:xfrm>
            <a:off x="738981" y="1252734"/>
            <a:ext cx="5791200" cy="2257425"/>
            <a:chOff x="1600200" y="1019175"/>
            <a:chExt cx="5791201" cy="2257426"/>
          </a:xfrm>
        </p:grpSpPr>
        <p:sp>
          <p:nvSpPr>
            <p:cNvPr id="51233" name="Line 3"/>
            <p:cNvSpPr>
              <a:spLocks noChangeShapeType="1"/>
            </p:cNvSpPr>
            <p:nvPr/>
          </p:nvSpPr>
          <p:spPr bwMode="auto">
            <a:xfrm>
              <a:off x="2236788" y="14430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34" name="Line 5"/>
            <p:cNvSpPr>
              <a:spLocks noChangeShapeType="1"/>
            </p:cNvSpPr>
            <p:nvPr/>
          </p:nvSpPr>
          <p:spPr bwMode="auto">
            <a:xfrm>
              <a:off x="2236788" y="19002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35" name="Text Box 7"/>
            <p:cNvSpPr txBox="1">
              <a:spLocks noChangeArrowheads="1"/>
            </p:cNvSpPr>
            <p:nvPr/>
          </p:nvSpPr>
          <p:spPr bwMode="auto">
            <a:xfrm>
              <a:off x="2852738" y="1247775"/>
              <a:ext cx="981075" cy="8524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N/4</a:t>
              </a:r>
              <a:endParaRPr lang="en-US" altLang="en-US" sz="2000" b="1">
                <a:latin typeface="Arial" panose="020B0604020202020204" pitchFamily="34" charset="0"/>
              </a:endParaRPr>
            </a:p>
          </p:txBody>
        </p:sp>
        <p:sp>
          <p:nvSpPr>
            <p:cNvPr id="51236" name="Text Box 8"/>
            <p:cNvSpPr txBox="1">
              <a:spLocks noChangeArrowheads="1"/>
            </p:cNvSpPr>
            <p:nvPr/>
          </p:nvSpPr>
          <p:spPr bwMode="auto">
            <a:xfrm>
              <a:off x="1600200" y="1214438"/>
              <a:ext cx="5334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p:txBody>
        </p:sp>
        <p:sp>
          <p:nvSpPr>
            <p:cNvPr id="51237" name="Line 9"/>
            <p:cNvSpPr>
              <a:spLocks noChangeShapeType="1"/>
            </p:cNvSpPr>
            <p:nvPr/>
          </p:nvSpPr>
          <p:spPr bwMode="auto">
            <a:xfrm>
              <a:off x="3836988" y="1443038"/>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38" name="Line 18"/>
            <p:cNvSpPr>
              <a:spLocks noChangeShapeType="1"/>
            </p:cNvSpPr>
            <p:nvPr/>
          </p:nvSpPr>
          <p:spPr bwMode="auto">
            <a:xfrm>
              <a:off x="3843338" y="1900238"/>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39" name="Text Box 33"/>
            <p:cNvSpPr txBox="1">
              <a:spLocks noChangeArrowheads="1"/>
            </p:cNvSpPr>
            <p:nvPr/>
          </p:nvSpPr>
          <p:spPr bwMode="auto">
            <a:xfrm>
              <a:off x="5791200" y="1490663"/>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r>
                <a:rPr lang="en-US" altLang="en-US" sz="1800" b="1" baseline="-25000">
                  <a:solidFill>
                    <a:srgbClr val="C00000"/>
                  </a:solidFill>
                  <a:latin typeface="Arial" panose="020B0604020202020204" pitchFamily="34" charset="0"/>
                </a:rPr>
                <a:t>N/2</a:t>
              </a:r>
              <a:endParaRPr lang="en-US" altLang="en-US" sz="1800" b="1" baseline="30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1</a:t>
              </a:r>
              <a:r>
                <a:rPr lang="en-US" altLang="en-US" sz="1800" b="1" baseline="-25000">
                  <a:solidFill>
                    <a:srgbClr val="C00000"/>
                  </a:solidFill>
                  <a:latin typeface="Arial" panose="020B0604020202020204" pitchFamily="34" charset="0"/>
                </a:rPr>
                <a:t>N/2</a:t>
              </a:r>
            </a:p>
          </p:txBody>
        </p:sp>
        <p:sp>
          <p:nvSpPr>
            <p:cNvPr id="51240" name="Text Box 43"/>
            <p:cNvSpPr txBox="1">
              <a:spLocks noChangeArrowheads="1"/>
            </p:cNvSpPr>
            <p:nvPr/>
          </p:nvSpPr>
          <p:spPr bwMode="auto">
            <a:xfrm>
              <a:off x="3919538" y="1019175"/>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00</a:t>
              </a:r>
              <a:r>
                <a:rPr lang="en-US" altLang="en-US" sz="18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00</a:t>
              </a:r>
              <a:r>
                <a:rPr lang="en-US" altLang="en-US" sz="1800" b="1">
                  <a:latin typeface="Arial" panose="020B0604020202020204" pitchFamily="34" charset="0"/>
                </a:rPr>
                <a:t>(1)</a:t>
              </a:r>
            </a:p>
          </p:txBody>
        </p:sp>
        <p:sp>
          <p:nvSpPr>
            <p:cNvPr id="51241" name="Text Box 51"/>
            <p:cNvSpPr txBox="1">
              <a:spLocks noChangeArrowheads="1"/>
            </p:cNvSpPr>
            <p:nvPr/>
          </p:nvSpPr>
          <p:spPr bwMode="auto">
            <a:xfrm>
              <a:off x="6738938" y="1171575"/>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(1)</a:t>
              </a:r>
            </a:p>
          </p:txBody>
        </p:sp>
        <p:sp>
          <p:nvSpPr>
            <p:cNvPr id="51242" name="Line 52"/>
            <p:cNvSpPr>
              <a:spLocks noChangeShapeType="1"/>
            </p:cNvSpPr>
            <p:nvPr/>
          </p:nvSpPr>
          <p:spPr bwMode="auto">
            <a:xfrm>
              <a:off x="2236788" y="25098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43" name="Line 53"/>
            <p:cNvSpPr>
              <a:spLocks noChangeShapeType="1"/>
            </p:cNvSpPr>
            <p:nvPr/>
          </p:nvSpPr>
          <p:spPr bwMode="auto">
            <a:xfrm>
              <a:off x="2236788" y="29670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44" name="Text Box 54"/>
            <p:cNvSpPr txBox="1">
              <a:spLocks noChangeArrowheads="1"/>
            </p:cNvSpPr>
            <p:nvPr/>
          </p:nvSpPr>
          <p:spPr bwMode="auto">
            <a:xfrm>
              <a:off x="2852738" y="2314575"/>
              <a:ext cx="981075" cy="8524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N/4</a:t>
              </a:r>
              <a:endParaRPr lang="en-US" altLang="en-US" sz="2000" b="1">
                <a:latin typeface="Arial" panose="020B0604020202020204" pitchFamily="34" charset="0"/>
              </a:endParaRPr>
            </a:p>
          </p:txBody>
        </p:sp>
        <p:sp>
          <p:nvSpPr>
            <p:cNvPr id="51245" name="Text Box 55"/>
            <p:cNvSpPr txBox="1">
              <a:spLocks noChangeArrowheads="1"/>
            </p:cNvSpPr>
            <p:nvPr/>
          </p:nvSpPr>
          <p:spPr bwMode="auto">
            <a:xfrm>
              <a:off x="1600200" y="2281238"/>
              <a:ext cx="5334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p:txBody>
        </p:sp>
        <p:sp>
          <p:nvSpPr>
            <p:cNvPr id="51246" name="Line 56"/>
            <p:cNvSpPr>
              <a:spLocks noChangeShapeType="1"/>
            </p:cNvSpPr>
            <p:nvPr/>
          </p:nvSpPr>
          <p:spPr bwMode="auto">
            <a:xfrm>
              <a:off x="3836988" y="2509838"/>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47" name="Line 57"/>
            <p:cNvSpPr>
              <a:spLocks noChangeShapeType="1"/>
            </p:cNvSpPr>
            <p:nvPr/>
          </p:nvSpPr>
          <p:spPr bwMode="auto">
            <a:xfrm>
              <a:off x="3843338" y="2967038"/>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48" name="Text Box 58"/>
            <p:cNvSpPr txBox="1">
              <a:spLocks noChangeArrowheads="1"/>
            </p:cNvSpPr>
            <p:nvPr/>
          </p:nvSpPr>
          <p:spPr bwMode="auto">
            <a:xfrm>
              <a:off x="6738938" y="2238375"/>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(3)</a:t>
              </a:r>
            </a:p>
          </p:txBody>
        </p:sp>
        <p:sp>
          <p:nvSpPr>
            <p:cNvPr id="51249" name="Text Box 59"/>
            <p:cNvSpPr txBox="1">
              <a:spLocks noChangeArrowheads="1"/>
            </p:cNvSpPr>
            <p:nvPr/>
          </p:nvSpPr>
          <p:spPr bwMode="auto">
            <a:xfrm>
              <a:off x="3919538" y="2085975"/>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01</a:t>
              </a:r>
              <a:r>
                <a:rPr lang="en-US" altLang="en-US" sz="18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01</a:t>
              </a:r>
              <a:r>
                <a:rPr lang="en-US" altLang="en-US" sz="1800" b="1">
                  <a:latin typeface="Arial" panose="020B0604020202020204" pitchFamily="34" charset="0"/>
                </a:rPr>
                <a:t>(1)</a:t>
              </a:r>
            </a:p>
          </p:txBody>
        </p:sp>
        <p:sp>
          <p:nvSpPr>
            <p:cNvPr id="51250" name="Line 60"/>
            <p:cNvSpPr>
              <a:spLocks noChangeShapeType="1"/>
            </p:cNvSpPr>
            <p:nvPr/>
          </p:nvSpPr>
          <p:spPr bwMode="auto">
            <a:xfrm flipV="1">
              <a:off x="4905375" y="1905000"/>
              <a:ext cx="1066800" cy="1066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51" name="Line 61"/>
            <p:cNvSpPr>
              <a:spLocks noChangeShapeType="1"/>
            </p:cNvSpPr>
            <p:nvPr/>
          </p:nvSpPr>
          <p:spPr bwMode="auto">
            <a:xfrm flipV="1">
              <a:off x="4953000" y="1447800"/>
              <a:ext cx="1066800" cy="1066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52" name="Line 65"/>
            <p:cNvSpPr>
              <a:spLocks noChangeShapeType="1"/>
            </p:cNvSpPr>
            <p:nvPr/>
          </p:nvSpPr>
          <p:spPr bwMode="auto">
            <a:xfrm>
              <a:off x="4919663" y="1900238"/>
              <a:ext cx="1066800" cy="1066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53" name="Line 66"/>
            <p:cNvSpPr>
              <a:spLocks noChangeShapeType="1"/>
            </p:cNvSpPr>
            <p:nvPr/>
          </p:nvSpPr>
          <p:spPr bwMode="auto">
            <a:xfrm>
              <a:off x="4919663" y="1443038"/>
              <a:ext cx="1066800" cy="1066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54" name="Line 67"/>
            <p:cNvSpPr>
              <a:spLocks noChangeShapeType="1"/>
            </p:cNvSpPr>
            <p:nvPr/>
          </p:nvSpPr>
          <p:spPr bwMode="auto">
            <a:xfrm flipV="1">
              <a:off x="5700713" y="1614488"/>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55" name="Line 68"/>
            <p:cNvSpPr>
              <a:spLocks noChangeShapeType="1"/>
            </p:cNvSpPr>
            <p:nvPr/>
          </p:nvSpPr>
          <p:spPr bwMode="auto">
            <a:xfrm flipV="1">
              <a:off x="5715000" y="2009775"/>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56" name="Line 69"/>
            <p:cNvSpPr>
              <a:spLocks noChangeShapeType="1"/>
            </p:cNvSpPr>
            <p:nvPr/>
          </p:nvSpPr>
          <p:spPr bwMode="auto">
            <a:xfrm>
              <a:off x="5638800" y="251460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57" name="Line 70"/>
            <p:cNvSpPr>
              <a:spLocks noChangeShapeType="1"/>
            </p:cNvSpPr>
            <p:nvPr/>
          </p:nvSpPr>
          <p:spPr bwMode="auto">
            <a:xfrm>
              <a:off x="5638800" y="295275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58" name="Text Box 71"/>
            <p:cNvSpPr txBox="1">
              <a:spLocks noChangeArrowheads="1"/>
            </p:cNvSpPr>
            <p:nvPr/>
          </p:nvSpPr>
          <p:spPr bwMode="auto">
            <a:xfrm>
              <a:off x="5791200" y="2452688"/>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r>
                <a:rPr lang="en-US" altLang="en-US" sz="1800" b="1" baseline="-25000">
                  <a:solidFill>
                    <a:srgbClr val="C00000"/>
                  </a:solidFill>
                  <a:latin typeface="Arial" panose="020B0604020202020204" pitchFamily="34" charset="0"/>
                </a:rPr>
                <a:t>N/2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3</a:t>
              </a:r>
              <a:r>
                <a:rPr lang="en-US" altLang="en-US" sz="1800" b="1" baseline="-25000">
                  <a:solidFill>
                    <a:srgbClr val="C00000"/>
                  </a:solidFill>
                  <a:latin typeface="Arial" panose="020B0604020202020204" pitchFamily="34" charset="0"/>
                </a:rPr>
                <a:t>N/2</a:t>
              </a:r>
            </a:p>
          </p:txBody>
        </p:sp>
      </p:grpSp>
      <p:sp>
        <p:nvSpPr>
          <p:cNvPr id="243785" name="Rectangle 73"/>
          <p:cNvSpPr>
            <a:spLocks noChangeArrowheads="1"/>
          </p:cNvSpPr>
          <p:nvPr/>
        </p:nvSpPr>
        <p:spPr bwMode="auto">
          <a:xfrm>
            <a:off x="279767" y="3833811"/>
            <a:ext cx="4114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Font typeface="Wingdings" panose="05000000000000000000" pitchFamily="2" charset="2"/>
              <a:buChar char="§"/>
            </a:pPr>
            <a:r>
              <a:rPr lang="en-US" altLang="en-US" sz="2200" b="1">
                <a:latin typeface="Arial" panose="020B0604020202020204" pitchFamily="34" charset="0"/>
              </a:rPr>
              <a:t>Phân chia X</a:t>
            </a:r>
            <a:r>
              <a:rPr lang="en-US" altLang="en-US" sz="2200" b="1" baseline="-25000">
                <a:latin typeface="Arial" panose="020B0604020202020204" pitchFamily="34" charset="0"/>
              </a:rPr>
              <a:t>1</a:t>
            </a:r>
            <a:r>
              <a:rPr lang="en-US" altLang="en-US" sz="2200" b="1">
                <a:latin typeface="Arial" panose="020B0604020202020204" pitchFamily="34" charset="0"/>
              </a:rPr>
              <a:t>(k) tương tự:</a:t>
            </a:r>
          </a:p>
        </p:txBody>
      </p:sp>
      <p:sp>
        <p:nvSpPr>
          <p:cNvPr id="26638" name="Text Box 85"/>
          <p:cNvSpPr txBox="1">
            <a:spLocks noChangeArrowheads="1"/>
          </p:cNvSpPr>
          <p:nvPr/>
        </p:nvSpPr>
        <p:spPr bwMode="auto">
          <a:xfrm>
            <a:off x="2988469" y="4432693"/>
            <a:ext cx="6524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10</a:t>
            </a:r>
            <a:r>
              <a:rPr lang="en-US" altLang="en-US" sz="18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10</a:t>
            </a:r>
            <a:r>
              <a:rPr lang="en-US" altLang="en-US" sz="1800" b="1">
                <a:latin typeface="Arial" panose="020B0604020202020204" pitchFamily="34" charset="0"/>
              </a:rPr>
              <a:t>(1)</a:t>
            </a:r>
          </a:p>
        </p:txBody>
      </p:sp>
      <p:grpSp>
        <p:nvGrpSpPr>
          <p:cNvPr id="5" name="Group 4"/>
          <p:cNvGrpSpPr>
            <a:grpSpLocks/>
          </p:cNvGrpSpPr>
          <p:nvPr/>
        </p:nvGrpSpPr>
        <p:grpSpPr bwMode="auto">
          <a:xfrm>
            <a:off x="745331" y="4585093"/>
            <a:ext cx="5791200" cy="2105025"/>
            <a:chOff x="1600200" y="4295775"/>
            <a:chExt cx="5791201" cy="2105026"/>
          </a:xfrm>
        </p:grpSpPr>
        <p:sp>
          <p:nvSpPr>
            <p:cNvPr id="51208" name="Line 78"/>
            <p:cNvSpPr>
              <a:spLocks noChangeShapeType="1"/>
            </p:cNvSpPr>
            <p:nvPr/>
          </p:nvSpPr>
          <p:spPr bwMode="auto">
            <a:xfrm>
              <a:off x="2236788" y="45672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09" name="Line 79"/>
            <p:cNvSpPr>
              <a:spLocks noChangeShapeType="1"/>
            </p:cNvSpPr>
            <p:nvPr/>
          </p:nvSpPr>
          <p:spPr bwMode="auto">
            <a:xfrm>
              <a:off x="2236788" y="50244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10" name="Text Box 80"/>
            <p:cNvSpPr txBox="1">
              <a:spLocks noChangeArrowheads="1"/>
            </p:cNvSpPr>
            <p:nvPr/>
          </p:nvSpPr>
          <p:spPr bwMode="auto">
            <a:xfrm>
              <a:off x="2852738" y="4371975"/>
              <a:ext cx="981075" cy="8524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N/4</a:t>
              </a:r>
              <a:endParaRPr lang="en-US" altLang="en-US" sz="2000" b="1">
                <a:latin typeface="Arial" panose="020B0604020202020204" pitchFamily="34" charset="0"/>
              </a:endParaRPr>
            </a:p>
          </p:txBody>
        </p:sp>
        <p:sp>
          <p:nvSpPr>
            <p:cNvPr id="51211" name="Text Box 81"/>
            <p:cNvSpPr txBox="1">
              <a:spLocks noChangeArrowheads="1"/>
            </p:cNvSpPr>
            <p:nvPr/>
          </p:nvSpPr>
          <p:spPr bwMode="auto">
            <a:xfrm>
              <a:off x="1600200" y="4338638"/>
              <a:ext cx="5334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p:txBody>
        </p:sp>
        <p:sp>
          <p:nvSpPr>
            <p:cNvPr id="51212" name="Line 82"/>
            <p:cNvSpPr>
              <a:spLocks noChangeShapeType="1"/>
            </p:cNvSpPr>
            <p:nvPr/>
          </p:nvSpPr>
          <p:spPr bwMode="auto">
            <a:xfrm>
              <a:off x="3836988" y="4567238"/>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13" name="Line 83"/>
            <p:cNvSpPr>
              <a:spLocks noChangeShapeType="1"/>
            </p:cNvSpPr>
            <p:nvPr/>
          </p:nvSpPr>
          <p:spPr bwMode="auto">
            <a:xfrm>
              <a:off x="3843338" y="5024438"/>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14" name="Text Box 84"/>
            <p:cNvSpPr txBox="1">
              <a:spLocks noChangeArrowheads="1"/>
            </p:cNvSpPr>
            <p:nvPr/>
          </p:nvSpPr>
          <p:spPr bwMode="auto">
            <a:xfrm>
              <a:off x="5791200" y="4614863"/>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r>
                <a:rPr lang="en-US" altLang="en-US" sz="1800" b="1" baseline="-25000">
                  <a:solidFill>
                    <a:srgbClr val="C00000"/>
                  </a:solidFill>
                  <a:latin typeface="Arial" panose="020B0604020202020204" pitchFamily="34" charset="0"/>
                </a:rPr>
                <a:t>N/2</a:t>
              </a:r>
              <a:endParaRPr lang="en-US" altLang="en-US" sz="1800" b="1" baseline="30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1</a:t>
              </a:r>
              <a:r>
                <a:rPr lang="en-US" altLang="en-US" sz="1800" b="1" baseline="-25000">
                  <a:solidFill>
                    <a:srgbClr val="C00000"/>
                  </a:solidFill>
                  <a:latin typeface="Arial" panose="020B0604020202020204" pitchFamily="34" charset="0"/>
                </a:rPr>
                <a:t>N/2</a:t>
              </a:r>
            </a:p>
          </p:txBody>
        </p:sp>
        <p:sp>
          <p:nvSpPr>
            <p:cNvPr id="51215" name="Text Box 86"/>
            <p:cNvSpPr txBox="1">
              <a:spLocks noChangeArrowheads="1"/>
            </p:cNvSpPr>
            <p:nvPr/>
          </p:nvSpPr>
          <p:spPr bwMode="auto">
            <a:xfrm>
              <a:off x="6738938" y="4295775"/>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(1)</a:t>
              </a:r>
            </a:p>
          </p:txBody>
        </p:sp>
        <p:sp>
          <p:nvSpPr>
            <p:cNvPr id="51216" name="Line 87"/>
            <p:cNvSpPr>
              <a:spLocks noChangeShapeType="1"/>
            </p:cNvSpPr>
            <p:nvPr/>
          </p:nvSpPr>
          <p:spPr bwMode="auto">
            <a:xfrm>
              <a:off x="2236788" y="56340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17" name="Line 88"/>
            <p:cNvSpPr>
              <a:spLocks noChangeShapeType="1"/>
            </p:cNvSpPr>
            <p:nvPr/>
          </p:nvSpPr>
          <p:spPr bwMode="auto">
            <a:xfrm>
              <a:off x="2236788" y="60912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18" name="Text Box 89"/>
            <p:cNvSpPr txBox="1">
              <a:spLocks noChangeArrowheads="1"/>
            </p:cNvSpPr>
            <p:nvPr/>
          </p:nvSpPr>
          <p:spPr bwMode="auto">
            <a:xfrm>
              <a:off x="2852738" y="5438775"/>
              <a:ext cx="981075" cy="8524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N/4</a:t>
              </a:r>
              <a:endParaRPr lang="en-US" altLang="en-US" sz="2000" b="1">
                <a:latin typeface="Arial" panose="020B0604020202020204" pitchFamily="34" charset="0"/>
              </a:endParaRPr>
            </a:p>
          </p:txBody>
        </p:sp>
        <p:sp>
          <p:nvSpPr>
            <p:cNvPr id="51219" name="Text Box 90"/>
            <p:cNvSpPr txBox="1">
              <a:spLocks noChangeArrowheads="1"/>
            </p:cNvSpPr>
            <p:nvPr/>
          </p:nvSpPr>
          <p:spPr bwMode="auto">
            <a:xfrm>
              <a:off x="1600200" y="5405438"/>
              <a:ext cx="5334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51220" name="Line 91"/>
            <p:cNvSpPr>
              <a:spLocks noChangeShapeType="1"/>
            </p:cNvSpPr>
            <p:nvPr/>
          </p:nvSpPr>
          <p:spPr bwMode="auto">
            <a:xfrm>
              <a:off x="3836988" y="5634038"/>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21" name="Line 92"/>
            <p:cNvSpPr>
              <a:spLocks noChangeShapeType="1"/>
            </p:cNvSpPr>
            <p:nvPr/>
          </p:nvSpPr>
          <p:spPr bwMode="auto">
            <a:xfrm>
              <a:off x="3843338" y="6091238"/>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222" name="Text Box 93"/>
            <p:cNvSpPr txBox="1">
              <a:spLocks noChangeArrowheads="1"/>
            </p:cNvSpPr>
            <p:nvPr/>
          </p:nvSpPr>
          <p:spPr bwMode="auto">
            <a:xfrm>
              <a:off x="6738938" y="5362575"/>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(3)</a:t>
              </a:r>
            </a:p>
          </p:txBody>
        </p:sp>
        <p:sp>
          <p:nvSpPr>
            <p:cNvPr id="51223" name="Text Box 94"/>
            <p:cNvSpPr txBox="1">
              <a:spLocks noChangeArrowheads="1"/>
            </p:cNvSpPr>
            <p:nvPr/>
          </p:nvSpPr>
          <p:spPr bwMode="auto">
            <a:xfrm>
              <a:off x="3919538" y="5210175"/>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11</a:t>
              </a:r>
              <a:r>
                <a:rPr lang="en-US" altLang="en-US" sz="18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11</a:t>
              </a:r>
              <a:r>
                <a:rPr lang="en-US" altLang="en-US" sz="1800" b="1">
                  <a:latin typeface="Arial" panose="020B0604020202020204" pitchFamily="34" charset="0"/>
                </a:rPr>
                <a:t>(1)</a:t>
              </a:r>
            </a:p>
          </p:txBody>
        </p:sp>
        <p:sp>
          <p:nvSpPr>
            <p:cNvPr id="51224" name="Line 95"/>
            <p:cNvSpPr>
              <a:spLocks noChangeShapeType="1"/>
            </p:cNvSpPr>
            <p:nvPr/>
          </p:nvSpPr>
          <p:spPr bwMode="auto">
            <a:xfrm flipV="1">
              <a:off x="4905375" y="5029200"/>
              <a:ext cx="1066800" cy="1066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25" name="Line 96"/>
            <p:cNvSpPr>
              <a:spLocks noChangeShapeType="1"/>
            </p:cNvSpPr>
            <p:nvPr/>
          </p:nvSpPr>
          <p:spPr bwMode="auto">
            <a:xfrm flipV="1">
              <a:off x="4953000" y="4572000"/>
              <a:ext cx="1066800" cy="1066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26" name="Line 97"/>
            <p:cNvSpPr>
              <a:spLocks noChangeShapeType="1"/>
            </p:cNvSpPr>
            <p:nvPr/>
          </p:nvSpPr>
          <p:spPr bwMode="auto">
            <a:xfrm>
              <a:off x="4919663" y="5024438"/>
              <a:ext cx="1066800" cy="1066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27" name="Line 98"/>
            <p:cNvSpPr>
              <a:spLocks noChangeShapeType="1"/>
            </p:cNvSpPr>
            <p:nvPr/>
          </p:nvSpPr>
          <p:spPr bwMode="auto">
            <a:xfrm>
              <a:off x="4919663" y="4567238"/>
              <a:ext cx="1066800" cy="1066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28" name="Line 99"/>
            <p:cNvSpPr>
              <a:spLocks noChangeShapeType="1"/>
            </p:cNvSpPr>
            <p:nvPr/>
          </p:nvSpPr>
          <p:spPr bwMode="auto">
            <a:xfrm flipV="1">
              <a:off x="5700713" y="4738688"/>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29" name="Line 100"/>
            <p:cNvSpPr>
              <a:spLocks noChangeShapeType="1"/>
            </p:cNvSpPr>
            <p:nvPr/>
          </p:nvSpPr>
          <p:spPr bwMode="auto">
            <a:xfrm flipV="1">
              <a:off x="5715000" y="5133975"/>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30" name="Line 101"/>
            <p:cNvSpPr>
              <a:spLocks noChangeShapeType="1"/>
            </p:cNvSpPr>
            <p:nvPr/>
          </p:nvSpPr>
          <p:spPr bwMode="auto">
            <a:xfrm>
              <a:off x="5638800" y="563880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31" name="Line 102"/>
            <p:cNvSpPr>
              <a:spLocks noChangeShapeType="1"/>
            </p:cNvSpPr>
            <p:nvPr/>
          </p:nvSpPr>
          <p:spPr bwMode="auto">
            <a:xfrm>
              <a:off x="5638800" y="607695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232" name="Text Box 103"/>
            <p:cNvSpPr txBox="1">
              <a:spLocks noChangeArrowheads="1"/>
            </p:cNvSpPr>
            <p:nvPr/>
          </p:nvSpPr>
          <p:spPr bwMode="auto">
            <a:xfrm>
              <a:off x="5791200" y="5576888"/>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r>
                <a:rPr lang="en-US" altLang="en-US" sz="1800" b="1" baseline="-25000">
                  <a:solidFill>
                    <a:srgbClr val="C00000"/>
                  </a:solidFill>
                  <a:latin typeface="Arial" panose="020B0604020202020204" pitchFamily="34" charset="0"/>
                </a:rPr>
                <a:t>N/2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3</a:t>
              </a:r>
              <a:r>
                <a:rPr lang="en-US" altLang="en-US" sz="1800" b="1" baseline="-25000">
                  <a:solidFill>
                    <a:srgbClr val="C00000"/>
                  </a:solidFill>
                  <a:latin typeface="Arial" panose="020B0604020202020204" pitchFamily="34" charset="0"/>
                </a:rPr>
                <a:t>N/2</a:t>
              </a:r>
            </a:p>
          </p:txBody>
        </p:sp>
      </p:grpSp>
      <p:graphicFrame>
        <p:nvGraphicFramePr>
          <p:cNvPr id="60" name="Object 70"/>
          <p:cNvGraphicFramePr>
            <a:graphicFrameLocks noChangeAspect="1"/>
          </p:cNvGraphicFramePr>
          <p:nvPr>
            <p:extLst>
              <p:ext uri="{D42A27DB-BD31-4B8C-83A1-F6EECF244321}">
                <p14:modId xmlns:p14="http://schemas.microsoft.com/office/powerpoint/2010/main" val="3254724077"/>
              </p:ext>
            </p:extLst>
          </p:nvPr>
        </p:nvGraphicFramePr>
        <p:xfrm>
          <a:off x="7081838" y="2659063"/>
          <a:ext cx="1811337" cy="525462"/>
        </p:xfrm>
        <a:graphic>
          <a:graphicData uri="http://schemas.openxmlformats.org/presentationml/2006/ole">
            <mc:AlternateContent xmlns:mc="http://schemas.openxmlformats.org/markup-compatibility/2006">
              <mc:Choice xmlns:v="urn:schemas-microsoft-com:vml" Requires="v">
                <p:oleObj name="Equation" r:id="rId2" imgW="914400" imgH="266400" progId="Equation.DSMT4">
                  <p:embed/>
                </p:oleObj>
              </mc:Choice>
              <mc:Fallback>
                <p:oleObj name="Equation" r:id="rId2" imgW="914400" imgH="266400" progId="Equation.DSMT4">
                  <p:embed/>
                  <p:pic>
                    <p:nvPicPr>
                      <p:cNvPr id="236614" name="Object 70"/>
                      <p:cNvPicPr>
                        <a:picLocks noChangeAspect="1" noChangeArrowheads="1"/>
                      </p:cNvPicPr>
                      <p:nvPr/>
                    </p:nvPicPr>
                    <p:blipFill>
                      <a:blip r:embed="rId3"/>
                      <a:srcRect/>
                      <a:stretch>
                        <a:fillRect/>
                      </a:stretch>
                    </p:blipFill>
                    <p:spPr bwMode="auto">
                      <a:xfrm>
                        <a:off x="7081838" y="2659063"/>
                        <a:ext cx="1811337" cy="525462"/>
                      </a:xfrm>
                      <a:prstGeom prst="rect">
                        <a:avLst/>
                      </a:prstGeom>
                      <a:noFill/>
                      <a:ln w="15875">
                        <a:solidFill>
                          <a:srgbClr val="FF0000"/>
                        </a:solidFill>
                      </a:ln>
                    </p:spPr>
                  </p:pic>
                </p:oleObj>
              </mc:Fallback>
            </mc:AlternateContent>
          </a:graphicData>
        </a:graphic>
      </p:graphicFrame>
      <p:graphicFrame>
        <p:nvGraphicFramePr>
          <p:cNvPr id="2" name="Object 1">
            <a:extLst>
              <a:ext uri="{FF2B5EF4-FFF2-40B4-BE49-F238E27FC236}">
                <a16:creationId xmlns:a16="http://schemas.microsoft.com/office/drawing/2014/main" id="{ED860276-2D0F-48D9-2A6A-47B6611AD59D}"/>
              </a:ext>
            </a:extLst>
          </p:cNvPr>
          <p:cNvGraphicFramePr>
            <a:graphicFrameLocks noChangeAspect="1"/>
          </p:cNvGraphicFramePr>
          <p:nvPr>
            <p:extLst>
              <p:ext uri="{D42A27DB-BD31-4B8C-83A1-F6EECF244321}">
                <p14:modId xmlns:p14="http://schemas.microsoft.com/office/powerpoint/2010/main" val="211299647"/>
              </p:ext>
            </p:extLst>
          </p:nvPr>
        </p:nvGraphicFramePr>
        <p:xfrm>
          <a:off x="4108450" y="730250"/>
          <a:ext cx="4856163" cy="546100"/>
        </p:xfrm>
        <a:graphic>
          <a:graphicData uri="http://schemas.openxmlformats.org/presentationml/2006/ole">
            <mc:AlternateContent xmlns:mc="http://schemas.openxmlformats.org/markup-compatibility/2006">
              <mc:Choice xmlns:v="urn:schemas-microsoft-com:vml" Requires="v">
                <p:oleObj name="Equation" r:id="rId4" imgW="6600423" imgH="742303" progId="Equation.DSMT4">
                  <p:embed/>
                </p:oleObj>
              </mc:Choice>
              <mc:Fallback>
                <p:oleObj name="Equation" r:id="rId4" imgW="6600423" imgH="742303" progId="Equation.DSMT4">
                  <p:embed/>
                  <p:pic>
                    <p:nvPicPr>
                      <p:cNvPr id="0" name=""/>
                      <p:cNvPicPr/>
                      <p:nvPr/>
                    </p:nvPicPr>
                    <p:blipFill>
                      <a:blip r:embed="rId5"/>
                      <a:stretch>
                        <a:fillRect/>
                      </a:stretch>
                    </p:blipFill>
                    <p:spPr>
                      <a:xfrm>
                        <a:off x="4108450" y="730250"/>
                        <a:ext cx="4856163" cy="5461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5922DE9-CB1B-2A08-C6CC-A9AA779DF094}"/>
              </a:ext>
            </a:extLst>
          </p:cNvPr>
          <p:cNvGraphicFramePr>
            <a:graphicFrameLocks noChangeAspect="1"/>
          </p:cNvGraphicFramePr>
          <p:nvPr>
            <p:extLst>
              <p:ext uri="{D42A27DB-BD31-4B8C-83A1-F6EECF244321}">
                <p14:modId xmlns:p14="http://schemas.microsoft.com/office/powerpoint/2010/main" val="2151385812"/>
              </p:ext>
            </p:extLst>
          </p:nvPr>
        </p:nvGraphicFramePr>
        <p:xfrm>
          <a:off x="4145027" y="3842797"/>
          <a:ext cx="4820078" cy="494251"/>
        </p:xfrm>
        <a:graphic>
          <a:graphicData uri="http://schemas.openxmlformats.org/presentationml/2006/ole">
            <mc:AlternateContent xmlns:mc="http://schemas.openxmlformats.org/markup-compatibility/2006">
              <mc:Choice xmlns:v="urn:schemas-microsoft-com:vml" Requires="v">
                <p:oleObj name="Equation" r:id="rId6" imgW="6749754" imgH="692191" progId="Equation.DSMT4">
                  <p:embed/>
                </p:oleObj>
              </mc:Choice>
              <mc:Fallback>
                <p:oleObj name="Equation" r:id="rId6" imgW="6749754" imgH="692191" progId="Equation.DSMT4">
                  <p:embed/>
                  <p:pic>
                    <p:nvPicPr>
                      <p:cNvPr id="0" name=""/>
                      <p:cNvPicPr/>
                      <p:nvPr/>
                    </p:nvPicPr>
                    <p:blipFill>
                      <a:blip r:embed="rId7"/>
                      <a:stretch>
                        <a:fillRect/>
                      </a:stretch>
                    </p:blipFill>
                    <p:spPr>
                      <a:xfrm>
                        <a:off x="4145027" y="3842797"/>
                        <a:ext cx="4820078" cy="494251"/>
                      </a:xfrm>
                      <a:prstGeom prst="rect">
                        <a:avLst/>
                      </a:prstGeom>
                    </p:spPr>
                  </p:pic>
                </p:oleObj>
              </mc:Fallback>
            </mc:AlternateContent>
          </a:graphicData>
        </a:graphic>
      </p:graphicFrame>
    </p:spTree>
    <p:extLst>
      <p:ext uri="{BB962C8B-B14F-4D97-AF65-F5344CB8AC3E}">
        <p14:creationId xmlns:p14="http://schemas.microsoft.com/office/powerpoint/2010/main" val="345649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3761"/>
                                        </p:tgtEl>
                                        <p:attrNameLst>
                                          <p:attrName>style.visibility</p:attrName>
                                        </p:attrNameLst>
                                      </p:cBhvr>
                                      <p:to>
                                        <p:strVal val="visible"/>
                                      </p:to>
                                    </p:set>
                                    <p:animEffect transition="in" filter="fade">
                                      <p:cBhvr>
                                        <p:cTn id="7" dur="500"/>
                                        <p:tgtEl>
                                          <p:spTgt spid="24376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3785"/>
                                        </p:tgtEl>
                                        <p:attrNameLst>
                                          <p:attrName>style.visibility</p:attrName>
                                        </p:attrNameLst>
                                      </p:cBhvr>
                                      <p:to>
                                        <p:strVal val="visible"/>
                                      </p:to>
                                    </p:set>
                                    <p:animEffect transition="in" filter="fade">
                                      <p:cBhvr>
                                        <p:cTn id="23" dur="500"/>
                                        <p:tgtEl>
                                          <p:spTgt spid="243785"/>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638"/>
                                        </p:tgtEl>
                                        <p:attrNameLst>
                                          <p:attrName>style.visibility</p:attrName>
                                        </p:attrNameLst>
                                      </p:cBhvr>
                                      <p:to>
                                        <p:strVal val="visible"/>
                                      </p:to>
                                    </p:set>
                                    <p:animEffect transition="in" filter="fade">
                                      <p:cBhvr>
                                        <p:cTn id="31" dur="500"/>
                                        <p:tgtEl>
                                          <p:spTgt spid="26638"/>
                                        </p:tgtEl>
                                      </p:cBhvr>
                                    </p:animEffect>
                                  </p:childTnLst>
                                </p:cTn>
                              </p:par>
                              <p:par>
                                <p:cTn id="32" presetID="10"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61" grpId="0"/>
      <p:bldP spid="243785" grpId="0"/>
      <p:bldP spid="266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49"/>
          <p:cNvSpPr>
            <a:spLocks noChangeArrowheads="1"/>
          </p:cNvSpPr>
          <p:nvPr/>
        </p:nvSpPr>
        <p:spPr bwMode="auto">
          <a:xfrm>
            <a:off x="452120" y="199999"/>
            <a:ext cx="80010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Font typeface="Wingdings" panose="05000000000000000000" pitchFamily="2" charset="2"/>
              <a:buChar char="§"/>
            </a:pPr>
            <a:r>
              <a:rPr lang="en-US" altLang="en-US" sz="2200" b="1" u="sng">
                <a:latin typeface="Arial" panose="020B0604020202020204" pitchFamily="34" charset="0"/>
              </a:rPr>
              <a:t>Lưu đồ DFT dãy x(n) sau 2 lần phân chia với N=8</a:t>
            </a:r>
          </a:p>
        </p:txBody>
      </p:sp>
      <p:sp>
        <p:nvSpPr>
          <p:cNvPr id="52230" name="Line 3"/>
          <p:cNvSpPr>
            <a:spLocks noChangeShapeType="1"/>
          </p:cNvSpPr>
          <p:nvPr/>
        </p:nvSpPr>
        <p:spPr bwMode="auto">
          <a:xfrm>
            <a:off x="1398588" y="12387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31" name="Line 4"/>
          <p:cNvSpPr>
            <a:spLocks noChangeShapeType="1"/>
          </p:cNvSpPr>
          <p:nvPr/>
        </p:nvSpPr>
        <p:spPr bwMode="auto">
          <a:xfrm>
            <a:off x="1398588" y="2610312"/>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32" name="Line 5"/>
          <p:cNvSpPr>
            <a:spLocks noChangeShapeType="1"/>
          </p:cNvSpPr>
          <p:nvPr/>
        </p:nvSpPr>
        <p:spPr bwMode="auto">
          <a:xfrm>
            <a:off x="1398588" y="16959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33" name="Line 6"/>
          <p:cNvSpPr>
            <a:spLocks noChangeShapeType="1"/>
          </p:cNvSpPr>
          <p:nvPr/>
        </p:nvSpPr>
        <p:spPr bwMode="auto">
          <a:xfrm>
            <a:off x="1398588" y="21531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34" name="Text Box 7"/>
          <p:cNvSpPr txBox="1">
            <a:spLocks noChangeArrowheads="1"/>
          </p:cNvSpPr>
          <p:nvPr/>
        </p:nvSpPr>
        <p:spPr bwMode="auto">
          <a:xfrm>
            <a:off x="2014538" y="1133938"/>
            <a:ext cx="981075" cy="7000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N/4</a:t>
            </a:r>
            <a:endParaRPr lang="en-US" altLang="en-US" sz="2000" b="1">
              <a:latin typeface="Arial" panose="020B0604020202020204" pitchFamily="34" charset="0"/>
            </a:endParaRPr>
          </a:p>
        </p:txBody>
      </p:sp>
      <p:sp>
        <p:nvSpPr>
          <p:cNvPr id="52235" name="Text Box 8"/>
          <p:cNvSpPr txBox="1">
            <a:spLocks noChangeArrowheads="1"/>
          </p:cNvSpPr>
          <p:nvPr/>
        </p:nvSpPr>
        <p:spPr bwMode="auto">
          <a:xfrm>
            <a:off x="762000" y="1010113"/>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p:txBody>
      </p:sp>
      <p:sp>
        <p:nvSpPr>
          <p:cNvPr id="52236" name="Line 9"/>
          <p:cNvSpPr>
            <a:spLocks noChangeShapeType="1"/>
          </p:cNvSpPr>
          <p:nvPr/>
        </p:nvSpPr>
        <p:spPr bwMode="auto">
          <a:xfrm>
            <a:off x="2998788" y="1238713"/>
            <a:ext cx="49260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37" name="Text Box 10"/>
          <p:cNvSpPr txBox="1">
            <a:spLocks noChangeArrowheads="1"/>
          </p:cNvSpPr>
          <p:nvPr/>
        </p:nvSpPr>
        <p:spPr bwMode="auto">
          <a:xfrm>
            <a:off x="8011636" y="1030750"/>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p:txBody>
      </p:sp>
      <p:sp>
        <p:nvSpPr>
          <p:cNvPr id="52238" name="Line 11"/>
          <p:cNvSpPr>
            <a:spLocks noChangeShapeType="1"/>
          </p:cNvSpPr>
          <p:nvPr/>
        </p:nvSpPr>
        <p:spPr bwMode="auto">
          <a:xfrm>
            <a:off x="1398588" y="3159587"/>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39" name="Line 12"/>
          <p:cNvSpPr>
            <a:spLocks noChangeShapeType="1"/>
          </p:cNvSpPr>
          <p:nvPr/>
        </p:nvSpPr>
        <p:spPr bwMode="auto">
          <a:xfrm>
            <a:off x="1398588" y="4531187"/>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40" name="Line 13"/>
          <p:cNvSpPr>
            <a:spLocks noChangeShapeType="1"/>
          </p:cNvSpPr>
          <p:nvPr/>
        </p:nvSpPr>
        <p:spPr bwMode="auto">
          <a:xfrm>
            <a:off x="1398588" y="3616787"/>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41" name="Line 14"/>
          <p:cNvSpPr>
            <a:spLocks noChangeShapeType="1"/>
          </p:cNvSpPr>
          <p:nvPr/>
        </p:nvSpPr>
        <p:spPr bwMode="auto">
          <a:xfrm>
            <a:off x="1398588" y="4073987"/>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42" name="Text Box 16"/>
          <p:cNvSpPr txBox="1">
            <a:spLocks noChangeArrowheads="1"/>
          </p:cNvSpPr>
          <p:nvPr/>
        </p:nvSpPr>
        <p:spPr bwMode="auto">
          <a:xfrm>
            <a:off x="762000" y="2930987"/>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52243" name="Text Box 17"/>
          <p:cNvSpPr txBox="1">
            <a:spLocks noChangeArrowheads="1"/>
          </p:cNvSpPr>
          <p:nvPr/>
        </p:nvSpPr>
        <p:spPr bwMode="auto">
          <a:xfrm>
            <a:off x="8011636" y="2951624"/>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52244" name="Line 25"/>
          <p:cNvSpPr>
            <a:spLocks noChangeShapeType="1"/>
          </p:cNvSpPr>
          <p:nvPr/>
        </p:nvSpPr>
        <p:spPr bwMode="auto">
          <a:xfrm>
            <a:off x="6888480" y="4515312"/>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45" name="Line 26"/>
          <p:cNvSpPr>
            <a:spLocks noChangeShapeType="1"/>
          </p:cNvSpPr>
          <p:nvPr/>
        </p:nvSpPr>
        <p:spPr bwMode="auto">
          <a:xfrm>
            <a:off x="6888480" y="4058112"/>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46" name="Line 27"/>
          <p:cNvSpPr>
            <a:spLocks noChangeShapeType="1"/>
          </p:cNvSpPr>
          <p:nvPr/>
        </p:nvSpPr>
        <p:spPr bwMode="auto">
          <a:xfrm>
            <a:off x="6888480" y="3600912"/>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47" name="Line 28"/>
          <p:cNvSpPr>
            <a:spLocks noChangeShapeType="1"/>
          </p:cNvSpPr>
          <p:nvPr/>
        </p:nvSpPr>
        <p:spPr bwMode="auto">
          <a:xfrm>
            <a:off x="6888480" y="3143712"/>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48" name="Line 29"/>
          <p:cNvSpPr>
            <a:spLocks noChangeShapeType="1"/>
          </p:cNvSpPr>
          <p:nvPr/>
        </p:nvSpPr>
        <p:spPr bwMode="auto">
          <a:xfrm flipV="1">
            <a:off x="7345680" y="1391113"/>
            <a:ext cx="762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49" name="Line 30"/>
          <p:cNvSpPr>
            <a:spLocks noChangeShapeType="1"/>
          </p:cNvSpPr>
          <p:nvPr/>
        </p:nvSpPr>
        <p:spPr bwMode="auto">
          <a:xfrm flipV="1">
            <a:off x="7331393" y="1800688"/>
            <a:ext cx="762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50" name="Line 31"/>
          <p:cNvSpPr>
            <a:spLocks noChangeShapeType="1"/>
          </p:cNvSpPr>
          <p:nvPr/>
        </p:nvSpPr>
        <p:spPr bwMode="auto">
          <a:xfrm flipV="1">
            <a:off x="7345680" y="2229313"/>
            <a:ext cx="762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51" name="Line 32"/>
          <p:cNvSpPr>
            <a:spLocks noChangeShapeType="1"/>
          </p:cNvSpPr>
          <p:nvPr/>
        </p:nvSpPr>
        <p:spPr bwMode="auto">
          <a:xfrm flipV="1">
            <a:off x="7359968" y="2686512"/>
            <a:ext cx="762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52" name="Text Box 33"/>
          <p:cNvSpPr txBox="1">
            <a:spLocks noChangeArrowheads="1"/>
          </p:cNvSpPr>
          <p:nvPr/>
        </p:nvSpPr>
        <p:spPr bwMode="auto">
          <a:xfrm>
            <a:off x="7421880" y="1197438"/>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r>
              <a:rPr lang="en-US" altLang="en-US" sz="1800" b="1" baseline="-25000">
                <a:solidFill>
                  <a:srgbClr val="0070C0"/>
                </a:solidFill>
                <a:latin typeface="Arial" panose="020B0604020202020204" pitchFamily="34" charset="0"/>
              </a:rPr>
              <a:t>N</a:t>
            </a:r>
            <a:endParaRPr lang="en-US" altLang="en-US" sz="1800" b="1" baseline="30000">
              <a:solidFill>
                <a:srgbClr val="0070C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3</a:t>
            </a:r>
          </a:p>
        </p:txBody>
      </p:sp>
      <p:sp>
        <p:nvSpPr>
          <p:cNvPr id="52253" name="Text Box 34"/>
          <p:cNvSpPr txBox="1">
            <a:spLocks noChangeArrowheads="1"/>
          </p:cNvSpPr>
          <p:nvPr/>
        </p:nvSpPr>
        <p:spPr bwMode="auto">
          <a:xfrm>
            <a:off x="7398068" y="3105613"/>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4</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5</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6</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7</a:t>
            </a:r>
          </a:p>
        </p:txBody>
      </p:sp>
      <p:sp>
        <p:nvSpPr>
          <p:cNvPr id="52254" name="Line 35"/>
          <p:cNvSpPr>
            <a:spLocks noChangeShapeType="1"/>
          </p:cNvSpPr>
          <p:nvPr/>
        </p:nvSpPr>
        <p:spPr bwMode="auto">
          <a:xfrm flipV="1">
            <a:off x="6155055" y="1238713"/>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55" name="Line 36"/>
          <p:cNvSpPr>
            <a:spLocks noChangeShapeType="1"/>
          </p:cNvSpPr>
          <p:nvPr/>
        </p:nvSpPr>
        <p:spPr bwMode="auto">
          <a:xfrm flipV="1">
            <a:off x="6126480" y="1695913"/>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56" name="Line 37"/>
          <p:cNvSpPr>
            <a:spLocks noChangeShapeType="1"/>
          </p:cNvSpPr>
          <p:nvPr/>
        </p:nvSpPr>
        <p:spPr bwMode="auto">
          <a:xfrm flipV="1">
            <a:off x="6126480" y="2153113"/>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57" name="Line 38"/>
          <p:cNvSpPr>
            <a:spLocks noChangeShapeType="1"/>
          </p:cNvSpPr>
          <p:nvPr/>
        </p:nvSpPr>
        <p:spPr bwMode="auto">
          <a:xfrm flipV="1">
            <a:off x="6126480" y="2610312"/>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58" name="Line 39"/>
          <p:cNvSpPr>
            <a:spLocks noChangeShapeType="1"/>
          </p:cNvSpPr>
          <p:nvPr/>
        </p:nvSpPr>
        <p:spPr bwMode="auto">
          <a:xfrm>
            <a:off x="6202680" y="2610312"/>
            <a:ext cx="12954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59" name="Line 40"/>
          <p:cNvSpPr>
            <a:spLocks noChangeShapeType="1"/>
          </p:cNvSpPr>
          <p:nvPr/>
        </p:nvSpPr>
        <p:spPr bwMode="auto">
          <a:xfrm>
            <a:off x="6202680" y="2153113"/>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60" name="Line 41"/>
          <p:cNvSpPr>
            <a:spLocks noChangeShapeType="1"/>
          </p:cNvSpPr>
          <p:nvPr/>
        </p:nvSpPr>
        <p:spPr bwMode="auto">
          <a:xfrm>
            <a:off x="6202680" y="1695913"/>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61" name="Line 42"/>
          <p:cNvSpPr>
            <a:spLocks noChangeShapeType="1"/>
          </p:cNvSpPr>
          <p:nvPr/>
        </p:nvSpPr>
        <p:spPr bwMode="auto">
          <a:xfrm>
            <a:off x="6202680" y="1238713"/>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62" name="Text Box 51"/>
          <p:cNvSpPr txBox="1">
            <a:spLocks noChangeArrowheads="1"/>
          </p:cNvSpPr>
          <p:nvPr/>
        </p:nvSpPr>
        <p:spPr bwMode="auto">
          <a:xfrm>
            <a:off x="2009775" y="2048338"/>
            <a:ext cx="981075" cy="7000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N/4</a:t>
            </a:r>
            <a:endParaRPr lang="en-US" altLang="en-US" sz="2000" b="1">
              <a:latin typeface="Arial" panose="020B0604020202020204" pitchFamily="34" charset="0"/>
            </a:endParaRPr>
          </a:p>
        </p:txBody>
      </p:sp>
      <p:sp>
        <p:nvSpPr>
          <p:cNvPr id="52263" name="Text Box 52"/>
          <p:cNvSpPr txBox="1">
            <a:spLocks noChangeArrowheads="1"/>
          </p:cNvSpPr>
          <p:nvPr/>
        </p:nvSpPr>
        <p:spPr bwMode="auto">
          <a:xfrm>
            <a:off x="2014538" y="3024649"/>
            <a:ext cx="981075" cy="7000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N/4</a:t>
            </a:r>
            <a:endParaRPr lang="en-US" altLang="en-US" sz="2000" b="1">
              <a:latin typeface="Arial" panose="020B0604020202020204" pitchFamily="34" charset="0"/>
            </a:endParaRPr>
          </a:p>
        </p:txBody>
      </p:sp>
      <p:sp>
        <p:nvSpPr>
          <p:cNvPr id="52264" name="Text Box 53"/>
          <p:cNvSpPr txBox="1">
            <a:spLocks noChangeArrowheads="1"/>
          </p:cNvSpPr>
          <p:nvPr/>
        </p:nvSpPr>
        <p:spPr bwMode="auto">
          <a:xfrm>
            <a:off x="2009775" y="3953337"/>
            <a:ext cx="981075" cy="7000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N/4</a:t>
            </a:r>
            <a:endParaRPr lang="en-US" altLang="en-US" sz="2000" b="1">
              <a:latin typeface="Arial" panose="020B0604020202020204" pitchFamily="34" charset="0"/>
            </a:endParaRPr>
          </a:p>
        </p:txBody>
      </p:sp>
      <p:sp>
        <p:nvSpPr>
          <p:cNvPr id="52265" name="Line 54"/>
          <p:cNvSpPr>
            <a:spLocks noChangeShapeType="1"/>
          </p:cNvSpPr>
          <p:nvPr/>
        </p:nvSpPr>
        <p:spPr bwMode="auto">
          <a:xfrm>
            <a:off x="2998788" y="1681625"/>
            <a:ext cx="49260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66" name="Line 55"/>
          <p:cNvSpPr>
            <a:spLocks noChangeShapeType="1"/>
          </p:cNvSpPr>
          <p:nvPr/>
        </p:nvSpPr>
        <p:spPr bwMode="auto">
          <a:xfrm>
            <a:off x="2971800" y="2157875"/>
            <a:ext cx="49260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67" name="Line 56"/>
          <p:cNvSpPr>
            <a:spLocks noChangeShapeType="1"/>
          </p:cNvSpPr>
          <p:nvPr/>
        </p:nvSpPr>
        <p:spPr bwMode="auto">
          <a:xfrm>
            <a:off x="2971800" y="2596024"/>
            <a:ext cx="49260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68" name="Line 57"/>
          <p:cNvSpPr>
            <a:spLocks noChangeShapeType="1"/>
          </p:cNvSpPr>
          <p:nvPr/>
        </p:nvSpPr>
        <p:spPr bwMode="auto">
          <a:xfrm>
            <a:off x="2971800" y="3148474"/>
            <a:ext cx="49260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69" name="Line 58"/>
          <p:cNvSpPr>
            <a:spLocks noChangeShapeType="1"/>
          </p:cNvSpPr>
          <p:nvPr/>
        </p:nvSpPr>
        <p:spPr bwMode="auto">
          <a:xfrm>
            <a:off x="2971800" y="3600912"/>
            <a:ext cx="49260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70" name="Line 59"/>
          <p:cNvSpPr>
            <a:spLocks noChangeShapeType="1"/>
          </p:cNvSpPr>
          <p:nvPr/>
        </p:nvSpPr>
        <p:spPr bwMode="auto">
          <a:xfrm>
            <a:off x="2971800" y="4053349"/>
            <a:ext cx="49260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71" name="Line 60"/>
          <p:cNvSpPr>
            <a:spLocks noChangeShapeType="1"/>
          </p:cNvSpPr>
          <p:nvPr/>
        </p:nvSpPr>
        <p:spPr bwMode="auto">
          <a:xfrm>
            <a:off x="2971800" y="4520074"/>
            <a:ext cx="49260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72" name="Text Box 61"/>
          <p:cNvSpPr txBox="1">
            <a:spLocks noChangeArrowheads="1"/>
          </p:cNvSpPr>
          <p:nvPr/>
        </p:nvSpPr>
        <p:spPr bwMode="auto">
          <a:xfrm>
            <a:off x="4800600" y="1253000"/>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  W</a:t>
            </a:r>
            <a:r>
              <a:rPr lang="en-US" altLang="en-US" sz="1800" b="1" baseline="30000">
                <a:solidFill>
                  <a:srgbClr val="C00000"/>
                </a:solidFill>
                <a:latin typeface="Arial" panose="020B0604020202020204" pitchFamily="34" charset="0"/>
              </a:rPr>
              <a:t>0</a:t>
            </a:r>
            <a:r>
              <a:rPr lang="en-US" altLang="en-US" sz="1800" b="1" baseline="-25000">
                <a:solidFill>
                  <a:srgbClr val="0070C0"/>
                </a:solidFill>
                <a:latin typeface="Arial" panose="020B0604020202020204" pitchFamily="34" charset="0"/>
              </a:rPr>
              <a:t>N</a:t>
            </a:r>
            <a:endParaRPr lang="en-US" altLang="en-US" sz="1800" b="1" baseline="30000">
              <a:solidFill>
                <a:srgbClr val="0070C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endParaRPr lang="en-US" altLang="en-US" sz="1800" b="1" baseline="-25000">
              <a:solidFill>
                <a:srgbClr val="C00000"/>
              </a:solidFill>
              <a:latin typeface="Arial" panose="020B0604020202020204" pitchFamily="34" charset="0"/>
            </a:endParaRPr>
          </a:p>
        </p:txBody>
      </p:sp>
      <p:sp>
        <p:nvSpPr>
          <p:cNvPr id="52273" name="Line 63"/>
          <p:cNvSpPr>
            <a:spLocks noChangeShapeType="1"/>
          </p:cNvSpPr>
          <p:nvPr/>
        </p:nvSpPr>
        <p:spPr bwMode="auto">
          <a:xfrm flipV="1">
            <a:off x="4114800" y="1272050"/>
            <a:ext cx="83820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74" name="Line 65"/>
          <p:cNvSpPr>
            <a:spLocks noChangeShapeType="1"/>
          </p:cNvSpPr>
          <p:nvPr/>
        </p:nvSpPr>
        <p:spPr bwMode="auto">
          <a:xfrm>
            <a:off x="4129088" y="1253000"/>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75" name="Line 66"/>
          <p:cNvSpPr>
            <a:spLocks noChangeShapeType="1"/>
          </p:cNvSpPr>
          <p:nvPr/>
        </p:nvSpPr>
        <p:spPr bwMode="auto">
          <a:xfrm flipV="1">
            <a:off x="4648200" y="1438738"/>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76" name="Line 67"/>
          <p:cNvSpPr>
            <a:spLocks noChangeShapeType="1"/>
          </p:cNvSpPr>
          <p:nvPr/>
        </p:nvSpPr>
        <p:spPr bwMode="auto">
          <a:xfrm flipV="1">
            <a:off x="4767263" y="1748300"/>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77" name="Line 68"/>
          <p:cNvSpPr>
            <a:spLocks noChangeShapeType="1"/>
          </p:cNvSpPr>
          <p:nvPr/>
        </p:nvSpPr>
        <p:spPr bwMode="auto">
          <a:xfrm>
            <a:off x="4724400" y="21578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78" name="Line 69"/>
          <p:cNvSpPr>
            <a:spLocks noChangeShapeType="1"/>
          </p:cNvSpPr>
          <p:nvPr/>
        </p:nvSpPr>
        <p:spPr bwMode="auto">
          <a:xfrm>
            <a:off x="4724400" y="2596024"/>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79" name="Text Box 70"/>
          <p:cNvSpPr txBox="1">
            <a:spLocks noChangeArrowheads="1"/>
          </p:cNvSpPr>
          <p:nvPr/>
        </p:nvSpPr>
        <p:spPr bwMode="auto">
          <a:xfrm>
            <a:off x="4762500" y="2117392"/>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4</a:t>
            </a:r>
            <a:endParaRPr lang="en-US" altLang="en-US" sz="18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6</a:t>
            </a:r>
            <a:endParaRPr lang="en-US" altLang="en-US" sz="1800" b="1" baseline="-25000">
              <a:solidFill>
                <a:srgbClr val="C00000"/>
              </a:solidFill>
              <a:latin typeface="Arial" panose="020B0604020202020204" pitchFamily="34" charset="0"/>
            </a:endParaRPr>
          </a:p>
        </p:txBody>
      </p:sp>
      <p:sp>
        <p:nvSpPr>
          <p:cNvPr id="52280" name="Line 71"/>
          <p:cNvSpPr>
            <a:spLocks noChangeShapeType="1"/>
          </p:cNvSpPr>
          <p:nvPr/>
        </p:nvSpPr>
        <p:spPr bwMode="auto">
          <a:xfrm>
            <a:off x="4114800" y="1681625"/>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81" name="Line 73"/>
          <p:cNvSpPr>
            <a:spLocks noChangeShapeType="1"/>
          </p:cNvSpPr>
          <p:nvPr/>
        </p:nvSpPr>
        <p:spPr bwMode="auto">
          <a:xfrm flipV="1">
            <a:off x="4114800" y="1700675"/>
            <a:ext cx="83820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82" name="Line 76"/>
          <p:cNvSpPr>
            <a:spLocks noChangeShapeType="1"/>
          </p:cNvSpPr>
          <p:nvPr/>
        </p:nvSpPr>
        <p:spPr bwMode="auto">
          <a:xfrm flipV="1">
            <a:off x="4114800" y="3177049"/>
            <a:ext cx="83820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83" name="Line 77"/>
          <p:cNvSpPr>
            <a:spLocks noChangeShapeType="1"/>
          </p:cNvSpPr>
          <p:nvPr/>
        </p:nvSpPr>
        <p:spPr bwMode="auto">
          <a:xfrm>
            <a:off x="4129088" y="3172287"/>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84" name="Line 78"/>
          <p:cNvSpPr>
            <a:spLocks noChangeShapeType="1"/>
          </p:cNvSpPr>
          <p:nvPr/>
        </p:nvSpPr>
        <p:spPr bwMode="auto">
          <a:xfrm flipV="1">
            <a:off x="4648200" y="3358024"/>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85" name="Line 79"/>
          <p:cNvSpPr>
            <a:spLocks noChangeShapeType="1"/>
          </p:cNvSpPr>
          <p:nvPr/>
        </p:nvSpPr>
        <p:spPr bwMode="auto">
          <a:xfrm flipV="1">
            <a:off x="4767263" y="3667587"/>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86" name="Line 80"/>
          <p:cNvSpPr>
            <a:spLocks noChangeShapeType="1"/>
          </p:cNvSpPr>
          <p:nvPr/>
        </p:nvSpPr>
        <p:spPr bwMode="auto">
          <a:xfrm>
            <a:off x="4724400" y="4077162"/>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87" name="Line 81"/>
          <p:cNvSpPr>
            <a:spLocks noChangeShapeType="1"/>
          </p:cNvSpPr>
          <p:nvPr/>
        </p:nvSpPr>
        <p:spPr bwMode="auto">
          <a:xfrm>
            <a:off x="4724400" y="4515312"/>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88" name="Line 83"/>
          <p:cNvSpPr>
            <a:spLocks noChangeShapeType="1"/>
          </p:cNvSpPr>
          <p:nvPr/>
        </p:nvSpPr>
        <p:spPr bwMode="auto">
          <a:xfrm>
            <a:off x="4114800" y="3600912"/>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89" name="Line 84"/>
          <p:cNvSpPr>
            <a:spLocks noChangeShapeType="1"/>
          </p:cNvSpPr>
          <p:nvPr/>
        </p:nvSpPr>
        <p:spPr bwMode="auto">
          <a:xfrm flipV="1">
            <a:off x="4114800" y="3619962"/>
            <a:ext cx="83820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290" name="Text Box 85"/>
          <p:cNvSpPr txBox="1">
            <a:spLocks noChangeArrowheads="1"/>
          </p:cNvSpPr>
          <p:nvPr/>
        </p:nvSpPr>
        <p:spPr bwMode="auto">
          <a:xfrm>
            <a:off x="3200400" y="814850"/>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00</a:t>
            </a:r>
            <a:r>
              <a:rPr lang="en-US" altLang="en-US" sz="18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00</a:t>
            </a:r>
            <a:r>
              <a:rPr lang="en-US" altLang="en-US" sz="1800" b="1">
                <a:latin typeface="Arial" panose="020B0604020202020204" pitchFamily="34" charset="0"/>
              </a:rPr>
              <a:t>(1)</a:t>
            </a:r>
          </a:p>
        </p:txBody>
      </p:sp>
      <p:sp>
        <p:nvSpPr>
          <p:cNvPr id="52291" name="Text Box 86"/>
          <p:cNvSpPr txBox="1">
            <a:spLocks noChangeArrowheads="1"/>
          </p:cNvSpPr>
          <p:nvPr/>
        </p:nvSpPr>
        <p:spPr bwMode="auto">
          <a:xfrm>
            <a:off x="3219450" y="1729250"/>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01</a:t>
            </a:r>
            <a:r>
              <a:rPr lang="en-US" altLang="en-US" sz="18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01</a:t>
            </a:r>
            <a:r>
              <a:rPr lang="en-US" altLang="en-US" sz="1800" b="1">
                <a:latin typeface="Arial" panose="020B0604020202020204" pitchFamily="34" charset="0"/>
              </a:rPr>
              <a:t>(1)</a:t>
            </a:r>
          </a:p>
        </p:txBody>
      </p:sp>
      <p:sp>
        <p:nvSpPr>
          <p:cNvPr id="52292" name="Text Box 87"/>
          <p:cNvSpPr txBox="1">
            <a:spLocks noChangeArrowheads="1"/>
          </p:cNvSpPr>
          <p:nvPr/>
        </p:nvSpPr>
        <p:spPr bwMode="auto">
          <a:xfrm>
            <a:off x="3200400" y="2719849"/>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10</a:t>
            </a:r>
            <a:r>
              <a:rPr lang="en-US" altLang="en-US" sz="18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10</a:t>
            </a:r>
            <a:r>
              <a:rPr lang="en-US" altLang="en-US" sz="1800" b="1">
                <a:latin typeface="Arial" panose="020B0604020202020204" pitchFamily="34" charset="0"/>
              </a:rPr>
              <a:t>(1)</a:t>
            </a:r>
          </a:p>
        </p:txBody>
      </p:sp>
      <p:sp>
        <p:nvSpPr>
          <p:cNvPr id="52293" name="Text Box 88"/>
          <p:cNvSpPr txBox="1">
            <a:spLocks noChangeArrowheads="1"/>
          </p:cNvSpPr>
          <p:nvPr/>
        </p:nvSpPr>
        <p:spPr bwMode="auto">
          <a:xfrm>
            <a:off x="3219450" y="3634249"/>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11</a:t>
            </a:r>
            <a:r>
              <a:rPr lang="en-US" altLang="en-US" sz="18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11</a:t>
            </a:r>
            <a:r>
              <a:rPr lang="en-US" altLang="en-US" sz="1800" b="1">
                <a:latin typeface="Arial" panose="020B0604020202020204" pitchFamily="34" charset="0"/>
              </a:rPr>
              <a:t>(1)</a:t>
            </a:r>
          </a:p>
        </p:txBody>
      </p:sp>
      <p:sp>
        <p:nvSpPr>
          <p:cNvPr id="52294" name="Text Box 89"/>
          <p:cNvSpPr txBox="1">
            <a:spLocks noChangeArrowheads="1"/>
          </p:cNvSpPr>
          <p:nvPr/>
        </p:nvSpPr>
        <p:spPr bwMode="auto">
          <a:xfrm>
            <a:off x="4800600" y="3096087"/>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r>
              <a:rPr lang="en-US" altLang="en-US" sz="1800" b="1" baseline="-25000">
                <a:solidFill>
                  <a:srgbClr val="0070C0"/>
                </a:solidFill>
                <a:latin typeface="Arial" panose="020B0604020202020204" pitchFamily="34" charset="0"/>
              </a:rPr>
              <a:t>N</a:t>
            </a:r>
            <a:endParaRPr lang="en-US" altLang="en-US" sz="1800" b="1" baseline="30000">
              <a:solidFill>
                <a:srgbClr val="0070C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endParaRPr lang="en-US" altLang="en-US" sz="1800" b="1" baseline="-25000">
              <a:solidFill>
                <a:srgbClr val="C00000"/>
              </a:solidFill>
              <a:latin typeface="Arial" panose="020B0604020202020204" pitchFamily="34" charset="0"/>
            </a:endParaRPr>
          </a:p>
        </p:txBody>
      </p:sp>
      <p:sp>
        <p:nvSpPr>
          <p:cNvPr id="52295" name="Text Box 90"/>
          <p:cNvSpPr txBox="1">
            <a:spLocks noChangeArrowheads="1"/>
          </p:cNvSpPr>
          <p:nvPr/>
        </p:nvSpPr>
        <p:spPr bwMode="auto">
          <a:xfrm>
            <a:off x="4793457" y="4046205"/>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4</a:t>
            </a:r>
            <a:endParaRPr lang="en-US" altLang="en-US" sz="18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6</a:t>
            </a:r>
            <a:endParaRPr lang="en-US" altLang="en-US" sz="1800" b="1" baseline="-25000">
              <a:solidFill>
                <a:srgbClr val="C00000"/>
              </a:solidFill>
              <a:latin typeface="Arial" panose="020B0604020202020204" pitchFamily="34" charset="0"/>
            </a:endParaRPr>
          </a:p>
        </p:txBody>
      </p:sp>
      <p:sp>
        <p:nvSpPr>
          <p:cNvPr id="52296" name="Rectangle 111"/>
          <p:cNvSpPr>
            <a:spLocks noChangeArrowheads="1"/>
          </p:cNvSpPr>
          <p:nvPr/>
        </p:nvSpPr>
        <p:spPr bwMode="auto">
          <a:xfrm>
            <a:off x="762000" y="919625"/>
            <a:ext cx="3276600" cy="990600"/>
          </a:xfrm>
          <a:prstGeom prst="rect">
            <a:avLst/>
          </a:prstGeom>
          <a:noFill/>
          <a:ln w="2540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sp>
        <p:nvSpPr>
          <p:cNvPr id="83" name="Text Box 51"/>
          <p:cNvSpPr txBox="1">
            <a:spLocks noChangeArrowheads="1"/>
          </p:cNvSpPr>
          <p:nvPr/>
        </p:nvSpPr>
        <p:spPr bwMode="auto">
          <a:xfrm>
            <a:off x="5476240" y="876764"/>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(1)</a:t>
            </a:r>
          </a:p>
        </p:txBody>
      </p:sp>
      <p:sp>
        <p:nvSpPr>
          <p:cNvPr id="84" name="Text Box 58"/>
          <p:cNvSpPr txBox="1">
            <a:spLocks noChangeArrowheads="1"/>
          </p:cNvSpPr>
          <p:nvPr/>
        </p:nvSpPr>
        <p:spPr bwMode="auto">
          <a:xfrm>
            <a:off x="5457348" y="1791163"/>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(3)</a:t>
            </a:r>
          </a:p>
        </p:txBody>
      </p:sp>
      <p:sp>
        <p:nvSpPr>
          <p:cNvPr id="85" name="Text Box 86"/>
          <p:cNvSpPr txBox="1">
            <a:spLocks noChangeArrowheads="1"/>
          </p:cNvSpPr>
          <p:nvPr/>
        </p:nvSpPr>
        <p:spPr bwMode="auto">
          <a:xfrm>
            <a:off x="5472588" y="2767475"/>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(1)</a:t>
            </a:r>
          </a:p>
        </p:txBody>
      </p:sp>
      <p:sp>
        <p:nvSpPr>
          <p:cNvPr id="86" name="Text Box 93"/>
          <p:cNvSpPr txBox="1">
            <a:spLocks noChangeArrowheads="1"/>
          </p:cNvSpPr>
          <p:nvPr/>
        </p:nvSpPr>
        <p:spPr bwMode="auto">
          <a:xfrm>
            <a:off x="5494497" y="3660443"/>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(3)</a:t>
            </a:r>
          </a:p>
        </p:txBody>
      </p:sp>
      <p:sp>
        <p:nvSpPr>
          <p:cNvPr id="2" name="Rectangle 1"/>
          <p:cNvSpPr/>
          <p:nvPr/>
        </p:nvSpPr>
        <p:spPr>
          <a:xfrm>
            <a:off x="5486400" y="876764"/>
            <a:ext cx="623411" cy="377427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p:cNvSpPr/>
          <p:nvPr/>
        </p:nvSpPr>
        <p:spPr>
          <a:xfrm>
            <a:off x="7945438" y="951772"/>
            <a:ext cx="623411" cy="377427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89" name="Object 19"/>
          <p:cNvGraphicFramePr>
            <a:graphicFrameLocks noChangeAspect="1"/>
          </p:cNvGraphicFramePr>
          <p:nvPr>
            <p:extLst>
              <p:ext uri="{D42A27DB-BD31-4B8C-83A1-F6EECF244321}">
                <p14:modId xmlns:p14="http://schemas.microsoft.com/office/powerpoint/2010/main" val="2318779264"/>
              </p:ext>
            </p:extLst>
          </p:nvPr>
        </p:nvGraphicFramePr>
        <p:xfrm>
          <a:off x="591979" y="5062186"/>
          <a:ext cx="3348038" cy="958850"/>
        </p:xfrm>
        <a:graphic>
          <a:graphicData uri="http://schemas.openxmlformats.org/presentationml/2006/ole">
            <mc:AlternateContent xmlns:mc="http://schemas.openxmlformats.org/markup-compatibility/2006">
              <mc:Choice xmlns:v="urn:schemas-microsoft-com:vml" Requires="v">
                <p:oleObj name="Equation" r:id="rId2" imgW="1993680" imgH="545760" progId="Equation.DSMT4">
                  <p:embed/>
                </p:oleObj>
              </mc:Choice>
              <mc:Fallback>
                <p:oleObj name="Equation" r:id="rId2" imgW="1993680" imgH="545760" progId="Equation.DSMT4">
                  <p:embed/>
                  <p:pic>
                    <p:nvPicPr>
                      <p:cNvPr id="59" name="Object 19"/>
                      <p:cNvPicPr>
                        <a:picLocks noChangeAspect="1" noChangeArrowheads="1"/>
                      </p:cNvPicPr>
                      <p:nvPr/>
                    </p:nvPicPr>
                    <p:blipFill>
                      <a:blip r:embed="rId3"/>
                      <a:srcRect/>
                      <a:stretch>
                        <a:fillRect/>
                      </a:stretch>
                    </p:blipFill>
                    <p:spPr bwMode="auto">
                      <a:xfrm>
                        <a:off x="591979" y="5062186"/>
                        <a:ext cx="3348038" cy="958850"/>
                      </a:xfrm>
                      <a:prstGeom prst="rect">
                        <a:avLst/>
                      </a:prstGeom>
                      <a:noFill/>
                      <a:ln w="25400">
                        <a:noFill/>
                        <a:miter lim="800000"/>
                        <a:headEnd/>
                        <a:tailEnd/>
                      </a:ln>
                    </p:spPr>
                  </p:pic>
                </p:oleObj>
              </mc:Fallback>
            </mc:AlternateContent>
          </a:graphicData>
        </a:graphic>
      </p:graphicFrame>
      <p:grpSp>
        <p:nvGrpSpPr>
          <p:cNvPr id="7" name="Group 6"/>
          <p:cNvGrpSpPr/>
          <p:nvPr/>
        </p:nvGrpSpPr>
        <p:grpSpPr>
          <a:xfrm>
            <a:off x="4319429" y="5192775"/>
            <a:ext cx="4245293" cy="1344285"/>
            <a:chOff x="4289584" y="5037980"/>
            <a:chExt cx="4245293" cy="1344285"/>
          </a:xfrm>
        </p:grpSpPr>
        <p:grpSp>
          <p:nvGrpSpPr>
            <p:cNvPr id="5" name="Group 4"/>
            <p:cNvGrpSpPr>
              <a:grpSpLocks/>
            </p:cNvGrpSpPr>
            <p:nvPr/>
          </p:nvGrpSpPr>
          <p:grpSpPr bwMode="auto">
            <a:xfrm>
              <a:off x="4403884" y="5049425"/>
              <a:ext cx="4038600" cy="1009649"/>
              <a:chOff x="3200400" y="5162550"/>
              <a:chExt cx="4038601" cy="1009650"/>
            </a:xfrm>
          </p:grpSpPr>
          <p:sp>
            <p:nvSpPr>
              <p:cNvPr id="52297" name="Line 92"/>
              <p:cNvSpPr>
                <a:spLocks noChangeShapeType="1"/>
              </p:cNvSpPr>
              <p:nvPr/>
            </p:nvSpPr>
            <p:spPr bwMode="auto">
              <a:xfrm>
                <a:off x="3810000" y="5295900"/>
                <a:ext cx="2667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298" name="Text Box 95"/>
              <p:cNvSpPr txBox="1">
                <a:spLocks noChangeArrowheads="1"/>
              </p:cNvSpPr>
              <p:nvPr/>
            </p:nvSpPr>
            <p:spPr bwMode="auto">
              <a:xfrm>
                <a:off x="3200400" y="5162550"/>
                <a:ext cx="533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buClr>
                    <a:schemeClr val="tx1"/>
                  </a:buClr>
                  <a:buSzPct val="60000"/>
                  <a:buFont typeface="Wingdings" panose="05000000000000000000" pitchFamily="2" charset="2"/>
                  <a:buNone/>
                </a:pPr>
                <a:endParaRPr lang="en-US" altLang="en-US" sz="1800" b="1">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x(4)</a:t>
                </a:r>
              </a:p>
            </p:txBody>
          </p:sp>
          <p:sp>
            <p:nvSpPr>
              <p:cNvPr id="52299" name="Line 102"/>
              <p:cNvSpPr>
                <a:spLocks noChangeShapeType="1"/>
              </p:cNvSpPr>
              <p:nvPr/>
            </p:nvSpPr>
            <p:spPr bwMode="auto">
              <a:xfrm flipV="1">
                <a:off x="4191000" y="5310188"/>
                <a:ext cx="1219200" cy="7048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300" name="Line 103"/>
              <p:cNvSpPr>
                <a:spLocks noChangeShapeType="1"/>
              </p:cNvSpPr>
              <p:nvPr/>
            </p:nvSpPr>
            <p:spPr bwMode="auto">
              <a:xfrm>
                <a:off x="4267200" y="5329238"/>
                <a:ext cx="1143000" cy="6588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301" name="Line 104"/>
              <p:cNvSpPr>
                <a:spLocks noChangeShapeType="1"/>
              </p:cNvSpPr>
              <p:nvPr/>
            </p:nvSpPr>
            <p:spPr bwMode="auto">
              <a:xfrm>
                <a:off x="4724400" y="6005513"/>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302" name="Line 105"/>
              <p:cNvSpPr>
                <a:spLocks noChangeShapeType="1"/>
              </p:cNvSpPr>
              <p:nvPr/>
            </p:nvSpPr>
            <p:spPr bwMode="auto">
              <a:xfrm flipV="1">
                <a:off x="5153025" y="5380038"/>
                <a:ext cx="152400" cy="87313"/>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303" name="Text Box 106"/>
              <p:cNvSpPr txBox="1">
                <a:spLocks noChangeArrowheads="1"/>
              </p:cNvSpPr>
              <p:nvPr/>
            </p:nvSpPr>
            <p:spPr bwMode="auto">
              <a:xfrm>
                <a:off x="5305426" y="5362700"/>
                <a:ext cx="1081088" cy="38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r>
                  <a:rPr lang="en-US" altLang="en-US" sz="1800" b="1" baseline="-25000">
                    <a:solidFill>
                      <a:srgbClr val="0070C0"/>
                    </a:solidFill>
                    <a:latin typeface="Arial" panose="020B0604020202020204" pitchFamily="34" charset="0"/>
                  </a:rPr>
                  <a:t>N</a:t>
                </a:r>
                <a:r>
                  <a:rPr lang="en-US" altLang="en-US" sz="1800" b="1" baseline="-25000">
                    <a:solidFill>
                      <a:srgbClr val="C00000"/>
                    </a:solidFill>
                    <a:latin typeface="Arial" panose="020B0604020202020204" pitchFamily="34" charset="0"/>
                  </a:rPr>
                  <a:t> </a:t>
                </a:r>
                <a:r>
                  <a:rPr lang="en-US" altLang="en-US" sz="1800" b="1">
                    <a:solidFill>
                      <a:srgbClr val="C00000"/>
                    </a:solidFill>
                    <a:latin typeface="Arial" panose="020B0604020202020204" pitchFamily="34" charset="0"/>
                  </a:rPr>
                  <a:t>= 1</a:t>
                </a:r>
              </a:p>
            </p:txBody>
          </p:sp>
          <p:sp>
            <p:nvSpPr>
              <p:cNvPr id="52304" name="Line 107"/>
              <p:cNvSpPr>
                <a:spLocks noChangeShapeType="1"/>
              </p:cNvSpPr>
              <p:nvPr/>
            </p:nvSpPr>
            <p:spPr bwMode="auto">
              <a:xfrm>
                <a:off x="3810000" y="6019800"/>
                <a:ext cx="2667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2305" name="Text Box 108"/>
              <p:cNvSpPr txBox="1">
                <a:spLocks noChangeArrowheads="1"/>
              </p:cNvSpPr>
              <p:nvPr/>
            </p:nvSpPr>
            <p:spPr bwMode="auto">
              <a:xfrm>
                <a:off x="6586538" y="5181600"/>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00</a:t>
                </a:r>
                <a:r>
                  <a:rPr lang="en-US" altLang="en-US" sz="1800" b="1">
                    <a:latin typeface="Arial" panose="020B0604020202020204" pitchFamily="34" charset="0"/>
                  </a:rPr>
                  <a:t>(0)</a:t>
                </a:r>
              </a:p>
              <a:p>
                <a:pPr algn="ctr" eaLnBrk="1" hangingPunct="1">
                  <a:buClr>
                    <a:schemeClr val="tx1"/>
                  </a:buClr>
                  <a:buSzPct val="60000"/>
                  <a:buFont typeface="Wingdings" panose="05000000000000000000" pitchFamily="2" charset="2"/>
                  <a:buNone/>
                </a:pPr>
                <a:endParaRPr lang="en-US" altLang="en-US" sz="1800" b="1">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00</a:t>
                </a:r>
                <a:r>
                  <a:rPr lang="en-US" altLang="en-US" sz="1800" b="1">
                    <a:latin typeface="Arial" panose="020B0604020202020204" pitchFamily="34" charset="0"/>
                  </a:rPr>
                  <a:t>(1)</a:t>
                </a:r>
              </a:p>
            </p:txBody>
          </p:sp>
        </p:grpSp>
        <p:sp>
          <p:nvSpPr>
            <p:cNvPr id="153" name="Rectangle 111"/>
            <p:cNvSpPr>
              <a:spLocks noChangeArrowheads="1"/>
            </p:cNvSpPr>
            <p:nvPr/>
          </p:nvSpPr>
          <p:spPr bwMode="auto">
            <a:xfrm>
              <a:off x="4289584" y="5037980"/>
              <a:ext cx="4245293" cy="1344285"/>
            </a:xfrm>
            <a:prstGeom prst="rect">
              <a:avLst/>
            </a:prstGeom>
            <a:noFill/>
            <a:ln w="25400" algn="ctr">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sp>
          <p:nvSpPr>
            <p:cNvPr id="6" name="Rectangle 5"/>
            <p:cNvSpPr/>
            <p:nvPr/>
          </p:nvSpPr>
          <p:spPr>
            <a:xfrm>
              <a:off x="5554637" y="5888284"/>
              <a:ext cx="1135247" cy="493981"/>
            </a:xfrm>
            <a:prstGeom prst="rect">
              <a:avLst/>
            </a:prstGeom>
          </p:spPr>
          <p:txBody>
            <a:bodyPr wrap="none">
              <a:spAutoFit/>
            </a:bodyPr>
            <a:lstStyle/>
            <a:p>
              <a:pPr algn="just">
                <a:lnSpc>
                  <a:spcPct val="145000"/>
                </a:lnSpc>
                <a:buClr>
                  <a:schemeClr val="tx1"/>
                </a:buClr>
                <a:buSzPct val="60000"/>
              </a:pPr>
              <a:r>
                <a:rPr lang="en-US" altLang="en-US" b="1">
                  <a:solidFill>
                    <a:srgbClr val="C00000"/>
                  </a:solidFill>
                  <a:latin typeface="Arial" panose="020B0604020202020204" pitchFamily="34" charset="0"/>
                </a:rPr>
                <a:t>W</a:t>
              </a:r>
              <a:r>
                <a:rPr lang="en-US" altLang="en-US" b="1" baseline="-25000">
                  <a:solidFill>
                    <a:srgbClr val="0070C0"/>
                  </a:solidFill>
                  <a:latin typeface="Arial" panose="020B0604020202020204" pitchFamily="34" charset="0"/>
                </a:rPr>
                <a:t>N</a:t>
              </a:r>
              <a:r>
                <a:rPr lang="en-US" altLang="en-US" b="1" baseline="30000">
                  <a:solidFill>
                    <a:srgbClr val="C00000"/>
                  </a:solidFill>
                  <a:latin typeface="Arial" panose="020B0604020202020204" pitchFamily="34" charset="0"/>
                </a:rPr>
                <a:t>N/2 </a:t>
              </a:r>
              <a:r>
                <a:rPr lang="en-US" altLang="en-US" b="1">
                  <a:solidFill>
                    <a:srgbClr val="C00000"/>
                  </a:solidFill>
                  <a:latin typeface="Arial" panose="020B0604020202020204" pitchFamily="34" charset="0"/>
                </a:rPr>
                <a:t>=-1</a:t>
              </a:r>
              <a:endParaRPr lang="en-US" altLang="en-US" b="1" baseline="-25000">
                <a:solidFill>
                  <a:srgbClr val="C00000"/>
                </a:solidFill>
                <a:latin typeface="Arial" panose="020B0604020202020204" pitchFamily="34" charset="0"/>
              </a:endParaRPr>
            </a:p>
          </p:txBody>
        </p:sp>
      </p:grpSp>
      <p:graphicFrame>
        <p:nvGraphicFramePr>
          <p:cNvPr id="92" name="Object 41"/>
          <p:cNvGraphicFramePr>
            <a:graphicFrameLocks noChangeAspect="1"/>
          </p:cNvGraphicFramePr>
          <p:nvPr>
            <p:extLst>
              <p:ext uri="{D42A27DB-BD31-4B8C-83A1-F6EECF244321}">
                <p14:modId xmlns:p14="http://schemas.microsoft.com/office/powerpoint/2010/main" val="4164831896"/>
              </p:ext>
            </p:extLst>
          </p:nvPr>
        </p:nvGraphicFramePr>
        <p:xfrm>
          <a:off x="390525" y="6115050"/>
          <a:ext cx="3632200" cy="455613"/>
        </p:xfrm>
        <a:graphic>
          <a:graphicData uri="http://schemas.openxmlformats.org/presentationml/2006/ole">
            <mc:AlternateContent xmlns:mc="http://schemas.openxmlformats.org/markup-compatibility/2006">
              <mc:Choice xmlns:v="urn:schemas-microsoft-com:vml" Requires="v">
                <p:oleObj name="Equation" r:id="rId4" imgW="2133360" imgH="266400" progId="Equation.DSMT4">
                  <p:embed/>
                </p:oleObj>
              </mc:Choice>
              <mc:Fallback>
                <p:oleObj name="Equation" r:id="rId4" imgW="2133360" imgH="266400" progId="Equation.DSMT4">
                  <p:embed/>
                  <p:pic>
                    <p:nvPicPr>
                      <p:cNvPr id="6" name="Object 41"/>
                      <p:cNvPicPr>
                        <a:picLocks noChangeAspect="1" noChangeArrowheads="1"/>
                      </p:cNvPicPr>
                      <p:nvPr/>
                    </p:nvPicPr>
                    <p:blipFill>
                      <a:blip r:embed="rId5"/>
                      <a:srcRect/>
                      <a:stretch>
                        <a:fillRect/>
                      </a:stretch>
                    </p:blipFill>
                    <p:spPr bwMode="auto">
                      <a:xfrm>
                        <a:off x="390525" y="6115050"/>
                        <a:ext cx="3632200" cy="455613"/>
                      </a:xfrm>
                      <a:prstGeom prst="rect">
                        <a:avLst/>
                      </a:prstGeom>
                      <a:noFill/>
                      <a:ln w="22225">
                        <a:solidFill>
                          <a:srgbClr val="FF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 name="Text Box 51"/>
          <p:cNvSpPr txBox="1">
            <a:spLocks noChangeArrowheads="1"/>
          </p:cNvSpPr>
          <p:nvPr/>
        </p:nvSpPr>
        <p:spPr bwMode="auto">
          <a:xfrm>
            <a:off x="5476240" y="879146"/>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(1)</a:t>
            </a:r>
          </a:p>
        </p:txBody>
      </p:sp>
      <p:sp>
        <p:nvSpPr>
          <p:cNvPr id="95" name="Text Box 58"/>
          <p:cNvSpPr txBox="1">
            <a:spLocks noChangeArrowheads="1"/>
          </p:cNvSpPr>
          <p:nvPr/>
        </p:nvSpPr>
        <p:spPr bwMode="auto">
          <a:xfrm>
            <a:off x="5457348" y="1793545"/>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0</a:t>
            </a:r>
            <a:r>
              <a:rPr lang="en-US" altLang="en-US" sz="1800" b="1">
                <a:solidFill>
                  <a:srgbClr val="00B0F0"/>
                </a:solidFill>
                <a:latin typeface="Arial" panose="020B0604020202020204" pitchFamily="34" charset="0"/>
              </a:rPr>
              <a:t>(3)</a:t>
            </a:r>
          </a:p>
        </p:txBody>
      </p:sp>
      <p:sp>
        <p:nvSpPr>
          <p:cNvPr id="96" name="Text Box 86"/>
          <p:cNvSpPr txBox="1">
            <a:spLocks noChangeArrowheads="1"/>
          </p:cNvSpPr>
          <p:nvPr/>
        </p:nvSpPr>
        <p:spPr bwMode="auto">
          <a:xfrm>
            <a:off x="5472588" y="2769857"/>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(1)</a:t>
            </a:r>
          </a:p>
        </p:txBody>
      </p:sp>
      <p:sp>
        <p:nvSpPr>
          <p:cNvPr id="97" name="Text Box 93"/>
          <p:cNvSpPr txBox="1">
            <a:spLocks noChangeArrowheads="1"/>
          </p:cNvSpPr>
          <p:nvPr/>
        </p:nvSpPr>
        <p:spPr bwMode="auto">
          <a:xfrm>
            <a:off x="5494497" y="3662825"/>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00B0F0"/>
                </a:solidFill>
                <a:latin typeface="Arial" panose="020B0604020202020204" pitchFamily="34" charset="0"/>
              </a:rPr>
              <a:t>X</a:t>
            </a:r>
            <a:r>
              <a:rPr lang="en-US" altLang="en-US" sz="1800" b="1" baseline="-25000">
                <a:solidFill>
                  <a:srgbClr val="00B0F0"/>
                </a:solidFill>
                <a:latin typeface="Arial" panose="020B0604020202020204" pitchFamily="34" charset="0"/>
              </a:rPr>
              <a:t>1</a:t>
            </a:r>
            <a:r>
              <a:rPr lang="en-US" altLang="en-US" sz="1800" b="1">
                <a:solidFill>
                  <a:srgbClr val="00B0F0"/>
                </a:solidFill>
                <a:latin typeface="Arial" panose="020B0604020202020204" pitchFamily="34" charset="0"/>
              </a:rPr>
              <a:t>(3)</a:t>
            </a:r>
          </a:p>
        </p:txBody>
      </p:sp>
      <p:sp>
        <p:nvSpPr>
          <p:cNvPr id="98" name="Rectangle 97"/>
          <p:cNvSpPr/>
          <p:nvPr/>
        </p:nvSpPr>
        <p:spPr>
          <a:xfrm>
            <a:off x="5486400" y="879146"/>
            <a:ext cx="623411" cy="377427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600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fade">
                                      <p:cBhvr>
                                        <p:cTn id="7" dur="500"/>
                                        <p:tgtEl>
                                          <p:spTgt spid="522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230"/>
                                        </p:tgtEl>
                                        <p:attrNameLst>
                                          <p:attrName>style.visibility</p:attrName>
                                        </p:attrNameLst>
                                      </p:cBhvr>
                                      <p:to>
                                        <p:strVal val="visible"/>
                                      </p:to>
                                    </p:set>
                                    <p:animEffect transition="in" filter="fade">
                                      <p:cBhvr>
                                        <p:cTn id="10" dur="500"/>
                                        <p:tgtEl>
                                          <p:spTgt spid="522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2231"/>
                                        </p:tgtEl>
                                        <p:attrNameLst>
                                          <p:attrName>style.visibility</p:attrName>
                                        </p:attrNameLst>
                                      </p:cBhvr>
                                      <p:to>
                                        <p:strVal val="visible"/>
                                      </p:to>
                                    </p:set>
                                    <p:animEffect transition="in" filter="fade">
                                      <p:cBhvr>
                                        <p:cTn id="13" dur="500"/>
                                        <p:tgtEl>
                                          <p:spTgt spid="522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232"/>
                                        </p:tgtEl>
                                        <p:attrNameLst>
                                          <p:attrName>style.visibility</p:attrName>
                                        </p:attrNameLst>
                                      </p:cBhvr>
                                      <p:to>
                                        <p:strVal val="visible"/>
                                      </p:to>
                                    </p:set>
                                    <p:animEffect transition="in" filter="fade">
                                      <p:cBhvr>
                                        <p:cTn id="16" dur="500"/>
                                        <p:tgtEl>
                                          <p:spTgt spid="522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2233"/>
                                        </p:tgtEl>
                                        <p:attrNameLst>
                                          <p:attrName>style.visibility</p:attrName>
                                        </p:attrNameLst>
                                      </p:cBhvr>
                                      <p:to>
                                        <p:strVal val="visible"/>
                                      </p:to>
                                    </p:set>
                                    <p:animEffect transition="in" filter="fade">
                                      <p:cBhvr>
                                        <p:cTn id="19" dur="500"/>
                                        <p:tgtEl>
                                          <p:spTgt spid="522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234"/>
                                        </p:tgtEl>
                                        <p:attrNameLst>
                                          <p:attrName>style.visibility</p:attrName>
                                        </p:attrNameLst>
                                      </p:cBhvr>
                                      <p:to>
                                        <p:strVal val="visible"/>
                                      </p:to>
                                    </p:set>
                                    <p:animEffect transition="in" filter="fade">
                                      <p:cBhvr>
                                        <p:cTn id="22" dur="500"/>
                                        <p:tgtEl>
                                          <p:spTgt spid="522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235"/>
                                        </p:tgtEl>
                                        <p:attrNameLst>
                                          <p:attrName>style.visibility</p:attrName>
                                        </p:attrNameLst>
                                      </p:cBhvr>
                                      <p:to>
                                        <p:strVal val="visible"/>
                                      </p:to>
                                    </p:set>
                                    <p:animEffect transition="in" filter="fade">
                                      <p:cBhvr>
                                        <p:cTn id="25" dur="500"/>
                                        <p:tgtEl>
                                          <p:spTgt spid="522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2236"/>
                                        </p:tgtEl>
                                        <p:attrNameLst>
                                          <p:attrName>style.visibility</p:attrName>
                                        </p:attrNameLst>
                                      </p:cBhvr>
                                      <p:to>
                                        <p:strVal val="visible"/>
                                      </p:to>
                                    </p:set>
                                    <p:animEffect transition="in" filter="fade">
                                      <p:cBhvr>
                                        <p:cTn id="28" dur="500"/>
                                        <p:tgtEl>
                                          <p:spTgt spid="5223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2237"/>
                                        </p:tgtEl>
                                        <p:attrNameLst>
                                          <p:attrName>style.visibility</p:attrName>
                                        </p:attrNameLst>
                                      </p:cBhvr>
                                      <p:to>
                                        <p:strVal val="visible"/>
                                      </p:to>
                                    </p:set>
                                    <p:animEffect transition="in" filter="fade">
                                      <p:cBhvr>
                                        <p:cTn id="31" dur="500"/>
                                        <p:tgtEl>
                                          <p:spTgt spid="522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238"/>
                                        </p:tgtEl>
                                        <p:attrNameLst>
                                          <p:attrName>style.visibility</p:attrName>
                                        </p:attrNameLst>
                                      </p:cBhvr>
                                      <p:to>
                                        <p:strVal val="visible"/>
                                      </p:to>
                                    </p:set>
                                    <p:animEffect transition="in" filter="fade">
                                      <p:cBhvr>
                                        <p:cTn id="34" dur="500"/>
                                        <p:tgtEl>
                                          <p:spTgt spid="5223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239"/>
                                        </p:tgtEl>
                                        <p:attrNameLst>
                                          <p:attrName>style.visibility</p:attrName>
                                        </p:attrNameLst>
                                      </p:cBhvr>
                                      <p:to>
                                        <p:strVal val="visible"/>
                                      </p:to>
                                    </p:set>
                                    <p:animEffect transition="in" filter="fade">
                                      <p:cBhvr>
                                        <p:cTn id="37" dur="500"/>
                                        <p:tgtEl>
                                          <p:spTgt spid="522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2240"/>
                                        </p:tgtEl>
                                        <p:attrNameLst>
                                          <p:attrName>style.visibility</p:attrName>
                                        </p:attrNameLst>
                                      </p:cBhvr>
                                      <p:to>
                                        <p:strVal val="visible"/>
                                      </p:to>
                                    </p:set>
                                    <p:animEffect transition="in" filter="fade">
                                      <p:cBhvr>
                                        <p:cTn id="40" dur="500"/>
                                        <p:tgtEl>
                                          <p:spTgt spid="5224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241"/>
                                        </p:tgtEl>
                                        <p:attrNameLst>
                                          <p:attrName>style.visibility</p:attrName>
                                        </p:attrNameLst>
                                      </p:cBhvr>
                                      <p:to>
                                        <p:strVal val="visible"/>
                                      </p:to>
                                    </p:set>
                                    <p:animEffect transition="in" filter="fade">
                                      <p:cBhvr>
                                        <p:cTn id="43" dur="500"/>
                                        <p:tgtEl>
                                          <p:spTgt spid="522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242"/>
                                        </p:tgtEl>
                                        <p:attrNameLst>
                                          <p:attrName>style.visibility</p:attrName>
                                        </p:attrNameLst>
                                      </p:cBhvr>
                                      <p:to>
                                        <p:strVal val="visible"/>
                                      </p:to>
                                    </p:set>
                                    <p:animEffect transition="in" filter="fade">
                                      <p:cBhvr>
                                        <p:cTn id="46" dur="500"/>
                                        <p:tgtEl>
                                          <p:spTgt spid="5224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243"/>
                                        </p:tgtEl>
                                        <p:attrNameLst>
                                          <p:attrName>style.visibility</p:attrName>
                                        </p:attrNameLst>
                                      </p:cBhvr>
                                      <p:to>
                                        <p:strVal val="visible"/>
                                      </p:to>
                                    </p:set>
                                    <p:animEffect transition="in" filter="fade">
                                      <p:cBhvr>
                                        <p:cTn id="49" dur="500"/>
                                        <p:tgtEl>
                                          <p:spTgt spid="5224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244"/>
                                        </p:tgtEl>
                                        <p:attrNameLst>
                                          <p:attrName>style.visibility</p:attrName>
                                        </p:attrNameLst>
                                      </p:cBhvr>
                                      <p:to>
                                        <p:strVal val="visible"/>
                                      </p:to>
                                    </p:set>
                                    <p:animEffect transition="in" filter="fade">
                                      <p:cBhvr>
                                        <p:cTn id="52" dur="500"/>
                                        <p:tgtEl>
                                          <p:spTgt spid="522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2245"/>
                                        </p:tgtEl>
                                        <p:attrNameLst>
                                          <p:attrName>style.visibility</p:attrName>
                                        </p:attrNameLst>
                                      </p:cBhvr>
                                      <p:to>
                                        <p:strVal val="visible"/>
                                      </p:to>
                                    </p:set>
                                    <p:animEffect transition="in" filter="fade">
                                      <p:cBhvr>
                                        <p:cTn id="55" dur="500"/>
                                        <p:tgtEl>
                                          <p:spTgt spid="5224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2246"/>
                                        </p:tgtEl>
                                        <p:attrNameLst>
                                          <p:attrName>style.visibility</p:attrName>
                                        </p:attrNameLst>
                                      </p:cBhvr>
                                      <p:to>
                                        <p:strVal val="visible"/>
                                      </p:to>
                                    </p:set>
                                    <p:animEffect transition="in" filter="fade">
                                      <p:cBhvr>
                                        <p:cTn id="58" dur="500"/>
                                        <p:tgtEl>
                                          <p:spTgt spid="5224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2247"/>
                                        </p:tgtEl>
                                        <p:attrNameLst>
                                          <p:attrName>style.visibility</p:attrName>
                                        </p:attrNameLst>
                                      </p:cBhvr>
                                      <p:to>
                                        <p:strVal val="visible"/>
                                      </p:to>
                                    </p:set>
                                    <p:animEffect transition="in" filter="fade">
                                      <p:cBhvr>
                                        <p:cTn id="61" dur="500"/>
                                        <p:tgtEl>
                                          <p:spTgt spid="5224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2248"/>
                                        </p:tgtEl>
                                        <p:attrNameLst>
                                          <p:attrName>style.visibility</p:attrName>
                                        </p:attrNameLst>
                                      </p:cBhvr>
                                      <p:to>
                                        <p:strVal val="visible"/>
                                      </p:to>
                                    </p:set>
                                    <p:animEffect transition="in" filter="fade">
                                      <p:cBhvr>
                                        <p:cTn id="64" dur="500"/>
                                        <p:tgtEl>
                                          <p:spTgt spid="5224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2249"/>
                                        </p:tgtEl>
                                        <p:attrNameLst>
                                          <p:attrName>style.visibility</p:attrName>
                                        </p:attrNameLst>
                                      </p:cBhvr>
                                      <p:to>
                                        <p:strVal val="visible"/>
                                      </p:to>
                                    </p:set>
                                    <p:animEffect transition="in" filter="fade">
                                      <p:cBhvr>
                                        <p:cTn id="67" dur="500"/>
                                        <p:tgtEl>
                                          <p:spTgt spid="5224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2250"/>
                                        </p:tgtEl>
                                        <p:attrNameLst>
                                          <p:attrName>style.visibility</p:attrName>
                                        </p:attrNameLst>
                                      </p:cBhvr>
                                      <p:to>
                                        <p:strVal val="visible"/>
                                      </p:to>
                                    </p:set>
                                    <p:animEffect transition="in" filter="fade">
                                      <p:cBhvr>
                                        <p:cTn id="70" dur="500"/>
                                        <p:tgtEl>
                                          <p:spTgt spid="5225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2251"/>
                                        </p:tgtEl>
                                        <p:attrNameLst>
                                          <p:attrName>style.visibility</p:attrName>
                                        </p:attrNameLst>
                                      </p:cBhvr>
                                      <p:to>
                                        <p:strVal val="visible"/>
                                      </p:to>
                                    </p:set>
                                    <p:animEffect transition="in" filter="fade">
                                      <p:cBhvr>
                                        <p:cTn id="73" dur="500"/>
                                        <p:tgtEl>
                                          <p:spTgt spid="5225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252"/>
                                        </p:tgtEl>
                                        <p:attrNameLst>
                                          <p:attrName>style.visibility</p:attrName>
                                        </p:attrNameLst>
                                      </p:cBhvr>
                                      <p:to>
                                        <p:strVal val="visible"/>
                                      </p:to>
                                    </p:set>
                                    <p:animEffect transition="in" filter="fade">
                                      <p:cBhvr>
                                        <p:cTn id="76" dur="500"/>
                                        <p:tgtEl>
                                          <p:spTgt spid="5225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2253"/>
                                        </p:tgtEl>
                                        <p:attrNameLst>
                                          <p:attrName>style.visibility</p:attrName>
                                        </p:attrNameLst>
                                      </p:cBhvr>
                                      <p:to>
                                        <p:strVal val="visible"/>
                                      </p:to>
                                    </p:set>
                                    <p:animEffect transition="in" filter="fade">
                                      <p:cBhvr>
                                        <p:cTn id="79" dur="500"/>
                                        <p:tgtEl>
                                          <p:spTgt spid="5225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2254"/>
                                        </p:tgtEl>
                                        <p:attrNameLst>
                                          <p:attrName>style.visibility</p:attrName>
                                        </p:attrNameLst>
                                      </p:cBhvr>
                                      <p:to>
                                        <p:strVal val="visible"/>
                                      </p:to>
                                    </p:set>
                                    <p:animEffect transition="in" filter="fade">
                                      <p:cBhvr>
                                        <p:cTn id="82" dur="500"/>
                                        <p:tgtEl>
                                          <p:spTgt spid="5225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2255"/>
                                        </p:tgtEl>
                                        <p:attrNameLst>
                                          <p:attrName>style.visibility</p:attrName>
                                        </p:attrNameLst>
                                      </p:cBhvr>
                                      <p:to>
                                        <p:strVal val="visible"/>
                                      </p:to>
                                    </p:set>
                                    <p:animEffect transition="in" filter="fade">
                                      <p:cBhvr>
                                        <p:cTn id="85" dur="500"/>
                                        <p:tgtEl>
                                          <p:spTgt spid="5225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2256"/>
                                        </p:tgtEl>
                                        <p:attrNameLst>
                                          <p:attrName>style.visibility</p:attrName>
                                        </p:attrNameLst>
                                      </p:cBhvr>
                                      <p:to>
                                        <p:strVal val="visible"/>
                                      </p:to>
                                    </p:set>
                                    <p:animEffect transition="in" filter="fade">
                                      <p:cBhvr>
                                        <p:cTn id="88" dur="500"/>
                                        <p:tgtEl>
                                          <p:spTgt spid="5225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2257"/>
                                        </p:tgtEl>
                                        <p:attrNameLst>
                                          <p:attrName>style.visibility</p:attrName>
                                        </p:attrNameLst>
                                      </p:cBhvr>
                                      <p:to>
                                        <p:strVal val="visible"/>
                                      </p:to>
                                    </p:set>
                                    <p:animEffect transition="in" filter="fade">
                                      <p:cBhvr>
                                        <p:cTn id="91" dur="500"/>
                                        <p:tgtEl>
                                          <p:spTgt spid="5225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2258"/>
                                        </p:tgtEl>
                                        <p:attrNameLst>
                                          <p:attrName>style.visibility</p:attrName>
                                        </p:attrNameLst>
                                      </p:cBhvr>
                                      <p:to>
                                        <p:strVal val="visible"/>
                                      </p:to>
                                    </p:set>
                                    <p:animEffect transition="in" filter="fade">
                                      <p:cBhvr>
                                        <p:cTn id="94" dur="500"/>
                                        <p:tgtEl>
                                          <p:spTgt spid="5225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2259"/>
                                        </p:tgtEl>
                                        <p:attrNameLst>
                                          <p:attrName>style.visibility</p:attrName>
                                        </p:attrNameLst>
                                      </p:cBhvr>
                                      <p:to>
                                        <p:strVal val="visible"/>
                                      </p:to>
                                    </p:set>
                                    <p:animEffect transition="in" filter="fade">
                                      <p:cBhvr>
                                        <p:cTn id="97" dur="500"/>
                                        <p:tgtEl>
                                          <p:spTgt spid="5225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2260"/>
                                        </p:tgtEl>
                                        <p:attrNameLst>
                                          <p:attrName>style.visibility</p:attrName>
                                        </p:attrNameLst>
                                      </p:cBhvr>
                                      <p:to>
                                        <p:strVal val="visible"/>
                                      </p:to>
                                    </p:set>
                                    <p:animEffect transition="in" filter="fade">
                                      <p:cBhvr>
                                        <p:cTn id="100" dur="500"/>
                                        <p:tgtEl>
                                          <p:spTgt spid="5226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2261"/>
                                        </p:tgtEl>
                                        <p:attrNameLst>
                                          <p:attrName>style.visibility</p:attrName>
                                        </p:attrNameLst>
                                      </p:cBhvr>
                                      <p:to>
                                        <p:strVal val="visible"/>
                                      </p:to>
                                    </p:set>
                                    <p:animEffect transition="in" filter="fade">
                                      <p:cBhvr>
                                        <p:cTn id="103" dur="500"/>
                                        <p:tgtEl>
                                          <p:spTgt spid="5226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2262"/>
                                        </p:tgtEl>
                                        <p:attrNameLst>
                                          <p:attrName>style.visibility</p:attrName>
                                        </p:attrNameLst>
                                      </p:cBhvr>
                                      <p:to>
                                        <p:strVal val="visible"/>
                                      </p:to>
                                    </p:set>
                                    <p:animEffect transition="in" filter="fade">
                                      <p:cBhvr>
                                        <p:cTn id="106" dur="500"/>
                                        <p:tgtEl>
                                          <p:spTgt spid="5226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2263"/>
                                        </p:tgtEl>
                                        <p:attrNameLst>
                                          <p:attrName>style.visibility</p:attrName>
                                        </p:attrNameLst>
                                      </p:cBhvr>
                                      <p:to>
                                        <p:strVal val="visible"/>
                                      </p:to>
                                    </p:set>
                                    <p:animEffect transition="in" filter="fade">
                                      <p:cBhvr>
                                        <p:cTn id="109" dur="500"/>
                                        <p:tgtEl>
                                          <p:spTgt spid="5226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2264"/>
                                        </p:tgtEl>
                                        <p:attrNameLst>
                                          <p:attrName>style.visibility</p:attrName>
                                        </p:attrNameLst>
                                      </p:cBhvr>
                                      <p:to>
                                        <p:strVal val="visible"/>
                                      </p:to>
                                    </p:set>
                                    <p:animEffect transition="in" filter="fade">
                                      <p:cBhvr>
                                        <p:cTn id="112" dur="500"/>
                                        <p:tgtEl>
                                          <p:spTgt spid="5226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2265"/>
                                        </p:tgtEl>
                                        <p:attrNameLst>
                                          <p:attrName>style.visibility</p:attrName>
                                        </p:attrNameLst>
                                      </p:cBhvr>
                                      <p:to>
                                        <p:strVal val="visible"/>
                                      </p:to>
                                    </p:set>
                                    <p:animEffect transition="in" filter="fade">
                                      <p:cBhvr>
                                        <p:cTn id="115" dur="500"/>
                                        <p:tgtEl>
                                          <p:spTgt spid="5226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2266"/>
                                        </p:tgtEl>
                                        <p:attrNameLst>
                                          <p:attrName>style.visibility</p:attrName>
                                        </p:attrNameLst>
                                      </p:cBhvr>
                                      <p:to>
                                        <p:strVal val="visible"/>
                                      </p:to>
                                    </p:set>
                                    <p:animEffect transition="in" filter="fade">
                                      <p:cBhvr>
                                        <p:cTn id="118" dur="500"/>
                                        <p:tgtEl>
                                          <p:spTgt spid="5226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2267"/>
                                        </p:tgtEl>
                                        <p:attrNameLst>
                                          <p:attrName>style.visibility</p:attrName>
                                        </p:attrNameLst>
                                      </p:cBhvr>
                                      <p:to>
                                        <p:strVal val="visible"/>
                                      </p:to>
                                    </p:set>
                                    <p:animEffect transition="in" filter="fade">
                                      <p:cBhvr>
                                        <p:cTn id="121" dur="500"/>
                                        <p:tgtEl>
                                          <p:spTgt spid="52267"/>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2268"/>
                                        </p:tgtEl>
                                        <p:attrNameLst>
                                          <p:attrName>style.visibility</p:attrName>
                                        </p:attrNameLst>
                                      </p:cBhvr>
                                      <p:to>
                                        <p:strVal val="visible"/>
                                      </p:to>
                                    </p:set>
                                    <p:animEffect transition="in" filter="fade">
                                      <p:cBhvr>
                                        <p:cTn id="124" dur="500"/>
                                        <p:tgtEl>
                                          <p:spTgt spid="52268"/>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2269"/>
                                        </p:tgtEl>
                                        <p:attrNameLst>
                                          <p:attrName>style.visibility</p:attrName>
                                        </p:attrNameLst>
                                      </p:cBhvr>
                                      <p:to>
                                        <p:strVal val="visible"/>
                                      </p:to>
                                    </p:set>
                                    <p:animEffect transition="in" filter="fade">
                                      <p:cBhvr>
                                        <p:cTn id="127" dur="500"/>
                                        <p:tgtEl>
                                          <p:spTgt spid="5226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2270"/>
                                        </p:tgtEl>
                                        <p:attrNameLst>
                                          <p:attrName>style.visibility</p:attrName>
                                        </p:attrNameLst>
                                      </p:cBhvr>
                                      <p:to>
                                        <p:strVal val="visible"/>
                                      </p:to>
                                    </p:set>
                                    <p:animEffect transition="in" filter="fade">
                                      <p:cBhvr>
                                        <p:cTn id="130" dur="500"/>
                                        <p:tgtEl>
                                          <p:spTgt spid="52270"/>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2271"/>
                                        </p:tgtEl>
                                        <p:attrNameLst>
                                          <p:attrName>style.visibility</p:attrName>
                                        </p:attrNameLst>
                                      </p:cBhvr>
                                      <p:to>
                                        <p:strVal val="visible"/>
                                      </p:to>
                                    </p:set>
                                    <p:animEffect transition="in" filter="fade">
                                      <p:cBhvr>
                                        <p:cTn id="133" dur="500"/>
                                        <p:tgtEl>
                                          <p:spTgt spid="5227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2272"/>
                                        </p:tgtEl>
                                        <p:attrNameLst>
                                          <p:attrName>style.visibility</p:attrName>
                                        </p:attrNameLst>
                                      </p:cBhvr>
                                      <p:to>
                                        <p:strVal val="visible"/>
                                      </p:to>
                                    </p:set>
                                    <p:animEffect transition="in" filter="fade">
                                      <p:cBhvr>
                                        <p:cTn id="136" dur="500"/>
                                        <p:tgtEl>
                                          <p:spTgt spid="5227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2273"/>
                                        </p:tgtEl>
                                        <p:attrNameLst>
                                          <p:attrName>style.visibility</p:attrName>
                                        </p:attrNameLst>
                                      </p:cBhvr>
                                      <p:to>
                                        <p:strVal val="visible"/>
                                      </p:to>
                                    </p:set>
                                    <p:animEffect transition="in" filter="fade">
                                      <p:cBhvr>
                                        <p:cTn id="139" dur="500"/>
                                        <p:tgtEl>
                                          <p:spTgt spid="5227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2274"/>
                                        </p:tgtEl>
                                        <p:attrNameLst>
                                          <p:attrName>style.visibility</p:attrName>
                                        </p:attrNameLst>
                                      </p:cBhvr>
                                      <p:to>
                                        <p:strVal val="visible"/>
                                      </p:to>
                                    </p:set>
                                    <p:animEffect transition="in" filter="fade">
                                      <p:cBhvr>
                                        <p:cTn id="142" dur="500"/>
                                        <p:tgtEl>
                                          <p:spTgt spid="52274"/>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52275"/>
                                        </p:tgtEl>
                                        <p:attrNameLst>
                                          <p:attrName>style.visibility</p:attrName>
                                        </p:attrNameLst>
                                      </p:cBhvr>
                                      <p:to>
                                        <p:strVal val="visible"/>
                                      </p:to>
                                    </p:set>
                                    <p:animEffect transition="in" filter="fade">
                                      <p:cBhvr>
                                        <p:cTn id="145" dur="500"/>
                                        <p:tgtEl>
                                          <p:spTgt spid="52275"/>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52276"/>
                                        </p:tgtEl>
                                        <p:attrNameLst>
                                          <p:attrName>style.visibility</p:attrName>
                                        </p:attrNameLst>
                                      </p:cBhvr>
                                      <p:to>
                                        <p:strVal val="visible"/>
                                      </p:to>
                                    </p:set>
                                    <p:animEffect transition="in" filter="fade">
                                      <p:cBhvr>
                                        <p:cTn id="148" dur="500"/>
                                        <p:tgtEl>
                                          <p:spTgt spid="5227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52277"/>
                                        </p:tgtEl>
                                        <p:attrNameLst>
                                          <p:attrName>style.visibility</p:attrName>
                                        </p:attrNameLst>
                                      </p:cBhvr>
                                      <p:to>
                                        <p:strVal val="visible"/>
                                      </p:to>
                                    </p:set>
                                    <p:animEffect transition="in" filter="fade">
                                      <p:cBhvr>
                                        <p:cTn id="151" dur="500"/>
                                        <p:tgtEl>
                                          <p:spTgt spid="52277"/>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52278"/>
                                        </p:tgtEl>
                                        <p:attrNameLst>
                                          <p:attrName>style.visibility</p:attrName>
                                        </p:attrNameLst>
                                      </p:cBhvr>
                                      <p:to>
                                        <p:strVal val="visible"/>
                                      </p:to>
                                    </p:set>
                                    <p:animEffect transition="in" filter="fade">
                                      <p:cBhvr>
                                        <p:cTn id="154" dur="500"/>
                                        <p:tgtEl>
                                          <p:spTgt spid="52278"/>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52279"/>
                                        </p:tgtEl>
                                        <p:attrNameLst>
                                          <p:attrName>style.visibility</p:attrName>
                                        </p:attrNameLst>
                                      </p:cBhvr>
                                      <p:to>
                                        <p:strVal val="visible"/>
                                      </p:to>
                                    </p:set>
                                    <p:animEffect transition="in" filter="fade">
                                      <p:cBhvr>
                                        <p:cTn id="157" dur="500"/>
                                        <p:tgtEl>
                                          <p:spTgt spid="52279"/>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52280"/>
                                        </p:tgtEl>
                                        <p:attrNameLst>
                                          <p:attrName>style.visibility</p:attrName>
                                        </p:attrNameLst>
                                      </p:cBhvr>
                                      <p:to>
                                        <p:strVal val="visible"/>
                                      </p:to>
                                    </p:set>
                                    <p:animEffect transition="in" filter="fade">
                                      <p:cBhvr>
                                        <p:cTn id="160" dur="500"/>
                                        <p:tgtEl>
                                          <p:spTgt spid="52280"/>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52281"/>
                                        </p:tgtEl>
                                        <p:attrNameLst>
                                          <p:attrName>style.visibility</p:attrName>
                                        </p:attrNameLst>
                                      </p:cBhvr>
                                      <p:to>
                                        <p:strVal val="visible"/>
                                      </p:to>
                                    </p:set>
                                    <p:animEffect transition="in" filter="fade">
                                      <p:cBhvr>
                                        <p:cTn id="163" dur="500"/>
                                        <p:tgtEl>
                                          <p:spTgt spid="52281"/>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52282"/>
                                        </p:tgtEl>
                                        <p:attrNameLst>
                                          <p:attrName>style.visibility</p:attrName>
                                        </p:attrNameLst>
                                      </p:cBhvr>
                                      <p:to>
                                        <p:strVal val="visible"/>
                                      </p:to>
                                    </p:set>
                                    <p:animEffect transition="in" filter="fade">
                                      <p:cBhvr>
                                        <p:cTn id="166" dur="500"/>
                                        <p:tgtEl>
                                          <p:spTgt spid="52282"/>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52283"/>
                                        </p:tgtEl>
                                        <p:attrNameLst>
                                          <p:attrName>style.visibility</p:attrName>
                                        </p:attrNameLst>
                                      </p:cBhvr>
                                      <p:to>
                                        <p:strVal val="visible"/>
                                      </p:to>
                                    </p:set>
                                    <p:animEffect transition="in" filter="fade">
                                      <p:cBhvr>
                                        <p:cTn id="169" dur="500"/>
                                        <p:tgtEl>
                                          <p:spTgt spid="5228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52284"/>
                                        </p:tgtEl>
                                        <p:attrNameLst>
                                          <p:attrName>style.visibility</p:attrName>
                                        </p:attrNameLst>
                                      </p:cBhvr>
                                      <p:to>
                                        <p:strVal val="visible"/>
                                      </p:to>
                                    </p:set>
                                    <p:animEffect transition="in" filter="fade">
                                      <p:cBhvr>
                                        <p:cTn id="172" dur="500"/>
                                        <p:tgtEl>
                                          <p:spTgt spid="52284"/>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52285"/>
                                        </p:tgtEl>
                                        <p:attrNameLst>
                                          <p:attrName>style.visibility</p:attrName>
                                        </p:attrNameLst>
                                      </p:cBhvr>
                                      <p:to>
                                        <p:strVal val="visible"/>
                                      </p:to>
                                    </p:set>
                                    <p:animEffect transition="in" filter="fade">
                                      <p:cBhvr>
                                        <p:cTn id="175" dur="500"/>
                                        <p:tgtEl>
                                          <p:spTgt spid="52285"/>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52286"/>
                                        </p:tgtEl>
                                        <p:attrNameLst>
                                          <p:attrName>style.visibility</p:attrName>
                                        </p:attrNameLst>
                                      </p:cBhvr>
                                      <p:to>
                                        <p:strVal val="visible"/>
                                      </p:to>
                                    </p:set>
                                    <p:animEffect transition="in" filter="fade">
                                      <p:cBhvr>
                                        <p:cTn id="178" dur="500"/>
                                        <p:tgtEl>
                                          <p:spTgt spid="5228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52287"/>
                                        </p:tgtEl>
                                        <p:attrNameLst>
                                          <p:attrName>style.visibility</p:attrName>
                                        </p:attrNameLst>
                                      </p:cBhvr>
                                      <p:to>
                                        <p:strVal val="visible"/>
                                      </p:to>
                                    </p:set>
                                    <p:animEffect transition="in" filter="fade">
                                      <p:cBhvr>
                                        <p:cTn id="181" dur="500"/>
                                        <p:tgtEl>
                                          <p:spTgt spid="5228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52288"/>
                                        </p:tgtEl>
                                        <p:attrNameLst>
                                          <p:attrName>style.visibility</p:attrName>
                                        </p:attrNameLst>
                                      </p:cBhvr>
                                      <p:to>
                                        <p:strVal val="visible"/>
                                      </p:to>
                                    </p:set>
                                    <p:animEffect transition="in" filter="fade">
                                      <p:cBhvr>
                                        <p:cTn id="184" dur="500"/>
                                        <p:tgtEl>
                                          <p:spTgt spid="52288"/>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52289"/>
                                        </p:tgtEl>
                                        <p:attrNameLst>
                                          <p:attrName>style.visibility</p:attrName>
                                        </p:attrNameLst>
                                      </p:cBhvr>
                                      <p:to>
                                        <p:strVal val="visible"/>
                                      </p:to>
                                    </p:set>
                                    <p:animEffect transition="in" filter="fade">
                                      <p:cBhvr>
                                        <p:cTn id="187" dur="500"/>
                                        <p:tgtEl>
                                          <p:spTgt spid="52289"/>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52290"/>
                                        </p:tgtEl>
                                        <p:attrNameLst>
                                          <p:attrName>style.visibility</p:attrName>
                                        </p:attrNameLst>
                                      </p:cBhvr>
                                      <p:to>
                                        <p:strVal val="visible"/>
                                      </p:to>
                                    </p:set>
                                    <p:animEffect transition="in" filter="fade">
                                      <p:cBhvr>
                                        <p:cTn id="190" dur="500"/>
                                        <p:tgtEl>
                                          <p:spTgt spid="52290"/>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52291"/>
                                        </p:tgtEl>
                                        <p:attrNameLst>
                                          <p:attrName>style.visibility</p:attrName>
                                        </p:attrNameLst>
                                      </p:cBhvr>
                                      <p:to>
                                        <p:strVal val="visible"/>
                                      </p:to>
                                    </p:set>
                                    <p:animEffect transition="in" filter="fade">
                                      <p:cBhvr>
                                        <p:cTn id="193" dur="500"/>
                                        <p:tgtEl>
                                          <p:spTgt spid="52291"/>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52292"/>
                                        </p:tgtEl>
                                        <p:attrNameLst>
                                          <p:attrName>style.visibility</p:attrName>
                                        </p:attrNameLst>
                                      </p:cBhvr>
                                      <p:to>
                                        <p:strVal val="visible"/>
                                      </p:to>
                                    </p:set>
                                    <p:animEffect transition="in" filter="fade">
                                      <p:cBhvr>
                                        <p:cTn id="196" dur="500"/>
                                        <p:tgtEl>
                                          <p:spTgt spid="52292"/>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52293"/>
                                        </p:tgtEl>
                                        <p:attrNameLst>
                                          <p:attrName>style.visibility</p:attrName>
                                        </p:attrNameLst>
                                      </p:cBhvr>
                                      <p:to>
                                        <p:strVal val="visible"/>
                                      </p:to>
                                    </p:set>
                                    <p:animEffect transition="in" filter="fade">
                                      <p:cBhvr>
                                        <p:cTn id="199" dur="500"/>
                                        <p:tgtEl>
                                          <p:spTgt spid="52293"/>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52294"/>
                                        </p:tgtEl>
                                        <p:attrNameLst>
                                          <p:attrName>style.visibility</p:attrName>
                                        </p:attrNameLst>
                                      </p:cBhvr>
                                      <p:to>
                                        <p:strVal val="visible"/>
                                      </p:to>
                                    </p:set>
                                    <p:animEffect transition="in" filter="fade">
                                      <p:cBhvr>
                                        <p:cTn id="202" dur="500"/>
                                        <p:tgtEl>
                                          <p:spTgt spid="52294"/>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52295"/>
                                        </p:tgtEl>
                                        <p:attrNameLst>
                                          <p:attrName>style.visibility</p:attrName>
                                        </p:attrNameLst>
                                      </p:cBhvr>
                                      <p:to>
                                        <p:strVal val="visible"/>
                                      </p:to>
                                    </p:set>
                                    <p:animEffect transition="in" filter="fade">
                                      <p:cBhvr>
                                        <p:cTn id="205" dur="500"/>
                                        <p:tgtEl>
                                          <p:spTgt spid="52295"/>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52296"/>
                                        </p:tgtEl>
                                        <p:attrNameLst>
                                          <p:attrName>style.visibility</p:attrName>
                                        </p:attrNameLst>
                                      </p:cBhvr>
                                      <p:to>
                                        <p:strVal val="visible"/>
                                      </p:to>
                                    </p:set>
                                    <p:animEffect transition="in" filter="fade">
                                      <p:cBhvr>
                                        <p:cTn id="208" dur="500"/>
                                        <p:tgtEl>
                                          <p:spTgt spid="52296"/>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3"/>
                                        </p:tgtEl>
                                        <p:attrNameLst>
                                          <p:attrName>style.visibility</p:attrName>
                                        </p:attrNameLst>
                                      </p:cBhvr>
                                      <p:to>
                                        <p:strVal val="visible"/>
                                      </p:to>
                                    </p:set>
                                    <p:animEffect transition="in" filter="fade">
                                      <p:cBhvr>
                                        <p:cTn id="211" dur="500"/>
                                        <p:tgtEl>
                                          <p:spTgt spid="83"/>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4"/>
                                        </p:tgtEl>
                                        <p:attrNameLst>
                                          <p:attrName>style.visibility</p:attrName>
                                        </p:attrNameLst>
                                      </p:cBhvr>
                                      <p:to>
                                        <p:strVal val="visible"/>
                                      </p:to>
                                    </p:set>
                                    <p:animEffect transition="in" filter="fade">
                                      <p:cBhvr>
                                        <p:cTn id="214" dur="500"/>
                                        <p:tgtEl>
                                          <p:spTgt spid="84"/>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85"/>
                                        </p:tgtEl>
                                        <p:attrNameLst>
                                          <p:attrName>style.visibility</p:attrName>
                                        </p:attrNameLst>
                                      </p:cBhvr>
                                      <p:to>
                                        <p:strVal val="visible"/>
                                      </p:to>
                                    </p:set>
                                    <p:animEffect transition="in" filter="fade">
                                      <p:cBhvr>
                                        <p:cTn id="217" dur="500"/>
                                        <p:tgtEl>
                                          <p:spTgt spid="85"/>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86"/>
                                        </p:tgtEl>
                                        <p:attrNameLst>
                                          <p:attrName>style.visibility</p:attrName>
                                        </p:attrNameLst>
                                      </p:cBhvr>
                                      <p:to>
                                        <p:strVal val="visible"/>
                                      </p:to>
                                    </p:set>
                                    <p:animEffect transition="in" filter="fade">
                                      <p:cBhvr>
                                        <p:cTn id="220" dur="500"/>
                                        <p:tgtEl>
                                          <p:spTgt spid="86"/>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2"/>
                                        </p:tgtEl>
                                        <p:attrNameLst>
                                          <p:attrName>style.visibility</p:attrName>
                                        </p:attrNameLst>
                                      </p:cBhvr>
                                      <p:to>
                                        <p:strVal val="visible"/>
                                      </p:to>
                                    </p:set>
                                    <p:animEffect transition="in" filter="fade">
                                      <p:cBhvr>
                                        <p:cTn id="223" dur="500"/>
                                        <p:tgtEl>
                                          <p:spTgt spid="2"/>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88"/>
                                        </p:tgtEl>
                                        <p:attrNameLst>
                                          <p:attrName>style.visibility</p:attrName>
                                        </p:attrNameLst>
                                      </p:cBhvr>
                                      <p:to>
                                        <p:strVal val="visible"/>
                                      </p:to>
                                    </p:set>
                                    <p:animEffect transition="in" filter="fade">
                                      <p:cBhvr>
                                        <p:cTn id="226" dur="500"/>
                                        <p:tgtEl>
                                          <p:spTgt spid="88"/>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94"/>
                                        </p:tgtEl>
                                        <p:attrNameLst>
                                          <p:attrName>style.visibility</p:attrName>
                                        </p:attrNameLst>
                                      </p:cBhvr>
                                      <p:to>
                                        <p:strVal val="visible"/>
                                      </p:to>
                                    </p:set>
                                    <p:animEffect transition="in" filter="fade">
                                      <p:cBhvr>
                                        <p:cTn id="229" dur="500"/>
                                        <p:tgtEl>
                                          <p:spTgt spid="94"/>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95"/>
                                        </p:tgtEl>
                                        <p:attrNameLst>
                                          <p:attrName>style.visibility</p:attrName>
                                        </p:attrNameLst>
                                      </p:cBhvr>
                                      <p:to>
                                        <p:strVal val="visible"/>
                                      </p:to>
                                    </p:set>
                                    <p:animEffect transition="in" filter="fade">
                                      <p:cBhvr>
                                        <p:cTn id="232" dur="500"/>
                                        <p:tgtEl>
                                          <p:spTgt spid="95"/>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fade">
                                      <p:cBhvr>
                                        <p:cTn id="235" dur="500"/>
                                        <p:tgtEl>
                                          <p:spTgt spid="96"/>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97"/>
                                        </p:tgtEl>
                                        <p:attrNameLst>
                                          <p:attrName>style.visibility</p:attrName>
                                        </p:attrNameLst>
                                      </p:cBhvr>
                                      <p:to>
                                        <p:strVal val="visible"/>
                                      </p:to>
                                    </p:set>
                                    <p:animEffect transition="in" filter="fade">
                                      <p:cBhvr>
                                        <p:cTn id="238" dur="500"/>
                                        <p:tgtEl>
                                          <p:spTgt spid="97"/>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98"/>
                                        </p:tgtEl>
                                        <p:attrNameLst>
                                          <p:attrName>style.visibility</p:attrName>
                                        </p:attrNameLst>
                                      </p:cBhvr>
                                      <p:to>
                                        <p:strVal val="visible"/>
                                      </p:to>
                                    </p:set>
                                    <p:animEffect transition="in" filter="fade">
                                      <p:cBhvr>
                                        <p:cTn id="241" dur="500"/>
                                        <p:tgtEl>
                                          <p:spTgt spid="98"/>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nodeType="clickEffect">
                                  <p:stCondLst>
                                    <p:cond delay="0"/>
                                  </p:stCondLst>
                                  <p:childTnLst>
                                    <p:set>
                                      <p:cBhvr>
                                        <p:cTn id="245" dur="1" fill="hold">
                                          <p:stCondLst>
                                            <p:cond delay="0"/>
                                          </p:stCondLst>
                                        </p:cTn>
                                        <p:tgtEl>
                                          <p:spTgt spid="89"/>
                                        </p:tgtEl>
                                        <p:attrNameLst>
                                          <p:attrName>style.visibility</p:attrName>
                                        </p:attrNameLst>
                                      </p:cBhvr>
                                      <p:to>
                                        <p:strVal val="visible"/>
                                      </p:to>
                                    </p:set>
                                    <p:animEffect transition="in" filter="fade">
                                      <p:cBhvr>
                                        <p:cTn id="246" dur="500"/>
                                        <p:tgtEl>
                                          <p:spTgt spid="89"/>
                                        </p:tgtEl>
                                      </p:cBhvr>
                                    </p:animEffect>
                                  </p:childTnLst>
                                </p:cTn>
                              </p:par>
                              <p:par>
                                <p:cTn id="247" presetID="10" presetClass="entr" presetSubtype="0" fill="hold" nodeType="withEffect">
                                  <p:stCondLst>
                                    <p:cond delay="0"/>
                                  </p:stCondLst>
                                  <p:childTnLst>
                                    <p:set>
                                      <p:cBhvr>
                                        <p:cTn id="248" dur="1" fill="hold">
                                          <p:stCondLst>
                                            <p:cond delay="0"/>
                                          </p:stCondLst>
                                        </p:cTn>
                                        <p:tgtEl>
                                          <p:spTgt spid="92"/>
                                        </p:tgtEl>
                                        <p:attrNameLst>
                                          <p:attrName>style.visibility</p:attrName>
                                        </p:attrNameLst>
                                      </p:cBhvr>
                                      <p:to>
                                        <p:strVal val="visible"/>
                                      </p:to>
                                    </p:set>
                                    <p:animEffect transition="in" filter="fade">
                                      <p:cBhvr>
                                        <p:cTn id="249" dur="500"/>
                                        <p:tgtEl>
                                          <p:spTgt spid="92"/>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nodeType="clickEffect">
                                  <p:stCondLst>
                                    <p:cond delay="0"/>
                                  </p:stCondLst>
                                  <p:childTnLst>
                                    <p:set>
                                      <p:cBhvr>
                                        <p:cTn id="253" dur="1" fill="hold">
                                          <p:stCondLst>
                                            <p:cond delay="0"/>
                                          </p:stCondLst>
                                        </p:cTn>
                                        <p:tgtEl>
                                          <p:spTgt spid="7"/>
                                        </p:tgtEl>
                                        <p:attrNameLst>
                                          <p:attrName>style.visibility</p:attrName>
                                        </p:attrNameLst>
                                      </p:cBhvr>
                                      <p:to>
                                        <p:strVal val="visible"/>
                                      </p:to>
                                    </p:set>
                                    <p:animEffect transition="in" filter="fade">
                                      <p:cBhvr>
                                        <p:cTn id="2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P spid="52230" grpId="0" animBg="1"/>
      <p:bldP spid="52231" grpId="0" animBg="1"/>
      <p:bldP spid="52232" grpId="0" animBg="1"/>
      <p:bldP spid="52233" grpId="0" animBg="1"/>
      <p:bldP spid="52234" grpId="0" animBg="1"/>
      <p:bldP spid="52235" grpId="0"/>
      <p:bldP spid="52236" grpId="0" animBg="1"/>
      <p:bldP spid="52237" grpId="0"/>
      <p:bldP spid="52238" grpId="0" animBg="1"/>
      <p:bldP spid="52239" grpId="0" animBg="1"/>
      <p:bldP spid="52240" grpId="0" animBg="1"/>
      <p:bldP spid="52241" grpId="0" animBg="1"/>
      <p:bldP spid="52242" grpId="0"/>
      <p:bldP spid="52243" grpId="0"/>
      <p:bldP spid="52244" grpId="0" animBg="1"/>
      <p:bldP spid="52245" grpId="0" animBg="1"/>
      <p:bldP spid="52246" grpId="0" animBg="1"/>
      <p:bldP spid="52247" grpId="0" animBg="1"/>
      <p:bldP spid="52248" grpId="0" animBg="1"/>
      <p:bldP spid="52249" grpId="0" animBg="1"/>
      <p:bldP spid="52250" grpId="0" animBg="1"/>
      <p:bldP spid="52251" grpId="0" animBg="1"/>
      <p:bldP spid="52252" grpId="0"/>
      <p:bldP spid="52253" grpId="0"/>
      <p:bldP spid="52254" grpId="0" animBg="1"/>
      <p:bldP spid="52255" grpId="0" animBg="1"/>
      <p:bldP spid="52256" grpId="0" animBg="1"/>
      <p:bldP spid="52257" grpId="0" animBg="1"/>
      <p:bldP spid="52258" grpId="0" animBg="1"/>
      <p:bldP spid="52259" grpId="0" animBg="1"/>
      <p:bldP spid="52260" grpId="0" animBg="1"/>
      <p:bldP spid="52261" grpId="0" animBg="1"/>
      <p:bldP spid="52262" grpId="0" animBg="1"/>
      <p:bldP spid="52263" grpId="0" animBg="1"/>
      <p:bldP spid="52264" grpId="0" animBg="1"/>
      <p:bldP spid="52265" grpId="0" animBg="1"/>
      <p:bldP spid="52266" grpId="0" animBg="1"/>
      <p:bldP spid="52267" grpId="0" animBg="1"/>
      <p:bldP spid="52268" grpId="0" animBg="1"/>
      <p:bldP spid="52269" grpId="0" animBg="1"/>
      <p:bldP spid="52270" grpId="0" animBg="1"/>
      <p:bldP spid="52271" grpId="0" animBg="1"/>
      <p:bldP spid="52272" grpId="0"/>
      <p:bldP spid="52273" grpId="0" animBg="1"/>
      <p:bldP spid="52274" grpId="0" animBg="1"/>
      <p:bldP spid="52275" grpId="0" animBg="1"/>
      <p:bldP spid="52276" grpId="0" animBg="1"/>
      <p:bldP spid="52277" grpId="0" animBg="1"/>
      <p:bldP spid="52278" grpId="0" animBg="1"/>
      <p:bldP spid="52279" grpId="0"/>
      <p:bldP spid="52280" grpId="0" animBg="1"/>
      <p:bldP spid="52281" grpId="0" animBg="1"/>
      <p:bldP spid="52282" grpId="0" animBg="1"/>
      <p:bldP spid="52283" grpId="0" animBg="1"/>
      <p:bldP spid="52284" grpId="0" animBg="1"/>
      <p:bldP spid="52285" grpId="0" animBg="1"/>
      <p:bldP spid="52286" grpId="0" animBg="1"/>
      <p:bldP spid="52287" grpId="0" animBg="1"/>
      <p:bldP spid="52288" grpId="0" animBg="1"/>
      <p:bldP spid="52289" grpId="0" animBg="1"/>
      <p:bldP spid="52290" grpId="0"/>
      <p:bldP spid="52291" grpId="0"/>
      <p:bldP spid="52292" grpId="0"/>
      <p:bldP spid="52293" grpId="0"/>
      <p:bldP spid="52294" grpId="0"/>
      <p:bldP spid="52295" grpId="0"/>
      <p:bldP spid="52296" grpId="0" animBg="1"/>
      <p:bldP spid="83" grpId="0"/>
      <p:bldP spid="84" grpId="0"/>
      <p:bldP spid="85" grpId="0"/>
      <p:bldP spid="86" grpId="0"/>
      <p:bldP spid="2" grpId="0" animBg="1"/>
      <p:bldP spid="88" grpId="0" animBg="1"/>
      <p:bldP spid="94" grpId="0"/>
      <p:bldP spid="95" grpId="0"/>
      <p:bldP spid="96" grpId="0"/>
      <p:bldP spid="97" grpId="0"/>
      <p:bldP spid="9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457200" y="381000"/>
            <a:ext cx="80010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Font typeface="Wingdings" panose="05000000000000000000" pitchFamily="2" charset="2"/>
              <a:buChar char="§"/>
            </a:pPr>
            <a:r>
              <a:rPr lang="en-US" altLang="en-US" sz="2400" b="1" u="sng">
                <a:latin typeface="Arial" panose="020B0604020202020204" pitchFamily="34" charset="0"/>
              </a:rPr>
              <a:t>Lưu đồ DFT dãy x(n) sau 3 lần phân chia với N=8</a:t>
            </a:r>
          </a:p>
        </p:txBody>
      </p:sp>
      <p:grpSp>
        <p:nvGrpSpPr>
          <p:cNvPr id="3" name="Group 2"/>
          <p:cNvGrpSpPr/>
          <p:nvPr/>
        </p:nvGrpSpPr>
        <p:grpSpPr>
          <a:xfrm>
            <a:off x="533400" y="5181600"/>
            <a:ext cx="8382000" cy="1364458"/>
            <a:chOff x="533400" y="5181600"/>
            <a:chExt cx="8382000" cy="1364458"/>
          </a:xfrm>
        </p:grpSpPr>
        <p:sp>
          <p:nvSpPr>
            <p:cNvPr id="53253" name="Text Box 120"/>
            <p:cNvSpPr txBox="1">
              <a:spLocks noChangeArrowheads="1"/>
            </p:cNvSpPr>
            <p:nvPr/>
          </p:nvSpPr>
          <p:spPr bwMode="auto">
            <a:xfrm>
              <a:off x="4800600" y="5238750"/>
              <a:ext cx="6858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m</a:t>
              </a:r>
              <a:r>
                <a:rPr lang="en-US" altLang="en-US" sz="1800" b="1">
                  <a:latin typeface="Arial" panose="020B0604020202020204" pitchFamily="34" charset="0"/>
                </a:rPr>
                <a:t>(p)</a:t>
              </a:r>
            </a:p>
            <a:p>
              <a:pPr algn="ctr" eaLnBrk="1" hangingPunct="1">
                <a:buClr>
                  <a:schemeClr val="tx1"/>
                </a:buClr>
                <a:buSzPct val="60000"/>
                <a:buFont typeface="Wingdings" panose="05000000000000000000" pitchFamily="2" charset="2"/>
                <a:buNone/>
              </a:pPr>
              <a:endParaRPr lang="en-US" altLang="en-US" sz="1800" b="1">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m</a:t>
              </a:r>
              <a:r>
                <a:rPr lang="en-US" altLang="en-US" sz="1800" b="1">
                  <a:latin typeface="Arial" panose="020B0604020202020204" pitchFamily="34" charset="0"/>
                </a:rPr>
                <a:t>(q)</a:t>
              </a:r>
            </a:p>
          </p:txBody>
        </p:sp>
        <p:sp>
          <p:nvSpPr>
            <p:cNvPr id="53254" name="Line 121"/>
            <p:cNvSpPr>
              <a:spLocks noChangeShapeType="1"/>
            </p:cNvSpPr>
            <p:nvPr/>
          </p:nvSpPr>
          <p:spPr bwMode="auto">
            <a:xfrm flipV="1">
              <a:off x="6248400" y="5386388"/>
              <a:ext cx="1219200" cy="7048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55" name="Line 122"/>
            <p:cNvSpPr>
              <a:spLocks noChangeShapeType="1"/>
            </p:cNvSpPr>
            <p:nvPr/>
          </p:nvSpPr>
          <p:spPr bwMode="auto">
            <a:xfrm>
              <a:off x="6324600" y="5405438"/>
              <a:ext cx="1143000" cy="6588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56" name="Line 123"/>
            <p:cNvSpPr>
              <a:spLocks noChangeShapeType="1"/>
            </p:cNvSpPr>
            <p:nvPr/>
          </p:nvSpPr>
          <p:spPr bwMode="auto">
            <a:xfrm>
              <a:off x="6781800" y="6081713"/>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57" name="Text Box 125"/>
            <p:cNvSpPr txBox="1">
              <a:spLocks noChangeArrowheads="1"/>
            </p:cNvSpPr>
            <p:nvPr/>
          </p:nvSpPr>
          <p:spPr bwMode="auto">
            <a:xfrm>
              <a:off x="6505575" y="6096000"/>
              <a:ext cx="604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3258" name="Text Box 129"/>
            <p:cNvSpPr txBox="1">
              <a:spLocks noChangeArrowheads="1"/>
            </p:cNvSpPr>
            <p:nvPr/>
          </p:nvSpPr>
          <p:spPr bwMode="auto">
            <a:xfrm>
              <a:off x="7467600" y="5257800"/>
              <a:ext cx="14478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m+1</a:t>
              </a:r>
              <a:r>
                <a:rPr lang="en-US" altLang="en-US" sz="1800" b="1">
                  <a:latin typeface="Arial" panose="020B0604020202020204" pitchFamily="34" charset="0"/>
                </a:rPr>
                <a:t>(p)</a:t>
              </a:r>
            </a:p>
            <a:p>
              <a:pPr algn="ctr" eaLnBrk="1" hangingPunct="1">
                <a:buClr>
                  <a:schemeClr val="tx1"/>
                </a:buClr>
                <a:buSzPct val="60000"/>
                <a:buFont typeface="Wingdings" panose="05000000000000000000" pitchFamily="2" charset="2"/>
                <a:buNone/>
              </a:pPr>
              <a:endParaRPr lang="en-US" altLang="en-US" sz="1800" b="1">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m+1</a:t>
              </a:r>
              <a:r>
                <a:rPr lang="en-US" altLang="en-US" sz="1800" b="1">
                  <a:latin typeface="Arial" panose="020B0604020202020204" pitchFamily="34" charset="0"/>
                </a:rPr>
                <a:t>(q)</a:t>
              </a:r>
            </a:p>
          </p:txBody>
        </p:sp>
        <p:sp>
          <p:nvSpPr>
            <p:cNvPr id="53259" name="Line 130"/>
            <p:cNvSpPr>
              <a:spLocks noChangeShapeType="1"/>
            </p:cNvSpPr>
            <p:nvPr/>
          </p:nvSpPr>
          <p:spPr bwMode="auto">
            <a:xfrm>
              <a:off x="5486400" y="6096000"/>
              <a:ext cx="2209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260" name="Line 131"/>
            <p:cNvSpPr>
              <a:spLocks noChangeShapeType="1"/>
            </p:cNvSpPr>
            <p:nvPr/>
          </p:nvSpPr>
          <p:spPr bwMode="auto">
            <a:xfrm>
              <a:off x="5867400" y="609600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61" name="Text Box 132"/>
            <p:cNvSpPr txBox="1">
              <a:spLocks noChangeArrowheads="1"/>
            </p:cNvSpPr>
            <p:nvPr/>
          </p:nvSpPr>
          <p:spPr bwMode="auto">
            <a:xfrm>
              <a:off x="5600700" y="5638800"/>
              <a:ext cx="604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2400" b="1" baseline="30000">
                  <a:solidFill>
                    <a:srgbClr val="C00000"/>
                  </a:solidFill>
                  <a:latin typeface="Arial" panose="020B0604020202020204" pitchFamily="34" charset="0"/>
                </a:rPr>
                <a:t>r</a:t>
              </a:r>
              <a:r>
                <a:rPr lang="en-US" altLang="en-US" sz="1800" b="1" baseline="-25000">
                  <a:solidFill>
                    <a:srgbClr val="C00000"/>
                  </a:solidFill>
                  <a:latin typeface="Arial" panose="020B0604020202020204" pitchFamily="34" charset="0"/>
                </a:rPr>
                <a:t>N</a:t>
              </a:r>
            </a:p>
          </p:txBody>
        </p:sp>
        <p:sp>
          <p:nvSpPr>
            <p:cNvPr id="53262" name="Line 133"/>
            <p:cNvSpPr>
              <a:spLocks noChangeShapeType="1"/>
            </p:cNvSpPr>
            <p:nvPr/>
          </p:nvSpPr>
          <p:spPr bwMode="auto">
            <a:xfrm>
              <a:off x="5486400" y="5381625"/>
              <a:ext cx="2209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263" name="Text Box 134"/>
            <p:cNvSpPr txBox="1">
              <a:spLocks noChangeArrowheads="1"/>
            </p:cNvSpPr>
            <p:nvPr/>
          </p:nvSpPr>
          <p:spPr bwMode="auto">
            <a:xfrm>
              <a:off x="533400" y="5181600"/>
              <a:ext cx="6858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m</a:t>
              </a:r>
              <a:r>
                <a:rPr lang="en-US" altLang="en-US" sz="1800" b="1">
                  <a:latin typeface="Arial" panose="020B0604020202020204" pitchFamily="34" charset="0"/>
                </a:rPr>
                <a:t>(p)</a:t>
              </a:r>
            </a:p>
            <a:p>
              <a:pPr algn="ctr" eaLnBrk="1" hangingPunct="1">
                <a:buClr>
                  <a:schemeClr val="tx1"/>
                </a:buClr>
                <a:buSzPct val="60000"/>
                <a:buFont typeface="Wingdings" panose="05000000000000000000" pitchFamily="2" charset="2"/>
                <a:buNone/>
              </a:pPr>
              <a:endParaRPr lang="en-US" altLang="en-US" sz="1800" b="1">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m</a:t>
              </a:r>
              <a:r>
                <a:rPr lang="en-US" altLang="en-US" sz="1800" b="1">
                  <a:latin typeface="Arial" panose="020B0604020202020204" pitchFamily="34" charset="0"/>
                </a:rPr>
                <a:t>(q)</a:t>
              </a:r>
            </a:p>
          </p:txBody>
        </p:sp>
        <p:sp>
          <p:nvSpPr>
            <p:cNvPr id="53264" name="Line 135"/>
            <p:cNvSpPr>
              <a:spLocks noChangeShapeType="1"/>
            </p:cNvSpPr>
            <p:nvPr/>
          </p:nvSpPr>
          <p:spPr bwMode="auto">
            <a:xfrm flipV="1">
              <a:off x="1524000" y="5329238"/>
              <a:ext cx="1219200" cy="7048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65" name="Line 136"/>
            <p:cNvSpPr>
              <a:spLocks noChangeShapeType="1"/>
            </p:cNvSpPr>
            <p:nvPr/>
          </p:nvSpPr>
          <p:spPr bwMode="auto">
            <a:xfrm>
              <a:off x="1600200" y="5348288"/>
              <a:ext cx="1143000" cy="6588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66" name="Line 137"/>
            <p:cNvSpPr>
              <a:spLocks noChangeShapeType="1"/>
            </p:cNvSpPr>
            <p:nvPr/>
          </p:nvSpPr>
          <p:spPr bwMode="auto">
            <a:xfrm>
              <a:off x="2057400" y="6024563"/>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67" name="Text Box 139"/>
            <p:cNvSpPr txBox="1">
              <a:spLocks noChangeArrowheads="1"/>
            </p:cNvSpPr>
            <p:nvPr/>
          </p:nvSpPr>
          <p:spPr bwMode="auto">
            <a:xfrm>
              <a:off x="2743200" y="5200650"/>
              <a:ext cx="14478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m+1</a:t>
              </a:r>
              <a:r>
                <a:rPr lang="en-US" altLang="en-US" sz="1800" b="1">
                  <a:latin typeface="Arial" panose="020B0604020202020204" pitchFamily="34" charset="0"/>
                </a:rPr>
                <a:t>(p)</a:t>
              </a:r>
            </a:p>
            <a:p>
              <a:pPr algn="ctr" eaLnBrk="1" hangingPunct="1">
                <a:buClr>
                  <a:schemeClr val="tx1"/>
                </a:buClr>
                <a:buSzPct val="60000"/>
                <a:buFont typeface="Wingdings" panose="05000000000000000000" pitchFamily="2" charset="2"/>
                <a:buNone/>
              </a:pPr>
              <a:endParaRPr lang="en-US" altLang="en-US" sz="1800" b="1">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m+1</a:t>
              </a:r>
              <a:r>
                <a:rPr lang="en-US" altLang="en-US" sz="1800" b="1">
                  <a:latin typeface="Arial" panose="020B0604020202020204" pitchFamily="34" charset="0"/>
                </a:rPr>
                <a:t>(q)</a:t>
              </a:r>
            </a:p>
          </p:txBody>
        </p:sp>
        <p:sp>
          <p:nvSpPr>
            <p:cNvPr id="53268" name="Text Box 142"/>
            <p:cNvSpPr txBox="1">
              <a:spLocks noChangeArrowheads="1"/>
            </p:cNvSpPr>
            <p:nvPr/>
          </p:nvSpPr>
          <p:spPr bwMode="auto">
            <a:xfrm>
              <a:off x="2290763" y="5429250"/>
              <a:ext cx="604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2400" b="1" baseline="30000">
                  <a:solidFill>
                    <a:srgbClr val="C00000"/>
                  </a:solidFill>
                  <a:latin typeface="Arial" panose="020B0604020202020204" pitchFamily="34" charset="0"/>
                </a:rPr>
                <a:t>r</a:t>
              </a:r>
              <a:r>
                <a:rPr lang="en-US" altLang="en-US" sz="1800" b="1" baseline="-25000">
                  <a:solidFill>
                    <a:srgbClr val="C00000"/>
                  </a:solidFill>
                  <a:latin typeface="Arial" panose="020B0604020202020204" pitchFamily="34" charset="0"/>
                </a:rPr>
                <a:t>N</a:t>
              </a:r>
            </a:p>
          </p:txBody>
        </p:sp>
        <p:sp>
          <p:nvSpPr>
            <p:cNvPr id="53269" name="Line 143"/>
            <p:cNvSpPr>
              <a:spLocks noChangeShapeType="1"/>
            </p:cNvSpPr>
            <p:nvPr/>
          </p:nvSpPr>
          <p:spPr bwMode="auto">
            <a:xfrm>
              <a:off x="1295400" y="5324475"/>
              <a:ext cx="167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270" name="Text Box 144"/>
            <p:cNvSpPr txBox="1">
              <a:spLocks noChangeArrowheads="1"/>
            </p:cNvSpPr>
            <p:nvPr/>
          </p:nvSpPr>
          <p:spPr bwMode="auto">
            <a:xfrm>
              <a:off x="1657350" y="6112670"/>
              <a:ext cx="19335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25000">
                  <a:solidFill>
                    <a:srgbClr val="C00000"/>
                  </a:solidFill>
                  <a:latin typeface="Arial" panose="020B0604020202020204" pitchFamily="34" charset="0"/>
                </a:rPr>
                <a:t>N</a:t>
              </a:r>
              <a:r>
                <a:rPr lang="en-US" altLang="en-US" sz="2000" b="1" baseline="30000">
                  <a:solidFill>
                    <a:srgbClr val="C00000"/>
                  </a:solidFill>
                  <a:latin typeface="Arial" panose="020B0604020202020204" pitchFamily="34" charset="0"/>
                </a:rPr>
                <a:t>(r+N/2</a:t>
              </a:r>
              <a:r>
                <a:rPr lang="en-US" altLang="en-US" sz="1800" b="1" baseline="30000">
                  <a:solidFill>
                    <a:srgbClr val="C00000"/>
                  </a:solidFill>
                  <a:latin typeface="Arial" panose="020B0604020202020204" pitchFamily="34" charset="0"/>
                </a:rPr>
                <a:t>) </a:t>
              </a:r>
              <a:r>
                <a:rPr lang="en-US" altLang="en-US" sz="1800" b="1">
                  <a:solidFill>
                    <a:srgbClr val="C00000"/>
                  </a:solidFill>
                  <a:latin typeface="Arial" panose="020B0604020202020204" pitchFamily="34" charset="0"/>
                </a:rPr>
                <a:t>= - W</a:t>
              </a:r>
              <a:r>
                <a:rPr lang="en-US" altLang="en-US" sz="1800" b="1" baseline="-25000">
                  <a:solidFill>
                    <a:srgbClr val="C00000"/>
                  </a:solidFill>
                  <a:latin typeface="Arial" panose="020B0604020202020204" pitchFamily="34" charset="0"/>
                </a:rPr>
                <a:t>N</a:t>
              </a:r>
              <a:r>
                <a:rPr lang="en-US" altLang="en-US" sz="2400" b="1" baseline="30000">
                  <a:solidFill>
                    <a:srgbClr val="C00000"/>
                  </a:solidFill>
                  <a:latin typeface="Arial" panose="020B0604020202020204" pitchFamily="34" charset="0"/>
                </a:rPr>
                <a:t>r</a:t>
              </a:r>
              <a:endParaRPr lang="en-US" altLang="en-US" sz="1800" b="1" baseline="30000">
                <a:solidFill>
                  <a:srgbClr val="C00000"/>
                </a:solidFill>
                <a:latin typeface="Arial" panose="020B0604020202020204" pitchFamily="34" charset="0"/>
              </a:endParaRPr>
            </a:p>
          </p:txBody>
        </p:sp>
        <p:sp>
          <p:nvSpPr>
            <p:cNvPr id="53271" name="Line 145"/>
            <p:cNvSpPr>
              <a:spLocks noChangeShapeType="1"/>
            </p:cNvSpPr>
            <p:nvPr/>
          </p:nvSpPr>
          <p:spPr bwMode="auto">
            <a:xfrm>
              <a:off x="1295400" y="6038850"/>
              <a:ext cx="1676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272" name="AutoShape 148"/>
            <p:cNvSpPr>
              <a:spLocks noChangeArrowheads="1"/>
            </p:cNvSpPr>
            <p:nvPr/>
          </p:nvSpPr>
          <p:spPr bwMode="auto">
            <a:xfrm>
              <a:off x="4191000" y="5486400"/>
              <a:ext cx="228600" cy="533400"/>
            </a:xfrm>
            <a:prstGeom prst="rightArrow">
              <a:avLst>
                <a:gd name="adj1" fmla="val 50000"/>
                <a:gd name="adj2" fmla="val 25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grpSp>
      <p:grpSp>
        <p:nvGrpSpPr>
          <p:cNvPr id="2" name="Group 1"/>
          <p:cNvGrpSpPr/>
          <p:nvPr/>
        </p:nvGrpSpPr>
        <p:grpSpPr>
          <a:xfrm>
            <a:off x="1066800" y="989012"/>
            <a:ext cx="6783704" cy="3864767"/>
            <a:chOff x="1066800" y="989012"/>
            <a:chExt cx="6783704" cy="3864767"/>
          </a:xfrm>
        </p:grpSpPr>
        <p:sp>
          <p:nvSpPr>
            <p:cNvPr id="53313" name="Line 63"/>
            <p:cNvSpPr>
              <a:spLocks noChangeShapeType="1"/>
            </p:cNvSpPr>
            <p:nvPr/>
          </p:nvSpPr>
          <p:spPr bwMode="auto">
            <a:xfrm flipV="1">
              <a:off x="3505200" y="3589336"/>
              <a:ext cx="876298" cy="9048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73" name="Text Box 9"/>
            <p:cNvSpPr txBox="1">
              <a:spLocks noChangeArrowheads="1"/>
            </p:cNvSpPr>
            <p:nvPr/>
          </p:nvSpPr>
          <p:spPr bwMode="auto">
            <a:xfrm>
              <a:off x="1066800" y="989012"/>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p:txBody>
        </p:sp>
        <p:sp>
          <p:nvSpPr>
            <p:cNvPr id="53274" name="Line 10"/>
            <p:cNvSpPr>
              <a:spLocks noChangeShapeType="1"/>
            </p:cNvSpPr>
            <p:nvPr/>
          </p:nvSpPr>
          <p:spPr bwMode="auto">
            <a:xfrm>
              <a:off x="1600200" y="1246187"/>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275" name="Text Box 11"/>
            <p:cNvSpPr txBox="1">
              <a:spLocks noChangeArrowheads="1"/>
            </p:cNvSpPr>
            <p:nvPr/>
          </p:nvSpPr>
          <p:spPr bwMode="auto">
            <a:xfrm>
              <a:off x="7317104" y="1027113"/>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p:txBody>
        </p:sp>
        <p:sp>
          <p:nvSpPr>
            <p:cNvPr id="53276" name="Text Box 16"/>
            <p:cNvSpPr txBox="1">
              <a:spLocks noChangeArrowheads="1"/>
            </p:cNvSpPr>
            <p:nvPr/>
          </p:nvSpPr>
          <p:spPr bwMode="auto">
            <a:xfrm>
              <a:off x="1066800" y="2909887"/>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53277" name="Text Box 17"/>
            <p:cNvSpPr txBox="1">
              <a:spLocks noChangeArrowheads="1"/>
            </p:cNvSpPr>
            <p:nvPr/>
          </p:nvSpPr>
          <p:spPr bwMode="auto">
            <a:xfrm>
              <a:off x="7317104" y="2947988"/>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53286" name="Text Box 26"/>
            <p:cNvSpPr txBox="1">
              <a:spLocks noChangeArrowheads="1"/>
            </p:cNvSpPr>
            <p:nvPr/>
          </p:nvSpPr>
          <p:spPr bwMode="auto">
            <a:xfrm>
              <a:off x="6477000" y="1204912"/>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3</a:t>
              </a:r>
            </a:p>
          </p:txBody>
        </p:sp>
        <p:sp>
          <p:nvSpPr>
            <p:cNvPr id="53288" name="Line 28"/>
            <p:cNvSpPr>
              <a:spLocks noChangeShapeType="1"/>
            </p:cNvSpPr>
            <p:nvPr/>
          </p:nvSpPr>
          <p:spPr bwMode="auto">
            <a:xfrm flipV="1">
              <a:off x="5210175" y="1246187"/>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89" name="Line 29"/>
            <p:cNvSpPr>
              <a:spLocks noChangeShapeType="1"/>
            </p:cNvSpPr>
            <p:nvPr/>
          </p:nvSpPr>
          <p:spPr bwMode="auto">
            <a:xfrm flipV="1">
              <a:off x="5181600" y="1703387"/>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91" name="Line 31"/>
            <p:cNvSpPr>
              <a:spLocks noChangeShapeType="1"/>
            </p:cNvSpPr>
            <p:nvPr/>
          </p:nvSpPr>
          <p:spPr bwMode="auto">
            <a:xfrm flipV="1">
              <a:off x="5181600" y="2617787"/>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92" name="Line 32"/>
            <p:cNvSpPr>
              <a:spLocks noChangeShapeType="1"/>
            </p:cNvSpPr>
            <p:nvPr/>
          </p:nvSpPr>
          <p:spPr bwMode="auto">
            <a:xfrm>
              <a:off x="5257800" y="2617787"/>
              <a:ext cx="12954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93" name="Line 33"/>
            <p:cNvSpPr>
              <a:spLocks noChangeShapeType="1"/>
            </p:cNvSpPr>
            <p:nvPr/>
          </p:nvSpPr>
          <p:spPr bwMode="auto">
            <a:xfrm>
              <a:off x="5257800" y="2160587"/>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94" name="Line 34"/>
            <p:cNvSpPr>
              <a:spLocks noChangeShapeType="1"/>
            </p:cNvSpPr>
            <p:nvPr/>
          </p:nvSpPr>
          <p:spPr bwMode="auto">
            <a:xfrm>
              <a:off x="5257800" y="1703387"/>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95" name="Line 35"/>
            <p:cNvSpPr>
              <a:spLocks noChangeShapeType="1"/>
            </p:cNvSpPr>
            <p:nvPr/>
          </p:nvSpPr>
          <p:spPr bwMode="auto">
            <a:xfrm>
              <a:off x="5257800" y="1246187"/>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96" name="Text Box 46"/>
            <p:cNvSpPr txBox="1">
              <a:spLocks noChangeArrowheads="1"/>
            </p:cNvSpPr>
            <p:nvPr/>
          </p:nvSpPr>
          <p:spPr bwMode="auto">
            <a:xfrm>
              <a:off x="4148138" y="1189037"/>
              <a:ext cx="6858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endParaRPr lang="en-US" altLang="en-US" sz="1800" b="1" baseline="-25000">
                <a:solidFill>
                  <a:srgbClr val="C00000"/>
                </a:solidFill>
                <a:latin typeface="Arial" panose="020B0604020202020204" pitchFamily="34" charset="0"/>
              </a:endParaRPr>
            </a:p>
          </p:txBody>
        </p:sp>
        <p:sp>
          <p:nvSpPr>
            <p:cNvPr id="53297" name="Line 47"/>
            <p:cNvSpPr>
              <a:spLocks noChangeShapeType="1"/>
            </p:cNvSpPr>
            <p:nvPr/>
          </p:nvSpPr>
          <p:spPr bwMode="auto">
            <a:xfrm flipV="1">
              <a:off x="3505199" y="1239836"/>
              <a:ext cx="900113" cy="9064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98" name="Line 48"/>
            <p:cNvSpPr>
              <a:spLocks noChangeShapeType="1"/>
            </p:cNvSpPr>
            <p:nvPr/>
          </p:nvSpPr>
          <p:spPr bwMode="auto">
            <a:xfrm>
              <a:off x="3519488" y="1260475"/>
              <a:ext cx="900113" cy="9001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99" name="Line 49"/>
            <p:cNvSpPr>
              <a:spLocks noChangeShapeType="1"/>
            </p:cNvSpPr>
            <p:nvPr/>
          </p:nvSpPr>
          <p:spPr bwMode="auto">
            <a:xfrm flipV="1">
              <a:off x="4110673" y="1387474"/>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03" name="Text Box 53"/>
            <p:cNvSpPr txBox="1">
              <a:spLocks noChangeArrowheads="1"/>
            </p:cNvSpPr>
            <p:nvPr/>
          </p:nvSpPr>
          <p:spPr bwMode="auto">
            <a:xfrm>
              <a:off x="4150996" y="2092326"/>
              <a:ext cx="6858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4</a:t>
              </a:r>
              <a:endParaRPr lang="en-US" altLang="en-US" sz="18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6</a:t>
              </a:r>
              <a:endParaRPr lang="en-US" altLang="en-US" sz="1800" b="1" baseline="-25000">
                <a:solidFill>
                  <a:srgbClr val="C00000"/>
                </a:solidFill>
                <a:latin typeface="Arial" panose="020B0604020202020204" pitchFamily="34" charset="0"/>
              </a:endParaRPr>
            </a:p>
          </p:txBody>
        </p:sp>
        <p:sp>
          <p:nvSpPr>
            <p:cNvPr id="53304" name="Line 54"/>
            <p:cNvSpPr>
              <a:spLocks noChangeShapeType="1"/>
            </p:cNvSpPr>
            <p:nvPr/>
          </p:nvSpPr>
          <p:spPr bwMode="auto">
            <a:xfrm>
              <a:off x="3505200" y="1689100"/>
              <a:ext cx="900113" cy="9001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05" name="Line 55"/>
            <p:cNvSpPr>
              <a:spLocks noChangeShapeType="1"/>
            </p:cNvSpPr>
            <p:nvPr/>
          </p:nvSpPr>
          <p:spPr bwMode="auto">
            <a:xfrm flipV="1">
              <a:off x="3505199" y="1679573"/>
              <a:ext cx="876299" cy="8953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06" name="Line 56"/>
            <p:cNvSpPr>
              <a:spLocks noChangeShapeType="1"/>
            </p:cNvSpPr>
            <p:nvPr/>
          </p:nvSpPr>
          <p:spPr bwMode="auto">
            <a:xfrm flipV="1">
              <a:off x="3505200" y="3184525"/>
              <a:ext cx="838200" cy="866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07" name="Line 57"/>
            <p:cNvSpPr>
              <a:spLocks noChangeShapeType="1"/>
            </p:cNvSpPr>
            <p:nvPr/>
          </p:nvSpPr>
          <p:spPr bwMode="auto">
            <a:xfrm>
              <a:off x="3519488" y="3179762"/>
              <a:ext cx="900113" cy="9001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08" name="Line 58"/>
            <p:cNvSpPr>
              <a:spLocks noChangeShapeType="1"/>
            </p:cNvSpPr>
            <p:nvPr/>
          </p:nvSpPr>
          <p:spPr bwMode="auto">
            <a:xfrm flipV="1">
              <a:off x="4090988" y="3286919"/>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09" name="Line 59"/>
            <p:cNvSpPr>
              <a:spLocks noChangeShapeType="1"/>
            </p:cNvSpPr>
            <p:nvPr/>
          </p:nvSpPr>
          <p:spPr bwMode="auto">
            <a:xfrm flipV="1">
              <a:off x="4152900" y="3670301"/>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12" name="Line 62"/>
            <p:cNvSpPr>
              <a:spLocks noChangeShapeType="1"/>
            </p:cNvSpPr>
            <p:nvPr/>
          </p:nvSpPr>
          <p:spPr bwMode="auto">
            <a:xfrm>
              <a:off x="3505200" y="3608387"/>
              <a:ext cx="900113" cy="9001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14" name="Text Box 68"/>
            <p:cNvSpPr txBox="1">
              <a:spLocks noChangeArrowheads="1"/>
            </p:cNvSpPr>
            <p:nvPr/>
          </p:nvSpPr>
          <p:spPr bwMode="auto">
            <a:xfrm>
              <a:off x="4191000" y="3103562"/>
              <a:ext cx="6858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endParaRPr lang="en-US" altLang="en-US" sz="1800" b="1" baseline="-25000">
                <a:solidFill>
                  <a:srgbClr val="C00000"/>
                </a:solidFill>
                <a:latin typeface="Arial" panose="020B0604020202020204" pitchFamily="34" charset="0"/>
              </a:endParaRPr>
            </a:p>
          </p:txBody>
        </p:sp>
        <p:sp>
          <p:nvSpPr>
            <p:cNvPr id="53315" name="Text Box 69"/>
            <p:cNvSpPr txBox="1">
              <a:spLocks noChangeArrowheads="1"/>
            </p:cNvSpPr>
            <p:nvPr/>
          </p:nvSpPr>
          <p:spPr bwMode="auto">
            <a:xfrm>
              <a:off x="4186873" y="4029867"/>
              <a:ext cx="6858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4</a:t>
              </a:r>
              <a:endParaRPr lang="en-US" altLang="en-US" sz="18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6</a:t>
              </a:r>
              <a:endParaRPr lang="en-US" altLang="en-US" sz="1800" b="1" baseline="-25000">
                <a:solidFill>
                  <a:srgbClr val="C00000"/>
                </a:solidFill>
                <a:latin typeface="Arial" panose="020B0604020202020204" pitchFamily="34" charset="0"/>
              </a:endParaRPr>
            </a:p>
          </p:txBody>
        </p:sp>
        <p:sp>
          <p:nvSpPr>
            <p:cNvPr id="53316" name="Line 89"/>
            <p:cNvSpPr>
              <a:spLocks noChangeShapeType="1"/>
            </p:cNvSpPr>
            <p:nvPr/>
          </p:nvSpPr>
          <p:spPr bwMode="auto">
            <a:xfrm>
              <a:off x="2052638" y="1265237"/>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17" name="Line 90"/>
            <p:cNvSpPr>
              <a:spLocks noChangeShapeType="1"/>
            </p:cNvSpPr>
            <p:nvPr/>
          </p:nvSpPr>
          <p:spPr bwMode="auto">
            <a:xfrm flipV="1">
              <a:off x="2052638" y="1239837"/>
              <a:ext cx="762000" cy="439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19" name="Line 94"/>
            <p:cNvSpPr>
              <a:spLocks noChangeShapeType="1"/>
            </p:cNvSpPr>
            <p:nvPr/>
          </p:nvSpPr>
          <p:spPr bwMode="auto">
            <a:xfrm>
              <a:off x="2057400" y="2165350"/>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20" name="Line 95"/>
            <p:cNvSpPr>
              <a:spLocks noChangeShapeType="1"/>
            </p:cNvSpPr>
            <p:nvPr/>
          </p:nvSpPr>
          <p:spPr bwMode="auto">
            <a:xfrm flipV="1">
              <a:off x="2057400" y="2139950"/>
              <a:ext cx="762000" cy="439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22" name="Line 100"/>
            <p:cNvSpPr>
              <a:spLocks noChangeShapeType="1"/>
            </p:cNvSpPr>
            <p:nvPr/>
          </p:nvSpPr>
          <p:spPr bwMode="auto">
            <a:xfrm>
              <a:off x="2052638" y="3184525"/>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23" name="Line 101"/>
            <p:cNvSpPr>
              <a:spLocks noChangeShapeType="1"/>
            </p:cNvSpPr>
            <p:nvPr/>
          </p:nvSpPr>
          <p:spPr bwMode="auto">
            <a:xfrm flipV="1">
              <a:off x="2052638" y="3159125"/>
              <a:ext cx="762000" cy="439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25" name="Line 103"/>
            <p:cNvSpPr>
              <a:spLocks noChangeShapeType="1"/>
            </p:cNvSpPr>
            <p:nvPr/>
          </p:nvSpPr>
          <p:spPr bwMode="auto">
            <a:xfrm>
              <a:off x="2052638" y="4098925"/>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26" name="Line 104"/>
            <p:cNvSpPr>
              <a:spLocks noChangeShapeType="1"/>
            </p:cNvSpPr>
            <p:nvPr/>
          </p:nvSpPr>
          <p:spPr bwMode="auto">
            <a:xfrm flipV="1">
              <a:off x="2052638" y="4073525"/>
              <a:ext cx="762000" cy="439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28" name="Text Box 106"/>
            <p:cNvSpPr txBox="1">
              <a:spLocks noChangeArrowheads="1"/>
            </p:cNvSpPr>
            <p:nvPr/>
          </p:nvSpPr>
          <p:spPr bwMode="auto">
            <a:xfrm>
              <a:off x="2024063" y="1646237"/>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3329" name="Text Box 107"/>
            <p:cNvSpPr txBox="1">
              <a:spLocks noChangeArrowheads="1"/>
            </p:cNvSpPr>
            <p:nvPr/>
          </p:nvSpPr>
          <p:spPr bwMode="auto">
            <a:xfrm>
              <a:off x="2052638" y="2517775"/>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3330" name="Text Box 108"/>
            <p:cNvSpPr txBox="1">
              <a:spLocks noChangeArrowheads="1"/>
            </p:cNvSpPr>
            <p:nvPr/>
          </p:nvSpPr>
          <p:spPr bwMode="auto">
            <a:xfrm>
              <a:off x="2024063" y="3551237"/>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3331" name="Text Box 109"/>
            <p:cNvSpPr txBox="1">
              <a:spLocks noChangeArrowheads="1"/>
            </p:cNvSpPr>
            <p:nvPr/>
          </p:nvSpPr>
          <p:spPr bwMode="auto">
            <a:xfrm>
              <a:off x="2009775" y="4479925"/>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3332" name="Line 110"/>
            <p:cNvSpPr>
              <a:spLocks noChangeShapeType="1"/>
            </p:cNvSpPr>
            <p:nvPr/>
          </p:nvSpPr>
          <p:spPr bwMode="auto">
            <a:xfrm>
              <a:off x="1600200" y="1679575"/>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333" name="Line 111"/>
            <p:cNvSpPr>
              <a:spLocks noChangeShapeType="1"/>
            </p:cNvSpPr>
            <p:nvPr/>
          </p:nvSpPr>
          <p:spPr bwMode="auto">
            <a:xfrm>
              <a:off x="1600200" y="2136775"/>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334" name="Line 112"/>
            <p:cNvSpPr>
              <a:spLocks noChangeShapeType="1"/>
            </p:cNvSpPr>
            <p:nvPr/>
          </p:nvSpPr>
          <p:spPr bwMode="auto">
            <a:xfrm>
              <a:off x="1600200" y="2589212"/>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335" name="Line 113"/>
            <p:cNvSpPr>
              <a:spLocks noChangeShapeType="1"/>
            </p:cNvSpPr>
            <p:nvPr/>
          </p:nvSpPr>
          <p:spPr bwMode="auto">
            <a:xfrm>
              <a:off x="1600200" y="3170237"/>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336" name="Line 114"/>
            <p:cNvSpPr>
              <a:spLocks noChangeShapeType="1"/>
            </p:cNvSpPr>
            <p:nvPr/>
          </p:nvSpPr>
          <p:spPr bwMode="auto">
            <a:xfrm>
              <a:off x="1600200" y="3598862"/>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337" name="Line 115"/>
            <p:cNvSpPr>
              <a:spLocks noChangeShapeType="1"/>
            </p:cNvSpPr>
            <p:nvPr/>
          </p:nvSpPr>
          <p:spPr bwMode="auto">
            <a:xfrm>
              <a:off x="1600200" y="4070350"/>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310" name="Line 60"/>
            <p:cNvSpPr>
              <a:spLocks noChangeShapeType="1"/>
            </p:cNvSpPr>
            <p:nvPr/>
          </p:nvSpPr>
          <p:spPr bwMode="auto">
            <a:xfrm>
              <a:off x="4148138" y="407352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338" name="Line 116"/>
            <p:cNvSpPr>
              <a:spLocks noChangeShapeType="1"/>
            </p:cNvSpPr>
            <p:nvPr/>
          </p:nvSpPr>
          <p:spPr bwMode="auto">
            <a:xfrm>
              <a:off x="1603058" y="4524057"/>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3311" name="Line 61"/>
            <p:cNvSpPr>
              <a:spLocks noChangeShapeType="1"/>
            </p:cNvSpPr>
            <p:nvPr/>
          </p:nvSpPr>
          <p:spPr bwMode="auto">
            <a:xfrm>
              <a:off x="4128135" y="4518023"/>
              <a:ext cx="141923" cy="127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78" name="Line 18"/>
            <p:cNvSpPr>
              <a:spLocks noChangeShapeType="1"/>
            </p:cNvSpPr>
            <p:nvPr/>
          </p:nvSpPr>
          <p:spPr bwMode="auto">
            <a:xfrm>
              <a:off x="5943600" y="4522787"/>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79" name="Line 19"/>
            <p:cNvSpPr>
              <a:spLocks noChangeShapeType="1"/>
            </p:cNvSpPr>
            <p:nvPr/>
          </p:nvSpPr>
          <p:spPr bwMode="auto">
            <a:xfrm>
              <a:off x="5943600" y="4065587"/>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80" name="Line 20"/>
            <p:cNvSpPr>
              <a:spLocks noChangeShapeType="1"/>
            </p:cNvSpPr>
            <p:nvPr/>
          </p:nvSpPr>
          <p:spPr bwMode="auto">
            <a:xfrm>
              <a:off x="5943600" y="3608387"/>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81" name="Line 21"/>
            <p:cNvSpPr>
              <a:spLocks noChangeShapeType="1"/>
            </p:cNvSpPr>
            <p:nvPr/>
          </p:nvSpPr>
          <p:spPr bwMode="auto">
            <a:xfrm>
              <a:off x="5943600" y="3170237"/>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287" name="Text Box 27"/>
            <p:cNvSpPr txBox="1">
              <a:spLocks noChangeArrowheads="1"/>
            </p:cNvSpPr>
            <p:nvPr/>
          </p:nvSpPr>
          <p:spPr bwMode="auto">
            <a:xfrm>
              <a:off x="6085998" y="3101133"/>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4</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5</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6</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7</a:t>
              </a:r>
            </a:p>
          </p:txBody>
        </p:sp>
        <p:sp>
          <p:nvSpPr>
            <p:cNvPr id="53290" name="Line 30"/>
            <p:cNvSpPr>
              <a:spLocks noChangeShapeType="1"/>
            </p:cNvSpPr>
            <p:nvPr/>
          </p:nvSpPr>
          <p:spPr bwMode="auto">
            <a:xfrm flipV="1">
              <a:off x="5181600" y="2160587"/>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1" name="Line 22"/>
            <p:cNvSpPr>
              <a:spLocks noChangeShapeType="1"/>
            </p:cNvSpPr>
            <p:nvPr/>
          </p:nvSpPr>
          <p:spPr bwMode="auto">
            <a:xfrm flipV="1">
              <a:off x="6398896" y="1373347"/>
              <a:ext cx="88582" cy="137477"/>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2" name="Line 23"/>
            <p:cNvSpPr>
              <a:spLocks noChangeShapeType="1"/>
            </p:cNvSpPr>
            <p:nvPr/>
          </p:nvSpPr>
          <p:spPr bwMode="auto">
            <a:xfrm flipV="1">
              <a:off x="6396038" y="1777207"/>
              <a:ext cx="100965" cy="157161"/>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3" name="Line 24"/>
            <p:cNvSpPr>
              <a:spLocks noChangeShapeType="1"/>
            </p:cNvSpPr>
            <p:nvPr/>
          </p:nvSpPr>
          <p:spPr bwMode="auto">
            <a:xfrm flipV="1">
              <a:off x="6396038" y="2246312"/>
              <a:ext cx="96203" cy="142875"/>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4" name="Line 25"/>
            <p:cNvSpPr>
              <a:spLocks noChangeShapeType="1"/>
            </p:cNvSpPr>
            <p:nvPr/>
          </p:nvSpPr>
          <p:spPr bwMode="auto">
            <a:xfrm flipV="1">
              <a:off x="6406516" y="2684462"/>
              <a:ext cx="90487" cy="141286"/>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5" name="Line 50"/>
            <p:cNvSpPr>
              <a:spLocks noChangeShapeType="1"/>
            </p:cNvSpPr>
            <p:nvPr/>
          </p:nvSpPr>
          <p:spPr bwMode="auto">
            <a:xfrm flipV="1">
              <a:off x="4157663" y="1755775"/>
              <a:ext cx="1524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6" name="Line 51"/>
            <p:cNvSpPr>
              <a:spLocks noChangeShapeType="1"/>
            </p:cNvSpPr>
            <p:nvPr/>
          </p:nvSpPr>
          <p:spPr bwMode="auto">
            <a:xfrm>
              <a:off x="4110673" y="2132329"/>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7" name="Line 52"/>
            <p:cNvSpPr>
              <a:spLocks noChangeShapeType="1"/>
            </p:cNvSpPr>
            <p:nvPr/>
          </p:nvSpPr>
          <p:spPr bwMode="auto">
            <a:xfrm>
              <a:off x="4114800" y="260350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8" name="Line 91"/>
            <p:cNvSpPr>
              <a:spLocks noChangeShapeType="1"/>
            </p:cNvSpPr>
            <p:nvPr/>
          </p:nvSpPr>
          <p:spPr bwMode="auto">
            <a:xfrm>
              <a:off x="2324100" y="1674812"/>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9" name="Line 96"/>
            <p:cNvSpPr>
              <a:spLocks noChangeShapeType="1"/>
            </p:cNvSpPr>
            <p:nvPr/>
          </p:nvSpPr>
          <p:spPr bwMode="auto">
            <a:xfrm>
              <a:off x="2328863" y="257492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0" name="Line 102"/>
            <p:cNvSpPr>
              <a:spLocks noChangeShapeType="1"/>
            </p:cNvSpPr>
            <p:nvPr/>
          </p:nvSpPr>
          <p:spPr bwMode="auto">
            <a:xfrm>
              <a:off x="2324100" y="359410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1" name="Line 105"/>
            <p:cNvSpPr>
              <a:spLocks noChangeShapeType="1"/>
            </p:cNvSpPr>
            <p:nvPr/>
          </p:nvSpPr>
          <p:spPr bwMode="auto">
            <a:xfrm>
              <a:off x="2324100" y="450850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grpSp>
      <p:sp>
        <p:nvSpPr>
          <p:cNvPr id="122" name="Text Box 85"/>
          <p:cNvSpPr txBox="1">
            <a:spLocks noChangeArrowheads="1"/>
          </p:cNvSpPr>
          <p:nvPr/>
        </p:nvSpPr>
        <p:spPr bwMode="auto">
          <a:xfrm>
            <a:off x="2807801" y="908844"/>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latin typeface="Arial" panose="020B0604020202020204" pitchFamily="34" charset="0"/>
              </a:rPr>
              <a:t>X</a:t>
            </a:r>
            <a:r>
              <a:rPr lang="en-US" altLang="en-US" sz="1600" b="1" baseline="-25000">
                <a:latin typeface="Arial" panose="020B0604020202020204" pitchFamily="34" charset="0"/>
              </a:rPr>
              <a:t>00</a:t>
            </a:r>
            <a:r>
              <a:rPr lang="en-US" altLang="en-US" sz="16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600" b="1">
                <a:latin typeface="Arial" panose="020B0604020202020204" pitchFamily="34" charset="0"/>
              </a:rPr>
              <a:t>X</a:t>
            </a:r>
            <a:r>
              <a:rPr lang="en-US" altLang="en-US" sz="1600" b="1" baseline="-25000">
                <a:latin typeface="Arial" panose="020B0604020202020204" pitchFamily="34" charset="0"/>
              </a:rPr>
              <a:t>00</a:t>
            </a:r>
            <a:r>
              <a:rPr lang="en-US" altLang="en-US" sz="1600" b="1">
                <a:latin typeface="Arial" panose="020B0604020202020204" pitchFamily="34" charset="0"/>
              </a:rPr>
              <a:t>(1)</a:t>
            </a:r>
          </a:p>
        </p:txBody>
      </p:sp>
      <p:sp>
        <p:nvSpPr>
          <p:cNvPr id="123" name="Text Box 86"/>
          <p:cNvSpPr txBox="1">
            <a:spLocks noChangeArrowheads="1"/>
          </p:cNvSpPr>
          <p:nvPr/>
        </p:nvSpPr>
        <p:spPr bwMode="auto">
          <a:xfrm>
            <a:off x="2826851" y="1823244"/>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latin typeface="Arial" panose="020B0604020202020204" pitchFamily="34" charset="0"/>
              </a:rPr>
              <a:t>X</a:t>
            </a:r>
            <a:r>
              <a:rPr lang="en-US" altLang="en-US" sz="1600" b="1" baseline="-25000">
                <a:latin typeface="Arial" panose="020B0604020202020204" pitchFamily="34" charset="0"/>
              </a:rPr>
              <a:t>01</a:t>
            </a:r>
            <a:r>
              <a:rPr lang="en-US" altLang="en-US" sz="16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600" b="1">
                <a:latin typeface="Arial" panose="020B0604020202020204" pitchFamily="34" charset="0"/>
              </a:rPr>
              <a:t>X</a:t>
            </a:r>
            <a:r>
              <a:rPr lang="en-US" altLang="en-US" sz="1600" b="1" baseline="-25000">
                <a:latin typeface="Arial" panose="020B0604020202020204" pitchFamily="34" charset="0"/>
              </a:rPr>
              <a:t>01</a:t>
            </a:r>
            <a:r>
              <a:rPr lang="en-US" altLang="en-US" sz="1600" b="1">
                <a:latin typeface="Arial" panose="020B0604020202020204" pitchFamily="34" charset="0"/>
              </a:rPr>
              <a:t>(1)</a:t>
            </a:r>
          </a:p>
        </p:txBody>
      </p:sp>
      <p:sp>
        <p:nvSpPr>
          <p:cNvPr id="124" name="Text Box 87"/>
          <p:cNvSpPr txBox="1">
            <a:spLocks noChangeArrowheads="1"/>
          </p:cNvSpPr>
          <p:nvPr/>
        </p:nvSpPr>
        <p:spPr bwMode="auto">
          <a:xfrm>
            <a:off x="2807801" y="2813843"/>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latin typeface="Arial" panose="020B0604020202020204" pitchFamily="34" charset="0"/>
              </a:rPr>
              <a:t>X</a:t>
            </a:r>
            <a:r>
              <a:rPr lang="en-US" altLang="en-US" sz="1600" b="1" baseline="-25000">
                <a:latin typeface="Arial" panose="020B0604020202020204" pitchFamily="34" charset="0"/>
              </a:rPr>
              <a:t>10</a:t>
            </a:r>
            <a:r>
              <a:rPr lang="en-US" altLang="en-US" sz="16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600" b="1">
                <a:latin typeface="Arial" panose="020B0604020202020204" pitchFamily="34" charset="0"/>
              </a:rPr>
              <a:t>X</a:t>
            </a:r>
            <a:r>
              <a:rPr lang="en-US" altLang="en-US" sz="1600" b="1" baseline="-25000">
                <a:latin typeface="Arial" panose="020B0604020202020204" pitchFamily="34" charset="0"/>
              </a:rPr>
              <a:t>10</a:t>
            </a:r>
            <a:r>
              <a:rPr lang="en-US" altLang="en-US" sz="1600" b="1">
                <a:latin typeface="Arial" panose="020B0604020202020204" pitchFamily="34" charset="0"/>
              </a:rPr>
              <a:t>(1)</a:t>
            </a:r>
          </a:p>
        </p:txBody>
      </p:sp>
      <p:sp>
        <p:nvSpPr>
          <p:cNvPr id="125" name="Text Box 88"/>
          <p:cNvSpPr txBox="1">
            <a:spLocks noChangeArrowheads="1"/>
          </p:cNvSpPr>
          <p:nvPr/>
        </p:nvSpPr>
        <p:spPr bwMode="auto">
          <a:xfrm>
            <a:off x="2826851" y="3728243"/>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latin typeface="Arial" panose="020B0604020202020204" pitchFamily="34" charset="0"/>
              </a:rPr>
              <a:t>X</a:t>
            </a:r>
            <a:r>
              <a:rPr lang="en-US" altLang="en-US" sz="1600" b="1" baseline="-25000">
                <a:latin typeface="Arial" panose="020B0604020202020204" pitchFamily="34" charset="0"/>
              </a:rPr>
              <a:t>11</a:t>
            </a:r>
            <a:r>
              <a:rPr lang="en-US" altLang="en-US" sz="16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600" b="1">
                <a:latin typeface="Arial" panose="020B0604020202020204" pitchFamily="34" charset="0"/>
              </a:rPr>
              <a:t>X</a:t>
            </a:r>
            <a:r>
              <a:rPr lang="en-US" altLang="en-US" sz="1600" b="1" baseline="-25000">
                <a:latin typeface="Arial" panose="020B0604020202020204" pitchFamily="34" charset="0"/>
              </a:rPr>
              <a:t>11</a:t>
            </a:r>
            <a:r>
              <a:rPr lang="en-US" altLang="en-US" sz="1600" b="1">
                <a:latin typeface="Arial" panose="020B0604020202020204" pitchFamily="34" charset="0"/>
              </a:rPr>
              <a:t>(1)</a:t>
            </a:r>
          </a:p>
        </p:txBody>
      </p:sp>
      <p:sp>
        <p:nvSpPr>
          <p:cNvPr id="4" name="Rectangle 3"/>
          <p:cNvSpPr/>
          <p:nvPr/>
        </p:nvSpPr>
        <p:spPr>
          <a:xfrm>
            <a:off x="2826851" y="908844"/>
            <a:ext cx="633413" cy="3737768"/>
          </a:xfrm>
          <a:prstGeom prst="rect">
            <a:avLst/>
          </a:prstGeom>
          <a:noFill/>
          <a:ln w="34925">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6286" y="2198687"/>
            <a:ext cx="1917806" cy="173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Text Box 51"/>
          <p:cNvSpPr txBox="1">
            <a:spLocks noChangeArrowheads="1"/>
          </p:cNvSpPr>
          <p:nvPr/>
        </p:nvSpPr>
        <p:spPr bwMode="auto">
          <a:xfrm>
            <a:off x="4667402" y="906551"/>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0</a:t>
            </a:r>
            <a:r>
              <a:rPr lang="en-US" altLang="en-US" sz="1600" b="1">
                <a:solidFill>
                  <a:srgbClr val="00B0F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0</a:t>
            </a:r>
            <a:r>
              <a:rPr lang="en-US" altLang="en-US" sz="1600" b="1">
                <a:solidFill>
                  <a:srgbClr val="00B0F0"/>
                </a:solidFill>
                <a:latin typeface="Arial" panose="020B0604020202020204" pitchFamily="34" charset="0"/>
              </a:rPr>
              <a:t>(1)</a:t>
            </a:r>
          </a:p>
        </p:txBody>
      </p:sp>
      <p:sp>
        <p:nvSpPr>
          <p:cNvPr id="105" name="Text Box 58"/>
          <p:cNvSpPr txBox="1">
            <a:spLocks noChangeArrowheads="1"/>
          </p:cNvSpPr>
          <p:nvPr/>
        </p:nvSpPr>
        <p:spPr bwMode="auto">
          <a:xfrm>
            <a:off x="4648510" y="1820950"/>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0</a:t>
            </a:r>
            <a:r>
              <a:rPr lang="en-US" altLang="en-US" sz="1600" b="1">
                <a:solidFill>
                  <a:srgbClr val="00B0F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0</a:t>
            </a:r>
            <a:r>
              <a:rPr lang="en-US" altLang="en-US" sz="1600" b="1">
                <a:solidFill>
                  <a:srgbClr val="00B0F0"/>
                </a:solidFill>
                <a:latin typeface="Arial" panose="020B0604020202020204" pitchFamily="34" charset="0"/>
              </a:rPr>
              <a:t>(3)</a:t>
            </a:r>
          </a:p>
        </p:txBody>
      </p:sp>
      <p:sp>
        <p:nvSpPr>
          <p:cNvPr id="106" name="Text Box 86"/>
          <p:cNvSpPr txBox="1">
            <a:spLocks noChangeArrowheads="1"/>
          </p:cNvSpPr>
          <p:nvPr/>
        </p:nvSpPr>
        <p:spPr bwMode="auto">
          <a:xfrm>
            <a:off x="4663750" y="2797262"/>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1</a:t>
            </a:r>
            <a:r>
              <a:rPr lang="en-US" altLang="en-US" sz="1600" b="1">
                <a:solidFill>
                  <a:srgbClr val="00B0F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1</a:t>
            </a:r>
            <a:r>
              <a:rPr lang="en-US" altLang="en-US" sz="1600" b="1">
                <a:solidFill>
                  <a:srgbClr val="00B0F0"/>
                </a:solidFill>
                <a:latin typeface="Arial" panose="020B0604020202020204" pitchFamily="34" charset="0"/>
              </a:rPr>
              <a:t>(1)</a:t>
            </a:r>
          </a:p>
        </p:txBody>
      </p:sp>
      <p:sp>
        <p:nvSpPr>
          <p:cNvPr id="107" name="Text Box 93"/>
          <p:cNvSpPr txBox="1">
            <a:spLocks noChangeArrowheads="1"/>
          </p:cNvSpPr>
          <p:nvPr/>
        </p:nvSpPr>
        <p:spPr bwMode="auto">
          <a:xfrm>
            <a:off x="4685659" y="3690230"/>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1</a:t>
            </a:r>
            <a:r>
              <a:rPr lang="en-US" altLang="en-US" sz="1600" b="1">
                <a:solidFill>
                  <a:srgbClr val="00B0F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1</a:t>
            </a:r>
            <a:r>
              <a:rPr lang="en-US" altLang="en-US" sz="1600" b="1">
                <a:solidFill>
                  <a:srgbClr val="00B0F0"/>
                </a:solidFill>
                <a:latin typeface="Arial" panose="020B0604020202020204" pitchFamily="34" charset="0"/>
              </a:rPr>
              <a:t>(3)</a:t>
            </a:r>
          </a:p>
        </p:txBody>
      </p:sp>
      <p:sp>
        <p:nvSpPr>
          <p:cNvPr id="108" name="Rectangle 107"/>
          <p:cNvSpPr/>
          <p:nvPr/>
        </p:nvSpPr>
        <p:spPr>
          <a:xfrm>
            <a:off x="4677562" y="906551"/>
            <a:ext cx="623411" cy="377427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9" name="Text Box 51"/>
          <p:cNvSpPr txBox="1">
            <a:spLocks noChangeArrowheads="1"/>
          </p:cNvSpPr>
          <p:nvPr/>
        </p:nvSpPr>
        <p:spPr bwMode="auto">
          <a:xfrm>
            <a:off x="4667402" y="908933"/>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0</a:t>
            </a:r>
            <a:r>
              <a:rPr lang="en-US" altLang="en-US" sz="1600" b="1">
                <a:solidFill>
                  <a:srgbClr val="00B0F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0</a:t>
            </a:r>
            <a:r>
              <a:rPr lang="en-US" altLang="en-US" sz="1600" b="1">
                <a:solidFill>
                  <a:srgbClr val="00B0F0"/>
                </a:solidFill>
                <a:latin typeface="Arial" panose="020B0604020202020204" pitchFamily="34" charset="0"/>
              </a:rPr>
              <a:t>(1)</a:t>
            </a:r>
          </a:p>
        </p:txBody>
      </p:sp>
      <p:sp>
        <p:nvSpPr>
          <p:cNvPr id="110" name="Text Box 58"/>
          <p:cNvSpPr txBox="1">
            <a:spLocks noChangeArrowheads="1"/>
          </p:cNvSpPr>
          <p:nvPr/>
        </p:nvSpPr>
        <p:spPr bwMode="auto">
          <a:xfrm>
            <a:off x="4648510" y="1823332"/>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0</a:t>
            </a:r>
            <a:r>
              <a:rPr lang="en-US" altLang="en-US" sz="1600" b="1">
                <a:solidFill>
                  <a:srgbClr val="00B0F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0</a:t>
            </a:r>
            <a:r>
              <a:rPr lang="en-US" altLang="en-US" sz="1600" b="1">
                <a:solidFill>
                  <a:srgbClr val="00B0F0"/>
                </a:solidFill>
                <a:latin typeface="Arial" panose="020B0604020202020204" pitchFamily="34" charset="0"/>
              </a:rPr>
              <a:t>(3)</a:t>
            </a:r>
          </a:p>
        </p:txBody>
      </p:sp>
      <p:sp>
        <p:nvSpPr>
          <p:cNvPr id="111" name="Text Box 86"/>
          <p:cNvSpPr txBox="1">
            <a:spLocks noChangeArrowheads="1"/>
          </p:cNvSpPr>
          <p:nvPr/>
        </p:nvSpPr>
        <p:spPr bwMode="auto">
          <a:xfrm>
            <a:off x="4663750" y="2799644"/>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1</a:t>
            </a:r>
            <a:r>
              <a:rPr lang="en-US" altLang="en-US" sz="1600" b="1">
                <a:solidFill>
                  <a:srgbClr val="00B0F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1</a:t>
            </a:r>
            <a:r>
              <a:rPr lang="en-US" altLang="en-US" sz="1600" b="1">
                <a:solidFill>
                  <a:srgbClr val="00B0F0"/>
                </a:solidFill>
                <a:latin typeface="Arial" panose="020B0604020202020204" pitchFamily="34" charset="0"/>
              </a:rPr>
              <a:t>(1)</a:t>
            </a:r>
          </a:p>
        </p:txBody>
      </p:sp>
      <p:sp>
        <p:nvSpPr>
          <p:cNvPr id="112" name="Text Box 93"/>
          <p:cNvSpPr txBox="1">
            <a:spLocks noChangeArrowheads="1"/>
          </p:cNvSpPr>
          <p:nvPr/>
        </p:nvSpPr>
        <p:spPr bwMode="auto">
          <a:xfrm>
            <a:off x="4685659" y="3692612"/>
            <a:ext cx="6524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1</a:t>
            </a:r>
            <a:r>
              <a:rPr lang="en-US" altLang="en-US" sz="1600" b="1">
                <a:solidFill>
                  <a:srgbClr val="00B0F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600" b="1">
                <a:solidFill>
                  <a:srgbClr val="00B0F0"/>
                </a:solidFill>
                <a:latin typeface="Arial" panose="020B0604020202020204" pitchFamily="34" charset="0"/>
              </a:rPr>
              <a:t>X</a:t>
            </a:r>
            <a:r>
              <a:rPr lang="en-US" altLang="en-US" sz="1600" b="1" baseline="-25000">
                <a:solidFill>
                  <a:srgbClr val="00B0F0"/>
                </a:solidFill>
                <a:latin typeface="Arial" panose="020B0604020202020204" pitchFamily="34" charset="0"/>
              </a:rPr>
              <a:t>1</a:t>
            </a:r>
            <a:r>
              <a:rPr lang="en-US" altLang="en-US" sz="1600" b="1">
                <a:solidFill>
                  <a:srgbClr val="00B0F0"/>
                </a:solidFill>
                <a:latin typeface="Arial" panose="020B0604020202020204" pitchFamily="34" charset="0"/>
              </a:rPr>
              <a:t>(3)</a:t>
            </a:r>
          </a:p>
        </p:txBody>
      </p:sp>
      <p:sp>
        <p:nvSpPr>
          <p:cNvPr id="113" name="Rectangle 112"/>
          <p:cNvSpPr/>
          <p:nvPr/>
        </p:nvSpPr>
        <p:spPr>
          <a:xfrm>
            <a:off x="4677562" y="908933"/>
            <a:ext cx="623411" cy="3774279"/>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Tree>
    <p:extLst>
      <p:ext uri="{BB962C8B-B14F-4D97-AF65-F5344CB8AC3E}">
        <p14:creationId xmlns:p14="http://schemas.microsoft.com/office/powerpoint/2010/main" val="2563218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animEffect transition="in" filter="fade">
                                      <p:cBhvr>
                                        <p:cTn id="7" dur="500"/>
                                        <p:tgtEl>
                                          <p:spTgt spid="246786"/>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
                                        </p:tgtEl>
                                        <p:attrNameLst>
                                          <p:attrName>style.visibility</p:attrName>
                                        </p:attrNameLst>
                                      </p:cBhvr>
                                      <p:to>
                                        <p:strVal val="visible"/>
                                      </p:to>
                                    </p:set>
                                    <p:animEffect transition="in" filter="fade">
                                      <p:cBhvr>
                                        <p:cTn id="18" dur="500"/>
                                        <p:tgtEl>
                                          <p:spTgt spid="1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
                                        </p:tgtEl>
                                        <p:attrNameLst>
                                          <p:attrName>style.visibility</p:attrName>
                                        </p:attrNameLst>
                                      </p:cBhvr>
                                      <p:to>
                                        <p:strVal val="visible"/>
                                      </p:to>
                                    </p:set>
                                    <p:animEffect transition="in" filter="fade">
                                      <p:cBhvr>
                                        <p:cTn id="21" dur="500"/>
                                        <p:tgtEl>
                                          <p:spTgt spid="1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fade">
                                      <p:cBhvr>
                                        <p:cTn id="24" dur="500"/>
                                        <p:tgtEl>
                                          <p:spTgt spid="1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fade">
                                      <p:cBhvr>
                                        <p:cTn id="27" dur="500"/>
                                        <p:tgtEl>
                                          <p:spTgt spid="1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500"/>
                                        <p:tgtEl>
                                          <p:spTgt spid="10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5"/>
                                        </p:tgtEl>
                                        <p:attrNameLst>
                                          <p:attrName>style.visibility</p:attrName>
                                        </p:attrNameLst>
                                      </p:cBhvr>
                                      <p:to>
                                        <p:strVal val="visible"/>
                                      </p:to>
                                    </p:set>
                                    <p:animEffect transition="in" filter="fade">
                                      <p:cBhvr>
                                        <p:cTn id="36" dur="500"/>
                                        <p:tgtEl>
                                          <p:spTgt spid="10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fade">
                                      <p:cBhvr>
                                        <p:cTn id="39" dur="500"/>
                                        <p:tgtEl>
                                          <p:spTgt spid="10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7"/>
                                        </p:tgtEl>
                                        <p:attrNameLst>
                                          <p:attrName>style.visibility</p:attrName>
                                        </p:attrNameLst>
                                      </p:cBhvr>
                                      <p:to>
                                        <p:strVal val="visible"/>
                                      </p:to>
                                    </p:set>
                                    <p:animEffect transition="in" filter="fade">
                                      <p:cBhvr>
                                        <p:cTn id="42" dur="500"/>
                                        <p:tgtEl>
                                          <p:spTgt spid="10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8"/>
                                        </p:tgtEl>
                                        <p:attrNameLst>
                                          <p:attrName>style.visibility</p:attrName>
                                        </p:attrNameLst>
                                      </p:cBhvr>
                                      <p:to>
                                        <p:strVal val="visible"/>
                                      </p:to>
                                    </p:set>
                                    <p:animEffect transition="in" filter="fade">
                                      <p:cBhvr>
                                        <p:cTn id="45" dur="500"/>
                                        <p:tgtEl>
                                          <p:spTgt spid="10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9"/>
                                        </p:tgtEl>
                                        <p:attrNameLst>
                                          <p:attrName>style.visibility</p:attrName>
                                        </p:attrNameLst>
                                      </p:cBhvr>
                                      <p:to>
                                        <p:strVal val="visible"/>
                                      </p:to>
                                    </p:set>
                                    <p:animEffect transition="in" filter="fade">
                                      <p:cBhvr>
                                        <p:cTn id="48" dur="500"/>
                                        <p:tgtEl>
                                          <p:spTgt spid="10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fade">
                                      <p:cBhvr>
                                        <p:cTn id="51" dur="500"/>
                                        <p:tgtEl>
                                          <p:spTgt spid="1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1"/>
                                        </p:tgtEl>
                                        <p:attrNameLst>
                                          <p:attrName>style.visibility</p:attrName>
                                        </p:attrNameLst>
                                      </p:cBhvr>
                                      <p:to>
                                        <p:strVal val="visible"/>
                                      </p:to>
                                    </p:set>
                                    <p:animEffect transition="in" filter="fade">
                                      <p:cBhvr>
                                        <p:cTn id="54" dur="500"/>
                                        <p:tgtEl>
                                          <p:spTgt spid="11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fade">
                                      <p:cBhvr>
                                        <p:cTn id="57" dur="500"/>
                                        <p:tgtEl>
                                          <p:spTgt spid="1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3"/>
                                        </p:tgtEl>
                                        <p:attrNameLst>
                                          <p:attrName>style.visibility</p:attrName>
                                        </p:attrNameLst>
                                      </p:cBhvr>
                                      <p:to>
                                        <p:strVal val="visible"/>
                                      </p:to>
                                    </p:set>
                                    <p:animEffect transition="in" filter="fade">
                                      <p:cBhvr>
                                        <p:cTn id="60" dur="500"/>
                                        <p:tgtEl>
                                          <p:spTgt spid="1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P spid="122" grpId="0"/>
      <p:bldP spid="123" grpId="0"/>
      <p:bldP spid="124" grpId="0"/>
      <p:bldP spid="125" grpId="0"/>
      <p:bldP spid="4" grpId="0" animBg="1"/>
      <p:bldP spid="104" grpId="0"/>
      <p:bldP spid="105" grpId="0"/>
      <p:bldP spid="106" grpId="0"/>
      <p:bldP spid="107" grpId="0"/>
      <p:bldP spid="108" grpId="0" animBg="1"/>
      <p:bldP spid="109" grpId="0"/>
      <p:bldP spid="110" grpId="0"/>
      <p:bldP spid="111" grpId="0"/>
      <p:bldP spid="112" grpId="0"/>
      <p:bldP spid="1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533400" y="279402"/>
            <a:ext cx="8001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Font typeface="Wingdings" panose="05000000000000000000" pitchFamily="2" charset="2"/>
              <a:buChar char="§"/>
            </a:pPr>
            <a:r>
              <a:rPr lang="en-US" altLang="en-US" sz="2200" b="1" u="sng">
                <a:latin typeface="Arial" panose="020B0604020202020204" pitchFamily="34" charset="0"/>
              </a:rPr>
              <a:t>Lưu đồ DFT dãy x(n) sau 3 lần phân chia với N=8</a:t>
            </a:r>
          </a:p>
        </p:txBody>
      </p:sp>
      <p:grpSp>
        <p:nvGrpSpPr>
          <p:cNvPr id="2" name="Group 1"/>
          <p:cNvGrpSpPr/>
          <p:nvPr/>
        </p:nvGrpSpPr>
        <p:grpSpPr>
          <a:xfrm>
            <a:off x="475517" y="914400"/>
            <a:ext cx="7848600" cy="3862388"/>
            <a:chOff x="533400" y="1143000"/>
            <a:chExt cx="7848600" cy="3862388"/>
          </a:xfrm>
        </p:grpSpPr>
        <p:sp>
          <p:nvSpPr>
            <p:cNvPr id="54276" name="Text Box 4"/>
            <p:cNvSpPr txBox="1">
              <a:spLocks noChangeArrowheads="1"/>
            </p:cNvSpPr>
            <p:nvPr/>
          </p:nvSpPr>
          <p:spPr bwMode="auto">
            <a:xfrm>
              <a:off x="1600200" y="1147763"/>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p:txBody>
        </p:sp>
        <p:sp>
          <p:nvSpPr>
            <p:cNvPr id="54277" name="Line 5"/>
            <p:cNvSpPr>
              <a:spLocks noChangeShapeType="1"/>
            </p:cNvSpPr>
            <p:nvPr/>
          </p:nvSpPr>
          <p:spPr bwMode="auto">
            <a:xfrm>
              <a:off x="2133600" y="1404938"/>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8" name="Text Box 6"/>
            <p:cNvSpPr txBox="1">
              <a:spLocks noChangeArrowheads="1"/>
            </p:cNvSpPr>
            <p:nvPr/>
          </p:nvSpPr>
          <p:spPr bwMode="auto">
            <a:xfrm>
              <a:off x="7848600" y="1143000"/>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p:txBody>
        </p:sp>
        <p:sp>
          <p:nvSpPr>
            <p:cNvPr id="54279" name="Text Box 7"/>
            <p:cNvSpPr txBox="1">
              <a:spLocks noChangeArrowheads="1"/>
            </p:cNvSpPr>
            <p:nvPr/>
          </p:nvSpPr>
          <p:spPr bwMode="auto">
            <a:xfrm>
              <a:off x="1600200" y="3068638"/>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54280" name="Text Box 8"/>
            <p:cNvSpPr txBox="1">
              <a:spLocks noChangeArrowheads="1"/>
            </p:cNvSpPr>
            <p:nvPr/>
          </p:nvSpPr>
          <p:spPr bwMode="auto">
            <a:xfrm>
              <a:off x="7848600" y="306387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54281" name="Line 9"/>
            <p:cNvSpPr>
              <a:spLocks noChangeShapeType="1"/>
            </p:cNvSpPr>
            <p:nvPr/>
          </p:nvSpPr>
          <p:spPr bwMode="auto">
            <a:xfrm>
              <a:off x="6829425" y="4681538"/>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82" name="Line 10"/>
            <p:cNvSpPr>
              <a:spLocks noChangeShapeType="1"/>
            </p:cNvSpPr>
            <p:nvPr/>
          </p:nvSpPr>
          <p:spPr bwMode="auto">
            <a:xfrm>
              <a:off x="6829425" y="4224338"/>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83" name="Line 11"/>
            <p:cNvSpPr>
              <a:spLocks noChangeShapeType="1"/>
            </p:cNvSpPr>
            <p:nvPr/>
          </p:nvSpPr>
          <p:spPr bwMode="auto">
            <a:xfrm>
              <a:off x="6829425" y="3767138"/>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84" name="Line 12"/>
            <p:cNvSpPr>
              <a:spLocks noChangeShapeType="1"/>
            </p:cNvSpPr>
            <p:nvPr/>
          </p:nvSpPr>
          <p:spPr bwMode="auto">
            <a:xfrm>
              <a:off x="6829425" y="3309938"/>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85" name="Text Box 17"/>
            <p:cNvSpPr txBox="1">
              <a:spLocks noChangeArrowheads="1"/>
            </p:cNvSpPr>
            <p:nvPr/>
          </p:nvSpPr>
          <p:spPr bwMode="auto">
            <a:xfrm>
              <a:off x="5381625" y="292417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3</a:t>
              </a:r>
            </a:p>
          </p:txBody>
        </p:sp>
        <p:sp>
          <p:nvSpPr>
            <p:cNvPr id="54286" name="Text Box 18"/>
            <p:cNvSpPr txBox="1">
              <a:spLocks noChangeArrowheads="1"/>
            </p:cNvSpPr>
            <p:nvPr/>
          </p:nvSpPr>
          <p:spPr bwMode="auto">
            <a:xfrm>
              <a:off x="6800850" y="3233738"/>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4287" name="Line 19"/>
            <p:cNvSpPr>
              <a:spLocks noChangeShapeType="1"/>
            </p:cNvSpPr>
            <p:nvPr/>
          </p:nvSpPr>
          <p:spPr bwMode="auto">
            <a:xfrm flipV="1">
              <a:off x="6096000" y="1404938"/>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88" name="Line 20"/>
            <p:cNvSpPr>
              <a:spLocks noChangeShapeType="1"/>
            </p:cNvSpPr>
            <p:nvPr/>
          </p:nvSpPr>
          <p:spPr bwMode="auto">
            <a:xfrm flipV="1">
              <a:off x="6067425" y="1862138"/>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89" name="Line 21"/>
            <p:cNvSpPr>
              <a:spLocks noChangeShapeType="1"/>
            </p:cNvSpPr>
            <p:nvPr/>
          </p:nvSpPr>
          <p:spPr bwMode="auto">
            <a:xfrm flipV="1">
              <a:off x="6067425" y="2319338"/>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90" name="Line 22"/>
            <p:cNvSpPr>
              <a:spLocks noChangeShapeType="1"/>
            </p:cNvSpPr>
            <p:nvPr/>
          </p:nvSpPr>
          <p:spPr bwMode="auto">
            <a:xfrm flipV="1">
              <a:off x="6067425" y="2776538"/>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91" name="Line 23"/>
            <p:cNvSpPr>
              <a:spLocks noChangeShapeType="1"/>
            </p:cNvSpPr>
            <p:nvPr/>
          </p:nvSpPr>
          <p:spPr bwMode="auto">
            <a:xfrm>
              <a:off x="6143625" y="2776538"/>
              <a:ext cx="12954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92" name="Line 24"/>
            <p:cNvSpPr>
              <a:spLocks noChangeShapeType="1"/>
            </p:cNvSpPr>
            <p:nvPr/>
          </p:nvSpPr>
          <p:spPr bwMode="auto">
            <a:xfrm>
              <a:off x="6143625" y="2319338"/>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93" name="Line 25"/>
            <p:cNvSpPr>
              <a:spLocks noChangeShapeType="1"/>
            </p:cNvSpPr>
            <p:nvPr/>
          </p:nvSpPr>
          <p:spPr bwMode="auto">
            <a:xfrm>
              <a:off x="6143625" y="1862138"/>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94" name="Line 26"/>
            <p:cNvSpPr>
              <a:spLocks noChangeShapeType="1"/>
            </p:cNvSpPr>
            <p:nvPr/>
          </p:nvSpPr>
          <p:spPr bwMode="auto">
            <a:xfrm>
              <a:off x="6143625" y="1404938"/>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95" name="Line 28"/>
            <p:cNvSpPr>
              <a:spLocks noChangeShapeType="1"/>
            </p:cNvSpPr>
            <p:nvPr/>
          </p:nvSpPr>
          <p:spPr bwMode="auto">
            <a:xfrm flipV="1">
              <a:off x="4191000" y="1438275"/>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96" name="Line 29"/>
            <p:cNvSpPr>
              <a:spLocks noChangeShapeType="1"/>
            </p:cNvSpPr>
            <p:nvPr/>
          </p:nvSpPr>
          <p:spPr bwMode="auto">
            <a:xfrm>
              <a:off x="4205288" y="1419225"/>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97" name="Line 32"/>
            <p:cNvSpPr>
              <a:spLocks noChangeShapeType="1"/>
            </p:cNvSpPr>
            <p:nvPr/>
          </p:nvSpPr>
          <p:spPr bwMode="auto">
            <a:xfrm>
              <a:off x="3886200" y="232410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98" name="Line 33"/>
            <p:cNvSpPr>
              <a:spLocks noChangeShapeType="1"/>
            </p:cNvSpPr>
            <p:nvPr/>
          </p:nvSpPr>
          <p:spPr bwMode="auto">
            <a:xfrm>
              <a:off x="3886200" y="273843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299" name="Text Box 34"/>
            <p:cNvSpPr txBox="1">
              <a:spLocks noChangeArrowheads="1"/>
            </p:cNvSpPr>
            <p:nvPr/>
          </p:nvSpPr>
          <p:spPr bwMode="auto">
            <a:xfrm>
              <a:off x="3429000" y="1914525"/>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endParaRPr lang="en-US" altLang="en-US" sz="18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endParaRPr lang="en-US" altLang="en-US" sz="1800" b="1" baseline="-25000">
                <a:solidFill>
                  <a:srgbClr val="C00000"/>
                </a:solidFill>
                <a:latin typeface="Arial" panose="020B0604020202020204" pitchFamily="34" charset="0"/>
              </a:endParaRPr>
            </a:p>
          </p:txBody>
        </p:sp>
        <p:sp>
          <p:nvSpPr>
            <p:cNvPr id="54300" name="Line 35"/>
            <p:cNvSpPr>
              <a:spLocks noChangeShapeType="1"/>
            </p:cNvSpPr>
            <p:nvPr/>
          </p:nvSpPr>
          <p:spPr bwMode="auto">
            <a:xfrm>
              <a:off x="4191000" y="1847850"/>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01" name="Line 36"/>
            <p:cNvSpPr>
              <a:spLocks noChangeShapeType="1"/>
            </p:cNvSpPr>
            <p:nvPr/>
          </p:nvSpPr>
          <p:spPr bwMode="auto">
            <a:xfrm flipV="1">
              <a:off x="4191000" y="1876425"/>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02" name="Line 37"/>
            <p:cNvSpPr>
              <a:spLocks noChangeShapeType="1"/>
            </p:cNvSpPr>
            <p:nvPr/>
          </p:nvSpPr>
          <p:spPr bwMode="auto">
            <a:xfrm flipV="1">
              <a:off x="4191000" y="3343275"/>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03" name="Line 38"/>
            <p:cNvSpPr>
              <a:spLocks noChangeShapeType="1"/>
            </p:cNvSpPr>
            <p:nvPr/>
          </p:nvSpPr>
          <p:spPr bwMode="auto">
            <a:xfrm>
              <a:off x="4205288" y="3338513"/>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04" name="Line 41"/>
            <p:cNvSpPr>
              <a:spLocks noChangeShapeType="1"/>
            </p:cNvSpPr>
            <p:nvPr/>
          </p:nvSpPr>
          <p:spPr bwMode="auto">
            <a:xfrm>
              <a:off x="4800600" y="424338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05" name="Line 42"/>
            <p:cNvSpPr>
              <a:spLocks noChangeShapeType="1"/>
            </p:cNvSpPr>
            <p:nvPr/>
          </p:nvSpPr>
          <p:spPr bwMode="auto">
            <a:xfrm>
              <a:off x="4800600" y="468153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06" name="Line 43"/>
            <p:cNvSpPr>
              <a:spLocks noChangeShapeType="1"/>
            </p:cNvSpPr>
            <p:nvPr/>
          </p:nvSpPr>
          <p:spPr bwMode="auto">
            <a:xfrm>
              <a:off x="4191000" y="3767138"/>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07" name="Line 44"/>
            <p:cNvSpPr>
              <a:spLocks noChangeShapeType="1"/>
            </p:cNvSpPr>
            <p:nvPr/>
          </p:nvSpPr>
          <p:spPr bwMode="auto">
            <a:xfrm flipV="1">
              <a:off x="4191000" y="3786188"/>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08" name="Line 47"/>
            <p:cNvSpPr>
              <a:spLocks noChangeShapeType="1"/>
            </p:cNvSpPr>
            <p:nvPr/>
          </p:nvSpPr>
          <p:spPr bwMode="auto">
            <a:xfrm>
              <a:off x="2557463" y="1423988"/>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09" name="Line 48"/>
            <p:cNvSpPr>
              <a:spLocks noChangeShapeType="1"/>
            </p:cNvSpPr>
            <p:nvPr/>
          </p:nvSpPr>
          <p:spPr bwMode="auto">
            <a:xfrm flipV="1">
              <a:off x="2557463" y="1398588"/>
              <a:ext cx="762000" cy="439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10" name="Line 49"/>
            <p:cNvSpPr>
              <a:spLocks noChangeShapeType="1"/>
            </p:cNvSpPr>
            <p:nvPr/>
          </p:nvSpPr>
          <p:spPr bwMode="auto">
            <a:xfrm>
              <a:off x="2828925" y="1833563"/>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11" name="Line 50"/>
            <p:cNvSpPr>
              <a:spLocks noChangeShapeType="1"/>
            </p:cNvSpPr>
            <p:nvPr/>
          </p:nvSpPr>
          <p:spPr bwMode="auto">
            <a:xfrm>
              <a:off x="2562225" y="2324100"/>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12" name="Line 51"/>
            <p:cNvSpPr>
              <a:spLocks noChangeShapeType="1"/>
            </p:cNvSpPr>
            <p:nvPr/>
          </p:nvSpPr>
          <p:spPr bwMode="auto">
            <a:xfrm flipV="1">
              <a:off x="2562225" y="2298700"/>
              <a:ext cx="762000" cy="439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13" name="Line 52"/>
            <p:cNvSpPr>
              <a:spLocks noChangeShapeType="1"/>
            </p:cNvSpPr>
            <p:nvPr/>
          </p:nvSpPr>
          <p:spPr bwMode="auto">
            <a:xfrm>
              <a:off x="2833688" y="27336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14" name="Line 53"/>
            <p:cNvSpPr>
              <a:spLocks noChangeShapeType="1"/>
            </p:cNvSpPr>
            <p:nvPr/>
          </p:nvSpPr>
          <p:spPr bwMode="auto">
            <a:xfrm>
              <a:off x="2557463" y="3343275"/>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15" name="Line 54"/>
            <p:cNvSpPr>
              <a:spLocks noChangeShapeType="1"/>
            </p:cNvSpPr>
            <p:nvPr/>
          </p:nvSpPr>
          <p:spPr bwMode="auto">
            <a:xfrm flipV="1">
              <a:off x="2557463" y="3317875"/>
              <a:ext cx="762000" cy="439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16" name="Line 55"/>
            <p:cNvSpPr>
              <a:spLocks noChangeShapeType="1"/>
            </p:cNvSpPr>
            <p:nvPr/>
          </p:nvSpPr>
          <p:spPr bwMode="auto">
            <a:xfrm>
              <a:off x="2828925" y="375285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17" name="Line 56"/>
            <p:cNvSpPr>
              <a:spLocks noChangeShapeType="1"/>
            </p:cNvSpPr>
            <p:nvPr/>
          </p:nvSpPr>
          <p:spPr bwMode="auto">
            <a:xfrm>
              <a:off x="2557463" y="4257675"/>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18" name="Line 57"/>
            <p:cNvSpPr>
              <a:spLocks noChangeShapeType="1"/>
            </p:cNvSpPr>
            <p:nvPr/>
          </p:nvSpPr>
          <p:spPr bwMode="auto">
            <a:xfrm flipV="1">
              <a:off x="2557463" y="4232275"/>
              <a:ext cx="762000" cy="439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19" name="Line 58"/>
            <p:cNvSpPr>
              <a:spLocks noChangeShapeType="1"/>
            </p:cNvSpPr>
            <p:nvPr/>
          </p:nvSpPr>
          <p:spPr bwMode="auto">
            <a:xfrm>
              <a:off x="2828925" y="466725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20" name="Text Box 59"/>
            <p:cNvSpPr txBox="1">
              <a:spLocks noChangeArrowheads="1"/>
            </p:cNvSpPr>
            <p:nvPr/>
          </p:nvSpPr>
          <p:spPr bwMode="auto">
            <a:xfrm>
              <a:off x="2528888" y="1804988"/>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4321" name="Text Box 60"/>
            <p:cNvSpPr txBox="1">
              <a:spLocks noChangeArrowheads="1"/>
            </p:cNvSpPr>
            <p:nvPr/>
          </p:nvSpPr>
          <p:spPr bwMode="auto">
            <a:xfrm>
              <a:off x="2557463" y="2667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4322" name="Text Box 61"/>
            <p:cNvSpPr txBox="1">
              <a:spLocks noChangeArrowheads="1"/>
            </p:cNvSpPr>
            <p:nvPr/>
          </p:nvSpPr>
          <p:spPr bwMode="auto">
            <a:xfrm>
              <a:off x="2528888" y="3709988"/>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4323" name="Text Box 62"/>
            <p:cNvSpPr txBox="1">
              <a:spLocks noChangeArrowheads="1"/>
            </p:cNvSpPr>
            <p:nvPr/>
          </p:nvSpPr>
          <p:spPr bwMode="auto">
            <a:xfrm>
              <a:off x="2514600" y="463867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4324" name="Line 63"/>
            <p:cNvSpPr>
              <a:spLocks noChangeShapeType="1"/>
            </p:cNvSpPr>
            <p:nvPr/>
          </p:nvSpPr>
          <p:spPr bwMode="auto">
            <a:xfrm>
              <a:off x="2133600" y="1838325"/>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325" name="Line 64"/>
            <p:cNvSpPr>
              <a:spLocks noChangeShapeType="1"/>
            </p:cNvSpPr>
            <p:nvPr/>
          </p:nvSpPr>
          <p:spPr bwMode="auto">
            <a:xfrm>
              <a:off x="2133600" y="2314575"/>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326" name="Line 65"/>
            <p:cNvSpPr>
              <a:spLocks noChangeShapeType="1"/>
            </p:cNvSpPr>
            <p:nvPr/>
          </p:nvSpPr>
          <p:spPr bwMode="auto">
            <a:xfrm>
              <a:off x="2133600" y="2743200"/>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327" name="Line 66"/>
            <p:cNvSpPr>
              <a:spLocks noChangeShapeType="1"/>
            </p:cNvSpPr>
            <p:nvPr/>
          </p:nvSpPr>
          <p:spPr bwMode="auto">
            <a:xfrm>
              <a:off x="2133600" y="3328988"/>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328" name="Line 67"/>
            <p:cNvSpPr>
              <a:spLocks noChangeShapeType="1"/>
            </p:cNvSpPr>
            <p:nvPr/>
          </p:nvSpPr>
          <p:spPr bwMode="auto">
            <a:xfrm>
              <a:off x="2133600" y="3757613"/>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329" name="Line 68"/>
            <p:cNvSpPr>
              <a:spLocks noChangeShapeType="1"/>
            </p:cNvSpPr>
            <p:nvPr/>
          </p:nvSpPr>
          <p:spPr bwMode="auto">
            <a:xfrm>
              <a:off x="2133600" y="4229100"/>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330" name="Line 69"/>
            <p:cNvSpPr>
              <a:spLocks noChangeShapeType="1"/>
            </p:cNvSpPr>
            <p:nvPr/>
          </p:nvSpPr>
          <p:spPr bwMode="auto">
            <a:xfrm>
              <a:off x="2133600" y="4686300"/>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331" name="Line 92"/>
            <p:cNvSpPr>
              <a:spLocks noChangeShapeType="1"/>
            </p:cNvSpPr>
            <p:nvPr/>
          </p:nvSpPr>
          <p:spPr bwMode="auto">
            <a:xfrm>
              <a:off x="3886200" y="42195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32" name="Line 94"/>
            <p:cNvSpPr>
              <a:spLocks noChangeShapeType="1"/>
            </p:cNvSpPr>
            <p:nvPr/>
          </p:nvSpPr>
          <p:spPr bwMode="auto">
            <a:xfrm>
              <a:off x="3886200" y="46767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33" name="Text Box 95"/>
            <p:cNvSpPr txBox="1">
              <a:spLocks noChangeArrowheads="1"/>
            </p:cNvSpPr>
            <p:nvPr/>
          </p:nvSpPr>
          <p:spPr bwMode="auto">
            <a:xfrm>
              <a:off x="3457575" y="3838575"/>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endParaRPr lang="en-US" altLang="en-US" sz="18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endParaRPr lang="en-US" altLang="en-US" sz="1800" b="1" baseline="-25000">
                <a:solidFill>
                  <a:srgbClr val="C00000"/>
                </a:solidFill>
                <a:latin typeface="Arial" panose="020B0604020202020204" pitchFamily="34" charset="0"/>
              </a:endParaRPr>
            </a:p>
          </p:txBody>
        </p:sp>
        <p:sp>
          <p:nvSpPr>
            <p:cNvPr id="54334" name="Text Box 96"/>
            <p:cNvSpPr txBox="1">
              <a:spLocks noChangeArrowheads="1"/>
            </p:cNvSpPr>
            <p:nvPr/>
          </p:nvSpPr>
          <p:spPr bwMode="auto">
            <a:xfrm>
              <a:off x="4267200" y="2667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4335" name="Line 97"/>
            <p:cNvSpPr>
              <a:spLocks noChangeShapeType="1"/>
            </p:cNvSpPr>
            <p:nvPr/>
          </p:nvSpPr>
          <p:spPr bwMode="auto">
            <a:xfrm>
              <a:off x="5838825" y="332422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36" name="Line 98"/>
            <p:cNvSpPr>
              <a:spLocks noChangeShapeType="1"/>
            </p:cNvSpPr>
            <p:nvPr/>
          </p:nvSpPr>
          <p:spPr bwMode="auto">
            <a:xfrm>
              <a:off x="4767263" y="230028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37" name="Line 99"/>
            <p:cNvSpPr>
              <a:spLocks noChangeShapeType="1"/>
            </p:cNvSpPr>
            <p:nvPr/>
          </p:nvSpPr>
          <p:spPr bwMode="auto">
            <a:xfrm>
              <a:off x="4724400" y="274320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38" name="Text Box 100"/>
            <p:cNvSpPr txBox="1">
              <a:spLocks noChangeArrowheads="1"/>
            </p:cNvSpPr>
            <p:nvPr/>
          </p:nvSpPr>
          <p:spPr bwMode="auto">
            <a:xfrm>
              <a:off x="4267200" y="2300288"/>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4339" name="Text Box 101"/>
            <p:cNvSpPr txBox="1">
              <a:spLocks noChangeArrowheads="1"/>
            </p:cNvSpPr>
            <p:nvPr/>
          </p:nvSpPr>
          <p:spPr bwMode="auto">
            <a:xfrm>
              <a:off x="4343400" y="45815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4340" name="Text Box 102"/>
            <p:cNvSpPr txBox="1">
              <a:spLocks noChangeArrowheads="1"/>
            </p:cNvSpPr>
            <p:nvPr/>
          </p:nvSpPr>
          <p:spPr bwMode="auto">
            <a:xfrm>
              <a:off x="4343400" y="4214813"/>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54341" name="Line 103"/>
            <p:cNvSpPr>
              <a:spLocks noChangeShapeType="1"/>
            </p:cNvSpPr>
            <p:nvPr/>
          </p:nvSpPr>
          <p:spPr bwMode="auto">
            <a:xfrm>
              <a:off x="5838825" y="374808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42" name="Line 104"/>
            <p:cNvSpPr>
              <a:spLocks noChangeShapeType="1"/>
            </p:cNvSpPr>
            <p:nvPr/>
          </p:nvSpPr>
          <p:spPr bwMode="auto">
            <a:xfrm>
              <a:off x="5838825" y="42195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343" name="Line 105"/>
            <p:cNvSpPr>
              <a:spLocks noChangeShapeType="1"/>
            </p:cNvSpPr>
            <p:nvPr/>
          </p:nvSpPr>
          <p:spPr bwMode="auto">
            <a:xfrm>
              <a:off x="5838825" y="46767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grpSp>
          <p:nvGrpSpPr>
            <p:cNvPr id="54344" name="Group 110"/>
            <p:cNvGrpSpPr>
              <a:grpSpLocks/>
            </p:cNvGrpSpPr>
            <p:nvPr/>
          </p:nvGrpSpPr>
          <p:grpSpPr bwMode="auto">
            <a:xfrm>
              <a:off x="533400" y="1347788"/>
              <a:ext cx="914400" cy="3352800"/>
              <a:chOff x="528" y="912"/>
              <a:chExt cx="576" cy="2112"/>
            </a:xfrm>
          </p:grpSpPr>
          <p:sp>
            <p:nvSpPr>
              <p:cNvPr id="54346" name="AutoShape 106"/>
              <p:cNvSpPr>
                <a:spLocks/>
              </p:cNvSpPr>
              <p:nvPr/>
            </p:nvSpPr>
            <p:spPr bwMode="auto">
              <a:xfrm>
                <a:off x="912" y="912"/>
                <a:ext cx="192" cy="2112"/>
              </a:xfrm>
              <a:prstGeom prst="leftBrace">
                <a:avLst>
                  <a:gd name="adj1" fmla="val 9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sp>
            <p:nvSpPr>
              <p:cNvPr id="54347" name="Text Box 108"/>
              <p:cNvSpPr txBox="1">
                <a:spLocks noChangeArrowheads="1"/>
              </p:cNvSpPr>
              <p:nvPr/>
            </p:nvSpPr>
            <p:spPr bwMode="auto">
              <a:xfrm>
                <a:off x="528" y="1728"/>
                <a:ext cx="3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Đảo bít </a:t>
                </a:r>
              </a:p>
            </p:txBody>
          </p:sp>
        </p:grpSp>
      </p:grpSp>
      <p:graphicFrame>
        <p:nvGraphicFramePr>
          <p:cNvPr id="5" name="Table 4"/>
          <p:cNvGraphicFramePr>
            <a:graphicFrameLocks noGrp="1"/>
          </p:cNvGraphicFramePr>
          <p:nvPr>
            <p:extLst>
              <p:ext uri="{D42A27DB-BD31-4B8C-83A1-F6EECF244321}">
                <p14:modId xmlns:p14="http://schemas.microsoft.com/office/powerpoint/2010/main" val="470558252"/>
              </p:ext>
            </p:extLst>
          </p:nvPr>
        </p:nvGraphicFramePr>
        <p:xfrm>
          <a:off x="597437" y="4795838"/>
          <a:ext cx="8138159" cy="1850390"/>
        </p:xfrm>
        <a:graphic>
          <a:graphicData uri="http://schemas.openxmlformats.org/drawingml/2006/table">
            <a:tbl>
              <a:tblPr firstRow="1" bandRow="1">
                <a:tableStyleId>{5C22544A-7EE6-4342-B048-85BDC9FD1C3A}</a:tableStyleId>
              </a:tblPr>
              <a:tblGrid>
                <a:gridCol w="3342640">
                  <a:extLst>
                    <a:ext uri="{9D8B030D-6E8A-4147-A177-3AD203B41FA5}">
                      <a16:colId xmlns:a16="http://schemas.microsoft.com/office/drawing/2014/main" val="2376915274"/>
                    </a:ext>
                  </a:extLst>
                </a:gridCol>
                <a:gridCol w="2042160">
                  <a:extLst>
                    <a:ext uri="{9D8B030D-6E8A-4147-A177-3AD203B41FA5}">
                      <a16:colId xmlns:a16="http://schemas.microsoft.com/office/drawing/2014/main" val="988237714"/>
                    </a:ext>
                  </a:extLst>
                </a:gridCol>
                <a:gridCol w="2753359">
                  <a:extLst>
                    <a:ext uri="{9D8B030D-6E8A-4147-A177-3AD203B41FA5}">
                      <a16:colId xmlns:a16="http://schemas.microsoft.com/office/drawing/2014/main" val="1426547186"/>
                    </a:ext>
                  </a:extLst>
                </a:gridCol>
              </a:tblGrid>
              <a:tr h="772948">
                <a:tc>
                  <a:txBody>
                    <a:bodyPr/>
                    <a:lstStyle/>
                    <a:p>
                      <a:endParaRPr lang="en-GB" sz="200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a:solidFill>
                            <a:srgbClr val="C00000"/>
                          </a:solidFill>
                          <a:latin typeface="Arial "/>
                        </a:rPr>
                        <a:t>Trực tiếp DFT</a:t>
                      </a:r>
                      <a:endParaRPr lang="en-US" altLang="en-US" sz="2000">
                        <a:latin typeface="Arial "/>
                      </a:endParaRPr>
                    </a:p>
                    <a:p>
                      <a:endParaRPr lang="en-GB" sz="200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a:solidFill>
                            <a:srgbClr val="C00000"/>
                          </a:solidFill>
                          <a:latin typeface="Arial "/>
                        </a:rPr>
                        <a:t>FFT với</a:t>
                      </a:r>
                      <a:r>
                        <a:rPr lang="en-US" altLang="en-US" sz="2000" b="1">
                          <a:solidFill>
                            <a:srgbClr val="C00000"/>
                          </a:solidFill>
                          <a:latin typeface="Arial "/>
                        </a:rPr>
                        <a:t> N=2</a:t>
                      </a:r>
                      <a:r>
                        <a:rPr lang="en-US" altLang="en-US" sz="2000" b="1" baseline="30000">
                          <a:solidFill>
                            <a:srgbClr val="C00000"/>
                          </a:solidFill>
                          <a:latin typeface="Arial "/>
                        </a:rPr>
                        <a:t>M</a:t>
                      </a:r>
                      <a:r>
                        <a:rPr lang="en-US" altLang="en-US" sz="2000" b="1">
                          <a:solidFill>
                            <a:srgbClr val="C00000"/>
                          </a:solidFill>
                          <a:latin typeface="Arial "/>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1">
                          <a:solidFill>
                            <a:srgbClr val="C00000"/>
                          </a:solidFill>
                          <a:latin typeface="Arial "/>
                        </a:rPr>
                        <a:t>M </a:t>
                      </a:r>
                      <a:r>
                        <a:rPr lang="en-US" altLang="en-US" sz="2000">
                          <a:solidFill>
                            <a:srgbClr val="C00000"/>
                          </a:solidFill>
                          <a:latin typeface="Arial "/>
                        </a:rPr>
                        <a:t>lần phân chia:</a:t>
                      </a:r>
                      <a:endParaRPr lang="en-GB" sz="2000"/>
                    </a:p>
                  </a:txBody>
                  <a:tcPr>
                    <a:solidFill>
                      <a:schemeClr val="accent1">
                        <a:lumMod val="20000"/>
                        <a:lumOff val="80000"/>
                      </a:schemeClr>
                    </a:solidFill>
                  </a:tcPr>
                </a:tc>
                <a:extLst>
                  <a:ext uri="{0D108BD9-81ED-4DB2-BD59-A6C34878D82A}">
                    <a16:rowId xmlns:a16="http://schemas.microsoft.com/office/drawing/2014/main" val="3293635239"/>
                  </a:ext>
                </a:extLst>
              </a:tr>
              <a:tr h="538721">
                <a:tc>
                  <a:txBody>
                    <a:bodyPr/>
                    <a:lstStyle/>
                    <a:p>
                      <a:r>
                        <a:rPr lang="en-US" altLang="en-US" sz="2000" b="1">
                          <a:solidFill>
                            <a:srgbClr val="C00000"/>
                          </a:solidFill>
                          <a:latin typeface="Arial "/>
                        </a:rPr>
                        <a:t>Số phép nhân phức </a:t>
                      </a:r>
                      <a:endParaRPr lang="en-GB" sz="2000" b="1">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200" b="1">
                          <a:effectLst>
                            <a:outerShdw blurRad="38100" dist="38100" dir="2700000" algn="tl">
                              <a:srgbClr val="000000">
                                <a:alpha val="43137"/>
                              </a:srgbClr>
                            </a:outerShdw>
                          </a:effectLst>
                          <a:latin typeface="Arial "/>
                        </a:rPr>
                        <a:t>N</a:t>
                      </a:r>
                      <a:r>
                        <a:rPr lang="en-US" altLang="en-US" sz="2200" b="1" baseline="30000">
                          <a:effectLst>
                            <a:outerShdw blurRad="38100" dist="38100" dir="2700000" algn="tl">
                              <a:srgbClr val="000000">
                                <a:alpha val="43137"/>
                              </a:srgbClr>
                            </a:outerShdw>
                          </a:effectLst>
                          <a:latin typeface="Arial "/>
                        </a:rPr>
                        <a:t>2</a:t>
                      </a:r>
                      <a:endParaRPr lang="en-US" altLang="en-US" sz="2200" b="1">
                        <a:effectLst>
                          <a:outerShdw blurRad="38100" dist="38100" dir="2700000" algn="tl">
                            <a:srgbClr val="000000">
                              <a:alpha val="43137"/>
                            </a:srgbClr>
                          </a:outerShdw>
                        </a:effectLst>
                        <a:latin typeface="Arial "/>
                      </a:endParaRPr>
                    </a:p>
                  </a:txBody>
                  <a:tcPr/>
                </a:tc>
                <a:tc>
                  <a:txBody>
                    <a:bodyPr/>
                    <a:lstStyle/>
                    <a:p>
                      <a:r>
                        <a:rPr lang="en-US" altLang="en-US" sz="2200">
                          <a:effectLst>
                            <a:outerShdw blurRad="38100" dist="38100" dir="2700000" algn="tl">
                              <a:srgbClr val="000000">
                                <a:alpha val="43137"/>
                              </a:srgbClr>
                            </a:outerShdw>
                          </a:effectLst>
                          <a:latin typeface="Arial "/>
                        </a:rPr>
                        <a:t>(</a:t>
                      </a:r>
                      <a:r>
                        <a:rPr lang="en-US" altLang="en-US" sz="2200" b="1">
                          <a:effectLst>
                            <a:outerShdw blurRad="38100" dist="38100" dir="2700000" algn="tl">
                              <a:srgbClr val="000000">
                                <a:alpha val="43137"/>
                              </a:srgbClr>
                            </a:outerShdw>
                          </a:effectLst>
                          <a:latin typeface="Arial "/>
                        </a:rPr>
                        <a:t>N/2)log</a:t>
                      </a:r>
                      <a:r>
                        <a:rPr lang="en-US" altLang="en-US" sz="2200" b="1" baseline="-25000">
                          <a:effectLst>
                            <a:outerShdw blurRad="38100" dist="38100" dir="2700000" algn="tl">
                              <a:srgbClr val="000000">
                                <a:alpha val="43137"/>
                              </a:srgbClr>
                            </a:outerShdw>
                          </a:effectLst>
                          <a:latin typeface="Arial "/>
                        </a:rPr>
                        <a:t>2</a:t>
                      </a:r>
                      <a:r>
                        <a:rPr lang="en-US" altLang="en-US" sz="2200" b="1">
                          <a:effectLst>
                            <a:outerShdw blurRad="38100" dist="38100" dir="2700000" algn="tl">
                              <a:srgbClr val="000000">
                                <a:alpha val="43137"/>
                              </a:srgbClr>
                            </a:outerShdw>
                          </a:effectLst>
                          <a:latin typeface="Arial "/>
                        </a:rPr>
                        <a:t>N </a:t>
                      </a:r>
                      <a:endParaRPr lang="en-GB" sz="2200">
                        <a:effectLst>
                          <a:outerShdw blurRad="38100" dist="38100" dir="2700000" algn="tl">
                            <a:srgbClr val="000000">
                              <a:alpha val="43137"/>
                            </a:srgbClr>
                          </a:outerShdw>
                        </a:effectLst>
                      </a:endParaRPr>
                    </a:p>
                  </a:txBody>
                  <a:tcPr/>
                </a:tc>
                <a:extLst>
                  <a:ext uri="{0D108BD9-81ED-4DB2-BD59-A6C34878D82A}">
                    <a16:rowId xmlns:a16="http://schemas.microsoft.com/office/drawing/2014/main" val="931766167"/>
                  </a:ext>
                </a:extLst>
              </a:tr>
              <a:tr h="538721">
                <a:tc>
                  <a:txBody>
                    <a:bodyPr/>
                    <a:lstStyle/>
                    <a:p>
                      <a:r>
                        <a:rPr lang="en-US" altLang="en-US" sz="2000" b="1">
                          <a:solidFill>
                            <a:srgbClr val="C00000"/>
                          </a:solidFill>
                          <a:latin typeface="Arial "/>
                        </a:rPr>
                        <a:t>Số phép cộng phức </a:t>
                      </a:r>
                      <a:endParaRPr lang="en-GB" sz="2000" b="1">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200" b="1">
                          <a:effectLst>
                            <a:outerShdw blurRad="38100" dist="38100" dir="2700000" algn="tl">
                              <a:srgbClr val="000000">
                                <a:alpha val="43137"/>
                              </a:srgbClr>
                            </a:outerShdw>
                          </a:effectLst>
                          <a:latin typeface="Arial "/>
                        </a:rPr>
                        <a:t>N(N-1)</a:t>
                      </a:r>
                    </a:p>
                  </a:txBody>
                  <a:tcPr/>
                </a:tc>
                <a:tc>
                  <a:txBody>
                    <a:bodyPr/>
                    <a:lstStyle/>
                    <a:p>
                      <a:r>
                        <a:rPr lang="en-US" altLang="en-US" sz="2200" b="1">
                          <a:effectLst>
                            <a:outerShdw blurRad="38100" dist="38100" dir="2700000" algn="tl">
                              <a:srgbClr val="000000">
                                <a:alpha val="43137"/>
                              </a:srgbClr>
                            </a:outerShdw>
                          </a:effectLst>
                          <a:latin typeface="Arial "/>
                        </a:rPr>
                        <a:t>Nlog</a:t>
                      </a:r>
                      <a:r>
                        <a:rPr lang="en-US" altLang="en-US" sz="2200" b="1" baseline="-25000">
                          <a:effectLst>
                            <a:outerShdw blurRad="38100" dist="38100" dir="2700000" algn="tl">
                              <a:srgbClr val="000000">
                                <a:alpha val="43137"/>
                              </a:srgbClr>
                            </a:outerShdw>
                          </a:effectLst>
                          <a:latin typeface="Arial "/>
                        </a:rPr>
                        <a:t>2</a:t>
                      </a:r>
                      <a:r>
                        <a:rPr lang="en-US" altLang="en-US" sz="2200" b="1">
                          <a:effectLst>
                            <a:outerShdw blurRad="38100" dist="38100" dir="2700000" algn="tl">
                              <a:srgbClr val="000000">
                                <a:alpha val="43137"/>
                              </a:srgbClr>
                            </a:outerShdw>
                          </a:effectLst>
                          <a:latin typeface="Arial "/>
                        </a:rPr>
                        <a:t>N</a:t>
                      </a:r>
                      <a:endParaRPr lang="en-GB" sz="2200">
                        <a:effectLst>
                          <a:outerShdw blurRad="38100" dist="38100" dir="2700000" algn="tl">
                            <a:srgbClr val="000000">
                              <a:alpha val="43137"/>
                            </a:srgbClr>
                          </a:outerShdw>
                        </a:effectLst>
                      </a:endParaRPr>
                    </a:p>
                  </a:txBody>
                  <a:tcPr/>
                </a:tc>
                <a:extLst>
                  <a:ext uri="{0D108BD9-81ED-4DB2-BD59-A6C34878D82A}">
                    <a16:rowId xmlns:a16="http://schemas.microsoft.com/office/drawing/2014/main" val="3897667820"/>
                  </a:ext>
                </a:extLst>
              </a:tr>
            </a:tbl>
          </a:graphicData>
        </a:graphic>
      </p:graphicFrame>
    </p:spTree>
    <p:extLst>
      <p:ext uri="{BB962C8B-B14F-4D97-AF65-F5344CB8AC3E}">
        <p14:creationId xmlns:p14="http://schemas.microsoft.com/office/powerpoint/2010/main" val="385916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228" name="Group 396"/>
          <p:cNvGraphicFramePr>
            <a:graphicFrameLocks noGrp="1"/>
          </p:cNvGraphicFramePr>
          <p:nvPr/>
        </p:nvGraphicFramePr>
        <p:xfrm>
          <a:off x="838200" y="1265238"/>
          <a:ext cx="7391400" cy="3916363"/>
        </p:xfrm>
        <a:graphic>
          <a:graphicData uri="http://schemas.openxmlformats.org/drawingml/2006/table">
            <a:tbl>
              <a:tblPr/>
              <a:tblGrid>
                <a:gridCol w="11430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99028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73138" algn="l"/>
                        </a:tabLst>
                      </a:pPr>
                      <a:r>
                        <a:rPr kumimoji="0" lang="en-US" sz="2200" b="0" i="0" u="none" strike="noStrike" cap="none" normalizeH="0" baseline="0">
                          <a:ln>
                            <a:noFill/>
                          </a:ln>
                          <a:solidFill>
                            <a:srgbClr val="C00000"/>
                          </a:solidFill>
                          <a:effectLst/>
                          <a:latin typeface="Arial" pitchFamily="34" charset="0"/>
                          <a:cs typeface="Arial" pitchFamily="34" charset="0"/>
                        </a:rPr>
                        <a:t>Chỉ số  </a:t>
                      </a:r>
                    </a:p>
                    <a:p>
                      <a:pPr marL="0" marR="0" lvl="0" indent="0" algn="ctr" defTabSz="914400" rtl="0" eaLnBrk="1" fontAlgn="base" latinLnBrk="0" hangingPunct="1">
                        <a:lnSpc>
                          <a:spcPct val="100000"/>
                        </a:lnSpc>
                        <a:spcBef>
                          <a:spcPct val="0"/>
                        </a:spcBef>
                        <a:spcAft>
                          <a:spcPct val="0"/>
                        </a:spcAft>
                        <a:buClrTx/>
                        <a:buSzTx/>
                        <a:buFontTx/>
                        <a:buNone/>
                        <a:tabLst>
                          <a:tab pos="973138" algn="l"/>
                        </a:tabLst>
                      </a:pPr>
                      <a:r>
                        <a:rPr kumimoji="0" lang="en-US" sz="2200" b="0" i="0" u="none" strike="noStrike" cap="none" normalizeH="0" baseline="0">
                          <a:ln>
                            <a:noFill/>
                          </a:ln>
                          <a:solidFill>
                            <a:srgbClr val="C00000"/>
                          </a:solidFill>
                          <a:effectLst/>
                          <a:latin typeface="Arial" pitchFamily="34" charset="0"/>
                          <a:cs typeface="Arial" pitchFamily="34" charset="0"/>
                        </a:rPr>
                        <a:t>tự nhiên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C00000"/>
                          </a:solidFill>
                          <a:effectLst/>
                          <a:latin typeface="Arial" pitchFamily="34" charset="0"/>
                          <a:cs typeface="Arial" pitchFamily="34" charset="0"/>
                        </a:rPr>
                        <a:t>Số nhị phân chưa đảo  (n</a:t>
                      </a:r>
                      <a:r>
                        <a:rPr kumimoji="0" lang="en-US" sz="2200" b="0" i="0" u="none" strike="noStrike" cap="none" normalizeH="0" baseline="-30000">
                          <a:ln>
                            <a:noFill/>
                          </a:ln>
                          <a:solidFill>
                            <a:srgbClr val="C00000"/>
                          </a:solidFill>
                          <a:effectLst/>
                          <a:latin typeface="Arial" pitchFamily="34" charset="0"/>
                          <a:cs typeface="Arial" pitchFamily="34" charset="0"/>
                        </a:rPr>
                        <a:t>2</a:t>
                      </a:r>
                      <a:r>
                        <a:rPr kumimoji="0" lang="en-US" sz="2200" b="0" i="0" u="none" strike="noStrike" cap="none" normalizeH="0" baseline="0">
                          <a:ln>
                            <a:noFill/>
                          </a:ln>
                          <a:solidFill>
                            <a:srgbClr val="C00000"/>
                          </a:solidFill>
                          <a:effectLst/>
                          <a:latin typeface="Arial" pitchFamily="34" charset="0"/>
                          <a:cs typeface="Arial" pitchFamily="34" charset="0"/>
                        </a:rPr>
                        <a:t>,n</a:t>
                      </a:r>
                      <a:r>
                        <a:rPr kumimoji="0" lang="en-US" sz="2200" b="0" i="0" u="none" strike="noStrike" cap="none" normalizeH="0" baseline="-30000">
                          <a:ln>
                            <a:noFill/>
                          </a:ln>
                          <a:solidFill>
                            <a:srgbClr val="C00000"/>
                          </a:solidFill>
                          <a:effectLst/>
                          <a:latin typeface="Arial" pitchFamily="34" charset="0"/>
                          <a:cs typeface="Arial" pitchFamily="34" charset="0"/>
                        </a:rPr>
                        <a:t>1</a:t>
                      </a:r>
                      <a:r>
                        <a:rPr kumimoji="0" lang="en-US" sz="2200" b="0" i="0" u="none" strike="noStrike" cap="none" normalizeH="0" baseline="0">
                          <a:ln>
                            <a:noFill/>
                          </a:ln>
                          <a:solidFill>
                            <a:srgbClr val="C00000"/>
                          </a:solidFill>
                          <a:effectLst/>
                          <a:latin typeface="Arial" pitchFamily="34" charset="0"/>
                          <a:cs typeface="Arial" pitchFamily="34" charset="0"/>
                        </a:rPr>
                        <a:t>,n</a:t>
                      </a:r>
                      <a:r>
                        <a:rPr kumimoji="0" lang="en-US" sz="2200" b="0" i="0" u="none" strike="noStrike" cap="none" normalizeH="0" baseline="-30000">
                          <a:ln>
                            <a:noFill/>
                          </a:ln>
                          <a:solidFill>
                            <a:srgbClr val="C00000"/>
                          </a:solidFill>
                          <a:effectLst/>
                          <a:latin typeface="Arial" pitchFamily="34" charset="0"/>
                          <a:cs typeface="Arial" pitchFamily="34" charset="0"/>
                        </a:rPr>
                        <a:t>0</a:t>
                      </a:r>
                      <a:r>
                        <a:rPr kumimoji="0" lang="en-US" sz="2200" b="0" i="0" u="none" strike="noStrike" cap="none" normalizeH="0" baseline="0">
                          <a:ln>
                            <a:noFill/>
                          </a:ln>
                          <a:solidFill>
                            <a:srgbClr val="C00000"/>
                          </a:solidFill>
                          <a:effectLst/>
                          <a:latin typeface="Arial" pitchFamily="34" charset="0"/>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C00000"/>
                          </a:solidFill>
                          <a:effectLst/>
                          <a:latin typeface="Arial" pitchFamily="34" charset="0"/>
                          <a:cs typeface="Arial" pitchFamily="34" charset="0"/>
                        </a:rPr>
                        <a:t>Số nhị phân đảo</a:t>
                      </a:r>
                      <a:r>
                        <a:rPr kumimoji="0" lang="en-US" sz="2200" b="1" i="0" u="none" strike="noStrike" cap="none" normalizeH="0" baseline="0">
                          <a:ln>
                            <a:noFill/>
                          </a:ln>
                          <a:solidFill>
                            <a:srgbClr val="C00000"/>
                          </a:solidFill>
                          <a:effectLst/>
                          <a:latin typeface="Arial" pitchFamily="34" charset="0"/>
                          <a:cs typeface="Arial"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C00000"/>
                          </a:solidFill>
                          <a:effectLst/>
                          <a:latin typeface="Arial" pitchFamily="34" charset="0"/>
                          <a:cs typeface="Arial" pitchFamily="34" charset="0"/>
                        </a:rPr>
                        <a:t>(n</a:t>
                      </a:r>
                      <a:r>
                        <a:rPr kumimoji="0" lang="en-US" sz="2200" b="0" i="0" u="none" strike="noStrike" cap="none" normalizeH="0" baseline="-30000">
                          <a:ln>
                            <a:noFill/>
                          </a:ln>
                          <a:solidFill>
                            <a:srgbClr val="C00000"/>
                          </a:solidFill>
                          <a:effectLst/>
                          <a:latin typeface="Arial" pitchFamily="34" charset="0"/>
                          <a:cs typeface="Arial" pitchFamily="34" charset="0"/>
                        </a:rPr>
                        <a:t>0</a:t>
                      </a:r>
                      <a:r>
                        <a:rPr kumimoji="0" lang="en-US" sz="2200" b="0" i="0" u="none" strike="noStrike" cap="none" normalizeH="0" baseline="0">
                          <a:ln>
                            <a:noFill/>
                          </a:ln>
                          <a:solidFill>
                            <a:srgbClr val="C00000"/>
                          </a:solidFill>
                          <a:effectLst/>
                          <a:latin typeface="Arial" pitchFamily="34" charset="0"/>
                          <a:cs typeface="Arial" pitchFamily="34" charset="0"/>
                        </a:rPr>
                        <a:t>,n</a:t>
                      </a:r>
                      <a:r>
                        <a:rPr kumimoji="0" lang="en-US" sz="2200" b="0" i="0" u="none" strike="noStrike" cap="none" normalizeH="0" baseline="-30000">
                          <a:ln>
                            <a:noFill/>
                          </a:ln>
                          <a:solidFill>
                            <a:srgbClr val="C00000"/>
                          </a:solidFill>
                          <a:effectLst/>
                          <a:latin typeface="Arial" pitchFamily="34" charset="0"/>
                          <a:cs typeface="Arial" pitchFamily="34" charset="0"/>
                        </a:rPr>
                        <a:t>1</a:t>
                      </a:r>
                      <a:r>
                        <a:rPr kumimoji="0" lang="en-US" sz="2200" b="0" i="0" u="none" strike="noStrike" cap="none" normalizeH="0" baseline="0">
                          <a:ln>
                            <a:noFill/>
                          </a:ln>
                          <a:solidFill>
                            <a:srgbClr val="C00000"/>
                          </a:solidFill>
                          <a:effectLst/>
                          <a:latin typeface="Arial" pitchFamily="34" charset="0"/>
                          <a:cs typeface="Arial" pitchFamily="34" charset="0"/>
                        </a:rPr>
                        <a:t>,n</a:t>
                      </a:r>
                      <a:r>
                        <a:rPr kumimoji="0" lang="en-US" sz="2200" b="0" i="0" u="none" strike="noStrike" cap="none" normalizeH="0" baseline="-30000">
                          <a:ln>
                            <a:noFill/>
                          </a:ln>
                          <a:solidFill>
                            <a:srgbClr val="C00000"/>
                          </a:solidFill>
                          <a:effectLst/>
                          <a:latin typeface="Arial" pitchFamily="34" charset="0"/>
                          <a:cs typeface="Arial" pitchFamily="34" charset="0"/>
                        </a:rPr>
                        <a:t>2</a:t>
                      </a:r>
                      <a:r>
                        <a:rPr kumimoji="0" lang="en-US" sz="2200" b="0" i="0" u="none" strike="noStrike" cap="none" normalizeH="0" baseline="0">
                          <a:ln>
                            <a:noFill/>
                          </a:ln>
                          <a:solidFill>
                            <a:srgbClr val="C00000"/>
                          </a:solidFill>
                          <a:effectLst/>
                          <a:latin typeface="Arial" pitchFamily="34" charset="0"/>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C00000"/>
                          </a:solidFill>
                          <a:effectLst/>
                          <a:latin typeface="Arial" pitchFamily="34" charset="0"/>
                          <a:cs typeface="Arial" pitchFamily="34" charset="0"/>
                        </a:rPr>
                        <a:t>Chỉ số đảo</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Arial" pitchFamily="34"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Arial" pitchFamily="34" charset="0"/>
                        </a:rPr>
                        <a:t>0 0 0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Arial" pitchFamily="34" charset="0"/>
                        </a:rPr>
                        <a:t>0 0 0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Arial" pitchFamily="34" charset="0"/>
                        </a:rPr>
                        <a:t>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1</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0 0 1</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1 0 0</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4</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2</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0 1 0</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0 1 0</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2</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3</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0 1 1</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1 1 0</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6</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4</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1 0 0</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0 0 1</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1</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5</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1 0 1</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1 0 1</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5</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6</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1 1 0</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0 1 1</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3</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7</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1 1 1</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1 1 1</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
                          <a:cs typeface="Times New Roman" pitchFamily="18" charset="0"/>
                        </a:rPr>
                        <a:t>7</a:t>
                      </a:r>
                      <a:endParaRPr kumimoji="0" lang="en-US" sz="2400" b="1" i="0" u="none" strike="noStrike" cap="none" normalizeH="0" baseline="0">
                        <a:ln>
                          <a:noFill/>
                        </a:ln>
                        <a:solidFill>
                          <a:schemeClr val="tx1"/>
                        </a:solidFill>
                        <a:effectLst/>
                        <a:latin typeface="Arial "/>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5350" name="Rectangle 397"/>
          <p:cNvSpPr>
            <a:spLocks noChangeArrowheads="1"/>
          </p:cNvSpPr>
          <p:nvPr/>
        </p:nvSpPr>
        <p:spPr bwMode="auto">
          <a:xfrm>
            <a:off x="457200" y="533400"/>
            <a:ext cx="4419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Font typeface="Wingdings" panose="05000000000000000000" pitchFamily="2" charset="2"/>
              <a:buChar char="§"/>
            </a:pPr>
            <a:r>
              <a:rPr lang="en-US" altLang="en-US" sz="2400" b="1">
                <a:solidFill>
                  <a:srgbClr val="0000FF"/>
                </a:solidFill>
                <a:latin typeface="Arial" panose="020B0604020202020204" pitchFamily="34" charset="0"/>
              </a:rPr>
              <a:t>Bảng mô tả qui luật đảo bít:</a:t>
            </a:r>
          </a:p>
        </p:txBody>
      </p:sp>
    </p:spTree>
    <p:extLst>
      <p:ext uri="{BB962C8B-B14F-4D97-AF65-F5344CB8AC3E}">
        <p14:creationId xmlns:p14="http://schemas.microsoft.com/office/powerpoint/2010/main" val="258690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body" sz="half" idx="1"/>
          </p:nvPr>
        </p:nvSpPr>
        <p:spPr>
          <a:xfrm>
            <a:off x="457200" y="205933"/>
            <a:ext cx="6990248" cy="979487"/>
          </a:xfrm>
          <a:ln>
            <a:noFill/>
            <a:miter lim="800000"/>
            <a:headEnd/>
            <a:tailEnd/>
          </a:ln>
        </p:spPr>
        <p:txBody>
          <a:bodyPr anchor="ctr">
            <a:normAutofit/>
          </a:bodyPr>
          <a:lstStyle/>
          <a:p>
            <a:pPr>
              <a:lnSpc>
                <a:spcPct val="110000"/>
              </a:lnSpc>
              <a:buNone/>
            </a:pPr>
            <a:r>
              <a:rPr lang="en-US" altLang="en-US" sz="2000" b="1" u="sng">
                <a:solidFill>
                  <a:srgbClr val="000408"/>
                </a:solidFill>
                <a:effectLst>
                  <a:outerShdw blurRad="38100" dist="38100" dir="2700000" algn="tl">
                    <a:srgbClr val="000000">
                      <a:alpha val="43137"/>
                    </a:srgbClr>
                  </a:outerShdw>
                </a:effectLst>
                <a:latin typeface="Arial "/>
              </a:rPr>
              <a:t>Ví dụ 4.4.1</a:t>
            </a:r>
            <a:r>
              <a:rPr lang="en-US" altLang="en-US" sz="2000" b="1">
                <a:solidFill>
                  <a:srgbClr val="000408"/>
                </a:solidFill>
                <a:effectLst>
                  <a:outerShdw blurRad="38100" dist="38100" dir="2700000" algn="tl">
                    <a:srgbClr val="000000">
                      <a:alpha val="43137"/>
                    </a:srgbClr>
                  </a:outerShdw>
                </a:effectLst>
                <a:latin typeface="Arial "/>
              </a:rPr>
              <a:t>: </a:t>
            </a:r>
            <a:r>
              <a:rPr lang="en-US" altLang="en-US" sz="2000">
                <a:solidFill>
                  <a:srgbClr val="000408"/>
                </a:solidFill>
                <a:effectLst>
                  <a:outerShdw blurRad="38100" dist="38100" dir="2700000" algn="tl">
                    <a:srgbClr val="000000">
                      <a:alpha val="43137"/>
                    </a:srgbClr>
                  </a:outerShdw>
                </a:effectLst>
                <a:latin typeface="Arial "/>
              </a:rPr>
              <a:t>Hãy vẽ lưu đồ và tính FFT phân theo t/g, N=4</a:t>
            </a:r>
          </a:p>
          <a:p>
            <a:pPr eaLnBrk="1" hangingPunct="1">
              <a:lnSpc>
                <a:spcPct val="110000"/>
              </a:lnSpc>
              <a:buFont typeface="Wingdings" panose="05000000000000000000" pitchFamily="2" charset="2"/>
              <a:buNone/>
            </a:pPr>
            <a:endParaRPr lang="en-US" altLang="en-US" sz="2000">
              <a:solidFill>
                <a:srgbClr val="000408"/>
              </a:solidFill>
              <a:effectLst>
                <a:outerShdw blurRad="38100" dist="38100" dir="2700000" algn="tl">
                  <a:srgbClr val="000000">
                    <a:alpha val="43137"/>
                  </a:srgbClr>
                </a:outerShdw>
              </a:effectLst>
              <a:latin typeface="Arial "/>
            </a:endParaRPr>
          </a:p>
        </p:txBody>
      </p:sp>
      <p:graphicFrame>
        <p:nvGraphicFramePr>
          <p:cNvPr id="249859" name="Object 3"/>
          <p:cNvGraphicFramePr>
            <a:graphicFrameLocks noGrp="1" noChangeAspect="1"/>
          </p:cNvGraphicFramePr>
          <p:nvPr>
            <p:ph sz="quarter" idx="2"/>
            <p:extLst>
              <p:ext uri="{D42A27DB-BD31-4B8C-83A1-F6EECF244321}">
                <p14:modId xmlns:p14="http://schemas.microsoft.com/office/powerpoint/2010/main" val="1414766828"/>
              </p:ext>
            </p:extLst>
          </p:nvPr>
        </p:nvGraphicFramePr>
        <p:xfrm>
          <a:off x="1926066" y="554644"/>
          <a:ext cx="2195878" cy="612605"/>
        </p:xfrm>
        <a:graphic>
          <a:graphicData uri="http://schemas.openxmlformats.org/presentationml/2006/ole">
            <mc:AlternateContent xmlns:mc="http://schemas.openxmlformats.org/markup-compatibility/2006">
              <mc:Choice xmlns:v="urn:schemas-microsoft-com:vml" Requires="v">
                <p:oleObj name="Equation" r:id="rId2" imgW="1091726" imgH="304668" progId="Equation.3">
                  <p:embed/>
                </p:oleObj>
              </mc:Choice>
              <mc:Fallback>
                <p:oleObj name="Equation" r:id="rId2" imgW="1091726" imgH="304668" progId="Equation.3">
                  <p:embed/>
                  <p:pic>
                    <p:nvPicPr>
                      <p:cNvPr id="249859" name="Object 3"/>
                      <p:cNvPicPr>
                        <a:picLocks noChangeAspect="1" noChangeArrowheads="1"/>
                      </p:cNvPicPr>
                      <p:nvPr/>
                    </p:nvPicPr>
                    <p:blipFill>
                      <a:blip r:embed="rId3">
                        <a:extLst>
                          <a:ext uri="{28A0092B-C50C-407E-A947-70E740481C1C}">
                            <a14:useLocalDpi xmlns:a14="http://schemas.microsoft.com/office/drawing/2010/main" val="0"/>
                          </a:ext>
                        </a:extLst>
                      </a:blip>
                      <a:srcRect t="-30023"/>
                      <a:stretch>
                        <a:fillRect/>
                      </a:stretch>
                    </p:blipFill>
                    <p:spPr bwMode="auto">
                      <a:xfrm>
                        <a:off x="1926066" y="554644"/>
                        <a:ext cx="2195878" cy="612605"/>
                      </a:xfrm>
                      <a:prstGeom prst="rect">
                        <a:avLst/>
                      </a:prstGeom>
                      <a:noFill/>
                      <a:ln>
                        <a:noFill/>
                      </a:ln>
                      <a:effectLst/>
                    </p:spPr>
                  </p:pic>
                </p:oleObj>
              </mc:Fallback>
            </mc:AlternateContent>
          </a:graphicData>
        </a:graphic>
      </p:graphicFrame>
      <p:sp>
        <p:nvSpPr>
          <p:cNvPr id="249943" name="Rectangle 87"/>
          <p:cNvSpPr>
            <a:spLocks noChangeArrowheads="1"/>
          </p:cNvSpPr>
          <p:nvPr/>
        </p:nvSpPr>
        <p:spPr bwMode="auto">
          <a:xfrm>
            <a:off x="609600" y="3886200"/>
            <a:ext cx="8001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defTabSz="449263">
              <a:spcBef>
                <a:spcPct val="20000"/>
              </a:spcBef>
              <a:buFont typeface="Arial" panose="020B0604020202020204" pitchFamily="34" charset="0"/>
              <a:buChar char="•"/>
              <a:tabLst>
                <a:tab pos="914400" algn="l"/>
              </a:tabLst>
              <a:defRPr sz="3200">
                <a:solidFill>
                  <a:schemeClr val="tx1"/>
                </a:solidFill>
                <a:latin typeface="Calibri" panose="020F0502020204030204" pitchFamily="34" charset="0"/>
              </a:defRPr>
            </a:lvl1pPr>
            <a:lvl2pPr marL="742950" indent="-285750" defTabSz="449263">
              <a:spcBef>
                <a:spcPct val="20000"/>
              </a:spcBef>
              <a:buFont typeface="Arial" panose="020B0604020202020204" pitchFamily="34" charset="0"/>
              <a:buChar char="–"/>
              <a:tabLst>
                <a:tab pos="914400" algn="l"/>
              </a:tabLst>
              <a:defRPr sz="2800">
                <a:solidFill>
                  <a:schemeClr val="tx1"/>
                </a:solidFill>
                <a:latin typeface="Calibri" panose="020F0502020204030204" pitchFamily="34" charset="0"/>
              </a:defRPr>
            </a:lvl2pPr>
            <a:lvl3pPr marL="1143000" indent="-228600" defTabSz="449263">
              <a:spcBef>
                <a:spcPct val="20000"/>
              </a:spcBef>
              <a:buFont typeface="Arial" panose="020B0604020202020204" pitchFamily="34" charset="0"/>
              <a:buChar char="•"/>
              <a:tabLst>
                <a:tab pos="914400" algn="l"/>
              </a:tabLst>
              <a:defRPr sz="2400">
                <a:solidFill>
                  <a:schemeClr val="tx1"/>
                </a:solidFill>
                <a:latin typeface="Calibri" panose="020F0502020204030204" pitchFamily="34" charset="0"/>
              </a:defRPr>
            </a:lvl3pPr>
            <a:lvl4pPr marL="1600200" indent="-228600" defTabSz="449263">
              <a:spcBef>
                <a:spcPct val="20000"/>
              </a:spcBef>
              <a:buFont typeface="Arial" panose="020B0604020202020204" pitchFamily="34" charset="0"/>
              <a:buChar char="–"/>
              <a:tabLst>
                <a:tab pos="914400" algn="l"/>
              </a:tabLst>
              <a:defRPr sz="2000">
                <a:solidFill>
                  <a:schemeClr val="tx1"/>
                </a:solidFill>
                <a:latin typeface="Calibri" panose="020F0502020204030204" pitchFamily="34" charset="0"/>
              </a:defRPr>
            </a:lvl4pPr>
            <a:lvl5pPr marL="2057400" indent="-228600" defTabSz="449263">
              <a:spcBef>
                <a:spcPct val="20000"/>
              </a:spcBef>
              <a:buFont typeface="Arial" panose="020B0604020202020204" pitchFamily="34" charset="0"/>
              <a:buChar char="»"/>
              <a:tabLst>
                <a:tab pos="914400"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Lst>
              <a:defRPr sz="2000">
                <a:solidFill>
                  <a:schemeClr val="tx1"/>
                </a:solidFill>
                <a:latin typeface="Calibri" panose="020F0502020204030204" pitchFamily="34" charset="0"/>
              </a:defRPr>
            </a:lvl9pPr>
          </a:lstStyle>
          <a:p>
            <a:pPr eaLnBrk="1" hangingPunct="1">
              <a:lnSpc>
                <a:spcPct val="150000"/>
              </a:lnSpc>
              <a:buClr>
                <a:srgbClr val="FFFF00"/>
              </a:buClr>
              <a:buSzPct val="120000"/>
              <a:buFont typeface="Wingdings" panose="05000000000000000000" pitchFamily="2" charset="2"/>
              <a:buChar char="§"/>
            </a:pPr>
            <a:r>
              <a:rPr lang="en-US" altLang="en-US" sz="2400">
                <a:latin typeface="Arial" panose="020B0604020202020204" pitchFamily="34" charset="0"/>
              </a:rPr>
              <a:t>k=0:	X(0) = [x(0) + x(2)] + </a:t>
            </a:r>
            <a:r>
              <a:rPr lang="en-US" altLang="en-US" sz="2400">
                <a:solidFill>
                  <a:srgbClr val="FF0000"/>
                </a:solidFill>
                <a:effectLst>
                  <a:outerShdw blurRad="38100" dist="38100" dir="2700000" algn="tl">
                    <a:srgbClr val="000000">
                      <a:alpha val="43137"/>
                    </a:srgbClr>
                  </a:outerShdw>
                </a:effectLst>
                <a:latin typeface="Arial" panose="020B0604020202020204" pitchFamily="34" charset="0"/>
              </a:rPr>
              <a:t>W</a:t>
            </a:r>
            <a:r>
              <a:rPr lang="en-US" altLang="en-US" sz="2400" baseline="30000">
                <a:solidFill>
                  <a:srgbClr val="FF0000"/>
                </a:solidFill>
                <a:effectLst>
                  <a:outerShdw blurRad="38100" dist="38100" dir="2700000" algn="tl">
                    <a:srgbClr val="000000">
                      <a:alpha val="43137"/>
                    </a:srgbClr>
                  </a:outerShdw>
                </a:effectLst>
                <a:latin typeface="Arial" panose="020B0604020202020204" pitchFamily="34" charset="0"/>
              </a:rPr>
              <a:t>0</a:t>
            </a:r>
            <a:r>
              <a:rPr lang="en-US" altLang="en-US" sz="2400">
                <a:latin typeface="Arial" panose="020B0604020202020204" pitchFamily="34" charset="0"/>
              </a:rPr>
              <a:t>[x(1) + x(3)] = 10.</a:t>
            </a:r>
          </a:p>
          <a:p>
            <a:pPr eaLnBrk="1" hangingPunct="1">
              <a:lnSpc>
                <a:spcPct val="150000"/>
              </a:lnSpc>
              <a:buClr>
                <a:srgbClr val="FFFF00"/>
              </a:buClr>
              <a:buSzPct val="120000"/>
              <a:buFont typeface="Wingdings" panose="05000000000000000000" pitchFamily="2" charset="2"/>
              <a:buChar char="§"/>
            </a:pPr>
            <a:r>
              <a:rPr lang="en-US" altLang="en-US" sz="2400">
                <a:latin typeface="Arial" panose="020B0604020202020204" pitchFamily="34" charset="0"/>
              </a:rPr>
              <a:t>k=1:	X(1) = [x(0) - x(2)] + </a:t>
            </a:r>
            <a:r>
              <a:rPr lang="en-US" altLang="en-US" sz="2400">
                <a:solidFill>
                  <a:srgbClr val="FF0000"/>
                </a:solidFill>
                <a:effectLst>
                  <a:outerShdw blurRad="38100" dist="38100" dir="2700000" algn="tl">
                    <a:srgbClr val="000000">
                      <a:alpha val="43137"/>
                    </a:srgbClr>
                  </a:outerShdw>
                </a:effectLst>
                <a:latin typeface="Arial" panose="020B0604020202020204" pitchFamily="34" charset="0"/>
              </a:rPr>
              <a:t>W</a:t>
            </a:r>
            <a:r>
              <a:rPr lang="en-US" altLang="en-US" sz="2400" baseline="30000">
                <a:solidFill>
                  <a:srgbClr val="FF0000"/>
                </a:solidFill>
                <a:effectLst>
                  <a:outerShdw blurRad="38100" dist="38100" dir="2700000" algn="tl">
                    <a:srgbClr val="000000">
                      <a:alpha val="43137"/>
                    </a:srgbClr>
                  </a:outerShdw>
                </a:effectLst>
                <a:latin typeface="Arial" panose="020B0604020202020204" pitchFamily="34" charset="0"/>
              </a:rPr>
              <a:t>1</a:t>
            </a:r>
            <a:r>
              <a:rPr lang="en-US" altLang="en-US" sz="2400">
                <a:latin typeface="Arial" panose="020B0604020202020204" pitchFamily="34" charset="0"/>
              </a:rPr>
              <a:t>[x(1) - x(3)]   = - 2 + j2.</a:t>
            </a:r>
          </a:p>
          <a:p>
            <a:pPr eaLnBrk="1" hangingPunct="1">
              <a:lnSpc>
                <a:spcPct val="150000"/>
              </a:lnSpc>
              <a:buClr>
                <a:srgbClr val="FFFF00"/>
              </a:buClr>
              <a:buSzPct val="120000"/>
              <a:buFont typeface="Wingdings" panose="05000000000000000000" pitchFamily="2" charset="2"/>
              <a:buChar char="§"/>
            </a:pPr>
            <a:r>
              <a:rPr lang="en-US" altLang="en-US" sz="2400">
                <a:latin typeface="Arial" panose="020B0604020202020204" pitchFamily="34" charset="0"/>
              </a:rPr>
              <a:t>k=2:	X(2) = [x(0) + x(2)] - </a:t>
            </a:r>
            <a:r>
              <a:rPr lang="en-US" altLang="en-US" sz="2400">
                <a:solidFill>
                  <a:srgbClr val="FF0000"/>
                </a:solidFill>
                <a:effectLst>
                  <a:outerShdw blurRad="38100" dist="38100" dir="2700000" algn="tl">
                    <a:srgbClr val="000000">
                      <a:alpha val="43137"/>
                    </a:srgbClr>
                  </a:outerShdw>
                </a:effectLst>
                <a:latin typeface="Arial" panose="020B0604020202020204" pitchFamily="34" charset="0"/>
              </a:rPr>
              <a:t>W</a:t>
            </a:r>
            <a:r>
              <a:rPr lang="en-US" altLang="en-US" sz="2400" baseline="30000">
                <a:solidFill>
                  <a:srgbClr val="FF0000"/>
                </a:solidFill>
                <a:effectLst>
                  <a:outerShdw blurRad="38100" dist="38100" dir="2700000" algn="tl">
                    <a:srgbClr val="000000">
                      <a:alpha val="43137"/>
                    </a:srgbClr>
                  </a:outerShdw>
                </a:effectLst>
                <a:latin typeface="Arial" panose="020B0604020202020204" pitchFamily="34" charset="0"/>
              </a:rPr>
              <a:t>0</a:t>
            </a:r>
            <a:r>
              <a:rPr lang="en-US" altLang="en-US" sz="2400">
                <a:latin typeface="Arial" panose="020B0604020202020204" pitchFamily="34" charset="0"/>
              </a:rPr>
              <a:t>[x(1) + x(3)]  = - 2.</a:t>
            </a:r>
          </a:p>
          <a:p>
            <a:pPr eaLnBrk="1" hangingPunct="1">
              <a:lnSpc>
                <a:spcPct val="150000"/>
              </a:lnSpc>
              <a:buClr>
                <a:srgbClr val="FFFF00"/>
              </a:buClr>
              <a:buSzPct val="120000"/>
              <a:buFont typeface="Wingdings" panose="05000000000000000000" pitchFamily="2" charset="2"/>
              <a:buChar char="§"/>
            </a:pPr>
            <a:r>
              <a:rPr lang="en-US" altLang="en-US" sz="2400">
                <a:latin typeface="Arial" panose="020B0604020202020204" pitchFamily="34" charset="0"/>
              </a:rPr>
              <a:t>k=3:	X(3) = [x(0) - x(2)]  - </a:t>
            </a:r>
            <a:r>
              <a:rPr lang="en-US" altLang="en-US" sz="2400">
                <a:solidFill>
                  <a:srgbClr val="FF0000"/>
                </a:solidFill>
                <a:effectLst>
                  <a:outerShdw blurRad="38100" dist="38100" dir="2700000" algn="tl">
                    <a:srgbClr val="000000">
                      <a:alpha val="43137"/>
                    </a:srgbClr>
                  </a:outerShdw>
                </a:effectLst>
                <a:latin typeface="Arial" panose="020B0604020202020204" pitchFamily="34" charset="0"/>
              </a:rPr>
              <a:t>W</a:t>
            </a:r>
            <a:r>
              <a:rPr lang="en-US" altLang="en-US" sz="2400" baseline="30000">
                <a:solidFill>
                  <a:srgbClr val="FF0000"/>
                </a:solidFill>
                <a:effectLst>
                  <a:outerShdw blurRad="38100" dist="38100" dir="2700000" algn="tl">
                    <a:srgbClr val="000000">
                      <a:alpha val="43137"/>
                    </a:srgbClr>
                  </a:outerShdw>
                </a:effectLst>
                <a:latin typeface="Arial" panose="020B0604020202020204" pitchFamily="34" charset="0"/>
              </a:rPr>
              <a:t>1</a:t>
            </a:r>
            <a:r>
              <a:rPr lang="en-US" altLang="en-US" sz="2400">
                <a:latin typeface="Arial" panose="020B0604020202020204" pitchFamily="34" charset="0"/>
              </a:rPr>
              <a:t>[x(1) - x(3)]   = - 2 - j2.</a:t>
            </a:r>
          </a:p>
        </p:txBody>
      </p:sp>
      <p:pic>
        <p:nvPicPr>
          <p:cNvPr id="9" name="Picture 8"/>
          <p:cNvPicPr>
            <a:picLocks noChangeAspect="1"/>
          </p:cNvPicPr>
          <p:nvPr/>
        </p:nvPicPr>
        <p:blipFill>
          <a:blip r:embed="rId4"/>
          <a:stretch>
            <a:fillRect/>
          </a:stretch>
        </p:blipFill>
        <p:spPr>
          <a:xfrm>
            <a:off x="6759522" y="1530639"/>
            <a:ext cx="2384478" cy="2172838"/>
          </a:xfrm>
          <a:prstGeom prst="rect">
            <a:avLst/>
          </a:prstGeom>
        </p:spPr>
      </p:pic>
      <p:graphicFrame>
        <p:nvGraphicFramePr>
          <p:cNvPr id="33" name="Object 41"/>
          <p:cNvGraphicFramePr>
            <a:graphicFrameLocks noChangeAspect="1"/>
          </p:cNvGraphicFramePr>
          <p:nvPr>
            <p:extLst>
              <p:ext uri="{D42A27DB-BD31-4B8C-83A1-F6EECF244321}">
                <p14:modId xmlns:p14="http://schemas.microsoft.com/office/powerpoint/2010/main" val="622611555"/>
              </p:ext>
            </p:extLst>
          </p:nvPr>
        </p:nvGraphicFramePr>
        <p:xfrm>
          <a:off x="6505885" y="1012472"/>
          <a:ext cx="2531454" cy="414945"/>
        </p:xfrm>
        <a:graphic>
          <a:graphicData uri="http://schemas.openxmlformats.org/presentationml/2006/ole">
            <mc:AlternateContent xmlns:mc="http://schemas.openxmlformats.org/markup-compatibility/2006">
              <mc:Choice xmlns:v="urn:schemas-microsoft-com:vml" Requires="v">
                <p:oleObj name="Equation" r:id="rId5" imgW="1638000" imgH="266400" progId="Equation.DSMT4">
                  <p:embed/>
                </p:oleObj>
              </mc:Choice>
              <mc:Fallback>
                <p:oleObj name="Equation" r:id="rId5" imgW="1638000" imgH="266400" progId="Equation.DSMT4">
                  <p:embed/>
                  <p:pic>
                    <p:nvPicPr>
                      <p:cNvPr id="7" name="Object 41"/>
                      <p:cNvPicPr>
                        <a:picLocks noChangeAspect="1" noChangeArrowheads="1"/>
                      </p:cNvPicPr>
                      <p:nvPr/>
                    </p:nvPicPr>
                    <p:blipFill>
                      <a:blip r:embed="rId6"/>
                      <a:srcRect/>
                      <a:stretch>
                        <a:fillRect/>
                      </a:stretch>
                    </p:blipFill>
                    <p:spPr bwMode="auto">
                      <a:xfrm>
                        <a:off x="6505885" y="1012472"/>
                        <a:ext cx="2531454" cy="414945"/>
                      </a:xfrm>
                      <a:prstGeom prst="rect">
                        <a:avLst/>
                      </a:prstGeom>
                      <a:noFill/>
                      <a:ln w="22225">
                        <a:solidFill>
                          <a:srgbClr val="FF00FF"/>
                        </a:solidFill>
                        <a:miter lim="800000"/>
                        <a:headEnd/>
                        <a:tailEnd/>
                      </a:ln>
                    </p:spPr>
                  </p:pic>
                </p:oleObj>
              </mc:Fallback>
            </mc:AlternateContent>
          </a:graphicData>
        </a:graphic>
      </p:graphicFrame>
      <p:pic>
        <p:nvPicPr>
          <p:cNvPr id="2" name="Picture 1"/>
          <p:cNvPicPr>
            <a:picLocks noChangeAspect="1"/>
          </p:cNvPicPr>
          <p:nvPr/>
        </p:nvPicPr>
        <p:blipFill>
          <a:blip r:embed="rId7"/>
          <a:stretch>
            <a:fillRect/>
          </a:stretch>
        </p:blipFill>
        <p:spPr>
          <a:xfrm>
            <a:off x="447460" y="1499400"/>
            <a:ext cx="6058425" cy="2072820"/>
          </a:xfrm>
          <a:prstGeom prst="rect">
            <a:avLst/>
          </a:prstGeom>
        </p:spPr>
      </p:pic>
    </p:spTree>
    <p:extLst>
      <p:ext uri="{BB962C8B-B14F-4D97-AF65-F5344CB8AC3E}">
        <p14:creationId xmlns:p14="http://schemas.microsoft.com/office/powerpoint/2010/main" val="368151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9858">
                                            <p:txEl>
                                              <p:pRg st="0" end="0"/>
                                            </p:txEl>
                                          </p:spTgt>
                                        </p:tgtEl>
                                        <p:attrNameLst>
                                          <p:attrName>style.visibility</p:attrName>
                                        </p:attrNameLst>
                                      </p:cBhvr>
                                      <p:to>
                                        <p:strVal val="visible"/>
                                      </p:to>
                                    </p:set>
                                    <p:animEffect transition="in" filter="fade">
                                      <p:cBhvr>
                                        <p:cTn id="7" dur="500"/>
                                        <p:tgtEl>
                                          <p:spTgt spid="24985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49859"/>
                                        </p:tgtEl>
                                        <p:attrNameLst>
                                          <p:attrName>style.visibility</p:attrName>
                                        </p:attrNameLst>
                                      </p:cBhvr>
                                      <p:to>
                                        <p:strVal val="visible"/>
                                      </p:to>
                                    </p:set>
                                    <p:animEffect transition="in" filter="fade">
                                      <p:cBhvr>
                                        <p:cTn id="10" dur="500"/>
                                        <p:tgtEl>
                                          <p:spTgt spid="2498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9943"/>
                                        </p:tgtEl>
                                        <p:attrNameLst>
                                          <p:attrName>style.visibility</p:attrName>
                                        </p:attrNameLst>
                                      </p:cBhvr>
                                      <p:to>
                                        <p:strVal val="visible"/>
                                      </p:to>
                                    </p:set>
                                    <p:animEffect transition="in" filter="fade">
                                      <p:cBhvr>
                                        <p:cTn id="28" dur="500"/>
                                        <p:tgtEl>
                                          <p:spTgt spid="24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build="p"/>
      <p:bldP spid="2499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body" sz="half" idx="1"/>
          </p:nvPr>
        </p:nvSpPr>
        <p:spPr>
          <a:xfrm>
            <a:off x="457200" y="225880"/>
            <a:ext cx="8458200" cy="979487"/>
          </a:xfrm>
          <a:ln>
            <a:noFill/>
            <a:miter lim="800000"/>
            <a:headEnd/>
            <a:tailEnd/>
          </a:ln>
        </p:spPr>
        <p:txBody>
          <a:bodyPr anchor="ctr"/>
          <a:lstStyle/>
          <a:p>
            <a:pPr eaLnBrk="1" hangingPunct="1">
              <a:lnSpc>
                <a:spcPct val="110000"/>
              </a:lnSpc>
              <a:buFont typeface="Wingdings" panose="05000000000000000000" pitchFamily="2" charset="2"/>
              <a:buNone/>
            </a:pPr>
            <a:r>
              <a:rPr lang="en-US" altLang="en-US" sz="2000" b="1" u="sng">
                <a:solidFill>
                  <a:srgbClr val="000408"/>
                </a:solidFill>
                <a:effectLst>
                  <a:outerShdw blurRad="38100" dist="38100" dir="2700000" algn="tl">
                    <a:srgbClr val="000000">
                      <a:alpha val="43137"/>
                    </a:srgbClr>
                  </a:outerShdw>
                </a:effectLst>
                <a:latin typeface="Arial "/>
              </a:rPr>
              <a:t>BT</a:t>
            </a:r>
            <a:r>
              <a:rPr lang="en-US" altLang="en-US" sz="2000" b="1">
                <a:solidFill>
                  <a:srgbClr val="000408"/>
                </a:solidFill>
                <a:effectLst>
                  <a:outerShdw blurRad="38100" dist="38100" dir="2700000" algn="tl">
                    <a:srgbClr val="000000">
                      <a:alpha val="43137"/>
                    </a:srgbClr>
                  </a:outerShdw>
                </a:effectLst>
                <a:latin typeface="Arial "/>
              </a:rPr>
              <a:t>: </a:t>
            </a:r>
            <a:r>
              <a:rPr lang="en-US" altLang="en-US" sz="2000">
                <a:solidFill>
                  <a:srgbClr val="000408"/>
                </a:solidFill>
                <a:effectLst>
                  <a:outerShdw blurRad="38100" dist="38100" dir="2700000" algn="tl">
                    <a:srgbClr val="000000">
                      <a:alpha val="43137"/>
                    </a:srgbClr>
                  </a:outerShdw>
                </a:effectLst>
                <a:latin typeface="Arial "/>
              </a:rPr>
              <a:t>Hãy vẽ lưu đồ và tính FFT phân chia theo t/g, N=4</a:t>
            </a:r>
          </a:p>
          <a:p>
            <a:pPr eaLnBrk="1" hangingPunct="1">
              <a:lnSpc>
                <a:spcPct val="110000"/>
              </a:lnSpc>
              <a:buFont typeface="Wingdings" panose="05000000000000000000" pitchFamily="2" charset="2"/>
              <a:buNone/>
            </a:pPr>
            <a:endParaRPr lang="en-US" altLang="en-US" sz="2400">
              <a:solidFill>
                <a:srgbClr val="000408"/>
              </a:solidFill>
              <a:latin typeface="Arial "/>
            </a:endParaRPr>
          </a:p>
        </p:txBody>
      </p:sp>
      <p:graphicFrame>
        <p:nvGraphicFramePr>
          <p:cNvPr id="9" name="Object 41"/>
          <p:cNvGraphicFramePr>
            <a:graphicFrameLocks noChangeAspect="1"/>
          </p:cNvGraphicFramePr>
          <p:nvPr>
            <p:extLst>
              <p:ext uri="{D42A27DB-BD31-4B8C-83A1-F6EECF244321}">
                <p14:modId xmlns:p14="http://schemas.microsoft.com/office/powerpoint/2010/main" val="3889295438"/>
              </p:ext>
            </p:extLst>
          </p:nvPr>
        </p:nvGraphicFramePr>
        <p:xfrm>
          <a:off x="3036373" y="1535737"/>
          <a:ext cx="2654000" cy="487667"/>
        </p:xfrm>
        <a:graphic>
          <a:graphicData uri="http://schemas.openxmlformats.org/presentationml/2006/ole">
            <mc:AlternateContent xmlns:mc="http://schemas.openxmlformats.org/markup-compatibility/2006">
              <mc:Choice xmlns:v="urn:schemas-microsoft-com:vml" Requires="v">
                <p:oleObj name="Equation" r:id="rId2" imgW="1511280" imgH="266400" progId="Equation.DSMT4">
                  <p:embed/>
                </p:oleObj>
              </mc:Choice>
              <mc:Fallback>
                <p:oleObj name="Equation" r:id="rId2" imgW="1511280" imgH="266400" progId="Equation.DSMT4">
                  <p:embed/>
                  <p:pic>
                    <p:nvPicPr>
                      <p:cNvPr id="9" name="Object 41"/>
                      <p:cNvPicPr>
                        <a:picLocks noChangeAspect="1" noChangeArrowheads="1"/>
                      </p:cNvPicPr>
                      <p:nvPr/>
                    </p:nvPicPr>
                    <p:blipFill>
                      <a:blip r:embed="rId3"/>
                      <a:srcRect/>
                      <a:stretch>
                        <a:fillRect/>
                      </a:stretch>
                    </p:blipFill>
                    <p:spPr bwMode="auto">
                      <a:xfrm>
                        <a:off x="3036373" y="1535737"/>
                        <a:ext cx="2654000" cy="487667"/>
                      </a:xfrm>
                      <a:prstGeom prst="rect">
                        <a:avLst/>
                      </a:prstGeom>
                      <a:noFill/>
                      <a:ln w="22225">
                        <a:solidFill>
                          <a:srgbClr val="FF00FF"/>
                        </a:solidFill>
                        <a:miter lim="800000"/>
                        <a:headEnd/>
                        <a:tailEnd/>
                      </a:ln>
                    </p:spPr>
                  </p:pic>
                </p:oleObj>
              </mc:Fallback>
            </mc:AlternateContent>
          </a:graphicData>
        </a:graphic>
      </p:graphicFrame>
      <p:graphicFrame>
        <p:nvGraphicFramePr>
          <p:cNvPr id="12" name="Object 23"/>
          <p:cNvGraphicFramePr>
            <a:graphicFrameLocks noChangeAspect="1"/>
          </p:cNvGraphicFramePr>
          <p:nvPr>
            <p:extLst>
              <p:ext uri="{D42A27DB-BD31-4B8C-83A1-F6EECF244321}">
                <p14:modId xmlns:p14="http://schemas.microsoft.com/office/powerpoint/2010/main" val="1507247052"/>
              </p:ext>
            </p:extLst>
          </p:nvPr>
        </p:nvGraphicFramePr>
        <p:xfrm>
          <a:off x="2943225" y="590550"/>
          <a:ext cx="2840296" cy="788971"/>
        </p:xfrm>
        <a:graphic>
          <a:graphicData uri="http://schemas.openxmlformats.org/presentationml/2006/ole">
            <mc:AlternateContent xmlns:mc="http://schemas.openxmlformats.org/markup-compatibility/2006">
              <mc:Choice xmlns:v="urn:schemas-microsoft-com:vml" Requires="v">
                <p:oleObj name="Equation" r:id="rId4" imgW="1371600" imgH="380880" progId="Equation.DSMT4">
                  <p:embed/>
                </p:oleObj>
              </mc:Choice>
              <mc:Fallback>
                <p:oleObj name="Equation" r:id="rId4" imgW="1371600" imgH="380880" progId="Equation.DSMT4">
                  <p:embed/>
                  <p:pic>
                    <p:nvPicPr>
                      <p:cNvPr id="251927" name="Object 23"/>
                      <p:cNvPicPr>
                        <a:picLocks noChangeAspect="1" noChangeArrowheads="1"/>
                      </p:cNvPicPr>
                      <p:nvPr/>
                    </p:nvPicPr>
                    <p:blipFill>
                      <a:blip r:embed="rId5"/>
                      <a:srcRect/>
                      <a:stretch>
                        <a:fillRect/>
                      </a:stretch>
                    </p:blipFill>
                    <p:spPr bwMode="auto">
                      <a:xfrm>
                        <a:off x="2943225" y="590550"/>
                        <a:ext cx="2840296" cy="788971"/>
                      </a:xfrm>
                      <a:prstGeom prst="rect">
                        <a:avLst/>
                      </a:prstGeom>
                      <a:noFill/>
                      <a:ln w="9525">
                        <a:noFill/>
                        <a:miter lim="800000"/>
                        <a:headEnd/>
                        <a:tailEnd/>
                      </a:ln>
                    </p:spPr>
                  </p:pic>
                </p:oleObj>
              </mc:Fallback>
            </mc:AlternateContent>
          </a:graphicData>
        </a:graphic>
      </p:graphicFrame>
      <p:grpSp>
        <p:nvGrpSpPr>
          <p:cNvPr id="78" name="Group 77">
            <a:extLst>
              <a:ext uri="{FF2B5EF4-FFF2-40B4-BE49-F238E27FC236}">
                <a16:creationId xmlns:a16="http://schemas.microsoft.com/office/drawing/2014/main" id="{D9A6C854-5D3C-B948-8DD0-74D40B7ADDF8}"/>
              </a:ext>
            </a:extLst>
          </p:cNvPr>
          <p:cNvGrpSpPr/>
          <p:nvPr/>
        </p:nvGrpSpPr>
        <p:grpSpPr>
          <a:xfrm>
            <a:off x="1219199" y="2779635"/>
            <a:ext cx="7230737" cy="2310158"/>
            <a:chOff x="1219200" y="2779635"/>
            <a:chExt cx="6781800" cy="1890713"/>
          </a:xfrm>
        </p:grpSpPr>
        <p:sp>
          <p:nvSpPr>
            <p:cNvPr id="4" name="Text Box 4">
              <a:extLst>
                <a:ext uri="{FF2B5EF4-FFF2-40B4-BE49-F238E27FC236}">
                  <a16:creationId xmlns:a16="http://schemas.microsoft.com/office/drawing/2014/main" id="{A086B76F-EF1D-E8C4-3C7B-9058C6CA7784}"/>
                </a:ext>
              </a:extLst>
            </p:cNvPr>
            <p:cNvSpPr txBox="1">
              <a:spLocks noChangeArrowheads="1"/>
            </p:cNvSpPr>
            <p:nvPr/>
          </p:nvSpPr>
          <p:spPr bwMode="auto">
            <a:xfrm>
              <a:off x="1219200" y="2784398"/>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22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22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22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2200" b="1">
                  <a:latin typeface="Arial" panose="020B0604020202020204" pitchFamily="34" charset="0"/>
                </a:rPr>
                <a:t>x(3)</a:t>
              </a:r>
            </a:p>
          </p:txBody>
        </p:sp>
        <p:sp>
          <p:nvSpPr>
            <p:cNvPr id="5" name="Line 5">
              <a:extLst>
                <a:ext uri="{FF2B5EF4-FFF2-40B4-BE49-F238E27FC236}">
                  <a16:creationId xmlns:a16="http://schemas.microsoft.com/office/drawing/2014/main" id="{D401951A-7B80-9ECE-F03E-748A4BEAAACC}"/>
                </a:ext>
              </a:extLst>
            </p:cNvPr>
            <p:cNvSpPr>
              <a:spLocks noChangeShapeType="1"/>
            </p:cNvSpPr>
            <p:nvPr/>
          </p:nvSpPr>
          <p:spPr bwMode="auto">
            <a:xfrm>
              <a:off x="1752600" y="3041573"/>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2200"/>
            </a:p>
          </p:txBody>
        </p:sp>
        <p:sp>
          <p:nvSpPr>
            <p:cNvPr id="7" name="Text Box 6">
              <a:extLst>
                <a:ext uri="{FF2B5EF4-FFF2-40B4-BE49-F238E27FC236}">
                  <a16:creationId xmlns:a16="http://schemas.microsoft.com/office/drawing/2014/main" id="{2FF7103D-776D-D2D1-2AEA-411D6A0F43E7}"/>
                </a:ext>
              </a:extLst>
            </p:cNvPr>
            <p:cNvSpPr txBox="1">
              <a:spLocks noChangeArrowheads="1"/>
            </p:cNvSpPr>
            <p:nvPr/>
          </p:nvSpPr>
          <p:spPr bwMode="auto">
            <a:xfrm>
              <a:off x="7467600" y="277963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22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22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22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2200" b="1">
                  <a:latin typeface="Arial" panose="020B0604020202020204" pitchFamily="34" charset="0"/>
                </a:rPr>
                <a:t>X(3)</a:t>
              </a:r>
            </a:p>
          </p:txBody>
        </p:sp>
        <p:sp>
          <p:nvSpPr>
            <p:cNvPr id="26" name="Line 28">
              <a:extLst>
                <a:ext uri="{FF2B5EF4-FFF2-40B4-BE49-F238E27FC236}">
                  <a16:creationId xmlns:a16="http://schemas.microsoft.com/office/drawing/2014/main" id="{5BDBBA42-1AE8-9C16-9B88-6DA234D80256}"/>
                </a:ext>
              </a:extLst>
            </p:cNvPr>
            <p:cNvSpPr>
              <a:spLocks noChangeShapeType="1"/>
            </p:cNvSpPr>
            <p:nvPr/>
          </p:nvSpPr>
          <p:spPr bwMode="auto">
            <a:xfrm flipV="1">
              <a:off x="3810000" y="3074910"/>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27" name="Line 29">
              <a:extLst>
                <a:ext uri="{FF2B5EF4-FFF2-40B4-BE49-F238E27FC236}">
                  <a16:creationId xmlns:a16="http://schemas.microsoft.com/office/drawing/2014/main" id="{ADC2064C-6E4D-0A81-3D5D-2468EDBC510F}"/>
                </a:ext>
              </a:extLst>
            </p:cNvPr>
            <p:cNvSpPr>
              <a:spLocks noChangeShapeType="1"/>
            </p:cNvSpPr>
            <p:nvPr/>
          </p:nvSpPr>
          <p:spPr bwMode="auto">
            <a:xfrm>
              <a:off x="3824288" y="3055860"/>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28" name="Line 32">
              <a:extLst>
                <a:ext uri="{FF2B5EF4-FFF2-40B4-BE49-F238E27FC236}">
                  <a16:creationId xmlns:a16="http://schemas.microsoft.com/office/drawing/2014/main" id="{F8535F75-87D9-6641-4C07-55935BA76A04}"/>
                </a:ext>
              </a:extLst>
            </p:cNvPr>
            <p:cNvSpPr>
              <a:spLocks noChangeShapeType="1"/>
            </p:cNvSpPr>
            <p:nvPr/>
          </p:nvSpPr>
          <p:spPr bwMode="auto">
            <a:xfrm>
              <a:off x="3505200" y="396073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29" name="Line 33">
              <a:extLst>
                <a:ext uri="{FF2B5EF4-FFF2-40B4-BE49-F238E27FC236}">
                  <a16:creationId xmlns:a16="http://schemas.microsoft.com/office/drawing/2014/main" id="{CCD72E97-F429-81B4-88FC-9383B632A6B3}"/>
                </a:ext>
              </a:extLst>
            </p:cNvPr>
            <p:cNvSpPr>
              <a:spLocks noChangeShapeType="1"/>
            </p:cNvSpPr>
            <p:nvPr/>
          </p:nvSpPr>
          <p:spPr bwMode="auto">
            <a:xfrm>
              <a:off x="3505200" y="4375073"/>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30" name="Text Box 34">
              <a:extLst>
                <a:ext uri="{FF2B5EF4-FFF2-40B4-BE49-F238E27FC236}">
                  <a16:creationId xmlns:a16="http://schemas.microsoft.com/office/drawing/2014/main" id="{0F6F48C3-EB0E-04FF-1014-7F0C4875439A}"/>
                </a:ext>
              </a:extLst>
            </p:cNvPr>
            <p:cNvSpPr txBox="1">
              <a:spLocks noChangeArrowheads="1"/>
            </p:cNvSpPr>
            <p:nvPr/>
          </p:nvSpPr>
          <p:spPr bwMode="auto">
            <a:xfrm>
              <a:off x="3048000" y="3551160"/>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2200" b="1">
                  <a:solidFill>
                    <a:srgbClr val="C00000"/>
                  </a:solidFill>
                  <a:latin typeface="Arial" panose="020B0604020202020204" pitchFamily="34" charset="0"/>
                </a:rPr>
                <a:t>W</a:t>
              </a:r>
              <a:r>
                <a:rPr lang="en-US" altLang="en-US" sz="2200" b="1" baseline="30000">
                  <a:solidFill>
                    <a:srgbClr val="C00000"/>
                  </a:solidFill>
                  <a:latin typeface="Arial" panose="020B0604020202020204" pitchFamily="34" charset="0"/>
                </a:rPr>
                <a:t>0</a:t>
              </a:r>
              <a:endParaRPr lang="en-US" altLang="en-US" sz="22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2200" b="1">
                  <a:solidFill>
                    <a:srgbClr val="C00000"/>
                  </a:solidFill>
                  <a:latin typeface="Arial" panose="020B0604020202020204" pitchFamily="34" charset="0"/>
                </a:rPr>
                <a:t>W</a:t>
              </a:r>
              <a:r>
                <a:rPr lang="en-US" altLang="en-US" sz="2200" b="1" baseline="30000">
                  <a:solidFill>
                    <a:srgbClr val="C00000"/>
                  </a:solidFill>
                  <a:latin typeface="Arial" panose="020B0604020202020204" pitchFamily="34" charset="0"/>
                </a:rPr>
                <a:t>1</a:t>
              </a:r>
              <a:endParaRPr lang="en-US" altLang="en-US" sz="2200" b="1" baseline="-25000">
                <a:solidFill>
                  <a:srgbClr val="C00000"/>
                </a:solidFill>
                <a:latin typeface="Arial" panose="020B0604020202020204" pitchFamily="34" charset="0"/>
              </a:endParaRPr>
            </a:p>
          </p:txBody>
        </p:sp>
        <p:sp>
          <p:nvSpPr>
            <p:cNvPr id="31" name="Line 35">
              <a:extLst>
                <a:ext uri="{FF2B5EF4-FFF2-40B4-BE49-F238E27FC236}">
                  <a16:creationId xmlns:a16="http://schemas.microsoft.com/office/drawing/2014/main" id="{547D700C-EAD8-C5CC-0A13-427B9677EAC6}"/>
                </a:ext>
              </a:extLst>
            </p:cNvPr>
            <p:cNvSpPr>
              <a:spLocks noChangeShapeType="1"/>
            </p:cNvSpPr>
            <p:nvPr/>
          </p:nvSpPr>
          <p:spPr bwMode="auto">
            <a:xfrm>
              <a:off x="3810000" y="3484485"/>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32" name="Line 36">
              <a:extLst>
                <a:ext uri="{FF2B5EF4-FFF2-40B4-BE49-F238E27FC236}">
                  <a16:creationId xmlns:a16="http://schemas.microsoft.com/office/drawing/2014/main" id="{D018942F-E46A-53F7-0A62-72A4B5DEAE14}"/>
                </a:ext>
              </a:extLst>
            </p:cNvPr>
            <p:cNvSpPr>
              <a:spLocks noChangeShapeType="1"/>
            </p:cNvSpPr>
            <p:nvPr/>
          </p:nvSpPr>
          <p:spPr bwMode="auto">
            <a:xfrm flipV="1">
              <a:off x="3810000" y="3513060"/>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39" name="Line 47">
              <a:extLst>
                <a:ext uri="{FF2B5EF4-FFF2-40B4-BE49-F238E27FC236}">
                  <a16:creationId xmlns:a16="http://schemas.microsoft.com/office/drawing/2014/main" id="{37DFA597-A735-3C4C-5A7E-2817D62F64FD}"/>
                </a:ext>
              </a:extLst>
            </p:cNvPr>
            <p:cNvSpPr>
              <a:spLocks noChangeShapeType="1"/>
            </p:cNvSpPr>
            <p:nvPr/>
          </p:nvSpPr>
          <p:spPr bwMode="auto">
            <a:xfrm>
              <a:off x="2176463" y="3060623"/>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40" name="Line 48">
              <a:extLst>
                <a:ext uri="{FF2B5EF4-FFF2-40B4-BE49-F238E27FC236}">
                  <a16:creationId xmlns:a16="http://schemas.microsoft.com/office/drawing/2014/main" id="{40C4FCD5-A854-EEEB-AEBF-9076AEBEBA00}"/>
                </a:ext>
              </a:extLst>
            </p:cNvPr>
            <p:cNvSpPr>
              <a:spLocks noChangeShapeType="1"/>
            </p:cNvSpPr>
            <p:nvPr/>
          </p:nvSpPr>
          <p:spPr bwMode="auto">
            <a:xfrm flipV="1">
              <a:off x="2176463" y="3035223"/>
              <a:ext cx="762000" cy="439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41" name="Line 49">
              <a:extLst>
                <a:ext uri="{FF2B5EF4-FFF2-40B4-BE49-F238E27FC236}">
                  <a16:creationId xmlns:a16="http://schemas.microsoft.com/office/drawing/2014/main" id="{61C48B7D-216E-399C-C583-3C103E56855D}"/>
                </a:ext>
              </a:extLst>
            </p:cNvPr>
            <p:cNvSpPr>
              <a:spLocks noChangeShapeType="1"/>
            </p:cNvSpPr>
            <p:nvPr/>
          </p:nvSpPr>
          <p:spPr bwMode="auto">
            <a:xfrm>
              <a:off x="2447925" y="347019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42" name="Line 50">
              <a:extLst>
                <a:ext uri="{FF2B5EF4-FFF2-40B4-BE49-F238E27FC236}">
                  <a16:creationId xmlns:a16="http://schemas.microsoft.com/office/drawing/2014/main" id="{3A4FBDDA-6482-35BA-24B2-85285C5C3C9B}"/>
                </a:ext>
              </a:extLst>
            </p:cNvPr>
            <p:cNvSpPr>
              <a:spLocks noChangeShapeType="1"/>
            </p:cNvSpPr>
            <p:nvPr/>
          </p:nvSpPr>
          <p:spPr bwMode="auto">
            <a:xfrm>
              <a:off x="2181225" y="3960735"/>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43" name="Line 51">
              <a:extLst>
                <a:ext uri="{FF2B5EF4-FFF2-40B4-BE49-F238E27FC236}">
                  <a16:creationId xmlns:a16="http://schemas.microsoft.com/office/drawing/2014/main" id="{351D09AF-C04A-2B10-4361-DB01B3D4056B}"/>
                </a:ext>
              </a:extLst>
            </p:cNvPr>
            <p:cNvSpPr>
              <a:spLocks noChangeShapeType="1"/>
            </p:cNvSpPr>
            <p:nvPr/>
          </p:nvSpPr>
          <p:spPr bwMode="auto">
            <a:xfrm flipV="1">
              <a:off x="2181225" y="3935335"/>
              <a:ext cx="762000" cy="439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44" name="Line 52">
              <a:extLst>
                <a:ext uri="{FF2B5EF4-FFF2-40B4-BE49-F238E27FC236}">
                  <a16:creationId xmlns:a16="http://schemas.microsoft.com/office/drawing/2014/main" id="{932EC8E5-1F86-CD0D-E74C-5E67C0844401}"/>
                </a:ext>
              </a:extLst>
            </p:cNvPr>
            <p:cNvSpPr>
              <a:spLocks noChangeShapeType="1"/>
            </p:cNvSpPr>
            <p:nvPr/>
          </p:nvSpPr>
          <p:spPr bwMode="auto">
            <a:xfrm>
              <a:off x="2452688" y="437031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51" name="Text Box 59">
              <a:extLst>
                <a:ext uri="{FF2B5EF4-FFF2-40B4-BE49-F238E27FC236}">
                  <a16:creationId xmlns:a16="http://schemas.microsoft.com/office/drawing/2014/main" id="{3335A7EB-D71D-620A-E9F4-FA683F42D736}"/>
                </a:ext>
              </a:extLst>
            </p:cNvPr>
            <p:cNvSpPr txBox="1">
              <a:spLocks noChangeArrowheads="1"/>
            </p:cNvSpPr>
            <p:nvPr/>
          </p:nvSpPr>
          <p:spPr bwMode="auto">
            <a:xfrm>
              <a:off x="2147888" y="3441623"/>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2200" b="1">
                  <a:solidFill>
                    <a:srgbClr val="C00000"/>
                  </a:solidFill>
                  <a:latin typeface="Arial" panose="020B0604020202020204" pitchFamily="34" charset="0"/>
                </a:rPr>
                <a:t>-1</a:t>
              </a:r>
            </a:p>
          </p:txBody>
        </p:sp>
        <p:sp>
          <p:nvSpPr>
            <p:cNvPr id="52" name="Text Box 60">
              <a:extLst>
                <a:ext uri="{FF2B5EF4-FFF2-40B4-BE49-F238E27FC236}">
                  <a16:creationId xmlns:a16="http://schemas.microsoft.com/office/drawing/2014/main" id="{C3CE9427-8475-A459-10EA-70676A0BFAF9}"/>
                </a:ext>
              </a:extLst>
            </p:cNvPr>
            <p:cNvSpPr txBox="1">
              <a:spLocks noChangeArrowheads="1"/>
            </p:cNvSpPr>
            <p:nvPr/>
          </p:nvSpPr>
          <p:spPr bwMode="auto">
            <a:xfrm>
              <a:off x="2176463" y="430363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2200" b="1">
                  <a:solidFill>
                    <a:srgbClr val="C00000"/>
                  </a:solidFill>
                  <a:latin typeface="Arial" panose="020B0604020202020204" pitchFamily="34" charset="0"/>
                </a:rPr>
                <a:t>-1</a:t>
              </a:r>
            </a:p>
          </p:txBody>
        </p:sp>
        <p:sp>
          <p:nvSpPr>
            <p:cNvPr id="55" name="Line 63">
              <a:extLst>
                <a:ext uri="{FF2B5EF4-FFF2-40B4-BE49-F238E27FC236}">
                  <a16:creationId xmlns:a16="http://schemas.microsoft.com/office/drawing/2014/main" id="{EDADB36D-BC23-F851-48AA-42D833910008}"/>
                </a:ext>
              </a:extLst>
            </p:cNvPr>
            <p:cNvSpPr>
              <a:spLocks noChangeShapeType="1"/>
            </p:cNvSpPr>
            <p:nvPr/>
          </p:nvSpPr>
          <p:spPr bwMode="auto">
            <a:xfrm>
              <a:off x="1752600" y="3474960"/>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2200"/>
            </a:p>
          </p:txBody>
        </p:sp>
        <p:sp>
          <p:nvSpPr>
            <p:cNvPr id="56" name="Line 64">
              <a:extLst>
                <a:ext uri="{FF2B5EF4-FFF2-40B4-BE49-F238E27FC236}">
                  <a16:creationId xmlns:a16="http://schemas.microsoft.com/office/drawing/2014/main" id="{113D8C63-9686-42C1-B11F-BCD1669390A7}"/>
                </a:ext>
              </a:extLst>
            </p:cNvPr>
            <p:cNvSpPr>
              <a:spLocks noChangeShapeType="1"/>
            </p:cNvSpPr>
            <p:nvPr/>
          </p:nvSpPr>
          <p:spPr bwMode="auto">
            <a:xfrm>
              <a:off x="1752600" y="3951210"/>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2200"/>
            </a:p>
          </p:txBody>
        </p:sp>
        <p:sp>
          <p:nvSpPr>
            <p:cNvPr id="57" name="Line 65">
              <a:extLst>
                <a:ext uri="{FF2B5EF4-FFF2-40B4-BE49-F238E27FC236}">
                  <a16:creationId xmlns:a16="http://schemas.microsoft.com/office/drawing/2014/main" id="{393F3AF4-F624-179A-7810-5E7A8F7A54FB}"/>
                </a:ext>
              </a:extLst>
            </p:cNvPr>
            <p:cNvSpPr>
              <a:spLocks noChangeShapeType="1"/>
            </p:cNvSpPr>
            <p:nvPr/>
          </p:nvSpPr>
          <p:spPr bwMode="auto">
            <a:xfrm>
              <a:off x="1752600" y="4379835"/>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sz="2200"/>
            </a:p>
          </p:txBody>
        </p:sp>
        <p:sp>
          <p:nvSpPr>
            <p:cNvPr id="65" name="Text Box 96">
              <a:extLst>
                <a:ext uri="{FF2B5EF4-FFF2-40B4-BE49-F238E27FC236}">
                  <a16:creationId xmlns:a16="http://schemas.microsoft.com/office/drawing/2014/main" id="{7DE0187D-0A2C-2632-ABC3-229854041CC7}"/>
                </a:ext>
              </a:extLst>
            </p:cNvPr>
            <p:cNvSpPr txBox="1">
              <a:spLocks noChangeArrowheads="1"/>
            </p:cNvSpPr>
            <p:nvPr/>
          </p:nvSpPr>
          <p:spPr bwMode="auto">
            <a:xfrm>
              <a:off x="3886200" y="430363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2200" b="1">
                  <a:solidFill>
                    <a:srgbClr val="C00000"/>
                  </a:solidFill>
                  <a:latin typeface="Arial" panose="020B0604020202020204" pitchFamily="34" charset="0"/>
                </a:rPr>
                <a:t>-1</a:t>
              </a:r>
            </a:p>
          </p:txBody>
        </p:sp>
        <p:sp>
          <p:nvSpPr>
            <p:cNvPr id="67" name="Line 98">
              <a:extLst>
                <a:ext uri="{FF2B5EF4-FFF2-40B4-BE49-F238E27FC236}">
                  <a16:creationId xmlns:a16="http://schemas.microsoft.com/office/drawing/2014/main" id="{8BFEC851-95D1-DD38-9301-57448BC2B382}"/>
                </a:ext>
              </a:extLst>
            </p:cNvPr>
            <p:cNvSpPr>
              <a:spLocks noChangeShapeType="1"/>
            </p:cNvSpPr>
            <p:nvPr/>
          </p:nvSpPr>
          <p:spPr bwMode="auto">
            <a:xfrm>
              <a:off x="4386263" y="3936923"/>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68" name="Line 99">
              <a:extLst>
                <a:ext uri="{FF2B5EF4-FFF2-40B4-BE49-F238E27FC236}">
                  <a16:creationId xmlns:a16="http://schemas.microsoft.com/office/drawing/2014/main" id="{D1B238CF-48A5-E57A-CF38-166F318402C9}"/>
                </a:ext>
              </a:extLst>
            </p:cNvPr>
            <p:cNvSpPr>
              <a:spLocks noChangeShapeType="1"/>
            </p:cNvSpPr>
            <p:nvPr/>
          </p:nvSpPr>
          <p:spPr bwMode="auto">
            <a:xfrm>
              <a:off x="4343400" y="437983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sz="2200"/>
            </a:p>
          </p:txBody>
        </p:sp>
        <p:sp>
          <p:nvSpPr>
            <p:cNvPr id="69" name="Text Box 100">
              <a:extLst>
                <a:ext uri="{FF2B5EF4-FFF2-40B4-BE49-F238E27FC236}">
                  <a16:creationId xmlns:a16="http://schemas.microsoft.com/office/drawing/2014/main" id="{C6D455F5-156B-CC44-1852-B5F8604AAB2F}"/>
                </a:ext>
              </a:extLst>
            </p:cNvPr>
            <p:cNvSpPr txBox="1">
              <a:spLocks noChangeArrowheads="1"/>
            </p:cNvSpPr>
            <p:nvPr/>
          </p:nvSpPr>
          <p:spPr bwMode="auto">
            <a:xfrm>
              <a:off x="3886200" y="3936923"/>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2200" b="1">
                  <a:solidFill>
                    <a:srgbClr val="C00000"/>
                  </a:solidFill>
                  <a:latin typeface="Arial" panose="020B0604020202020204" pitchFamily="34" charset="0"/>
                </a:rPr>
                <a:t>-1</a:t>
              </a:r>
            </a:p>
          </p:txBody>
        </p:sp>
      </p:grpSp>
    </p:spTree>
    <p:extLst>
      <p:ext uri="{BB962C8B-B14F-4D97-AF65-F5344CB8AC3E}">
        <p14:creationId xmlns:p14="http://schemas.microsoft.com/office/powerpoint/2010/main" val="208592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body" sz="half" idx="1"/>
          </p:nvPr>
        </p:nvSpPr>
        <p:spPr>
          <a:xfrm>
            <a:off x="457200" y="225880"/>
            <a:ext cx="8458200" cy="979487"/>
          </a:xfrm>
          <a:ln>
            <a:noFill/>
            <a:miter lim="800000"/>
            <a:headEnd/>
            <a:tailEnd/>
          </a:ln>
        </p:spPr>
        <p:txBody>
          <a:bodyPr anchor="ctr"/>
          <a:lstStyle/>
          <a:p>
            <a:pPr eaLnBrk="1" hangingPunct="1">
              <a:lnSpc>
                <a:spcPct val="110000"/>
              </a:lnSpc>
              <a:buFont typeface="Wingdings" panose="05000000000000000000" pitchFamily="2" charset="2"/>
              <a:buNone/>
            </a:pPr>
            <a:r>
              <a:rPr lang="en-US" altLang="en-US" sz="2000" b="1" u="sng">
                <a:solidFill>
                  <a:srgbClr val="000408"/>
                </a:solidFill>
                <a:effectLst>
                  <a:outerShdw blurRad="38100" dist="38100" dir="2700000" algn="tl">
                    <a:srgbClr val="000000">
                      <a:alpha val="43137"/>
                    </a:srgbClr>
                  </a:outerShdw>
                </a:effectLst>
                <a:latin typeface="Arial "/>
              </a:rPr>
              <a:t>BT</a:t>
            </a:r>
            <a:r>
              <a:rPr lang="en-US" altLang="en-US" sz="2000" b="1">
                <a:solidFill>
                  <a:srgbClr val="000408"/>
                </a:solidFill>
                <a:effectLst>
                  <a:outerShdw blurRad="38100" dist="38100" dir="2700000" algn="tl">
                    <a:srgbClr val="000000">
                      <a:alpha val="43137"/>
                    </a:srgbClr>
                  </a:outerShdw>
                </a:effectLst>
                <a:latin typeface="Arial "/>
              </a:rPr>
              <a:t>: </a:t>
            </a:r>
            <a:r>
              <a:rPr lang="en-US" altLang="en-US" sz="2000">
                <a:solidFill>
                  <a:srgbClr val="000408"/>
                </a:solidFill>
                <a:effectLst>
                  <a:outerShdw blurRad="38100" dist="38100" dir="2700000" algn="tl">
                    <a:srgbClr val="000000">
                      <a:alpha val="43137"/>
                    </a:srgbClr>
                  </a:outerShdw>
                </a:effectLst>
                <a:latin typeface="Arial "/>
              </a:rPr>
              <a:t>Hãy vẽ lưu đồ và tính FFT phân chia theo t/g, N=8</a:t>
            </a:r>
          </a:p>
          <a:p>
            <a:pPr eaLnBrk="1" hangingPunct="1">
              <a:lnSpc>
                <a:spcPct val="110000"/>
              </a:lnSpc>
              <a:buFont typeface="Wingdings" panose="05000000000000000000" pitchFamily="2" charset="2"/>
              <a:buNone/>
            </a:pPr>
            <a:endParaRPr lang="en-US" altLang="en-US" sz="2400">
              <a:solidFill>
                <a:srgbClr val="000408"/>
              </a:solidFill>
              <a:latin typeface="Arial "/>
            </a:endParaRPr>
          </a:p>
        </p:txBody>
      </p:sp>
      <p:graphicFrame>
        <p:nvGraphicFramePr>
          <p:cNvPr id="9" name="Object 41"/>
          <p:cNvGraphicFramePr>
            <a:graphicFrameLocks noChangeAspect="1"/>
          </p:cNvGraphicFramePr>
          <p:nvPr/>
        </p:nvGraphicFramePr>
        <p:xfrm>
          <a:off x="1017370" y="1322044"/>
          <a:ext cx="6143625" cy="682625"/>
        </p:xfrm>
        <a:graphic>
          <a:graphicData uri="http://schemas.openxmlformats.org/presentationml/2006/ole">
            <mc:AlternateContent xmlns:mc="http://schemas.openxmlformats.org/markup-compatibility/2006">
              <mc:Choice xmlns:v="urn:schemas-microsoft-com:vml" Requires="v">
                <p:oleObj name="Equation" r:id="rId2" imgW="4279680" imgH="457200" progId="Equation.DSMT4">
                  <p:embed/>
                </p:oleObj>
              </mc:Choice>
              <mc:Fallback>
                <p:oleObj name="Equation" r:id="rId2" imgW="4279680" imgH="457200" progId="Equation.DSMT4">
                  <p:embed/>
                  <p:pic>
                    <p:nvPicPr>
                      <p:cNvPr id="9" name="Object 41"/>
                      <p:cNvPicPr>
                        <a:picLocks noChangeAspect="1" noChangeArrowheads="1"/>
                      </p:cNvPicPr>
                      <p:nvPr/>
                    </p:nvPicPr>
                    <p:blipFill>
                      <a:blip r:embed="rId3"/>
                      <a:srcRect/>
                      <a:stretch>
                        <a:fillRect/>
                      </a:stretch>
                    </p:blipFill>
                    <p:spPr bwMode="auto">
                      <a:xfrm>
                        <a:off x="1017370" y="1322044"/>
                        <a:ext cx="6143625" cy="682625"/>
                      </a:xfrm>
                      <a:prstGeom prst="rect">
                        <a:avLst/>
                      </a:prstGeom>
                      <a:noFill/>
                      <a:ln w="22225">
                        <a:solidFill>
                          <a:srgbClr val="FF00FF"/>
                        </a:solidFill>
                        <a:miter lim="800000"/>
                        <a:headEnd/>
                        <a:tailEnd/>
                      </a:ln>
                    </p:spPr>
                  </p:pic>
                </p:oleObj>
              </mc:Fallback>
            </mc:AlternateContent>
          </a:graphicData>
        </a:graphic>
      </p:graphicFrame>
      <p:graphicFrame>
        <p:nvGraphicFramePr>
          <p:cNvPr id="12" name="Object 23"/>
          <p:cNvGraphicFramePr>
            <a:graphicFrameLocks noChangeAspect="1"/>
          </p:cNvGraphicFramePr>
          <p:nvPr/>
        </p:nvGraphicFramePr>
        <p:xfrm>
          <a:off x="2645115" y="590982"/>
          <a:ext cx="2826350" cy="618485"/>
        </p:xfrm>
        <a:graphic>
          <a:graphicData uri="http://schemas.openxmlformats.org/presentationml/2006/ole">
            <mc:AlternateContent xmlns:mc="http://schemas.openxmlformats.org/markup-compatibility/2006">
              <mc:Choice xmlns:v="urn:schemas-microsoft-com:vml" Requires="v">
                <p:oleObj name="Equation" r:id="rId4" imgW="1739880" imgH="380880" progId="Equation.DSMT4">
                  <p:embed/>
                </p:oleObj>
              </mc:Choice>
              <mc:Fallback>
                <p:oleObj name="Equation" r:id="rId4" imgW="1739880" imgH="380880" progId="Equation.DSMT4">
                  <p:embed/>
                  <p:pic>
                    <p:nvPicPr>
                      <p:cNvPr id="12" name="Object 23"/>
                      <p:cNvPicPr>
                        <a:picLocks noChangeAspect="1" noChangeArrowheads="1"/>
                      </p:cNvPicPr>
                      <p:nvPr/>
                    </p:nvPicPr>
                    <p:blipFill>
                      <a:blip r:embed="rId5"/>
                      <a:srcRect/>
                      <a:stretch>
                        <a:fillRect/>
                      </a:stretch>
                    </p:blipFill>
                    <p:spPr bwMode="auto">
                      <a:xfrm>
                        <a:off x="2645115" y="590982"/>
                        <a:ext cx="2826350" cy="618485"/>
                      </a:xfrm>
                      <a:prstGeom prst="rect">
                        <a:avLst/>
                      </a:prstGeom>
                      <a:noFill/>
                      <a:ln w="9525">
                        <a:noFill/>
                        <a:miter lim="800000"/>
                        <a:headEnd/>
                        <a:tailEnd/>
                      </a:ln>
                    </p:spPr>
                  </p:pic>
                </p:oleObj>
              </mc:Fallback>
            </mc:AlternateContent>
          </a:graphicData>
        </a:graphic>
      </p:graphicFrame>
      <p:grpSp>
        <p:nvGrpSpPr>
          <p:cNvPr id="86" name="Group 85"/>
          <p:cNvGrpSpPr/>
          <p:nvPr/>
        </p:nvGrpSpPr>
        <p:grpSpPr>
          <a:xfrm>
            <a:off x="386861" y="2180491"/>
            <a:ext cx="7367954" cy="4413740"/>
            <a:chOff x="1600200" y="1143000"/>
            <a:chExt cx="6781800" cy="3862388"/>
          </a:xfrm>
        </p:grpSpPr>
        <p:sp>
          <p:nvSpPr>
            <p:cNvPr id="87" name="Text Box 4"/>
            <p:cNvSpPr txBox="1">
              <a:spLocks noChangeArrowheads="1"/>
            </p:cNvSpPr>
            <p:nvPr/>
          </p:nvSpPr>
          <p:spPr bwMode="auto">
            <a:xfrm>
              <a:off x="1600200" y="1147763"/>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p:txBody>
        </p:sp>
        <p:sp>
          <p:nvSpPr>
            <p:cNvPr id="88" name="Line 5"/>
            <p:cNvSpPr>
              <a:spLocks noChangeShapeType="1"/>
            </p:cNvSpPr>
            <p:nvPr/>
          </p:nvSpPr>
          <p:spPr bwMode="auto">
            <a:xfrm>
              <a:off x="2133600" y="1404938"/>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9" name="Text Box 6"/>
            <p:cNvSpPr txBox="1">
              <a:spLocks noChangeArrowheads="1"/>
            </p:cNvSpPr>
            <p:nvPr/>
          </p:nvSpPr>
          <p:spPr bwMode="auto">
            <a:xfrm>
              <a:off x="7848600" y="1143000"/>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p:txBody>
        </p:sp>
        <p:sp>
          <p:nvSpPr>
            <p:cNvPr id="90" name="Text Box 7"/>
            <p:cNvSpPr txBox="1">
              <a:spLocks noChangeArrowheads="1"/>
            </p:cNvSpPr>
            <p:nvPr/>
          </p:nvSpPr>
          <p:spPr bwMode="auto">
            <a:xfrm>
              <a:off x="1600200" y="3068638"/>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91" name="Text Box 8"/>
            <p:cNvSpPr txBox="1">
              <a:spLocks noChangeArrowheads="1"/>
            </p:cNvSpPr>
            <p:nvPr/>
          </p:nvSpPr>
          <p:spPr bwMode="auto">
            <a:xfrm>
              <a:off x="7848600" y="306387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92" name="Line 9"/>
            <p:cNvSpPr>
              <a:spLocks noChangeShapeType="1"/>
            </p:cNvSpPr>
            <p:nvPr/>
          </p:nvSpPr>
          <p:spPr bwMode="auto">
            <a:xfrm>
              <a:off x="6829425" y="4681538"/>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3" name="Line 10"/>
            <p:cNvSpPr>
              <a:spLocks noChangeShapeType="1"/>
            </p:cNvSpPr>
            <p:nvPr/>
          </p:nvSpPr>
          <p:spPr bwMode="auto">
            <a:xfrm>
              <a:off x="6829425" y="4224338"/>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4" name="Line 11"/>
            <p:cNvSpPr>
              <a:spLocks noChangeShapeType="1"/>
            </p:cNvSpPr>
            <p:nvPr/>
          </p:nvSpPr>
          <p:spPr bwMode="auto">
            <a:xfrm>
              <a:off x="6829425" y="3767138"/>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5" name="Line 12"/>
            <p:cNvSpPr>
              <a:spLocks noChangeShapeType="1"/>
            </p:cNvSpPr>
            <p:nvPr/>
          </p:nvSpPr>
          <p:spPr bwMode="auto">
            <a:xfrm>
              <a:off x="6829425" y="3309938"/>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6" name="Text Box 17"/>
            <p:cNvSpPr txBox="1">
              <a:spLocks noChangeArrowheads="1"/>
            </p:cNvSpPr>
            <p:nvPr/>
          </p:nvSpPr>
          <p:spPr bwMode="auto">
            <a:xfrm>
              <a:off x="5381625" y="292417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3</a:t>
              </a:r>
            </a:p>
          </p:txBody>
        </p:sp>
        <p:sp>
          <p:nvSpPr>
            <p:cNvPr id="97" name="Text Box 18"/>
            <p:cNvSpPr txBox="1">
              <a:spLocks noChangeArrowheads="1"/>
            </p:cNvSpPr>
            <p:nvPr/>
          </p:nvSpPr>
          <p:spPr bwMode="auto">
            <a:xfrm>
              <a:off x="6800850" y="3233738"/>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98" name="Line 19"/>
            <p:cNvSpPr>
              <a:spLocks noChangeShapeType="1"/>
            </p:cNvSpPr>
            <p:nvPr/>
          </p:nvSpPr>
          <p:spPr bwMode="auto">
            <a:xfrm flipV="1">
              <a:off x="6096000" y="1404938"/>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99" name="Line 20"/>
            <p:cNvSpPr>
              <a:spLocks noChangeShapeType="1"/>
            </p:cNvSpPr>
            <p:nvPr/>
          </p:nvSpPr>
          <p:spPr bwMode="auto">
            <a:xfrm flipV="1">
              <a:off x="6067425" y="1862138"/>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0" name="Line 21"/>
            <p:cNvSpPr>
              <a:spLocks noChangeShapeType="1"/>
            </p:cNvSpPr>
            <p:nvPr/>
          </p:nvSpPr>
          <p:spPr bwMode="auto">
            <a:xfrm flipV="1">
              <a:off x="6067425" y="2319338"/>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1" name="Line 22"/>
            <p:cNvSpPr>
              <a:spLocks noChangeShapeType="1"/>
            </p:cNvSpPr>
            <p:nvPr/>
          </p:nvSpPr>
          <p:spPr bwMode="auto">
            <a:xfrm flipV="1">
              <a:off x="6067425" y="2776538"/>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2" name="Line 23"/>
            <p:cNvSpPr>
              <a:spLocks noChangeShapeType="1"/>
            </p:cNvSpPr>
            <p:nvPr/>
          </p:nvSpPr>
          <p:spPr bwMode="auto">
            <a:xfrm>
              <a:off x="6143625" y="2776538"/>
              <a:ext cx="12954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3" name="Line 24"/>
            <p:cNvSpPr>
              <a:spLocks noChangeShapeType="1"/>
            </p:cNvSpPr>
            <p:nvPr/>
          </p:nvSpPr>
          <p:spPr bwMode="auto">
            <a:xfrm>
              <a:off x="6143625" y="2319338"/>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4" name="Line 25"/>
            <p:cNvSpPr>
              <a:spLocks noChangeShapeType="1"/>
            </p:cNvSpPr>
            <p:nvPr/>
          </p:nvSpPr>
          <p:spPr bwMode="auto">
            <a:xfrm>
              <a:off x="6143625" y="1862138"/>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5" name="Line 26"/>
            <p:cNvSpPr>
              <a:spLocks noChangeShapeType="1"/>
            </p:cNvSpPr>
            <p:nvPr/>
          </p:nvSpPr>
          <p:spPr bwMode="auto">
            <a:xfrm>
              <a:off x="6143625" y="1404938"/>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6" name="Line 28"/>
            <p:cNvSpPr>
              <a:spLocks noChangeShapeType="1"/>
            </p:cNvSpPr>
            <p:nvPr/>
          </p:nvSpPr>
          <p:spPr bwMode="auto">
            <a:xfrm flipV="1">
              <a:off x="4191000" y="1438275"/>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7" name="Line 29"/>
            <p:cNvSpPr>
              <a:spLocks noChangeShapeType="1"/>
            </p:cNvSpPr>
            <p:nvPr/>
          </p:nvSpPr>
          <p:spPr bwMode="auto">
            <a:xfrm>
              <a:off x="4205288" y="1419225"/>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8" name="Line 32"/>
            <p:cNvSpPr>
              <a:spLocks noChangeShapeType="1"/>
            </p:cNvSpPr>
            <p:nvPr/>
          </p:nvSpPr>
          <p:spPr bwMode="auto">
            <a:xfrm>
              <a:off x="3886200" y="232410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09" name="Line 33"/>
            <p:cNvSpPr>
              <a:spLocks noChangeShapeType="1"/>
            </p:cNvSpPr>
            <p:nvPr/>
          </p:nvSpPr>
          <p:spPr bwMode="auto">
            <a:xfrm>
              <a:off x="3886200" y="273843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10" name="Text Box 34"/>
            <p:cNvSpPr txBox="1">
              <a:spLocks noChangeArrowheads="1"/>
            </p:cNvSpPr>
            <p:nvPr/>
          </p:nvSpPr>
          <p:spPr bwMode="auto">
            <a:xfrm>
              <a:off x="3429000" y="1914525"/>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endParaRPr lang="en-US" altLang="en-US" sz="18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endParaRPr lang="en-US" altLang="en-US" sz="1800" b="1" baseline="-25000">
                <a:solidFill>
                  <a:srgbClr val="C00000"/>
                </a:solidFill>
                <a:latin typeface="Arial" panose="020B0604020202020204" pitchFamily="34" charset="0"/>
              </a:endParaRPr>
            </a:p>
          </p:txBody>
        </p:sp>
        <p:sp>
          <p:nvSpPr>
            <p:cNvPr id="111" name="Line 35"/>
            <p:cNvSpPr>
              <a:spLocks noChangeShapeType="1"/>
            </p:cNvSpPr>
            <p:nvPr/>
          </p:nvSpPr>
          <p:spPr bwMode="auto">
            <a:xfrm>
              <a:off x="4191000" y="1847850"/>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12" name="Line 36"/>
            <p:cNvSpPr>
              <a:spLocks noChangeShapeType="1"/>
            </p:cNvSpPr>
            <p:nvPr/>
          </p:nvSpPr>
          <p:spPr bwMode="auto">
            <a:xfrm flipV="1">
              <a:off x="4191000" y="1876425"/>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13" name="Line 37"/>
            <p:cNvSpPr>
              <a:spLocks noChangeShapeType="1"/>
            </p:cNvSpPr>
            <p:nvPr/>
          </p:nvSpPr>
          <p:spPr bwMode="auto">
            <a:xfrm flipV="1">
              <a:off x="4191000" y="3343275"/>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14" name="Line 38"/>
            <p:cNvSpPr>
              <a:spLocks noChangeShapeType="1"/>
            </p:cNvSpPr>
            <p:nvPr/>
          </p:nvSpPr>
          <p:spPr bwMode="auto">
            <a:xfrm>
              <a:off x="4205288" y="3338513"/>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15" name="Line 41"/>
            <p:cNvSpPr>
              <a:spLocks noChangeShapeType="1"/>
            </p:cNvSpPr>
            <p:nvPr/>
          </p:nvSpPr>
          <p:spPr bwMode="auto">
            <a:xfrm>
              <a:off x="4800600" y="424338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16" name="Line 42"/>
            <p:cNvSpPr>
              <a:spLocks noChangeShapeType="1"/>
            </p:cNvSpPr>
            <p:nvPr/>
          </p:nvSpPr>
          <p:spPr bwMode="auto">
            <a:xfrm>
              <a:off x="4800600" y="468153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17" name="Line 43"/>
            <p:cNvSpPr>
              <a:spLocks noChangeShapeType="1"/>
            </p:cNvSpPr>
            <p:nvPr/>
          </p:nvSpPr>
          <p:spPr bwMode="auto">
            <a:xfrm>
              <a:off x="4191000" y="3767138"/>
              <a:ext cx="900113" cy="9001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18" name="Line 44"/>
            <p:cNvSpPr>
              <a:spLocks noChangeShapeType="1"/>
            </p:cNvSpPr>
            <p:nvPr/>
          </p:nvSpPr>
          <p:spPr bwMode="auto">
            <a:xfrm flipV="1">
              <a:off x="4191000" y="3786188"/>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19" name="Line 47"/>
            <p:cNvSpPr>
              <a:spLocks noChangeShapeType="1"/>
            </p:cNvSpPr>
            <p:nvPr/>
          </p:nvSpPr>
          <p:spPr bwMode="auto">
            <a:xfrm>
              <a:off x="2557463" y="1423988"/>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20" name="Line 48"/>
            <p:cNvSpPr>
              <a:spLocks noChangeShapeType="1"/>
            </p:cNvSpPr>
            <p:nvPr/>
          </p:nvSpPr>
          <p:spPr bwMode="auto">
            <a:xfrm flipV="1">
              <a:off x="2557463" y="1398588"/>
              <a:ext cx="762000" cy="439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21" name="Line 49"/>
            <p:cNvSpPr>
              <a:spLocks noChangeShapeType="1"/>
            </p:cNvSpPr>
            <p:nvPr/>
          </p:nvSpPr>
          <p:spPr bwMode="auto">
            <a:xfrm>
              <a:off x="2828925" y="1833563"/>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22" name="Line 50"/>
            <p:cNvSpPr>
              <a:spLocks noChangeShapeType="1"/>
            </p:cNvSpPr>
            <p:nvPr/>
          </p:nvSpPr>
          <p:spPr bwMode="auto">
            <a:xfrm>
              <a:off x="2562225" y="2324100"/>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23" name="Line 51"/>
            <p:cNvSpPr>
              <a:spLocks noChangeShapeType="1"/>
            </p:cNvSpPr>
            <p:nvPr/>
          </p:nvSpPr>
          <p:spPr bwMode="auto">
            <a:xfrm flipV="1">
              <a:off x="2562225" y="2298700"/>
              <a:ext cx="762000" cy="439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24" name="Line 52"/>
            <p:cNvSpPr>
              <a:spLocks noChangeShapeType="1"/>
            </p:cNvSpPr>
            <p:nvPr/>
          </p:nvSpPr>
          <p:spPr bwMode="auto">
            <a:xfrm>
              <a:off x="2833688" y="27336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25" name="Line 53"/>
            <p:cNvSpPr>
              <a:spLocks noChangeShapeType="1"/>
            </p:cNvSpPr>
            <p:nvPr/>
          </p:nvSpPr>
          <p:spPr bwMode="auto">
            <a:xfrm>
              <a:off x="2557463" y="3343275"/>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26" name="Line 54"/>
            <p:cNvSpPr>
              <a:spLocks noChangeShapeType="1"/>
            </p:cNvSpPr>
            <p:nvPr/>
          </p:nvSpPr>
          <p:spPr bwMode="auto">
            <a:xfrm flipV="1">
              <a:off x="2557463" y="3317875"/>
              <a:ext cx="762000" cy="439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27" name="Line 55"/>
            <p:cNvSpPr>
              <a:spLocks noChangeShapeType="1"/>
            </p:cNvSpPr>
            <p:nvPr/>
          </p:nvSpPr>
          <p:spPr bwMode="auto">
            <a:xfrm>
              <a:off x="2828925" y="375285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28" name="Line 56"/>
            <p:cNvSpPr>
              <a:spLocks noChangeShapeType="1"/>
            </p:cNvSpPr>
            <p:nvPr/>
          </p:nvSpPr>
          <p:spPr bwMode="auto">
            <a:xfrm>
              <a:off x="2557463" y="4257675"/>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29" name="Line 57"/>
            <p:cNvSpPr>
              <a:spLocks noChangeShapeType="1"/>
            </p:cNvSpPr>
            <p:nvPr/>
          </p:nvSpPr>
          <p:spPr bwMode="auto">
            <a:xfrm flipV="1">
              <a:off x="2557463" y="4232275"/>
              <a:ext cx="762000" cy="4397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30" name="Line 58"/>
            <p:cNvSpPr>
              <a:spLocks noChangeShapeType="1"/>
            </p:cNvSpPr>
            <p:nvPr/>
          </p:nvSpPr>
          <p:spPr bwMode="auto">
            <a:xfrm>
              <a:off x="2828925" y="466725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31" name="Text Box 59"/>
            <p:cNvSpPr txBox="1">
              <a:spLocks noChangeArrowheads="1"/>
            </p:cNvSpPr>
            <p:nvPr/>
          </p:nvSpPr>
          <p:spPr bwMode="auto">
            <a:xfrm>
              <a:off x="2528888" y="1804988"/>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132" name="Text Box 60"/>
            <p:cNvSpPr txBox="1">
              <a:spLocks noChangeArrowheads="1"/>
            </p:cNvSpPr>
            <p:nvPr/>
          </p:nvSpPr>
          <p:spPr bwMode="auto">
            <a:xfrm>
              <a:off x="2557463" y="2667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133" name="Text Box 61"/>
            <p:cNvSpPr txBox="1">
              <a:spLocks noChangeArrowheads="1"/>
            </p:cNvSpPr>
            <p:nvPr/>
          </p:nvSpPr>
          <p:spPr bwMode="auto">
            <a:xfrm>
              <a:off x="2528888" y="3709988"/>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134" name="Text Box 62"/>
            <p:cNvSpPr txBox="1">
              <a:spLocks noChangeArrowheads="1"/>
            </p:cNvSpPr>
            <p:nvPr/>
          </p:nvSpPr>
          <p:spPr bwMode="auto">
            <a:xfrm>
              <a:off x="2514600" y="463867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135" name="Line 63"/>
            <p:cNvSpPr>
              <a:spLocks noChangeShapeType="1"/>
            </p:cNvSpPr>
            <p:nvPr/>
          </p:nvSpPr>
          <p:spPr bwMode="auto">
            <a:xfrm>
              <a:off x="2133600" y="1838325"/>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6" name="Line 64"/>
            <p:cNvSpPr>
              <a:spLocks noChangeShapeType="1"/>
            </p:cNvSpPr>
            <p:nvPr/>
          </p:nvSpPr>
          <p:spPr bwMode="auto">
            <a:xfrm>
              <a:off x="2133600" y="2314575"/>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7" name="Line 65"/>
            <p:cNvSpPr>
              <a:spLocks noChangeShapeType="1"/>
            </p:cNvSpPr>
            <p:nvPr/>
          </p:nvSpPr>
          <p:spPr bwMode="auto">
            <a:xfrm>
              <a:off x="2133600" y="2743200"/>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8" name="Line 66"/>
            <p:cNvSpPr>
              <a:spLocks noChangeShapeType="1"/>
            </p:cNvSpPr>
            <p:nvPr/>
          </p:nvSpPr>
          <p:spPr bwMode="auto">
            <a:xfrm>
              <a:off x="2133600" y="3328988"/>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9" name="Line 67"/>
            <p:cNvSpPr>
              <a:spLocks noChangeShapeType="1"/>
            </p:cNvSpPr>
            <p:nvPr/>
          </p:nvSpPr>
          <p:spPr bwMode="auto">
            <a:xfrm>
              <a:off x="2133600" y="3757613"/>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0" name="Line 68"/>
            <p:cNvSpPr>
              <a:spLocks noChangeShapeType="1"/>
            </p:cNvSpPr>
            <p:nvPr/>
          </p:nvSpPr>
          <p:spPr bwMode="auto">
            <a:xfrm>
              <a:off x="2133600" y="4229100"/>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1" name="Line 69"/>
            <p:cNvSpPr>
              <a:spLocks noChangeShapeType="1"/>
            </p:cNvSpPr>
            <p:nvPr/>
          </p:nvSpPr>
          <p:spPr bwMode="auto">
            <a:xfrm>
              <a:off x="2133600" y="4686300"/>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2" name="Line 92"/>
            <p:cNvSpPr>
              <a:spLocks noChangeShapeType="1"/>
            </p:cNvSpPr>
            <p:nvPr/>
          </p:nvSpPr>
          <p:spPr bwMode="auto">
            <a:xfrm>
              <a:off x="3886200" y="42195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43" name="Line 94"/>
            <p:cNvSpPr>
              <a:spLocks noChangeShapeType="1"/>
            </p:cNvSpPr>
            <p:nvPr/>
          </p:nvSpPr>
          <p:spPr bwMode="auto">
            <a:xfrm>
              <a:off x="3886200" y="46767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44" name="Text Box 95"/>
            <p:cNvSpPr txBox="1">
              <a:spLocks noChangeArrowheads="1"/>
            </p:cNvSpPr>
            <p:nvPr/>
          </p:nvSpPr>
          <p:spPr bwMode="auto">
            <a:xfrm>
              <a:off x="3457575" y="3838575"/>
              <a:ext cx="685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endParaRPr lang="en-US" altLang="en-US" sz="18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endParaRPr lang="en-US" altLang="en-US" sz="1800" b="1" baseline="-25000">
                <a:solidFill>
                  <a:srgbClr val="C00000"/>
                </a:solidFill>
                <a:latin typeface="Arial" panose="020B0604020202020204" pitchFamily="34" charset="0"/>
              </a:endParaRPr>
            </a:p>
          </p:txBody>
        </p:sp>
        <p:sp>
          <p:nvSpPr>
            <p:cNvPr id="145" name="Text Box 96"/>
            <p:cNvSpPr txBox="1">
              <a:spLocks noChangeArrowheads="1"/>
            </p:cNvSpPr>
            <p:nvPr/>
          </p:nvSpPr>
          <p:spPr bwMode="auto">
            <a:xfrm>
              <a:off x="4267200" y="2667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146" name="Line 97"/>
            <p:cNvSpPr>
              <a:spLocks noChangeShapeType="1"/>
            </p:cNvSpPr>
            <p:nvPr/>
          </p:nvSpPr>
          <p:spPr bwMode="auto">
            <a:xfrm>
              <a:off x="5838825" y="332422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47" name="Line 98"/>
            <p:cNvSpPr>
              <a:spLocks noChangeShapeType="1"/>
            </p:cNvSpPr>
            <p:nvPr/>
          </p:nvSpPr>
          <p:spPr bwMode="auto">
            <a:xfrm>
              <a:off x="4767263" y="230028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48" name="Line 99"/>
            <p:cNvSpPr>
              <a:spLocks noChangeShapeType="1"/>
            </p:cNvSpPr>
            <p:nvPr/>
          </p:nvSpPr>
          <p:spPr bwMode="auto">
            <a:xfrm>
              <a:off x="4724400" y="274320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49" name="Text Box 100"/>
            <p:cNvSpPr txBox="1">
              <a:spLocks noChangeArrowheads="1"/>
            </p:cNvSpPr>
            <p:nvPr/>
          </p:nvSpPr>
          <p:spPr bwMode="auto">
            <a:xfrm>
              <a:off x="4267200" y="2300288"/>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150" name="Text Box 101"/>
            <p:cNvSpPr txBox="1">
              <a:spLocks noChangeArrowheads="1"/>
            </p:cNvSpPr>
            <p:nvPr/>
          </p:nvSpPr>
          <p:spPr bwMode="auto">
            <a:xfrm>
              <a:off x="4343400" y="45815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151" name="Text Box 102"/>
            <p:cNvSpPr txBox="1">
              <a:spLocks noChangeArrowheads="1"/>
            </p:cNvSpPr>
            <p:nvPr/>
          </p:nvSpPr>
          <p:spPr bwMode="auto">
            <a:xfrm>
              <a:off x="4343400" y="4214813"/>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152" name="Line 103"/>
            <p:cNvSpPr>
              <a:spLocks noChangeShapeType="1"/>
            </p:cNvSpPr>
            <p:nvPr/>
          </p:nvSpPr>
          <p:spPr bwMode="auto">
            <a:xfrm>
              <a:off x="5838825" y="374808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53" name="Line 104"/>
            <p:cNvSpPr>
              <a:spLocks noChangeShapeType="1"/>
            </p:cNvSpPr>
            <p:nvPr/>
          </p:nvSpPr>
          <p:spPr bwMode="auto">
            <a:xfrm>
              <a:off x="5838825" y="42195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154" name="Line 105"/>
            <p:cNvSpPr>
              <a:spLocks noChangeShapeType="1"/>
            </p:cNvSpPr>
            <p:nvPr/>
          </p:nvSpPr>
          <p:spPr bwMode="auto">
            <a:xfrm>
              <a:off x="5838825" y="46767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grpSp>
    </p:spTree>
    <p:extLst>
      <p:ext uri="{BB962C8B-B14F-4D97-AF65-F5344CB8AC3E}">
        <p14:creationId xmlns:p14="http://schemas.microsoft.com/office/powerpoint/2010/main" val="8711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ChangeArrowheads="1"/>
          </p:cNvSpPr>
          <p:nvPr/>
        </p:nvSpPr>
        <p:spPr bwMode="auto">
          <a:xfrm>
            <a:off x="457200" y="304800"/>
            <a:ext cx="746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tx1"/>
              </a:buClr>
              <a:buSzPct val="60000"/>
              <a:buFont typeface="Wingdings" panose="05000000000000000000" pitchFamily="2" charset="2"/>
              <a:buNone/>
            </a:pPr>
            <a:r>
              <a:rPr lang="en-US" altLang="en-US" sz="2400" b="1">
                <a:solidFill>
                  <a:srgbClr val="0000FF"/>
                </a:solidFill>
                <a:latin typeface="Arial "/>
              </a:rPr>
              <a:t>b. Thuật toán FFT cơ số 2 phân chia theo tần số</a:t>
            </a:r>
            <a:endParaRPr lang="en-US" altLang="en-US" sz="2400">
              <a:solidFill>
                <a:srgbClr val="0000FF"/>
              </a:solidFill>
              <a:latin typeface="Verdana" panose="020B0604030504040204" pitchFamily="34" charset="0"/>
            </a:endParaRPr>
          </a:p>
        </p:txBody>
      </p:sp>
      <p:sp>
        <p:nvSpPr>
          <p:cNvPr id="250884" name="Line 4"/>
          <p:cNvSpPr>
            <a:spLocks noChangeShapeType="1"/>
          </p:cNvSpPr>
          <p:nvPr/>
        </p:nvSpPr>
        <p:spPr bwMode="auto">
          <a:xfrm>
            <a:off x="0" y="838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50885" name="Rectangle 5"/>
          <p:cNvSpPr>
            <a:spLocks noChangeArrowheads="1"/>
          </p:cNvSpPr>
          <p:nvPr/>
        </p:nvSpPr>
        <p:spPr bwMode="auto">
          <a:xfrm>
            <a:off x="366713" y="878501"/>
            <a:ext cx="8077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200">
                <a:effectLst>
                  <a:outerShdw blurRad="38100" dist="38100" dir="2700000" algn="tl">
                    <a:srgbClr val="000000">
                      <a:alpha val="43137"/>
                    </a:srgbClr>
                  </a:outerShdw>
                </a:effectLst>
                <a:latin typeface="Arial "/>
              </a:rPr>
              <a:t>Thuật toán dựa trên sự phân chia dãy ra X(k) thành các dãy nhỏ, do biến </a:t>
            </a:r>
            <a:r>
              <a:rPr lang="en-US" altLang="en-US" sz="2200" b="1">
                <a:solidFill>
                  <a:srgbClr val="FF0000"/>
                </a:solidFill>
                <a:effectLst>
                  <a:outerShdw blurRad="38100" dist="38100" dir="2700000" algn="tl">
                    <a:srgbClr val="000000">
                      <a:alpha val="43137"/>
                    </a:srgbClr>
                  </a:outerShdw>
                </a:effectLst>
                <a:latin typeface="Arial "/>
              </a:rPr>
              <a:t>k</a:t>
            </a:r>
            <a:r>
              <a:rPr lang="en-US" altLang="en-US" sz="2200">
                <a:effectLst>
                  <a:outerShdw blurRad="38100" dist="38100" dir="2700000" algn="tl">
                    <a:srgbClr val="000000">
                      <a:alpha val="43137"/>
                    </a:srgbClr>
                  </a:outerShdw>
                </a:effectLst>
                <a:latin typeface="Arial "/>
              </a:rPr>
              <a:t> biểu thị cho trục tần số nên gọi là phân chia theo tần số. </a:t>
            </a:r>
            <a:endParaRPr lang="en-US" altLang="en-US" sz="2200">
              <a:effectLst>
                <a:outerShdw blurRad="38100" dist="38100" dir="2700000" algn="tl">
                  <a:srgbClr val="000000">
                    <a:alpha val="43137"/>
                  </a:srgbClr>
                </a:outerShdw>
              </a:effectLst>
              <a:latin typeface="Verdana" panose="020B0604030504040204" pitchFamily="34" charset="0"/>
            </a:endParaRPr>
          </a:p>
        </p:txBody>
      </p:sp>
      <p:graphicFrame>
        <p:nvGraphicFramePr>
          <p:cNvPr id="250887" name="Object 7"/>
          <p:cNvGraphicFramePr>
            <a:graphicFrameLocks noChangeAspect="1"/>
          </p:cNvGraphicFramePr>
          <p:nvPr>
            <p:extLst>
              <p:ext uri="{D42A27DB-BD31-4B8C-83A1-F6EECF244321}">
                <p14:modId xmlns:p14="http://schemas.microsoft.com/office/powerpoint/2010/main" val="3543412860"/>
              </p:ext>
            </p:extLst>
          </p:nvPr>
        </p:nvGraphicFramePr>
        <p:xfrm>
          <a:off x="615462" y="2094843"/>
          <a:ext cx="2951163" cy="914400"/>
        </p:xfrm>
        <a:graphic>
          <a:graphicData uri="http://schemas.openxmlformats.org/presentationml/2006/ole">
            <mc:AlternateContent xmlns:mc="http://schemas.openxmlformats.org/markup-compatibility/2006">
              <mc:Choice xmlns:v="urn:schemas-microsoft-com:vml" Requires="v">
                <p:oleObj name="Equation" r:id="rId2" imgW="1473200" imgH="457200" progId="Equation.DSMT4">
                  <p:embed/>
                </p:oleObj>
              </mc:Choice>
              <mc:Fallback>
                <p:oleObj name="Equation" r:id="rId2" imgW="1473200" imgH="457200" progId="Equation.DSMT4">
                  <p:embed/>
                  <p:pic>
                    <p:nvPicPr>
                      <p:cNvPr id="250887"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62" y="2094843"/>
                        <a:ext cx="2951163" cy="9144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0888" name="Object 8"/>
          <p:cNvGraphicFramePr>
            <a:graphicFrameLocks noChangeAspect="1"/>
          </p:cNvGraphicFramePr>
          <p:nvPr>
            <p:extLst>
              <p:ext uri="{D42A27DB-BD31-4B8C-83A1-F6EECF244321}">
                <p14:modId xmlns:p14="http://schemas.microsoft.com/office/powerpoint/2010/main" val="3283874761"/>
              </p:ext>
            </p:extLst>
          </p:nvPr>
        </p:nvGraphicFramePr>
        <p:xfrm>
          <a:off x="3767139" y="1835473"/>
          <a:ext cx="4254500" cy="1384300"/>
        </p:xfrm>
        <a:graphic>
          <a:graphicData uri="http://schemas.openxmlformats.org/presentationml/2006/ole">
            <mc:AlternateContent xmlns:mc="http://schemas.openxmlformats.org/markup-compatibility/2006">
              <mc:Choice xmlns:v="urn:schemas-microsoft-com:vml" Requires="v">
                <p:oleObj name="Equation" r:id="rId4" imgW="2095200" imgH="711000" progId="Equation.DSMT4">
                  <p:embed/>
                </p:oleObj>
              </mc:Choice>
              <mc:Fallback>
                <p:oleObj name="Equation" r:id="rId4" imgW="2095200" imgH="711000" progId="Equation.DSMT4">
                  <p:embed/>
                  <p:pic>
                    <p:nvPicPr>
                      <p:cNvPr id="250888" name="Object 8"/>
                      <p:cNvPicPr>
                        <a:picLocks noChangeAspect="1" noChangeArrowheads="1"/>
                      </p:cNvPicPr>
                      <p:nvPr/>
                    </p:nvPicPr>
                    <p:blipFill>
                      <a:blip r:embed="rId5"/>
                      <a:srcRect/>
                      <a:stretch>
                        <a:fillRect/>
                      </a:stretch>
                    </p:blipFill>
                    <p:spPr bwMode="auto">
                      <a:xfrm>
                        <a:off x="3767139" y="1835473"/>
                        <a:ext cx="4254500" cy="13843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0893" name="Object 13"/>
          <p:cNvGraphicFramePr>
            <a:graphicFrameLocks noChangeAspect="1"/>
          </p:cNvGraphicFramePr>
          <p:nvPr>
            <p:extLst>
              <p:ext uri="{D42A27DB-BD31-4B8C-83A1-F6EECF244321}">
                <p14:modId xmlns:p14="http://schemas.microsoft.com/office/powerpoint/2010/main" val="2979985460"/>
              </p:ext>
            </p:extLst>
          </p:nvPr>
        </p:nvGraphicFramePr>
        <p:xfrm>
          <a:off x="3238500" y="3169455"/>
          <a:ext cx="5205413" cy="1136650"/>
        </p:xfrm>
        <a:graphic>
          <a:graphicData uri="http://schemas.openxmlformats.org/presentationml/2006/ole">
            <mc:AlternateContent xmlns:mc="http://schemas.openxmlformats.org/markup-compatibility/2006">
              <mc:Choice xmlns:v="urn:schemas-microsoft-com:vml" Requires="v">
                <p:oleObj name="Equation" r:id="rId6" imgW="2705040" imgH="583920" progId="Equation.DSMT4">
                  <p:embed/>
                </p:oleObj>
              </mc:Choice>
              <mc:Fallback>
                <p:oleObj name="Equation" r:id="rId6" imgW="2705040" imgH="583920" progId="Equation.DSMT4">
                  <p:embed/>
                  <p:pic>
                    <p:nvPicPr>
                      <p:cNvPr id="250893" name="Object 13"/>
                      <p:cNvPicPr>
                        <a:picLocks noChangeAspect="1" noChangeArrowheads="1"/>
                      </p:cNvPicPr>
                      <p:nvPr/>
                    </p:nvPicPr>
                    <p:blipFill>
                      <a:blip r:embed="rId7"/>
                      <a:srcRect/>
                      <a:stretch>
                        <a:fillRect/>
                      </a:stretch>
                    </p:blipFill>
                    <p:spPr bwMode="auto">
                      <a:xfrm>
                        <a:off x="3238500" y="3169455"/>
                        <a:ext cx="5205413" cy="1136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0894" name="Object 14"/>
          <p:cNvGraphicFramePr>
            <a:graphicFrameLocks noChangeAspect="1"/>
          </p:cNvGraphicFramePr>
          <p:nvPr>
            <p:extLst>
              <p:ext uri="{D42A27DB-BD31-4B8C-83A1-F6EECF244321}">
                <p14:modId xmlns:p14="http://schemas.microsoft.com/office/powerpoint/2010/main" val="127286298"/>
              </p:ext>
            </p:extLst>
          </p:nvPr>
        </p:nvGraphicFramePr>
        <p:xfrm>
          <a:off x="3232150" y="4334852"/>
          <a:ext cx="5302250" cy="1136650"/>
        </p:xfrm>
        <a:graphic>
          <a:graphicData uri="http://schemas.openxmlformats.org/presentationml/2006/ole">
            <mc:AlternateContent xmlns:mc="http://schemas.openxmlformats.org/markup-compatibility/2006">
              <mc:Choice xmlns:v="urn:schemas-microsoft-com:vml" Requires="v">
                <p:oleObj name="Equation" r:id="rId8" imgW="2768400" imgH="583920" progId="Equation.DSMT4">
                  <p:embed/>
                </p:oleObj>
              </mc:Choice>
              <mc:Fallback>
                <p:oleObj name="Equation" r:id="rId8" imgW="2768400" imgH="583920" progId="Equation.DSMT4">
                  <p:embed/>
                  <p:pic>
                    <p:nvPicPr>
                      <p:cNvPr id="250894" name="Object 14"/>
                      <p:cNvPicPr>
                        <a:picLocks noChangeAspect="1" noChangeArrowheads="1"/>
                      </p:cNvPicPr>
                      <p:nvPr/>
                    </p:nvPicPr>
                    <p:blipFill>
                      <a:blip r:embed="rId9"/>
                      <a:srcRect/>
                      <a:stretch>
                        <a:fillRect/>
                      </a:stretch>
                    </p:blipFill>
                    <p:spPr bwMode="auto">
                      <a:xfrm>
                        <a:off x="3232150" y="4334852"/>
                        <a:ext cx="5302250" cy="1136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0895" name="Object 15"/>
          <p:cNvGraphicFramePr>
            <a:graphicFrameLocks noChangeAspect="1"/>
          </p:cNvGraphicFramePr>
          <p:nvPr>
            <p:extLst>
              <p:ext uri="{D42A27DB-BD31-4B8C-83A1-F6EECF244321}">
                <p14:modId xmlns:p14="http://schemas.microsoft.com/office/powerpoint/2010/main" val="811911622"/>
              </p:ext>
            </p:extLst>
          </p:nvPr>
        </p:nvGraphicFramePr>
        <p:xfrm>
          <a:off x="2492777" y="5546161"/>
          <a:ext cx="5637213" cy="1136650"/>
        </p:xfrm>
        <a:graphic>
          <a:graphicData uri="http://schemas.openxmlformats.org/presentationml/2006/ole">
            <mc:AlternateContent xmlns:mc="http://schemas.openxmlformats.org/markup-compatibility/2006">
              <mc:Choice xmlns:v="urn:schemas-microsoft-com:vml" Requires="v">
                <p:oleObj name="Equation" r:id="rId10" imgW="2869920" imgH="583920" progId="Equation.DSMT4">
                  <p:embed/>
                </p:oleObj>
              </mc:Choice>
              <mc:Fallback>
                <p:oleObj name="Equation" r:id="rId10" imgW="2869920" imgH="583920" progId="Equation.DSMT4">
                  <p:embed/>
                  <p:pic>
                    <p:nvPicPr>
                      <p:cNvPr id="250895" name="Object 15"/>
                      <p:cNvPicPr>
                        <a:picLocks noChangeAspect="1" noChangeArrowheads="1"/>
                      </p:cNvPicPr>
                      <p:nvPr/>
                    </p:nvPicPr>
                    <p:blipFill>
                      <a:blip r:embed="rId11"/>
                      <a:srcRect/>
                      <a:stretch>
                        <a:fillRect/>
                      </a:stretch>
                    </p:blipFill>
                    <p:spPr bwMode="auto">
                      <a:xfrm>
                        <a:off x="2492777" y="5546161"/>
                        <a:ext cx="5637213" cy="1136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
          <p:cNvGraphicFramePr>
            <a:graphicFrameLocks noChangeAspect="1"/>
          </p:cNvGraphicFramePr>
          <p:nvPr>
            <p:extLst>
              <p:ext uri="{D42A27DB-BD31-4B8C-83A1-F6EECF244321}">
                <p14:modId xmlns:p14="http://schemas.microsoft.com/office/powerpoint/2010/main" val="3767740647"/>
              </p:ext>
            </p:extLst>
          </p:nvPr>
        </p:nvGraphicFramePr>
        <p:xfrm>
          <a:off x="229180" y="4106008"/>
          <a:ext cx="2426097" cy="682869"/>
        </p:xfrm>
        <a:graphic>
          <a:graphicData uri="http://schemas.openxmlformats.org/presentationml/2006/ole">
            <mc:AlternateContent xmlns:mc="http://schemas.openxmlformats.org/markup-compatibility/2006">
              <mc:Choice xmlns:v="urn:schemas-microsoft-com:vml" Requires="v">
                <p:oleObj name="Equation" r:id="rId12" imgW="1422360" imgH="393480" progId="Equation.DSMT4">
                  <p:embed/>
                </p:oleObj>
              </mc:Choice>
              <mc:Fallback>
                <p:oleObj name="Equation" r:id="rId12" imgW="1422360" imgH="393480" progId="Equation.DSMT4">
                  <p:embed/>
                  <p:pic>
                    <p:nvPicPr>
                      <p:cNvPr id="250894" name="Object 14"/>
                      <p:cNvPicPr>
                        <a:picLocks noChangeAspect="1" noChangeArrowheads="1"/>
                      </p:cNvPicPr>
                      <p:nvPr/>
                    </p:nvPicPr>
                    <p:blipFill>
                      <a:blip r:embed="rId13"/>
                      <a:srcRect/>
                      <a:stretch>
                        <a:fillRect/>
                      </a:stretch>
                    </p:blipFill>
                    <p:spPr bwMode="auto">
                      <a:xfrm>
                        <a:off x="229180" y="4106008"/>
                        <a:ext cx="2426097" cy="682869"/>
                      </a:xfrm>
                      <a:prstGeom prst="rect">
                        <a:avLst/>
                      </a:prstGeom>
                      <a:noFill/>
                      <a:ln w="22225">
                        <a:solidFill>
                          <a:srgbClr val="FF0000"/>
                        </a:solidFill>
                      </a:ln>
                    </p:spPr>
                  </p:pic>
                </p:oleObj>
              </mc:Fallback>
            </mc:AlternateContent>
          </a:graphicData>
        </a:graphic>
      </p:graphicFrame>
    </p:spTree>
    <p:extLst>
      <p:ext uri="{BB962C8B-B14F-4D97-AF65-F5344CB8AC3E}">
        <p14:creationId xmlns:p14="http://schemas.microsoft.com/office/powerpoint/2010/main" val="315818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883"/>
                                        </p:tgtEl>
                                        <p:attrNameLst>
                                          <p:attrName>style.visibility</p:attrName>
                                        </p:attrNameLst>
                                      </p:cBhvr>
                                      <p:to>
                                        <p:strVal val="visible"/>
                                      </p:to>
                                    </p:set>
                                    <p:animEffect transition="in" filter="fade">
                                      <p:cBhvr>
                                        <p:cTn id="7" dur="500"/>
                                        <p:tgtEl>
                                          <p:spTgt spid="2508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0884"/>
                                        </p:tgtEl>
                                        <p:attrNameLst>
                                          <p:attrName>style.visibility</p:attrName>
                                        </p:attrNameLst>
                                      </p:cBhvr>
                                      <p:to>
                                        <p:strVal val="visible"/>
                                      </p:to>
                                    </p:set>
                                    <p:animEffect transition="in" filter="fade">
                                      <p:cBhvr>
                                        <p:cTn id="10" dur="500"/>
                                        <p:tgtEl>
                                          <p:spTgt spid="25088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0885"/>
                                        </p:tgtEl>
                                        <p:attrNameLst>
                                          <p:attrName>style.visibility</p:attrName>
                                        </p:attrNameLst>
                                      </p:cBhvr>
                                      <p:to>
                                        <p:strVal val="visible"/>
                                      </p:to>
                                    </p:set>
                                    <p:animEffect transition="in" filter="fade">
                                      <p:cBhvr>
                                        <p:cTn id="13" dur="500"/>
                                        <p:tgtEl>
                                          <p:spTgt spid="25088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0887"/>
                                        </p:tgtEl>
                                        <p:attrNameLst>
                                          <p:attrName>style.visibility</p:attrName>
                                        </p:attrNameLst>
                                      </p:cBhvr>
                                      <p:to>
                                        <p:strVal val="visible"/>
                                      </p:to>
                                    </p:set>
                                    <p:animEffect transition="in" filter="fade">
                                      <p:cBhvr>
                                        <p:cTn id="18" dur="500"/>
                                        <p:tgtEl>
                                          <p:spTgt spid="250887"/>
                                        </p:tgtEl>
                                      </p:cBhvr>
                                    </p:animEffect>
                                  </p:childTnLst>
                                </p:cTn>
                              </p:par>
                              <p:par>
                                <p:cTn id="19" presetID="10" presetClass="entr" presetSubtype="0" fill="hold" nodeType="withEffect">
                                  <p:stCondLst>
                                    <p:cond delay="0"/>
                                  </p:stCondLst>
                                  <p:childTnLst>
                                    <p:set>
                                      <p:cBhvr>
                                        <p:cTn id="20" dur="1" fill="hold">
                                          <p:stCondLst>
                                            <p:cond delay="0"/>
                                          </p:stCondLst>
                                        </p:cTn>
                                        <p:tgtEl>
                                          <p:spTgt spid="250888"/>
                                        </p:tgtEl>
                                        <p:attrNameLst>
                                          <p:attrName>style.visibility</p:attrName>
                                        </p:attrNameLst>
                                      </p:cBhvr>
                                      <p:to>
                                        <p:strVal val="visible"/>
                                      </p:to>
                                    </p:set>
                                    <p:animEffect transition="in" filter="fade">
                                      <p:cBhvr>
                                        <p:cTn id="21" dur="500"/>
                                        <p:tgtEl>
                                          <p:spTgt spid="25088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0893"/>
                                        </p:tgtEl>
                                        <p:attrNameLst>
                                          <p:attrName>style.visibility</p:attrName>
                                        </p:attrNameLst>
                                      </p:cBhvr>
                                      <p:to>
                                        <p:strVal val="visible"/>
                                      </p:to>
                                    </p:set>
                                    <p:animEffect transition="in" filter="fade">
                                      <p:cBhvr>
                                        <p:cTn id="26" dur="500"/>
                                        <p:tgtEl>
                                          <p:spTgt spid="250893"/>
                                        </p:tgtEl>
                                      </p:cBhvr>
                                    </p:animEffect>
                                  </p:childTnLst>
                                </p:cTn>
                              </p:par>
                              <p:par>
                                <p:cTn id="27" presetID="10" presetClass="entr" presetSubtype="0" fill="hold" nodeType="withEffect">
                                  <p:stCondLst>
                                    <p:cond delay="0"/>
                                  </p:stCondLst>
                                  <p:childTnLst>
                                    <p:set>
                                      <p:cBhvr>
                                        <p:cTn id="28" dur="1" fill="hold">
                                          <p:stCondLst>
                                            <p:cond delay="0"/>
                                          </p:stCondLst>
                                        </p:cTn>
                                        <p:tgtEl>
                                          <p:spTgt spid="250894"/>
                                        </p:tgtEl>
                                        <p:attrNameLst>
                                          <p:attrName>style.visibility</p:attrName>
                                        </p:attrNameLst>
                                      </p:cBhvr>
                                      <p:to>
                                        <p:strVal val="visible"/>
                                      </p:to>
                                    </p:set>
                                    <p:animEffect transition="in" filter="fade">
                                      <p:cBhvr>
                                        <p:cTn id="29" dur="500"/>
                                        <p:tgtEl>
                                          <p:spTgt spid="25089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0895"/>
                                        </p:tgtEl>
                                        <p:attrNameLst>
                                          <p:attrName>style.visibility</p:attrName>
                                        </p:attrNameLst>
                                      </p:cBhvr>
                                      <p:to>
                                        <p:strVal val="visible"/>
                                      </p:to>
                                    </p:set>
                                    <p:animEffect transition="in" filter="fade">
                                      <p:cBhvr>
                                        <p:cTn id="39" dur="500"/>
                                        <p:tgtEl>
                                          <p:spTgt spid="250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p:bldP spid="250884" grpId="0" animBg="1"/>
      <p:bldP spid="2508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11" name="AutoShape 7"/>
          <p:cNvSpPr>
            <a:spLocks noChangeArrowheads="1"/>
          </p:cNvSpPr>
          <p:nvPr/>
        </p:nvSpPr>
        <p:spPr bwMode="auto">
          <a:xfrm>
            <a:off x="482600" y="5001172"/>
            <a:ext cx="228600" cy="381000"/>
          </a:xfrm>
          <a:prstGeom prst="rightArrow">
            <a:avLst>
              <a:gd name="adj1" fmla="val 50000"/>
              <a:gd name="adj2" fmla="val 25000"/>
            </a:avLst>
          </a:prstGeom>
          <a:noFill/>
          <a:ln w="25400"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sp>
        <p:nvSpPr>
          <p:cNvPr id="251917" name="Rectangle 13"/>
          <p:cNvSpPr>
            <a:spLocks noChangeArrowheads="1"/>
          </p:cNvSpPr>
          <p:nvPr/>
        </p:nvSpPr>
        <p:spPr bwMode="auto">
          <a:xfrm>
            <a:off x="609600" y="1224757"/>
            <a:ext cx="3505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000">
                <a:latin typeface="Arial "/>
              </a:rPr>
              <a:t>Với k chẵn, thay </a:t>
            </a:r>
            <a:r>
              <a:rPr lang="en-US" altLang="en-US" sz="2000" b="1">
                <a:latin typeface="Arial "/>
              </a:rPr>
              <a:t>k=2r</a:t>
            </a:r>
            <a:r>
              <a:rPr lang="en-US" altLang="en-US" sz="2000">
                <a:latin typeface="Arial "/>
              </a:rPr>
              <a:t>: </a:t>
            </a:r>
          </a:p>
        </p:txBody>
      </p:sp>
      <p:graphicFrame>
        <p:nvGraphicFramePr>
          <p:cNvPr id="251919" name="Object 15"/>
          <p:cNvGraphicFramePr>
            <a:graphicFrameLocks noGrp="1" noChangeAspect="1"/>
          </p:cNvGraphicFramePr>
          <p:nvPr>
            <p:ph/>
            <p:extLst>
              <p:ext uri="{D42A27DB-BD31-4B8C-83A1-F6EECF244321}">
                <p14:modId xmlns:p14="http://schemas.microsoft.com/office/powerpoint/2010/main" val="516540649"/>
              </p:ext>
            </p:extLst>
          </p:nvPr>
        </p:nvGraphicFramePr>
        <p:xfrm>
          <a:off x="3530628" y="1264434"/>
          <a:ext cx="4473480" cy="1073716"/>
        </p:xfrm>
        <a:graphic>
          <a:graphicData uri="http://schemas.openxmlformats.org/presentationml/2006/ole">
            <mc:AlternateContent xmlns:mc="http://schemas.openxmlformats.org/markup-compatibility/2006">
              <mc:Choice xmlns:v="urn:schemas-microsoft-com:vml" Requires="v">
                <p:oleObj name="Equation" r:id="rId2" imgW="2539800" imgH="609480" progId="Equation.DSMT4">
                  <p:embed/>
                </p:oleObj>
              </mc:Choice>
              <mc:Fallback>
                <p:oleObj name="Equation" r:id="rId2" imgW="2539800" imgH="609480" progId="Equation.DSMT4">
                  <p:embed/>
                  <p:pic>
                    <p:nvPicPr>
                      <p:cNvPr id="251919" name="Object 15"/>
                      <p:cNvPicPr>
                        <a:picLocks noChangeAspect="1" noChangeArrowheads="1"/>
                      </p:cNvPicPr>
                      <p:nvPr/>
                    </p:nvPicPr>
                    <p:blipFill>
                      <a:blip r:embed="rId3"/>
                      <a:srcRect/>
                      <a:stretch>
                        <a:fillRect/>
                      </a:stretch>
                    </p:blipFill>
                    <p:spPr bwMode="auto">
                      <a:xfrm>
                        <a:off x="3530628" y="1264434"/>
                        <a:ext cx="4473480" cy="1073716"/>
                      </a:xfrm>
                      <a:prstGeom prst="rect">
                        <a:avLst/>
                      </a:prstGeom>
                      <a:noFill/>
                      <a:ln>
                        <a:noFill/>
                      </a:ln>
                      <a:effectLst/>
                    </p:spPr>
                  </p:pic>
                </p:oleObj>
              </mc:Fallback>
            </mc:AlternateContent>
          </a:graphicData>
        </a:graphic>
      </p:graphicFrame>
      <p:sp>
        <p:nvSpPr>
          <p:cNvPr id="251921" name="Rectangle 17"/>
          <p:cNvSpPr>
            <a:spLocks noChangeArrowheads="1"/>
          </p:cNvSpPr>
          <p:nvPr/>
        </p:nvSpPr>
        <p:spPr bwMode="auto">
          <a:xfrm>
            <a:off x="609600" y="2452507"/>
            <a:ext cx="3505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000">
                <a:latin typeface="Arial "/>
              </a:rPr>
              <a:t>Với k lẻ, thay </a:t>
            </a:r>
            <a:r>
              <a:rPr lang="en-US" altLang="en-US" sz="2000" b="1">
                <a:latin typeface="Arial "/>
              </a:rPr>
              <a:t>k=2r+1</a:t>
            </a:r>
            <a:r>
              <a:rPr lang="en-US" altLang="en-US" sz="2000">
                <a:latin typeface="Arial "/>
              </a:rPr>
              <a:t> </a:t>
            </a:r>
          </a:p>
        </p:txBody>
      </p:sp>
      <p:graphicFrame>
        <p:nvGraphicFramePr>
          <p:cNvPr id="251922" name="Object 18"/>
          <p:cNvGraphicFramePr>
            <a:graphicFrameLocks noChangeAspect="1"/>
          </p:cNvGraphicFramePr>
          <p:nvPr>
            <p:extLst>
              <p:ext uri="{D42A27DB-BD31-4B8C-83A1-F6EECF244321}">
                <p14:modId xmlns:p14="http://schemas.microsoft.com/office/powerpoint/2010/main" val="3369864830"/>
              </p:ext>
            </p:extLst>
          </p:nvPr>
        </p:nvGraphicFramePr>
        <p:xfrm>
          <a:off x="2362200" y="2614126"/>
          <a:ext cx="6011863" cy="1136650"/>
        </p:xfrm>
        <a:graphic>
          <a:graphicData uri="http://schemas.openxmlformats.org/presentationml/2006/ole">
            <mc:AlternateContent xmlns:mc="http://schemas.openxmlformats.org/markup-compatibility/2006">
              <mc:Choice xmlns:v="urn:schemas-microsoft-com:vml" Requires="v">
                <p:oleObj name="Equation" r:id="rId4" imgW="3174840" imgH="609480" progId="Equation.DSMT4">
                  <p:embed/>
                </p:oleObj>
              </mc:Choice>
              <mc:Fallback>
                <p:oleObj name="Equation" r:id="rId4" imgW="3174840" imgH="609480" progId="Equation.DSMT4">
                  <p:embed/>
                  <p:pic>
                    <p:nvPicPr>
                      <p:cNvPr id="251922" name="Object 18"/>
                      <p:cNvPicPr>
                        <a:picLocks noChangeAspect="1" noChangeArrowheads="1"/>
                      </p:cNvPicPr>
                      <p:nvPr/>
                    </p:nvPicPr>
                    <p:blipFill>
                      <a:blip r:embed="rId5"/>
                      <a:srcRect/>
                      <a:stretch>
                        <a:fillRect/>
                      </a:stretch>
                    </p:blipFill>
                    <p:spPr bwMode="auto">
                      <a:xfrm>
                        <a:off x="2362200" y="2614126"/>
                        <a:ext cx="6011863" cy="11366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1923" name="Object 19"/>
          <p:cNvGraphicFramePr>
            <a:graphicFrameLocks noChangeAspect="1"/>
          </p:cNvGraphicFramePr>
          <p:nvPr>
            <p:extLst>
              <p:ext uri="{D42A27DB-BD31-4B8C-83A1-F6EECF244321}">
                <p14:modId xmlns:p14="http://schemas.microsoft.com/office/powerpoint/2010/main" val="738851735"/>
              </p:ext>
            </p:extLst>
          </p:nvPr>
        </p:nvGraphicFramePr>
        <p:xfrm>
          <a:off x="1841499" y="3790051"/>
          <a:ext cx="5564188" cy="806450"/>
        </p:xfrm>
        <a:graphic>
          <a:graphicData uri="http://schemas.openxmlformats.org/presentationml/2006/ole">
            <mc:AlternateContent xmlns:mc="http://schemas.openxmlformats.org/markup-compatibility/2006">
              <mc:Choice xmlns:v="urn:schemas-microsoft-com:vml" Requires="v">
                <p:oleObj name="Equation" r:id="rId6" imgW="3644640" imgH="431640" progId="Equation.DSMT4">
                  <p:embed/>
                </p:oleObj>
              </mc:Choice>
              <mc:Fallback>
                <p:oleObj name="Equation" r:id="rId6" imgW="3644640" imgH="431640" progId="Equation.DSMT4">
                  <p:embed/>
                  <p:pic>
                    <p:nvPicPr>
                      <p:cNvPr id="251923" name="Object 19"/>
                      <p:cNvPicPr>
                        <a:picLocks noChangeAspect="1" noChangeArrowheads="1"/>
                      </p:cNvPicPr>
                      <p:nvPr/>
                    </p:nvPicPr>
                    <p:blipFill>
                      <a:blip r:embed="rId7"/>
                      <a:srcRect/>
                      <a:stretch>
                        <a:fillRect/>
                      </a:stretch>
                    </p:blipFill>
                    <p:spPr bwMode="auto">
                      <a:xfrm>
                        <a:off x="1841499" y="3790051"/>
                        <a:ext cx="5564188" cy="8064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25" name="Rectangle 21"/>
          <p:cNvSpPr>
            <a:spLocks noChangeArrowheads="1"/>
          </p:cNvSpPr>
          <p:nvPr/>
        </p:nvSpPr>
        <p:spPr bwMode="auto">
          <a:xfrm>
            <a:off x="609600" y="4050314"/>
            <a:ext cx="1143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400">
                <a:latin typeface="Arial "/>
              </a:rPr>
              <a:t>Đặt:</a:t>
            </a:r>
          </a:p>
        </p:txBody>
      </p:sp>
      <p:graphicFrame>
        <p:nvGraphicFramePr>
          <p:cNvPr id="251926" name="Object 22"/>
          <p:cNvGraphicFramePr>
            <a:graphicFrameLocks noChangeAspect="1"/>
          </p:cNvGraphicFramePr>
          <p:nvPr>
            <p:extLst>
              <p:ext uri="{D42A27DB-BD31-4B8C-83A1-F6EECF244321}">
                <p14:modId xmlns:p14="http://schemas.microsoft.com/office/powerpoint/2010/main" val="1844151621"/>
              </p:ext>
            </p:extLst>
          </p:nvPr>
        </p:nvGraphicFramePr>
        <p:xfrm>
          <a:off x="1019175" y="4645572"/>
          <a:ext cx="2798763" cy="1111250"/>
        </p:xfrm>
        <a:graphic>
          <a:graphicData uri="http://schemas.openxmlformats.org/presentationml/2006/ole">
            <mc:AlternateContent xmlns:mc="http://schemas.openxmlformats.org/markup-compatibility/2006">
              <mc:Choice xmlns:v="urn:schemas-microsoft-com:vml" Requires="v">
                <p:oleObj name="Equation" r:id="rId8" imgW="1536480" imgH="609480" progId="Equation.DSMT4">
                  <p:embed/>
                </p:oleObj>
              </mc:Choice>
              <mc:Fallback>
                <p:oleObj name="Equation" r:id="rId8" imgW="1536480" imgH="609480" progId="Equation.DSMT4">
                  <p:embed/>
                  <p:pic>
                    <p:nvPicPr>
                      <p:cNvPr id="251926" name="Object 22"/>
                      <p:cNvPicPr>
                        <a:picLocks noChangeAspect="1" noChangeArrowheads="1"/>
                      </p:cNvPicPr>
                      <p:nvPr/>
                    </p:nvPicPr>
                    <p:blipFill>
                      <a:blip r:embed="rId9"/>
                      <a:srcRect/>
                      <a:stretch>
                        <a:fillRect/>
                      </a:stretch>
                    </p:blipFill>
                    <p:spPr bwMode="auto">
                      <a:xfrm>
                        <a:off x="1019175" y="4645572"/>
                        <a:ext cx="2798763" cy="1111250"/>
                      </a:xfrm>
                      <a:prstGeom prst="rect">
                        <a:avLst/>
                      </a:prstGeom>
                      <a:noFill/>
                      <a:ln w="9525">
                        <a:solidFill>
                          <a:srgbClr val="FF00FF"/>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251927" name="Object 23"/>
          <p:cNvGraphicFramePr>
            <a:graphicFrameLocks noChangeAspect="1"/>
          </p:cNvGraphicFramePr>
          <p:nvPr>
            <p:extLst>
              <p:ext uri="{D42A27DB-BD31-4B8C-83A1-F6EECF244321}">
                <p14:modId xmlns:p14="http://schemas.microsoft.com/office/powerpoint/2010/main" val="1895724788"/>
              </p:ext>
            </p:extLst>
          </p:nvPr>
        </p:nvGraphicFramePr>
        <p:xfrm>
          <a:off x="4520046" y="4636188"/>
          <a:ext cx="3910012" cy="1109663"/>
        </p:xfrm>
        <a:graphic>
          <a:graphicData uri="http://schemas.openxmlformats.org/presentationml/2006/ole">
            <mc:AlternateContent xmlns:mc="http://schemas.openxmlformats.org/markup-compatibility/2006">
              <mc:Choice xmlns:v="urn:schemas-microsoft-com:vml" Requires="v">
                <p:oleObj name="Equation" r:id="rId10" imgW="2145960" imgH="609480" progId="Equation.DSMT4">
                  <p:embed/>
                </p:oleObj>
              </mc:Choice>
              <mc:Fallback>
                <p:oleObj name="Equation" r:id="rId10" imgW="2145960" imgH="609480" progId="Equation.DSMT4">
                  <p:embed/>
                  <p:pic>
                    <p:nvPicPr>
                      <p:cNvPr id="251927" name="Object 23"/>
                      <p:cNvPicPr>
                        <a:picLocks noChangeAspect="1" noChangeArrowheads="1"/>
                      </p:cNvPicPr>
                      <p:nvPr/>
                    </p:nvPicPr>
                    <p:blipFill>
                      <a:blip r:embed="rId11"/>
                      <a:srcRect/>
                      <a:stretch>
                        <a:fillRect/>
                      </a:stretch>
                    </p:blipFill>
                    <p:spPr bwMode="auto">
                      <a:xfrm>
                        <a:off x="4520046" y="4636188"/>
                        <a:ext cx="3910012" cy="1109663"/>
                      </a:xfrm>
                      <a:prstGeom prst="rect">
                        <a:avLst/>
                      </a:prstGeom>
                      <a:noFill/>
                      <a:ln w="9525">
                        <a:solidFill>
                          <a:srgbClr val="FF00FF"/>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51928" name="Rectangle 24"/>
          <p:cNvSpPr>
            <a:spLocks noChangeArrowheads="1"/>
          </p:cNvSpPr>
          <p:nvPr/>
        </p:nvSpPr>
        <p:spPr bwMode="auto">
          <a:xfrm>
            <a:off x="609600" y="5976691"/>
            <a:ext cx="7848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400" b="1">
                <a:latin typeface="Arial" panose="020B0604020202020204" pitchFamily="34" charset="0"/>
              </a:rPr>
              <a:t>X(2r)</a:t>
            </a:r>
            <a:r>
              <a:rPr lang="en-US" altLang="en-US" sz="2400">
                <a:latin typeface="Arial" panose="020B0604020202020204" pitchFamily="34" charset="0"/>
              </a:rPr>
              <a:t>     – DFT của N/2 điểm ứng với </a:t>
            </a:r>
            <a:r>
              <a:rPr lang="en-US" altLang="en-US" sz="2400">
                <a:solidFill>
                  <a:srgbClr val="FF0000"/>
                </a:solidFill>
                <a:latin typeface="Arial" panose="020B0604020202020204" pitchFamily="34" charset="0"/>
              </a:rPr>
              <a:t>chỉ số k chẵn</a:t>
            </a:r>
          </a:p>
          <a:p>
            <a:pPr algn="just" eaLnBrk="1" hangingPunct="1">
              <a:buClr>
                <a:schemeClr val="tx1"/>
              </a:buClr>
              <a:buSzPct val="60000"/>
              <a:buFont typeface="Wingdings" panose="05000000000000000000" pitchFamily="2" charset="2"/>
              <a:buChar char="n"/>
            </a:pPr>
            <a:r>
              <a:rPr lang="en-US" altLang="en-US" sz="2400" b="1">
                <a:latin typeface="Arial" panose="020B0604020202020204" pitchFamily="34" charset="0"/>
              </a:rPr>
              <a:t>X(2r+1)</a:t>
            </a:r>
            <a:r>
              <a:rPr lang="en-US" altLang="en-US" sz="2400">
                <a:latin typeface="Arial" panose="020B0604020202020204" pitchFamily="34" charset="0"/>
              </a:rPr>
              <a:t> – DFT của N/2 điểm ứng với </a:t>
            </a:r>
            <a:r>
              <a:rPr lang="en-US" altLang="en-US" sz="2400">
                <a:solidFill>
                  <a:srgbClr val="FF0000"/>
                </a:solidFill>
                <a:latin typeface="Arial" panose="020B0604020202020204" pitchFamily="34" charset="0"/>
              </a:rPr>
              <a:t>chỉ số k lẽ</a:t>
            </a:r>
          </a:p>
        </p:txBody>
      </p:sp>
      <p:graphicFrame>
        <p:nvGraphicFramePr>
          <p:cNvPr id="12" name="Object 15"/>
          <p:cNvGraphicFramePr>
            <a:graphicFrameLocks noChangeAspect="1"/>
          </p:cNvGraphicFramePr>
          <p:nvPr>
            <p:extLst>
              <p:ext uri="{D42A27DB-BD31-4B8C-83A1-F6EECF244321}">
                <p14:modId xmlns:p14="http://schemas.microsoft.com/office/powerpoint/2010/main" val="3942045612"/>
              </p:ext>
            </p:extLst>
          </p:nvPr>
        </p:nvGraphicFramePr>
        <p:xfrm>
          <a:off x="2844068" y="0"/>
          <a:ext cx="5247632" cy="1058396"/>
        </p:xfrm>
        <a:graphic>
          <a:graphicData uri="http://schemas.openxmlformats.org/presentationml/2006/ole">
            <mc:AlternateContent xmlns:mc="http://schemas.openxmlformats.org/markup-compatibility/2006">
              <mc:Choice xmlns:v="urn:schemas-microsoft-com:vml" Requires="v">
                <p:oleObj name="Equation" r:id="rId12" imgW="2869920" imgH="583920" progId="Equation.DSMT4">
                  <p:embed/>
                </p:oleObj>
              </mc:Choice>
              <mc:Fallback>
                <p:oleObj name="Equation" r:id="rId12" imgW="2869920" imgH="583920" progId="Equation.DSMT4">
                  <p:embed/>
                  <p:pic>
                    <p:nvPicPr>
                      <p:cNvPr id="250895" name="Object 15"/>
                      <p:cNvPicPr>
                        <a:picLocks noChangeAspect="1" noChangeArrowheads="1"/>
                      </p:cNvPicPr>
                      <p:nvPr/>
                    </p:nvPicPr>
                    <p:blipFill>
                      <a:blip r:embed="rId13"/>
                      <a:srcRect/>
                      <a:stretch>
                        <a:fillRect/>
                      </a:stretch>
                    </p:blipFill>
                    <p:spPr bwMode="auto">
                      <a:xfrm>
                        <a:off x="2844068" y="0"/>
                        <a:ext cx="5247632" cy="105839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49967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1917"/>
                                        </p:tgtEl>
                                        <p:attrNameLst>
                                          <p:attrName>style.visibility</p:attrName>
                                        </p:attrNameLst>
                                      </p:cBhvr>
                                      <p:to>
                                        <p:strVal val="visible"/>
                                      </p:to>
                                    </p:set>
                                    <p:animEffect transition="in" filter="blinds(horizontal)">
                                      <p:cBhvr>
                                        <p:cTn id="10" dur="500"/>
                                        <p:tgtEl>
                                          <p:spTgt spid="251917"/>
                                        </p:tgtEl>
                                      </p:cBhvr>
                                    </p:animEffect>
                                  </p:childTnLst>
                                </p:cTn>
                              </p:par>
                              <p:par>
                                <p:cTn id="11" presetID="3" presetClass="entr" presetSubtype="10" fill="hold" nodeType="withEffect">
                                  <p:stCondLst>
                                    <p:cond delay="0"/>
                                  </p:stCondLst>
                                  <p:childTnLst>
                                    <p:set>
                                      <p:cBhvr>
                                        <p:cTn id="12" dur="1" fill="hold">
                                          <p:stCondLst>
                                            <p:cond delay="0"/>
                                          </p:stCondLst>
                                        </p:cTn>
                                        <p:tgtEl>
                                          <p:spTgt spid="251919"/>
                                        </p:tgtEl>
                                        <p:attrNameLst>
                                          <p:attrName>style.visibility</p:attrName>
                                        </p:attrNameLst>
                                      </p:cBhvr>
                                      <p:to>
                                        <p:strVal val="visible"/>
                                      </p:to>
                                    </p:set>
                                    <p:animEffect transition="in" filter="blinds(horizontal)">
                                      <p:cBhvr>
                                        <p:cTn id="13" dur="500"/>
                                        <p:tgtEl>
                                          <p:spTgt spid="25191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1921"/>
                                        </p:tgtEl>
                                        <p:attrNameLst>
                                          <p:attrName>style.visibility</p:attrName>
                                        </p:attrNameLst>
                                      </p:cBhvr>
                                      <p:to>
                                        <p:strVal val="visible"/>
                                      </p:to>
                                    </p:set>
                                    <p:animEffect transition="in" filter="blinds(horizontal)">
                                      <p:cBhvr>
                                        <p:cTn id="18" dur="500"/>
                                        <p:tgtEl>
                                          <p:spTgt spid="251921"/>
                                        </p:tgtEl>
                                      </p:cBhvr>
                                    </p:animEffect>
                                  </p:childTnLst>
                                </p:cTn>
                              </p:par>
                              <p:par>
                                <p:cTn id="19" presetID="3" presetClass="entr" presetSubtype="10" fill="hold" nodeType="withEffect">
                                  <p:stCondLst>
                                    <p:cond delay="0"/>
                                  </p:stCondLst>
                                  <p:childTnLst>
                                    <p:set>
                                      <p:cBhvr>
                                        <p:cTn id="20" dur="1" fill="hold">
                                          <p:stCondLst>
                                            <p:cond delay="0"/>
                                          </p:stCondLst>
                                        </p:cTn>
                                        <p:tgtEl>
                                          <p:spTgt spid="251922"/>
                                        </p:tgtEl>
                                        <p:attrNameLst>
                                          <p:attrName>style.visibility</p:attrName>
                                        </p:attrNameLst>
                                      </p:cBhvr>
                                      <p:to>
                                        <p:strVal val="visible"/>
                                      </p:to>
                                    </p:set>
                                    <p:animEffect transition="in" filter="blinds(horizontal)">
                                      <p:cBhvr>
                                        <p:cTn id="21" dur="500"/>
                                        <p:tgtEl>
                                          <p:spTgt spid="25192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51925"/>
                                        </p:tgtEl>
                                        <p:attrNameLst>
                                          <p:attrName>style.visibility</p:attrName>
                                        </p:attrNameLst>
                                      </p:cBhvr>
                                      <p:to>
                                        <p:strVal val="visible"/>
                                      </p:to>
                                    </p:set>
                                    <p:animEffect transition="in" filter="blinds(horizontal)">
                                      <p:cBhvr>
                                        <p:cTn id="26" dur="500"/>
                                        <p:tgtEl>
                                          <p:spTgt spid="251925"/>
                                        </p:tgtEl>
                                      </p:cBhvr>
                                    </p:animEffect>
                                  </p:childTnLst>
                                </p:cTn>
                              </p:par>
                              <p:par>
                                <p:cTn id="27" presetID="3" presetClass="entr" presetSubtype="10" fill="hold" nodeType="withEffect">
                                  <p:stCondLst>
                                    <p:cond delay="0"/>
                                  </p:stCondLst>
                                  <p:childTnLst>
                                    <p:set>
                                      <p:cBhvr>
                                        <p:cTn id="28" dur="1" fill="hold">
                                          <p:stCondLst>
                                            <p:cond delay="0"/>
                                          </p:stCondLst>
                                        </p:cTn>
                                        <p:tgtEl>
                                          <p:spTgt spid="251923"/>
                                        </p:tgtEl>
                                        <p:attrNameLst>
                                          <p:attrName>style.visibility</p:attrName>
                                        </p:attrNameLst>
                                      </p:cBhvr>
                                      <p:to>
                                        <p:strVal val="visible"/>
                                      </p:to>
                                    </p:set>
                                    <p:animEffect transition="in" filter="blinds(horizontal)">
                                      <p:cBhvr>
                                        <p:cTn id="29" dur="500"/>
                                        <p:tgtEl>
                                          <p:spTgt spid="25192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51911"/>
                                        </p:tgtEl>
                                        <p:attrNameLst>
                                          <p:attrName>style.visibility</p:attrName>
                                        </p:attrNameLst>
                                      </p:cBhvr>
                                      <p:to>
                                        <p:strVal val="visible"/>
                                      </p:to>
                                    </p:set>
                                    <p:animEffect transition="in" filter="blinds(horizontal)">
                                      <p:cBhvr>
                                        <p:cTn id="34" dur="500"/>
                                        <p:tgtEl>
                                          <p:spTgt spid="251911"/>
                                        </p:tgtEl>
                                      </p:cBhvr>
                                    </p:animEffect>
                                  </p:childTnLst>
                                </p:cTn>
                              </p:par>
                              <p:par>
                                <p:cTn id="35" presetID="3" presetClass="entr" presetSubtype="10" fill="hold" nodeType="withEffect">
                                  <p:stCondLst>
                                    <p:cond delay="0"/>
                                  </p:stCondLst>
                                  <p:childTnLst>
                                    <p:set>
                                      <p:cBhvr>
                                        <p:cTn id="36" dur="1" fill="hold">
                                          <p:stCondLst>
                                            <p:cond delay="0"/>
                                          </p:stCondLst>
                                        </p:cTn>
                                        <p:tgtEl>
                                          <p:spTgt spid="251926"/>
                                        </p:tgtEl>
                                        <p:attrNameLst>
                                          <p:attrName>style.visibility</p:attrName>
                                        </p:attrNameLst>
                                      </p:cBhvr>
                                      <p:to>
                                        <p:strVal val="visible"/>
                                      </p:to>
                                    </p:set>
                                    <p:animEffect transition="in" filter="blinds(horizontal)">
                                      <p:cBhvr>
                                        <p:cTn id="37" dur="500"/>
                                        <p:tgtEl>
                                          <p:spTgt spid="251926"/>
                                        </p:tgtEl>
                                      </p:cBhvr>
                                    </p:animEffect>
                                  </p:childTnLst>
                                </p:cTn>
                              </p:par>
                              <p:par>
                                <p:cTn id="38" presetID="3" presetClass="entr" presetSubtype="10" fill="hold" nodeType="withEffect">
                                  <p:stCondLst>
                                    <p:cond delay="0"/>
                                  </p:stCondLst>
                                  <p:childTnLst>
                                    <p:set>
                                      <p:cBhvr>
                                        <p:cTn id="39" dur="1" fill="hold">
                                          <p:stCondLst>
                                            <p:cond delay="0"/>
                                          </p:stCondLst>
                                        </p:cTn>
                                        <p:tgtEl>
                                          <p:spTgt spid="251927"/>
                                        </p:tgtEl>
                                        <p:attrNameLst>
                                          <p:attrName>style.visibility</p:attrName>
                                        </p:attrNameLst>
                                      </p:cBhvr>
                                      <p:to>
                                        <p:strVal val="visible"/>
                                      </p:to>
                                    </p:set>
                                    <p:animEffect transition="in" filter="blinds(horizontal)">
                                      <p:cBhvr>
                                        <p:cTn id="40" dur="500"/>
                                        <p:tgtEl>
                                          <p:spTgt spid="25192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51928"/>
                                        </p:tgtEl>
                                        <p:attrNameLst>
                                          <p:attrName>style.visibility</p:attrName>
                                        </p:attrNameLst>
                                      </p:cBhvr>
                                      <p:to>
                                        <p:strVal val="visible"/>
                                      </p:to>
                                    </p:set>
                                    <p:animEffect transition="in" filter="blinds(horizontal)">
                                      <p:cBhvr>
                                        <p:cTn id="43" dur="500"/>
                                        <p:tgtEl>
                                          <p:spTgt spid="251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1" grpId="0" animBg="1"/>
      <p:bldP spid="251917" grpId="0"/>
      <p:bldP spid="251921" grpId="0"/>
      <p:bldP spid="2519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36"/>
          <p:cNvGraphicFramePr>
            <a:graphicFrameLocks noChangeAspect="1"/>
          </p:cNvGraphicFramePr>
          <p:nvPr/>
        </p:nvGraphicFramePr>
        <p:xfrm>
          <a:off x="955675" y="2592388"/>
          <a:ext cx="2347913" cy="617537"/>
        </p:xfrm>
        <a:graphic>
          <a:graphicData uri="http://schemas.openxmlformats.org/presentationml/2006/ole">
            <mc:AlternateContent xmlns:mc="http://schemas.openxmlformats.org/markup-compatibility/2006">
              <mc:Choice xmlns:v="urn:schemas-microsoft-com:vml" Requires="v">
                <p:oleObj name="Equation" r:id="rId2" imgW="1015920" imgH="266400" progId="Equation.DSMT4">
                  <p:embed/>
                </p:oleObj>
              </mc:Choice>
              <mc:Fallback>
                <p:oleObj name="Equation" r:id="rId2" imgW="1015920" imgH="266400" progId="Equation.DSMT4">
                  <p:embed/>
                  <p:pic>
                    <p:nvPicPr>
                      <p:cNvPr id="9" name="Object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2592388"/>
                        <a:ext cx="234791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43"/>
          <p:cNvSpPr>
            <a:spLocks noChangeArrowheads="1"/>
          </p:cNvSpPr>
          <p:nvPr/>
        </p:nvSpPr>
        <p:spPr bwMode="auto">
          <a:xfrm>
            <a:off x="522288" y="1846263"/>
            <a:ext cx="441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buClr>
                <a:schemeClr val="hlink"/>
              </a:buClr>
              <a:buSzPct val="60000"/>
              <a:buFont typeface="Wingdings" panose="05000000000000000000" pitchFamily="2" charset="2"/>
              <a:buChar char="q"/>
            </a:pPr>
            <a:r>
              <a:rPr lang="en-US" altLang="en-US" sz="2400" b="1">
                <a:solidFill>
                  <a:srgbClr val="0000FF"/>
                </a:solidFill>
                <a:latin typeface="Arial "/>
              </a:rPr>
              <a:t>W</a:t>
            </a:r>
            <a:r>
              <a:rPr lang="en-US" altLang="en-US" sz="2400" b="1" baseline="-25000">
                <a:solidFill>
                  <a:srgbClr val="0000FF"/>
                </a:solidFill>
                <a:latin typeface="Arial "/>
              </a:rPr>
              <a:t>N</a:t>
            </a:r>
            <a:r>
              <a:rPr lang="en-US" altLang="en-US" sz="2400" baseline="-25000">
                <a:solidFill>
                  <a:srgbClr val="0000FF"/>
                </a:solidFill>
                <a:latin typeface="Arial "/>
              </a:rPr>
              <a:t>  </a:t>
            </a:r>
            <a:r>
              <a:rPr lang="en-US" altLang="en-US" sz="2400">
                <a:solidFill>
                  <a:srgbClr val="0000FF"/>
                </a:solidFill>
                <a:latin typeface="Arial "/>
              </a:rPr>
              <a:t>tuần hoàn với độ dài </a:t>
            </a:r>
            <a:r>
              <a:rPr lang="en-US" altLang="en-US" sz="2400" b="1">
                <a:solidFill>
                  <a:srgbClr val="0000FF"/>
                </a:solidFill>
                <a:latin typeface="Arial "/>
              </a:rPr>
              <a:t>N</a:t>
            </a:r>
            <a:r>
              <a:rPr lang="en-US" altLang="en-US" sz="2400">
                <a:latin typeface="Arial "/>
              </a:rPr>
              <a:t>:</a:t>
            </a:r>
            <a:endParaRPr lang="en-US" altLang="en-US" sz="2400">
              <a:latin typeface="Verdana" panose="020B0604030504040204" pitchFamily="34" charset="0"/>
            </a:endParaRPr>
          </a:p>
        </p:txBody>
      </p:sp>
      <p:grpSp>
        <p:nvGrpSpPr>
          <p:cNvPr id="43012" name="Group 1"/>
          <p:cNvGrpSpPr>
            <a:grpSpLocks/>
          </p:cNvGrpSpPr>
          <p:nvPr/>
        </p:nvGrpSpPr>
        <p:grpSpPr bwMode="auto">
          <a:xfrm>
            <a:off x="743735" y="622886"/>
            <a:ext cx="5119706" cy="617538"/>
            <a:chOff x="-905944" y="166747"/>
            <a:chExt cx="5120010" cy="617538"/>
          </a:xfrm>
        </p:grpSpPr>
        <p:sp>
          <p:nvSpPr>
            <p:cNvPr id="43015" name="Rectangle 95"/>
            <p:cNvSpPr>
              <a:spLocks noChangeArrowheads="1"/>
            </p:cNvSpPr>
            <p:nvPr/>
          </p:nvSpPr>
          <p:spPr bwMode="auto">
            <a:xfrm>
              <a:off x="-905944" y="244684"/>
              <a:ext cx="4886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a:spcBef>
                  <a:spcPct val="20000"/>
                </a:spcBef>
                <a:buFont typeface="Arial" panose="020B0604020202020204" pitchFamily="34" charset="0"/>
                <a:buChar char="•"/>
                <a:tabLst>
                  <a:tab pos="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Lst>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400" b="1">
                  <a:latin typeface="Arial" panose="020B0604020202020204" pitchFamily="34" charset="0"/>
                </a:rPr>
                <a:t>Tính chất của hàm mũ phức 	 </a:t>
              </a:r>
            </a:p>
          </p:txBody>
        </p:sp>
        <p:graphicFrame>
          <p:nvGraphicFramePr>
            <p:cNvPr id="43016" name="Object 36"/>
            <p:cNvGraphicFramePr>
              <a:graphicFrameLocks noChangeAspect="1"/>
            </p:cNvGraphicFramePr>
            <p:nvPr/>
          </p:nvGraphicFramePr>
          <p:xfrm>
            <a:off x="3452066" y="166747"/>
            <a:ext cx="762000" cy="617538"/>
          </p:xfrm>
          <a:graphic>
            <a:graphicData uri="http://schemas.openxmlformats.org/presentationml/2006/ole">
              <mc:AlternateContent xmlns:mc="http://schemas.openxmlformats.org/markup-compatibility/2006">
                <mc:Choice xmlns:v="urn:schemas-microsoft-com:vml" Requires="v">
                  <p:oleObj name="Equation" r:id="rId4" imgW="330120" imgH="266400" progId="Equation.DSMT4">
                    <p:embed/>
                  </p:oleObj>
                </mc:Choice>
                <mc:Fallback>
                  <p:oleObj name="Equation" r:id="rId4" imgW="330120" imgH="266400" progId="Equation.DSMT4">
                    <p:embed/>
                    <p:pic>
                      <p:nvPicPr>
                        <p:cNvPr id="43016"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066" y="166747"/>
                          <a:ext cx="7620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3" name="Object 36"/>
          <p:cNvGraphicFramePr>
            <a:graphicFrameLocks noChangeAspect="1"/>
          </p:cNvGraphicFramePr>
          <p:nvPr/>
        </p:nvGraphicFramePr>
        <p:xfrm>
          <a:off x="884238" y="3257550"/>
          <a:ext cx="3341687" cy="1123950"/>
        </p:xfrm>
        <a:graphic>
          <a:graphicData uri="http://schemas.openxmlformats.org/presentationml/2006/ole">
            <mc:AlternateContent xmlns:mc="http://schemas.openxmlformats.org/markup-compatibility/2006">
              <mc:Choice xmlns:v="urn:schemas-microsoft-com:vml" Requires="v">
                <p:oleObj name="Equation" r:id="rId6" imgW="1701720" imgH="571320" progId="Equation.DSMT4">
                  <p:embed/>
                </p:oleObj>
              </mc:Choice>
              <mc:Fallback>
                <p:oleObj name="Equation" r:id="rId6" imgW="1701720" imgH="571320" progId="Equation.DSMT4">
                  <p:embed/>
                  <p:pic>
                    <p:nvPicPr>
                      <p:cNvPr id="13"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238" y="3257550"/>
                        <a:ext cx="3341687"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3014"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1865313"/>
            <a:ext cx="32766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43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fade">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43014"/>
                                        </p:tgtEl>
                                        <p:attrNameLst>
                                          <p:attrName>style.visibility</p:attrName>
                                        </p:attrNameLst>
                                      </p:cBhvr>
                                      <p:to>
                                        <p:strVal val="visible"/>
                                      </p:to>
                                    </p:set>
                                    <p:animEffect transition="in" filter="fade">
                                      <p:cBhvr>
                                        <p:cTn id="20" dur="500"/>
                                        <p:tgtEl>
                                          <p:spTgt spid="430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77" name="Rectangle 49"/>
          <p:cNvSpPr>
            <a:spLocks noChangeArrowheads="1"/>
          </p:cNvSpPr>
          <p:nvPr/>
        </p:nvSpPr>
        <p:spPr bwMode="auto">
          <a:xfrm>
            <a:off x="457200" y="141532"/>
            <a:ext cx="7924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Font typeface="Wingdings" panose="05000000000000000000" pitchFamily="2" charset="2"/>
              <a:buChar char="§"/>
            </a:pPr>
            <a:r>
              <a:rPr lang="en-US" altLang="en-US" sz="2400" b="1" u="sng">
                <a:latin typeface="Arial" panose="020B0604020202020204" pitchFamily="34" charset="0"/>
              </a:rPr>
              <a:t>Phân chia DFT  N=8 điểm -&gt; 2 DFT  N/2= 4 điểm</a:t>
            </a:r>
          </a:p>
        </p:txBody>
      </p:sp>
      <p:grpSp>
        <p:nvGrpSpPr>
          <p:cNvPr id="3" name="Group 2"/>
          <p:cNvGrpSpPr>
            <a:grpSpLocks/>
          </p:cNvGrpSpPr>
          <p:nvPr/>
        </p:nvGrpSpPr>
        <p:grpSpPr bwMode="auto">
          <a:xfrm>
            <a:off x="1251439" y="2514292"/>
            <a:ext cx="6934200" cy="3981450"/>
            <a:chOff x="1066800" y="1504950"/>
            <a:chExt cx="6934200" cy="3981450"/>
          </a:xfrm>
        </p:grpSpPr>
        <p:sp>
          <p:nvSpPr>
            <p:cNvPr id="59396" name="Text Box 46"/>
            <p:cNvSpPr txBox="1">
              <a:spLocks noChangeArrowheads="1"/>
            </p:cNvSpPr>
            <p:nvPr/>
          </p:nvSpPr>
          <p:spPr bwMode="auto">
            <a:xfrm>
              <a:off x="7086600" y="2344738"/>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k chẵn</a:t>
              </a:r>
            </a:p>
          </p:txBody>
        </p:sp>
        <p:sp>
          <p:nvSpPr>
            <p:cNvPr id="59397" name="Text Box 48"/>
            <p:cNvSpPr txBox="1">
              <a:spLocks noChangeArrowheads="1"/>
            </p:cNvSpPr>
            <p:nvPr/>
          </p:nvSpPr>
          <p:spPr bwMode="auto">
            <a:xfrm>
              <a:off x="7086600" y="4268788"/>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k lẽ</a:t>
              </a:r>
            </a:p>
          </p:txBody>
        </p:sp>
        <p:sp>
          <p:nvSpPr>
            <p:cNvPr id="59398" name="AutoShape 51"/>
            <p:cNvSpPr>
              <a:spLocks/>
            </p:cNvSpPr>
            <p:nvPr/>
          </p:nvSpPr>
          <p:spPr bwMode="auto">
            <a:xfrm>
              <a:off x="6705600" y="1809750"/>
              <a:ext cx="228600" cy="16002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sp>
          <p:nvSpPr>
            <p:cNvPr id="59399" name="AutoShape 52"/>
            <p:cNvSpPr>
              <a:spLocks/>
            </p:cNvSpPr>
            <p:nvPr/>
          </p:nvSpPr>
          <p:spPr bwMode="auto">
            <a:xfrm>
              <a:off x="6781800" y="3638550"/>
              <a:ext cx="228600" cy="16002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sp>
          <p:nvSpPr>
            <p:cNvPr id="59400" name="Line 3"/>
            <p:cNvSpPr>
              <a:spLocks noChangeShapeType="1"/>
            </p:cNvSpPr>
            <p:nvPr/>
          </p:nvSpPr>
          <p:spPr bwMode="auto">
            <a:xfrm>
              <a:off x="5480050" y="19288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01" name="Line 4"/>
            <p:cNvSpPr>
              <a:spLocks noChangeShapeType="1"/>
            </p:cNvSpPr>
            <p:nvPr/>
          </p:nvSpPr>
          <p:spPr bwMode="auto">
            <a:xfrm>
              <a:off x="5480050" y="33004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02" name="Line 5"/>
            <p:cNvSpPr>
              <a:spLocks noChangeShapeType="1"/>
            </p:cNvSpPr>
            <p:nvPr/>
          </p:nvSpPr>
          <p:spPr bwMode="auto">
            <a:xfrm>
              <a:off x="5480050" y="23860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03" name="Line 6"/>
            <p:cNvSpPr>
              <a:spLocks noChangeShapeType="1"/>
            </p:cNvSpPr>
            <p:nvPr/>
          </p:nvSpPr>
          <p:spPr bwMode="auto">
            <a:xfrm>
              <a:off x="5480050" y="28432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04" name="Text Box 7"/>
            <p:cNvSpPr txBox="1">
              <a:spLocks noChangeArrowheads="1"/>
            </p:cNvSpPr>
            <p:nvPr/>
          </p:nvSpPr>
          <p:spPr bwMode="auto">
            <a:xfrm>
              <a:off x="4505325" y="1795463"/>
              <a:ext cx="981075"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endParaRPr lang="en-US" altLang="en-US" sz="2000" b="1">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N/2</a:t>
              </a: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điểm</a:t>
              </a:r>
              <a:endParaRPr lang="en-US" altLang="en-US" sz="2000" b="1">
                <a:latin typeface="Arial" panose="020B0604020202020204" pitchFamily="34" charset="0"/>
              </a:endParaRPr>
            </a:p>
          </p:txBody>
        </p:sp>
        <p:sp>
          <p:nvSpPr>
            <p:cNvPr id="59405" name="Text Box 8"/>
            <p:cNvSpPr txBox="1">
              <a:spLocks noChangeArrowheads="1"/>
            </p:cNvSpPr>
            <p:nvPr/>
          </p:nvSpPr>
          <p:spPr bwMode="auto">
            <a:xfrm>
              <a:off x="1066800" y="1700213"/>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p:txBody>
        </p:sp>
        <p:sp>
          <p:nvSpPr>
            <p:cNvPr id="59406" name="Line 9"/>
            <p:cNvSpPr>
              <a:spLocks noChangeShapeType="1"/>
            </p:cNvSpPr>
            <p:nvPr/>
          </p:nvSpPr>
          <p:spPr bwMode="auto">
            <a:xfrm>
              <a:off x="1657350" y="192881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07" name="Text Box 10"/>
            <p:cNvSpPr txBox="1">
              <a:spLocks noChangeArrowheads="1"/>
            </p:cNvSpPr>
            <p:nvPr/>
          </p:nvSpPr>
          <p:spPr bwMode="auto">
            <a:xfrm>
              <a:off x="6205538" y="166687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p:txBody>
        </p:sp>
        <p:sp>
          <p:nvSpPr>
            <p:cNvPr id="59408" name="Line 11"/>
            <p:cNvSpPr>
              <a:spLocks noChangeShapeType="1"/>
            </p:cNvSpPr>
            <p:nvPr/>
          </p:nvSpPr>
          <p:spPr bwMode="auto">
            <a:xfrm>
              <a:off x="5480050" y="384968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09" name="Line 12"/>
            <p:cNvSpPr>
              <a:spLocks noChangeShapeType="1"/>
            </p:cNvSpPr>
            <p:nvPr/>
          </p:nvSpPr>
          <p:spPr bwMode="auto">
            <a:xfrm>
              <a:off x="5480050" y="522128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10" name="Line 13"/>
            <p:cNvSpPr>
              <a:spLocks noChangeShapeType="1"/>
            </p:cNvSpPr>
            <p:nvPr/>
          </p:nvSpPr>
          <p:spPr bwMode="auto">
            <a:xfrm>
              <a:off x="5480050" y="430688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11" name="Line 14"/>
            <p:cNvSpPr>
              <a:spLocks noChangeShapeType="1"/>
            </p:cNvSpPr>
            <p:nvPr/>
          </p:nvSpPr>
          <p:spPr bwMode="auto">
            <a:xfrm>
              <a:off x="5480050" y="476408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12" name="Text Box 15"/>
            <p:cNvSpPr txBox="1">
              <a:spLocks noChangeArrowheads="1"/>
            </p:cNvSpPr>
            <p:nvPr/>
          </p:nvSpPr>
          <p:spPr bwMode="auto">
            <a:xfrm>
              <a:off x="4505325" y="3695700"/>
              <a:ext cx="981075" cy="16573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endParaRPr lang="en-US" altLang="en-US" sz="2000" b="1">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N/2</a:t>
              </a: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điểm</a:t>
              </a:r>
              <a:endParaRPr lang="en-US" altLang="en-US" sz="2000" b="1">
                <a:latin typeface="Arial" panose="020B0604020202020204" pitchFamily="34" charset="0"/>
              </a:endParaRPr>
            </a:p>
          </p:txBody>
        </p:sp>
        <p:sp>
          <p:nvSpPr>
            <p:cNvPr id="59413" name="Text Box 16"/>
            <p:cNvSpPr txBox="1">
              <a:spLocks noChangeArrowheads="1"/>
            </p:cNvSpPr>
            <p:nvPr/>
          </p:nvSpPr>
          <p:spPr bwMode="auto">
            <a:xfrm>
              <a:off x="1066800" y="3621088"/>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59414" name="Text Box 17"/>
            <p:cNvSpPr txBox="1">
              <a:spLocks noChangeArrowheads="1"/>
            </p:cNvSpPr>
            <p:nvPr/>
          </p:nvSpPr>
          <p:spPr bwMode="auto">
            <a:xfrm>
              <a:off x="6205538" y="3587750"/>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59415" name="Line 18"/>
            <p:cNvSpPr>
              <a:spLocks noChangeShapeType="1"/>
            </p:cNvSpPr>
            <p:nvPr/>
          </p:nvSpPr>
          <p:spPr bwMode="auto">
            <a:xfrm>
              <a:off x="1663700" y="238601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16" name="Line 19"/>
            <p:cNvSpPr>
              <a:spLocks noChangeShapeType="1"/>
            </p:cNvSpPr>
            <p:nvPr/>
          </p:nvSpPr>
          <p:spPr bwMode="auto">
            <a:xfrm>
              <a:off x="1670050" y="284321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17" name="Line 20"/>
            <p:cNvSpPr>
              <a:spLocks noChangeShapeType="1"/>
            </p:cNvSpPr>
            <p:nvPr/>
          </p:nvSpPr>
          <p:spPr bwMode="auto">
            <a:xfrm>
              <a:off x="1663700" y="330041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18" name="Line 21"/>
            <p:cNvSpPr>
              <a:spLocks noChangeShapeType="1"/>
            </p:cNvSpPr>
            <p:nvPr/>
          </p:nvSpPr>
          <p:spPr bwMode="auto">
            <a:xfrm>
              <a:off x="1638300" y="383381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19" name="Line 22"/>
            <p:cNvSpPr>
              <a:spLocks noChangeShapeType="1"/>
            </p:cNvSpPr>
            <p:nvPr/>
          </p:nvSpPr>
          <p:spPr bwMode="auto">
            <a:xfrm>
              <a:off x="1644650" y="429101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20" name="Line 23"/>
            <p:cNvSpPr>
              <a:spLocks noChangeShapeType="1"/>
            </p:cNvSpPr>
            <p:nvPr/>
          </p:nvSpPr>
          <p:spPr bwMode="auto">
            <a:xfrm>
              <a:off x="1651000" y="474821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21" name="Line 24"/>
            <p:cNvSpPr>
              <a:spLocks noChangeShapeType="1"/>
            </p:cNvSpPr>
            <p:nvPr/>
          </p:nvSpPr>
          <p:spPr bwMode="auto">
            <a:xfrm>
              <a:off x="1657350" y="520541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9422" name="Line 25"/>
            <p:cNvSpPr>
              <a:spLocks noChangeShapeType="1"/>
            </p:cNvSpPr>
            <p:nvPr/>
          </p:nvSpPr>
          <p:spPr bwMode="auto">
            <a:xfrm>
              <a:off x="2638425" y="5205413"/>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23" name="Line 26"/>
            <p:cNvSpPr>
              <a:spLocks noChangeShapeType="1"/>
            </p:cNvSpPr>
            <p:nvPr/>
          </p:nvSpPr>
          <p:spPr bwMode="auto">
            <a:xfrm>
              <a:off x="2638425" y="4748213"/>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24" name="Line 27"/>
            <p:cNvSpPr>
              <a:spLocks noChangeShapeType="1"/>
            </p:cNvSpPr>
            <p:nvPr/>
          </p:nvSpPr>
          <p:spPr bwMode="auto">
            <a:xfrm>
              <a:off x="2638425" y="4291013"/>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25" name="Line 28"/>
            <p:cNvSpPr>
              <a:spLocks noChangeShapeType="1"/>
            </p:cNvSpPr>
            <p:nvPr/>
          </p:nvSpPr>
          <p:spPr bwMode="auto">
            <a:xfrm>
              <a:off x="2638425" y="3833813"/>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26" name="Text Box 34"/>
            <p:cNvSpPr txBox="1">
              <a:spLocks noChangeArrowheads="1"/>
            </p:cNvSpPr>
            <p:nvPr/>
          </p:nvSpPr>
          <p:spPr bwMode="auto">
            <a:xfrm>
              <a:off x="3962400" y="338137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3</a:t>
              </a:r>
            </a:p>
          </p:txBody>
        </p:sp>
        <p:sp>
          <p:nvSpPr>
            <p:cNvPr id="59427" name="Line 35"/>
            <p:cNvSpPr>
              <a:spLocks noChangeShapeType="1"/>
            </p:cNvSpPr>
            <p:nvPr/>
          </p:nvSpPr>
          <p:spPr bwMode="auto">
            <a:xfrm flipV="1">
              <a:off x="1905000" y="1928813"/>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28" name="Line 36"/>
            <p:cNvSpPr>
              <a:spLocks noChangeShapeType="1"/>
            </p:cNvSpPr>
            <p:nvPr/>
          </p:nvSpPr>
          <p:spPr bwMode="auto">
            <a:xfrm flipV="1">
              <a:off x="1876425" y="2386013"/>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29" name="Line 37"/>
            <p:cNvSpPr>
              <a:spLocks noChangeShapeType="1"/>
            </p:cNvSpPr>
            <p:nvPr/>
          </p:nvSpPr>
          <p:spPr bwMode="auto">
            <a:xfrm flipV="1">
              <a:off x="1876425" y="2843213"/>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30" name="Line 38"/>
            <p:cNvSpPr>
              <a:spLocks noChangeShapeType="1"/>
            </p:cNvSpPr>
            <p:nvPr/>
          </p:nvSpPr>
          <p:spPr bwMode="auto">
            <a:xfrm flipV="1">
              <a:off x="1876425" y="3300413"/>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31" name="Line 39"/>
            <p:cNvSpPr>
              <a:spLocks noChangeShapeType="1"/>
            </p:cNvSpPr>
            <p:nvPr/>
          </p:nvSpPr>
          <p:spPr bwMode="auto">
            <a:xfrm>
              <a:off x="1952625" y="3300413"/>
              <a:ext cx="12954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32" name="Line 40"/>
            <p:cNvSpPr>
              <a:spLocks noChangeShapeType="1"/>
            </p:cNvSpPr>
            <p:nvPr/>
          </p:nvSpPr>
          <p:spPr bwMode="auto">
            <a:xfrm>
              <a:off x="1952625" y="2843213"/>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33" name="Line 41"/>
            <p:cNvSpPr>
              <a:spLocks noChangeShapeType="1"/>
            </p:cNvSpPr>
            <p:nvPr/>
          </p:nvSpPr>
          <p:spPr bwMode="auto">
            <a:xfrm>
              <a:off x="1952625" y="2386013"/>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34" name="Line 42"/>
            <p:cNvSpPr>
              <a:spLocks noChangeShapeType="1"/>
            </p:cNvSpPr>
            <p:nvPr/>
          </p:nvSpPr>
          <p:spPr bwMode="auto">
            <a:xfrm>
              <a:off x="1952625" y="1928813"/>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35" name="Text Box 43"/>
            <p:cNvSpPr txBox="1">
              <a:spLocks noChangeArrowheads="1"/>
            </p:cNvSpPr>
            <p:nvPr/>
          </p:nvSpPr>
          <p:spPr bwMode="auto">
            <a:xfrm>
              <a:off x="3352800" y="1504950"/>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g(0)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g(1)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g(2)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g(3)</a:t>
              </a:r>
            </a:p>
          </p:txBody>
        </p:sp>
        <p:sp>
          <p:nvSpPr>
            <p:cNvPr id="59436" name="Text Box 44"/>
            <p:cNvSpPr txBox="1">
              <a:spLocks noChangeArrowheads="1"/>
            </p:cNvSpPr>
            <p:nvPr/>
          </p:nvSpPr>
          <p:spPr bwMode="auto">
            <a:xfrm>
              <a:off x="3352800" y="3421063"/>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h(0)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h(1)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h(2)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h(3)</a:t>
              </a:r>
            </a:p>
          </p:txBody>
        </p:sp>
        <p:sp>
          <p:nvSpPr>
            <p:cNvPr id="59437" name="Line 53"/>
            <p:cNvSpPr>
              <a:spLocks noChangeShapeType="1"/>
            </p:cNvSpPr>
            <p:nvPr/>
          </p:nvSpPr>
          <p:spPr bwMode="auto">
            <a:xfrm>
              <a:off x="4052888" y="5210175"/>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38" name="Line 54"/>
            <p:cNvSpPr>
              <a:spLocks noChangeShapeType="1"/>
            </p:cNvSpPr>
            <p:nvPr/>
          </p:nvSpPr>
          <p:spPr bwMode="auto">
            <a:xfrm>
              <a:off x="4052888" y="4752975"/>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39" name="Line 55"/>
            <p:cNvSpPr>
              <a:spLocks noChangeShapeType="1"/>
            </p:cNvSpPr>
            <p:nvPr/>
          </p:nvSpPr>
          <p:spPr bwMode="auto">
            <a:xfrm>
              <a:off x="4052888" y="4295775"/>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40" name="Line 56"/>
            <p:cNvSpPr>
              <a:spLocks noChangeShapeType="1"/>
            </p:cNvSpPr>
            <p:nvPr/>
          </p:nvSpPr>
          <p:spPr bwMode="auto">
            <a:xfrm>
              <a:off x="4052888" y="3838575"/>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9441" name="Text Box 57"/>
            <p:cNvSpPr txBox="1">
              <a:spLocks noChangeArrowheads="1"/>
            </p:cNvSpPr>
            <p:nvPr/>
          </p:nvSpPr>
          <p:spPr bwMode="auto">
            <a:xfrm>
              <a:off x="2328863" y="374967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endParaRPr lang="en-US" altLang="en-US" sz="1800" b="1" baseline="30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endParaRPr lang="en-US" altLang="en-US" sz="1800" b="1" baseline="30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endParaRPr lang="en-US" altLang="en-US" sz="1800" b="1" baseline="30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endParaRPr lang="en-US" altLang="en-US" sz="1800" b="1" baseline="30000">
                <a:solidFill>
                  <a:srgbClr val="C00000"/>
                </a:solidFill>
                <a:latin typeface="Arial" panose="020B0604020202020204" pitchFamily="34" charset="0"/>
              </a:endParaRPr>
            </a:p>
          </p:txBody>
        </p:sp>
      </p:grpSp>
      <p:graphicFrame>
        <p:nvGraphicFramePr>
          <p:cNvPr id="50" name="Object 19"/>
          <p:cNvGraphicFramePr>
            <a:graphicFrameLocks noChangeAspect="1"/>
          </p:cNvGraphicFramePr>
          <p:nvPr>
            <p:extLst>
              <p:ext uri="{D42A27DB-BD31-4B8C-83A1-F6EECF244321}">
                <p14:modId xmlns:p14="http://schemas.microsoft.com/office/powerpoint/2010/main" val="894433494"/>
              </p:ext>
            </p:extLst>
          </p:nvPr>
        </p:nvGraphicFramePr>
        <p:xfrm>
          <a:off x="1766460" y="665356"/>
          <a:ext cx="4974168" cy="720935"/>
        </p:xfrm>
        <a:graphic>
          <a:graphicData uri="http://schemas.openxmlformats.org/presentationml/2006/ole">
            <mc:AlternateContent xmlns:mc="http://schemas.openxmlformats.org/markup-compatibility/2006">
              <mc:Choice xmlns:v="urn:schemas-microsoft-com:vml" Requires="v">
                <p:oleObj name="Equation" r:id="rId2" imgW="3644640" imgH="431640" progId="Equation.DSMT4">
                  <p:embed/>
                </p:oleObj>
              </mc:Choice>
              <mc:Fallback>
                <p:oleObj name="Equation" r:id="rId2" imgW="3644640" imgH="431640" progId="Equation.DSMT4">
                  <p:embed/>
                  <p:pic>
                    <p:nvPicPr>
                      <p:cNvPr id="251923" name="Object 19"/>
                      <p:cNvPicPr>
                        <a:picLocks noChangeAspect="1" noChangeArrowheads="1"/>
                      </p:cNvPicPr>
                      <p:nvPr/>
                    </p:nvPicPr>
                    <p:blipFill>
                      <a:blip r:embed="rId3"/>
                      <a:srcRect/>
                      <a:stretch>
                        <a:fillRect/>
                      </a:stretch>
                    </p:blipFill>
                    <p:spPr bwMode="auto">
                      <a:xfrm>
                        <a:off x="1766460" y="665356"/>
                        <a:ext cx="4974168" cy="720935"/>
                      </a:xfrm>
                      <a:prstGeom prst="rect">
                        <a:avLst/>
                      </a:prstGeom>
                      <a:noFill/>
                      <a:ln>
                        <a:noFill/>
                      </a:ln>
                    </p:spPr>
                  </p:pic>
                </p:oleObj>
              </mc:Fallback>
            </mc:AlternateContent>
          </a:graphicData>
        </a:graphic>
      </p:graphicFrame>
      <p:graphicFrame>
        <p:nvGraphicFramePr>
          <p:cNvPr id="51" name="Object 22"/>
          <p:cNvGraphicFramePr>
            <a:graphicFrameLocks noChangeAspect="1"/>
          </p:cNvGraphicFramePr>
          <p:nvPr>
            <p:extLst>
              <p:ext uri="{D42A27DB-BD31-4B8C-83A1-F6EECF244321}">
                <p14:modId xmlns:p14="http://schemas.microsoft.com/office/powerpoint/2010/main" val="3600342855"/>
              </p:ext>
            </p:extLst>
          </p:nvPr>
        </p:nvGraphicFramePr>
        <p:xfrm>
          <a:off x="1251439" y="1355953"/>
          <a:ext cx="2501987" cy="993415"/>
        </p:xfrm>
        <a:graphic>
          <a:graphicData uri="http://schemas.openxmlformats.org/presentationml/2006/ole">
            <mc:AlternateContent xmlns:mc="http://schemas.openxmlformats.org/markup-compatibility/2006">
              <mc:Choice xmlns:v="urn:schemas-microsoft-com:vml" Requires="v">
                <p:oleObj name="Equation" r:id="rId4" imgW="1536480" imgH="609480" progId="Equation.DSMT4">
                  <p:embed/>
                </p:oleObj>
              </mc:Choice>
              <mc:Fallback>
                <p:oleObj name="Equation" r:id="rId4" imgW="1536480" imgH="609480" progId="Equation.DSMT4">
                  <p:embed/>
                  <p:pic>
                    <p:nvPicPr>
                      <p:cNvPr id="251926" name="Object 22"/>
                      <p:cNvPicPr>
                        <a:picLocks noChangeAspect="1" noChangeArrowheads="1"/>
                      </p:cNvPicPr>
                      <p:nvPr/>
                    </p:nvPicPr>
                    <p:blipFill>
                      <a:blip r:embed="rId5"/>
                      <a:srcRect/>
                      <a:stretch>
                        <a:fillRect/>
                      </a:stretch>
                    </p:blipFill>
                    <p:spPr bwMode="auto">
                      <a:xfrm>
                        <a:off x="1251439" y="1355953"/>
                        <a:ext cx="2501987" cy="993415"/>
                      </a:xfrm>
                      <a:prstGeom prst="rect">
                        <a:avLst/>
                      </a:prstGeom>
                      <a:noFill/>
                      <a:ln w="9525">
                        <a:solidFill>
                          <a:srgbClr val="FF00FF"/>
                        </a:solidFill>
                        <a:miter lim="800000"/>
                        <a:headEnd/>
                        <a:tailEnd/>
                      </a:ln>
                    </p:spPr>
                  </p:pic>
                </p:oleObj>
              </mc:Fallback>
            </mc:AlternateContent>
          </a:graphicData>
        </a:graphic>
      </p:graphicFrame>
      <p:graphicFrame>
        <p:nvGraphicFramePr>
          <p:cNvPr id="52" name="Object 23"/>
          <p:cNvGraphicFramePr>
            <a:graphicFrameLocks noChangeAspect="1"/>
          </p:cNvGraphicFramePr>
          <p:nvPr>
            <p:extLst>
              <p:ext uri="{D42A27DB-BD31-4B8C-83A1-F6EECF244321}">
                <p14:modId xmlns:p14="http://schemas.microsoft.com/office/powerpoint/2010/main" val="2256576517"/>
              </p:ext>
            </p:extLst>
          </p:nvPr>
        </p:nvGraphicFramePr>
        <p:xfrm>
          <a:off x="4341204" y="1342730"/>
          <a:ext cx="3495400" cy="991996"/>
        </p:xfrm>
        <a:graphic>
          <a:graphicData uri="http://schemas.openxmlformats.org/presentationml/2006/ole">
            <mc:AlternateContent xmlns:mc="http://schemas.openxmlformats.org/markup-compatibility/2006">
              <mc:Choice xmlns:v="urn:schemas-microsoft-com:vml" Requires="v">
                <p:oleObj name="Equation" r:id="rId6" imgW="2145960" imgH="609480" progId="Equation.DSMT4">
                  <p:embed/>
                </p:oleObj>
              </mc:Choice>
              <mc:Fallback>
                <p:oleObj name="Equation" r:id="rId6" imgW="2145960" imgH="609480" progId="Equation.DSMT4">
                  <p:embed/>
                  <p:pic>
                    <p:nvPicPr>
                      <p:cNvPr id="251927" name="Object 23"/>
                      <p:cNvPicPr>
                        <a:picLocks noChangeAspect="1" noChangeArrowheads="1"/>
                      </p:cNvPicPr>
                      <p:nvPr/>
                    </p:nvPicPr>
                    <p:blipFill>
                      <a:blip r:embed="rId7"/>
                      <a:srcRect/>
                      <a:stretch>
                        <a:fillRect/>
                      </a:stretch>
                    </p:blipFill>
                    <p:spPr bwMode="auto">
                      <a:xfrm>
                        <a:off x="4341204" y="1342730"/>
                        <a:ext cx="3495400" cy="991996"/>
                      </a:xfrm>
                      <a:prstGeom prst="rect">
                        <a:avLst/>
                      </a:prstGeom>
                      <a:noFill/>
                      <a:ln w="9525">
                        <a:solidFill>
                          <a:srgbClr val="FF00FF"/>
                        </a:solidFill>
                        <a:miter lim="800000"/>
                        <a:headEnd/>
                        <a:tailEnd/>
                      </a:ln>
                    </p:spPr>
                  </p:pic>
                </p:oleObj>
              </mc:Fallback>
            </mc:AlternateContent>
          </a:graphicData>
        </a:graphic>
      </p:graphicFrame>
    </p:spTree>
    <p:extLst>
      <p:ext uri="{BB962C8B-B14F-4D97-AF65-F5344CB8AC3E}">
        <p14:creationId xmlns:p14="http://schemas.microsoft.com/office/powerpoint/2010/main" val="336130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2977"/>
                                        </p:tgtEl>
                                        <p:attrNameLst>
                                          <p:attrName>style.visibility</p:attrName>
                                        </p:attrNameLst>
                                      </p:cBhvr>
                                      <p:to>
                                        <p:strVal val="visible"/>
                                      </p:to>
                                    </p:set>
                                    <p:animEffect transition="in" filter="fade">
                                      <p:cBhvr>
                                        <p:cTn id="7" dur="500"/>
                                        <p:tgtEl>
                                          <p:spTgt spid="252977"/>
                                        </p:tgtEl>
                                      </p:cBhvr>
                                    </p:animEffect>
                                  </p:childTnLst>
                                </p:cTn>
                              </p:par>
                              <p:par>
                                <p:cTn id="8" presetID="10" presetClass="entr" presetSubtype="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533400" y="639763"/>
            <a:ext cx="8001000" cy="431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rgbClr val="FFFF00"/>
              </a:buClr>
              <a:buSzPct val="60000"/>
              <a:buFont typeface="Wingdings" panose="05000000000000000000" pitchFamily="2" charset="2"/>
              <a:buChar char="n"/>
            </a:pPr>
            <a:r>
              <a:rPr lang="en-US" altLang="en-US" sz="2400">
                <a:latin typeface="Arial" panose="020B0604020202020204" pitchFamily="34" charset="0"/>
              </a:rPr>
              <a:t>Sau đó đánh lại chỉ số theo thứ tự các mẫu X(k), tiếp tục phân chia DFT của N/2 điểm thành 2 DFT của N/4 điểm theo chỉ số</a:t>
            </a:r>
            <a:r>
              <a:rPr lang="en-US" altLang="en-US" sz="2400" b="1">
                <a:effectLst>
                  <a:outerShdw blurRad="38100" dist="38100" dir="2700000" algn="tl">
                    <a:srgbClr val="000000">
                      <a:alpha val="43137"/>
                    </a:srgbClr>
                  </a:outerShdw>
                </a:effectLst>
                <a:latin typeface="Arial" panose="020B0604020202020204" pitchFamily="34" charset="0"/>
              </a:rPr>
              <a:t> </a:t>
            </a:r>
            <a:r>
              <a:rPr lang="en-US" altLang="en-US" sz="2400" b="1">
                <a:solidFill>
                  <a:srgbClr val="FF0000"/>
                </a:solidFill>
                <a:effectLst>
                  <a:outerShdw blurRad="38100" dist="38100" dir="2700000" algn="tl">
                    <a:srgbClr val="000000">
                      <a:alpha val="43137"/>
                    </a:srgbClr>
                  </a:outerShdw>
                </a:effectLst>
                <a:latin typeface="Arial" panose="020B0604020202020204" pitchFamily="34" charset="0"/>
              </a:rPr>
              <a:t>k</a:t>
            </a:r>
            <a:r>
              <a:rPr lang="en-US" altLang="en-US" sz="2400">
                <a:latin typeface="Arial" panose="020B0604020202020204" pitchFamily="34" charset="0"/>
              </a:rPr>
              <a:t> chẵn và lẽ. Tiếp tục phân chia cho đến khi nào còn DFT 2 điểm thì dừng lại.</a:t>
            </a:r>
          </a:p>
          <a:p>
            <a:pPr algn="just" eaLnBrk="1" hangingPunct="1">
              <a:lnSpc>
                <a:spcPct val="50000"/>
              </a:lnSpc>
              <a:buClr>
                <a:schemeClr val="tx1"/>
              </a:buClr>
              <a:buSzPct val="60000"/>
              <a:buFont typeface="Wingdings" panose="05000000000000000000" pitchFamily="2" charset="2"/>
              <a:buNone/>
            </a:pPr>
            <a:endParaRPr lang="en-US" altLang="en-US" sz="2400">
              <a:latin typeface="Arial" panose="020B0604020202020204" pitchFamily="34" charset="0"/>
            </a:endParaRPr>
          </a:p>
          <a:p>
            <a:pPr algn="just" eaLnBrk="1" hangingPunct="1">
              <a:buClr>
                <a:srgbClr val="FFFF00"/>
              </a:buClr>
              <a:buSzPct val="60000"/>
              <a:buFont typeface="Wingdings" panose="05000000000000000000" pitchFamily="2" charset="2"/>
              <a:buChar char="n"/>
            </a:pPr>
            <a:r>
              <a:rPr lang="en-US" altLang="en-US" sz="2400">
                <a:latin typeface="Arial" panose="020B0604020202020204" pitchFamily="34" charset="0"/>
              </a:rPr>
              <a:t>Dữ liệu ra X(k) được sắp xếp theo thứ tự đảo bít, còn dữ liệu vào được sắp theo thứ tự tự nhiên.</a:t>
            </a:r>
          </a:p>
          <a:p>
            <a:pPr algn="just" eaLnBrk="1" hangingPunct="1">
              <a:lnSpc>
                <a:spcPct val="50000"/>
              </a:lnSpc>
              <a:buClr>
                <a:srgbClr val="FFFF00"/>
              </a:buClr>
              <a:buSzPct val="60000"/>
              <a:buFont typeface="Wingdings" panose="05000000000000000000" pitchFamily="2" charset="2"/>
              <a:buNone/>
            </a:pPr>
            <a:endParaRPr lang="en-US" altLang="en-US" sz="2400">
              <a:latin typeface="Arial" panose="020B0604020202020204" pitchFamily="34" charset="0"/>
            </a:endParaRPr>
          </a:p>
          <a:p>
            <a:pPr algn="just" eaLnBrk="1" hangingPunct="1">
              <a:buClr>
                <a:srgbClr val="FFFF00"/>
              </a:buClr>
              <a:buSzPct val="60000"/>
              <a:buFont typeface="Wingdings" panose="05000000000000000000" pitchFamily="2" charset="2"/>
              <a:buChar char="n"/>
            </a:pPr>
            <a:r>
              <a:rPr lang="en-US" altLang="en-US" sz="2400">
                <a:effectLst>
                  <a:outerShdw blurRad="38100" dist="38100" dir="2700000" algn="tl">
                    <a:srgbClr val="000000">
                      <a:alpha val="43137"/>
                    </a:srgbClr>
                  </a:outerShdw>
                </a:effectLst>
                <a:latin typeface="Arial" panose="020B0604020202020204" pitchFamily="34" charset="0"/>
              </a:rPr>
              <a:t>Số phép nhân và phép cộng trong lưu đồ phân theo tần số bằng với số phép nhân và cộng trong lưu đồ phân theo thời gian.</a:t>
            </a:r>
          </a:p>
        </p:txBody>
      </p:sp>
    </p:spTree>
    <p:extLst>
      <p:ext uri="{BB962C8B-B14F-4D97-AF65-F5344CB8AC3E}">
        <p14:creationId xmlns:p14="http://schemas.microsoft.com/office/powerpoint/2010/main" val="4111309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53954">
                                            <p:txEl>
                                              <p:pRg st="0" end="0"/>
                                            </p:txEl>
                                          </p:spTgt>
                                        </p:tgtEl>
                                        <p:attrNameLst>
                                          <p:attrName>style.visibility</p:attrName>
                                        </p:attrNameLst>
                                      </p:cBhvr>
                                      <p:to>
                                        <p:strVal val="visible"/>
                                      </p:to>
                                    </p:set>
                                    <p:animEffect transition="in" filter="blinds(horizontal)">
                                      <p:cBhvr>
                                        <p:cTn id="7" dur="500"/>
                                        <p:tgtEl>
                                          <p:spTgt spid="2539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3954">
                                            <p:txEl>
                                              <p:pRg st="2" end="2"/>
                                            </p:txEl>
                                          </p:spTgt>
                                        </p:tgtEl>
                                        <p:attrNameLst>
                                          <p:attrName>style.visibility</p:attrName>
                                        </p:attrNameLst>
                                      </p:cBhvr>
                                      <p:to>
                                        <p:strVal val="visible"/>
                                      </p:to>
                                    </p:set>
                                    <p:animEffect transition="in" filter="blinds(horizontal)">
                                      <p:cBhvr>
                                        <p:cTn id="12" dur="500"/>
                                        <p:tgtEl>
                                          <p:spTgt spid="2539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3954">
                                            <p:txEl>
                                              <p:pRg st="4" end="4"/>
                                            </p:txEl>
                                          </p:spTgt>
                                        </p:tgtEl>
                                        <p:attrNameLst>
                                          <p:attrName>style.visibility</p:attrName>
                                        </p:attrNameLst>
                                      </p:cBhvr>
                                      <p:to>
                                        <p:strVal val="visible"/>
                                      </p:to>
                                    </p:set>
                                    <p:animEffect transition="in" filter="blinds(horizontal)">
                                      <p:cBhvr>
                                        <p:cTn id="17" dur="500"/>
                                        <p:tgtEl>
                                          <p:spTgt spid="2539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457200" y="563563"/>
            <a:ext cx="8001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Font typeface="Wingdings" panose="05000000000000000000" pitchFamily="2" charset="2"/>
              <a:buChar char="§"/>
            </a:pPr>
            <a:r>
              <a:rPr lang="en-US" altLang="en-US" sz="2400" b="1" u="sng">
                <a:latin typeface="Arial" panose="020B0604020202020204" pitchFamily="34" charset="0"/>
              </a:rPr>
              <a:t>Lưu đồ DFT dãy x(n) sau 3 lần phân chia với N=8</a:t>
            </a:r>
          </a:p>
        </p:txBody>
      </p:sp>
      <p:grpSp>
        <p:nvGrpSpPr>
          <p:cNvPr id="3" name="Group 2"/>
          <p:cNvGrpSpPr>
            <a:grpSpLocks/>
          </p:cNvGrpSpPr>
          <p:nvPr/>
        </p:nvGrpSpPr>
        <p:grpSpPr bwMode="auto">
          <a:xfrm>
            <a:off x="685800" y="1471613"/>
            <a:ext cx="7924800" cy="3862387"/>
            <a:chOff x="685800" y="1471613"/>
            <a:chExt cx="7924800" cy="3862387"/>
          </a:xfrm>
        </p:grpSpPr>
        <p:sp>
          <p:nvSpPr>
            <p:cNvPr id="61444" name="Text Box 4"/>
            <p:cNvSpPr txBox="1">
              <a:spLocks noChangeArrowheads="1"/>
            </p:cNvSpPr>
            <p:nvPr/>
          </p:nvSpPr>
          <p:spPr bwMode="auto">
            <a:xfrm>
              <a:off x="685800" y="147637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p:txBody>
        </p:sp>
        <p:sp>
          <p:nvSpPr>
            <p:cNvPr id="61445" name="Line 5"/>
            <p:cNvSpPr>
              <a:spLocks noChangeShapeType="1"/>
            </p:cNvSpPr>
            <p:nvPr/>
          </p:nvSpPr>
          <p:spPr bwMode="auto">
            <a:xfrm>
              <a:off x="1219200" y="1733550"/>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46" name="Text Box 6"/>
            <p:cNvSpPr txBox="1">
              <a:spLocks noChangeArrowheads="1"/>
            </p:cNvSpPr>
            <p:nvPr/>
          </p:nvSpPr>
          <p:spPr bwMode="auto">
            <a:xfrm>
              <a:off x="6934200" y="1471613"/>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p:txBody>
        </p:sp>
        <p:sp>
          <p:nvSpPr>
            <p:cNvPr id="61447" name="Text Box 7"/>
            <p:cNvSpPr txBox="1">
              <a:spLocks noChangeArrowheads="1"/>
            </p:cNvSpPr>
            <p:nvPr/>
          </p:nvSpPr>
          <p:spPr bwMode="auto">
            <a:xfrm>
              <a:off x="685800" y="3397250"/>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61448" name="Text Box 8"/>
            <p:cNvSpPr txBox="1">
              <a:spLocks noChangeArrowheads="1"/>
            </p:cNvSpPr>
            <p:nvPr/>
          </p:nvSpPr>
          <p:spPr bwMode="auto">
            <a:xfrm>
              <a:off x="6934200" y="3392488"/>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61449" name="Line 9"/>
            <p:cNvSpPr>
              <a:spLocks noChangeShapeType="1"/>
            </p:cNvSpPr>
            <p:nvPr/>
          </p:nvSpPr>
          <p:spPr bwMode="auto">
            <a:xfrm>
              <a:off x="2209800" y="5010150"/>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50" name="Line 10"/>
            <p:cNvSpPr>
              <a:spLocks noChangeShapeType="1"/>
            </p:cNvSpPr>
            <p:nvPr/>
          </p:nvSpPr>
          <p:spPr bwMode="auto">
            <a:xfrm>
              <a:off x="2209800" y="4552950"/>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51" name="Line 11"/>
            <p:cNvSpPr>
              <a:spLocks noChangeShapeType="1"/>
            </p:cNvSpPr>
            <p:nvPr/>
          </p:nvSpPr>
          <p:spPr bwMode="auto">
            <a:xfrm>
              <a:off x="2209800" y="4095750"/>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52" name="Line 12"/>
            <p:cNvSpPr>
              <a:spLocks noChangeShapeType="1"/>
            </p:cNvSpPr>
            <p:nvPr/>
          </p:nvSpPr>
          <p:spPr bwMode="auto">
            <a:xfrm>
              <a:off x="2209800" y="3638550"/>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53" name="Text Box 13"/>
            <p:cNvSpPr txBox="1">
              <a:spLocks noChangeArrowheads="1"/>
            </p:cNvSpPr>
            <p:nvPr/>
          </p:nvSpPr>
          <p:spPr bwMode="auto">
            <a:xfrm>
              <a:off x="2895600" y="324802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3</a:t>
              </a:r>
            </a:p>
          </p:txBody>
        </p:sp>
        <p:sp>
          <p:nvSpPr>
            <p:cNvPr id="61454" name="Text Box 14"/>
            <p:cNvSpPr txBox="1">
              <a:spLocks noChangeArrowheads="1"/>
            </p:cNvSpPr>
            <p:nvPr/>
          </p:nvSpPr>
          <p:spPr bwMode="auto">
            <a:xfrm>
              <a:off x="2181225" y="3562350"/>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61455" name="Line 15"/>
            <p:cNvSpPr>
              <a:spLocks noChangeShapeType="1"/>
            </p:cNvSpPr>
            <p:nvPr/>
          </p:nvSpPr>
          <p:spPr bwMode="auto">
            <a:xfrm flipV="1">
              <a:off x="1476375" y="1733550"/>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56" name="Line 16"/>
            <p:cNvSpPr>
              <a:spLocks noChangeShapeType="1"/>
            </p:cNvSpPr>
            <p:nvPr/>
          </p:nvSpPr>
          <p:spPr bwMode="auto">
            <a:xfrm flipV="1">
              <a:off x="1447800" y="2190750"/>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57" name="Line 17"/>
            <p:cNvSpPr>
              <a:spLocks noChangeShapeType="1"/>
            </p:cNvSpPr>
            <p:nvPr/>
          </p:nvSpPr>
          <p:spPr bwMode="auto">
            <a:xfrm flipV="1">
              <a:off x="1447800" y="2647950"/>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58" name="Line 18"/>
            <p:cNvSpPr>
              <a:spLocks noChangeShapeType="1"/>
            </p:cNvSpPr>
            <p:nvPr/>
          </p:nvSpPr>
          <p:spPr bwMode="auto">
            <a:xfrm flipV="1">
              <a:off x="1447800" y="3105150"/>
              <a:ext cx="13716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59" name="Line 19"/>
            <p:cNvSpPr>
              <a:spLocks noChangeShapeType="1"/>
            </p:cNvSpPr>
            <p:nvPr/>
          </p:nvSpPr>
          <p:spPr bwMode="auto">
            <a:xfrm>
              <a:off x="1524000" y="3105150"/>
              <a:ext cx="12954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60" name="Line 20"/>
            <p:cNvSpPr>
              <a:spLocks noChangeShapeType="1"/>
            </p:cNvSpPr>
            <p:nvPr/>
          </p:nvSpPr>
          <p:spPr bwMode="auto">
            <a:xfrm>
              <a:off x="1524000" y="2647950"/>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61" name="Line 21"/>
            <p:cNvSpPr>
              <a:spLocks noChangeShapeType="1"/>
            </p:cNvSpPr>
            <p:nvPr/>
          </p:nvSpPr>
          <p:spPr bwMode="auto">
            <a:xfrm>
              <a:off x="1524000" y="2190750"/>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62" name="Line 22"/>
            <p:cNvSpPr>
              <a:spLocks noChangeShapeType="1"/>
            </p:cNvSpPr>
            <p:nvPr/>
          </p:nvSpPr>
          <p:spPr bwMode="auto">
            <a:xfrm>
              <a:off x="1524000" y="1733550"/>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63" name="Line 23"/>
            <p:cNvSpPr>
              <a:spLocks noChangeShapeType="1"/>
            </p:cNvSpPr>
            <p:nvPr/>
          </p:nvSpPr>
          <p:spPr bwMode="auto">
            <a:xfrm flipV="1">
              <a:off x="3886200" y="1766888"/>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64" name="Line 24"/>
            <p:cNvSpPr>
              <a:spLocks noChangeShapeType="1"/>
            </p:cNvSpPr>
            <p:nvPr/>
          </p:nvSpPr>
          <p:spPr bwMode="auto">
            <a:xfrm>
              <a:off x="3900488" y="1747838"/>
              <a:ext cx="900113" cy="9001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65" name="Line 25"/>
            <p:cNvSpPr>
              <a:spLocks noChangeShapeType="1"/>
            </p:cNvSpPr>
            <p:nvPr/>
          </p:nvSpPr>
          <p:spPr bwMode="auto">
            <a:xfrm>
              <a:off x="5181600" y="2652713"/>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66" name="Line 26"/>
            <p:cNvSpPr>
              <a:spLocks noChangeShapeType="1"/>
            </p:cNvSpPr>
            <p:nvPr/>
          </p:nvSpPr>
          <p:spPr bwMode="auto">
            <a:xfrm>
              <a:off x="5181600" y="306705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67" name="Text Box 27"/>
            <p:cNvSpPr txBox="1">
              <a:spLocks noChangeArrowheads="1"/>
            </p:cNvSpPr>
            <p:nvPr/>
          </p:nvSpPr>
          <p:spPr bwMode="auto">
            <a:xfrm>
              <a:off x="4724400" y="2243138"/>
              <a:ext cx="6858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endParaRPr lang="en-US" altLang="en-US" sz="18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endParaRPr lang="en-US" altLang="en-US" sz="1800" b="1" baseline="-25000">
                <a:solidFill>
                  <a:srgbClr val="C00000"/>
                </a:solidFill>
                <a:latin typeface="Arial" panose="020B0604020202020204" pitchFamily="34" charset="0"/>
              </a:endParaRPr>
            </a:p>
          </p:txBody>
        </p:sp>
        <p:sp>
          <p:nvSpPr>
            <p:cNvPr id="61468" name="Line 28"/>
            <p:cNvSpPr>
              <a:spLocks noChangeShapeType="1"/>
            </p:cNvSpPr>
            <p:nvPr/>
          </p:nvSpPr>
          <p:spPr bwMode="auto">
            <a:xfrm>
              <a:off x="3886200" y="2176463"/>
              <a:ext cx="900113" cy="9001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69" name="Line 29"/>
            <p:cNvSpPr>
              <a:spLocks noChangeShapeType="1"/>
            </p:cNvSpPr>
            <p:nvPr/>
          </p:nvSpPr>
          <p:spPr bwMode="auto">
            <a:xfrm flipV="1">
              <a:off x="3886200" y="2205038"/>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70" name="Line 30"/>
            <p:cNvSpPr>
              <a:spLocks noChangeShapeType="1"/>
            </p:cNvSpPr>
            <p:nvPr/>
          </p:nvSpPr>
          <p:spPr bwMode="auto">
            <a:xfrm flipV="1">
              <a:off x="3886200" y="3671888"/>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71" name="Line 31"/>
            <p:cNvSpPr>
              <a:spLocks noChangeShapeType="1"/>
            </p:cNvSpPr>
            <p:nvPr/>
          </p:nvSpPr>
          <p:spPr bwMode="auto">
            <a:xfrm>
              <a:off x="3900488" y="3667125"/>
              <a:ext cx="900113" cy="9001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72" name="Line 32"/>
            <p:cNvSpPr>
              <a:spLocks noChangeShapeType="1"/>
            </p:cNvSpPr>
            <p:nvPr/>
          </p:nvSpPr>
          <p:spPr bwMode="auto">
            <a:xfrm>
              <a:off x="4495800" y="457200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73" name="Line 33"/>
            <p:cNvSpPr>
              <a:spLocks noChangeShapeType="1"/>
            </p:cNvSpPr>
            <p:nvPr/>
          </p:nvSpPr>
          <p:spPr bwMode="auto">
            <a:xfrm>
              <a:off x="4495800" y="501015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74" name="Line 34"/>
            <p:cNvSpPr>
              <a:spLocks noChangeShapeType="1"/>
            </p:cNvSpPr>
            <p:nvPr/>
          </p:nvSpPr>
          <p:spPr bwMode="auto">
            <a:xfrm>
              <a:off x="3886200" y="4095750"/>
              <a:ext cx="900113" cy="9001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75" name="Line 35"/>
            <p:cNvSpPr>
              <a:spLocks noChangeShapeType="1"/>
            </p:cNvSpPr>
            <p:nvPr/>
          </p:nvSpPr>
          <p:spPr bwMode="auto">
            <a:xfrm flipV="1">
              <a:off x="3886200" y="4114800"/>
              <a:ext cx="838200" cy="8667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76" name="Line 36"/>
            <p:cNvSpPr>
              <a:spLocks noChangeShapeType="1"/>
            </p:cNvSpPr>
            <p:nvPr/>
          </p:nvSpPr>
          <p:spPr bwMode="auto">
            <a:xfrm>
              <a:off x="5710238" y="1752600"/>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77" name="Line 37"/>
            <p:cNvSpPr>
              <a:spLocks noChangeShapeType="1"/>
            </p:cNvSpPr>
            <p:nvPr/>
          </p:nvSpPr>
          <p:spPr bwMode="auto">
            <a:xfrm flipV="1">
              <a:off x="5710238" y="1727200"/>
              <a:ext cx="762000" cy="439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78" name="Line 38"/>
            <p:cNvSpPr>
              <a:spLocks noChangeShapeType="1"/>
            </p:cNvSpPr>
            <p:nvPr/>
          </p:nvSpPr>
          <p:spPr bwMode="auto">
            <a:xfrm>
              <a:off x="5981700" y="21621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79" name="Line 39"/>
            <p:cNvSpPr>
              <a:spLocks noChangeShapeType="1"/>
            </p:cNvSpPr>
            <p:nvPr/>
          </p:nvSpPr>
          <p:spPr bwMode="auto">
            <a:xfrm>
              <a:off x="5715000" y="2652713"/>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80" name="Line 40"/>
            <p:cNvSpPr>
              <a:spLocks noChangeShapeType="1"/>
            </p:cNvSpPr>
            <p:nvPr/>
          </p:nvSpPr>
          <p:spPr bwMode="auto">
            <a:xfrm flipV="1">
              <a:off x="5715000" y="2627313"/>
              <a:ext cx="762000" cy="439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81" name="Line 41"/>
            <p:cNvSpPr>
              <a:spLocks noChangeShapeType="1"/>
            </p:cNvSpPr>
            <p:nvPr/>
          </p:nvSpPr>
          <p:spPr bwMode="auto">
            <a:xfrm>
              <a:off x="5986463" y="306228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82" name="Line 42"/>
            <p:cNvSpPr>
              <a:spLocks noChangeShapeType="1"/>
            </p:cNvSpPr>
            <p:nvPr/>
          </p:nvSpPr>
          <p:spPr bwMode="auto">
            <a:xfrm>
              <a:off x="5710238" y="3671888"/>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83" name="Line 43"/>
            <p:cNvSpPr>
              <a:spLocks noChangeShapeType="1"/>
            </p:cNvSpPr>
            <p:nvPr/>
          </p:nvSpPr>
          <p:spPr bwMode="auto">
            <a:xfrm flipV="1">
              <a:off x="5710238" y="3646488"/>
              <a:ext cx="762000" cy="439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84" name="Line 44"/>
            <p:cNvSpPr>
              <a:spLocks noChangeShapeType="1"/>
            </p:cNvSpPr>
            <p:nvPr/>
          </p:nvSpPr>
          <p:spPr bwMode="auto">
            <a:xfrm>
              <a:off x="5981700" y="4081463"/>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85" name="Line 45"/>
            <p:cNvSpPr>
              <a:spLocks noChangeShapeType="1"/>
            </p:cNvSpPr>
            <p:nvPr/>
          </p:nvSpPr>
          <p:spPr bwMode="auto">
            <a:xfrm>
              <a:off x="5710238" y="4586288"/>
              <a:ext cx="685800" cy="396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86" name="Line 46"/>
            <p:cNvSpPr>
              <a:spLocks noChangeShapeType="1"/>
            </p:cNvSpPr>
            <p:nvPr/>
          </p:nvSpPr>
          <p:spPr bwMode="auto">
            <a:xfrm flipV="1">
              <a:off x="5710238" y="4560888"/>
              <a:ext cx="762000" cy="439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87" name="Line 47"/>
            <p:cNvSpPr>
              <a:spLocks noChangeShapeType="1"/>
            </p:cNvSpPr>
            <p:nvPr/>
          </p:nvSpPr>
          <p:spPr bwMode="auto">
            <a:xfrm>
              <a:off x="5981700" y="4995863"/>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488" name="Text Box 48"/>
            <p:cNvSpPr txBox="1">
              <a:spLocks noChangeArrowheads="1"/>
            </p:cNvSpPr>
            <p:nvPr/>
          </p:nvSpPr>
          <p:spPr bwMode="auto">
            <a:xfrm>
              <a:off x="5681663" y="2133600"/>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61489" name="Text Box 49"/>
            <p:cNvSpPr txBox="1">
              <a:spLocks noChangeArrowheads="1"/>
            </p:cNvSpPr>
            <p:nvPr/>
          </p:nvSpPr>
          <p:spPr bwMode="auto">
            <a:xfrm>
              <a:off x="5710238" y="29956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61490" name="Text Box 50"/>
            <p:cNvSpPr txBox="1">
              <a:spLocks noChangeArrowheads="1"/>
            </p:cNvSpPr>
            <p:nvPr/>
          </p:nvSpPr>
          <p:spPr bwMode="auto">
            <a:xfrm>
              <a:off x="5681663" y="4038600"/>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61491" name="Text Box 51"/>
            <p:cNvSpPr txBox="1">
              <a:spLocks noChangeArrowheads="1"/>
            </p:cNvSpPr>
            <p:nvPr/>
          </p:nvSpPr>
          <p:spPr bwMode="auto">
            <a:xfrm>
              <a:off x="5667375" y="49672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61492" name="Line 52"/>
            <p:cNvSpPr>
              <a:spLocks noChangeShapeType="1"/>
            </p:cNvSpPr>
            <p:nvPr/>
          </p:nvSpPr>
          <p:spPr bwMode="auto">
            <a:xfrm>
              <a:off x="1219200" y="2166938"/>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93" name="Line 53"/>
            <p:cNvSpPr>
              <a:spLocks noChangeShapeType="1"/>
            </p:cNvSpPr>
            <p:nvPr/>
          </p:nvSpPr>
          <p:spPr bwMode="auto">
            <a:xfrm>
              <a:off x="1219200" y="2643188"/>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94" name="Line 54"/>
            <p:cNvSpPr>
              <a:spLocks noChangeShapeType="1"/>
            </p:cNvSpPr>
            <p:nvPr/>
          </p:nvSpPr>
          <p:spPr bwMode="auto">
            <a:xfrm>
              <a:off x="1219200" y="3071813"/>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95" name="Line 55"/>
            <p:cNvSpPr>
              <a:spLocks noChangeShapeType="1"/>
            </p:cNvSpPr>
            <p:nvPr/>
          </p:nvSpPr>
          <p:spPr bwMode="auto">
            <a:xfrm>
              <a:off x="1219200" y="3657600"/>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96" name="Line 56"/>
            <p:cNvSpPr>
              <a:spLocks noChangeShapeType="1"/>
            </p:cNvSpPr>
            <p:nvPr/>
          </p:nvSpPr>
          <p:spPr bwMode="auto">
            <a:xfrm>
              <a:off x="1219200" y="4086225"/>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97" name="Line 57"/>
            <p:cNvSpPr>
              <a:spLocks noChangeShapeType="1"/>
            </p:cNvSpPr>
            <p:nvPr/>
          </p:nvSpPr>
          <p:spPr bwMode="auto">
            <a:xfrm>
              <a:off x="1219200" y="4557713"/>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98" name="Line 58"/>
            <p:cNvSpPr>
              <a:spLocks noChangeShapeType="1"/>
            </p:cNvSpPr>
            <p:nvPr/>
          </p:nvSpPr>
          <p:spPr bwMode="auto">
            <a:xfrm>
              <a:off x="1219200" y="5014913"/>
              <a:ext cx="5638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1499" name="Line 59"/>
            <p:cNvSpPr>
              <a:spLocks noChangeShapeType="1"/>
            </p:cNvSpPr>
            <p:nvPr/>
          </p:nvSpPr>
          <p:spPr bwMode="auto">
            <a:xfrm>
              <a:off x="5181600" y="454818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500" name="Line 60"/>
            <p:cNvSpPr>
              <a:spLocks noChangeShapeType="1"/>
            </p:cNvSpPr>
            <p:nvPr/>
          </p:nvSpPr>
          <p:spPr bwMode="auto">
            <a:xfrm>
              <a:off x="5181600" y="500538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501" name="Text Box 61"/>
            <p:cNvSpPr txBox="1">
              <a:spLocks noChangeArrowheads="1"/>
            </p:cNvSpPr>
            <p:nvPr/>
          </p:nvSpPr>
          <p:spPr bwMode="auto">
            <a:xfrm>
              <a:off x="4752975" y="4167188"/>
              <a:ext cx="6858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endParaRPr lang="en-US" altLang="en-US" sz="18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endParaRPr lang="en-US" altLang="en-US" sz="1800" b="1" baseline="-25000">
                <a:solidFill>
                  <a:srgbClr val="C00000"/>
                </a:solidFill>
                <a:latin typeface="Arial" panose="020B0604020202020204" pitchFamily="34" charset="0"/>
              </a:endParaRPr>
            </a:p>
          </p:txBody>
        </p:sp>
        <p:sp>
          <p:nvSpPr>
            <p:cNvPr id="61502" name="Text Box 62"/>
            <p:cNvSpPr txBox="1">
              <a:spLocks noChangeArrowheads="1"/>
            </p:cNvSpPr>
            <p:nvPr/>
          </p:nvSpPr>
          <p:spPr bwMode="auto">
            <a:xfrm>
              <a:off x="3962400" y="29956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61503" name="Line 63"/>
            <p:cNvSpPr>
              <a:spLocks noChangeShapeType="1"/>
            </p:cNvSpPr>
            <p:nvPr/>
          </p:nvSpPr>
          <p:spPr bwMode="auto">
            <a:xfrm>
              <a:off x="3352800" y="364807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504" name="Line 64"/>
            <p:cNvSpPr>
              <a:spLocks noChangeShapeType="1"/>
            </p:cNvSpPr>
            <p:nvPr/>
          </p:nvSpPr>
          <p:spPr bwMode="auto">
            <a:xfrm>
              <a:off x="4462463" y="2647950"/>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505" name="Line 65"/>
            <p:cNvSpPr>
              <a:spLocks noChangeShapeType="1"/>
            </p:cNvSpPr>
            <p:nvPr/>
          </p:nvSpPr>
          <p:spPr bwMode="auto">
            <a:xfrm>
              <a:off x="4419600" y="3090863"/>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506" name="Text Box 66"/>
            <p:cNvSpPr txBox="1">
              <a:spLocks noChangeArrowheads="1"/>
            </p:cNvSpPr>
            <p:nvPr/>
          </p:nvSpPr>
          <p:spPr bwMode="auto">
            <a:xfrm>
              <a:off x="3962400" y="2628900"/>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61507" name="Text Box 67"/>
            <p:cNvSpPr txBox="1">
              <a:spLocks noChangeArrowheads="1"/>
            </p:cNvSpPr>
            <p:nvPr/>
          </p:nvSpPr>
          <p:spPr bwMode="auto">
            <a:xfrm>
              <a:off x="4038600" y="491013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61508" name="Text Box 68"/>
            <p:cNvSpPr txBox="1">
              <a:spLocks noChangeArrowheads="1"/>
            </p:cNvSpPr>
            <p:nvPr/>
          </p:nvSpPr>
          <p:spPr bwMode="auto">
            <a:xfrm>
              <a:off x="4038600" y="4543425"/>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-1</a:t>
              </a:r>
            </a:p>
          </p:txBody>
        </p:sp>
        <p:sp>
          <p:nvSpPr>
            <p:cNvPr id="61509" name="Line 69"/>
            <p:cNvSpPr>
              <a:spLocks noChangeShapeType="1"/>
            </p:cNvSpPr>
            <p:nvPr/>
          </p:nvSpPr>
          <p:spPr bwMode="auto">
            <a:xfrm>
              <a:off x="3352800" y="4071938"/>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510" name="Line 70"/>
            <p:cNvSpPr>
              <a:spLocks noChangeShapeType="1"/>
            </p:cNvSpPr>
            <p:nvPr/>
          </p:nvSpPr>
          <p:spPr bwMode="auto">
            <a:xfrm>
              <a:off x="3352800" y="454342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1511" name="Line 71"/>
            <p:cNvSpPr>
              <a:spLocks noChangeShapeType="1"/>
            </p:cNvSpPr>
            <p:nvPr/>
          </p:nvSpPr>
          <p:spPr bwMode="auto">
            <a:xfrm>
              <a:off x="3352800" y="5000625"/>
              <a:ext cx="1524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grpSp>
          <p:nvGrpSpPr>
            <p:cNvPr id="61512" name="Group 76"/>
            <p:cNvGrpSpPr>
              <a:grpSpLocks/>
            </p:cNvGrpSpPr>
            <p:nvPr/>
          </p:nvGrpSpPr>
          <p:grpSpPr bwMode="auto">
            <a:xfrm>
              <a:off x="7696200" y="1600200"/>
              <a:ext cx="914400" cy="3505200"/>
              <a:chOff x="4896" y="1008"/>
              <a:chExt cx="576" cy="2208"/>
            </a:xfrm>
          </p:grpSpPr>
          <p:sp>
            <p:nvSpPr>
              <p:cNvPr id="61513" name="Text Box 74"/>
              <p:cNvSpPr txBox="1">
                <a:spLocks noChangeArrowheads="1"/>
              </p:cNvSpPr>
              <p:nvPr/>
            </p:nvSpPr>
            <p:spPr bwMode="auto">
              <a:xfrm>
                <a:off x="5088" y="1872"/>
                <a:ext cx="3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Đảo bít </a:t>
                </a:r>
              </a:p>
            </p:txBody>
          </p:sp>
          <p:sp>
            <p:nvSpPr>
              <p:cNvPr id="61514" name="AutoShape 75"/>
              <p:cNvSpPr>
                <a:spLocks/>
              </p:cNvSpPr>
              <p:nvPr/>
            </p:nvSpPr>
            <p:spPr bwMode="auto">
              <a:xfrm>
                <a:off x="4896" y="1008"/>
                <a:ext cx="192" cy="2208"/>
              </a:xfrm>
              <a:prstGeom prst="rightBrace">
                <a:avLst>
                  <a:gd name="adj1" fmla="val 9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grpSp>
      </p:grpSp>
    </p:spTree>
    <p:extLst>
      <p:ext uri="{BB962C8B-B14F-4D97-AF65-F5344CB8AC3E}">
        <p14:creationId xmlns:p14="http://schemas.microsoft.com/office/powerpoint/2010/main" val="2880287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8050"/>
                                        </p:tgtEl>
                                        <p:attrNameLst>
                                          <p:attrName>style.visibility</p:attrName>
                                        </p:attrNameLst>
                                      </p:cBhvr>
                                      <p:to>
                                        <p:strVal val="visible"/>
                                      </p:to>
                                    </p:set>
                                    <p:animEffect transition="in" filter="barn(inVertical)">
                                      <p:cBhvr>
                                        <p:cTn id="7" dur="500"/>
                                        <p:tgtEl>
                                          <p:spTgt spid="258050"/>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26" name="Rectangle 30"/>
          <p:cNvSpPr>
            <a:spLocks noChangeArrowheads="1"/>
          </p:cNvSpPr>
          <p:nvPr/>
        </p:nvSpPr>
        <p:spPr bwMode="auto">
          <a:xfrm>
            <a:off x="609600" y="3886200"/>
            <a:ext cx="8001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defTabSz="449263">
              <a:spcBef>
                <a:spcPct val="20000"/>
              </a:spcBef>
              <a:buFont typeface="Arial" panose="020B0604020202020204" pitchFamily="34" charset="0"/>
              <a:buChar char="•"/>
              <a:tabLst>
                <a:tab pos="914400" algn="l"/>
              </a:tabLst>
              <a:defRPr sz="3200">
                <a:solidFill>
                  <a:schemeClr val="tx1"/>
                </a:solidFill>
                <a:latin typeface="Calibri" panose="020F0502020204030204" pitchFamily="34" charset="0"/>
              </a:defRPr>
            </a:lvl1pPr>
            <a:lvl2pPr marL="742950" indent="-285750" defTabSz="449263">
              <a:spcBef>
                <a:spcPct val="20000"/>
              </a:spcBef>
              <a:buFont typeface="Arial" panose="020B0604020202020204" pitchFamily="34" charset="0"/>
              <a:buChar char="–"/>
              <a:tabLst>
                <a:tab pos="914400" algn="l"/>
              </a:tabLst>
              <a:defRPr sz="2800">
                <a:solidFill>
                  <a:schemeClr val="tx1"/>
                </a:solidFill>
                <a:latin typeface="Calibri" panose="020F0502020204030204" pitchFamily="34" charset="0"/>
              </a:defRPr>
            </a:lvl2pPr>
            <a:lvl3pPr marL="1143000" indent="-228600" defTabSz="449263">
              <a:spcBef>
                <a:spcPct val="20000"/>
              </a:spcBef>
              <a:buFont typeface="Arial" panose="020B0604020202020204" pitchFamily="34" charset="0"/>
              <a:buChar char="•"/>
              <a:tabLst>
                <a:tab pos="914400" algn="l"/>
              </a:tabLst>
              <a:defRPr sz="2400">
                <a:solidFill>
                  <a:schemeClr val="tx1"/>
                </a:solidFill>
                <a:latin typeface="Calibri" panose="020F0502020204030204" pitchFamily="34" charset="0"/>
              </a:defRPr>
            </a:lvl3pPr>
            <a:lvl4pPr marL="1600200" indent="-228600" defTabSz="449263">
              <a:spcBef>
                <a:spcPct val="20000"/>
              </a:spcBef>
              <a:buFont typeface="Arial" panose="020B0604020202020204" pitchFamily="34" charset="0"/>
              <a:buChar char="–"/>
              <a:tabLst>
                <a:tab pos="914400" algn="l"/>
              </a:tabLst>
              <a:defRPr sz="2000">
                <a:solidFill>
                  <a:schemeClr val="tx1"/>
                </a:solidFill>
                <a:latin typeface="Calibri" panose="020F0502020204030204" pitchFamily="34" charset="0"/>
              </a:defRPr>
            </a:lvl4pPr>
            <a:lvl5pPr marL="2057400" indent="-228600" defTabSz="449263">
              <a:spcBef>
                <a:spcPct val="20000"/>
              </a:spcBef>
              <a:buFont typeface="Arial" panose="020B0604020202020204" pitchFamily="34" charset="0"/>
              <a:buChar char="»"/>
              <a:tabLst>
                <a:tab pos="914400"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914400"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914400"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914400"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914400" algn="l"/>
              </a:tabLst>
              <a:defRPr sz="2000">
                <a:solidFill>
                  <a:schemeClr val="tx1"/>
                </a:solidFill>
                <a:latin typeface="Calibri" panose="020F0502020204030204" pitchFamily="34" charset="0"/>
              </a:defRPr>
            </a:lvl9pPr>
          </a:lstStyle>
          <a:p>
            <a:pPr eaLnBrk="1" hangingPunct="1">
              <a:lnSpc>
                <a:spcPct val="150000"/>
              </a:lnSpc>
              <a:buClr>
                <a:schemeClr val="hlink"/>
              </a:buClr>
              <a:buSzPct val="60000"/>
              <a:buFont typeface="Wingdings" panose="05000000000000000000" pitchFamily="2" charset="2"/>
              <a:buChar char="n"/>
            </a:pPr>
            <a:r>
              <a:rPr lang="en-US" altLang="en-US" sz="2400">
                <a:latin typeface="Arial" panose="020B0604020202020204" pitchFamily="34" charset="0"/>
              </a:rPr>
              <a:t>k=0:	X(0) = [x(0) + x(2)] + [x(1) + x(3)] = 10.</a:t>
            </a:r>
          </a:p>
          <a:p>
            <a:pPr eaLnBrk="1" hangingPunct="1">
              <a:lnSpc>
                <a:spcPct val="150000"/>
              </a:lnSpc>
              <a:buClr>
                <a:schemeClr val="hlink"/>
              </a:buClr>
              <a:buSzPct val="60000"/>
              <a:buFont typeface="Wingdings" panose="05000000000000000000" pitchFamily="2" charset="2"/>
              <a:buChar char="n"/>
            </a:pPr>
            <a:r>
              <a:rPr lang="en-US" altLang="en-US" sz="2400">
                <a:latin typeface="Arial" panose="020B0604020202020204" pitchFamily="34" charset="0"/>
              </a:rPr>
              <a:t>k=2:	X(2) = [x(0) + x(2)] -  [x(1) + x(3)]  = - 2.</a:t>
            </a:r>
          </a:p>
          <a:p>
            <a:pPr eaLnBrk="1" hangingPunct="1">
              <a:lnSpc>
                <a:spcPct val="150000"/>
              </a:lnSpc>
              <a:buClr>
                <a:schemeClr val="hlink"/>
              </a:buClr>
              <a:buSzPct val="60000"/>
              <a:buFont typeface="Wingdings" panose="05000000000000000000" pitchFamily="2" charset="2"/>
              <a:buChar char="n"/>
            </a:pPr>
            <a:r>
              <a:rPr lang="en-US" altLang="en-US" sz="2400">
                <a:latin typeface="Arial" panose="020B0604020202020204" pitchFamily="34" charset="0"/>
              </a:rPr>
              <a:t>k=1:	X(1) = [x(0) - x(2)] + W</a:t>
            </a:r>
            <a:r>
              <a:rPr lang="en-US" altLang="en-US" sz="2400" baseline="30000">
                <a:latin typeface="Arial" panose="020B0604020202020204" pitchFamily="34" charset="0"/>
              </a:rPr>
              <a:t>1</a:t>
            </a:r>
            <a:r>
              <a:rPr lang="en-US" altLang="en-US" sz="2400">
                <a:latin typeface="Arial" panose="020B0604020202020204" pitchFamily="34" charset="0"/>
              </a:rPr>
              <a:t>[x(1) - x(3)]   = - 2 + j2.</a:t>
            </a:r>
          </a:p>
          <a:p>
            <a:pPr eaLnBrk="1" hangingPunct="1">
              <a:lnSpc>
                <a:spcPct val="150000"/>
              </a:lnSpc>
              <a:buClr>
                <a:schemeClr val="hlink"/>
              </a:buClr>
              <a:buSzPct val="60000"/>
              <a:buFont typeface="Wingdings" panose="05000000000000000000" pitchFamily="2" charset="2"/>
              <a:buChar char="n"/>
            </a:pPr>
            <a:r>
              <a:rPr lang="en-US" altLang="en-US" sz="2400">
                <a:latin typeface="Arial" panose="020B0604020202020204" pitchFamily="34" charset="0"/>
              </a:rPr>
              <a:t>k=3:	X(3) = [x(0) - x(2)]  - W</a:t>
            </a:r>
            <a:r>
              <a:rPr lang="en-US" altLang="en-US" sz="2400" baseline="30000">
                <a:latin typeface="Arial" panose="020B0604020202020204" pitchFamily="34" charset="0"/>
              </a:rPr>
              <a:t>1</a:t>
            </a:r>
            <a:r>
              <a:rPr lang="en-US" altLang="en-US" sz="2400">
                <a:latin typeface="Arial" panose="020B0604020202020204" pitchFamily="34" charset="0"/>
              </a:rPr>
              <a:t>[x(1) - x(3)]   = - 2 - j2.</a:t>
            </a:r>
          </a:p>
        </p:txBody>
      </p:sp>
      <p:sp>
        <p:nvSpPr>
          <p:cNvPr id="260098" name="Rectangle 2"/>
          <p:cNvSpPr>
            <a:spLocks noGrp="1" noChangeArrowheads="1"/>
          </p:cNvSpPr>
          <p:nvPr>
            <p:ph type="body" sz="half" idx="1"/>
          </p:nvPr>
        </p:nvSpPr>
        <p:spPr>
          <a:xfrm>
            <a:off x="457200" y="544513"/>
            <a:ext cx="8382000" cy="979487"/>
          </a:xfrm>
          <a:solidFill>
            <a:srgbClr val="FFFFCC"/>
          </a:solidFill>
        </p:spPr>
        <p:txBody>
          <a:bodyPr anchor="ctr"/>
          <a:lstStyle/>
          <a:p>
            <a:pPr eaLnBrk="1" hangingPunct="1">
              <a:lnSpc>
                <a:spcPct val="110000"/>
              </a:lnSpc>
              <a:buFont typeface="Wingdings" panose="05000000000000000000" pitchFamily="2" charset="2"/>
              <a:buNone/>
            </a:pPr>
            <a:r>
              <a:rPr lang="en-US" altLang="en-US" sz="2400" b="1" u="sng">
                <a:solidFill>
                  <a:srgbClr val="000408"/>
                </a:solidFill>
                <a:latin typeface="Arial "/>
              </a:rPr>
              <a:t>Ví dụ 4.4.2</a:t>
            </a:r>
            <a:r>
              <a:rPr lang="en-US" altLang="en-US" sz="2400" b="1">
                <a:solidFill>
                  <a:srgbClr val="000408"/>
                </a:solidFill>
                <a:latin typeface="Arial "/>
              </a:rPr>
              <a:t>: </a:t>
            </a:r>
            <a:r>
              <a:rPr lang="en-US" altLang="en-US" sz="2400">
                <a:solidFill>
                  <a:srgbClr val="000408"/>
                </a:solidFill>
                <a:latin typeface="Arial "/>
              </a:rPr>
              <a:t>Hãy vẽ lưu đồ và tính FFT cơ số 2 phân theo t/s</a:t>
            </a:r>
          </a:p>
          <a:p>
            <a:pPr eaLnBrk="1" hangingPunct="1">
              <a:lnSpc>
                <a:spcPct val="110000"/>
              </a:lnSpc>
              <a:buFont typeface="Wingdings" panose="05000000000000000000" pitchFamily="2" charset="2"/>
              <a:buNone/>
            </a:pPr>
            <a:endParaRPr lang="en-US" altLang="en-US" sz="2400">
              <a:solidFill>
                <a:srgbClr val="000408"/>
              </a:solidFill>
              <a:latin typeface="Arial "/>
            </a:endParaRPr>
          </a:p>
        </p:txBody>
      </p:sp>
      <p:graphicFrame>
        <p:nvGraphicFramePr>
          <p:cNvPr id="260099" name="Object 3"/>
          <p:cNvGraphicFramePr>
            <a:graphicFrameLocks noGrp="1" noChangeAspect="1"/>
          </p:cNvGraphicFramePr>
          <p:nvPr>
            <p:ph sz="quarter" idx="2"/>
          </p:nvPr>
        </p:nvGraphicFramePr>
        <p:xfrm>
          <a:off x="3886200" y="892175"/>
          <a:ext cx="2239963" cy="625475"/>
        </p:xfrm>
        <a:graphic>
          <a:graphicData uri="http://schemas.openxmlformats.org/presentationml/2006/ole">
            <mc:AlternateContent xmlns:mc="http://schemas.openxmlformats.org/markup-compatibility/2006">
              <mc:Choice xmlns:v="urn:schemas-microsoft-com:vml" Requires="v">
                <p:oleObj name="Equation" r:id="rId2" imgW="1091726" imgH="304668" progId="Equation.DSMT4">
                  <p:embed/>
                </p:oleObj>
              </mc:Choice>
              <mc:Fallback>
                <p:oleObj name="Equation" r:id="rId2" imgW="1091726" imgH="304668" progId="Equation.DSMT4">
                  <p:embed/>
                  <p:pic>
                    <p:nvPicPr>
                      <p:cNvPr id="260099" name="Object 3"/>
                      <p:cNvPicPr>
                        <a:picLocks noChangeAspect="1" noChangeArrowheads="1"/>
                      </p:cNvPicPr>
                      <p:nvPr/>
                    </p:nvPicPr>
                    <p:blipFill>
                      <a:blip r:embed="rId3">
                        <a:extLst>
                          <a:ext uri="{28A0092B-C50C-407E-A947-70E740481C1C}">
                            <a14:useLocalDpi xmlns:a14="http://schemas.microsoft.com/office/drawing/2010/main" val="0"/>
                          </a:ext>
                        </a:extLst>
                      </a:blip>
                      <a:srcRect t="-30023"/>
                      <a:stretch>
                        <a:fillRect/>
                      </a:stretch>
                    </p:blipFill>
                    <p:spPr bwMode="auto">
                      <a:xfrm>
                        <a:off x="3886200" y="892175"/>
                        <a:ext cx="2239963" cy="625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9" name="Picture 48"/>
          <p:cNvPicPr>
            <a:picLocks noChangeAspect="1"/>
          </p:cNvPicPr>
          <p:nvPr/>
        </p:nvPicPr>
        <p:blipFill>
          <a:blip r:embed="rId4"/>
          <a:stretch>
            <a:fillRect/>
          </a:stretch>
        </p:blipFill>
        <p:spPr>
          <a:xfrm>
            <a:off x="7216531" y="1966913"/>
            <a:ext cx="1827213" cy="1665034"/>
          </a:xfrm>
          <a:prstGeom prst="rect">
            <a:avLst/>
          </a:prstGeom>
        </p:spPr>
      </p:pic>
      <p:grpSp>
        <p:nvGrpSpPr>
          <p:cNvPr id="7" name="Group 6"/>
          <p:cNvGrpSpPr/>
          <p:nvPr/>
        </p:nvGrpSpPr>
        <p:grpSpPr>
          <a:xfrm>
            <a:off x="1447800" y="1704975"/>
            <a:ext cx="5638800" cy="2209800"/>
            <a:chOff x="1447800" y="1704975"/>
            <a:chExt cx="5638800" cy="2209800"/>
          </a:xfrm>
        </p:grpSpPr>
        <p:sp>
          <p:nvSpPr>
            <p:cNvPr id="62488" name="Line 5"/>
            <p:cNvSpPr>
              <a:spLocks noChangeShapeType="1"/>
            </p:cNvSpPr>
            <p:nvPr/>
          </p:nvSpPr>
          <p:spPr bwMode="auto">
            <a:xfrm>
              <a:off x="2095500" y="1982788"/>
              <a:ext cx="42513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2489" name="Line 6"/>
            <p:cNvSpPr>
              <a:spLocks noChangeShapeType="1"/>
            </p:cNvSpPr>
            <p:nvPr/>
          </p:nvSpPr>
          <p:spPr bwMode="auto">
            <a:xfrm>
              <a:off x="2095500" y="2489200"/>
              <a:ext cx="42513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2490" name="Line 7"/>
            <p:cNvSpPr>
              <a:spLocks noChangeShapeType="1"/>
            </p:cNvSpPr>
            <p:nvPr/>
          </p:nvSpPr>
          <p:spPr bwMode="auto">
            <a:xfrm>
              <a:off x="2095500" y="3041650"/>
              <a:ext cx="42513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2491" name="Line 8"/>
            <p:cNvSpPr>
              <a:spLocks noChangeShapeType="1"/>
            </p:cNvSpPr>
            <p:nvPr/>
          </p:nvSpPr>
          <p:spPr bwMode="auto">
            <a:xfrm>
              <a:off x="2095500" y="3567113"/>
              <a:ext cx="42513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2492" name="Text Box 9"/>
            <p:cNvSpPr txBox="1">
              <a:spLocks noChangeArrowheads="1"/>
            </p:cNvSpPr>
            <p:nvPr/>
          </p:nvSpPr>
          <p:spPr bwMode="auto">
            <a:xfrm>
              <a:off x="1447800" y="1711325"/>
              <a:ext cx="6477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50000"/>
                </a:lnSpc>
                <a:buClr>
                  <a:schemeClr val="tx1"/>
                </a:buClr>
                <a:buSzPct val="60000"/>
                <a:buFont typeface="Wingdings" panose="05000000000000000000" pitchFamily="2" charset="2"/>
                <a:buNone/>
              </a:pPr>
              <a:r>
                <a:rPr lang="en-US" altLang="en-US" sz="2000" b="1">
                  <a:latin typeface="Arial" panose="020B0604020202020204" pitchFamily="34" charset="0"/>
                </a:rPr>
                <a:t>x(0)</a:t>
              </a:r>
            </a:p>
            <a:p>
              <a:pPr algn="ctr" eaLnBrk="1" hangingPunct="1">
                <a:lnSpc>
                  <a:spcPct val="150000"/>
                </a:lnSpc>
                <a:buClr>
                  <a:schemeClr val="tx1"/>
                </a:buClr>
                <a:buSzPct val="60000"/>
                <a:buFont typeface="Wingdings" panose="05000000000000000000" pitchFamily="2" charset="2"/>
                <a:buNone/>
              </a:pPr>
              <a:r>
                <a:rPr lang="en-US" altLang="en-US" sz="2000" b="1">
                  <a:latin typeface="Arial" panose="020B0604020202020204" pitchFamily="34" charset="0"/>
                </a:rPr>
                <a:t>x(1)</a:t>
              </a:r>
            </a:p>
            <a:p>
              <a:pPr algn="ctr" eaLnBrk="1" hangingPunct="1">
                <a:lnSpc>
                  <a:spcPct val="150000"/>
                </a:lnSpc>
                <a:buClr>
                  <a:schemeClr val="tx1"/>
                </a:buClr>
                <a:buSzPct val="60000"/>
                <a:buFont typeface="Wingdings" panose="05000000000000000000" pitchFamily="2" charset="2"/>
                <a:buNone/>
              </a:pPr>
              <a:r>
                <a:rPr lang="en-US" altLang="en-US" sz="2000" b="1">
                  <a:latin typeface="Arial" panose="020B0604020202020204" pitchFamily="34" charset="0"/>
                </a:rPr>
                <a:t>x(2)</a:t>
              </a:r>
            </a:p>
            <a:p>
              <a:pPr algn="ctr" eaLnBrk="1" hangingPunct="1">
                <a:lnSpc>
                  <a:spcPct val="150000"/>
                </a:lnSpc>
                <a:buClr>
                  <a:schemeClr val="tx1"/>
                </a:buClr>
                <a:buSzPct val="60000"/>
                <a:buFont typeface="Wingdings" panose="05000000000000000000" pitchFamily="2" charset="2"/>
                <a:buNone/>
              </a:pPr>
              <a:r>
                <a:rPr lang="en-US" altLang="en-US" sz="2000" b="1">
                  <a:latin typeface="Arial" panose="020B0604020202020204" pitchFamily="34" charset="0"/>
                </a:rPr>
                <a:t>x(3)</a:t>
              </a:r>
            </a:p>
          </p:txBody>
        </p:sp>
        <p:sp>
          <p:nvSpPr>
            <p:cNvPr id="62493" name="Text Box 10"/>
            <p:cNvSpPr txBox="1">
              <a:spLocks noChangeArrowheads="1"/>
            </p:cNvSpPr>
            <p:nvPr/>
          </p:nvSpPr>
          <p:spPr bwMode="auto">
            <a:xfrm>
              <a:off x="6438900" y="1704975"/>
              <a:ext cx="64770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50000"/>
                </a:lnSpc>
                <a:buClr>
                  <a:schemeClr val="tx1"/>
                </a:buClr>
                <a:buSzPct val="60000"/>
                <a:buFont typeface="Wingdings" panose="05000000000000000000" pitchFamily="2" charset="2"/>
                <a:buNone/>
              </a:pPr>
              <a:r>
                <a:rPr lang="en-US" altLang="en-US" sz="2000" b="1">
                  <a:latin typeface="Arial" panose="020B0604020202020204" pitchFamily="34" charset="0"/>
                </a:rPr>
                <a:t>X(0)</a:t>
              </a:r>
            </a:p>
            <a:p>
              <a:pPr algn="ctr" eaLnBrk="1" hangingPunct="1">
                <a:lnSpc>
                  <a:spcPct val="150000"/>
                </a:lnSpc>
                <a:buClr>
                  <a:schemeClr val="tx1"/>
                </a:buClr>
                <a:buSzPct val="60000"/>
                <a:buFont typeface="Wingdings" panose="05000000000000000000" pitchFamily="2" charset="2"/>
                <a:buNone/>
              </a:pPr>
              <a:r>
                <a:rPr lang="en-US" altLang="en-US" sz="2000" b="1">
                  <a:latin typeface="Arial" panose="020B0604020202020204" pitchFamily="34" charset="0"/>
                </a:rPr>
                <a:t>X(2)</a:t>
              </a:r>
            </a:p>
            <a:p>
              <a:pPr algn="ctr" eaLnBrk="1" hangingPunct="1">
                <a:lnSpc>
                  <a:spcPct val="150000"/>
                </a:lnSpc>
                <a:buClr>
                  <a:schemeClr val="tx1"/>
                </a:buClr>
                <a:buSzPct val="60000"/>
                <a:buFont typeface="Wingdings" panose="05000000000000000000" pitchFamily="2" charset="2"/>
                <a:buNone/>
              </a:pPr>
              <a:r>
                <a:rPr lang="en-US" altLang="en-US" sz="2000" b="1">
                  <a:latin typeface="Arial" panose="020B0604020202020204" pitchFamily="34" charset="0"/>
                </a:rPr>
                <a:t>X(1)</a:t>
              </a:r>
            </a:p>
            <a:p>
              <a:pPr algn="ctr" eaLnBrk="1" hangingPunct="1">
                <a:lnSpc>
                  <a:spcPct val="150000"/>
                </a:lnSpc>
                <a:buClr>
                  <a:schemeClr val="tx1"/>
                </a:buClr>
                <a:buSzPct val="60000"/>
                <a:buFont typeface="Wingdings" panose="05000000000000000000" pitchFamily="2" charset="2"/>
                <a:buNone/>
              </a:pPr>
              <a:r>
                <a:rPr lang="en-US" altLang="en-US" sz="2000" b="1">
                  <a:latin typeface="Arial" panose="020B0604020202020204" pitchFamily="34" charset="0"/>
                </a:rPr>
                <a:t>X(3)</a:t>
              </a:r>
            </a:p>
          </p:txBody>
        </p:sp>
        <p:sp>
          <p:nvSpPr>
            <p:cNvPr id="62494" name="Line 11"/>
            <p:cNvSpPr>
              <a:spLocks noChangeShapeType="1"/>
            </p:cNvSpPr>
            <p:nvPr/>
          </p:nvSpPr>
          <p:spPr bwMode="auto">
            <a:xfrm flipV="1">
              <a:off x="2624138" y="2033588"/>
              <a:ext cx="1016000" cy="10144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495" name="Line 12"/>
            <p:cNvSpPr>
              <a:spLocks noChangeShapeType="1"/>
            </p:cNvSpPr>
            <p:nvPr/>
          </p:nvSpPr>
          <p:spPr bwMode="auto">
            <a:xfrm>
              <a:off x="2641600" y="1998663"/>
              <a:ext cx="1092200" cy="10525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498" name="Text Box 15"/>
            <p:cNvSpPr txBox="1">
              <a:spLocks noChangeArrowheads="1"/>
            </p:cNvSpPr>
            <p:nvPr/>
          </p:nvSpPr>
          <p:spPr bwMode="auto">
            <a:xfrm>
              <a:off x="3667125" y="2692400"/>
              <a:ext cx="83185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endParaRPr lang="en-US" altLang="en-US" sz="1800" b="1" baseline="-25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1</a:t>
              </a:r>
              <a:endParaRPr lang="en-US" altLang="en-US" sz="1800" b="1" baseline="-25000">
                <a:solidFill>
                  <a:srgbClr val="C00000"/>
                </a:solidFill>
                <a:latin typeface="Arial" panose="020B0604020202020204" pitchFamily="34" charset="0"/>
              </a:endParaRPr>
            </a:p>
          </p:txBody>
        </p:sp>
        <p:sp>
          <p:nvSpPr>
            <p:cNvPr id="62499" name="Line 16"/>
            <p:cNvSpPr>
              <a:spLocks noChangeShapeType="1"/>
            </p:cNvSpPr>
            <p:nvPr/>
          </p:nvSpPr>
          <p:spPr bwMode="auto">
            <a:xfrm>
              <a:off x="2624138" y="2500313"/>
              <a:ext cx="1092200" cy="105251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500" name="Line 17"/>
            <p:cNvSpPr>
              <a:spLocks noChangeShapeType="1"/>
            </p:cNvSpPr>
            <p:nvPr/>
          </p:nvSpPr>
          <p:spPr bwMode="auto">
            <a:xfrm flipV="1">
              <a:off x="2624138" y="2533650"/>
              <a:ext cx="1016000" cy="10128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501" name="Line 18"/>
            <p:cNvSpPr>
              <a:spLocks noChangeShapeType="1"/>
            </p:cNvSpPr>
            <p:nvPr/>
          </p:nvSpPr>
          <p:spPr bwMode="auto">
            <a:xfrm>
              <a:off x="5014913" y="2005013"/>
              <a:ext cx="831850" cy="4635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502" name="Line 19"/>
            <p:cNvSpPr>
              <a:spLocks noChangeShapeType="1"/>
            </p:cNvSpPr>
            <p:nvPr/>
          </p:nvSpPr>
          <p:spPr bwMode="auto">
            <a:xfrm flipV="1">
              <a:off x="5014913" y="1985963"/>
              <a:ext cx="923925" cy="5143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504" name="Line 21"/>
            <p:cNvSpPr>
              <a:spLocks noChangeShapeType="1"/>
            </p:cNvSpPr>
            <p:nvPr/>
          </p:nvSpPr>
          <p:spPr bwMode="auto">
            <a:xfrm>
              <a:off x="5019674" y="3057525"/>
              <a:ext cx="917575" cy="50308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505" name="Line 22"/>
            <p:cNvSpPr>
              <a:spLocks noChangeShapeType="1"/>
            </p:cNvSpPr>
            <p:nvPr/>
          </p:nvSpPr>
          <p:spPr bwMode="auto">
            <a:xfrm flipV="1">
              <a:off x="5019675" y="3040063"/>
              <a:ext cx="923925" cy="51435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507" name="Text Box 24"/>
            <p:cNvSpPr txBox="1">
              <a:spLocks noChangeArrowheads="1"/>
            </p:cNvSpPr>
            <p:nvPr/>
          </p:nvSpPr>
          <p:spPr bwMode="auto">
            <a:xfrm>
              <a:off x="4979988" y="2449513"/>
              <a:ext cx="831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2000" b="1">
                  <a:solidFill>
                    <a:srgbClr val="C00000"/>
                  </a:solidFill>
                  <a:latin typeface="Arial" panose="020B0604020202020204" pitchFamily="34" charset="0"/>
                </a:rPr>
                <a:t>-1</a:t>
              </a:r>
            </a:p>
          </p:txBody>
        </p:sp>
        <p:sp>
          <p:nvSpPr>
            <p:cNvPr id="62508" name="Text Box 25"/>
            <p:cNvSpPr txBox="1">
              <a:spLocks noChangeArrowheads="1"/>
            </p:cNvSpPr>
            <p:nvPr/>
          </p:nvSpPr>
          <p:spPr bwMode="auto">
            <a:xfrm>
              <a:off x="4897438" y="3486150"/>
              <a:ext cx="831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2000" b="1">
                  <a:solidFill>
                    <a:srgbClr val="C00000"/>
                  </a:solidFill>
                  <a:latin typeface="Arial" panose="020B0604020202020204" pitchFamily="34" charset="0"/>
                </a:rPr>
                <a:t>-1</a:t>
              </a:r>
            </a:p>
          </p:txBody>
        </p:sp>
        <p:sp>
          <p:nvSpPr>
            <p:cNvPr id="62509" name="Text Box 26"/>
            <p:cNvSpPr txBox="1">
              <a:spLocks noChangeArrowheads="1"/>
            </p:cNvSpPr>
            <p:nvPr/>
          </p:nvSpPr>
          <p:spPr bwMode="auto">
            <a:xfrm>
              <a:off x="2716213" y="3457575"/>
              <a:ext cx="831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2000" b="1">
                  <a:solidFill>
                    <a:srgbClr val="C00000"/>
                  </a:solidFill>
                  <a:latin typeface="Arial" panose="020B0604020202020204" pitchFamily="34" charset="0"/>
                </a:rPr>
                <a:t>-1</a:t>
              </a:r>
            </a:p>
          </p:txBody>
        </p:sp>
        <p:sp>
          <p:nvSpPr>
            <p:cNvPr id="62510" name="Line 27"/>
            <p:cNvSpPr>
              <a:spLocks noChangeShapeType="1"/>
            </p:cNvSpPr>
            <p:nvPr/>
          </p:nvSpPr>
          <p:spPr bwMode="auto">
            <a:xfrm>
              <a:off x="3171190" y="3039428"/>
              <a:ext cx="238126" cy="4762"/>
            </a:xfrm>
            <a:prstGeom prst="line">
              <a:avLst/>
            </a:prstGeom>
            <a:noFill/>
            <a:ln w="25400">
              <a:solidFill>
                <a:srgbClr val="00B0F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512" name="Text Box 29"/>
            <p:cNvSpPr txBox="1">
              <a:spLocks noChangeArrowheads="1"/>
            </p:cNvSpPr>
            <p:nvPr/>
          </p:nvSpPr>
          <p:spPr bwMode="auto">
            <a:xfrm>
              <a:off x="2716213" y="3028950"/>
              <a:ext cx="831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2000" b="1">
                  <a:solidFill>
                    <a:srgbClr val="C00000"/>
                  </a:solidFill>
                  <a:latin typeface="Arial" panose="020B0604020202020204" pitchFamily="34" charset="0"/>
                </a:rPr>
                <a:t>-1</a:t>
              </a:r>
            </a:p>
          </p:txBody>
        </p:sp>
        <p:grpSp>
          <p:nvGrpSpPr>
            <p:cNvPr id="3" name="Group 52"/>
            <p:cNvGrpSpPr>
              <a:grpSpLocks/>
            </p:cNvGrpSpPr>
            <p:nvPr/>
          </p:nvGrpSpPr>
          <p:grpSpPr bwMode="auto">
            <a:xfrm>
              <a:off x="2087563" y="1981200"/>
              <a:ext cx="4251325" cy="1066800"/>
              <a:chOff x="336" y="1248"/>
              <a:chExt cx="2678" cy="672"/>
            </a:xfrm>
          </p:grpSpPr>
          <p:sp>
            <p:nvSpPr>
              <p:cNvPr id="62485" name="Line 49"/>
              <p:cNvSpPr>
                <a:spLocks noChangeShapeType="1"/>
              </p:cNvSpPr>
              <p:nvPr/>
            </p:nvSpPr>
            <p:spPr bwMode="auto">
              <a:xfrm>
                <a:off x="336" y="1248"/>
                <a:ext cx="2678"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2486" name="Line 50"/>
              <p:cNvSpPr>
                <a:spLocks noChangeShapeType="1"/>
              </p:cNvSpPr>
              <p:nvPr/>
            </p:nvSpPr>
            <p:spPr bwMode="auto">
              <a:xfrm flipV="1">
                <a:off x="669" y="1280"/>
                <a:ext cx="640" cy="639"/>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487" name="Line 51"/>
              <p:cNvSpPr>
                <a:spLocks noChangeShapeType="1"/>
              </p:cNvSpPr>
              <p:nvPr/>
            </p:nvSpPr>
            <p:spPr bwMode="auto">
              <a:xfrm flipH="1">
                <a:off x="336" y="1920"/>
                <a:ext cx="33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grpSp>
        <p:grpSp>
          <p:nvGrpSpPr>
            <p:cNvPr id="4" name="Group 65"/>
            <p:cNvGrpSpPr>
              <a:grpSpLocks/>
            </p:cNvGrpSpPr>
            <p:nvPr/>
          </p:nvGrpSpPr>
          <p:grpSpPr bwMode="auto">
            <a:xfrm>
              <a:off x="2085975" y="1981200"/>
              <a:ext cx="3746500" cy="1073150"/>
              <a:chOff x="1314" y="1100"/>
              <a:chExt cx="2360" cy="676"/>
            </a:xfrm>
          </p:grpSpPr>
          <p:sp>
            <p:nvSpPr>
              <p:cNvPr id="62481" name="Line 61"/>
              <p:cNvSpPr>
                <a:spLocks noChangeShapeType="1"/>
              </p:cNvSpPr>
              <p:nvPr/>
            </p:nvSpPr>
            <p:spPr bwMode="auto">
              <a:xfrm>
                <a:off x="1314" y="1104"/>
                <a:ext cx="185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2482" name="Line 62"/>
              <p:cNvSpPr>
                <a:spLocks noChangeShapeType="1"/>
              </p:cNvSpPr>
              <p:nvPr/>
            </p:nvSpPr>
            <p:spPr bwMode="auto">
              <a:xfrm flipV="1">
                <a:off x="1647" y="1136"/>
                <a:ext cx="640" cy="639"/>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483" name="Line 63"/>
              <p:cNvSpPr>
                <a:spLocks noChangeShapeType="1"/>
              </p:cNvSpPr>
              <p:nvPr/>
            </p:nvSpPr>
            <p:spPr bwMode="auto">
              <a:xfrm flipH="1">
                <a:off x="1314" y="1776"/>
                <a:ext cx="33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484" name="Line 64"/>
              <p:cNvSpPr>
                <a:spLocks noChangeShapeType="1"/>
              </p:cNvSpPr>
              <p:nvPr/>
            </p:nvSpPr>
            <p:spPr bwMode="auto">
              <a:xfrm>
                <a:off x="3150" y="1100"/>
                <a:ext cx="524" cy="292"/>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grpSp>
        <p:grpSp>
          <p:nvGrpSpPr>
            <p:cNvPr id="5" name="Group 74"/>
            <p:cNvGrpSpPr>
              <a:grpSpLocks/>
            </p:cNvGrpSpPr>
            <p:nvPr/>
          </p:nvGrpSpPr>
          <p:grpSpPr bwMode="auto">
            <a:xfrm>
              <a:off x="2100263" y="1966913"/>
              <a:ext cx="3836987" cy="1600200"/>
              <a:chOff x="1323" y="1152"/>
              <a:chExt cx="2417" cy="1008"/>
            </a:xfrm>
          </p:grpSpPr>
          <p:sp>
            <p:nvSpPr>
              <p:cNvPr id="62477" name="Line 54"/>
              <p:cNvSpPr>
                <a:spLocks noChangeShapeType="1"/>
              </p:cNvSpPr>
              <p:nvPr/>
            </p:nvSpPr>
            <p:spPr bwMode="auto">
              <a:xfrm>
                <a:off x="1323" y="1488"/>
                <a:ext cx="185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2478" name="Line 55"/>
              <p:cNvSpPr>
                <a:spLocks noChangeShapeType="1"/>
              </p:cNvSpPr>
              <p:nvPr/>
            </p:nvSpPr>
            <p:spPr bwMode="auto">
              <a:xfrm flipV="1">
                <a:off x="1656" y="1520"/>
                <a:ext cx="640" cy="63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479" name="Line 56"/>
              <p:cNvSpPr>
                <a:spLocks noChangeShapeType="1"/>
              </p:cNvSpPr>
              <p:nvPr/>
            </p:nvSpPr>
            <p:spPr bwMode="auto">
              <a:xfrm flipH="1">
                <a:off x="1323" y="2160"/>
                <a:ext cx="33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480" name="Line 67"/>
              <p:cNvSpPr>
                <a:spLocks noChangeShapeType="1"/>
              </p:cNvSpPr>
              <p:nvPr/>
            </p:nvSpPr>
            <p:spPr bwMode="auto">
              <a:xfrm flipV="1">
                <a:off x="3158" y="1152"/>
                <a:ext cx="582" cy="32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grpSp>
        <p:grpSp>
          <p:nvGrpSpPr>
            <p:cNvPr id="6" name="Group 69"/>
            <p:cNvGrpSpPr>
              <a:grpSpLocks/>
            </p:cNvGrpSpPr>
            <p:nvPr/>
          </p:nvGrpSpPr>
          <p:grpSpPr bwMode="auto">
            <a:xfrm>
              <a:off x="2087563" y="2486025"/>
              <a:ext cx="4237037" cy="1066800"/>
              <a:chOff x="1315" y="1680"/>
              <a:chExt cx="2669" cy="672"/>
            </a:xfrm>
          </p:grpSpPr>
          <p:sp>
            <p:nvSpPr>
              <p:cNvPr id="62474" name="Line 70"/>
              <p:cNvSpPr>
                <a:spLocks noChangeShapeType="1"/>
              </p:cNvSpPr>
              <p:nvPr/>
            </p:nvSpPr>
            <p:spPr bwMode="auto">
              <a:xfrm>
                <a:off x="1315" y="1680"/>
                <a:ext cx="2669"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2475" name="Line 71"/>
              <p:cNvSpPr>
                <a:spLocks noChangeShapeType="1"/>
              </p:cNvSpPr>
              <p:nvPr/>
            </p:nvSpPr>
            <p:spPr bwMode="auto">
              <a:xfrm flipV="1">
                <a:off x="1648" y="1712"/>
                <a:ext cx="640" cy="63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62476" name="Line 72"/>
              <p:cNvSpPr>
                <a:spLocks noChangeShapeType="1"/>
              </p:cNvSpPr>
              <p:nvPr/>
            </p:nvSpPr>
            <p:spPr bwMode="auto">
              <a:xfrm flipH="1">
                <a:off x="1315" y="2352"/>
                <a:ext cx="336"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grpSp>
        <p:sp>
          <p:nvSpPr>
            <p:cNvPr id="50" name="Line 27"/>
            <p:cNvSpPr>
              <a:spLocks noChangeShapeType="1"/>
            </p:cNvSpPr>
            <p:nvPr/>
          </p:nvSpPr>
          <p:spPr bwMode="auto">
            <a:xfrm>
              <a:off x="3171030" y="3568701"/>
              <a:ext cx="238126" cy="4762"/>
            </a:xfrm>
            <a:prstGeom prst="line">
              <a:avLst/>
            </a:prstGeom>
            <a:noFill/>
            <a:ln w="25400">
              <a:solidFill>
                <a:srgbClr val="00B0F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1" name="Line 27"/>
            <p:cNvSpPr>
              <a:spLocks noChangeShapeType="1"/>
            </p:cNvSpPr>
            <p:nvPr/>
          </p:nvSpPr>
          <p:spPr bwMode="auto">
            <a:xfrm>
              <a:off x="4241799" y="3039428"/>
              <a:ext cx="238126" cy="4762"/>
            </a:xfrm>
            <a:prstGeom prst="line">
              <a:avLst/>
            </a:prstGeom>
            <a:noFill/>
            <a:ln w="25400">
              <a:solidFill>
                <a:srgbClr val="00B0F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2" name="Line 27"/>
            <p:cNvSpPr>
              <a:spLocks noChangeShapeType="1"/>
            </p:cNvSpPr>
            <p:nvPr/>
          </p:nvSpPr>
          <p:spPr bwMode="auto">
            <a:xfrm>
              <a:off x="4241799" y="3561558"/>
              <a:ext cx="238126" cy="4762"/>
            </a:xfrm>
            <a:prstGeom prst="line">
              <a:avLst/>
            </a:prstGeom>
            <a:noFill/>
            <a:ln w="25400">
              <a:solidFill>
                <a:srgbClr val="00B0F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3" name="Line 27"/>
            <p:cNvSpPr>
              <a:spLocks noChangeShapeType="1"/>
            </p:cNvSpPr>
            <p:nvPr/>
          </p:nvSpPr>
          <p:spPr bwMode="auto">
            <a:xfrm>
              <a:off x="5311775" y="3562192"/>
              <a:ext cx="238126" cy="4762"/>
            </a:xfrm>
            <a:prstGeom prst="line">
              <a:avLst/>
            </a:prstGeom>
            <a:noFill/>
            <a:ln w="25400">
              <a:solidFill>
                <a:srgbClr val="00B0F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54" name="Line 27"/>
            <p:cNvSpPr>
              <a:spLocks noChangeShapeType="1"/>
            </p:cNvSpPr>
            <p:nvPr/>
          </p:nvSpPr>
          <p:spPr bwMode="auto">
            <a:xfrm>
              <a:off x="5332412" y="2481264"/>
              <a:ext cx="238126" cy="4762"/>
            </a:xfrm>
            <a:prstGeom prst="line">
              <a:avLst/>
            </a:prstGeom>
            <a:noFill/>
            <a:ln w="25400">
              <a:solidFill>
                <a:srgbClr val="00B0F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grpSp>
    </p:spTree>
    <p:extLst>
      <p:ext uri="{BB962C8B-B14F-4D97-AF65-F5344CB8AC3E}">
        <p14:creationId xmlns:p14="http://schemas.microsoft.com/office/powerpoint/2010/main" val="2696030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60098">
                                            <p:bg/>
                                          </p:spTgt>
                                        </p:tgtEl>
                                        <p:attrNameLst>
                                          <p:attrName>style.visibility</p:attrName>
                                        </p:attrNameLst>
                                      </p:cBhvr>
                                      <p:to>
                                        <p:strVal val="visible"/>
                                      </p:to>
                                    </p:set>
                                    <p:animEffect transition="in" filter="blinds(horizontal)">
                                      <p:cBhvr>
                                        <p:cTn id="7" dur="500"/>
                                        <p:tgtEl>
                                          <p:spTgt spid="26009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0098">
                                            <p:txEl>
                                              <p:pRg st="0" end="0"/>
                                            </p:txEl>
                                          </p:spTgt>
                                        </p:tgtEl>
                                        <p:attrNameLst>
                                          <p:attrName>style.visibility</p:attrName>
                                        </p:attrNameLst>
                                      </p:cBhvr>
                                      <p:to>
                                        <p:strVal val="visible"/>
                                      </p:to>
                                    </p:set>
                                    <p:animEffect transition="in" filter="blinds(horizontal)">
                                      <p:cBhvr>
                                        <p:cTn id="12" dur="500"/>
                                        <p:tgtEl>
                                          <p:spTgt spid="260098">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0099"/>
                                        </p:tgtEl>
                                        <p:attrNameLst>
                                          <p:attrName>style.visibility</p:attrName>
                                        </p:attrNameLst>
                                      </p:cBhvr>
                                      <p:to>
                                        <p:strVal val="visible"/>
                                      </p:to>
                                    </p:set>
                                    <p:animEffect transition="in" filter="blinds(horizontal)">
                                      <p:cBhvr>
                                        <p:cTn id="15" dur="500"/>
                                        <p:tgtEl>
                                          <p:spTgt spid="260099"/>
                                        </p:tgtEl>
                                      </p:cBhvr>
                                    </p:animEffect>
                                  </p:childTnLst>
                                </p:cTn>
                              </p:par>
                              <p:par>
                                <p:cTn id="16" presetID="3" presetClass="entr" presetSubtype="10" fill="hold" nodeType="withEffect">
                                  <p:stCondLst>
                                    <p:cond delay="0"/>
                                  </p:stCondLst>
                                  <p:childTnLst>
                                    <p:set>
                                      <p:cBhvr>
                                        <p:cTn id="17" dur="1" fill="hold">
                                          <p:stCondLst>
                                            <p:cond delay="0"/>
                                          </p:stCondLst>
                                        </p:cTn>
                                        <p:tgtEl>
                                          <p:spTgt spid="260126">
                                            <p:txEl>
                                              <p:pRg st="0" end="0"/>
                                            </p:txEl>
                                          </p:spTgt>
                                        </p:tgtEl>
                                        <p:attrNameLst>
                                          <p:attrName>style.visibility</p:attrName>
                                        </p:attrNameLst>
                                      </p:cBhvr>
                                      <p:to>
                                        <p:strVal val="visible"/>
                                      </p:to>
                                    </p:set>
                                    <p:animEffect transition="in" filter="blinds(horizontal)">
                                      <p:cBhvr>
                                        <p:cTn id="18" dur="500"/>
                                        <p:tgtEl>
                                          <p:spTgt spid="260126">
                                            <p:txEl>
                                              <p:pRg st="0" end="0"/>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60126">
                                            <p:txEl>
                                              <p:pRg st="1" end="1"/>
                                            </p:txEl>
                                          </p:spTgt>
                                        </p:tgtEl>
                                        <p:attrNameLst>
                                          <p:attrName>style.visibility</p:attrName>
                                        </p:attrNameLst>
                                      </p:cBhvr>
                                      <p:to>
                                        <p:strVal val="visible"/>
                                      </p:to>
                                    </p:set>
                                    <p:animEffect transition="in" filter="blinds(horizontal)">
                                      <p:cBhvr>
                                        <p:cTn id="21" dur="500"/>
                                        <p:tgtEl>
                                          <p:spTgt spid="260126">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60126">
                                            <p:txEl>
                                              <p:pRg st="2" end="2"/>
                                            </p:txEl>
                                          </p:spTgt>
                                        </p:tgtEl>
                                        <p:attrNameLst>
                                          <p:attrName>style.visibility</p:attrName>
                                        </p:attrNameLst>
                                      </p:cBhvr>
                                      <p:to>
                                        <p:strVal val="visible"/>
                                      </p:to>
                                    </p:set>
                                    <p:animEffect transition="in" filter="blinds(horizontal)">
                                      <p:cBhvr>
                                        <p:cTn id="26" dur="500"/>
                                        <p:tgtEl>
                                          <p:spTgt spid="260126">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60126">
                                            <p:txEl>
                                              <p:pRg st="3" end="3"/>
                                            </p:txEl>
                                          </p:spTgt>
                                        </p:tgtEl>
                                        <p:attrNameLst>
                                          <p:attrName>style.visibility</p:attrName>
                                        </p:attrNameLst>
                                      </p:cBhvr>
                                      <p:to>
                                        <p:strVal val="visible"/>
                                      </p:to>
                                    </p:set>
                                    <p:animEffect transition="in" filter="blinds(horizontal)">
                                      <p:cBhvr>
                                        <p:cTn id="31" dur="500"/>
                                        <p:tgtEl>
                                          <p:spTgt spid="2601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533400" y="441325"/>
            <a:ext cx="8229600" cy="492125"/>
          </a:xfrm>
        </p:spPr>
        <p:txBody>
          <a:bodyPr>
            <a:spAutoFit/>
          </a:bodyPr>
          <a:lstStyle/>
          <a:p>
            <a:pPr algn="l" eaLnBrk="1" hangingPunct="1"/>
            <a:r>
              <a:rPr lang="en-US" altLang="en-US" sz="2600" b="1">
                <a:solidFill>
                  <a:srgbClr val="C00000"/>
                </a:solidFill>
                <a:latin typeface="Arial "/>
              </a:rPr>
              <a:t>4.4.3 THUẬT TOÁN FFT VỚI N=N</a:t>
            </a:r>
            <a:r>
              <a:rPr lang="en-US" altLang="en-US" sz="2600" b="1" baseline="-25000">
                <a:solidFill>
                  <a:srgbClr val="C00000"/>
                </a:solidFill>
                <a:latin typeface="Arial "/>
              </a:rPr>
              <a:t>1</a:t>
            </a:r>
            <a:r>
              <a:rPr lang="en-US" altLang="en-US" sz="2600" b="1">
                <a:solidFill>
                  <a:srgbClr val="C00000"/>
                </a:solidFill>
                <a:latin typeface="Arial "/>
              </a:rPr>
              <a:t>N</a:t>
            </a:r>
            <a:r>
              <a:rPr lang="en-US" altLang="en-US" sz="2600" b="1" baseline="-25000">
                <a:solidFill>
                  <a:srgbClr val="C00000"/>
                </a:solidFill>
                <a:latin typeface="Arial "/>
              </a:rPr>
              <a:t>2</a:t>
            </a:r>
            <a:r>
              <a:rPr lang="en-US" altLang="en-US" sz="2600" b="1">
                <a:solidFill>
                  <a:srgbClr val="C00000"/>
                </a:solidFill>
                <a:latin typeface="Arial "/>
              </a:rPr>
              <a:t> </a:t>
            </a:r>
          </a:p>
        </p:txBody>
      </p:sp>
      <p:graphicFrame>
        <p:nvGraphicFramePr>
          <p:cNvPr id="262412" name="Group 268"/>
          <p:cNvGraphicFramePr>
            <a:graphicFrameLocks noGrp="1"/>
          </p:cNvGraphicFramePr>
          <p:nvPr>
            <p:ph type="tbl" idx="1"/>
          </p:nvPr>
        </p:nvGraphicFramePr>
        <p:xfrm>
          <a:off x="990600" y="3546475"/>
          <a:ext cx="7391400" cy="2730501"/>
        </p:xfrm>
        <a:graphic>
          <a:graphicData uri="http://schemas.openxmlformats.org/drawingml/2006/table">
            <a:tbl>
              <a:tblPr/>
              <a:tblGrid>
                <a:gridCol w="923925">
                  <a:extLst>
                    <a:ext uri="{9D8B030D-6E8A-4147-A177-3AD203B41FA5}">
                      <a16:colId xmlns:a16="http://schemas.microsoft.com/office/drawing/2014/main" val="20000"/>
                    </a:ext>
                  </a:extLst>
                </a:gridCol>
                <a:gridCol w="1539875">
                  <a:extLst>
                    <a:ext uri="{9D8B030D-6E8A-4147-A177-3AD203B41FA5}">
                      <a16:colId xmlns:a16="http://schemas.microsoft.com/office/drawing/2014/main" val="20001"/>
                    </a:ext>
                  </a:extLst>
                </a:gridCol>
                <a:gridCol w="1617663">
                  <a:extLst>
                    <a:ext uri="{9D8B030D-6E8A-4147-A177-3AD203B41FA5}">
                      <a16:colId xmlns:a16="http://schemas.microsoft.com/office/drawing/2014/main" val="20002"/>
                    </a:ext>
                  </a:extLst>
                </a:gridCol>
                <a:gridCol w="1328737">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568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n</a:t>
                      </a:r>
                      <a:r>
                        <a:rPr kumimoji="0" lang="en-US" sz="2400" b="1" i="0" u="none" strike="noStrike" cap="none" normalizeH="0" baseline="-25000">
                          <a:ln>
                            <a:noFill/>
                          </a:ln>
                          <a:solidFill>
                            <a:schemeClr val="tx1"/>
                          </a:solidFill>
                          <a:effectLst/>
                          <a:latin typeface="Arial" pitchFamily="34" charset="0"/>
                        </a:rPr>
                        <a:t>2     </a:t>
                      </a:r>
                      <a:r>
                        <a:rPr kumimoji="0" lang="en-US" sz="2400" b="1" i="0" u="none" strike="noStrike" cap="none" normalizeH="0" baseline="0">
                          <a:ln>
                            <a:noFill/>
                          </a:ln>
                          <a:solidFill>
                            <a:schemeClr val="tx1"/>
                          </a:solidFill>
                          <a:effectLst/>
                          <a:latin typeface="Arial" pitchFamily="34" charset="0"/>
                        </a:rPr>
                        <a:t>n</a:t>
                      </a:r>
                      <a:r>
                        <a:rPr kumimoji="0" lang="en-US" sz="2400" b="1" i="0" u="none" strike="noStrike" cap="none" normalizeH="0" baseline="-25000">
                          <a:ln>
                            <a:noFill/>
                          </a:ln>
                          <a:solidFill>
                            <a:schemeClr val="tx1"/>
                          </a:solidFill>
                          <a:effectLst/>
                          <a:latin typeface="Arial" pitchFamily="34" charset="0"/>
                        </a:rPr>
                        <a:t>1</a:t>
                      </a:r>
                    </a:p>
                  </a:txBody>
                  <a:tcPr marL="0" marR="0" marT="0" marB="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1</a:t>
                      </a:r>
                    </a:p>
                  </a:txBody>
                  <a:tcPr marL="0" marR="0" marT="0" marB="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a:t>
                      </a:r>
                    </a:p>
                  </a:txBody>
                  <a:tcPr marL="0" marR="0" marT="0" marB="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N</a:t>
                      </a:r>
                      <a:r>
                        <a:rPr kumimoji="0" lang="en-US" sz="2400" b="1" i="0" u="none" strike="noStrike" cap="none" normalizeH="0" baseline="-25000">
                          <a:ln>
                            <a:noFill/>
                          </a:ln>
                          <a:solidFill>
                            <a:schemeClr val="tx1"/>
                          </a:solidFill>
                          <a:effectLst/>
                          <a:latin typeface="Arial" pitchFamily="34" charset="0"/>
                        </a:rPr>
                        <a:t>1</a:t>
                      </a:r>
                      <a:r>
                        <a:rPr kumimoji="0" lang="en-US" sz="2400" b="1" i="0" u="none" strike="noStrike" cap="none" normalizeH="0" baseline="0">
                          <a:ln>
                            <a:noFill/>
                          </a:ln>
                          <a:solidFill>
                            <a:schemeClr val="tx1"/>
                          </a:solidFill>
                          <a:effectLst/>
                          <a:latin typeface="Arial" pitchFamily="34" charset="0"/>
                        </a:rPr>
                        <a:t>-1</a:t>
                      </a:r>
                    </a:p>
                  </a:txBody>
                  <a:tcPr marL="0" marR="0" marT="0" marB="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0</a:t>
                      </a:r>
                    </a:p>
                  </a:txBody>
                  <a:tcPr marL="0" marR="0" marT="0" marB="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x(0)</a:t>
                      </a:r>
                    </a:p>
                  </a:txBody>
                  <a:tcPr marL="0" marR="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x(N</a:t>
                      </a:r>
                      <a:r>
                        <a:rPr kumimoji="0" lang="en-US" sz="2400" b="1" i="0" u="none" strike="noStrike" cap="none" normalizeH="0" baseline="-25000">
                          <a:ln>
                            <a:noFill/>
                          </a:ln>
                          <a:solidFill>
                            <a:schemeClr val="tx1"/>
                          </a:solidFill>
                          <a:effectLst/>
                          <a:latin typeface="Arial" pitchFamily="34" charset="0"/>
                        </a:rPr>
                        <a:t>2</a:t>
                      </a:r>
                      <a:r>
                        <a:rPr kumimoji="0" lang="en-US" sz="2400" b="1" i="0" u="none" strike="noStrike" cap="none" normalizeH="0" baseline="0">
                          <a:ln>
                            <a:noFill/>
                          </a:ln>
                          <a:solidFill>
                            <a:schemeClr val="tx1"/>
                          </a:solidFill>
                          <a:effectLst/>
                          <a:latin typeface="Arial" pitchFamily="34" charset="0"/>
                        </a:rPr>
                        <a:t>)</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x[N</a:t>
                      </a:r>
                      <a:r>
                        <a:rPr kumimoji="0" lang="en-US" sz="2400" b="1" i="0" u="none" strike="noStrike" cap="none" normalizeH="0" baseline="-25000">
                          <a:ln>
                            <a:noFill/>
                          </a:ln>
                          <a:solidFill>
                            <a:schemeClr val="tx1"/>
                          </a:solidFill>
                          <a:effectLst/>
                          <a:latin typeface="Arial" pitchFamily="34" charset="0"/>
                        </a:rPr>
                        <a:t>2</a:t>
                      </a:r>
                      <a:r>
                        <a:rPr kumimoji="0" lang="en-US" sz="2400" b="1" i="0" u="none" strike="noStrike" cap="none" normalizeH="0" baseline="0">
                          <a:ln>
                            <a:noFill/>
                          </a:ln>
                          <a:solidFill>
                            <a:schemeClr val="tx1"/>
                          </a:solidFill>
                          <a:effectLst/>
                          <a:latin typeface="Arial" pitchFamily="34" charset="0"/>
                        </a:rPr>
                        <a:t>(N</a:t>
                      </a:r>
                      <a:r>
                        <a:rPr kumimoji="0" lang="en-US" sz="2400" b="1" i="0" u="none" strike="noStrike" cap="none" normalizeH="0" baseline="-25000">
                          <a:ln>
                            <a:noFill/>
                          </a:ln>
                          <a:solidFill>
                            <a:schemeClr val="tx1"/>
                          </a:solidFill>
                          <a:effectLst/>
                          <a:latin typeface="Arial" pitchFamily="34" charset="0"/>
                        </a:rPr>
                        <a:t>1</a:t>
                      </a:r>
                      <a:r>
                        <a:rPr kumimoji="0" lang="en-US" sz="2400" b="1" i="0" u="none" strike="noStrike" cap="none" normalizeH="0" baseline="0">
                          <a:ln>
                            <a:noFill/>
                          </a:ln>
                          <a:solidFill>
                            <a:schemeClr val="tx1"/>
                          </a:solidFill>
                          <a:effectLst/>
                          <a:latin typeface="Arial" pitchFamily="34" charset="0"/>
                        </a:rPr>
                        <a:t>-1)]</a:t>
                      </a: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1</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x(1)</a:t>
                      </a:r>
                    </a:p>
                  </a:txBody>
                  <a:tcPr marL="0" marR="0" marT="0" marB="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x(N</a:t>
                      </a:r>
                      <a:r>
                        <a:rPr kumimoji="0" lang="en-US" sz="2400" b="1" i="0" u="none" strike="noStrike" cap="none" normalizeH="0" baseline="-25000">
                          <a:ln>
                            <a:noFill/>
                          </a:ln>
                          <a:solidFill>
                            <a:schemeClr val="tx1"/>
                          </a:solidFill>
                          <a:effectLst/>
                          <a:latin typeface="Arial" pitchFamily="34" charset="0"/>
                        </a:rPr>
                        <a:t>2</a:t>
                      </a:r>
                      <a:r>
                        <a:rPr kumimoji="0" lang="en-US" sz="2400" b="1" i="0" u="none" strike="noStrike" cap="none" normalizeH="0" baseline="0">
                          <a:ln>
                            <a:noFill/>
                          </a:ln>
                          <a:solidFill>
                            <a:schemeClr val="tx1"/>
                          </a:solidFill>
                          <a:effectLst/>
                          <a:latin typeface="Arial" pitchFamily="34" charset="0"/>
                        </a:rPr>
                        <a:t>+1)</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x[N</a:t>
                      </a:r>
                      <a:r>
                        <a:rPr kumimoji="0" lang="en-US" sz="2400" b="1" i="0" u="none" strike="noStrike" cap="none" normalizeH="0" baseline="-25000">
                          <a:ln>
                            <a:noFill/>
                          </a:ln>
                          <a:solidFill>
                            <a:schemeClr val="tx1"/>
                          </a:solidFill>
                          <a:effectLst/>
                          <a:latin typeface="Arial" pitchFamily="34" charset="0"/>
                        </a:rPr>
                        <a:t>2</a:t>
                      </a:r>
                      <a:r>
                        <a:rPr kumimoji="0" lang="en-US" sz="2400" b="1" i="0" u="none" strike="noStrike" cap="none" normalizeH="0" baseline="0">
                          <a:ln>
                            <a:noFill/>
                          </a:ln>
                          <a:solidFill>
                            <a:schemeClr val="tx1"/>
                          </a:solidFill>
                          <a:effectLst/>
                          <a:latin typeface="Arial" pitchFamily="34" charset="0"/>
                        </a:rPr>
                        <a:t>(N</a:t>
                      </a:r>
                      <a:r>
                        <a:rPr kumimoji="0" lang="en-US" sz="2400" b="1" i="0" u="none" strike="noStrike" cap="none" normalizeH="0" baseline="-25000">
                          <a:ln>
                            <a:noFill/>
                          </a:ln>
                          <a:solidFill>
                            <a:schemeClr val="tx1"/>
                          </a:solidFill>
                          <a:effectLst/>
                          <a:latin typeface="Arial" pitchFamily="34" charset="0"/>
                        </a:rPr>
                        <a:t>2</a:t>
                      </a:r>
                      <a:r>
                        <a:rPr kumimoji="0" lang="en-US" sz="2400" b="1" i="0" u="none" strike="noStrike" cap="none" normalizeH="0" baseline="0">
                          <a:ln>
                            <a:noFill/>
                          </a:ln>
                          <a:solidFill>
                            <a:schemeClr val="tx1"/>
                          </a:solidFill>
                          <a:effectLst/>
                          <a:latin typeface="Arial" pitchFamily="34" charset="0"/>
                        </a:rPr>
                        <a:t>-1)+1]</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a:t>
                      </a:r>
                    </a:p>
                  </a:txBody>
                  <a:tcPr marL="0" marR="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a:t>
                      </a: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N</a:t>
                      </a:r>
                      <a:r>
                        <a:rPr kumimoji="0" lang="en-US" sz="2400" b="1" i="0" u="none" strike="noStrike" cap="none" normalizeH="0" baseline="-25000">
                          <a:ln>
                            <a:noFill/>
                          </a:ln>
                          <a:solidFill>
                            <a:schemeClr val="tx1"/>
                          </a:solidFill>
                          <a:effectLst/>
                          <a:latin typeface="Arial" pitchFamily="34" charset="0"/>
                        </a:rPr>
                        <a:t>2</a:t>
                      </a:r>
                      <a:r>
                        <a:rPr kumimoji="0" lang="en-US" sz="2400" b="1" i="0" u="none" strike="noStrike" cap="none" normalizeH="0" baseline="0">
                          <a:ln>
                            <a:noFill/>
                          </a:ln>
                          <a:solidFill>
                            <a:schemeClr val="tx1"/>
                          </a:solidFill>
                          <a:effectLst/>
                          <a:latin typeface="Arial" pitchFamily="34" charset="0"/>
                        </a:rPr>
                        <a:t>-1</a:t>
                      </a:r>
                    </a:p>
                  </a:txBody>
                  <a:tcPr marL="0" marR="0" marT="0" marB="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x(N</a:t>
                      </a:r>
                      <a:r>
                        <a:rPr kumimoji="0" lang="en-US" sz="2400" b="1" i="0" u="none" strike="noStrike" cap="none" normalizeH="0" baseline="-25000">
                          <a:ln>
                            <a:noFill/>
                          </a:ln>
                          <a:solidFill>
                            <a:schemeClr val="tx1"/>
                          </a:solidFill>
                          <a:effectLst/>
                          <a:latin typeface="Arial" pitchFamily="34" charset="0"/>
                        </a:rPr>
                        <a:t>2</a:t>
                      </a:r>
                      <a:r>
                        <a:rPr kumimoji="0" lang="en-US" sz="2400" b="1" i="0" u="none" strike="noStrike" cap="none" normalizeH="0" baseline="0">
                          <a:ln>
                            <a:noFill/>
                          </a:ln>
                          <a:solidFill>
                            <a:schemeClr val="tx1"/>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x(2N</a:t>
                      </a:r>
                      <a:r>
                        <a:rPr kumimoji="0" lang="en-US" sz="2400" b="1" i="0" u="none" strike="noStrike" cap="none" normalizeH="0" baseline="-25000">
                          <a:ln>
                            <a:noFill/>
                          </a:ln>
                          <a:solidFill>
                            <a:schemeClr val="tx1"/>
                          </a:solidFill>
                          <a:effectLst/>
                          <a:latin typeface="Arial" pitchFamily="34" charset="0"/>
                        </a:rPr>
                        <a:t>2</a:t>
                      </a:r>
                      <a:r>
                        <a:rPr kumimoji="0" lang="en-US" sz="2400" b="1" i="0" u="none" strike="noStrike" cap="none" normalizeH="0" baseline="0">
                          <a:ln>
                            <a:noFill/>
                          </a:ln>
                          <a:solidFill>
                            <a:schemeClr val="tx1"/>
                          </a:solidFill>
                          <a:effectLst/>
                          <a:latin typeface="Arial" pitchFamily="34" charset="0"/>
                        </a:rPr>
                        <a:t>-1)</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a:t>
                      </a:r>
                    </a:p>
                  </a:txBody>
                  <a:tcPr marL="0" marR="0" marT="0" marB="0"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x[N</a:t>
                      </a:r>
                      <a:r>
                        <a:rPr kumimoji="0" lang="en-US" sz="2400" b="1" i="0" u="none" strike="noStrike" cap="none" normalizeH="0" baseline="-25000">
                          <a:ln>
                            <a:noFill/>
                          </a:ln>
                          <a:solidFill>
                            <a:schemeClr val="tx1"/>
                          </a:solidFill>
                          <a:effectLst/>
                          <a:latin typeface="Arial" pitchFamily="34" charset="0"/>
                        </a:rPr>
                        <a:t>1</a:t>
                      </a:r>
                      <a:r>
                        <a:rPr kumimoji="0" lang="en-US" sz="2400" b="1" i="0" u="none" strike="noStrike" cap="none" normalizeH="0" baseline="0">
                          <a:ln>
                            <a:noFill/>
                          </a:ln>
                          <a:solidFill>
                            <a:schemeClr val="tx1"/>
                          </a:solidFill>
                          <a:effectLst/>
                          <a:latin typeface="Arial" pitchFamily="34" charset="0"/>
                        </a:rPr>
                        <a:t>N</a:t>
                      </a:r>
                      <a:r>
                        <a:rPr kumimoji="0" lang="en-US" sz="2400" b="1" i="0" u="none" strike="noStrike" cap="none" normalizeH="0" baseline="-25000">
                          <a:ln>
                            <a:noFill/>
                          </a:ln>
                          <a:solidFill>
                            <a:schemeClr val="tx1"/>
                          </a:solidFill>
                          <a:effectLst/>
                          <a:latin typeface="Arial" pitchFamily="34" charset="0"/>
                        </a:rPr>
                        <a:t>2</a:t>
                      </a:r>
                      <a:r>
                        <a:rPr kumimoji="0" lang="en-US" sz="2400" b="1" i="0" u="none" strike="noStrike" cap="none" normalizeH="0" baseline="0">
                          <a:ln>
                            <a:noFill/>
                          </a:ln>
                          <a:solidFill>
                            <a:schemeClr val="tx1"/>
                          </a:solidFill>
                          <a:effectLst/>
                          <a:latin typeface="Arial" pitchFamily="34" charset="0"/>
                        </a:rPr>
                        <a:t>-1]</a:t>
                      </a:r>
                    </a:p>
                  </a:txBody>
                  <a:tcPr marL="0" marR="0" marT="0" marB="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2148" name="Line 4"/>
          <p:cNvSpPr>
            <a:spLocks noChangeShapeType="1"/>
          </p:cNvSpPr>
          <p:nvPr/>
        </p:nvSpPr>
        <p:spPr bwMode="auto">
          <a:xfrm>
            <a:off x="0" y="9906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62149" name="Rectangle 5"/>
          <p:cNvSpPr>
            <a:spLocks noChangeArrowheads="1"/>
          </p:cNvSpPr>
          <p:nvPr/>
        </p:nvSpPr>
        <p:spPr bwMode="auto">
          <a:xfrm>
            <a:off x="609600" y="2514600"/>
            <a:ext cx="8077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400">
                <a:latin typeface="Arial "/>
              </a:rPr>
              <a:t>Giả thiết dữ liệu vào được sắp xếp vào trong mảng theo thứ tự từng cột với số cột </a:t>
            </a:r>
            <a:r>
              <a:rPr lang="en-US" altLang="en-US" sz="2400" b="1">
                <a:latin typeface="Arial "/>
              </a:rPr>
              <a:t>N</a:t>
            </a:r>
            <a:r>
              <a:rPr lang="en-US" altLang="en-US" sz="2400" b="1" baseline="-25000">
                <a:latin typeface="Arial "/>
              </a:rPr>
              <a:t>1</a:t>
            </a:r>
            <a:r>
              <a:rPr lang="en-US" altLang="en-US" sz="2400">
                <a:latin typeface="Arial "/>
              </a:rPr>
              <a:t> và số hàng </a:t>
            </a:r>
            <a:r>
              <a:rPr lang="en-US" altLang="en-US" sz="2400" b="1">
                <a:latin typeface="Arial "/>
              </a:rPr>
              <a:t>N</a:t>
            </a:r>
            <a:r>
              <a:rPr lang="en-US" altLang="en-US" sz="2400" b="1" baseline="-25000">
                <a:latin typeface="Arial "/>
              </a:rPr>
              <a:t>2</a:t>
            </a:r>
            <a:r>
              <a:rPr lang="en-US" altLang="en-US" sz="2400">
                <a:latin typeface="Arial "/>
              </a:rPr>
              <a:t>:</a:t>
            </a:r>
            <a:endParaRPr lang="en-US" altLang="en-US" sz="2400">
              <a:latin typeface="Verdana" panose="020B0604030504040204" pitchFamily="34" charset="0"/>
            </a:endParaRPr>
          </a:p>
        </p:txBody>
      </p:sp>
      <p:sp>
        <p:nvSpPr>
          <p:cNvPr id="262155" name="Rectangle 11"/>
          <p:cNvSpPr>
            <a:spLocks noChangeArrowheads="1"/>
          </p:cNvSpPr>
          <p:nvPr/>
        </p:nvSpPr>
        <p:spPr bwMode="auto">
          <a:xfrm>
            <a:off x="609600" y="1190625"/>
            <a:ext cx="80772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400">
                <a:latin typeface="Arial "/>
              </a:rPr>
              <a:t>Giả thiết độ dài dãy x(n) có thể phân tích </a:t>
            </a:r>
            <a:r>
              <a:rPr lang="en-US" altLang="en-US" sz="2400" b="1">
                <a:latin typeface="Arial "/>
              </a:rPr>
              <a:t>N=N</a:t>
            </a:r>
            <a:r>
              <a:rPr lang="en-US" altLang="en-US" sz="2400" b="1" baseline="-25000">
                <a:latin typeface="Arial "/>
              </a:rPr>
              <a:t>1</a:t>
            </a:r>
            <a:r>
              <a:rPr lang="en-US" altLang="en-US" sz="2400" b="1">
                <a:latin typeface="Arial "/>
              </a:rPr>
              <a:t>N</a:t>
            </a:r>
            <a:r>
              <a:rPr lang="en-US" altLang="en-US" sz="2400" b="1" baseline="-25000">
                <a:latin typeface="Arial "/>
              </a:rPr>
              <a:t>2</a:t>
            </a:r>
            <a:r>
              <a:rPr lang="en-US" altLang="en-US" sz="2400">
                <a:latin typeface="Arial "/>
              </a:rPr>
              <a:t>, nếu  độ dài không thể biểu diễn dưới dạng trên thì thêm vài mẫu 0 vào sau dãy x(n).  </a:t>
            </a:r>
          </a:p>
        </p:txBody>
      </p:sp>
      <p:sp>
        <p:nvSpPr>
          <p:cNvPr id="262262" name="Line 118"/>
          <p:cNvSpPr>
            <a:spLocks noChangeShapeType="1"/>
          </p:cNvSpPr>
          <p:nvPr/>
        </p:nvSpPr>
        <p:spPr bwMode="auto">
          <a:xfrm>
            <a:off x="976313" y="3567113"/>
            <a:ext cx="838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Tree>
    <p:extLst>
      <p:ext uri="{BB962C8B-B14F-4D97-AF65-F5344CB8AC3E}">
        <p14:creationId xmlns:p14="http://schemas.microsoft.com/office/powerpoint/2010/main" val="433873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62146"/>
                                        </p:tgtEl>
                                        <p:attrNameLst>
                                          <p:attrName>style.visibility</p:attrName>
                                        </p:attrNameLst>
                                      </p:cBhvr>
                                      <p:to>
                                        <p:strVal val="visible"/>
                                      </p:to>
                                    </p:set>
                                    <p:animEffect transition="in" filter="blinds(horizontal)">
                                      <p:cBhvr>
                                        <p:cTn id="7" dur="500"/>
                                        <p:tgtEl>
                                          <p:spTgt spid="262146"/>
                                        </p:tgtEl>
                                      </p:cBhvr>
                                    </p:animEffect>
                                  </p:childTnLst>
                                </p:cTn>
                              </p:par>
                              <p:par>
                                <p:cTn id="8" presetID="3" presetClass="entr" presetSubtype="10" fill="hold" nodeType="withEffect">
                                  <p:stCondLst>
                                    <p:cond delay="0"/>
                                  </p:stCondLst>
                                  <p:childTnLst>
                                    <p:set>
                                      <p:cBhvr>
                                        <p:cTn id="9" dur="1" fill="hold">
                                          <p:stCondLst>
                                            <p:cond delay="0"/>
                                          </p:stCondLst>
                                        </p:cTn>
                                        <p:tgtEl>
                                          <p:spTgt spid="262148"/>
                                        </p:tgtEl>
                                        <p:attrNameLst>
                                          <p:attrName>style.visibility</p:attrName>
                                        </p:attrNameLst>
                                      </p:cBhvr>
                                      <p:to>
                                        <p:strVal val="visible"/>
                                      </p:to>
                                    </p:set>
                                    <p:animEffect transition="in" filter="blinds(horizontal)">
                                      <p:cBhvr>
                                        <p:cTn id="10" dur="500"/>
                                        <p:tgtEl>
                                          <p:spTgt spid="262148"/>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62155"/>
                                        </p:tgtEl>
                                        <p:attrNameLst>
                                          <p:attrName>style.visibility</p:attrName>
                                        </p:attrNameLst>
                                      </p:cBhvr>
                                      <p:to>
                                        <p:strVal val="visible"/>
                                      </p:to>
                                    </p:set>
                                    <p:animEffect transition="in" filter="blinds(horizontal)">
                                      <p:cBhvr>
                                        <p:cTn id="14" dur="500"/>
                                        <p:tgtEl>
                                          <p:spTgt spid="26215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62149"/>
                                        </p:tgtEl>
                                        <p:attrNameLst>
                                          <p:attrName>style.visibility</p:attrName>
                                        </p:attrNameLst>
                                      </p:cBhvr>
                                      <p:to>
                                        <p:strVal val="visible"/>
                                      </p:to>
                                    </p:set>
                                    <p:animEffect transition="in" filter="blinds(horizontal)">
                                      <p:cBhvr>
                                        <p:cTn id="19" dur="500"/>
                                        <p:tgtEl>
                                          <p:spTgt spid="26214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62412"/>
                                        </p:tgtEl>
                                        <p:attrNameLst>
                                          <p:attrName>style.visibility</p:attrName>
                                        </p:attrNameLst>
                                      </p:cBhvr>
                                      <p:to>
                                        <p:strVal val="visible"/>
                                      </p:to>
                                    </p:set>
                                    <p:animEffect transition="in" filter="blinds(horizontal)">
                                      <p:cBhvr>
                                        <p:cTn id="24" dur="500"/>
                                        <p:tgtEl>
                                          <p:spTgt spid="262412"/>
                                        </p:tgtEl>
                                      </p:cBhvr>
                                    </p:animEffect>
                                  </p:childTnLst>
                                </p:cTn>
                              </p:par>
                              <p:par>
                                <p:cTn id="25" presetID="3" presetClass="entr" presetSubtype="10" fill="hold" nodeType="withEffect">
                                  <p:stCondLst>
                                    <p:cond delay="0"/>
                                  </p:stCondLst>
                                  <p:childTnLst>
                                    <p:set>
                                      <p:cBhvr>
                                        <p:cTn id="26" dur="1" fill="hold">
                                          <p:stCondLst>
                                            <p:cond delay="0"/>
                                          </p:stCondLst>
                                        </p:cTn>
                                        <p:tgtEl>
                                          <p:spTgt spid="262262"/>
                                        </p:tgtEl>
                                        <p:attrNameLst>
                                          <p:attrName>style.visibility</p:attrName>
                                        </p:attrNameLst>
                                      </p:cBhvr>
                                      <p:to>
                                        <p:strVal val="visible"/>
                                      </p:to>
                                    </p:set>
                                    <p:animEffect transition="in" filter="blinds(horizontal)">
                                      <p:cBhvr>
                                        <p:cTn id="27" dur="500"/>
                                        <p:tgtEl>
                                          <p:spTgt spid="262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p:bldP spid="262149" grpId="0"/>
      <p:bldP spid="2621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6" name="Rectangle 4"/>
          <p:cNvSpPr>
            <a:spLocks noChangeArrowheads="1"/>
          </p:cNvSpPr>
          <p:nvPr/>
        </p:nvSpPr>
        <p:spPr bwMode="auto">
          <a:xfrm>
            <a:off x="609600" y="533400"/>
            <a:ext cx="807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400">
                <a:latin typeface="Arial "/>
              </a:rPr>
              <a:t>Lấy ví dụ sắp xếp dãy x(n) với N=12, chọn N</a:t>
            </a:r>
            <a:r>
              <a:rPr lang="en-US" altLang="en-US" sz="2400" baseline="-25000">
                <a:latin typeface="Arial "/>
              </a:rPr>
              <a:t>1</a:t>
            </a:r>
            <a:r>
              <a:rPr lang="en-US" altLang="en-US" sz="2400">
                <a:latin typeface="Arial "/>
              </a:rPr>
              <a:t>=3 và N</a:t>
            </a:r>
            <a:r>
              <a:rPr lang="en-US" altLang="en-US" sz="2400" baseline="-25000">
                <a:latin typeface="Arial "/>
              </a:rPr>
              <a:t>2</a:t>
            </a:r>
            <a:r>
              <a:rPr lang="en-US" altLang="en-US" sz="2400">
                <a:latin typeface="Arial "/>
              </a:rPr>
              <a:t>=4</a:t>
            </a:r>
          </a:p>
        </p:txBody>
      </p:sp>
      <p:sp>
        <p:nvSpPr>
          <p:cNvPr id="264260" name="Rectangle 68"/>
          <p:cNvSpPr>
            <a:spLocks noChangeArrowheads="1"/>
          </p:cNvSpPr>
          <p:nvPr/>
        </p:nvSpPr>
        <p:spPr bwMode="auto">
          <a:xfrm>
            <a:off x="685800" y="3960813"/>
            <a:ext cx="784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400">
                <a:latin typeface="Arial "/>
              </a:rPr>
              <a:t>Các chỉ số </a:t>
            </a:r>
            <a:r>
              <a:rPr lang="en-US" altLang="en-US" sz="2400" b="1">
                <a:latin typeface="Arial "/>
              </a:rPr>
              <a:t>n </a:t>
            </a:r>
            <a:r>
              <a:rPr lang="en-US" altLang="en-US" sz="2400">
                <a:latin typeface="Arial "/>
              </a:rPr>
              <a:t>của x(n), </a:t>
            </a:r>
            <a:r>
              <a:rPr lang="en-US" altLang="en-US" sz="2400" b="1">
                <a:latin typeface="Arial "/>
              </a:rPr>
              <a:t>k </a:t>
            </a:r>
            <a:r>
              <a:rPr lang="en-US" altLang="en-US" sz="2400">
                <a:latin typeface="Arial "/>
              </a:rPr>
              <a:t>của X(k) xác định:</a:t>
            </a:r>
          </a:p>
        </p:txBody>
      </p:sp>
      <p:sp>
        <p:nvSpPr>
          <p:cNvPr id="264261" name="Rectangle 69"/>
          <p:cNvSpPr>
            <a:spLocks noChangeArrowheads="1"/>
          </p:cNvSpPr>
          <p:nvPr/>
        </p:nvSpPr>
        <p:spPr bwMode="auto">
          <a:xfrm>
            <a:off x="685800" y="4783138"/>
            <a:ext cx="2362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400" b="1">
                <a:solidFill>
                  <a:srgbClr val="C00000"/>
                </a:solidFill>
                <a:latin typeface="Arial "/>
              </a:rPr>
              <a:t>n = n</a:t>
            </a:r>
            <a:r>
              <a:rPr lang="en-US" altLang="en-US" sz="2400" b="1" baseline="-25000">
                <a:solidFill>
                  <a:srgbClr val="C00000"/>
                </a:solidFill>
                <a:latin typeface="Arial "/>
              </a:rPr>
              <a:t>1</a:t>
            </a:r>
            <a:r>
              <a:rPr lang="en-US" altLang="en-US" sz="2400" b="1">
                <a:solidFill>
                  <a:srgbClr val="C00000"/>
                </a:solidFill>
                <a:latin typeface="Arial "/>
              </a:rPr>
              <a:t>N</a:t>
            </a:r>
            <a:r>
              <a:rPr lang="en-US" altLang="en-US" sz="2400" b="1" baseline="-25000">
                <a:solidFill>
                  <a:srgbClr val="C00000"/>
                </a:solidFill>
                <a:latin typeface="Arial "/>
              </a:rPr>
              <a:t>2 </a:t>
            </a:r>
            <a:r>
              <a:rPr lang="en-US" altLang="en-US" sz="2400" b="1">
                <a:solidFill>
                  <a:srgbClr val="C00000"/>
                </a:solidFill>
                <a:latin typeface="Arial "/>
              </a:rPr>
              <a:t>+ n</a:t>
            </a:r>
            <a:r>
              <a:rPr lang="en-US" altLang="en-US" sz="2400" b="1" baseline="-25000">
                <a:solidFill>
                  <a:srgbClr val="C00000"/>
                </a:solidFill>
                <a:latin typeface="Arial "/>
              </a:rPr>
              <a:t>2</a:t>
            </a:r>
          </a:p>
        </p:txBody>
      </p:sp>
      <p:sp>
        <p:nvSpPr>
          <p:cNvPr id="264262" name="Rectangle 70"/>
          <p:cNvSpPr>
            <a:spLocks noChangeArrowheads="1"/>
          </p:cNvSpPr>
          <p:nvPr/>
        </p:nvSpPr>
        <p:spPr bwMode="auto">
          <a:xfrm>
            <a:off x="3352800" y="4573588"/>
            <a:ext cx="1600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None/>
            </a:pPr>
            <a:r>
              <a:rPr lang="en-US" altLang="en-US" sz="2400" b="1">
                <a:solidFill>
                  <a:srgbClr val="C00000"/>
                </a:solidFill>
                <a:latin typeface="Arial "/>
              </a:rPr>
              <a:t>0 </a:t>
            </a:r>
            <a:r>
              <a:rPr lang="en-US" altLang="en-US" sz="2400" b="1">
                <a:solidFill>
                  <a:srgbClr val="C00000"/>
                </a:solidFill>
                <a:latin typeface="Arial "/>
                <a:sym typeface="Symbol" panose="05050102010706020507" pitchFamily="18" charset="2"/>
              </a:rPr>
              <a:t></a:t>
            </a:r>
            <a:r>
              <a:rPr lang="en-US" altLang="en-US" sz="2400" b="1">
                <a:solidFill>
                  <a:srgbClr val="C00000"/>
                </a:solidFill>
                <a:latin typeface="Arial "/>
              </a:rPr>
              <a:t>  n</a:t>
            </a:r>
            <a:r>
              <a:rPr lang="en-US" altLang="en-US" sz="2400" b="1" baseline="-25000">
                <a:solidFill>
                  <a:srgbClr val="C00000"/>
                </a:solidFill>
                <a:latin typeface="Arial "/>
              </a:rPr>
              <a:t>1 </a:t>
            </a:r>
            <a:r>
              <a:rPr lang="en-US" altLang="en-US" sz="2400" b="1">
                <a:solidFill>
                  <a:srgbClr val="C00000"/>
                </a:solidFill>
                <a:latin typeface="Arial "/>
                <a:sym typeface="Symbol" panose="05050102010706020507" pitchFamily="18" charset="2"/>
              </a:rPr>
              <a:t> </a:t>
            </a:r>
            <a:r>
              <a:rPr lang="en-US" altLang="en-US" sz="2400" b="1">
                <a:solidFill>
                  <a:srgbClr val="C00000"/>
                </a:solidFill>
                <a:latin typeface="Arial "/>
              </a:rPr>
              <a:t>N</a:t>
            </a:r>
            <a:r>
              <a:rPr lang="en-US" altLang="en-US" sz="2400" b="1" baseline="-25000">
                <a:solidFill>
                  <a:srgbClr val="C00000"/>
                </a:solidFill>
                <a:latin typeface="Arial "/>
              </a:rPr>
              <a:t>1</a:t>
            </a:r>
          </a:p>
          <a:p>
            <a:pPr algn="just" eaLnBrk="1" hangingPunct="1">
              <a:buClr>
                <a:schemeClr val="tx1"/>
              </a:buClr>
              <a:buSzPct val="60000"/>
              <a:buFont typeface="Wingdings" panose="05000000000000000000" pitchFamily="2" charset="2"/>
              <a:buNone/>
            </a:pPr>
            <a:r>
              <a:rPr lang="en-US" altLang="en-US" sz="2400" b="1">
                <a:solidFill>
                  <a:srgbClr val="C00000"/>
                </a:solidFill>
                <a:latin typeface="Arial "/>
              </a:rPr>
              <a:t>0 </a:t>
            </a:r>
            <a:r>
              <a:rPr lang="en-US" altLang="en-US" sz="2400" b="1">
                <a:solidFill>
                  <a:srgbClr val="C00000"/>
                </a:solidFill>
                <a:latin typeface="Arial "/>
                <a:sym typeface="Symbol" panose="05050102010706020507" pitchFamily="18" charset="2"/>
              </a:rPr>
              <a:t></a:t>
            </a:r>
            <a:r>
              <a:rPr lang="en-US" altLang="en-US" sz="2400" b="1">
                <a:solidFill>
                  <a:srgbClr val="C00000"/>
                </a:solidFill>
                <a:latin typeface="Arial "/>
              </a:rPr>
              <a:t>  n</a:t>
            </a:r>
            <a:r>
              <a:rPr lang="en-US" altLang="en-US" sz="2400" b="1" baseline="-25000">
                <a:solidFill>
                  <a:srgbClr val="C00000"/>
                </a:solidFill>
                <a:latin typeface="Arial "/>
              </a:rPr>
              <a:t>2 </a:t>
            </a:r>
            <a:r>
              <a:rPr lang="en-US" altLang="en-US" sz="2400" b="1">
                <a:solidFill>
                  <a:srgbClr val="C00000"/>
                </a:solidFill>
                <a:latin typeface="Arial "/>
                <a:sym typeface="Symbol" panose="05050102010706020507" pitchFamily="18" charset="2"/>
              </a:rPr>
              <a:t> </a:t>
            </a:r>
            <a:r>
              <a:rPr lang="en-US" altLang="en-US" sz="2400" b="1">
                <a:solidFill>
                  <a:srgbClr val="C00000"/>
                </a:solidFill>
                <a:latin typeface="Arial "/>
              </a:rPr>
              <a:t>N</a:t>
            </a:r>
            <a:r>
              <a:rPr lang="en-US" altLang="en-US" sz="2400" b="1" baseline="-25000">
                <a:solidFill>
                  <a:srgbClr val="C00000"/>
                </a:solidFill>
                <a:latin typeface="Arial "/>
              </a:rPr>
              <a:t>2</a:t>
            </a:r>
          </a:p>
        </p:txBody>
      </p:sp>
      <p:sp>
        <p:nvSpPr>
          <p:cNvPr id="264263" name="AutoShape 71"/>
          <p:cNvSpPr>
            <a:spLocks/>
          </p:cNvSpPr>
          <p:nvPr/>
        </p:nvSpPr>
        <p:spPr bwMode="auto">
          <a:xfrm>
            <a:off x="3048000" y="4630738"/>
            <a:ext cx="228600" cy="762000"/>
          </a:xfrm>
          <a:prstGeom prst="leftBrace">
            <a:avLst>
              <a:gd name="adj1" fmla="val 27778"/>
              <a:gd name="adj2" fmla="val 50000"/>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sp>
        <p:nvSpPr>
          <p:cNvPr id="264264" name="Rectangle 72"/>
          <p:cNvSpPr>
            <a:spLocks noChangeArrowheads="1"/>
          </p:cNvSpPr>
          <p:nvPr/>
        </p:nvSpPr>
        <p:spPr bwMode="auto">
          <a:xfrm>
            <a:off x="685800" y="586740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400" b="1">
                <a:solidFill>
                  <a:srgbClr val="C00000"/>
                </a:solidFill>
                <a:latin typeface="Arial "/>
              </a:rPr>
              <a:t>k = k</a:t>
            </a:r>
            <a:r>
              <a:rPr lang="en-US" altLang="en-US" sz="2400" b="1" baseline="-25000">
                <a:solidFill>
                  <a:srgbClr val="C00000"/>
                </a:solidFill>
                <a:latin typeface="Arial "/>
              </a:rPr>
              <a:t>1</a:t>
            </a:r>
            <a:r>
              <a:rPr lang="en-US" altLang="en-US" sz="2400" b="1">
                <a:solidFill>
                  <a:srgbClr val="C00000"/>
                </a:solidFill>
                <a:latin typeface="Arial "/>
              </a:rPr>
              <a:t> + k</a:t>
            </a:r>
            <a:r>
              <a:rPr lang="en-US" altLang="en-US" sz="2400" b="1" baseline="-25000">
                <a:solidFill>
                  <a:srgbClr val="C00000"/>
                </a:solidFill>
                <a:latin typeface="Arial "/>
              </a:rPr>
              <a:t>2</a:t>
            </a:r>
            <a:r>
              <a:rPr lang="en-US" altLang="en-US" sz="2400" b="1">
                <a:solidFill>
                  <a:srgbClr val="C00000"/>
                </a:solidFill>
                <a:latin typeface="Arial "/>
              </a:rPr>
              <a:t>N</a:t>
            </a:r>
            <a:r>
              <a:rPr lang="en-US" altLang="en-US" sz="2400" b="1" baseline="-25000">
                <a:solidFill>
                  <a:srgbClr val="C00000"/>
                </a:solidFill>
                <a:latin typeface="Arial "/>
              </a:rPr>
              <a:t>1</a:t>
            </a:r>
          </a:p>
        </p:txBody>
      </p:sp>
      <p:sp>
        <p:nvSpPr>
          <p:cNvPr id="264265" name="Rectangle 73"/>
          <p:cNvSpPr>
            <a:spLocks noChangeArrowheads="1"/>
          </p:cNvSpPr>
          <p:nvPr/>
        </p:nvSpPr>
        <p:spPr bwMode="auto">
          <a:xfrm>
            <a:off x="3352800" y="5657850"/>
            <a:ext cx="1600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None/>
            </a:pPr>
            <a:r>
              <a:rPr lang="en-US" altLang="en-US" sz="2400" b="1">
                <a:solidFill>
                  <a:srgbClr val="C00000"/>
                </a:solidFill>
                <a:latin typeface="Arial "/>
              </a:rPr>
              <a:t>0 </a:t>
            </a:r>
            <a:r>
              <a:rPr lang="en-US" altLang="en-US" sz="2400" b="1">
                <a:solidFill>
                  <a:srgbClr val="C00000"/>
                </a:solidFill>
                <a:latin typeface="Arial "/>
                <a:sym typeface="Symbol" panose="05050102010706020507" pitchFamily="18" charset="2"/>
              </a:rPr>
              <a:t></a:t>
            </a:r>
            <a:r>
              <a:rPr lang="en-US" altLang="en-US" sz="2400" b="1">
                <a:solidFill>
                  <a:srgbClr val="C00000"/>
                </a:solidFill>
                <a:latin typeface="Arial "/>
              </a:rPr>
              <a:t>  k</a:t>
            </a:r>
            <a:r>
              <a:rPr lang="en-US" altLang="en-US" sz="2400" b="1" baseline="-25000">
                <a:solidFill>
                  <a:srgbClr val="C00000"/>
                </a:solidFill>
                <a:latin typeface="Arial "/>
              </a:rPr>
              <a:t>1 </a:t>
            </a:r>
            <a:r>
              <a:rPr lang="en-US" altLang="en-US" sz="2400" b="1">
                <a:solidFill>
                  <a:srgbClr val="C00000"/>
                </a:solidFill>
                <a:latin typeface="Arial "/>
                <a:sym typeface="Symbol" panose="05050102010706020507" pitchFamily="18" charset="2"/>
              </a:rPr>
              <a:t> </a:t>
            </a:r>
            <a:r>
              <a:rPr lang="en-US" altLang="en-US" sz="2400" b="1">
                <a:solidFill>
                  <a:srgbClr val="C00000"/>
                </a:solidFill>
                <a:latin typeface="Arial "/>
              </a:rPr>
              <a:t>N</a:t>
            </a:r>
            <a:r>
              <a:rPr lang="en-US" altLang="en-US" sz="2400" b="1" baseline="-25000">
                <a:solidFill>
                  <a:srgbClr val="C00000"/>
                </a:solidFill>
                <a:latin typeface="Arial "/>
              </a:rPr>
              <a:t>1</a:t>
            </a:r>
          </a:p>
          <a:p>
            <a:pPr algn="just" eaLnBrk="1" hangingPunct="1">
              <a:buClr>
                <a:schemeClr val="tx1"/>
              </a:buClr>
              <a:buSzPct val="60000"/>
              <a:buFont typeface="Wingdings" panose="05000000000000000000" pitchFamily="2" charset="2"/>
              <a:buNone/>
            </a:pPr>
            <a:r>
              <a:rPr lang="en-US" altLang="en-US" sz="2400" b="1">
                <a:solidFill>
                  <a:srgbClr val="C00000"/>
                </a:solidFill>
                <a:latin typeface="Arial "/>
              </a:rPr>
              <a:t>0 </a:t>
            </a:r>
            <a:r>
              <a:rPr lang="en-US" altLang="en-US" sz="2400" b="1">
                <a:solidFill>
                  <a:srgbClr val="C00000"/>
                </a:solidFill>
                <a:latin typeface="Arial "/>
                <a:sym typeface="Symbol" panose="05050102010706020507" pitchFamily="18" charset="2"/>
              </a:rPr>
              <a:t></a:t>
            </a:r>
            <a:r>
              <a:rPr lang="en-US" altLang="en-US" sz="2400" b="1">
                <a:solidFill>
                  <a:srgbClr val="C00000"/>
                </a:solidFill>
                <a:latin typeface="Arial "/>
              </a:rPr>
              <a:t>  k</a:t>
            </a:r>
            <a:r>
              <a:rPr lang="en-US" altLang="en-US" sz="2400" b="1" baseline="-25000">
                <a:solidFill>
                  <a:srgbClr val="C00000"/>
                </a:solidFill>
                <a:latin typeface="Arial "/>
              </a:rPr>
              <a:t>2 </a:t>
            </a:r>
            <a:r>
              <a:rPr lang="en-US" altLang="en-US" sz="2400" b="1">
                <a:solidFill>
                  <a:srgbClr val="C00000"/>
                </a:solidFill>
                <a:latin typeface="Arial "/>
                <a:sym typeface="Symbol" panose="05050102010706020507" pitchFamily="18" charset="2"/>
              </a:rPr>
              <a:t> </a:t>
            </a:r>
            <a:r>
              <a:rPr lang="en-US" altLang="en-US" sz="2400" b="1">
                <a:solidFill>
                  <a:srgbClr val="C00000"/>
                </a:solidFill>
                <a:latin typeface="Arial "/>
              </a:rPr>
              <a:t>N</a:t>
            </a:r>
            <a:r>
              <a:rPr lang="en-US" altLang="en-US" sz="2400" b="1" baseline="-25000">
                <a:solidFill>
                  <a:srgbClr val="C00000"/>
                </a:solidFill>
                <a:latin typeface="Arial "/>
              </a:rPr>
              <a:t>2</a:t>
            </a:r>
          </a:p>
        </p:txBody>
      </p:sp>
      <p:sp>
        <p:nvSpPr>
          <p:cNvPr id="264266" name="AutoShape 74"/>
          <p:cNvSpPr>
            <a:spLocks/>
          </p:cNvSpPr>
          <p:nvPr/>
        </p:nvSpPr>
        <p:spPr bwMode="auto">
          <a:xfrm>
            <a:off x="3048000" y="5715000"/>
            <a:ext cx="228600" cy="762000"/>
          </a:xfrm>
          <a:prstGeom prst="leftBrace">
            <a:avLst>
              <a:gd name="adj1" fmla="val 27778"/>
              <a:gd name="adj2" fmla="val 50000"/>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pic>
        <p:nvPicPr>
          <p:cNvPr id="2" name="Picture 1"/>
          <p:cNvPicPr>
            <a:picLocks noChangeAspect="1"/>
          </p:cNvPicPr>
          <p:nvPr/>
        </p:nvPicPr>
        <p:blipFill>
          <a:blip r:embed="rId2"/>
          <a:stretch>
            <a:fillRect/>
          </a:stretch>
        </p:blipFill>
        <p:spPr>
          <a:xfrm>
            <a:off x="4610100" y="1350963"/>
            <a:ext cx="4053480" cy="2276018"/>
          </a:xfrm>
          <a:prstGeom prst="rect">
            <a:avLst/>
          </a:prstGeom>
        </p:spPr>
      </p:pic>
      <p:pic>
        <p:nvPicPr>
          <p:cNvPr id="3" name="Picture 2"/>
          <p:cNvPicPr>
            <a:picLocks noChangeAspect="1"/>
          </p:cNvPicPr>
          <p:nvPr/>
        </p:nvPicPr>
        <p:blipFill>
          <a:blip r:embed="rId3"/>
          <a:stretch>
            <a:fillRect/>
          </a:stretch>
        </p:blipFill>
        <p:spPr>
          <a:xfrm>
            <a:off x="375170" y="1350963"/>
            <a:ext cx="4026732" cy="2287588"/>
          </a:xfrm>
          <a:prstGeom prst="rect">
            <a:avLst/>
          </a:prstGeom>
        </p:spPr>
      </p:pic>
    </p:spTree>
    <p:extLst>
      <p:ext uri="{BB962C8B-B14F-4D97-AF65-F5344CB8AC3E}">
        <p14:creationId xmlns:p14="http://schemas.microsoft.com/office/powerpoint/2010/main" val="3292625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64196"/>
                                        </p:tgtEl>
                                        <p:attrNameLst>
                                          <p:attrName>style.visibility</p:attrName>
                                        </p:attrNameLst>
                                      </p:cBhvr>
                                      <p:to>
                                        <p:strVal val="visible"/>
                                      </p:to>
                                    </p:set>
                                    <p:animEffect transition="in" filter="blinds(horizontal)">
                                      <p:cBhvr>
                                        <p:cTn id="7" dur="500"/>
                                        <p:tgtEl>
                                          <p:spTgt spid="264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260"/>
                                        </p:tgtEl>
                                        <p:attrNameLst>
                                          <p:attrName>style.visibility</p:attrName>
                                        </p:attrNameLst>
                                      </p:cBhvr>
                                      <p:to>
                                        <p:strVal val="visible"/>
                                      </p:to>
                                    </p:set>
                                    <p:animEffect transition="in" filter="blinds(horizontal)">
                                      <p:cBhvr>
                                        <p:cTn id="12" dur="500"/>
                                        <p:tgtEl>
                                          <p:spTgt spid="2642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4261"/>
                                        </p:tgtEl>
                                        <p:attrNameLst>
                                          <p:attrName>style.visibility</p:attrName>
                                        </p:attrNameLst>
                                      </p:cBhvr>
                                      <p:to>
                                        <p:strVal val="visible"/>
                                      </p:to>
                                    </p:set>
                                    <p:animEffect transition="in" filter="blinds(horizontal)">
                                      <p:cBhvr>
                                        <p:cTn id="17" dur="500"/>
                                        <p:tgtEl>
                                          <p:spTgt spid="26426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64263"/>
                                        </p:tgtEl>
                                        <p:attrNameLst>
                                          <p:attrName>style.visibility</p:attrName>
                                        </p:attrNameLst>
                                      </p:cBhvr>
                                      <p:to>
                                        <p:strVal val="visible"/>
                                      </p:to>
                                    </p:set>
                                    <p:animEffect transition="in" filter="blinds(horizontal)">
                                      <p:cBhvr>
                                        <p:cTn id="20" dur="500"/>
                                        <p:tgtEl>
                                          <p:spTgt spid="26426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64262"/>
                                        </p:tgtEl>
                                        <p:attrNameLst>
                                          <p:attrName>style.visibility</p:attrName>
                                        </p:attrNameLst>
                                      </p:cBhvr>
                                      <p:to>
                                        <p:strVal val="visible"/>
                                      </p:to>
                                    </p:set>
                                    <p:animEffect transition="in" filter="blinds(horizontal)">
                                      <p:cBhvr>
                                        <p:cTn id="23" dur="500"/>
                                        <p:tgtEl>
                                          <p:spTgt spid="26426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64264"/>
                                        </p:tgtEl>
                                        <p:attrNameLst>
                                          <p:attrName>style.visibility</p:attrName>
                                        </p:attrNameLst>
                                      </p:cBhvr>
                                      <p:to>
                                        <p:strVal val="visible"/>
                                      </p:to>
                                    </p:set>
                                    <p:animEffect transition="in" filter="blinds(horizontal)">
                                      <p:cBhvr>
                                        <p:cTn id="28" dur="500"/>
                                        <p:tgtEl>
                                          <p:spTgt spid="26426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64266"/>
                                        </p:tgtEl>
                                        <p:attrNameLst>
                                          <p:attrName>style.visibility</p:attrName>
                                        </p:attrNameLst>
                                      </p:cBhvr>
                                      <p:to>
                                        <p:strVal val="visible"/>
                                      </p:to>
                                    </p:set>
                                    <p:animEffect transition="in" filter="blinds(horizontal)">
                                      <p:cBhvr>
                                        <p:cTn id="31" dur="500"/>
                                        <p:tgtEl>
                                          <p:spTgt spid="264266"/>
                                        </p:tgtEl>
                                      </p:cBhvr>
                                    </p:animEffect>
                                  </p:childTnLst>
                                </p:cTn>
                              </p:par>
                              <p:par>
                                <p:cTn id="32" presetID="3" presetClass="entr" presetSubtype="10" fill="hold" nodeType="withEffect">
                                  <p:stCondLst>
                                    <p:cond delay="0"/>
                                  </p:stCondLst>
                                  <p:childTnLst>
                                    <p:set>
                                      <p:cBhvr>
                                        <p:cTn id="33" dur="1" fill="hold">
                                          <p:stCondLst>
                                            <p:cond delay="0"/>
                                          </p:stCondLst>
                                        </p:cTn>
                                        <p:tgtEl>
                                          <p:spTgt spid="264265"/>
                                        </p:tgtEl>
                                        <p:attrNameLst>
                                          <p:attrName>style.visibility</p:attrName>
                                        </p:attrNameLst>
                                      </p:cBhvr>
                                      <p:to>
                                        <p:strVal val="visible"/>
                                      </p:to>
                                    </p:set>
                                    <p:animEffect transition="in" filter="blinds(horizontal)">
                                      <p:cBhvr>
                                        <p:cTn id="34" dur="500"/>
                                        <p:tgtEl>
                                          <p:spTgt spid="264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p:bldP spid="264260" grpId="0"/>
      <p:bldP spid="264261" grpId="0"/>
      <p:bldP spid="264262" grpId="0"/>
      <p:bldP spid="264263" grpId="0" animBg="1"/>
      <p:bldP spid="264264" grpId="0"/>
      <p:bldP spid="26426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Rectangle 4"/>
          <p:cNvSpPr>
            <a:spLocks noChangeArrowheads="1"/>
          </p:cNvSpPr>
          <p:nvPr/>
        </p:nvSpPr>
        <p:spPr bwMode="auto">
          <a:xfrm>
            <a:off x="474784" y="126205"/>
            <a:ext cx="5410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400">
                <a:latin typeface="Arial "/>
              </a:rPr>
              <a:t>DFT N điểm dãy x(n) được phân tích:</a:t>
            </a:r>
            <a:endParaRPr lang="en-US" altLang="en-US" sz="2400">
              <a:latin typeface="Verdana" panose="020B0604030504040204" pitchFamily="34" charset="0"/>
            </a:endParaRPr>
          </a:p>
        </p:txBody>
      </p:sp>
      <p:graphicFrame>
        <p:nvGraphicFramePr>
          <p:cNvPr id="266245" name="Object 5"/>
          <p:cNvGraphicFramePr>
            <a:graphicFrameLocks noChangeAspect="1"/>
          </p:cNvGraphicFramePr>
          <p:nvPr>
            <p:extLst>
              <p:ext uri="{D42A27DB-BD31-4B8C-83A1-F6EECF244321}">
                <p14:modId xmlns:p14="http://schemas.microsoft.com/office/powerpoint/2010/main" val="4230181871"/>
              </p:ext>
            </p:extLst>
          </p:nvPr>
        </p:nvGraphicFramePr>
        <p:xfrm>
          <a:off x="768350" y="1559968"/>
          <a:ext cx="7788275" cy="965200"/>
        </p:xfrm>
        <a:graphic>
          <a:graphicData uri="http://schemas.openxmlformats.org/presentationml/2006/ole">
            <mc:AlternateContent xmlns:mc="http://schemas.openxmlformats.org/markup-compatibility/2006">
              <mc:Choice xmlns:v="urn:schemas-microsoft-com:vml" Requires="v">
                <p:oleObj name="Equation" r:id="rId2" imgW="4228920" imgH="495000" progId="Equation.DSMT4">
                  <p:embed/>
                </p:oleObj>
              </mc:Choice>
              <mc:Fallback>
                <p:oleObj name="Equation" r:id="rId2" imgW="4228920" imgH="495000" progId="Equation.DSMT4">
                  <p:embed/>
                  <p:pic>
                    <p:nvPicPr>
                      <p:cNvPr id="266245" name="Object 5"/>
                      <p:cNvPicPr>
                        <a:picLocks noChangeAspect="1" noChangeArrowheads="1"/>
                      </p:cNvPicPr>
                      <p:nvPr/>
                    </p:nvPicPr>
                    <p:blipFill>
                      <a:blip r:embed="rId3"/>
                      <a:srcRect/>
                      <a:stretch>
                        <a:fillRect/>
                      </a:stretch>
                    </p:blipFill>
                    <p:spPr bwMode="auto">
                      <a:xfrm>
                        <a:off x="768350" y="1559968"/>
                        <a:ext cx="7788275" cy="9652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50" name="Object 10"/>
          <p:cNvGraphicFramePr>
            <a:graphicFrameLocks noChangeAspect="1"/>
          </p:cNvGraphicFramePr>
          <p:nvPr>
            <p:extLst>
              <p:ext uri="{D42A27DB-BD31-4B8C-83A1-F6EECF244321}">
                <p14:modId xmlns:p14="http://schemas.microsoft.com/office/powerpoint/2010/main" val="2311518369"/>
              </p:ext>
            </p:extLst>
          </p:nvPr>
        </p:nvGraphicFramePr>
        <p:xfrm>
          <a:off x="1509713" y="2452688"/>
          <a:ext cx="7046912" cy="963612"/>
        </p:xfrm>
        <a:graphic>
          <a:graphicData uri="http://schemas.openxmlformats.org/presentationml/2006/ole">
            <mc:AlternateContent xmlns:mc="http://schemas.openxmlformats.org/markup-compatibility/2006">
              <mc:Choice xmlns:v="urn:schemas-microsoft-com:vml" Requires="v">
                <p:oleObj name="Equation" r:id="rId4" imgW="3466800" imgH="495000" progId="Equation.DSMT4">
                  <p:embed/>
                </p:oleObj>
              </mc:Choice>
              <mc:Fallback>
                <p:oleObj name="Equation" r:id="rId4" imgW="3466800" imgH="495000" progId="Equation.DSMT4">
                  <p:embed/>
                  <p:pic>
                    <p:nvPicPr>
                      <p:cNvPr id="266250" name="Object 10"/>
                      <p:cNvPicPr>
                        <a:picLocks noChangeAspect="1" noChangeArrowheads="1"/>
                      </p:cNvPicPr>
                      <p:nvPr/>
                    </p:nvPicPr>
                    <p:blipFill>
                      <a:blip r:embed="rId5"/>
                      <a:srcRect/>
                      <a:stretch>
                        <a:fillRect/>
                      </a:stretch>
                    </p:blipFill>
                    <p:spPr bwMode="auto">
                      <a:xfrm>
                        <a:off x="1509713" y="2452688"/>
                        <a:ext cx="7046912" cy="9636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51" name="Object 11"/>
          <p:cNvGraphicFramePr>
            <a:graphicFrameLocks noChangeAspect="1"/>
          </p:cNvGraphicFramePr>
          <p:nvPr>
            <p:extLst>
              <p:ext uri="{D42A27DB-BD31-4B8C-83A1-F6EECF244321}">
                <p14:modId xmlns:p14="http://schemas.microsoft.com/office/powerpoint/2010/main" val="810361980"/>
              </p:ext>
            </p:extLst>
          </p:nvPr>
        </p:nvGraphicFramePr>
        <p:xfrm>
          <a:off x="225297" y="3608616"/>
          <a:ext cx="8628431" cy="628396"/>
        </p:xfrm>
        <a:graphic>
          <a:graphicData uri="http://schemas.openxmlformats.org/presentationml/2006/ole">
            <mc:AlternateContent xmlns:mc="http://schemas.openxmlformats.org/markup-compatibility/2006">
              <mc:Choice xmlns:v="urn:schemas-microsoft-com:vml" Requires="v">
                <p:oleObj name="Equation" r:id="rId6" imgW="3784320" imgH="291960" progId="Equation.DSMT4">
                  <p:embed/>
                </p:oleObj>
              </mc:Choice>
              <mc:Fallback>
                <p:oleObj name="Equation" r:id="rId6" imgW="3784320" imgH="291960" progId="Equation.DSMT4">
                  <p:embed/>
                  <p:pic>
                    <p:nvPicPr>
                      <p:cNvPr id="266251" name="Object 11"/>
                      <p:cNvPicPr>
                        <a:picLocks noChangeAspect="1" noChangeArrowheads="1"/>
                      </p:cNvPicPr>
                      <p:nvPr/>
                    </p:nvPicPr>
                    <p:blipFill>
                      <a:blip r:embed="rId7"/>
                      <a:srcRect/>
                      <a:stretch>
                        <a:fillRect/>
                      </a:stretch>
                    </p:blipFill>
                    <p:spPr bwMode="auto">
                      <a:xfrm>
                        <a:off x="225297" y="3608616"/>
                        <a:ext cx="8628431" cy="628396"/>
                      </a:xfrm>
                      <a:prstGeom prst="rect">
                        <a:avLst/>
                      </a:prstGeom>
                      <a:noFill/>
                      <a:ln>
                        <a:noFill/>
                      </a:ln>
                    </p:spPr>
                  </p:pic>
                </p:oleObj>
              </mc:Fallback>
            </mc:AlternateContent>
          </a:graphicData>
        </a:graphic>
      </p:graphicFrame>
      <p:grpSp>
        <p:nvGrpSpPr>
          <p:cNvPr id="6" name="Group 5"/>
          <p:cNvGrpSpPr/>
          <p:nvPr/>
        </p:nvGrpSpPr>
        <p:grpSpPr>
          <a:xfrm>
            <a:off x="474784" y="4756782"/>
            <a:ext cx="8203057" cy="1309313"/>
            <a:chOff x="304096" y="4756782"/>
            <a:chExt cx="8203057" cy="1309313"/>
          </a:xfrm>
        </p:grpSpPr>
        <p:sp>
          <p:nvSpPr>
            <p:cNvPr id="5" name="Rectangle 4"/>
            <p:cNvSpPr/>
            <p:nvPr/>
          </p:nvSpPr>
          <p:spPr>
            <a:xfrm>
              <a:off x="6492240" y="4847761"/>
              <a:ext cx="914400" cy="110642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2798321" y="4847761"/>
              <a:ext cx="3693919" cy="11064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66252" name="Object 12"/>
            <p:cNvGraphicFramePr>
              <a:graphicFrameLocks noChangeAspect="1"/>
            </p:cNvGraphicFramePr>
            <p:nvPr>
              <p:extLst>
                <p:ext uri="{D42A27DB-BD31-4B8C-83A1-F6EECF244321}">
                  <p14:modId xmlns:p14="http://schemas.microsoft.com/office/powerpoint/2010/main" val="717691829"/>
                </p:ext>
              </p:extLst>
            </p:nvPr>
          </p:nvGraphicFramePr>
          <p:xfrm>
            <a:off x="304096" y="4756782"/>
            <a:ext cx="8203057" cy="1309313"/>
          </p:xfrm>
          <a:graphic>
            <a:graphicData uri="http://schemas.openxmlformats.org/presentationml/2006/ole">
              <mc:AlternateContent xmlns:mc="http://schemas.openxmlformats.org/markup-compatibility/2006">
                <mc:Choice xmlns:v="urn:schemas-microsoft-com:vml" Requires="v">
                  <p:oleObj name="Equation" r:id="rId8" imgW="3644640" imgH="558720" progId="Equation.DSMT4">
                    <p:embed/>
                  </p:oleObj>
                </mc:Choice>
                <mc:Fallback>
                  <p:oleObj name="Equation" r:id="rId8" imgW="3644640" imgH="558720" progId="Equation.DSMT4">
                    <p:embed/>
                    <p:pic>
                      <p:nvPicPr>
                        <p:cNvPr id="266252" name="Object 12"/>
                        <p:cNvPicPr>
                          <a:picLocks noChangeAspect="1" noChangeArrowheads="1"/>
                        </p:cNvPicPr>
                        <p:nvPr/>
                      </p:nvPicPr>
                      <p:blipFill>
                        <a:blip r:embed="rId9"/>
                        <a:srcRect/>
                        <a:stretch>
                          <a:fillRect/>
                        </a:stretch>
                      </p:blipFill>
                      <p:spPr bwMode="auto">
                        <a:xfrm>
                          <a:off x="304096" y="4756782"/>
                          <a:ext cx="8203057" cy="1309313"/>
                        </a:xfrm>
                        <a:prstGeom prst="rect">
                          <a:avLst/>
                        </a:prstGeom>
                        <a:noFill/>
                        <a:ln w="12700">
                          <a:noFill/>
                          <a:miter lim="800000"/>
                          <a:headEnd/>
                          <a:tailEnd/>
                        </a:ln>
                      </p:spPr>
                    </p:pic>
                  </p:oleObj>
                </mc:Fallback>
              </mc:AlternateContent>
            </a:graphicData>
          </a:graphic>
        </p:graphicFrame>
      </p:grpSp>
      <p:graphicFrame>
        <p:nvGraphicFramePr>
          <p:cNvPr id="7" name="Object 66"/>
          <p:cNvGraphicFramePr>
            <a:graphicFrameLocks noChangeAspect="1"/>
          </p:cNvGraphicFramePr>
          <p:nvPr>
            <p:extLst>
              <p:ext uri="{D42A27DB-BD31-4B8C-83A1-F6EECF244321}">
                <p14:modId xmlns:p14="http://schemas.microsoft.com/office/powerpoint/2010/main" val="163033004"/>
              </p:ext>
            </p:extLst>
          </p:nvPr>
        </p:nvGraphicFramePr>
        <p:xfrm>
          <a:off x="838200" y="621277"/>
          <a:ext cx="5115901" cy="847712"/>
        </p:xfrm>
        <a:graphic>
          <a:graphicData uri="http://schemas.openxmlformats.org/presentationml/2006/ole">
            <mc:AlternateContent xmlns:mc="http://schemas.openxmlformats.org/markup-compatibility/2006">
              <mc:Choice xmlns:v="urn:schemas-microsoft-com:vml" Requires="v">
                <p:oleObj name="Equation" r:id="rId10" imgW="2565400" imgH="457200" progId="Equation.DSMT4">
                  <p:embed/>
                </p:oleObj>
              </mc:Choice>
              <mc:Fallback>
                <p:oleObj name="Equation" r:id="rId10" imgW="2565400" imgH="457200" progId="Equation.DSMT4">
                  <p:embed/>
                  <p:pic>
                    <p:nvPicPr>
                      <p:cNvPr id="5" name="Object 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621277"/>
                        <a:ext cx="5115901" cy="847712"/>
                      </a:xfrm>
                      <a:prstGeom prst="rect">
                        <a:avLst/>
                      </a:prstGeom>
                      <a:noFill/>
                      <a:ln w="25400">
                        <a:solidFill>
                          <a:srgbClr val="FF00FF"/>
                        </a:solidFill>
                        <a:miter lim="800000"/>
                        <a:headEnd/>
                        <a:tailEnd/>
                      </a:ln>
                    </p:spPr>
                  </p:pic>
                </p:oleObj>
              </mc:Fallback>
            </mc:AlternateContent>
          </a:graphicData>
        </a:graphic>
      </p:graphicFrame>
    </p:spTree>
    <p:extLst>
      <p:ext uri="{BB962C8B-B14F-4D97-AF65-F5344CB8AC3E}">
        <p14:creationId xmlns:p14="http://schemas.microsoft.com/office/powerpoint/2010/main" val="271519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66244"/>
                                        </p:tgtEl>
                                        <p:attrNameLst>
                                          <p:attrName>style.visibility</p:attrName>
                                        </p:attrNameLst>
                                      </p:cBhvr>
                                      <p:to>
                                        <p:strVal val="visible"/>
                                      </p:to>
                                    </p:set>
                                    <p:animEffect transition="in" filter="blinds(horizontal)">
                                      <p:cBhvr>
                                        <p:cTn id="7" dur="500"/>
                                        <p:tgtEl>
                                          <p:spTgt spid="266244"/>
                                        </p:tgtEl>
                                      </p:cBhvr>
                                    </p:animEffect>
                                  </p:childTnLst>
                                </p:cTn>
                              </p:par>
                              <p:par>
                                <p:cTn id="8" presetID="3" presetClass="entr" presetSubtype="10" fill="hold" nodeType="withEffect">
                                  <p:stCondLst>
                                    <p:cond delay="0"/>
                                  </p:stCondLst>
                                  <p:childTnLst>
                                    <p:set>
                                      <p:cBhvr>
                                        <p:cTn id="9" dur="1" fill="hold">
                                          <p:stCondLst>
                                            <p:cond delay="0"/>
                                          </p:stCondLst>
                                        </p:cTn>
                                        <p:tgtEl>
                                          <p:spTgt spid="266245"/>
                                        </p:tgtEl>
                                        <p:attrNameLst>
                                          <p:attrName>style.visibility</p:attrName>
                                        </p:attrNameLst>
                                      </p:cBhvr>
                                      <p:to>
                                        <p:strVal val="visible"/>
                                      </p:to>
                                    </p:set>
                                    <p:animEffect transition="in" filter="blinds(horizontal)">
                                      <p:cBhvr>
                                        <p:cTn id="10" dur="500"/>
                                        <p:tgtEl>
                                          <p:spTgt spid="2662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66250"/>
                                        </p:tgtEl>
                                        <p:attrNameLst>
                                          <p:attrName>style.visibility</p:attrName>
                                        </p:attrNameLst>
                                      </p:cBhvr>
                                      <p:to>
                                        <p:strVal val="visible"/>
                                      </p:to>
                                    </p:set>
                                    <p:animEffect transition="in" filter="blinds(horizontal)">
                                      <p:cBhvr>
                                        <p:cTn id="15" dur="500"/>
                                        <p:tgtEl>
                                          <p:spTgt spid="2662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66251"/>
                                        </p:tgtEl>
                                        <p:attrNameLst>
                                          <p:attrName>style.visibility</p:attrName>
                                        </p:attrNameLst>
                                      </p:cBhvr>
                                      <p:to>
                                        <p:strVal val="visible"/>
                                      </p:to>
                                    </p:set>
                                    <p:animEffect transition="in" filter="blinds(horizontal)">
                                      <p:cBhvr>
                                        <p:cTn id="20" dur="500"/>
                                        <p:tgtEl>
                                          <p:spTgt spid="2662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270" name="Object 6"/>
          <p:cNvGraphicFramePr>
            <a:graphicFrameLocks noChangeAspect="1"/>
          </p:cNvGraphicFramePr>
          <p:nvPr>
            <p:extLst>
              <p:ext uri="{D42A27DB-BD31-4B8C-83A1-F6EECF244321}">
                <p14:modId xmlns:p14="http://schemas.microsoft.com/office/powerpoint/2010/main" val="3183368256"/>
              </p:ext>
            </p:extLst>
          </p:nvPr>
        </p:nvGraphicFramePr>
        <p:xfrm>
          <a:off x="2012252" y="2157984"/>
          <a:ext cx="3605212" cy="989013"/>
        </p:xfrm>
        <a:graphic>
          <a:graphicData uri="http://schemas.openxmlformats.org/presentationml/2006/ole">
            <mc:AlternateContent xmlns:mc="http://schemas.openxmlformats.org/markup-compatibility/2006">
              <mc:Choice xmlns:v="urn:schemas-microsoft-com:vml" Requires="v">
                <p:oleObj name="Equation" r:id="rId2" imgW="1841500" imgH="508000" progId="Equation.3">
                  <p:embed/>
                </p:oleObj>
              </mc:Choice>
              <mc:Fallback>
                <p:oleObj name="Equation" r:id="rId2" imgW="1841500" imgH="508000" progId="Equation.3">
                  <p:embed/>
                  <p:pic>
                    <p:nvPicPr>
                      <p:cNvPr id="26727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252" y="2157984"/>
                        <a:ext cx="3605212" cy="989013"/>
                      </a:xfrm>
                      <a:prstGeom prst="rect">
                        <a:avLst/>
                      </a:prstGeom>
                      <a:noFill/>
                      <a:ln w="9525">
                        <a:solidFill>
                          <a:srgbClr val="FF66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7271" name="Object 7"/>
          <p:cNvGraphicFramePr>
            <a:graphicFrameLocks noChangeAspect="1"/>
          </p:cNvGraphicFramePr>
          <p:nvPr>
            <p:extLst>
              <p:ext uri="{D42A27DB-BD31-4B8C-83A1-F6EECF244321}">
                <p14:modId xmlns:p14="http://schemas.microsoft.com/office/powerpoint/2010/main" val="408206719"/>
              </p:ext>
            </p:extLst>
          </p:nvPr>
        </p:nvGraphicFramePr>
        <p:xfrm>
          <a:off x="1861439" y="403797"/>
          <a:ext cx="4602163" cy="963612"/>
        </p:xfrm>
        <a:graphic>
          <a:graphicData uri="http://schemas.openxmlformats.org/presentationml/2006/ole">
            <mc:AlternateContent xmlns:mc="http://schemas.openxmlformats.org/markup-compatibility/2006">
              <mc:Choice xmlns:v="urn:schemas-microsoft-com:vml" Requires="v">
                <p:oleObj name="Equation" r:id="rId4" imgW="2349500" imgH="495300" progId="Equation.DSMT4">
                  <p:embed/>
                </p:oleObj>
              </mc:Choice>
              <mc:Fallback>
                <p:oleObj name="Equation" r:id="rId4" imgW="2349500" imgH="495300" progId="Equation.DSMT4">
                  <p:embed/>
                  <p:pic>
                    <p:nvPicPr>
                      <p:cNvPr id="2672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1439" y="403797"/>
                        <a:ext cx="4602163" cy="9636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aphicFrame>
        <p:nvGraphicFramePr>
          <p:cNvPr id="267272" name="Object 8"/>
          <p:cNvGraphicFramePr>
            <a:graphicFrameLocks noChangeAspect="1"/>
          </p:cNvGraphicFramePr>
          <p:nvPr>
            <p:extLst>
              <p:ext uri="{D42A27DB-BD31-4B8C-83A1-F6EECF244321}">
                <p14:modId xmlns:p14="http://schemas.microsoft.com/office/powerpoint/2010/main" val="3571968912"/>
              </p:ext>
            </p:extLst>
          </p:nvPr>
        </p:nvGraphicFramePr>
        <p:xfrm>
          <a:off x="1926527" y="1473772"/>
          <a:ext cx="3657600" cy="517525"/>
        </p:xfrm>
        <a:graphic>
          <a:graphicData uri="http://schemas.openxmlformats.org/presentationml/2006/ole">
            <mc:AlternateContent xmlns:mc="http://schemas.openxmlformats.org/markup-compatibility/2006">
              <mc:Choice xmlns:v="urn:schemas-microsoft-com:vml" Requires="v">
                <p:oleObj name="Equation" r:id="rId6" imgW="1866090" imgH="266584" progId="Equation.DSMT4">
                  <p:embed/>
                </p:oleObj>
              </mc:Choice>
              <mc:Fallback>
                <p:oleObj name="Equation" r:id="rId6" imgW="1866090" imgH="266584" progId="Equation.DSMT4">
                  <p:embed/>
                  <p:pic>
                    <p:nvPicPr>
                      <p:cNvPr id="26727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6527" y="1473772"/>
                        <a:ext cx="3657600" cy="5175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267273" name="Rectangle 9"/>
          <p:cNvSpPr>
            <a:spLocks noChangeArrowheads="1"/>
          </p:cNvSpPr>
          <p:nvPr/>
        </p:nvSpPr>
        <p:spPr bwMode="auto">
          <a:xfrm>
            <a:off x="664464" y="938784"/>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400">
                <a:latin typeface="Arial "/>
              </a:rPr>
              <a:t>Đặt:</a:t>
            </a:r>
            <a:endParaRPr lang="en-US" altLang="en-US" sz="2400">
              <a:latin typeface="Verdana" panose="020B0604030504040204" pitchFamily="34" charset="0"/>
            </a:endParaRPr>
          </a:p>
        </p:txBody>
      </p:sp>
      <p:sp>
        <p:nvSpPr>
          <p:cNvPr id="66566" name="AutoShape 10"/>
          <p:cNvSpPr>
            <a:spLocks/>
          </p:cNvSpPr>
          <p:nvPr/>
        </p:nvSpPr>
        <p:spPr bwMode="auto">
          <a:xfrm>
            <a:off x="1697927" y="405384"/>
            <a:ext cx="266700" cy="1600200"/>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sp>
        <p:nvSpPr>
          <p:cNvPr id="267275" name="AutoShape 11"/>
          <p:cNvSpPr>
            <a:spLocks noChangeArrowheads="1"/>
          </p:cNvSpPr>
          <p:nvPr/>
        </p:nvSpPr>
        <p:spPr bwMode="auto">
          <a:xfrm>
            <a:off x="1197864" y="2310384"/>
            <a:ext cx="304800" cy="533400"/>
          </a:xfrm>
          <a:prstGeom prst="rightArrow">
            <a:avLst>
              <a:gd name="adj1" fmla="val 50000"/>
              <a:gd name="adj2" fmla="val 25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sp>
        <p:nvSpPr>
          <p:cNvPr id="267276" name="Rectangle 12"/>
          <p:cNvSpPr>
            <a:spLocks noChangeArrowheads="1"/>
          </p:cNvSpPr>
          <p:nvPr/>
        </p:nvSpPr>
        <p:spPr bwMode="auto">
          <a:xfrm>
            <a:off x="664464" y="3441700"/>
            <a:ext cx="7315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None/>
            </a:pPr>
            <a:r>
              <a:rPr lang="en-US" altLang="en-US" sz="2400">
                <a:solidFill>
                  <a:srgbClr val="000408"/>
                </a:solidFill>
                <a:latin typeface="Arial "/>
              </a:rPr>
              <a:t>		</a:t>
            </a:r>
            <a:r>
              <a:rPr lang="en-US" altLang="en-US" sz="2400" b="1" i="1">
                <a:solidFill>
                  <a:srgbClr val="0000FF"/>
                </a:solidFill>
                <a:latin typeface="Arial "/>
              </a:rPr>
              <a:t>Các bước tiến hành theo thuật tóan:</a:t>
            </a:r>
          </a:p>
          <a:p>
            <a:pPr algn="just" eaLnBrk="1" hangingPunct="1">
              <a:buClr>
                <a:schemeClr val="tx1"/>
              </a:buClr>
              <a:buSzPct val="60000"/>
              <a:buFont typeface="Wingdings" panose="05000000000000000000" pitchFamily="2" charset="2"/>
              <a:buChar char="n"/>
            </a:pPr>
            <a:r>
              <a:rPr lang="en-US" altLang="en-US" sz="2400">
                <a:solidFill>
                  <a:srgbClr val="000408"/>
                </a:solidFill>
                <a:latin typeface="Arial "/>
              </a:rPr>
              <a:t>Sắp xếp dữ liệu vào theo thứ tự từng cột, mảng </a:t>
            </a:r>
            <a:r>
              <a:rPr lang="en-US" altLang="en-US" sz="2400" b="1">
                <a:solidFill>
                  <a:srgbClr val="000408"/>
                </a:solidFill>
                <a:latin typeface="Arial "/>
              </a:rPr>
              <a:t>x</a:t>
            </a:r>
            <a:r>
              <a:rPr lang="en-US" altLang="en-US" sz="2400">
                <a:solidFill>
                  <a:srgbClr val="000408"/>
                </a:solidFill>
                <a:latin typeface="Arial "/>
              </a:rPr>
              <a:t> </a:t>
            </a:r>
          </a:p>
          <a:p>
            <a:pPr algn="just" eaLnBrk="1" hangingPunct="1">
              <a:buClr>
                <a:schemeClr val="tx1"/>
              </a:buClr>
              <a:buSzPct val="60000"/>
              <a:buFont typeface="Wingdings" panose="05000000000000000000" pitchFamily="2" charset="2"/>
              <a:buChar char="n"/>
            </a:pPr>
            <a:r>
              <a:rPr lang="en-US" altLang="en-US" sz="2400">
                <a:solidFill>
                  <a:srgbClr val="000408"/>
                </a:solidFill>
                <a:latin typeface="Arial "/>
              </a:rPr>
              <a:t>Tính DFT theo từng hàng mảng </a:t>
            </a:r>
            <a:r>
              <a:rPr lang="en-US" altLang="en-US" sz="2400" b="1">
                <a:solidFill>
                  <a:srgbClr val="000408"/>
                </a:solidFill>
                <a:latin typeface="Arial "/>
              </a:rPr>
              <a:t>x</a:t>
            </a:r>
            <a:r>
              <a:rPr lang="en-US" altLang="en-US" sz="2400">
                <a:solidFill>
                  <a:srgbClr val="000408"/>
                </a:solidFill>
                <a:latin typeface="Arial "/>
              </a:rPr>
              <a:t>, được </a:t>
            </a:r>
            <a:r>
              <a:rPr lang="en-US" altLang="en-US" sz="2400" b="1">
                <a:solidFill>
                  <a:srgbClr val="000408"/>
                </a:solidFill>
                <a:latin typeface="Arial "/>
              </a:rPr>
              <a:t>F(n</a:t>
            </a:r>
            <a:r>
              <a:rPr lang="en-US" altLang="en-US" sz="2400" b="1" baseline="-25000">
                <a:solidFill>
                  <a:srgbClr val="000408"/>
                </a:solidFill>
                <a:latin typeface="Arial "/>
              </a:rPr>
              <a:t>2</a:t>
            </a:r>
            <a:r>
              <a:rPr lang="en-US" altLang="en-US" sz="2400" b="1">
                <a:solidFill>
                  <a:srgbClr val="000408"/>
                </a:solidFill>
                <a:latin typeface="Arial "/>
              </a:rPr>
              <a:t>,k</a:t>
            </a:r>
            <a:r>
              <a:rPr lang="en-US" altLang="en-US" sz="2400" b="1" baseline="-25000">
                <a:solidFill>
                  <a:srgbClr val="000408"/>
                </a:solidFill>
                <a:latin typeface="Arial "/>
              </a:rPr>
              <a:t>1</a:t>
            </a:r>
            <a:r>
              <a:rPr lang="en-US" altLang="en-US" sz="2400" b="1">
                <a:solidFill>
                  <a:srgbClr val="000408"/>
                </a:solidFill>
                <a:latin typeface="Arial "/>
              </a:rPr>
              <a:t>)</a:t>
            </a:r>
          </a:p>
          <a:p>
            <a:pPr algn="just" eaLnBrk="1" hangingPunct="1">
              <a:buClr>
                <a:schemeClr val="tx1"/>
              </a:buClr>
              <a:buSzPct val="60000"/>
              <a:buFont typeface="Wingdings" panose="05000000000000000000" pitchFamily="2" charset="2"/>
              <a:buChar char="n"/>
            </a:pPr>
            <a:r>
              <a:rPr lang="en-US" altLang="en-US" sz="2400">
                <a:solidFill>
                  <a:srgbClr val="000408"/>
                </a:solidFill>
                <a:latin typeface="Arial "/>
              </a:rPr>
              <a:t>Tính mảng hệ số </a:t>
            </a:r>
            <a:r>
              <a:rPr lang="en-US" altLang="en-US" sz="2400" b="1">
                <a:solidFill>
                  <a:srgbClr val="000408"/>
                </a:solidFill>
                <a:latin typeface="Arial "/>
              </a:rPr>
              <a:t>W</a:t>
            </a:r>
            <a:r>
              <a:rPr lang="en-US" altLang="en-US" sz="2400" b="1" baseline="-25000">
                <a:solidFill>
                  <a:srgbClr val="000408"/>
                </a:solidFill>
                <a:latin typeface="Arial "/>
              </a:rPr>
              <a:t>N</a:t>
            </a:r>
            <a:r>
              <a:rPr lang="en-US" altLang="en-US" sz="2400" b="1" baseline="30000">
                <a:solidFill>
                  <a:srgbClr val="000408"/>
                </a:solidFill>
                <a:latin typeface="Arial "/>
              </a:rPr>
              <a:t>n</a:t>
            </a:r>
            <a:r>
              <a:rPr lang="en-US" altLang="en-US" sz="1800" b="1" baseline="30000">
                <a:solidFill>
                  <a:srgbClr val="000408"/>
                </a:solidFill>
                <a:latin typeface="Arial "/>
              </a:rPr>
              <a:t>2</a:t>
            </a:r>
            <a:r>
              <a:rPr lang="en-US" altLang="en-US" sz="2400" b="1" baseline="30000">
                <a:solidFill>
                  <a:srgbClr val="000408"/>
                </a:solidFill>
                <a:latin typeface="Arial "/>
              </a:rPr>
              <a:t>k</a:t>
            </a:r>
            <a:r>
              <a:rPr lang="en-US" altLang="en-US" sz="1800" b="1" baseline="30000">
                <a:solidFill>
                  <a:srgbClr val="000408"/>
                </a:solidFill>
                <a:latin typeface="Arial "/>
              </a:rPr>
              <a:t>1</a:t>
            </a:r>
            <a:endParaRPr lang="en-US" altLang="en-US" sz="1800" b="1" baseline="-25000">
              <a:solidFill>
                <a:srgbClr val="000408"/>
              </a:solidFill>
              <a:latin typeface="Arial "/>
            </a:endParaRPr>
          </a:p>
          <a:p>
            <a:pPr algn="just" eaLnBrk="1" hangingPunct="1">
              <a:buClr>
                <a:schemeClr val="tx1"/>
              </a:buClr>
              <a:buSzPct val="60000"/>
              <a:buFont typeface="Wingdings" panose="05000000000000000000" pitchFamily="2" charset="2"/>
              <a:buChar char="n"/>
            </a:pPr>
            <a:r>
              <a:rPr lang="en-US" altLang="en-US" sz="2400">
                <a:solidFill>
                  <a:srgbClr val="000408"/>
                </a:solidFill>
                <a:latin typeface="Arial "/>
              </a:rPr>
              <a:t>Nhân mảng </a:t>
            </a:r>
            <a:r>
              <a:rPr lang="en-US" altLang="en-US" sz="2400" b="1">
                <a:solidFill>
                  <a:srgbClr val="000408"/>
                </a:solidFill>
                <a:latin typeface="Arial "/>
              </a:rPr>
              <a:t>F(n</a:t>
            </a:r>
            <a:r>
              <a:rPr lang="en-US" altLang="en-US" sz="2400" b="1" baseline="-25000">
                <a:solidFill>
                  <a:srgbClr val="000408"/>
                </a:solidFill>
                <a:latin typeface="Arial "/>
              </a:rPr>
              <a:t>2</a:t>
            </a:r>
            <a:r>
              <a:rPr lang="en-US" altLang="en-US" sz="2400" b="1">
                <a:solidFill>
                  <a:srgbClr val="000408"/>
                </a:solidFill>
                <a:latin typeface="Arial "/>
              </a:rPr>
              <a:t>,k</a:t>
            </a:r>
            <a:r>
              <a:rPr lang="en-US" altLang="en-US" sz="2400" b="1" baseline="-25000">
                <a:solidFill>
                  <a:srgbClr val="000408"/>
                </a:solidFill>
                <a:latin typeface="Arial "/>
              </a:rPr>
              <a:t>1</a:t>
            </a:r>
            <a:r>
              <a:rPr lang="en-US" altLang="en-US" sz="2400" b="1">
                <a:solidFill>
                  <a:srgbClr val="000408"/>
                </a:solidFill>
                <a:latin typeface="Arial "/>
              </a:rPr>
              <a:t>)</a:t>
            </a:r>
            <a:r>
              <a:rPr lang="en-US" altLang="en-US" sz="2400">
                <a:solidFill>
                  <a:srgbClr val="000408"/>
                </a:solidFill>
                <a:latin typeface="Arial "/>
              </a:rPr>
              <a:t> với </a:t>
            </a:r>
            <a:r>
              <a:rPr lang="en-US" altLang="en-US" sz="2400" b="1">
                <a:solidFill>
                  <a:srgbClr val="000408"/>
                </a:solidFill>
                <a:latin typeface="Arial "/>
              </a:rPr>
              <a:t>W</a:t>
            </a:r>
            <a:r>
              <a:rPr lang="en-US" altLang="en-US" sz="2400" b="1" baseline="-25000">
                <a:solidFill>
                  <a:srgbClr val="000408"/>
                </a:solidFill>
                <a:latin typeface="Arial "/>
              </a:rPr>
              <a:t>N</a:t>
            </a:r>
            <a:r>
              <a:rPr lang="en-US" altLang="en-US" sz="2400" b="1" baseline="30000">
                <a:solidFill>
                  <a:srgbClr val="000408"/>
                </a:solidFill>
                <a:latin typeface="Arial "/>
              </a:rPr>
              <a:t>n</a:t>
            </a:r>
            <a:r>
              <a:rPr lang="en-US" altLang="en-US" sz="1800" b="1" baseline="30000">
                <a:solidFill>
                  <a:srgbClr val="000408"/>
                </a:solidFill>
                <a:latin typeface="Arial "/>
              </a:rPr>
              <a:t>2</a:t>
            </a:r>
            <a:r>
              <a:rPr lang="en-US" altLang="en-US" sz="2400" b="1" baseline="30000">
                <a:solidFill>
                  <a:srgbClr val="000408"/>
                </a:solidFill>
                <a:latin typeface="Arial "/>
              </a:rPr>
              <a:t>k</a:t>
            </a:r>
            <a:r>
              <a:rPr lang="en-US" altLang="en-US" sz="1800" b="1" baseline="30000">
                <a:solidFill>
                  <a:srgbClr val="000408"/>
                </a:solidFill>
                <a:latin typeface="Arial "/>
              </a:rPr>
              <a:t>1</a:t>
            </a:r>
            <a:r>
              <a:rPr lang="en-US" altLang="en-US" sz="2400">
                <a:solidFill>
                  <a:srgbClr val="000408"/>
                </a:solidFill>
                <a:latin typeface="Arial "/>
              </a:rPr>
              <a:t>, được </a:t>
            </a:r>
            <a:r>
              <a:rPr lang="en-US" altLang="en-US" sz="2400" b="1">
                <a:solidFill>
                  <a:srgbClr val="000408"/>
                </a:solidFill>
                <a:latin typeface="Arial "/>
              </a:rPr>
              <a:t>G(n</a:t>
            </a:r>
            <a:r>
              <a:rPr lang="en-US" altLang="en-US" sz="2400" b="1" baseline="-25000">
                <a:solidFill>
                  <a:srgbClr val="000408"/>
                </a:solidFill>
                <a:latin typeface="Arial "/>
              </a:rPr>
              <a:t>2</a:t>
            </a:r>
            <a:r>
              <a:rPr lang="en-US" altLang="en-US" sz="2400" b="1">
                <a:solidFill>
                  <a:srgbClr val="000408"/>
                </a:solidFill>
                <a:latin typeface="Arial "/>
              </a:rPr>
              <a:t>,k</a:t>
            </a:r>
            <a:r>
              <a:rPr lang="en-US" altLang="en-US" sz="2400" b="1" baseline="-25000">
                <a:solidFill>
                  <a:srgbClr val="000408"/>
                </a:solidFill>
                <a:latin typeface="Arial "/>
              </a:rPr>
              <a:t>1</a:t>
            </a:r>
            <a:r>
              <a:rPr lang="en-US" altLang="en-US" sz="2400" b="1">
                <a:solidFill>
                  <a:srgbClr val="000408"/>
                </a:solidFill>
                <a:latin typeface="Arial "/>
              </a:rPr>
              <a:t>)</a:t>
            </a:r>
          </a:p>
          <a:p>
            <a:pPr algn="just" eaLnBrk="1" hangingPunct="1">
              <a:buClr>
                <a:schemeClr val="tx1"/>
              </a:buClr>
              <a:buSzPct val="60000"/>
              <a:buFont typeface="Wingdings" panose="05000000000000000000" pitchFamily="2" charset="2"/>
              <a:buChar char="n"/>
            </a:pPr>
            <a:r>
              <a:rPr lang="en-US" altLang="en-US" sz="2400">
                <a:solidFill>
                  <a:srgbClr val="000408"/>
                </a:solidFill>
                <a:latin typeface="Arial "/>
              </a:rPr>
              <a:t>Tính DFT theo từng cột mảng </a:t>
            </a:r>
            <a:r>
              <a:rPr lang="en-US" altLang="en-US" sz="2400" b="1">
                <a:solidFill>
                  <a:srgbClr val="000408"/>
                </a:solidFill>
                <a:latin typeface="Arial "/>
              </a:rPr>
              <a:t>G(n</a:t>
            </a:r>
            <a:r>
              <a:rPr lang="en-US" altLang="en-US" sz="2400" b="1" baseline="-25000">
                <a:solidFill>
                  <a:srgbClr val="000408"/>
                </a:solidFill>
                <a:latin typeface="Arial "/>
              </a:rPr>
              <a:t>2</a:t>
            </a:r>
            <a:r>
              <a:rPr lang="en-US" altLang="en-US" sz="2400" b="1">
                <a:solidFill>
                  <a:srgbClr val="000408"/>
                </a:solidFill>
                <a:latin typeface="Arial "/>
              </a:rPr>
              <a:t>,k</a:t>
            </a:r>
            <a:r>
              <a:rPr lang="en-US" altLang="en-US" sz="2400" b="1" baseline="-25000">
                <a:solidFill>
                  <a:srgbClr val="000408"/>
                </a:solidFill>
                <a:latin typeface="Arial "/>
              </a:rPr>
              <a:t>1</a:t>
            </a:r>
            <a:r>
              <a:rPr lang="en-US" altLang="en-US" sz="2400" b="1">
                <a:solidFill>
                  <a:srgbClr val="000408"/>
                </a:solidFill>
                <a:latin typeface="Arial "/>
              </a:rPr>
              <a:t>)</a:t>
            </a:r>
            <a:r>
              <a:rPr lang="en-US" altLang="en-US" sz="2400">
                <a:solidFill>
                  <a:srgbClr val="000408"/>
                </a:solidFill>
                <a:latin typeface="Arial "/>
              </a:rPr>
              <a:t>, được </a:t>
            </a:r>
            <a:r>
              <a:rPr lang="en-US" altLang="en-US" sz="2400" b="1">
                <a:solidFill>
                  <a:srgbClr val="000408"/>
                </a:solidFill>
                <a:latin typeface="Arial "/>
              </a:rPr>
              <a:t>X(k)</a:t>
            </a:r>
          </a:p>
          <a:p>
            <a:pPr algn="just" eaLnBrk="1" hangingPunct="1">
              <a:buClr>
                <a:schemeClr val="tx1"/>
              </a:buClr>
              <a:buSzPct val="60000"/>
              <a:buFont typeface="Wingdings" panose="05000000000000000000" pitchFamily="2" charset="2"/>
              <a:buChar char="n"/>
            </a:pPr>
            <a:r>
              <a:rPr lang="en-US" altLang="en-US" sz="2400">
                <a:solidFill>
                  <a:srgbClr val="000408"/>
                </a:solidFill>
                <a:latin typeface="Arial "/>
              </a:rPr>
              <a:t>Đọc dữ liệu ra theo thứ tự từng hàng </a:t>
            </a:r>
            <a:r>
              <a:rPr lang="en-US" altLang="en-US" sz="2400" b="1">
                <a:solidFill>
                  <a:srgbClr val="000408"/>
                </a:solidFill>
                <a:latin typeface="Arial "/>
              </a:rPr>
              <a:t>X(k)</a:t>
            </a:r>
            <a:r>
              <a:rPr lang="en-US" altLang="en-US" sz="2400">
                <a:solidFill>
                  <a:srgbClr val="000408"/>
                </a:solidFill>
                <a:latin typeface="Arial "/>
              </a:rPr>
              <a:t>. </a:t>
            </a:r>
          </a:p>
        </p:txBody>
      </p:sp>
    </p:spTree>
    <p:extLst>
      <p:ext uri="{BB962C8B-B14F-4D97-AF65-F5344CB8AC3E}">
        <p14:creationId xmlns:p14="http://schemas.microsoft.com/office/powerpoint/2010/main" val="723909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67271"/>
                                        </p:tgtEl>
                                        <p:attrNameLst>
                                          <p:attrName>style.visibility</p:attrName>
                                        </p:attrNameLst>
                                      </p:cBhvr>
                                      <p:to>
                                        <p:strVal val="visible"/>
                                      </p:to>
                                    </p:set>
                                    <p:animEffect transition="in" filter="blinds(horizontal)">
                                      <p:cBhvr>
                                        <p:cTn id="7" dur="500"/>
                                        <p:tgtEl>
                                          <p:spTgt spid="267271"/>
                                        </p:tgtEl>
                                      </p:cBhvr>
                                    </p:animEffect>
                                  </p:childTnLst>
                                </p:cTn>
                              </p:par>
                              <p:par>
                                <p:cTn id="8" presetID="3" presetClass="entr" presetSubtype="10" fill="hold" nodeType="withEffect">
                                  <p:stCondLst>
                                    <p:cond delay="0"/>
                                  </p:stCondLst>
                                  <p:childTnLst>
                                    <p:set>
                                      <p:cBhvr>
                                        <p:cTn id="9" dur="1" fill="hold">
                                          <p:stCondLst>
                                            <p:cond delay="0"/>
                                          </p:stCondLst>
                                        </p:cTn>
                                        <p:tgtEl>
                                          <p:spTgt spid="267272"/>
                                        </p:tgtEl>
                                        <p:attrNameLst>
                                          <p:attrName>style.visibility</p:attrName>
                                        </p:attrNameLst>
                                      </p:cBhvr>
                                      <p:to>
                                        <p:strVal val="visible"/>
                                      </p:to>
                                    </p:set>
                                    <p:animEffect transition="in" filter="blinds(horizontal)">
                                      <p:cBhvr>
                                        <p:cTn id="10" dur="500"/>
                                        <p:tgtEl>
                                          <p:spTgt spid="26727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7273"/>
                                        </p:tgtEl>
                                        <p:attrNameLst>
                                          <p:attrName>style.visibility</p:attrName>
                                        </p:attrNameLst>
                                      </p:cBhvr>
                                      <p:to>
                                        <p:strVal val="visible"/>
                                      </p:to>
                                    </p:set>
                                    <p:animEffect transition="in" filter="blinds(horizontal)">
                                      <p:cBhvr>
                                        <p:cTn id="13" dur="500"/>
                                        <p:tgtEl>
                                          <p:spTgt spid="2672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67270"/>
                                        </p:tgtEl>
                                        <p:attrNameLst>
                                          <p:attrName>style.visibility</p:attrName>
                                        </p:attrNameLst>
                                      </p:cBhvr>
                                      <p:to>
                                        <p:strVal val="visible"/>
                                      </p:to>
                                    </p:set>
                                    <p:animEffect transition="in" filter="blinds(horizontal)">
                                      <p:cBhvr>
                                        <p:cTn id="18" dur="500"/>
                                        <p:tgtEl>
                                          <p:spTgt spid="26727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7275"/>
                                        </p:tgtEl>
                                        <p:attrNameLst>
                                          <p:attrName>style.visibility</p:attrName>
                                        </p:attrNameLst>
                                      </p:cBhvr>
                                      <p:to>
                                        <p:strVal val="visible"/>
                                      </p:to>
                                    </p:set>
                                    <p:animEffect transition="in" filter="blinds(horizontal)">
                                      <p:cBhvr>
                                        <p:cTn id="21" dur="500"/>
                                        <p:tgtEl>
                                          <p:spTgt spid="2672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267276">
                                            <p:txEl>
                                              <p:pRg st="0" end="0"/>
                                            </p:txEl>
                                          </p:spTgt>
                                        </p:tgtEl>
                                        <p:attrNameLst>
                                          <p:attrName>style.visibility</p:attrName>
                                        </p:attrNameLst>
                                      </p:cBhvr>
                                      <p:to>
                                        <p:strVal val="visible"/>
                                      </p:to>
                                    </p:set>
                                    <p:anim calcmode="lin" valueType="num">
                                      <p:cBhvr additive="base">
                                        <p:cTn id="26" dur="500" fill="hold"/>
                                        <p:tgtEl>
                                          <p:spTgt spid="267276">
                                            <p:txEl>
                                              <p:pRg st="0" end="0"/>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2672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7276">
                                            <p:txEl>
                                              <p:pRg st="1" end="1"/>
                                            </p:txEl>
                                          </p:spTgt>
                                        </p:tgtEl>
                                        <p:attrNameLst>
                                          <p:attrName>style.visibility</p:attrName>
                                        </p:attrNameLst>
                                      </p:cBhvr>
                                      <p:to>
                                        <p:strVal val="visible"/>
                                      </p:to>
                                    </p:set>
                                    <p:animEffect transition="in" filter="blinds(horizontal)">
                                      <p:cBhvr>
                                        <p:cTn id="32" dur="500"/>
                                        <p:tgtEl>
                                          <p:spTgt spid="26727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67276">
                                            <p:txEl>
                                              <p:pRg st="2" end="2"/>
                                            </p:txEl>
                                          </p:spTgt>
                                        </p:tgtEl>
                                        <p:attrNameLst>
                                          <p:attrName>style.visibility</p:attrName>
                                        </p:attrNameLst>
                                      </p:cBhvr>
                                      <p:to>
                                        <p:strVal val="visible"/>
                                      </p:to>
                                    </p:set>
                                    <p:animEffect transition="in" filter="blinds(horizontal)">
                                      <p:cBhvr>
                                        <p:cTn id="37" dur="500"/>
                                        <p:tgtEl>
                                          <p:spTgt spid="267276">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67276">
                                            <p:txEl>
                                              <p:pRg st="3" end="3"/>
                                            </p:txEl>
                                          </p:spTgt>
                                        </p:tgtEl>
                                        <p:attrNameLst>
                                          <p:attrName>style.visibility</p:attrName>
                                        </p:attrNameLst>
                                      </p:cBhvr>
                                      <p:to>
                                        <p:strVal val="visible"/>
                                      </p:to>
                                    </p:set>
                                    <p:animEffect transition="in" filter="blinds(horizontal)">
                                      <p:cBhvr>
                                        <p:cTn id="42" dur="500"/>
                                        <p:tgtEl>
                                          <p:spTgt spid="26727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67276">
                                            <p:txEl>
                                              <p:pRg st="4" end="4"/>
                                            </p:txEl>
                                          </p:spTgt>
                                        </p:tgtEl>
                                        <p:attrNameLst>
                                          <p:attrName>style.visibility</p:attrName>
                                        </p:attrNameLst>
                                      </p:cBhvr>
                                      <p:to>
                                        <p:strVal val="visible"/>
                                      </p:to>
                                    </p:set>
                                    <p:animEffect transition="in" filter="blinds(horizontal)">
                                      <p:cBhvr>
                                        <p:cTn id="47" dur="500"/>
                                        <p:tgtEl>
                                          <p:spTgt spid="267276">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67276">
                                            <p:txEl>
                                              <p:pRg st="5" end="5"/>
                                            </p:txEl>
                                          </p:spTgt>
                                        </p:tgtEl>
                                        <p:attrNameLst>
                                          <p:attrName>style.visibility</p:attrName>
                                        </p:attrNameLst>
                                      </p:cBhvr>
                                      <p:to>
                                        <p:strVal val="visible"/>
                                      </p:to>
                                    </p:set>
                                    <p:animEffect transition="in" filter="blinds(horizontal)">
                                      <p:cBhvr>
                                        <p:cTn id="52" dur="500"/>
                                        <p:tgtEl>
                                          <p:spTgt spid="267276">
                                            <p:txEl>
                                              <p:pRg st="5" end="5"/>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267276">
                                            <p:txEl>
                                              <p:pRg st="6" end="6"/>
                                            </p:txEl>
                                          </p:spTgt>
                                        </p:tgtEl>
                                        <p:attrNameLst>
                                          <p:attrName>style.visibility</p:attrName>
                                        </p:attrNameLst>
                                      </p:cBhvr>
                                      <p:to>
                                        <p:strVal val="visible"/>
                                      </p:to>
                                    </p:set>
                                    <p:anim calcmode="lin" valueType="num">
                                      <p:cBhvr additive="base">
                                        <p:cTn id="57" dur="500" fill="hold"/>
                                        <p:tgtEl>
                                          <p:spTgt spid="267276">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6727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3" grpId="0"/>
      <p:bldP spid="26727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sz="half" idx="1"/>
          </p:nvPr>
        </p:nvSpPr>
        <p:spPr>
          <a:xfrm>
            <a:off x="457200" y="685800"/>
            <a:ext cx="8305800" cy="979488"/>
          </a:xfrm>
        </p:spPr>
        <p:txBody>
          <a:bodyPr anchor="ctr"/>
          <a:lstStyle/>
          <a:p>
            <a:pPr marL="1654175" indent="-1654175" eaLnBrk="1" hangingPunct="1">
              <a:lnSpc>
                <a:spcPct val="110000"/>
              </a:lnSpc>
              <a:buFont typeface="Wingdings" panose="05000000000000000000" pitchFamily="2" charset="2"/>
              <a:buNone/>
            </a:pPr>
            <a:r>
              <a:rPr lang="en-US" altLang="en-US" sz="2400" b="1" u="sng">
                <a:solidFill>
                  <a:srgbClr val="000408"/>
                </a:solidFill>
                <a:latin typeface="Arial "/>
              </a:rPr>
              <a:t>Ví dụ 4.4.3</a:t>
            </a:r>
            <a:r>
              <a:rPr lang="en-US" altLang="en-US" sz="2400" b="1">
                <a:solidFill>
                  <a:srgbClr val="000408"/>
                </a:solidFill>
                <a:latin typeface="Arial "/>
              </a:rPr>
              <a:t>: </a:t>
            </a:r>
            <a:r>
              <a:rPr lang="en-US" altLang="en-US" sz="2400">
                <a:solidFill>
                  <a:srgbClr val="000408"/>
                </a:solidFill>
                <a:latin typeface="Arial "/>
              </a:rPr>
              <a:t>Nêu các bước tính và vẽ lưu đồ thuật tóan FFT dãy x(n) với N=N</a:t>
            </a:r>
            <a:r>
              <a:rPr lang="en-US" altLang="en-US" sz="2400" baseline="-25000">
                <a:solidFill>
                  <a:srgbClr val="000408"/>
                </a:solidFill>
                <a:latin typeface="Arial "/>
              </a:rPr>
              <a:t>1</a:t>
            </a:r>
            <a:r>
              <a:rPr lang="en-US" altLang="en-US" sz="2400">
                <a:solidFill>
                  <a:srgbClr val="000408"/>
                </a:solidFill>
                <a:latin typeface="Arial "/>
              </a:rPr>
              <a:t>N</a:t>
            </a:r>
            <a:r>
              <a:rPr lang="en-US" altLang="en-US" sz="2400" baseline="-25000">
                <a:solidFill>
                  <a:srgbClr val="000408"/>
                </a:solidFill>
                <a:latin typeface="Arial "/>
              </a:rPr>
              <a:t>2</a:t>
            </a:r>
            <a:r>
              <a:rPr lang="en-US" altLang="en-US" sz="2400">
                <a:solidFill>
                  <a:srgbClr val="000408"/>
                </a:solidFill>
                <a:latin typeface="Arial "/>
              </a:rPr>
              <a:t>=12, chọn N</a:t>
            </a:r>
            <a:r>
              <a:rPr lang="en-US" altLang="en-US" sz="2400" baseline="-25000">
                <a:solidFill>
                  <a:srgbClr val="000408"/>
                </a:solidFill>
                <a:latin typeface="Arial "/>
              </a:rPr>
              <a:t>1</a:t>
            </a:r>
            <a:r>
              <a:rPr lang="en-US" altLang="en-US" sz="2400">
                <a:solidFill>
                  <a:srgbClr val="000408"/>
                </a:solidFill>
                <a:latin typeface="Arial "/>
              </a:rPr>
              <a:t>=3 và N</a:t>
            </a:r>
            <a:r>
              <a:rPr lang="en-US" altLang="en-US" sz="2400" baseline="-25000">
                <a:solidFill>
                  <a:srgbClr val="000408"/>
                </a:solidFill>
                <a:latin typeface="Arial "/>
              </a:rPr>
              <a:t>2</a:t>
            </a:r>
            <a:r>
              <a:rPr lang="en-US" altLang="en-US" sz="2400">
                <a:solidFill>
                  <a:srgbClr val="000408"/>
                </a:solidFill>
                <a:latin typeface="Arial "/>
              </a:rPr>
              <a:t>=4 </a:t>
            </a:r>
          </a:p>
        </p:txBody>
      </p:sp>
      <p:sp>
        <p:nvSpPr>
          <p:cNvPr id="268338" name="Rectangle 50"/>
          <p:cNvSpPr>
            <a:spLocks noChangeArrowheads="1"/>
          </p:cNvSpPr>
          <p:nvPr/>
        </p:nvSpPr>
        <p:spPr bwMode="auto">
          <a:xfrm>
            <a:off x="455613" y="1982788"/>
            <a:ext cx="845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5138" indent="-465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buClr>
                <a:srgbClr val="FFFF00"/>
              </a:buClr>
              <a:buSzPct val="60000"/>
              <a:buFont typeface="Wingdings" panose="05000000000000000000" pitchFamily="2" charset="2"/>
              <a:buChar char="n"/>
            </a:pPr>
            <a:r>
              <a:rPr lang="en-US" altLang="en-US" sz="2400" b="1">
                <a:solidFill>
                  <a:srgbClr val="000408"/>
                </a:solidFill>
                <a:latin typeface="Arial "/>
              </a:rPr>
              <a:t>Sắp xếp dữ liệu vào theo thứ tự từng cột như bảng:</a:t>
            </a:r>
          </a:p>
        </p:txBody>
      </p:sp>
      <p:graphicFrame>
        <p:nvGraphicFramePr>
          <p:cNvPr id="268569" name="Group 281"/>
          <p:cNvGraphicFramePr>
            <a:graphicFrameLocks noGrp="1"/>
          </p:cNvGraphicFramePr>
          <p:nvPr/>
        </p:nvGraphicFramePr>
        <p:xfrm>
          <a:off x="1828800" y="2984500"/>
          <a:ext cx="4849813" cy="2730501"/>
        </p:xfrm>
        <a:graphic>
          <a:graphicData uri="http://schemas.openxmlformats.org/drawingml/2006/table">
            <a:tbl>
              <a:tblPr/>
              <a:tblGrid>
                <a:gridCol w="923925">
                  <a:extLst>
                    <a:ext uri="{9D8B030D-6E8A-4147-A177-3AD203B41FA5}">
                      <a16:colId xmlns:a16="http://schemas.microsoft.com/office/drawing/2014/main" val="20000"/>
                    </a:ext>
                  </a:extLst>
                </a:gridCol>
                <a:gridCol w="1362075">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328738">
                  <a:extLst>
                    <a:ext uri="{9D8B030D-6E8A-4147-A177-3AD203B41FA5}">
                      <a16:colId xmlns:a16="http://schemas.microsoft.com/office/drawing/2014/main" val="20003"/>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n</a:t>
                      </a:r>
                      <a:r>
                        <a:rPr kumimoji="0" lang="en-US" sz="2400" b="0" i="0" u="none" strike="noStrike" cap="none" normalizeH="0" baseline="-25000">
                          <a:ln>
                            <a:noFill/>
                          </a:ln>
                          <a:solidFill>
                            <a:srgbClr val="000408"/>
                          </a:solidFill>
                          <a:effectLst/>
                          <a:latin typeface="Arial" pitchFamily="34" charset="0"/>
                        </a:rPr>
                        <a:t>2     </a:t>
                      </a:r>
                      <a:r>
                        <a:rPr kumimoji="0" lang="en-US" sz="2400" b="0" i="0" u="none" strike="noStrike" cap="none" normalizeH="0" baseline="0">
                          <a:ln>
                            <a:noFill/>
                          </a:ln>
                          <a:solidFill>
                            <a:srgbClr val="000408"/>
                          </a:solidFill>
                          <a:effectLst/>
                          <a:latin typeface="Arial" pitchFamily="34" charset="0"/>
                        </a:rPr>
                        <a:t>n</a:t>
                      </a:r>
                      <a:r>
                        <a:rPr kumimoji="0" lang="en-US" sz="2400" b="0" i="0" u="none" strike="noStrike" cap="none" normalizeH="0" baseline="-25000">
                          <a:ln>
                            <a:noFill/>
                          </a:ln>
                          <a:solidFill>
                            <a:srgbClr val="000408"/>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FF"/>
                          </a:solidFill>
                          <a:effectLst/>
                          <a:latin typeface="Arial" pitchFamily="34" charset="0"/>
                        </a:rPr>
                        <a:t>x(0)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FF"/>
                          </a:solidFill>
                          <a:effectLst/>
                          <a:latin typeface="Arial" pitchFamily="34" charset="0"/>
                        </a:rPr>
                        <a:t>x(4)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FF"/>
                          </a:solidFill>
                          <a:effectLst/>
                          <a:latin typeface="Arial" pitchFamily="34" charset="0"/>
                        </a:rPr>
                        <a:t>x(8)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C00000"/>
                          </a:solidFill>
                          <a:effectLst/>
                          <a:latin typeface="Arial" pitchFamily="34" charset="0"/>
                        </a:rPr>
                        <a:t>x(1)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C00000"/>
                          </a:solidFill>
                          <a:effectLst/>
                          <a:latin typeface="Arial" pitchFamily="34" charset="0"/>
                        </a:rPr>
                        <a:t>x(5)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C00000"/>
                          </a:solidFill>
                          <a:effectLst/>
                          <a:latin typeface="Arial" pitchFamily="34" charset="0"/>
                        </a:rPr>
                        <a:t>x(9)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CC00"/>
                          </a:solidFill>
                          <a:effectLst/>
                          <a:latin typeface="Arial" pitchFamily="34" charset="0"/>
                        </a:rPr>
                        <a:t>x(2)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CC00"/>
                          </a:solidFill>
                          <a:effectLst/>
                          <a:latin typeface="Arial" pitchFamily="34" charset="0"/>
                        </a:rPr>
                        <a:t>x(6)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CC00"/>
                          </a:solidFill>
                          <a:effectLst/>
                          <a:latin typeface="Arial" pitchFamily="34" charset="0"/>
                        </a:rPr>
                        <a:t>x(10)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8610" name="Line 322"/>
          <p:cNvSpPr>
            <a:spLocks noChangeShapeType="1"/>
          </p:cNvSpPr>
          <p:nvPr/>
        </p:nvSpPr>
        <p:spPr bwMode="auto">
          <a:xfrm>
            <a:off x="1905000" y="3136900"/>
            <a:ext cx="747713" cy="409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Tree>
    <p:extLst>
      <p:ext uri="{BB962C8B-B14F-4D97-AF65-F5344CB8AC3E}">
        <p14:creationId xmlns:p14="http://schemas.microsoft.com/office/powerpoint/2010/main" val="1645677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blinds(horizontal)">
                                      <p:cBhvr>
                                        <p:cTn id="7" dur="500"/>
                                        <p:tgtEl>
                                          <p:spTgt spid="268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8338">
                                            <p:txEl>
                                              <p:pRg st="0" end="0"/>
                                            </p:txEl>
                                          </p:spTgt>
                                        </p:tgtEl>
                                        <p:attrNameLst>
                                          <p:attrName>style.visibility</p:attrName>
                                        </p:attrNameLst>
                                      </p:cBhvr>
                                      <p:to>
                                        <p:strVal val="visible"/>
                                      </p:to>
                                    </p:set>
                                    <p:animEffect transition="in" filter="blinds(horizontal)">
                                      <p:cBhvr>
                                        <p:cTn id="12" dur="500"/>
                                        <p:tgtEl>
                                          <p:spTgt spid="268338">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8569"/>
                                        </p:tgtEl>
                                        <p:attrNameLst>
                                          <p:attrName>style.visibility</p:attrName>
                                        </p:attrNameLst>
                                      </p:cBhvr>
                                      <p:to>
                                        <p:strVal val="visible"/>
                                      </p:to>
                                    </p:set>
                                    <p:animEffect transition="in" filter="blinds(horizontal)">
                                      <p:cBhvr>
                                        <p:cTn id="15" dur="500"/>
                                        <p:tgtEl>
                                          <p:spTgt spid="268569"/>
                                        </p:tgtEl>
                                      </p:cBhvr>
                                    </p:animEffect>
                                  </p:childTnLst>
                                </p:cTn>
                              </p:par>
                              <p:par>
                                <p:cTn id="16" presetID="3" presetClass="entr" presetSubtype="10" fill="hold" nodeType="withEffect">
                                  <p:stCondLst>
                                    <p:cond delay="0"/>
                                  </p:stCondLst>
                                  <p:childTnLst>
                                    <p:set>
                                      <p:cBhvr>
                                        <p:cTn id="17" dur="1" fill="hold">
                                          <p:stCondLst>
                                            <p:cond delay="0"/>
                                          </p:stCondLst>
                                        </p:cTn>
                                        <p:tgtEl>
                                          <p:spTgt spid="268610"/>
                                        </p:tgtEl>
                                        <p:attrNameLst>
                                          <p:attrName>style.visibility</p:attrName>
                                        </p:attrNameLst>
                                      </p:cBhvr>
                                      <p:to>
                                        <p:strVal val="visible"/>
                                      </p:to>
                                    </p:set>
                                    <p:animEffect transition="in" filter="blinds(horizontal)">
                                      <p:cBhvr>
                                        <p:cTn id="18" dur="500"/>
                                        <p:tgtEl>
                                          <p:spTgt spid="2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P spid="26833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ChangeArrowheads="1"/>
          </p:cNvSpPr>
          <p:nvPr/>
        </p:nvSpPr>
        <p:spPr bwMode="auto">
          <a:xfrm>
            <a:off x="455613" y="609600"/>
            <a:ext cx="807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5138" indent="-465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buClr>
                <a:srgbClr val="FFFF00"/>
              </a:buClr>
              <a:buSzPct val="60000"/>
              <a:buFont typeface="Wingdings" panose="05000000000000000000" pitchFamily="2" charset="2"/>
              <a:buChar char="n"/>
            </a:pPr>
            <a:r>
              <a:rPr lang="en-US" altLang="en-US" sz="2400">
                <a:solidFill>
                  <a:srgbClr val="000408"/>
                </a:solidFill>
                <a:latin typeface="Arial "/>
              </a:rPr>
              <a:t>Tính DFT theo từng hàng mảng x, được F(n</a:t>
            </a:r>
            <a:r>
              <a:rPr lang="en-US" altLang="en-US" sz="2400" baseline="-25000">
                <a:solidFill>
                  <a:srgbClr val="000408"/>
                </a:solidFill>
                <a:latin typeface="Arial "/>
              </a:rPr>
              <a:t>2</a:t>
            </a:r>
            <a:r>
              <a:rPr lang="en-US" altLang="en-US" sz="2400">
                <a:solidFill>
                  <a:srgbClr val="000408"/>
                </a:solidFill>
                <a:latin typeface="Arial "/>
              </a:rPr>
              <a:t>,k</a:t>
            </a:r>
            <a:r>
              <a:rPr lang="en-US" altLang="en-US" sz="2400" baseline="-25000">
                <a:solidFill>
                  <a:srgbClr val="000408"/>
                </a:solidFill>
                <a:latin typeface="Arial "/>
              </a:rPr>
              <a:t>1</a:t>
            </a:r>
            <a:r>
              <a:rPr lang="en-US" altLang="en-US" sz="2400">
                <a:solidFill>
                  <a:srgbClr val="000408"/>
                </a:solidFill>
                <a:latin typeface="Arial "/>
              </a:rPr>
              <a:t>):</a:t>
            </a:r>
          </a:p>
        </p:txBody>
      </p:sp>
      <p:graphicFrame>
        <p:nvGraphicFramePr>
          <p:cNvPr id="272389" name="Group 5"/>
          <p:cNvGraphicFramePr>
            <a:graphicFrameLocks noGrp="1"/>
          </p:cNvGraphicFramePr>
          <p:nvPr/>
        </p:nvGraphicFramePr>
        <p:xfrm>
          <a:off x="1828800" y="2832100"/>
          <a:ext cx="4816475" cy="2730501"/>
        </p:xfrm>
        <a:graphic>
          <a:graphicData uri="http://schemas.openxmlformats.org/drawingml/2006/table">
            <a:tbl>
              <a:tblPr/>
              <a:tblGrid>
                <a:gridCol w="890587">
                  <a:extLst>
                    <a:ext uri="{9D8B030D-6E8A-4147-A177-3AD203B41FA5}">
                      <a16:colId xmlns:a16="http://schemas.microsoft.com/office/drawing/2014/main" val="20000"/>
                    </a:ext>
                  </a:extLst>
                </a:gridCol>
                <a:gridCol w="1362075">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328738">
                  <a:extLst>
                    <a:ext uri="{9D8B030D-6E8A-4147-A177-3AD203B41FA5}">
                      <a16:colId xmlns:a16="http://schemas.microsoft.com/office/drawing/2014/main" val="20003"/>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n</a:t>
                      </a:r>
                      <a:r>
                        <a:rPr kumimoji="0" lang="en-US" sz="2400" b="0" i="0" u="none" strike="noStrike" cap="none" normalizeH="0" baseline="-25000">
                          <a:ln>
                            <a:noFill/>
                          </a:ln>
                          <a:solidFill>
                            <a:srgbClr val="000408"/>
                          </a:solidFill>
                          <a:effectLst/>
                          <a:latin typeface="Arial" pitchFamily="34" charset="0"/>
                        </a:rPr>
                        <a:t>2     </a:t>
                      </a:r>
                      <a:r>
                        <a:rPr kumimoji="0" lang="en-US" sz="2400" b="0" i="0" u="none" strike="noStrike" cap="none" normalizeH="0" baseline="0">
                          <a:ln>
                            <a:noFill/>
                          </a:ln>
                          <a:solidFill>
                            <a:srgbClr val="000408"/>
                          </a:solidFill>
                          <a:effectLst/>
                          <a:latin typeface="Arial" pitchFamily="34" charset="0"/>
                        </a:rPr>
                        <a:t>k</a:t>
                      </a:r>
                      <a:r>
                        <a:rPr kumimoji="0" lang="en-US" sz="2400" b="0" i="0" u="none" strike="noStrike" cap="none" normalizeH="0" baseline="-25000">
                          <a:ln>
                            <a:noFill/>
                          </a:ln>
                          <a:solidFill>
                            <a:srgbClr val="000408"/>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F(0,1)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F(0,2)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F(2,0)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F(2,1)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F(2,2)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F(3,0)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F(3,1)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pitchFamily="34" charset="0"/>
                        </a:rPr>
                        <a:t>F(3,2)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2430" name="Line 46"/>
          <p:cNvSpPr>
            <a:spLocks noChangeShapeType="1"/>
          </p:cNvSpPr>
          <p:nvPr/>
        </p:nvSpPr>
        <p:spPr bwMode="auto">
          <a:xfrm>
            <a:off x="1905000" y="2955925"/>
            <a:ext cx="747713" cy="409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graphicFrame>
        <p:nvGraphicFramePr>
          <p:cNvPr id="272476" name="Object 92"/>
          <p:cNvGraphicFramePr>
            <a:graphicFrameLocks noGrp="1" noChangeAspect="1"/>
          </p:cNvGraphicFramePr>
          <p:nvPr>
            <p:ph/>
          </p:nvPr>
        </p:nvGraphicFramePr>
        <p:xfrm>
          <a:off x="2127250" y="1430338"/>
          <a:ext cx="4432300" cy="935037"/>
        </p:xfrm>
        <a:graphic>
          <a:graphicData uri="http://schemas.openxmlformats.org/presentationml/2006/ole">
            <mc:AlternateContent xmlns:mc="http://schemas.openxmlformats.org/markup-compatibility/2006">
              <mc:Choice xmlns:v="urn:schemas-microsoft-com:vml" Requires="v">
                <p:oleObj name="Equation" r:id="rId2" imgW="2349500" imgH="495300" progId="Equation.DSMT4">
                  <p:embed/>
                </p:oleObj>
              </mc:Choice>
              <mc:Fallback>
                <p:oleObj name="Equation" r:id="rId2" imgW="2349500" imgH="495300" progId="Equation.DSMT4">
                  <p:embed/>
                  <p:pic>
                    <p:nvPicPr>
                      <p:cNvPr id="272476" name="Object 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0" y="1430338"/>
                        <a:ext cx="4432300" cy="9350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00263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blinds(horizontal)">
                                      <p:cBhvr>
                                        <p:cTn id="7" dur="500"/>
                                        <p:tgtEl>
                                          <p:spTgt spid="2723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2476"/>
                                        </p:tgtEl>
                                        <p:attrNameLst>
                                          <p:attrName>style.visibility</p:attrName>
                                        </p:attrNameLst>
                                      </p:cBhvr>
                                      <p:to>
                                        <p:strVal val="visible"/>
                                      </p:to>
                                    </p:set>
                                    <p:animEffect transition="in" filter="blinds(horizontal)">
                                      <p:cBhvr>
                                        <p:cTn id="10" dur="500"/>
                                        <p:tgtEl>
                                          <p:spTgt spid="27247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72389"/>
                                        </p:tgtEl>
                                        <p:attrNameLst>
                                          <p:attrName>style.visibility</p:attrName>
                                        </p:attrNameLst>
                                      </p:cBhvr>
                                      <p:to>
                                        <p:strVal val="visible"/>
                                      </p:to>
                                    </p:set>
                                    <p:animEffect transition="in" filter="blinds(horizontal)">
                                      <p:cBhvr>
                                        <p:cTn id="15" dur="500"/>
                                        <p:tgtEl>
                                          <p:spTgt spid="272389"/>
                                        </p:tgtEl>
                                      </p:cBhvr>
                                    </p:animEffect>
                                  </p:childTnLst>
                                </p:cTn>
                              </p:par>
                              <p:par>
                                <p:cTn id="16" presetID="3" presetClass="entr" presetSubtype="10" fill="hold" nodeType="withEffect">
                                  <p:stCondLst>
                                    <p:cond delay="0"/>
                                  </p:stCondLst>
                                  <p:childTnLst>
                                    <p:set>
                                      <p:cBhvr>
                                        <p:cTn id="17" dur="1" fill="hold">
                                          <p:stCondLst>
                                            <p:cond delay="0"/>
                                          </p:stCondLst>
                                        </p:cTn>
                                        <p:tgtEl>
                                          <p:spTgt spid="272430"/>
                                        </p:tgtEl>
                                        <p:attrNameLst>
                                          <p:attrName>style.visibility</p:attrName>
                                        </p:attrNameLst>
                                      </p:cBhvr>
                                      <p:to>
                                        <p:strVal val="visible"/>
                                      </p:to>
                                    </p:set>
                                    <p:animEffect transition="in" filter="blinds(horizontal)">
                                      <p:cBhvr>
                                        <p:cTn id="18" dur="500"/>
                                        <p:tgtEl>
                                          <p:spTgt spid="272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66"/>
          <p:cNvGraphicFramePr>
            <a:graphicFrameLocks noChangeAspect="1"/>
          </p:cNvGraphicFramePr>
          <p:nvPr>
            <p:extLst>
              <p:ext uri="{D42A27DB-BD31-4B8C-83A1-F6EECF244321}">
                <p14:modId xmlns:p14="http://schemas.microsoft.com/office/powerpoint/2010/main" val="897090613"/>
              </p:ext>
            </p:extLst>
          </p:nvPr>
        </p:nvGraphicFramePr>
        <p:xfrm>
          <a:off x="3631224" y="156567"/>
          <a:ext cx="5211763" cy="863600"/>
        </p:xfrm>
        <a:graphic>
          <a:graphicData uri="http://schemas.openxmlformats.org/presentationml/2006/ole">
            <mc:AlternateContent xmlns:mc="http://schemas.openxmlformats.org/markup-compatibility/2006">
              <mc:Choice xmlns:v="urn:schemas-microsoft-com:vml" Requires="v">
                <p:oleObj name="Equation" r:id="rId2" imgW="2565360" imgH="457200" progId="Equation.DSMT4">
                  <p:embed/>
                </p:oleObj>
              </mc:Choice>
              <mc:Fallback>
                <p:oleObj name="Equation" r:id="rId2" imgW="2565360" imgH="457200" progId="Equation.DSMT4">
                  <p:embed/>
                  <p:pic>
                    <p:nvPicPr>
                      <p:cNvPr id="14" name="Object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224" y="156567"/>
                        <a:ext cx="52117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pic>
        <p:nvPicPr>
          <p:cNvPr id="4403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2562" y="1072356"/>
            <a:ext cx="7554913" cy="32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 y="4527550"/>
            <a:ext cx="2286000" cy="21955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44037"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876800"/>
            <a:ext cx="6583363" cy="1116013"/>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5" name="Object 36"/>
          <p:cNvGraphicFramePr>
            <a:graphicFrameLocks noChangeAspect="1"/>
          </p:cNvGraphicFramePr>
          <p:nvPr>
            <p:extLst>
              <p:ext uri="{D42A27DB-BD31-4B8C-83A1-F6EECF244321}">
                <p14:modId xmlns:p14="http://schemas.microsoft.com/office/powerpoint/2010/main" val="1797697602"/>
              </p:ext>
            </p:extLst>
          </p:nvPr>
        </p:nvGraphicFramePr>
        <p:xfrm>
          <a:off x="448408" y="299641"/>
          <a:ext cx="2798763" cy="668337"/>
        </p:xfrm>
        <a:graphic>
          <a:graphicData uri="http://schemas.openxmlformats.org/presentationml/2006/ole">
            <mc:AlternateContent xmlns:mc="http://schemas.openxmlformats.org/markup-compatibility/2006">
              <mc:Choice xmlns:v="urn:schemas-microsoft-com:vml" Requires="v">
                <p:oleObj name="Equation" r:id="rId7" imgW="1117440" imgH="266400" progId="Equation.DSMT4">
                  <p:embed/>
                </p:oleObj>
              </mc:Choice>
              <mc:Fallback>
                <p:oleObj name="Equation" r:id="rId7" imgW="1117440" imgH="266400" progId="Equation.DSMT4">
                  <p:embed/>
                  <p:pic>
                    <p:nvPicPr>
                      <p:cNvPr id="15"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408" y="299641"/>
                        <a:ext cx="2798763" cy="6683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585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44035"/>
                                        </p:tgtEl>
                                        <p:attrNameLst>
                                          <p:attrName>style.visibility</p:attrName>
                                        </p:attrNameLst>
                                      </p:cBhvr>
                                      <p:to>
                                        <p:strVal val="visible"/>
                                      </p:to>
                                    </p:set>
                                    <p:animEffect transition="in" filter="fade">
                                      <p:cBhvr>
                                        <p:cTn id="13" dur="500"/>
                                        <p:tgtEl>
                                          <p:spTgt spid="440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036"/>
                                        </p:tgtEl>
                                        <p:attrNameLst>
                                          <p:attrName>style.visibility</p:attrName>
                                        </p:attrNameLst>
                                      </p:cBhvr>
                                      <p:to>
                                        <p:strVal val="visible"/>
                                      </p:to>
                                    </p:set>
                                    <p:animEffect transition="in" filter="fade">
                                      <p:cBhvr>
                                        <p:cTn id="18" dur="500"/>
                                        <p:tgtEl>
                                          <p:spTgt spid="440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4037"/>
                                        </p:tgtEl>
                                        <p:attrNameLst>
                                          <p:attrName>style.visibility</p:attrName>
                                        </p:attrNameLst>
                                      </p:cBhvr>
                                      <p:to>
                                        <p:strVal val="visible"/>
                                      </p:to>
                                    </p:set>
                                    <p:animEffect transition="in" filter="fade">
                                      <p:cBhvr>
                                        <p:cTn id="23"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p:cNvSpPr>
          <p:nvPr/>
        </p:nvSpPr>
        <p:spPr bwMode="auto">
          <a:xfrm>
            <a:off x="455613" y="685800"/>
            <a:ext cx="7545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5138" indent="-465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buClr>
                <a:srgbClr val="FFFF00"/>
              </a:buClr>
              <a:buSzPct val="60000"/>
              <a:buFont typeface="Wingdings" panose="05000000000000000000" pitchFamily="2" charset="2"/>
              <a:buChar char="n"/>
            </a:pPr>
            <a:r>
              <a:rPr lang="en-US" altLang="en-US" sz="2400" b="1">
                <a:solidFill>
                  <a:srgbClr val="000408"/>
                </a:solidFill>
                <a:latin typeface="Arial "/>
              </a:rPr>
              <a:t>Tính mảng hệ số W</a:t>
            </a:r>
            <a:r>
              <a:rPr lang="en-US" altLang="en-US" sz="2400" b="1" baseline="-25000">
                <a:solidFill>
                  <a:srgbClr val="000408"/>
                </a:solidFill>
                <a:latin typeface="Arial "/>
              </a:rPr>
              <a:t>N</a:t>
            </a:r>
            <a:r>
              <a:rPr lang="en-US" altLang="en-US" sz="2400" b="1" baseline="30000">
                <a:solidFill>
                  <a:srgbClr val="000408"/>
                </a:solidFill>
                <a:latin typeface="Arial "/>
              </a:rPr>
              <a:t>n</a:t>
            </a:r>
            <a:r>
              <a:rPr lang="en-US" altLang="en-US" sz="2000" b="1" baseline="30000">
                <a:solidFill>
                  <a:srgbClr val="000408"/>
                </a:solidFill>
                <a:latin typeface="Arial "/>
              </a:rPr>
              <a:t>2</a:t>
            </a:r>
            <a:r>
              <a:rPr lang="en-US" altLang="en-US" sz="2400" b="1" baseline="30000">
                <a:solidFill>
                  <a:srgbClr val="000408"/>
                </a:solidFill>
                <a:latin typeface="Arial "/>
              </a:rPr>
              <a:t>k</a:t>
            </a:r>
            <a:r>
              <a:rPr lang="en-US" altLang="en-US" sz="2000" b="1" baseline="30000">
                <a:solidFill>
                  <a:srgbClr val="000408"/>
                </a:solidFill>
                <a:latin typeface="Arial "/>
              </a:rPr>
              <a:t>1</a:t>
            </a:r>
          </a:p>
        </p:txBody>
      </p:sp>
      <p:graphicFrame>
        <p:nvGraphicFramePr>
          <p:cNvPr id="273412" name="Group 4"/>
          <p:cNvGraphicFramePr>
            <a:graphicFrameLocks noGrp="1"/>
          </p:cNvGraphicFramePr>
          <p:nvPr/>
        </p:nvGraphicFramePr>
        <p:xfrm>
          <a:off x="1600200" y="1765300"/>
          <a:ext cx="4849813" cy="2730501"/>
        </p:xfrm>
        <a:graphic>
          <a:graphicData uri="http://schemas.openxmlformats.org/drawingml/2006/table">
            <a:tbl>
              <a:tblPr/>
              <a:tblGrid>
                <a:gridCol w="923925">
                  <a:extLst>
                    <a:ext uri="{9D8B030D-6E8A-4147-A177-3AD203B41FA5}">
                      <a16:colId xmlns:a16="http://schemas.microsoft.com/office/drawing/2014/main" val="20000"/>
                    </a:ext>
                  </a:extLst>
                </a:gridCol>
                <a:gridCol w="1362075">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328738">
                  <a:extLst>
                    <a:ext uri="{9D8B030D-6E8A-4147-A177-3AD203B41FA5}">
                      <a16:colId xmlns:a16="http://schemas.microsoft.com/office/drawing/2014/main" val="20003"/>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n</a:t>
                      </a:r>
                      <a:r>
                        <a:rPr kumimoji="0" lang="en-US" sz="2400" b="0" i="0" u="none" strike="noStrike" cap="none" normalizeH="0" baseline="-25000">
                          <a:ln>
                            <a:noFill/>
                          </a:ln>
                          <a:solidFill>
                            <a:srgbClr val="000408"/>
                          </a:solidFill>
                          <a:effectLst/>
                          <a:latin typeface="Arial" pitchFamily="34" charset="0"/>
                        </a:rPr>
                        <a:t>2     </a:t>
                      </a:r>
                      <a:r>
                        <a:rPr kumimoji="0" lang="en-US" sz="2400" b="0" i="0" u="none" strike="noStrike" cap="none" normalizeH="0" baseline="0">
                          <a:ln>
                            <a:noFill/>
                          </a:ln>
                          <a:solidFill>
                            <a:srgbClr val="000408"/>
                          </a:solidFill>
                          <a:effectLst/>
                          <a:latin typeface="Arial" pitchFamily="34" charset="0"/>
                        </a:rPr>
                        <a:t>k</a:t>
                      </a:r>
                      <a:r>
                        <a:rPr kumimoji="0" lang="en-US" sz="2400" b="0" i="0" u="none" strike="noStrike" cap="none" normalizeH="0" baseline="-25000">
                          <a:ln>
                            <a:noFill/>
                          </a:ln>
                          <a:solidFill>
                            <a:srgbClr val="000408"/>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
                        </a:rPr>
                        <a:t>W</a:t>
                      </a:r>
                      <a:r>
                        <a:rPr kumimoji="0" lang="en-US" sz="2400" b="1" i="0" u="none" strike="noStrike" cap="none" normalizeH="0" baseline="-25000">
                          <a:ln>
                            <a:noFill/>
                          </a:ln>
                          <a:solidFill>
                            <a:srgbClr val="000408"/>
                          </a:solidFill>
                          <a:effectLst/>
                          <a:latin typeface="Arial "/>
                        </a:rPr>
                        <a:t>N</a:t>
                      </a:r>
                      <a:r>
                        <a:rPr kumimoji="0" lang="en-US" sz="2400" b="1" i="0" u="none" strike="noStrike" cap="none" normalizeH="0" baseline="30000">
                          <a:ln>
                            <a:noFill/>
                          </a:ln>
                          <a:solidFill>
                            <a:srgbClr val="000408"/>
                          </a:solidFill>
                          <a:effectLst/>
                          <a:latin typeface="Arial "/>
                        </a:rPr>
                        <a:t>0</a:t>
                      </a:r>
                      <a:endParaRPr kumimoji="0" lang="en-US" sz="2000" b="1" i="0" u="none" strike="noStrike" cap="none" normalizeH="0" baseline="30000">
                        <a:ln>
                          <a:noFill/>
                        </a:ln>
                        <a:solidFill>
                          <a:srgbClr val="000408"/>
                        </a:solidFill>
                        <a:effectLst/>
                        <a:latin typeface="Arial "/>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
                        </a:rPr>
                        <a:t>W</a:t>
                      </a:r>
                      <a:r>
                        <a:rPr kumimoji="0" lang="en-US" sz="2400" b="1" i="0" u="none" strike="noStrike" cap="none" normalizeH="0" baseline="-25000">
                          <a:ln>
                            <a:noFill/>
                          </a:ln>
                          <a:solidFill>
                            <a:srgbClr val="000408"/>
                          </a:solidFill>
                          <a:effectLst/>
                          <a:latin typeface="Arial "/>
                        </a:rPr>
                        <a:t>N</a:t>
                      </a:r>
                      <a:r>
                        <a:rPr kumimoji="0" lang="en-US" sz="2400" b="1" i="0" u="none" strike="noStrike" cap="none" normalizeH="0" baseline="30000">
                          <a:ln>
                            <a:noFill/>
                          </a:ln>
                          <a:solidFill>
                            <a:srgbClr val="000408"/>
                          </a:solidFill>
                          <a:effectLst/>
                          <a:latin typeface="Arial "/>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
                        </a:rPr>
                        <a:t>W</a:t>
                      </a:r>
                      <a:r>
                        <a:rPr kumimoji="0" lang="en-US" sz="2400" b="1" i="0" u="none" strike="noStrike" cap="none" normalizeH="0" baseline="-25000">
                          <a:ln>
                            <a:noFill/>
                          </a:ln>
                          <a:solidFill>
                            <a:srgbClr val="000408"/>
                          </a:solidFill>
                          <a:effectLst/>
                          <a:latin typeface="Arial "/>
                        </a:rPr>
                        <a:t>N</a:t>
                      </a:r>
                      <a:r>
                        <a:rPr kumimoji="0" lang="en-US" sz="2400" b="1" i="0" u="none" strike="noStrike" cap="none" normalizeH="0" baseline="30000">
                          <a:ln>
                            <a:noFill/>
                          </a:ln>
                          <a:solidFill>
                            <a:srgbClr val="000408"/>
                          </a:solidFill>
                          <a:effectLst/>
                          <a:latin typeface="Arial "/>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FF"/>
                          </a:solidFill>
                          <a:effectLst/>
                          <a:latin typeface="Arial "/>
                        </a:rPr>
                        <a:t>W</a:t>
                      </a:r>
                      <a:r>
                        <a:rPr kumimoji="0" lang="en-US" sz="2400" b="1" i="0" u="none" strike="noStrike" cap="none" normalizeH="0" baseline="-25000">
                          <a:ln>
                            <a:noFill/>
                          </a:ln>
                          <a:solidFill>
                            <a:srgbClr val="0000FF"/>
                          </a:solidFill>
                          <a:effectLst/>
                          <a:latin typeface="Arial "/>
                        </a:rPr>
                        <a:t>N</a:t>
                      </a:r>
                      <a:r>
                        <a:rPr kumimoji="0" lang="en-US" sz="2400" b="1" i="0" u="none" strike="noStrike" cap="none" normalizeH="0" baseline="30000">
                          <a:ln>
                            <a:noFill/>
                          </a:ln>
                          <a:solidFill>
                            <a:srgbClr val="0000FF"/>
                          </a:solidFill>
                          <a:effectLst/>
                          <a:latin typeface="Arial "/>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FF"/>
                          </a:solidFill>
                          <a:effectLst/>
                          <a:latin typeface="Arial "/>
                        </a:rPr>
                        <a:t>W</a:t>
                      </a:r>
                      <a:r>
                        <a:rPr kumimoji="0" lang="en-US" sz="2400" b="1" i="0" u="none" strike="noStrike" cap="none" normalizeH="0" baseline="-25000">
                          <a:ln>
                            <a:noFill/>
                          </a:ln>
                          <a:solidFill>
                            <a:srgbClr val="0000FF"/>
                          </a:solidFill>
                          <a:effectLst/>
                          <a:latin typeface="Arial "/>
                        </a:rPr>
                        <a:t>N</a:t>
                      </a:r>
                      <a:r>
                        <a:rPr kumimoji="0" lang="en-US" sz="2400" b="1" i="0" u="none" strike="noStrike" cap="none" normalizeH="0" baseline="30000">
                          <a:ln>
                            <a:noFill/>
                          </a:ln>
                          <a:solidFill>
                            <a:srgbClr val="0000FF"/>
                          </a:solidFill>
                          <a:effectLst/>
                          <a:latin typeface="Arial "/>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FF"/>
                          </a:solidFill>
                          <a:effectLst/>
                          <a:latin typeface="Arial "/>
                        </a:rPr>
                        <a:t>W</a:t>
                      </a:r>
                      <a:r>
                        <a:rPr kumimoji="0" lang="en-US" sz="2400" b="1" i="0" u="none" strike="noStrike" cap="none" normalizeH="0" baseline="-25000">
                          <a:ln>
                            <a:noFill/>
                          </a:ln>
                          <a:solidFill>
                            <a:srgbClr val="0000FF"/>
                          </a:solidFill>
                          <a:effectLst/>
                          <a:latin typeface="Arial "/>
                        </a:rPr>
                        <a:t>N</a:t>
                      </a:r>
                      <a:r>
                        <a:rPr kumimoji="0" lang="en-US" sz="2400" b="1" i="0" u="none" strike="noStrike" cap="none" normalizeH="0" baseline="30000">
                          <a:ln>
                            <a:noFill/>
                          </a:ln>
                          <a:solidFill>
                            <a:srgbClr val="0000FF"/>
                          </a:solidFill>
                          <a:effectLst/>
                          <a:latin typeface="Arial "/>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C00000"/>
                          </a:solidFill>
                          <a:effectLst/>
                          <a:latin typeface="Arial "/>
                        </a:rPr>
                        <a:t>W</a:t>
                      </a:r>
                      <a:r>
                        <a:rPr kumimoji="0" lang="en-US" sz="2400" b="1" i="0" u="none" strike="noStrike" cap="none" normalizeH="0" baseline="-25000">
                          <a:ln>
                            <a:noFill/>
                          </a:ln>
                          <a:solidFill>
                            <a:srgbClr val="C00000"/>
                          </a:solidFill>
                          <a:effectLst/>
                          <a:latin typeface="Arial "/>
                        </a:rPr>
                        <a:t>N</a:t>
                      </a:r>
                      <a:r>
                        <a:rPr kumimoji="0" lang="en-US" sz="2400" b="1" i="0" u="none" strike="noStrike" cap="none" normalizeH="0" baseline="30000">
                          <a:ln>
                            <a:noFill/>
                          </a:ln>
                          <a:solidFill>
                            <a:srgbClr val="C00000"/>
                          </a:solidFill>
                          <a:effectLst/>
                          <a:latin typeface="Arial "/>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C00000"/>
                          </a:solidFill>
                          <a:effectLst/>
                          <a:latin typeface="Arial "/>
                        </a:rPr>
                        <a:t>W</a:t>
                      </a:r>
                      <a:r>
                        <a:rPr kumimoji="0" lang="en-US" sz="2400" b="1" i="0" u="none" strike="noStrike" cap="none" normalizeH="0" baseline="-25000">
                          <a:ln>
                            <a:noFill/>
                          </a:ln>
                          <a:solidFill>
                            <a:srgbClr val="C00000"/>
                          </a:solidFill>
                          <a:effectLst/>
                          <a:latin typeface="Arial "/>
                        </a:rPr>
                        <a:t>N</a:t>
                      </a:r>
                      <a:r>
                        <a:rPr kumimoji="0" lang="en-US" sz="2400" b="1" i="0" u="none" strike="noStrike" cap="none" normalizeH="0" baseline="30000">
                          <a:ln>
                            <a:noFill/>
                          </a:ln>
                          <a:solidFill>
                            <a:srgbClr val="C00000"/>
                          </a:solidFill>
                          <a:effectLst/>
                          <a:latin typeface="Arial "/>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C00000"/>
                          </a:solidFill>
                          <a:effectLst/>
                          <a:latin typeface="Arial "/>
                        </a:rPr>
                        <a:t>W</a:t>
                      </a:r>
                      <a:r>
                        <a:rPr kumimoji="0" lang="en-US" sz="2400" b="1" i="0" u="none" strike="noStrike" cap="none" normalizeH="0" baseline="-25000">
                          <a:ln>
                            <a:noFill/>
                          </a:ln>
                          <a:solidFill>
                            <a:srgbClr val="C00000"/>
                          </a:solidFill>
                          <a:effectLst/>
                          <a:latin typeface="Arial "/>
                        </a:rPr>
                        <a:t>N</a:t>
                      </a:r>
                      <a:r>
                        <a:rPr kumimoji="0" lang="en-US" sz="2400" b="1" i="0" u="none" strike="noStrike" cap="none" normalizeH="0" baseline="30000">
                          <a:ln>
                            <a:noFill/>
                          </a:ln>
                          <a:solidFill>
                            <a:srgbClr val="C00000"/>
                          </a:solidFill>
                          <a:effectLst/>
                          <a:latin typeface="Arial "/>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408"/>
                          </a:solidFill>
                          <a:effectLst/>
                          <a:latin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
                        </a:rPr>
                        <a:t>W</a:t>
                      </a:r>
                      <a:r>
                        <a:rPr kumimoji="0" lang="en-US" sz="2400" b="1" i="0" u="none" strike="noStrike" cap="none" normalizeH="0" baseline="-25000">
                          <a:ln>
                            <a:noFill/>
                          </a:ln>
                          <a:solidFill>
                            <a:srgbClr val="000408"/>
                          </a:solidFill>
                          <a:effectLst/>
                          <a:latin typeface="Arial "/>
                        </a:rPr>
                        <a:t>N</a:t>
                      </a:r>
                      <a:r>
                        <a:rPr kumimoji="0" lang="en-US" sz="2400" b="1" i="0" u="none" strike="noStrike" cap="none" normalizeH="0" baseline="30000">
                          <a:ln>
                            <a:noFill/>
                          </a:ln>
                          <a:solidFill>
                            <a:srgbClr val="000408"/>
                          </a:solidFill>
                          <a:effectLst/>
                          <a:latin typeface="Arial "/>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
                        </a:rPr>
                        <a:t>W</a:t>
                      </a:r>
                      <a:r>
                        <a:rPr kumimoji="0" lang="en-US" sz="2400" b="1" i="0" u="none" strike="noStrike" cap="none" normalizeH="0" baseline="-25000">
                          <a:ln>
                            <a:noFill/>
                          </a:ln>
                          <a:solidFill>
                            <a:srgbClr val="000408"/>
                          </a:solidFill>
                          <a:effectLst/>
                          <a:latin typeface="Arial "/>
                        </a:rPr>
                        <a:t>N</a:t>
                      </a:r>
                      <a:r>
                        <a:rPr kumimoji="0" lang="en-US" sz="2400" b="1" i="0" u="none" strike="noStrike" cap="none" normalizeH="0" baseline="30000">
                          <a:ln>
                            <a:noFill/>
                          </a:ln>
                          <a:solidFill>
                            <a:srgbClr val="000408"/>
                          </a:solidFill>
                          <a:effectLst/>
                          <a:latin typeface="Arial "/>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408"/>
                          </a:solidFill>
                          <a:effectLst/>
                          <a:latin typeface="Arial "/>
                        </a:rPr>
                        <a:t>W</a:t>
                      </a:r>
                      <a:r>
                        <a:rPr kumimoji="0" lang="en-US" sz="2400" b="1" i="0" u="none" strike="noStrike" cap="none" normalizeH="0" baseline="-25000">
                          <a:ln>
                            <a:noFill/>
                          </a:ln>
                          <a:solidFill>
                            <a:srgbClr val="000408"/>
                          </a:solidFill>
                          <a:effectLst/>
                          <a:latin typeface="Arial "/>
                        </a:rPr>
                        <a:t>N</a:t>
                      </a:r>
                      <a:r>
                        <a:rPr kumimoji="0" lang="en-US" sz="2400" b="1" i="0" u="none" strike="noStrike" cap="none" normalizeH="0" baseline="30000">
                          <a:ln>
                            <a:noFill/>
                          </a:ln>
                          <a:solidFill>
                            <a:srgbClr val="000408"/>
                          </a:solidFill>
                          <a:effectLst/>
                          <a:latin typeface="Arial "/>
                        </a:rPr>
                        <a:t>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3453" name="Line 45"/>
          <p:cNvSpPr>
            <a:spLocks noChangeShapeType="1"/>
          </p:cNvSpPr>
          <p:nvPr/>
        </p:nvSpPr>
        <p:spPr bwMode="auto">
          <a:xfrm>
            <a:off x="1676400" y="1905000"/>
            <a:ext cx="747713" cy="409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Tree>
    <p:extLst>
      <p:ext uri="{BB962C8B-B14F-4D97-AF65-F5344CB8AC3E}">
        <p14:creationId xmlns:p14="http://schemas.microsoft.com/office/powerpoint/2010/main" val="1847776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73410">
                                            <p:txEl>
                                              <p:pRg st="0" end="0"/>
                                            </p:txEl>
                                          </p:spTgt>
                                        </p:tgtEl>
                                        <p:attrNameLst>
                                          <p:attrName>style.visibility</p:attrName>
                                        </p:attrNameLst>
                                      </p:cBhvr>
                                      <p:to>
                                        <p:strVal val="visible"/>
                                      </p:to>
                                    </p:set>
                                    <p:animEffect transition="in" filter="blinds(horizontal)">
                                      <p:cBhvr>
                                        <p:cTn id="7" dur="500"/>
                                        <p:tgtEl>
                                          <p:spTgt spid="273410">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73412"/>
                                        </p:tgtEl>
                                        <p:attrNameLst>
                                          <p:attrName>style.visibility</p:attrName>
                                        </p:attrNameLst>
                                      </p:cBhvr>
                                      <p:to>
                                        <p:strVal val="visible"/>
                                      </p:to>
                                    </p:set>
                                    <p:animEffect transition="in" filter="blinds(horizontal)">
                                      <p:cBhvr>
                                        <p:cTn id="11" dur="500"/>
                                        <p:tgtEl>
                                          <p:spTgt spid="273412"/>
                                        </p:tgtEl>
                                      </p:cBhvr>
                                    </p:animEffect>
                                  </p:childTnLst>
                                </p:cTn>
                              </p:par>
                              <p:par>
                                <p:cTn id="12" presetID="3" presetClass="entr" presetSubtype="10" fill="hold" nodeType="withEffect">
                                  <p:stCondLst>
                                    <p:cond delay="0"/>
                                  </p:stCondLst>
                                  <p:childTnLst>
                                    <p:set>
                                      <p:cBhvr>
                                        <p:cTn id="13" dur="1" fill="hold">
                                          <p:stCondLst>
                                            <p:cond delay="0"/>
                                          </p:stCondLst>
                                        </p:cTn>
                                        <p:tgtEl>
                                          <p:spTgt spid="273453"/>
                                        </p:tgtEl>
                                        <p:attrNameLst>
                                          <p:attrName>style.visibility</p:attrName>
                                        </p:attrNameLst>
                                      </p:cBhvr>
                                      <p:to>
                                        <p:strVal val="visible"/>
                                      </p:to>
                                    </p:set>
                                    <p:animEffect transition="in" filter="blinds(horizontal)">
                                      <p:cBhvr>
                                        <p:cTn id="14" dur="500"/>
                                        <p:tgtEl>
                                          <p:spTgt spid="273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455613" y="533400"/>
            <a:ext cx="80787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5138" indent="-465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buClr>
                <a:srgbClr val="FFFF00"/>
              </a:buClr>
              <a:buSzPct val="60000"/>
              <a:buFont typeface="Wingdings" panose="05000000000000000000" pitchFamily="2" charset="2"/>
              <a:buChar char="n"/>
            </a:pPr>
            <a:r>
              <a:rPr lang="en-US" altLang="en-US" sz="2400">
                <a:solidFill>
                  <a:srgbClr val="000000"/>
                </a:solidFill>
                <a:latin typeface="Arial "/>
              </a:rPr>
              <a:t>Nhân các phần tử mảng F(n</a:t>
            </a:r>
            <a:r>
              <a:rPr lang="en-US" altLang="en-US" sz="2400" baseline="-25000">
                <a:solidFill>
                  <a:srgbClr val="000000"/>
                </a:solidFill>
                <a:latin typeface="Arial "/>
              </a:rPr>
              <a:t>2</a:t>
            </a:r>
            <a:r>
              <a:rPr lang="en-US" altLang="en-US" sz="2400">
                <a:solidFill>
                  <a:srgbClr val="000000"/>
                </a:solidFill>
                <a:latin typeface="Arial "/>
              </a:rPr>
              <a:t>,k</a:t>
            </a:r>
            <a:r>
              <a:rPr lang="en-US" altLang="en-US" sz="2400" baseline="-25000">
                <a:solidFill>
                  <a:srgbClr val="000000"/>
                </a:solidFill>
                <a:latin typeface="Arial "/>
              </a:rPr>
              <a:t>1</a:t>
            </a:r>
            <a:r>
              <a:rPr lang="en-US" altLang="en-US" sz="2400">
                <a:solidFill>
                  <a:srgbClr val="000000"/>
                </a:solidFill>
                <a:latin typeface="Arial "/>
              </a:rPr>
              <a:t>) với các hệ số của mảng W</a:t>
            </a:r>
            <a:r>
              <a:rPr lang="en-US" altLang="en-US" sz="2400" baseline="-25000">
                <a:solidFill>
                  <a:srgbClr val="000000"/>
                </a:solidFill>
                <a:latin typeface="Arial "/>
              </a:rPr>
              <a:t>N</a:t>
            </a:r>
            <a:r>
              <a:rPr lang="en-US" altLang="en-US" sz="2400" baseline="30000">
                <a:solidFill>
                  <a:srgbClr val="000000"/>
                </a:solidFill>
                <a:latin typeface="Arial "/>
              </a:rPr>
              <a:t>n2k1 </a:t>
            </a:r>
            <a:r>
              <a:rPr lang="en-US" altLang="en-US" sz="2400">
                <a:solidFill>
                  <a:srgbClr val="000000"/>
                </a:solidFill>
                <a:latin typeface="Arial "/>
              </a:rPr>
              <a:t>tương ứng, được G(n</a:t>
            </a:r>
            <a:r>
              <a:rPr lang="en-US" altLang="en-US" sz="2400" baseline="-25000">
                <a:solidFill>
                  <a:srgbClr val="000000"/>
                </a:solidFill>
                <a:latin typeface="Arial "/>
              </a:rPr>
              <a:t>2</a:t>
            </a:r>
            <a:r>
              <a:rPr lang="en-US" altLang="en-US" sz="2400">
                <a:solidFill>
                  <a:srgbClr val="000000"/>
                </a:solidFill>
                <a:latin typeface="Arial "/>
              </a:rPr>
              <a:t>,k</a:t>
            </a:r>
            <a:r>
              <a:rPr lang="en-US" altLang="en-US" sz="2400" baseline="-25000">
                <a:solidFill>
                  <a:srgbClr val="000000"/>
                </a:solidFill>
                <a:latin typeface="Arial "/>
              </a:rPr>
              <a:t>1</a:t>
            </a:r>
            <a:r>
              <a:rPr lang="en-US" altLang="en-US" sz="2400">
                <a:solidFill>
                  <a:srgbClr val="000000"/>
                </a:solidFill>
                <a:latin typeface="Arial "/>
              </a:rPr>
              <a:t>) :</a:t>
            </a:r>
          </a:p>
        </p:txBody>
      </p:sp>
      <p:graphicFrame>
        <p:nvGraphicFramePr>
          <p:cNvPr id="274436" name="Group 4"/>
          <p:cNvGraphicFramePr>
            <a:graphicFrameLocks noGrp="1"/>
          </p:cNvGraphicFramePr>
          <p:nvPr/>
        </p:nvGraphicFramePr>
        <p:xfrm>
          <a:off x="2160588" y="2743200"/>
          <a:ext cx="4849812" cy="2730501"/>
        </p:xfrm>
        <a:graphic>
          <a:graphicData uri="http://schemas.openxmlformats.org/drawingml/2006/table">
            <a:tbl>
              <a:tblPr/>
              <a:tblGrid>
                <a:gridCol w="923925">
                  <a:extLst>
                    <a:ext uri="{9D8B030D-6E8A-4147-A177-3AD203B41FA5}">
                      <a16:colId xmlns:a16="http://schemas.microsoft.com/office/drawing/2014/main" val="20000"/>
                    </a:ext>
                  </a:extLst>
                </a:gridCol>
                <a:gridCol w="1362075">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328737">
                  <a:extLst>
                    <a:ext uri="{9D8B030D-6E8A-4147-A177-3AD203B41FA5}">
                      <a16:colId xmlns:a16="http://schemas.microsoft.com/office/drawing/2014/main" val="20003"/>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n</a:t>
                      </a:r>
                      <a:r>
                        <a:rPr kumimoji="0" lang="en-US" sz="2400" b="0" i="0" u="none" strike="noStrike" cap="none" normalizeH="0" baseline="-25000">
                          <a:ln>
                            <a:noFill/>
                          </a:ln>
                          <a:solidFill>
                            <a:srgbClr val="000000"/>
                          </a:solidFill>
                          <a:effectLst/>
                          <a:latin typeface="Arial" pitchFamily="34" charset="0"/>
                        </a:rPr>
                        <a:t>2     </a:t>
                      </a:r>
                      <a:r>
                        <a:rPr kumimoji="0" lang="en-US" sz="2400" b="0" i="0" u="none" strike="noStrike" cap="none" normalizeH="0" baseline="0">
                          <a:ln>
                            <a:noFill/>
                          </a:ln>
                          <a:solidFill>
                            <a:srgbClr val="000000"/>
                          </a:solidFill>
                          <a:effectLst/>
                          <a:latin typeface="Arial" pitchFamily="34" charset="0"/>
                        </a:rPr>
                        <a:t>k</a:t>
                      </a:r>
                      <a:r>
                        <a:rPr kumimoji="0" lang="en-US" sz="2400" b="0" i="0" u="none" strike="noStrike" cap="none" normalizeH="0" baseline="-25000">
                          <a:ln>
                            <a:noFill/>
                          </a:ln>
                          <a:solidFill>
                            <a:srgbClr val="000000"/>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G(0,0)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G(0,1)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G(0,2)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G(1,2)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G(2,0)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G(2,1)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G(2,2)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G(3,0)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G(3,1)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00"/>
                          </a:solidFill>
                          <a:effectLst/>
                          <a:latin typeface="Arial" pitchFamily="34" charset="0"/>
                        </a:rPr>
                        <a:t>G(3,2)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4477" name="Line 45"/>
          <p:cNvSpPr>
            <a:spLocks noChangeShapeType="1"/>
          </p:cNvSpPr>
          <p:nvPr/>
        </p:nvSpPr>
        <p:spPr bwMode="auto">
          <a:xfrm>
            <a:off x="2236788" y="2867025"/>
            <a:ext cx="747712" cy="409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274478" name="Rectangle 46"/>
          <p:cNvSpPr>
            <a:spLocks noChangeArrowheads="1"/>
          </p:cNvSpPr>
          <p:nvPr/>
        </p:nvSpPr>
        <p:spPr bwMode="auto">
          <a:xfrm>
            <a:off x="914400" y="1600200"/>
            <a:ext cx="5181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5138" indent="-465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0000"/>
              </a:lnSpc>
              <a:buClr>
                <a:srgbClr val="FFFF00"/>
              </a:buClr>
              <a:buSzPct val="60000"/>
              <a:buFont typeface="Wingdings" panose="05000000000000000000" pitchFamily="2" charset="2"/>
              <a:buNone/>
            </a:pPr>
            <a:r>
              <a:rPr lang="en-US" altLang="en-US" sz="2400">
                <a:latin typeface="Arial "/>
              </a:rPr>
              <a:t>Phần tử:</a:t>
            </a:r>
            <a:r>
              <a:rPr lang="en-US" altLang="en-US" sz="2400" b="1">
                <a:latin typeface="Arial "/>
              </a:rPr>
              <a:t>  G(n</a:t>
            </a:r>
            <a:r>
              <a:rPr lang="en-US" altLang="en-US" sz="2400" b="1" baseline="-25000">
                <a:latin typeface="Arial "/>
              </a:rPr>
              <a:t>i</a:t>
            </a:r>
            <a:r>
              <a:rPr lang="en-US" altLang="en-US" sz="2400" b="1">
                <a:latin typeface="Arial "/>
              </a:rPr>
              <a:t>,k</a:t>
            </a:r>
            <a:r>
              <a:rPr lang="en-US" altLang="en-US" sz="2400" b="1" baseline="-25000">
                <a:latin typeface="Arial "/>
              </a:rPr>
              <a:t>j</a:t>
            </a:r>
            <a:r>
              <a:rPr lang="en-US" altLang="en-US" sz="2400" b="1">
                <a:latin typeface="Arial "/>
              </a:rPr>
              <a:t>) = F(n</a:t>
            </a:r>
            <a:r>
              <a:rPr lang="en-US" altLang="en-US" sz="2400" b="1" baseline="-25000">
                <a:latin typeface="Arial "/>
              </a:rPr>
              <a:t>i</a:t>
            </a:r>
            <a:r>
              <a:rPr lang="en-US" altLang="en-US" sz="2400" b="1">
                <a:latin typeface="Arial "/>
              </a:rPr>
              <a:t>,k</a:t>
            </a:r>
            <a:r>
              <a:rPr lang="en-US" altLang="en-US" sz="2400" b="1" baseline="-25000">
                <a:latin typeface="Arial "/>
              </a:rPr>
              <a:t>j</a:t>
            </a:r>
            <a:r>
              <a:rPr lang="en-US" altLang="en-US" sz="2400" b="1">
                <a:latin typeface="Arial "/>
              </a:rPr>
              <a:t>). W</a:t>
            </a:r>
            <a:r>
              <a:rPr lang="en-US" altLang="en-US" sz="2400" b="1" baseline="-25000">
                <a:latin typeface="Arial "/>
              </a:rPr>
              <a:t>N</a:t>
            </a:r>
            <a:r>
              <a:rPr lang="en-US" altLang="en-US" sz="2400" b="1" baseline="30000">
                <a:latin typeface="Arial "/>
              </a:rPr>
              <a:t>n</a:t>
            </a:r>
            <a:r>
              <a:rPr lang="en-US" altLang="en-US" sz="1800" b="1" baseline="30000">
                <a:latin typeface="Arial "/>
              </a:rPr>
              <a:t>i</a:t>
            </a:r>
            <a:r>
              <a:rPr lang="en-US" altLang="en-US" sz="2400" b="1" baseline="30000">
                <a:latin typeface="Arial "/>
              </a:rPr>
              <a:t>k</a:t>
            </a:r>
            <a:r>
              <a:rPr lang="en-US" altLang="en-US" sz="1800" b="1" baseline="30000">
                <a:latin typeface="Arial "/>
              </a:rPr>
              <a:t>j</a:t>
            </a:r>
            <a:endParaRPr lang="en-US" altLang="en-US" sz="2400" b="1">
              <a:latin typeface="Arial "/>
            </a:endParaRPr>
          </a:p>
        </p:txBody>
      </p:sp>
    </p:spTree>
    <p:extLst>
      <p:ext uri="{BB962C8B-B14F-4D97-AF65-F5344CB8AC3E}">
        <p14:creationId xmlns:p14="http://schemas.microsoft.com/office/powerpoint/2010/main" val="3903753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74434">
                                            <p:txEl>
                                              <p:pRg st="0" end="0"/>
                                            </p:txEl>
                                          </p:spTgt>
                                        </p:tgtEl>
                                        <p:attrNameLst>
                                          <p:attrName>style.visibility</p:attrName>
                                        </p:attrNameLst>
                                      </p:cBhvr>
                                      <p:to>
                                        <p:strVal val="visible"/>
                                      </p:to>
                                    </p:set>
                                    <p:animEffect transition="in" filter="blinds(horizontal)">
                                      <p:cBhvr>
                                        <p:cTn id="7" dur="500"/>
                                        <p:tgtEl>
                                          <p:spTgt spid="274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4478">
                                            <p:txEl>
                                              <p:pRg st="0" end="0"/>
                                            </p:txEl>
                                          </p:spTgt>
                                        </p:tgtEl>
                                        <p:attrNameLst>
                                          <p:attrName>style.visibility</p:attrName>
                                        </p:attrNameLst>
                                      </p:cBhvr>
                                      <p:to>
                                        <p:strVal val="visible"/>
                                      </p:to>
                                    </p:set>
                                    <p:animEffect transition="in" filter="blinds(horizontal)">
                                      <p:cBhvr>
                                        <p:cTn id="12" dur="500"/>
                                        <p:tgtEl>
                                          <p:spTgt spid="27447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4436"/>
                                        </p:tgtEl>
                                        <p:attrNameLst>
                                          <p:attrName>style.visibility</p:attrName>
                                        </p:attrNameLst>
                                      </p:cBhvr>
                                      <p:to>
                                        <p:strVal val="visible"/>
                                      </p:to>
                                    </p:set>
                                    <p:animEffect transition="in" filter="blinds(horizontal)">
                                      <p:cBhvr>
                                        <p:cTn id="17" dur="500"/>
                                        <p:tgtEl>
                                          <p:spTgt spid="274436"/>
                                        </p:tgtEl>
                                      </p:cBhvr>
                                    </p:animEffect>
                                  </p:childTnLst>
                                </p:cTn>
                              </p:par>
                              <p:par>
                                <p:cTn id="18" presetID="3" presetClass="entr" presetSubtype="10" fill="hold" nodeType="withEffect">
                                  <p:stCondLst>
                                    <p:cond delay="0"/>
                                  </p:stCondLst>
                                  <p:childTnLst>
                                    <p:set>
                                      <p:cBhvr>
                                        <p:cTn id="19" dur="1" fill="hold">
                                          <p:stCondLst>
                                            <p:cond delay="0"/>
                                          </p:stCondLst>
                                        </p:cTn>
                                        <p:tgtEl>
                                          <p:spTgt spid="274477"/>
                                        </p:tgtEl>
                                        <p:attrNameLst>
                                          <p:attrName>style.visibility</p:attrName>
                                        </p:attrNameLst>
                                      </p:cBhvr>
                                      <p:to>
                                        <p:strVal val="visible"/>
                                      </p:to>
                                    </p:set>
                                    <p:animEffect transition="in" filter="blinds(horizontal)">
                                      <p:cBhvr>
                                        <p:cTn id="20" dur="500"/>
                                        <p:tgtEl>
                                          <p:spTgt spid="274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build="p"/>
      <p:bldP spid="27447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455613" y="609600"/>
            <a:ext cx="807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5138" indent="-465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buClr>
                <a:srgbClr val="FFFF00"/>
              </a:buClr>
              <a:buSzPct val="60000"/>
              <a:buFont typeface="Wingdings" panose="05000000000000000000" pitchFamily="2" charset="2"/>
              <a:buChar char="n"/>
            </a:pPr>
            <a:r>
              <a:rPr lang="en-US" altLang="en-US" sz="2400" b="1">
                <a:solidFill>
                  <a:srgbClr val="000000"/>
                </a:solidFill>
                <a:latin typeface="Arial "/>
              </a:rPr>
              <a:t>Tính DFT theo từng cột mảng G(n</a:t>
            </a:r>
            <a:r>
              <a:rPr lang="en-US" altLang="en-US" sz="2400" b="1" baseline="-25000">
                <a:solidFill>
                  <a:srgbClr val="000000"/>
                </a:solidFill>
                <a:latin typeface="Arial "/>
              </a:rPr>
              <a:t>2</a:t>
            </a:r>
            <a:r>
              <a:rPr lang="en-US" altLang="en-US" sz="2400" b="1">
                <a:solidFill>
                  <a:srgbClr val="000000"/>
                </a:solidFill>
                <a:latin typeface="Arial "/>
              </a:rPr>
              <a:t>,k</a:t>
            </a:r>
            <a:r>
              <a:rPr lang="en-US" altLang="en-US" sz="2400" b="1" baseline="-25000">
                <a:solidFill>
                  <a:srgbClr val="000000"/>
                </a:solidFill>
                <a:latin typeface="Arial "/>
              </a:rPr>
              <a:t>1</a:t>
            </a:r>
            <a:r>
              <a:rPr lang="en-US" altLang="en-US" sz="2400" b="1">
                <a:solidFill>
                  <a:srgbClr val="000000"/>
                </a:solidFill>
                <a:latin typeface="Arial "/>
              </a:rPr>
              <a:t>), được X(k):</a:t>
            </a:r>
          </a:p>
        </p:txBody>
      </p:sp>
      <p:graphicFrame>
        <p:nvGraphicFramePr>
          <p:cNvPr id="276484" name="Group 4"/>
          <p:cNvGraphicFramePr>
            <a:graphicFrameLocks noGrp="1"/>
          </p:cNvGraphicFramePr>
          <p:nvPr/>
        </p:nvGraphicFramePr>
        <p:xfrm>
          <a:off x="1447800" y="2451100"/>
          <a:ext cx="4849813" cy="2730501"/>
        </p:xfrm>
        <a:graphic>
          <a:graphicData uri="http://schemas.openxmlformats.org/drawingml/2006/table">
            <a:tbl>
              <a:tblPr/>
              <a:tblGrid>
                <a:gridCol w="923925">
                  <a:extLst>
                    <a:ext uri="{9D8B030D-6E8A-4147-A177-3AD203B41FA5}">
                      <a16:colId xmlns:a16="http://schemas.microsoft.com/office/drawing/2014/main" val="20000"/>
                    </a:ext>
                  </a:extLst>
                </a:gridCol>
                <a:gridCol w="1362075">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328738">
                  <a:extLst>
                    <a:ext uri="{9D8B030D-6E8A-4147-A177-3AD203B41FA5}">
                      <a16:colId xmlns:a16="http://schemas.microsoft.com/office/drawing/2014/main" val="20003"/>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k</a:t>
                      </a:r>
                      <a:r>
                        <a:rPr kumimoji="0" lang="en-US" sz="2400" b="0" i="0" u="none" strike="noStrike" cap="none" normalizeH="0" baseline="-25000">
                          <a:ln>
                            <a:noFill/>
                          </a:ln>
                          <a:solidFill>
                            <a:srgbClr val="000000"/>
                          </a:solidFill>
                          <a:effectLst/>
                          <a:latin typeface="Arial" pitchFamily="34" charset="0"/>
                        </a:rPr>
                        <a:t>2     </a:t>
                      </a:r>
                      <a:r>
                        <a:rPr kumimoji="0" lang="en-US" sz="2400" b="0" i="0" u="none" strike="noStrike" cap="none" normalizeH="0" baseline="0">
                          <a:ln>
                            <a:noFill/>
                          </a:ln>
                          <a:solidFill>
                            <a:srgbClr val="000000"/>
                          </a:solidFill>
                          <a:effectLst/>
                          <a:latin typeface="Arial" pitchFamily="34" charset="0"/>
                        </a:rPr>
                        <a:t>k</a:t>
                      </a:r>
                      <a:r>
                        <a:rPr kumimoji="0" lang="en-US" sz="2400" b="0" i="0" u="none" strike="noStrike" cap="none" normalizeH="0" baseline="-25000">
                          <a:ln>
                            <a:noFill/>
                          </a:ln>
                          <a:solidFill>
                            <a:srgbClr val="000000"/>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0"/>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FF"/>
                          </a:solidFill>
                          <a:effectLst/>
                          <a:latin typeface="Arial" pitchFamily="34" charset="0"/>
                        </a:rPr>
                        <a:t>X(0)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C00000"/>
                          </a:solidFill>
                          <a:effectLst/>
                          <a:latin typeface="Arial" pitchFamily="34" charset="0"/>
                        </a:rPr>
                        <a:t>X(1)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FF"/>
                          </a:solidFill>
                          <a:effectLst/>
                          <a:latin typeface="Arial" pitchFamily="34" charset="0"/>
                        </a:rPr>
                        <a:t>X(3)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C00000"/>
                          </a:solidFill>
                          <a:effectLst/>
                          <a:latin typeface="Arial" pitchFamily="34" charset="0"/>
                        </a:rPr>
                        <a:t>X(4)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FF"/>
                          </a:solidFill>
                          <a:effectLst/>
                          <a:latin typeface="Arial" pitchFamily="34" charset="0"/>
                        </a:rPr>
                        <a:t>X(6)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C00000"/>
                          </a:solidFill>
                          <a:effectLst/>
                          <a:latin typeface="Arial" pitchFamily="34" charset="0"/>
                        </a:rPr>
                        <a:t>X(7)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X(8)</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a:ln>
                            <a:noFill/>
                          </a:ln>
                          <a:solidFill>
                            <a:srgbClr val="000000"/>
                          </a:solidFill>
                          <a:effectLst/>
                          <a:latin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0000FF"/>
                          </a:solidFill>
                          <a:effectLst/>
                          <a:latin typeface="Arial" pitchFamily="34" charset="0"/>
                        </a:rPr>
                        <a:t>X(9)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rgbClr val="C00000"/>
                          </a:solidFill>
                          <a:effectLst/>
                          <a:latin typeface="Arial" pitchFamily="34" charset="0"/>
                        </a:rPr>
                        <a:t>X(10)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1" i="0" u="none" strike="noStrike" cap="none" normalizeH="0" baseline="0">
                          <a:ln>
                            <a:noFill/>
                          </a:ln>
                          <a:solidFill>
                            <a:schemeClr val="tx1"/>
                          </a:solidFill>
                          <a:effectLst/>
                          <a:latin typeface="Arial" pitchFamily="34" charset="0"/>
                        </a:rPr>
                        <a:t>X(11)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6525" name="Line 45"/>
          <p:cNvSpPr>
            <a:spLocks noChangeShapeType="1"/>
          </p:cNvSpPr>
          <p:nvPr/>
        </p:nvSpPr>
        <p:spPr bwMode="auto">
          <a:xfrm>
            <a:off x="1524000" y="2574925"/>
            <a:ext cx="747713" cy="409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graphicFrame>
        <p:nvGraphicFramePr>
          <p:cNvPr id="276526" name="Object 46"/>
          <p:cNvGraphicFramePr>
            <a:graphicFrameLocks noGrp="1" noChangeAspect="1"/>
          </p:cNvGraphicFramePr>
          <p:nvPr>
            <p:ph/>
          </p:nvPr>
        </p:nvGraphicFramePr>
        <p:xfrm>
          <a:off x="1727200" y="1274763"/>
          <a:ext cx="5510213" cy="922337"/>
        </p:xfrm>
        <a:graphic>
          <a:graphicData uri="http://schemas.openxmlformats.org/presentationml/2006/ole">
            <mc:AlternateContent xmlns:mc="http://schemas.openxmlformats.org/markup-compatibility/2006">
              <mc:Choice xmlns:v="urn:schemas-microsoft-com:vml" Requires="v">
                <p:oleObj name="Equation" r:id="rId2" imgW="2959100" imgH="495300" progId="Equation.DSMT4">
                  <p:embed/>
                </p:oleObj>
              </mc:Choice>
              <mc:Fallback>
                <p:oleObj name="Equation" r:id="rId2" imgW="2959100" imgH="495300" progId="Equation.DSMT4">
                  <p:embed/>
                  <p:pic>
                    <p:nvPicPr>
                      <p:cNvPr id="276526" name="Object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1274763"/>
                        <a:ext cx="5510213" cy="9223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30" name="Rectangle 50"/>
          <p:cNvSpPr>
            <a:spLocks noChangeArrowheads="1"/>
          </p:cNvSpPr>
          <p:nvPr/>
        </p:nvSpPr>
        <p:spPr bwMode="auto">
          <a:xfrm>
            <a:off x="531813" y="5638800"/>
            <a:ext cx="807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5138" indent="-465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buClr>
                <a:srgbClr val="FFFF00"/>
              </a:buClr>
              <a:buSzPct val="60000"/>
              <a:buFont typeface="Wingdings" panose="05000000000000000000" pitchFamily="2" charset="2"/>
              <a:buChar char="n"/>
            </a:pPr>
            <a:r>
              <a:rPr lang="en-US" altLang="en-US" sz="2400">
                <a:solidFill>
                  <a:srgbClr val="000000"/>
                </a:solidFill>
                <a:latin typeface="Arial "/>
              </a:rPr>
              <a:t>Đọc dữ liệu ra theo thứ tự từng hàng </a:t>
            </a:r>
            <a:r>
              <a:rPr lang="en-US" altLang="en-US" sz="2400" b="1">
                <a:solidFill>
                  <a:srgbClr val="000000"/>
                </a:solidFill>
                <a:latin typeface="Arial "/>
              </a:rPr>
              <a:t>X(k)</a:t>
            </a:r>
          </a:p>
        </p:txBody>
      </p:sp>
    </p:spTree>
    <p:extLst>
      <p:ext uri="{BB962C8B-B14F-4D97-AF65-F5344CB8AC3E}">
        <p14:creationId xmlns:p14="http://schemas.microsoft.com/office/powerpoint/2010/main" val="4002314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76482">
                                            <p:txEl>
                                              <p:pRg st="0" end="0"/>
                                            </p:txEl>
                                          </p:spTgt>
                                        </p:tgtEl>
                                        <p:attrNameLst>
                                          <p:attrName>style.visibility</p:attrName>
                                        </p:attrNameLst>
                                      </p:cBhvr>
                                      <p:to>
                                        <p:strVal val="visible"/>
                                      </p:to>
                                    </p:set>
                                    <p:animEffect transition="in" filter="blinds(horizontal)">
                                      <p:cBhvr>
                                        <p:cTn id="7" dur="500"/>
                                        <p:tgtEl>
                                          <p:spTgt spid="27648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526"/>
                                        </p:tgtEl>
                                        <p:attrNameLst>
                                          <p:attrName>style.visibility</p:attrName>
                                        </p:attrNameLst>
                                      </p:cBhvr>
                                      <p:to>
                                        <p:strVal val="visible"/>
                                      </p:to>
                                    </p:set>
                                    <p:animEffect transition="in" filter="blinds(horizontal)">
                                      <p:cBhvr>
                                        <p:cTn id="10" dur="500"/>
                                        <p:tgtEl>
                                          <p:spTgt spid="2765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76484"/>
                                        </p:tgtEl>
                                        <p:attrNameLst>
                                          <p:attrName>style.visibility</p:attrName>
                                        </p:attrNameLst>
                                      </p:cBhvr>
                                      <p:to>
                                        <p:strVal val="visible"/>
                                      </p:to>
                                    </p:set>
                                    <p:animEffect transition="in" filter="blinds(horizontal)">
                                      <p:cBhvr>
                                        <p:cTn id="15" dur="500"/>
                                        <p:tgtEl>
                                          <p:spTgt spid="276484"/>
                                        </p:tgtEl>
                                      </p:cBhvr>
                                    </p:animEffect>
                                  </p:childTnLst>
                                </p:cTn>
                              </p:par>
                              <p:par>
                                <p:cTn id="16" presetID="3" presetClass="entr" presetSubtype="10" fill="hold" nodeType="withEffect">
                                  <p:stCondLst>
                                    <p:cond delay="0"/>
                                  </p:stCondLst>
                                  <p:childTnLst>
                                    <p:set>
                                      <p:cBhvr>
                                        <p:cTn id="17" dur="1" fill="hold">
                                          <p:stCondLst>
                                            <p:cond delay="0"/>
                                          </p:stCondLst>
                                        </p:cTn>
                                        <p:tgtEl>
                                          <p:spTgt spid="276525"/>
                                        </p:tgtEl>
                                        <p:attrNameLst>
                                          <p:attrName>style.visibility</p:attrName>
                                        </p:attrNameLst>
                                      </p:cBhvr>
                                      <p:to>
                                        <p:strVal val="visible"/>
                                      </p:to>
                                    </p:set>
                                    <p:animEffect transition="in" filter="blinds(horizontal)">
                                      <p:cBhvr>
                                        <p:cTn id="18" dur="500"/>
                                        <p:tgtEl>
                                          <p:spTgt spid="2765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6530">
                                            <p:txEl>
                                              <p:pRg st="0" end="0"/>
                                            </p:txEl>
                                          </p:spTgt>
                                        </p:tgtEl>
                                        <p:attrNameLst>
                                          <p:attrName>style.visibility</p:attrName>
                                        </p:attrNameLst>
                                      </p:cBhvr>
                                      <p:to>
                                        <p:strVal val="visible"/>
                                      </p:to>
                                    </p:set>
                                    <p:animEffect transition="in" filter="blinds(horizontal)">
                                      <p:cBhvr>
                                        <p:cTn id="23" dur="500"/>
                                        <p:tgtEl>
                                          <p:spTgt spid="2765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build="p"/>
      <p:bldP spid="27653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457200" y="487363"/>
            <a:ext cx="8001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Font typeface="Wingdings" panose="05000000000000000000" pitchFamily="2" charset="2"/>
              <a:buChar char="§"/>
            </a:pPr>
            <a:r>
              <a:rPr lang="en-US" altLang="en-US" sz="2400" b="1" u="sng">
                <a:latin typeface="Arial" panose="020B0604020202020204" pitchFamily="34" charset="0"/>
              </a:rPr>
              <a:t>Lưu đồ FFT dãy x(n) N=N</a:t>
            </a:r>
            <a:r>
              <a:rPr lang="en-US" altLang="en-US" sz="2400" b="1" u="sng" baseline="-25000">
                <a:latin typeface="Arial" panose="020B0604020202020204" pitchFamily="34" charset="0"/>
              </a:rPr>
              <a:t>1</a:t>
            </a:r>
            <a:r>
              <a:rPr lang="en-US" altLang="en-US" sz="2400" b="1" u="sng">
                <a:latin typeface="Arial" panose="020B0604020202020204" pitchFamily="34" charset="0"/>
              </a:rPr>
              <a:t>N</a:t>
            </a:r>
            <a:r>
              <a:rPr lang="en-US" altLang="en-US" sz="2400" b="1" u="sng" baseline="-25000">
                <a:latin typeface="Arial" panose="020B0604020202020204" pitchFamily="34" charset="0"/>
              </a:rPr>
              <a:t>2</a:t>
            </a:r>
            <a:r>
              <a:rPr lang="en-US" altLang="en-US" sz="2400" b="1" u="sng">
                <a:latin typeface="Arial" panose="020B0604020202020204" pitchFamily="34" charset="0"/>
              </a:rPr>
              <a:t>, với N</a:t>
            </a:r>
            <a:r>
              <a:rPr lang="en-US" altLang="en-US" sz="2400" b="1" u="sng" baseline="-25000">
                <a:latin typeface="Arial" panose="020B0604020202020204" pitchFamily="34" charset="0"/>
              </a:rPr>
              <a:t>1</a:t>
            </a:r>
            <a:r>
              <a:rPr lang="en-US" altLang="en-US" sz="2400" b="1" u="sng">
                <a:latin typeface="Arial" panose="020B0604020202020204" pitchFamily="34" charset="0"/>
              </a:rPr>
              <a:t>=3, N</a:t>
            </a:r>
            <a:r>
              <a:rPr lang="en-US" altLang="en-US" sz="2400" b="1" u="sng" baseline="-25000">
                <a:latin typeface="Arial" panose="020B0604020202020204" pitchFamily="34" charset="0"/>
              </a:rPr>
              <a:t>2</a:t>
            </a:r>
            <a:r>
              <a:rPr lang="en-US" altLang="en-US" sz="2400" b="1" u="sng">
                <a:latin typeface="Arial" panose="020B0604020202020204" pitchFamily="34" charset="0"/>
              </a:rPr>
              <a:t>=4: </a:t>
            </a:r>
          </a:p>
        </p:txBody>
      </p:sp>
      <p:grpSp>
        <p:nvGrpSpPr>
          <p:cNvPr id="72707" name="Group 2"/>
          <p:cNvGrpSpPr>
            <a:grpSpLocks/>
          </p:cNvGrpSpPr>
          <p:nvPr/>
        </p:nvGrpSpPr>
        <p:grpSpPr bwMode="auto">
          <a:xfrm>
            <a:off x="742950" y="1371600"/>
            <a:ext cx="7639050" cy="5038725"/>
            <a:chOff x="742950" y="1371600"/>
            <a:chExt cx="7639051" cy="5038726"/>
          </a:xfrm>
        </p:grpSpPr>
        <p:sp>
          <p:nvSpPr>
            <p:cNvPr id="72708" name="Line 4"/>
            <p:cNvSpPr>
              <a:spLocks noChangeShapeType="1"/>
            </p:cNvSpPr>
            <p:nvPr/>
          </p:nvSpPr>
          <p:spPr bwMode="auto">
            <a:xfrm>
              <a:off x="1308100" y="161448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09" name="Line 6"/>
            <p:cNvSpPr>
              <a:spLocks noChangeShapeType="1"/>
            </p:cNvSpPr>
            <p:nvPr/>
          </p:nvSpPr>
          <p:spPr bwMode="auto">
            <a:xfrm>
              <a:off x="1308100" y="20288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10" name="Text Box 8"/>
            <p:cNvSpPr txBox="1">
              <a:spLocks noChangeArrowheads="1"/>
            </p:cNvSpPr>
            <p:nvPr/>
          </p:nvSpPr>
          <p:spPr bwMode="auto">
            <a:xfrm>
              <a:off x="1938338" y="1509713"/>
              <a:ext cx="981075" cy="10239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DFT</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N</a:t>
              </a:r>
              <a:r>
                <a:rPr lang="en-US" altLang="en-US" sz="2000" b="1" baseline="-25000">
                  <a:latin typeface="Arial" panose="020B0604020202020204" pitchFamily="34" charset="0"/>
                </a:rPr>
                <a:t>1</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điểm</a:t>
              </a:r>
            </a:p>
          </p:txBody>
        </p:sp>
        <p:sp>
          <p:nvSpPr>
            <p:cNvPr id="72711" name="Text Box 9"/>
            <p:cNvSpPr txBox="1">
              <a:spLocks noChangeArrowheads="1"/>
            </p:cNvSpPr>
            <p:nvPr/>
          </p:nvSpPr>
          <p:spPr bwMode="auto">
            <a:xfrm>
              <a:off x="742950" y="1385888"/>
              <a:ext cx="53340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30000"/>
                </a:lnSpc>
                <a:buClr>
                  <a:schemeClr val="tx1"/>
                </a:buClr>
                <a:buSzPct val="60000"/>
                <a:buFont typeface="Wingdings" panose="05000000000000000000" pitchFamily="2" charset="2"/>
                <a:buNone/>
              </a:pPr>
              <a:r>
                <a:rPr lang="en-US" altLang="en-US" sz="1800" b="1">
                  <a:solidFill>
                    <a:srgbClr val="0000FF"/>
                  </a:solidFill>
                  <a:latin typeface="Arial" panose="020B0604020202020204" pitchFamily="34" charset="0"/>
                </a:rPr>
                <a:t>x(0)</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0000FF"/>
                  </a:solidFill>
                  <a:latin typeface="Arial" panose="020B0604020202020204" pitchFamily="34" charset="0"/>
                </a:rPr>
                <a:t>x(4)</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0000FF"/>
                  </a:solidFill>
                  <a:latin typeface="Arial" panose="020B0604020202020204" pitchFamily="34" charset="0"/>
                </a:rPr>
                <a:t>x(8)</a:t>
              </a:r>
            </a:p>
          </p:txBody>
        </p:sp>
        <p:sp>
          <p:nvSpPr>
            <p:cNvPr id="72712" name="Text Box 27"/>
            <p:cNvSpPr txBox="1">
              <a:spLocks noChangeArrowheads="1"/>
            </p:cNvSpPr>
            <p:nvPr/>
          </p:nvSpPr>
          <p:spPr bwMode="auto">
            <a:xfrm>
              <a:off x="2971800" y="2519363"/>
              <a:ext cx="533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25000"/>
                </a:lnSpc>
                <a:buClr>
                  <a:schemeClr val="tx1"/>
                </a:buClr>
                <a:buSzPct val="60000"/>
                <a:buFont typeface="Wingdings" panose="05000000000000000000" pitchFamily="2" charset="2"/>
                <a:buNone/>
              </a:pPr>
              <a:r>
                <a:rPr lang="en-US" altLang="en-US" sz="1800" b="1">
                  <a:solidFill>
                    <a:srgbClr val="0000FF"/>
                  </a:solidFill>
                  <a:latin typeface="Arial" panose="020B0604020202020204" pitchFamily="34" charset="0"/>
                </a:rPr>
                <a:t>W</a:t>
              </a:r>
              <a:r>
                <a:rPr lang="en-US" altLang="en-US" sz="1800" b="1" baseline="30000">
                  <a:solidFill>
                    <a:srgbClr val="0000FF"/>
                  </a:solidFill>
                  <a:latin typeface="Arial" panose="020B0604020202020204" pitchFamily="34" charset="0"/>
                </a:rPr>
                <a:t>0</a:t>
              </a:r>
            </a:p>
            <a:p>
              <a:pPr algn="ctr" eaLnBrk="1" hangingPunct="1">
                <a:lnSpc>
                  <a:spcPct val="125000"/>
                </a:lnSpc>
                <a:buClr>
                  <a:schemeClr val="tx1"/>
                </a:buClr>
                <a:buSzPct val="60000"/>
                <a:buFont typeface="Wingdings" panose="05000000000000000000" pitchFamily="2" charset="2"/>
                <a:buNone/>
              </a:pPr>
              <a:r>
                <a:rPr lang="en-US" altLang="en-US" sz="1800" b="1">
                  <a:solidFill>
                    <a:srgbClr val="0000FF"/>
                  </a:solidFill>
                  <a:latin typeface="Arial" panose="020B0604020202020204" pitchFamily="34" charset="0"/>
                </a:rPr>
                <a:t>W</a:t>
              </a:r>
              <a:r>
                <a:rPr lang="en-US" altLang="en-US" sz="1800" b="1" baseline="30000">
                  <a:solidFill>
                    <a:srgbClr val="0000FF"/>
                  </a:solidFill>
                  <a:latin typeface="Arial" panose="020B0604020202020204" pitchFamily="34" charset="0"/>
                </a:rPr>
                <a:t>1</a:t>
              </a:r>
            </a:p>
            <a:p>
              <a:pPr algn="ctr" eaLnBrk="1" hangingPunct="1">
                <a:lnSpc>
                  <a:spcPct val="125000"/>
                </a:lnSpc>
                <a:buClr>
                  <a:schemeClr val="tx1"/>
                </a:buClr>
                <a:buSzPct val="60000"/>
                <a:buFont typeface="Wingdings" panose="05000000000000000000" pitchFamily="2" charset="2"/>
                <a:buNone/>
              </a:pPr>
              <a:r>
                <a:rPr lang="en-US" altLang="en-US" sz="1800" b="1">
                  <a:solidFill>
                    <a:srgbClr val="0000FF"/>
                  </a:solidFill>
                  <a:latin typeface="Arial "/>
                </a:rPr>
                <a:t>W</a:t>
              </a:r>
              <a:r>
                <a:rPr lang="en-US" altLang="en-US" sz="1800" b="1" baseline="30000">
                  <a:solidFill>
                    <a:srgbClr val="0000FF"/>
                  </a:solidFill>
                  <a:latin typeface="Arial "/>
                </a:rPr>
                <a:t>2</a:t>
              </a:r>
            </a:p>
          </p:txBody>
        </p:sp>
        <p:sp>
          <p:nvSpPr>
            <p:cNvPr id="72713" name="Line 82"/>
            <p:cNvSpPr>
              <a:spLocks noChangeShapeType="1"/>
            </p:cNvSpPr>
            <p:nvPr/>
          </p:nvSpPr>
          <p:spPr bwMode="auto">
            <a:xfrm>
              <a:off x="1309688" y="24098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14" name="Line 113"/>
            <p:cNvSpPr>
              <a:spLocks noChangeShapeType="1"/>
            </p:cNvSpPr>
            <p:nvPr/>
          </p:nvSpPr>
          <p:spPr bwMode="auto">
            <a:xfrm>
              <a:off x="1327150" y="28670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15" name="Line 114"/>
            <p:cNvSpPr>
              <a:spLocks noChangeShapeType="1"/>
            </p:cNvSpPr>
            <p:nvPr/>
          </p:nvSpPr>
          <p:spPr bwMode="auto">
            <a:xfrm>
              <a:off x="1327150" y="328136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16" name="Text Box 115"/>
            <p:cNvSpPr txBox="1">
              <a:spLocks noChangeArrowheads="1"/>
            </p:cNvSpPr>
            <p:nvPr/>
          </p:nvSpPr>
          <p:spPr bwMode="auto">
            <a:xfrm>
              <a:off x="1943100" y="2762250"/>
              <a:ext cx="981075" cy="10239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DFT</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N</a:t>
              </a:r>
              <a:r>
                <a:rPr lang="en-US" altLang="en-US" sz="2000" b="1" baseline="-25000">
                  <a:latin typeface="Arial" panose="020B0604020202020204" pitchFamily="34" charset="0"/>
                </a:rPr>
                <a:t>1</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điểm</a:t>
              </a:r>
            </a:p>
          </p:txBody>
        </p:sp>
        <p:sp>
          <p:nvSpPr>
            <p:cNvPr id="72717" name="Text Box 116"/>
            <p:cNvSpPr txBox="1">
              <a:spLocks noChangeArrowheads="1"/>
            </p:cNvSpPr>
            <p:nvPr/>
          </p:nvSpPr>
          <p:spPr bwMode="auto">
            <a:xfrm>
              <a:off x="747713" y="2638425"/>
              <a:ext cx="53340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30000"/>
                </a:lnSpc>
                <a:buClr>
                  <a:schemeClr val="tx1"/>
                </a:buClr>
                <a:buSzPct val="60000"/>
                <a:buFont typeface="Wingdings" panose="05000000000000000000" pitchFamily="2" charset="2"/>
                <a:buNone/>
              </a:pPr>
              <a:r>
                <a:rPr lang="en-US" altLang="en-US" sz="1800" b="1">
                  <a:solidFill>
                    <a:srgbClr val="FF0000"/>
                  </a:solidFill>
                  <a:latin typeface="Arial" panose="020B0604020202020204" pitchFamily="34" charset="0"/>
                </a:rPr>
                <a:t>x(1)</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FF0000"/>
                  </a:solidFill>
                  <a:latin typeface="Arial" panose="020B0604020202020204" pitchFamily="34" charset="0"/>
                </a:rPr>
                <a:t>x(5)</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FF0000"/>
                  </a:solidFill>
                  <a:latin typeface="Arial" panose="020B0604020202020204" pitchFamily="34" charset="0"/>
                </a:rPr>
                <a:t>x(9)</a:t>
              </a:r>
            </a:p>
          </p:txBody>
        </p:sp>
        <p:sp>
          <p:nvSpPr>
            <p:cNvPr id="72718" name="Line 117"/>
            <p:cNvSpPr>
              <a:spLocks noChangeShapeType="1"/>
            </p:cNvSpPr>
            <p:nvPr/>
          </p:nvSpPr>
          <p:spPr bwMode="auto">
            <a:xfrm>
              <a:off x="1314450" y="366236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19" name="Line 118"/>
            <p:cNvSpPr>
              <a:spLocks noChangeShapeType="1"/>
            </p:cNvSpPr>
            <p:nvPr/>
          </p:nvSpPr>
          <p:spPr bwMode="auto">
            <a:xfrm>
              <a:off x="1331913" y="41005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20" name="Line 119"/>
            <p:cNvSpPr>
              <a:spLocks noChangeShapeType="1"/>
            </p:cNvSpPr>
            <p:nvPr/>
          </p:nvSpPr>
          <p:spPr bwMode="auto">
            <a:xfrm>
              <a:off x="1331913" y="4514850"/>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21" name="Text Box 120"/>
            <p:cNvSpPr txBox="1">
              <a:spLocks noChangeArrowheads="1"/>
            </p:cNvSpPr>
            <p:nvPr/>
          </p:nvSpPr>
          <p:spPr bwMode="auto">
            <a:xfrm>
              <a:off x="1947863" y="3995738"/>
              <a:ext cx="981075" cy="10239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DFT</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N</a:t>
              </a:r>
              <a:r>
                <a:rPr lang="en-US" altLang="en-US" sz="2000" b="1" baseline="-25000">
                  <a:latin typeface="Arial" panose="020B0604020202020204" pitchFamily="34" charset="0"/>
                </a:rPr>
                <a:t>1</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điểm</a:t>
              </a:r>
            </a:p>
          </p:txBody>
        </p:sp>
        <p:sp>
          <p:nvSpPr>
            <p:cNvPr id="72722" name="Text Box 121"/>
            <p:cNvSpPr txBox="1">
              <a:spLocks noChangeArrowheads="1"/>
            </p:cNvSpPr>
            <p:nvPr/>
          </p:nvSpPr>
          <p:spPr bwMode="auto">
            <a:xfrm>
              <a:off x="752475" y="3871913"/>
              <a:ext cx="53340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30000"/>
                </a:lnSpc>
                <a:buClr>
                  <a:schemeClr val="tx1"/>
                </a:buClr>
                <a:buSzPct val="60000"/>
                <a:buFont typeface="Wingdings" panose="05000000000000000000" pitchFamily="2" charset="2"/>
                <a:buNone/>
              </a:pPr>
              <a:r>
                <a:rPr lang="en-US" altLang="en-US" sz="1800" b="1">
                  <a:solidFill>
                    <a:srgbClr val="00CC00"/>
                  </a:solidFill>
                  <a:latin typeface="Arial" panose="020B0604020202020204" pitchFamily="34" charset="0"/>
                </a:rPr>
                <a:t>x(2)</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00CC00"/>
                  </a:solidFill>
                  <a:latin typeface="Arial" panose="020B0604020202020204" pitchFamily="34" charset="0"/>
                </a:rPr>
                <a:t>x(6)</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00CC00"/>
                  </a:solidFill>
                  <a:latin typeface="Arial" panose="020B0604020202020204" pitchFamily="34" charset="0"/>
                </a:rPr>
                <a:t>x(10)</a:t>
              </a:r>
            </a:p>
          </p:txBody>
        </p:sp>
        <p:sp>
          <p:nvSpPr>
            <p:cNvPr id="72723" name="Line 122"/>
            <p:cNvSpPr>
              <a:spLocks noChangeShapeType="1"/>
            </p:cNvSpPr>
            <p:nvPr/>
          </p:nvSpPr>
          <p:spPr bwMode="auto">
            <a:xfrm>
              <a:off x="1319213" y="4895850"/>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24" name="Line 123"/>
            <p:cNvSpPr>
              <a:spLocks noChangeShapeType="1"/>
            </p:cNvSpPr>
            <p:nvPr/>
          </p:nvSpPr>
          <p:spPr bwMode="auto">
            <a:xfrm>
              <a:off x="1336675" y="538638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25" name="Line 124"/>
            <p:cNvSpPr>
              <a:spLocks noChangeShapeType="1"/>
            </p:cNvSpPr>
            <p:nvPr/>
          </p:nvSpPr>
          <p:spPr bwMode="auto">
            <a:xfrm>
              <a:off x="1336675" y="58007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26" name="Text Box 125"/>
            <p:cNvSpPr txBox="1">
              <a:spLocks noChangeArrowheads="1"/>
            </p:cNvSpPr>
            <p:nvPr/>
          </p:nvSpPr>
          <p:spPr bwMode="auto">
            <a:xfrm>
              <a:off x="1952625" y="5267325"/>
              <a:ext cx="981075" cy="10239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DFT</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N</a:t>
              </a:r>
              <a:r>
                <a:rPr lang="en-US" altLang="en-US" sz="2000" b="1" baseline="-25000">
                  <a:latin typeface="Arial" panose="020B0604020202020204" pitchFamily="34" charset="0"/>
                </a:rPr>
                <a:t>1</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điểm</a:t>
              </a:r>
            </a:p>
          </p:txBody>
        </p:sp>
        <p:sp>
          <p:nvSpPr>
            <p:cNvPr id="72727" name="Text Box 126"/>
            <p:cNvSpPr txBox="1">
              <a:spLocks noChangeArrowheads="1"/>
            </p:cNvSpPr>
            <p:nvPr/>
          </p:nvSpPr>
          <p:spPr bwMode="auto">
            <a:xfrm>
              <a:off x="757238" y="5157788"/>
              <a:ext cx="53340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30000"/>
                </a:lnSpc>
                <a:buClr>
                  <a:schemeClr val="tx1"/>
                </a:buClr>
                <a:buSzPct val="60000"/>
                <a:buFont typeface="Wingdings" panose="05000000000000000000" pitchFamily="2" charset="2"/>
                <a:buNone/>
              </a:pPr>
              <a:r>
                <a:rPr lang="en-US" altLang="en-US" sz="1800" b="1">
                  <a:latin typeface="Arial" panose="020B0604020202020204" pitchFamily="34" charset="0"/>
                </a:rPr>
                <a:t>x(3)</a:t>
              </a:r>
            </a:p>
            <a:p>
              <a:pPr algn="ctr" eaLnBrk="1" hangingPunct="1">
                <a:lnSpc>
                  <a:spcPct val="130000"/>
                </a:lnSpc>
                <a:buClr>
                  <a:schemeClr val="tx1"/>
                </a:buClr>
                <a:buSzPct val="60000"/>
                <a:buFont typeface="Wingdings" panose="05000000000000000000" pitchFamily="2" charset="2"/>
                <a:buNone/>
              </a:pPr>
              <a:r>
                <a:rPr lang="en-US" altLang="en-US" sz="1800" b="1">
                  <a:latin typeface="Arial" panose="020B0604020202020204" pitchFamily="34" charset="0"/>
                </a:rPr>
                <a:t>x(7)</a:t>
              </a:r>
            </a:p>
            <a:p>
              <a:pPr algn="ctr" eaLnBrk="1" hangingPunct="1">
                <a:lnSpc>
                  <a:spcPct val="130000"/>
                </a:lnSpc>
                <a:buClr>
                  <a:schemeClr val="tx1"/>
                </a:buClr>
                <a:buSzPct val="60000"/>
                <a:buFont typeface="Wingdings" panose="05000000000000000000" pitchFamily="2" charset="2"/>
                <a:buNone/>
              </a:pPr>
              <a:r>
                <a:rPr lang="en-US" altLang="en-US" sz="1800" b="1">
                  <a:latin typeface="Arial" panose="020B0604020202020204" pitchFamily="34" charset="0"/>
                </a:rPr>
                <a:t>x(11)</a:t>
              </a:r>
            </a:p>
          </p:txBody>
        </p:sp>
        <p:sp>
          <p:nvSpPr>
            <p:cNvPr id="72728" name="Line 127"/>
            <p:cNvSpPr>
              <a:spLocks noChangeShapeType="1"/>
            </p:cNvSpPr>
            <p:nvPr/>
          </p:nvSpPr>
          <p:spPr bwMode="auto">
            <a:xfrm>
              <a:off x="1323975" y="61817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29" name="Line 128"/>
            <p:cNvSpPr>
              <a:spLocks noChangeShapeType="1"/>
            </p:cNvSpPr>
            <p:nvPr/>
          </p:nvSpPr>
          <p:spPr bwMode="auto">
            <a:xfrm>
              <a:off x="2922588" y="161448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30" name="Line 129"/>
            <p:cNvSpPr>
              <a:spLocks noChangeShapeType="1"/>
            </p:cNvSpPr>
            <p:nvPr/>
          </p:nvSpPr>
          <p:spPr bwMode="auto">
            <a:xfrm>
              <a:off x="2922588" y="20288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31" name="Line 130"/>
            <p:cNvSpPr>
              <a:spLocks noChangeShapeType="1"/>
            </p:cNvSpPr>
            <p:nvPr/>
          </p:nvSpPr>
          <p:spPr bwMode="auto">
            <a:xfrm>
              <a:off x="2924175" y="24098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32" name="Line 131"/>
            <p:cNvSpPr>
              <a:spLocks noChangeShapeType="1"/>
            </p:cNvSpPr>
            <p:nvPr/>
          </p:nvSpPr>
          <p:spPr bwMode="auto">
            <a:xfrm>
              <a:off x="2921000" y="28670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33" name="Line 132"/>
            <p:cNvSpPr>
              <a:spLocks noChangeShapeType="1"/>
            </p:cNvSpPr>
            <p:nvPr/>
          </p:nvSpPr>
          <p:spPr bwMode="auto">
            <a:xfrm>
              <a:off x="2921000" y="328136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34" name="Line 133"/>
            <p:cNvSpPr>
              <a:spLocks noChangeShapeType="1"/>
            </p:cNvSpPr>
            <p:nvPr/>
          </p:nvSpPr>
          <p:spPr bwMode="auto">
            <a:xfrm>
              <a:off x="2922588" y="366236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35" name="Line 134"/>
            <p:cNvSpPr>
              <a:spLocks noChangeShapeType="1"/>
            </p:cNvSpPr>
            <p:nvPr/>
          </p:nvSpPr>
          <p:spPr bwMode="auto">
            <a:xfrm>
              <a:off x="2919413" y="410527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36" name="Line 135"/>
            <p:cNvSpPr>
              <a:spLocks noChangeShapeType="1"/>
            </p:cNvSpPr>
            <p:nvPr/>
          </p:nvSpPr>
          <p:spPr bwMode="auto">
            <a:xfrm>
              <a:off x="2919413" y="45196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37" name="Line 136"/>
            <p:cNvSpPr>
              <a:spLocks noChangeShapeType="1"/>
            </p:cNvSpPr>
            <p:nvPr/>
          </p:nvSpPr>
          <p:spPr bwMode="auto">
            <a:xfrm>
              <a:off x="2921000" y="49006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38" name="Line 137"/>
            <p:cNvSpPr>
              <a:spLocks noChangeShapeType="1"/>
            </p:cNvSpPr>
            <p:nvPr/>
          </p:nvSpPr>
          <p:spPr bwMode="auto">
            <a:xfrm>
              <a:off x="2932113" y="540067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39" name="Line 138"/>
            <p:cNvSpPr>
              <a:spLocks noChangeShapeType="1"/>
            </p:cNvSpPr>
            <p:nvPr/>
          </p:nvSpPr>
          <p:spPr bwMode="auto">
            <a:xfrm>
              <a:off x="2932113" y="58150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40" name="Line 139"/>
            <p:cNvSpPr>
              <a:spLocks noChangeShapeType="1"/>
            </p:cNvSpPr>
            <p:nvPr/>
          </p:nvSpPr>
          <p:spPr bwMode="auto">
            <a:xfrm>
              <a:off x="2933700" y="61960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41" name="Line 143"/>
            <p:cNvSpPr>
              <a:spLocks noChangeShapeType="1"/>
            </p:cNvSpPr>
            <p:nvPr/>
          </p:nvSpPr>
          <p:spPr bwMode="auto">
            <a:xfrm>
              <a:off x="3105150" y="2871788"/>
              <a:ext cx="228600" cy="0"/>
            </a:xfrm>
            <a:prstGeom prst="line">
              <a:avLst/>
            </a:prstGeom>
            <a:noFill/>
            <a:ln w="31750">
              <a:solidFill>
                <a:srgbClr val="0000FF"/>
              </a:solidFill>
              <a:round/>
              <a:headEnd/>
              <a:tailEnd type="triangle" w="lg" len="lg"/>
            </a:ln>
            <a:extLst>
              <a:ext uri="{909E8E84-426E-40DD-AFC4-6F175D3DCCD1}">
                <a14:hiddenFill xmlns:a14="http://schemas.microsoft.com/office/drawing/2010/main">
                  <a:noFill/>
                </a14:hiddenFill>
              </a:ext>
            </a:extLst>
          </p:spPr>
          <p:txBody>
            <a:bodyPr anchor="ctr"/>
            <a:lstStyle/>
            <a:p>
              <a:endParaRPr lang="en-GB"/>
            </a:p>
          </p:txBody>
        </p:sp>
        <p:sp>
          <p:nvSpPr>
            <p:cNvPr id="72742" name="Line 145"/>
            <p:cNvSpPr>
              <a:spLocks noChangeShapeType="1"/>
            </p:cNvSpPr>
            <p:nvPr/>
          </p:nvSpPr>
          <p:spPr bwMode="auto">
            <a:xfrm>
              <a:off x="3124200" y="3281363"/>
              <a:ext cx="228600" cy="0"/>
            </a:xfrm>
            <a:prstGeom prst="line">
              <a:avLst/>
            </a:prstGeom>
            <a:noFill/>
            <a:ln w="31750">
              <a:solidFill>
                <a:srgbClr val="0000FF"/>
              </a:solidFill>
              <a:round/>
              <a:headEnd/>
              <a:tailEnd type="triangle" w="lg" len="lg"/>
            </a:ln>
            <a:extLst>
              <a:ext uri="{909E8E84-426E-40DD-AFC4-6F175D3DCCD1}">
                <a14:hiddenFill xmlns:a14="http://schemas.microsoft.com/office/drawing/2010/main">
                  <a:noFill/>
                </a14:hiddenFill>
              </a:ext>
            </a:extLst>
          </p:spPr>
          <p:txBody>
            <a:bodyPr anchor="ctr"/>
            <a:lstStyle/>
            <a:p>
              <a:endParaRPr lang="en-GB"/>
            </a:p>
          </p:txBody>
        </p:sp>
        <p:sp>
          <p:nvSpPr>
            <p:cNvPr id="72743" name="Line 146"/>
            <p:cNvSpPr>
              <a:spLocks noChangeShapeType="1"/>
            </p:cNvSpPr>
            <p:nvPr/>
          </p:nvSpPr>
          <p:spPr bwMode="auto">
            <a:xfrm>
              <a:off x="3105150" y="3662363"/>
              <a:ext cx="228600" cy="0"/>
            </a:xfrm>
            <a:prstGeom prst="line">
              <a:avLst/>
            </a:prstGeom>
            <a:noFill/>
            <a:ln w="31750">
              <a:solidFill>
                <a:srgbClr val="0000FF"/>
              </a:solidFill>
              <a:round/>
              <a:headEnd/>
              <a:tailEnd type="triangle" w="lg" len="lg"/>
            </a:ln>
            <a:extLst>
              <a:ext uri="{909E8E84-426E-40DD-AFC4-6F175D3DCCD1}">
                <a14:hiddenFill xmlns:a14="http://schemas.microsoft.com/office/drawing/2010/main">
                  <a:noFill/>
                </a14:hiddenFill>
              </a:ext>
            </a:extLst>
          </p:spPr>
          <p:txBody>
            <a:bodyPr anchor="ctr"/>
            <a:lstStyle/>
            <a:p>
              <a:endParaRPr lang="en-GB"/>
            </a:p>
          </p:txBody>
        </p:sp>
        <p:sp>
          <p:nvSpPr>
            <p:cNvPr id="72744" name="Text Box 155"/>
            <p:cNvSpPr txBox="1">
              <a:spLocks noChangeArrowheads="1"/>
            </p:cNvSpPr>
            <p:nvPr/>
          </p:nvSpPr>
          <p:spPr bwMode="auto">
            <a:xfrm>
              <a:off x="2971800" y="3760643"/>
              <a:ext cx="533400" cy="110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25000"/>
                </a:lnSpc>
                <a:buClr>
                  <a:schemeClr val="tx1"/>
                </a:buClr>
                <a:buSzPct val="60000"/>
                <a:buFont typeface="Wingdings" panose="05000000000000000000" pitchFamily="2" charset="2"/>
                <a:buNone/>
              </a:pPr>
              <a:r>
                <a:rPr lang="en-US" altLang="en-US" sz="1800" b="1">
                  <a:solidFill>
                    <a:srgbClr val="FF0000"/>
                  </a:solidFill>
                  <a:latin typeface="Arial" panose="020B0604020202020204" pitchFamily="34" charset="0"/>
                </a:rPr>
                <a:t>W</a:t>
              </a:r>
              <a:r>
                <a:rPr lang="en-US" altLang="en-US" sz="1800" b="1" baseline="30000">
                  <a:solidFill>
                    <a:srgbClr val="FF0000"/>
                  </a:solidFill>
                  <a:latin typeface="Arial" panose="020B0604020202020204" pitchFamily="34" charset="0"/>
                </a:rPr>
                <a:t>0</a:t>
              </a:r>
            </a:p>
            <a:p>
              <a:pPr algn="ctr" eaLnBrk="1" hangingPunct="1">
                <a:lnSpc>
                  <a:spcPct val="125000"/>
                </a:lnSpc>
                <a:buClr>
                  <a:schemeClr val="tx1"/>
                </a:buClr>
                <a:buSzPct val="60000"/>
                <a:buFont typeface="Wingdings" panose="05000000000000000000" pitchFamily="2" charset="2"/>
                <a:buNone/>
              </a:pPr>
              <a:r>
                <a:rPr lang="en-US" altLang="en-US" sz="1800" b="1">
                  <a:solidFill>
                    <a:srgbClr val="FF0000"/>
                  </a:solidFill>
                  <a:latin typeface="Arial" panose="020B0604020202020204" pitchFamily="34" charset="0"/>
                </a:rPr>
                <a:t>W</a:t>
              </a:r>
              <a:r>
                <a:rPr lang="en-US" altLang="en-US" sz="1800" b="1" baseline="30000">
                  <a:solidFill>
                    <a:srgbClr val="FF0000"/>
                  </a:solidFill>
                  <a:latin typeface="Arial" panose="020B0604020202020204" pitchFamily="34" charset="0"/>
                </a:rPr>
                <a:t>2</a:t>
              </a:r>
            </a:p>
            <a:p>
              <a:pPr algn="ctr" eaLnBrk="1" hangingPunct="1">
                <a:lnSpc>
                  <a:spcPct val="125000"/>
                </a:lnSpc>
                <a:buClr>
                  <a:schemeClr val="tx1"/>
                </a:buClr>
                <a:buSzPct val="60000"/>
                <a:buFont typeface="Wingdings" panose="05000000000000000000" pitchFamily="2" charset="2"/>
                <a:buNone/>
              </a:pPr>
              <a:r>
                <a:rPr lang="en-US" altLang="en-US" sz="1800" b="1">
                  <a:solidFill>
                    <a:srgbClr val="FF0000"/>
                  </a:solidFill>
                  <a:latin typeface="Arial "/>
                </a:rPr>
                <a:t>W</a:t>
              </a:r>
              <a:r>
                <a:rPr lang="en-US" altLang="en-US" sz="1800" b="1" baseline="30000">
                  <a:solidFill>
                    <a:srgbClr val="FF0000"/>
                  </a:solidFill>
                  <a:latin typeface="Arial "/>
                </a:rPr>
                <a:t>4</a:t>
              </a:r>
            </a:p>
          </p:txBody>
        </p:sp>
        <p:sp>
          <p:nvSpPr>
            <p:cNvPr id="72745" name="Line 156"/>
            <p:cNvSpPr>
              <a:spLocks noChangeShapeType="1"/>
            </p:cNvSpPr>
            <p:nvPr/>
          </p:nvSpPr>
          <p:spPr bwMode="auto">
            <a:xfrm>
              <a:off x="3105150" y="4100513"/>
              <a:ext cx="228600" cy="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lstStyle/>
            <a:p>
              <a:endParaRPr lang="en-GB"/>
            </a:p>
          </p:txBody>
        </p:sp>
        <p:sp>
          <p:nvSpPr>
            <p:cNvPr id="72746" name="Line 157"/>
            <p:cNvSpPr>
              <a:spLocks noChangeShapeType="1"/>
            </p:cNvSpPr>
            <p:nvPr/>
          </p:nvSpPr>
          <p:spPr bwMode="auto">
            <a:xfrm>
              <a:off x="3124200" y="4510088"/>
              <a:ext cx="228600" cy="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lstStyle/>
            <a:p>
              <a:endParaRPr lang="en-GB"/>
            </a:p>
          </p:txBody>
        </p:sp>
        <p:sp>
          <p:nvSpPr>
            <p:cNvPr id="72747" name="Line 158"/>
            <p:cNvSpPr>
              <a:spLocks noChangeShapeType="1"/>
            </p:cNvSpPr>
            <p:nvPr/>
          </p:nvSpPr>
          <p:spPr bwMode="auto">
            <a:xfrm>
              <a:off x="3105150" y="4891088"/>
              <a:ext cx="228600" cy="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lstStyle/>
            <a:p>
              <a:endParaRPr lang="en-GB"/>
            </a:p>
          </p:txBody>
        </p:sp>
        <p:sp>
          <p:nvSpPr>
            <p:cNvPr id="72748" name="Text Box 159"/>
            <p:cNvSpPr txBox="1">
              <a:spLocks noChangeArrowheads="1"/>
            </p:cNvSpPr>
            <p:nvPr/>
          </p:nvSpPr>
          <p:spPr bwMode="auto">
            <a:xfrm>
              <a:off x="2971800" y="5050729"/>
              <a:ext cx="533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25000"/>
                </a:lnSpc>
                <a:buClr>
                  <a:schemeClr val="tx1"/>
                </a:buClr>
                <a:buSzPct val="60000"/>
                <a:buFont typeface="Wingdings" panose="05000000000000000000" pitchFamily="2" charset="2"/>
                <a:buNone/>
              </a:pPr>
              <a:r>
                <a:rPr lang="en-US" altLang="en-US" sz="1800" b="1">
                  <a:latin typeface="Arial" panose="020B0604020202020204" pitchFamily="34" charset="0"/>
                </a:rPr>
                <a:t>W</a:t>
              </a:r>
              <a:r>
                <a:rPr lang="en-US" altLang="en-US" sz="1800" b="1" baseline="30000">
                  <a:latin typeface="Arial" panose="020B0604020202020204" pitchFamily="34" charset="0"/>
                </a:rPr>
                <a:t>0</a:t>
              </a:r>
            </a:p>
            <a:p>
              <a:pPr algn="ctr" eaLnBrk="1" hangingPunct="1">
                <a:lnSpc>
                  <a:spcPct val="125000"/>
                </a:lnSpc>
                <a:buClr>
                  <a:schemeClr val="tx1"/>
                </a:buClr>
                <a:buSzPct val="60000"/>
                <a:buFont typeface="Wingdings" panose="05000000000000000000" pitchFamily="2" charset="2"/>
                <a:buNone/>
              </a:pPr>
              <a:r>
                <a:rPr lang="en-US" altLang="en-US" sz="1800" b="1">
                  <a:latin typeface="Arial" panose="020B0604020202020204" pitchFamily="34" charset="0"/>
                </a:rPr>
                <a:t>W</a:t>
              </a:r>
              <a:r>
                <a:rPr lang="en-US" altLang="en-US" sz="1800" b="1" baseline="30000">
                  <a:latin typeface="Arial" panose="020B0604020202020204" pitchFamily="34" charset="0"/>
                </a:rPr>
                <a:t>3</a:t>
              </a:r>
            </a:p>
            <a:p>
              <a:pPr algn="ctr" eaLnBrk="1" hangingPunct="1">
                <a:lnSpc>
                  <a:spcPct val="125000"/>
                </a:lnSpc>
                <a:buClr>
                  <a:schemeClr val="tx1"/>
                </a:buClr>
                <a:buSzPct val="60000"/>
                <a:buFont typeface="Wingdings" panose="05000000000000000000" pitchFamily="2" charset="2"/>
                <a:buNone/>
              </a:pPr>
              <a:r>
                <a:rPr lang="en-US" altLang="en-US" sz="1800" b="1">
                  <a:latin typeface="Arial "/>
                </a:rPr>
                <a:t>W</a:t>
              </a:r>
              <a:r>
                <a:rPr lang="en-US" altLang="en-US" sz="1800" b="1" baseline="30000">
                  <a:latin typeface="Arial "/>
                </a:rPr>
                <a:t>6</a:t>
              </a:r>
            </a:p>
          </p:txBody>
        </p:sp>
        <p:sp>
          <p:nvSpPr>
            <p:cNvPr id="72749" name="Line 160"/>
            <p:cNvSpPr>
              <a:spLocks noChangeShapeType="1"/>
            </p:cNvSpPr>
            <p:nvPr/>
          </p:nvSpPr>
          <p:spPr bwMode="auto">
            <a:xfrm>
              <a:off x="3116873" y="5395913"/>
              <a:ext cx="228600"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nchor="ctr"/>
            <a:lstStyle/>
            <a:p>
              <a:endParaRPr lang="en-GB"/>
            </a:p>
          </p:txBody>
        </p:sp>
        <p:sp>
          <p:nvSpPr>
            <p:cNvPr id="72750" name="Line 161"/>
            <p:cNvSpPr>
              <a:spLocks noChangeShapeType="1"/>
            </p:cNvSpPr>
            <p:nvPr/>
          </p:nvSpPr>
          <p:spPr bwMode="auto">
            <a:xfrm>
              <a:off x="3135923" y="5805488"/>
              <a:ext cx="228600"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nchor="ctr"/>
            <a:lstStyle/>
            <a:p>
              <a:endParaRPr lang="en-GB"/>
            </a:p>
          </p:txBody>
        </p:sp>
        <p:sp>
          <p:nvSpPr>
            <p:cNvPr id="72751" name="Line 162"/>
            <p:cNvSpPr>
              <a:spLocks noChangeShapeType="1"/>
            </p:cNvSpPr>
            <p:nvPr/>
          </p:nvSpPr>
          <p:spPr bwMode="auto">
            <a:xfrm>
              <a:off x="3116873" y="6186488"/>
              <a:ext cx="228600"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nchor="ctr"/>
            <a:lstStyle/>
            <a:p>
              <a:endParaRPr lang="en-GB"/>
            </a:p>
          </p:txBody>
        </p:sp>
        <p:sp>
          <p:nvSpPr>
            <p:cNvPr id="72752" name="Line 163"/>
            <p:cNvSpPr>
              <a:spLocks noChangeShapeType="1"/>
            </p:cNvSpPr>
            <p:nvPr/>
          </p:nvSpPr>
          <p:spPr bwMode="auto">
            <a:xfrm>
              <a:off x="5410200" y="161448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53" name="Line 164"/>
            <p:cNvSpPr>
              <a:spLocks noChangeShapeType="1"/>
            </p:cNvSpPr>
            <p:nvPr/>
          </p:nvSpPr>
          <p:spPr bwMode="auto">
            <a:xfrm>
              <a:off x="5410200" y="20288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54" name="Text Box 165"/>
            <p:cNvSpPr txBox="1">
              <a:spLocks noChangeArrowheads="1"/>
            </p:cNvSpPr>
            <p:nvPr/>
          </p:nvSpPr>
          <p:spPr bwMode="auto">
            <a:xfrm>
              <a:off x="6040438" y="1524000"/>
              <a:ext cx="981075" cy="13573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DFT</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N</a:t>
              </a:r>
              <a:r>
                <a:rPr lang="en-US" altLang="en-US" sz="2000" b="1" baseline="-25000">
                  <a:latin typeface="Arial" panose="020B0604020202020204" pitchFamily="34" charset="0"/>
                </a:rPr>
                <a:t>2</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điểm</a:t>
              </a:r>
            </a:p>
          </p:txBody>
        </p:sp>
        <p:sp>
          <p:nvSpPr>
            <p:cNvPr id="72755" name="Line 167"/>
            <p:cNvSpPr>
              <a:spLocks noChangeShapeType="1"/>
            </p:cNvSpPr>
            <p:nvPr/>
          </p:nvSpPr>
          <p:spPr bwMode="auto">
            <a:xfrm>
              <a:off x="5411788" y="24098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56" name="Line 180"/>
            <p:cNvSpPr>
              <a:spLocks noChangeShapeType="1"/>
            </p:cNvSpPr>
            <p:nvPr/>
          </p:nvSpPr>
          <p:spPr bwMode="auto">
            <a:xfrm>
              <a:off x="7024688" y="161448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57" name="Line 181"/>
            <p:cNvSpPr>
              <a:spLocks noChangeShapeType="1"/>
            </p:cNvSpPr>
            <p:nvPr/>
          </p:nvSpPr>
          <p:spPr bwMode="auto">
            <a:xfrm>
              <a:off x="7024688" y="20288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58" name="Line 182"/>
            <p:cNvSpPr>
              <a:spLocks noChangeShapeType="1"/>
            </p:cNvSpPr>
            <p:nvPr/>
          </p:nvSpPr>
          <p:spPr bwMode="auto">
            <a:xfrm>
              <a:off x="7026275" y="24098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59" name="Line 206"/>
            <p:cNvSpPr>
              <a:spLocks noChangeShapeType="1"/>
            </p:cNvSpPr>
            <p:nvPr/>
          </p:nvSpPr>
          <p:spPr bwMode="auto">
            <a:xfrm>
              <a:off x="7010400" y="27908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60" name="Line 207"/>
            <p:cNvSpPr>
              <a:spLocks noChangeShapeType="1"/>
            </p:cNvSpPr>
            <p:nvPr/>
          </p:nvSpPr>
          <p:spPr bwMode="auto">
            <a:xfrm>
              <a:off x="5410200" y="27908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61" name="Line 208"/>
            <p:cNvSpPr>
              <a:spLocks noChangeShapeType="1"/>
            </p:cNvSpPr>
            <p:nvPr/>
          </p:nvSpPr>
          <p:spPr bwMode="auto">
            <a:xfrm>
              <a:off x="5410200" y="329088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62" name="Line 209"/>
            <p:cNvSpPr>
              <a:spLocks noChangeShapeType="1"/>
            </p:cNvSpPr>
            <p:nvPr/>
          </p:nvSpPr>
          <p:spPr bwMode="auto">
            <a:xfrm>
              <a:off x="5410200" y="37052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63" name="Text Box 210"/>
            <p:cNvSpPr txBox="1">
              <a:spLocks noChangeArrowheads="1"/>
            </p:cNvSpPr>
            <p:nvPr/>
          </p:nvSpPr>
          <p:spPr bwMode="auto">
            <a:xfrm>
              <a:off x="6040438" y="3200400"/>
              <a:ext cx="981075" cy="13573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DFT</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N</a:t>
              </a:r>
              <a:r>
                <a:rPr lang="en-US" altLang="en-US" sz="2000" b="1" baseline="-25000">
                  <a:latin typeface="Arial" panose="020B0604020202020204" pitchFamily="34" charset="0"/>
                </a:rPr>
                <a:t>2</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điểm</a:t>
              </a:r>
            </a:p>
          </p:txBody>
        </p:sp>
        <p:sp>
          <p:nvSpPr>
            <p:cNvPr id="72764" name="Line 211"/>
            <p:cNvSpPr>
              <a:spLocks noChangeShapeType="1"/>
            </p:cNvSpPr>
            <p:nvPr/>
          </p:nvSpPr>
          <p:spPr bwMode="auto">
            <a:xfrm>
              <a:off x="5411788" y="40862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65" name="Line 212"/>
            <p:cNvSpPr>
              <a:spLocks noChangeShapeType="1"/>
            </p:cNvSpPr>
            <p:nvPr/>
          </p:nvSpPr>
          <p:spPr bwMode="auto">
            <a:xfrm>
              <a:off x="7024688" y="329088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66" name="Line 213"/>
            <p:cNvSpPr>
              <a:spLocks noChangeShapeType="1"/>
            </p:cNvSpPr>
            <p:nvPr/>
          </p:nvSpPr>
          <p:spPr bwMode="auto">
            <a:xfrm>
              <a:off x="7024688" y="37052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67" name="Line 214"/>
            <p:cNvSpPr>
              <a:spLocks noChangeShapeType="1"/>
            </p:cNvSpPr>
            <p:nvPr/>
          </p:nvSpPr>
          <p:spPr bwMode="auto">
            <a:xfrm>
              <a:off x="7026275" y="40862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68" name="Line 215"/>
            <p:cNvSpPr>
              <a:spLocks noChangeShapeType="1"/>
            </p:cNvSpPr>
            <p:nvPr/>
          </p:nvSpPr>
          <p:spPr bwMode="auto">
            <a:xfrm>
              <a:off x="7010400" y="44672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69" name="Line 216"/>
            <p:cNvSpPr>
              <a:spLocks noChangeShapeType="1"/>
            </p:cNvSpPr>
            <p:nvPr/>
          </p:nvSpPr>
          <p:spPr bwMode="auto">
            <a:xfrm>
              <a:off x="5410200" y="446722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70" name="Line 217"/>
            <p:cNvSpPr>
              <a:spLocks noChangeShapeType="1"/>
            </p:cNvSpPr>
            <p:nvPr/>
          </p:nvSpPr>
          <p:spPr bwMode="auto">
            <a:xfrm>
              <a:off x="5410200" y="498157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71" name="Line 218"/>
            <p:cNvSpPr>
              <a:spLocks noChangeShapeType="1"/>
            </p:cNvSpPr>
            <p:nvPr/>
          </p:nvSpPr>
          <p:spPr bwMode="auto">
            <a:xfrm>
              <a:off x="5410200" y="53959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72" name="Text Box 219"/>
            <p:cNvSpPr txBox="1">
              <a:spLocks noChangeArrowheads="1"/>
            </p:cNvSpPr>
            <p:nvPr/>
          </p:nvSpPr>
          <p:spPr bwMode="auto">
            <a:xfrm>
              <a:off x="6040438" y="4891088"/>
              <a:ext cx="981075" cy="13573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DFT</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N</a:t>
              </a:r>
              <a:r>
                <a:rPr lang="en-US" altLang="en-US" sz="2000" b="1" baseline="-25000">
                  <a:latin typeface="Arial" panose="020B0604020202020204" pitchFamily="34" charset="0"/>
                </a:rPr>
                <a:t>2</a:t>
              </a:r>
            </a:p>
            <a:p>
              <a:pPr algn="ctr" eaLnBrk="1" hangingPunct="1">
                <a:lnSpc>
                  <a:spcPct val="80000"/>
                </a:lnSpc>
                <a:buClr>
                  <a:schemeClr val="tx1"/>
                </a:buClr>
                <a:buSzPct val="60000"/>
                <a:buFont typeface="Wingdings" panose="05000000000000000000" pitchFamily="2" charset="2"/>
                <a:buNone/>
              </a:pPr>
              <a:r>
                <a:rPr lang="en-US" altLang="en-US" sz="2000" b="1">
                  <a:latin typeface="Arial" panose="020B0604020202020204" pitchFamily="34" charset="0"/>
                </a:rPr>
                <a:t>điểm</a:t>
              </a:r>
            </a:p>
          </p:txBody>
        </p:sp>
        <p:sp>
          <p:nvSpPr>
            <p:cNvPr id="72773" name="Line 220"/>
            <p:cNvSpPr>
              <a:spLocks noChangeShapeType="1"/>
            </p:cNvSpPr>
            <p:nvPr/>
          </p:nvSpPr>
          <p:spPr bwMode="auto">
            <a:xfrm>
              <a:off x="5411788" y="57769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74" name="Line 221"/>
            <p:cNvSpPr>
              <a:spLocks noChangeShapeType="1"/>
            </p:cNvSpPr>
            <p:nvPr/>
          </p:nvSpPr>
          <p:spPr bwMode="auto">
            <a:xfrm>
              <a:off x="7024688" y="4981575"/>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75" name="Line 222"/>
            <p:cNvSpPr>
              <a:spLocks noChangeShapeType="1"/>
            </p:cNvSpPr>
            <p:nvPr/>
          </p:nvSpPr>
          <p:spPr bwMode="auto">
            <a:xfrm>
              <a:off x="7024688" y="53959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76" name="Line 223"/>
            <p:cNvSpPr>
              <a:spLocks noChangeShapeType="1"/>
            </p:cNvSpPr>
            <p:nvPr/>
          </p:nvSpPr>
          <p:spPr bwMode="auto">
            <a:xfrm>
              <a:off x="7026275" y="57769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77" name="Line 224"/>
            <p:cNvSpPr>
              <a:spLocks noChangeShapeType="1"/>
            </p:cNvSpPr>
            <p:nvPr/>
          </p:nvSpPr>
          <p:spPr bwMode="auto">
            <a:xfrm>
              <a:off x="7010400" y="615791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78" name="Line 225"/>
            <p:cNvSpPr>
              <a:spLocks noChangeShapeType="1"/>
            </p:cNvSpPr>
            <p:nvPr/>
          </p:nvSpPr>
          <p:spPr bwMode="auto">
            <a:xfrm>
              <a:off x="5410200" y="6172200"/>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2779" name="Line 226"/>
            <p:cNvSpPr>
              <a:spLocks noChangeShapeType="1"/>
            </p:cNvSpPr>
            <p:nvPr/>
          </p:nvSpPr>
          <p:spPr bwMode="auto">
            <a:xfrm>
              <a:off x="3505200" y="1619250"/>
              <a:ext cx="1905000" cy="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80" name="Line 228"/>
            <p:cNvSpPr>
              <a:spLocks noChangeShapeType="1"/>
            </p:cNvSpPr>
            <p:nvPr/>
          </p:nvSpPr>
          <p:spPr bwMode="auto">
            <a:xfrm flipH="1">
              <a:off x="3517900" y="2014538"/>
              <a:ext cx="1901825" cy="841375"/>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81" name="Line 229"/>
            <p:cNvSpPr>
              <a:spLocks noChangeShapeType="1"/>
            </p:cNvSpPr>
            <p:nvPr/>
          </p:nvSpPr>
          <p:spPr bwMode="auto">
            <a:xfrm flipH="1">
              <a:off x="3490913" y="2413000"/>
              <a:ext cx="1984375" cy="1673225"/>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82" name="Line 230"/>
            <p:cNvSpPr>
              <a:spLocks noChangeShapeType="1"/>
            </p:cNvSpPr>
            <p:nvPr/>
          </p:nvSpPr>
          <p:spPr bwMode="auto">
            <a:xfrm flipH="1">
              <a:off x="3505200" y="2790825"/>
              <a:ext cx="1905000" cy="25908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83" name="Line 231"/>
            <p:cNvSpPr>
              <a:spLocks noChangeShapeType="1"/>
            </p:cNvSpPr>
            <p:nvPr/>
          </p:nvSpPr>
          <p:spPr bwMode="auto">
            <a:xfrm>
              <a:off x="3505200" y="2028825"/>
              <a:ext cx="1905000" cy="1219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84" name="Line 232"/>
            <p:cNvSpPr>
              <a:spLocks noChangeShapeType="1"/>
            </p:cNvSpPr>
            <p:nvPr/>
          </p:nvSpPr>
          <p:spPr bwMode="auto">
            <a:xfrm>
              <a:off x="3505200" y="3248025"/>
              <a:ext cx="1905000" cy="457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85" name="Line 234"/>
            <p:cNvSpPr>
              <a:spLocks noChangeShapeType="1"/>
            </p:cNvSpPr>
            <p:nvPr/>
          </p:nvSpPr>
          <p:spPr bwMode="auto">
            <a:xfrm flipV="1">
              <a:off x="3567113" y="4071938"/>
              <a:ext cx="1828800" cy="4572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86" name="Line 235"/>
            <p:cNvSpPr>
              <a:spLocks noChangeShapeType="1"/>
            </p:cNvSpPr>
            <p:nvPr/>
          </p:nvSpPr>
          <p:spPr bwMode="auto">
            <a:xfrm flipH="1">
              <a:off x="3505200" y="4467225"/>
              <a:ext cx="1905000" cy="13716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87" name="Line 236"/>
            <p:cNvSpPr>
              <a:spLocks noChangeShapeType="1"/>
            </p:cNvSpPr>
            <p:nvPr/>
          </p:nvSpPr>
          <p:spPr bwMode="auto">
            <a:xfrm flipH="1" flipV="1">
              <a:off x="3505200" y="2409825"/>
              <a:ext cx="1905000" cy="25908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88" name="Line 238"/>
            <p:cNvSpPr>
              <a:spLocks noChangeShapeType="1"/>
            </p:cNvSpPr>
            <p:nvPr/>
          </p:nvSpPr>
          <p:spPr bwMode="auto">
            <a:xfrm flipH="1" flipV="1">
              <a:off x="3505200" y="3629025"/>
              <a:ext cx="1905000" cy="17526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89" name="Line 239"/>
            <p:cNvSpPr>
              <a:spLocks noChangeShapeType="1"/>
            </p:cNvSpPr>
            <p:nvPr/>
          </p:nvSpPr>
          <p:spPr bwMode="auto">
            <a:xfrm flipH="1" flipV="1">
              <a:off x="3533775" y="4862513"/>
              <a:ext cx="1905000" cy="91440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90" name="Line 240"/>
            <p:cNvSpPr>
              <a:spLocks noChangeShapeType="1"/>
            </p:cNvSpPr>
            <p:nvPr/>
          </p:nvSpPr>
          <p:spPr bwMode="auto">
            <a:xfrm flipH="1">
              <a:off x="3505200" y="6172200"/>
              <a:ext cx="1905000" cy="0"/>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lstStyle/>
            <a:p>
              <a:endParaRPr lang="en-GB"/>
            </a:p>
          </p:txBody>
        </p:sp>
        <p:sp>
          <p:nvSpPr>
            <p:cNvPr id="72791" name="Text Box 241"/>
            <p:cNvSpPr txBox="1">
              <a:spLocks noChangeArrowheads="1"/>
            </p:cNvSpPr>
            <p:nvPr/>
          </p:nvSpPr>
          <p:spPr bwMode="auto">
            <a:xfrm>
              <a:off x="7710488" y="1371600"/>
              <a:ext cx="533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30000"/>
                </a:lnSpc>
                <a:buClr>
                  <a:schemeClr val="tx1"/>
                </a:buClr>
                <a:buSzPct val="60000"/>
                <a:buFont typeface="Wingdings" panose="05000000000000000000" pitchFamily="2" charset="2"/>
                <a:buNone/>
              </a:pPr>
              <a:r>
                <a:rPr lang="en-US" altLang="en-US" sz="1800" b="1">
                  <a:solidFill>
                    <a:srgbClr val="0000FF"/>
                  </a:solidFill>
                  <a:latin typeface="Arial" panose="020B0604020202020204" pitchFamily="34" charset="0"/>
                </a:rPr>
                <a:t>X(0)</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0000FF"/>
                  </a:solidFill>
                  <a:latin typeface="Arial" panose="020B0604020202020204" pitchFamily="34" charset="0"/>
                </a:rPr>
                <a:t>X(3)</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0000FF"/>
                  </a:solidFill>
                  <a:latin typeface="Arial" panose="020B0604020202020204" pitchFamily="34" charset="0"/>
                </a:rPr>
                <a:t>X(6)</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0000FF"/>
                  </a:solidFill>
                  <a:latin typeface="Arial" panose="020B0604020202020204" pitchFamily="34" charset="0"/>
                </a:rPr>
                <a:t>X(9)</a:t>
              </a:r>
            </a:p>
          </p:txBody>
        </p:sp>
        <p:sp>
          <p:nvSpPr>
            <p:cNvPr id="72792" name="Text Box 242"/>
            <p:cNvSpPr txBox="1">
              <a:spLocks noChangeArrowheads="1"/>
            </p:cNvSpPr>
            <p:nvPr/>
          </p:nvSpPr>
          <p:spPr bwMode="auto">
            <a:xfrm>
              <a:off x="7700963" y="3038475"/>
              <a:ext cx="6048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30000"/>
                </a:lnSpc>
                <a:buClr>
                  <a:schemeClr val="tx1"/>
                </a:buClr>
                <a:buSzPct val="60000"/>
                <a:buFont typeface="Wingdings" panose="05000000000000000000" pitchFamily="2" charset="2"/>
                <a:buNone/>
              </a:pPr>
              <a:r>
                <a:rPr lang="en-US" altLang="en-US" sz="1800" b="1">
                  <a:solidFill>
                    <a:srgbClr val="FF0000"/>
                  </a:solidFill>
                  <a:latin typeface="Arial" panose="020B0604020202020204" pitchFamily="34" charset="0"/>
                </a:rPr>
                <a:t>X(1)</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FF0000"/>
                  </a:solidFill>
                  <a:latin typeface="Arial" panose="020B0604020202020204" pitchFamily="34" charset="0"/>
                </a:rPr>
                <a:t>X(4)</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FF0000"/>
                  </a:solidFill>
                  <a:latin typeface="Arial" panose="020B0604020202020204" pitchFamily="34" charset="0"/>
                </a:rPr>
                <a:t>X(7)</a:t>
              </a:r>
            </a:p>
            <a:p>
              <a:pPr algn="ctr" eaLnBrk="1" hangingPunct="1">
                <a:lnSpc>
                  <a:spcPct val="130000"/>
                </a:lnSpc>
                <a:buClr>
                  <a:schemeClr val="tx1"/>
                </a:buClr>
                <a:buSzPct val="60000"/>
                <a:buFont typeface="Wingdings" panose="05000000000000000000" pitchFamily="2" charset="2"/>
                <a:buNone/>
              </a:pPr>
              <a:r>
                <a:rPr lang="en-US" altLang="en-US" sz="1800" b="1">
                  <a:solidFill>
                    <a:srgbClr val="FF0000"/>
                  </a:solidFill>
                  <a:latin typeface="Arial" panose="020B0604020202020204" pitchFamily="34" charset="0"/>
                </a:rPr>
                <a:t>X(10)</a:t>
              </a:r>
            </a:p>
          </p:txBody>
        </p:sp>
        <p:sp>
          <p:nvSpPr>
            <p:cNvPr id="72793" name="Text Box 243"/>
            <p:cNvSpPr txBox="1">
              <a:spLocks noChangeArrowheads="1"/>
            </p:cNvSpPr>
            <p:nvPr/>
          </p:nvSpPr>
          <p:spPr bwMode="auto">
            <a:xfrm>
              <a:off x="7691438" y="4719638"/>
              <a:ext cx="6905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30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30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30000"/>
                </a:lnSpc>
                <a:buClr>
                  <a:schemeClr val="tx1"/>
                </a:buClr>
                <a:buSzPct val="60000"/>
                <a:buFont typeface="Wingdings" panose="05000000000000000000" pitchFamily="2" charset="2"/>
                <a:buNone/>
              </a:pPr>
              <a:r>
                <a:rPr lang="en-US" altLang="en-US" sz="1800" b="1">
                  <a:latin typeface="Arial" panose="020B0604020202020204" pitchFamily="34" charset="0"/>
                </a:rPr>
                <a:t>X(8)</a:t>
              </a:r>
            </a:p>
            <a:p>
              <a:pPr algn="ctr" eaLnBrk="1" hangingPunct="1">
                <a:lnSpc>
                  <a:spcPct val="130000"/>
                </a:lnSpc>
                <a:buClr>
                  <a:schemeClr val="tx1"/>
                </a:buClr>
                <a:buSzPct val="60000"/>
                <a:buFont typeface="Wingdings" panose="05000000000000000000" pitchFamily="2" charset="2"/>
                <a:buNone/>
              </a:pPr>
              <a:r>
                <a:rPr lang="en-US" altLang="en-US" sz="1800" b="1">
                  <a:latin typeface="Arial" panose="020B0604020202020204" pitchFamily="34" charset="0"/>
                </a:rPr>
                <a:t>X(11)</a:t>
              </a:r>
            </a:p>
          </p:txBody>
        </p:sp>
      </p:grpSp>
    </p:spTree>
    <p:extLst>
      <p:ext uri="{BB962C8B-B14F-4D97-AF65-F5344CB8AC3E}">
        <p14:creationId xmlns:p14="http://schemas.microsoft.com/office/powerpoint/2010/main" val="2855200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blinds(horizontal)">
                                      <p:cBhvr>
                                        <p:cTn id="7" dur="500"/>
                                        <p:tgtEl>
                                          <p:spTgt spid="279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6589713"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66"/>
          <p:cNvGraphicFramePr>
            <a:graphicFrameLocks noChangeAspect="1"/>
          </p:cNvGraphicFramePr>
          <p:nvPr/>
        </p:nvGraphicFramePr>
        <p:xfrm>
          <a:off x="914400" y="381000"/>
          <a:ext cx="4933950" cy="817563"/>
        </p:xfrm>
        <a:graphic>
          <a:graphicData uri="http://schemas.openxmlformats.org/presentationml/2006/ole">
            <mc:AlternateContent xmlns:mc="http://schemas.openxmlformats.org/markup-compatibility/2006">
              <mc:Choice xmlns:v="urn:schemas-microsoft-com:vml" Requires="v">
                <p:oleObj name="Equation" r:id="rId3" imgW="2565360" imgH="457200" progId="Equation.DSMT4">
                  <p:embed/>
                </p:oleObj>
              </mc:Choice>
              <mc:Fallback>
                <p:oleObj name="Equation" r:id="rId3" imgW="2565360" imgH="457200" progId="Equation.DSMT4">
                  <p:embed/>
                  <p:pic>
                    <p:nvPicPr>
                      <p:cNvPr id="5" name="Object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81000"/>
                        <a:ext cx="4933950" cy="817563"/>
                      </a:xfrm>
                      <a:prstGeom prst="rect">
                        <a:avLst/>
                      </a:prstGeom>
                      <a:noFill/>
                      <a:ln w="25400">
                        <a:solidFill>
                          <a:srgbClr val="FF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0964" name="Picture 2" descr="C:\Users\thanh\AppData\Local\Temp\SNAGHTMLfedb30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 y="3121025"/>
            <a:ext cx="6727825"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876800"/>
            <a:ext cx="563245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251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
            <a:ext cx="5670550"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724400"/>
            <a:ext cx="198120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4668838"/>
            <a:ext cx="22098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1800" y="4697413"/>
            <a:ext cx="2195513"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70"/>
          <p:cNvGraphicFramePr>
            <a:graphicFrameLocks noChangeAspect="1"/>
          </p:cNvGraphicFramePr>
          <p:nvPr/>
        </p:nvGraphicFramePr>
        <p:xfrm>
          <a:off x="1981200" y="3879850"/>
          <a:ext cx="4537075" cy="788988"/>
        </p:xfrm>
        <a:graphic>
          <a:graphicData uri="http://schemas.openxmlformats.org/presentationml/2006/ole">
            <mc:AlternateContent xmlns:mc="http://schemas.openxmlformats.org/markup-compatibility/2006">
              <mc:Choice xmlns:v="urn:schemas-microsoft-com:vml" Requires="v">
                <p:oleObj name="Equation" r:id="rId6" imgW="2184400" imgH="381000" progId="Equation.DSMT4">
                  <p:embed/>
                </p:oleObj>
              </mc:Choice>
              <mc:Fallback>
                <p:oleObj name="Equation" r:id="rId6" imgW="2184400" imgH="381000" progId="Equation.DSMT4">
                  <p:embed/>
                  <p:pic>
                    <p:nvPicPr>
                      <p:cNvPr id="8" name="Object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879850"/>
                        <a:ext cx="4537075"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9642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36"/>
          <p:cNvGraphicFramePr>
            <a:graphicFrameLocks noChangeAspect="1"/>
          </p:cNvGraphicFramePr>
          <p:nvPr>
            <p:extLst>
              <p:ext uri="{D42A27DB-BD31-4B8C-83A1-F6EECF244321}">
                <p14:modId xmlns:p14="http://schemas.microsoft.com/office/powerpoint/2010/main" val="125877160"/>
              </p:ext>
            </p:extLst>
          </p:nvPr>
        </p:nvGraphicFramePr>
        <p:xfrm>
          <a:off x="730567" y="1118304"/>
          <a:ext cx="2176463" cy="712787"/>
        </p:xfrm>
        <a:graphic>
          <a:graphicData uri="http://schemas.openxmlformats.org/presentationml/2006/ole">
            <mc:AlternateContent xmlns:mc="http://schemas.openxmlformats.org/markup-compatibility/2006">
              <mc:Choice xmlns:v="urn:schemas-microsoft-com:vml" Requires="v">
                <p:oleObj name="Equation" r:id="rId2" imgW="1206360" imgH="393480" progId="Equation.DSMT4">
                  <p:embed/>
                </p:oleObj>
              </mc:Choice>
              <mc:Fallback>
                <p:oleObj name="Equation" r:id="rId2" imgW="1206360" imgH="393480" progId="Equation.DSMT4">
                  <p:embed/>
                  <p:pic>
                    <p:nvPicPr>
                      <p:cNvPr id="9" name="Object 36"/>
                      <p:cNvPicPr>
                        <a:picLocks noChangeAspect="1" noChangeArrowheads="1"/>
                      </p:cNvPicPr>
                      <p:nvPr/>
                    </p:nvPicPr>
                    <p:blipFill>
                      <a:blip r:embed="rId3"/>
                      <a:srcRect/>
                      <a:stretch>
                        <a:fillRect/>
                      </a:stretch>
                    </p:blipFill>
                    <p:spPr bwMode="auto">
                      <a:xfrm>
                        <a:off x="730567" y="1118304"/>
                        <a:ext cx="2176463" cy="712787"/>
                      </a:xfrm>
                      <a:prstGeom prst="rect">
                        <a:avLst/>
                      </a:prstGeom>
                      <a:noFill/>
                      <a:ln>
                        <a:noFill/>
                      </a:ln>
                    </p:spPr>
                  </p:pic>
                </p:oleObj>
              </mc:Fallback>
            </mc:AlternateContent>
          </a:graphicData>
        </a:graphic>
      </p:graphicFrame>
      <p:sp>
        <p:nvSpPr>
          <p:cNvPr id="10" name="Rectangle 43"/>
          <p:cNvSpPr>
            <a:spLocks noChangeArrowheads="1"/>
          </p:cNvSpPr>
          <p:nvPr/>
        </p:nvSpPr>
        <p:spPr bwMode="auto">
          <a:xfrm>
            <a:off x="235902" y="165020"/>
            <a:ext cx="441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buClr>
                <a:schemeClr val="hlink"/>
              </a:buClr>
              <a:buSzPct val="60000"/>
              <a:buFont typeface="Wingdings" panose="05000000000000000000" pitchFamily="2" charset="2"/>
              <a:buChar char="q"/>
            </a:pPr>
            <a:r>
              <a:rPr lang="en-US" altLang="en-US" sz="2400" b="1">
                <a:solidFill>
                  <a:srgbClr val="0000FF"/>
                </a:solidFill>
                <a:latin typeface="Arial "/>
              </a:rPr>
              <a:t>W</a:t>
            </a:r>
            <a:r>
              <a:rPr lang="en-US" altLang="en-US" sz="2400" b="1" baseline="-25000">
                <a:solidFill>
                  <a:srgbClr val="0000FF"/>
                </a:solidFill>
                <a:latin typeface="Arial "/>
              </a:rPr>
              <a:t>N</a:t>
            </a:r>
            <a:r>
              <a:rPr lang="en-US" altLang="en-US" sz="2400" baseline="-25000">
                <a:solidFill>
                  <a:srgbClr val="0000FF"/>
                </a:solidFill>
                <a:latin typeface="Arial "/>
              </a:rPr>
              <a:t>  </a:t>
            </a:r>
            <a:r>
              <a:rPr lang="en-US" altLang="en-US" sz="2400">
                <a:solidFill>
                  <a:srgbClr val="0000FF"/>
                </a:solidFill>
                <a:latin typeface="Arial "/>
              </a:rPr>
              <a:t>có tính đối xứng</a:t>
            </a:r>
            <a:r>
              <a:rPr lang="en-US" altLang="en-US" sz="2400">
                <a:latin typeface="Arial "/>
              </a:rPr>
              <a:t>:</a:t>
            </a:r>
            <a:endParaRPr lang="en-US" altLang="en-US" sz="2400">
              <a:latin typeface="Verdana" panose="020B0604030504040204" pitchFamily="34" charset="0"/>
            </a:endParaRPr>
          </a:p>
        </p:txBody>
      </p:sp>
      <p:pic>
        <p:nvPicPr>
          <p:cNvPr id="45060"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5542" y="173741"/>
            <a:ext cx="27781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5612" y="4176880"/>
            <a:ext cx="7663498" cy="1267858"/>
          </a:xfrm>
          <a:prstGeom prst="rect">
            <a:avLst/>
          </a:prstGeom>
          <a:noFill/>
          <a:ln w="22225">
            <a:solidFill>
              <a:srgbClr val="FF00FF"/>
            </a:solidFill>
            <a:miter lim="800000"/>
            <a:headEnd/>
            <a:tailEnd/>
          </a:ln>
          <a:extLst>
            <a:ext uri="{909E8E84-426E-40DD-AFC4-6F175D3DCCD1}">
              <a14:hiddenFill xmlns:a14="http://schemas.microsoft.com/office/drawing/2010/main">
                <a:solidFill>
                  <a:srgbClr val="FFFFFF"/>
                </a:solidFill>
              </a14:hiddenFill>
            </a:ext>
          </a:extLst>
        </p:spPr>
      </p:pic>
      <p:pic>
        <p:nvPicPr>
          <p:cNvPr id="4506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91630" y="499179"/>
            <a:ext cx="18446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8302" y="2766109"/>
            <a:ext cx="7663498" cy="1315755"/>
          </a:xfrm>
          <a:prstGeom prst="rect">
            <a:avLst/>
          </a:prstGeom>
          <a:noFill/>
          <a:ln w="15875">
            <a:solidFill>
              <a:srgbClr val="FF00FF"/>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8" name="Object 70"/>
          <p:cNvGraphicFramePr>
            <a:graphicFrameLocks noChangeAspect="1"/>
          </p:cNvGraphicFramePr>
          <p:nvPr>
            <p:extLst>
              <p:ext uri="{D42A27DB-BD31-4B8C-83A1-F6EECF244321}">
                <p14:modId xmlns:p14="http://schemas.microsoft.com/office/powerpoint/2010/main" val="4176711847"/>
              </p:ext>
            </p:extLst>
          </p:nvPr>
        </p:nvGraphicFramePr>
        <p:xfrm>
          <a:off x="796748" y="5700409"/>
          <a:ext cx="5669277" cy="930910"/>
        </p:xfrm>
        <a:graphic>
          <a:graphicData uri="http://schemas.openxmlformats.org/presentationml/2006/ole">
            <mc:AlternateContent xmlns:mc="http://schemas.openxmlformats.org/markup-compatibility/2006">
              <mc:Choice xmlns:v="urn:schemas-microsoft-com:vml" Requires="v">
                <p:oleObj name="Equation" r:id="rId8" imgW="2311200" imgH="380880" progId="Equation.DSMT4">
                  <p:embed/>
                </p:oleObj>
              </mc:Choice>
              <mc:Fallback>
                <p:oleObj name="Equation" r:id="rId8" imgW="2311200" imgH="380880" progId="Equation.DSMT4">
                  <p:embed/>
                  <p:pic>
                    <p:nvPicPr>
                      <p:cNvPr id="236614" name="Object 70"/>
                      <p:cNvPicPr>
                        <a:picLocks noChangeAspect="1" noChangeArrowheads="1"/>
                      </p:cNvPicPr>
                      <p:nvPr/>
                    </p:nvPicPr>
                    <p:blipFill>
                      <a:blip r:embed="rId9"/>
                      <a:srcRect/>
                      <a:stretch>
                        <a:fillRect/>
                      </a:stretch>
                    </p:blipFill>
                    <p:spPr bwMode="auto">
                      <a:xfrm>
                        <a:off x="796748" y="5700409"/>
                        <a:ext cx="5669277" cy="930910"/>
                      </a:xfrm>
                      <a:prstGeom prst="rect">
                        <a:avLst/>
                      </a:prstGeom>
                      <a:noFill/>
                      <a:ln w="15875">
                        <a:solidFill>
                          <a:srgbClr val="FF0000"/>
                        </a:solidFill>
                      </a:ln>
                    </p:spPr>
                  </p:pic>
                </p:oleObj>
              </mc:Fallback>
            </mc:AlternateContent>
          </a:graphicData>
        </a:graphic>
      </p:graphicFrame>
      <p:sp>
        <p:nvSpPr>
          <p:cNvPr id="12" name="Rectangle 43"/>
          <p:cNvSpPr>
            <a:spLocks noChangeArrowheads="1"/>
          </p:cNvSpPr>
          <p:nvPr/>
        </p:nvSpPr>
        <p:spPr bwMode="auto">
          <a:xfrm>
            <a:off x="235902" y="6165864"/>
            <a:ext cx="441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buClr>
                <a:schemeClr val="hlink"/>
              </a:buClr>
              <a:buSzPct val="60000"/>
              <a:buFont typeface="Wingdings" panose="05000000000000000000" pitchFamily="2" charset="2"/>
              <a:buChar char="q"/>
            </a:pPr>
            <a:r>
              <a:rPr lang="en-US" altLang="en-US" sz="2400">
                <a:latin typeface="Verdana" panose="020B0604030504040204" pitchFamily="34" charset="0"/>
              </a:rPr>
              <a:t>.</a:t>
            </a:r>
          </a:p>
        </p:txBody>
      </p:sp>
    </p:spTree>
    <p:extLst>
      <p:ext uri="{BB962C8B-B14F-4D97-AF65-F5344CB8AC3E}">
        <p14:creationId xmlns:p14="http://schemas.microsoft.com/office/powerpoint/2010/main" val="336587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45060"/>
                                        </p:tgtEl>
                                        <p:attrNameLst>
                                          <p:attrName>style.visibility</p:attrName>
                                        </p:attrNameLst>
                                      </p:cBhvr>
                                      <p:to>
                                        <p:strVal val="visible"/>
                                      </p:to>
                                    </p:set>
                                    <p:animEffect transition="in" filter="fade">
                                      <p:cBhvr>
                                        <p:cTn id="15" dur="500"/>
                                        <p:tgtEl>
                                          <p:spTgt spid="45060"/>
                                        </p:tgtEl>
                                      </p:cBhvr>
                                    </p:animEffect>
                                  </p:childTnLst>
                                </p:cTn>
                              </p:par>
                              <p:par>
                                <p:cTn id="16" presetID="10" presetClass="entr" presetSubtype="0" fill="hold" nodeType="withEffect">
                                  <p:stCondLst>
                                    <p:cond delay="0"/>
                                  </p:stCondLst>
                                  <p:childTnLst>
                                    <p:set>
                                      <p:cBhvr>
                                        <p:cTn id="17" dur="1" fill="hold">
                                          <p:stCondLst>
                                            <p:cond delay="0"/>
                                          </p:stCondLst>
                                        </p:cTn>
                                        <p:tgtEl>
                                          <p:spTgt spid="45062"/>
                                        </p:tgtEl>
                                        <p:attrNameLst>
                                          <p:attrName>style.visibility</p:attrName>
                                        </p:attrNameLst>
                                      </p:cBhvr>
                                      <p:to>
                                        <p:strVal val="visible"/>
                                      </p:to>
                                    </p:set>
                                    <p:animEffect transition="in" filter="fade">
                                      <p:cBhvr>
                                        <p:cTn id="18" dur="500"/>
                                        <p:tgtEl>
                                          <p:spTgt spid="450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5063"/>
                                        </p:tgtEl>
                                        <p:attrNameLst>
                                          <p:attrName>style.visibility</p:attrName>
                                        </p:attrNameLst>
                                      </p:cBhvr>
                                      <p:to>
                                        <p:strVal val="visible"/>
                                      </p:to>
                                    </p:set>
                                    <p:animEffect transition="in" filter="fade">
                                      <p:cBhvr>
                                        <p:cTn id="23" dur="500"/>
                                        <p:tgtEl>
                                          <p:spTgt spid="450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5061"/>
                                        </p:tgtEl>
                                        <p:attrNameLst>
                                          <p:attrName>style.visibility</p:attrName>
                                        </p:attrNameLst>
                                      </p:cBhvr>
                                      <p:to>
                                        <p:strVal val="visible"/>
                                      </p:to>
                                    </p:set>
                                    <p:animEffect transition="in" filter="fade">
                                      <p:cBhvr>
                                        <p:cTn id="28" dur="500"/>
                                        <p:tgtEl>
                                          <p:spTgt spid="4506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547688" y="436563"/>
            <a:ext cx="6172200" cy="492125"/>
          </a:xfrm>
        </p:spPr>
        <p:txBody>
          <a:bodyPr>
            <a:spAutoFit/>
          </a:bodyPr>
          <a:lstStyle/>
          <a:p>
            <a:pPr algn="l" eaLnBrk="1" hangingPunct="1"/>
            <a:r>
              <a:rPr lang="en-US" altLang="en-US" sz="2600" b="1">
                <a:solidFill>
                  <a:srgbClr val="C00000"/>
                </a:solidFill>
                <a:latin typeface="Arial "/>
              </a:rPr>
              <a:t>4.4.2 THUẬT TOÁN FFT CƠ SỐ 2 </a:t>
            </a:r>
          </a:p>
        </p:txBody>
      </p:sp>
      <p:sp>
        <p:nvSpPr>
          <p:cNvPr id="234499" name="Rectangle 3"/>
          <p:cNvSpPr>
            <a:spLocks noChangeArrowheads="1"/>
          </p:cNvSpPr>
          <p:nvPr/>
        </p:nvSpPr>
        <p:spPr bwMode="auto">
          <a:xfrm>
            <a:off x="609600" y="91440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tx1"/>
              </a:buClr>
              <a:buSzPct val="60000"/>
              <a:buFont typeface="Wingdings" panose="05000000000000000000" pitchFamily="2" charset="2"/>
              <a:buNone/>
            </a:pPr>
            <a:r>
              <a:rPr lang="en-US" altLang="en-US" sz="2400" b="1">
                <a:solidFill>
                  <a:srgbClr val="0000FF"/>
                </a:solidFill>
                <a:latin typeface="Arial "/>
              </a:rPr>
              <a:t>a. Thuật toán FFT cơ số 2 phân chia theo thời gian</a:t>
            </a:r>
            <a:endParaRPr lang="en-US" altLang="en-US" sz="2400">
              <a:solidFill>
                <a:srgbClr val="0000FF"/>
              </a:solidFill>
              <a:latin typeface="Verdana" panose="020B0604030504040204" pitchFamily="34" charset="0"/>
            </a:endParaRPr>
          </a:p>
        </p:txBody>
      </p:sp>
      <p:sp>
        <p:nvSpPr>
          <p:cNvPr id="234511" name="Line 15"/>
          <p:cNvSpPr>
            <a:spLocks noChangeShapeType="1"/>
          </p:cNvSpPr>
          <p:nvPr/>
        </p:nvSpPr>
        <p:spPr bwMode="auto">
          <a:xfrm>
            <a:off x="0" y="14478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34512" name="Rectangle 16"/>
          <p:cNvSpPr>
            <a:spLocks noChangeArrowheads="1"/>
          </p:cNvSpPr>
          <p:nvPr/>
        </p:nvSpPr>
        <p:spPr bwMode="auto">
          <a:xfrm>
            <a:off x="547688" y="2398713"/>
            <a:ext cx="80772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defRPr/>
            </a:pPr>
            <a:r>
              <a:rPr lang="en-US" altLang="en-US" sz="2000">
                <a:effectLst>
                  <a:outerShdw blurRad="38100" dist="38100" dir="2700000" algn="tl">
                    <a:srgbClr val="000000">
                      <a:alpha val="43137"/>
                    </a:srgbClr>
                  </a:outerShdw>
                </a:effectLst>
                <a:latin typeface="Arial "/>
              </a:rPr>
              <a:t>Thuật toán dựa trên sự phân chia dãy vào x(n) thành các dãy nhỏ, do biến </a:t>
            </a:r>
            <a:r>
              <a:rPr lang="en-US" altLang="en-US" sz="2000" b="1" i="1">
                <a:effectLst>
                  <a:outerShdw blurRad="38100" dist="38100" dir="2700000" algn="tl">
                    <a:srgbClr val="000000">
                      <a:alpha val="43137"/>
                    </a:srgbClr>
                  </a:outerShdw>
                </a:effectLst>
                <a:latin typeface="Arial "/>
              </a:rPr>
              <a:t>n</a:t>
            </a:r>
            <a:r>
              <a:rPr lang="en-US" altLang="en-US" sz="2000">
                <a:effectLst>
                  <a:outerShdw blurRad="38100" dist="38100" dir="2700000" algn="tl">
                    <a:srgbClr val="000000">
                      <a:alpha val="43137"/>
                    </a:srgbClr>
                  </a:outerShdw>
                </a:effectLst>
                <a:latin typeface="Arial "/>
              </a:rPr>
              <a:t> biểu thị cho trục thời gian nên gọi là phân chia theo thời gian. </a:t>
            </a:r>
            <a:endParaRPr lang="en-US" altLang="en-US" sz="2000">
              <a:effectLst>
                <a:outerShdw blurRad="38100" dist="38100" dir="2700000" algn="tl">
                  <a:srgbClr val="000000">
                    <a:alpha val="43137"/>
                  </a:srgbClr>
                </a:outerShdw>
              </a:effectLst>
              <a:latin typeface="Verdana" panose="020B0604030504040204" pitchFamily="34" charset="0"/>
            </a:endParaRPr>
          </a:p>
        </p:txBody>
      </p:sp>
      <p:sp>
        <p:nvSpPr>
          <p:cNvPr id="47110" name="Rectangle 18"/>
          <p:cNvSpPr>
            <a:spLocks noChangeArrowheads="1"/>
          </p:cNvSpPr>
          <p:nvPr/>
        </p:nvSpPr>
        <p:spPr bwMode="auto">
          <a:xfrm>
            <a:off x="0" y="4191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graphicFrame>
        <p:nvGraphicFramePr>
          <p:cNvPr id="234513" name="Object 17"/>
          <p:cNvGraphicFramePr>
            <a:graphicFrameLocks noChangeAspect="1"/>
          </p:cNvGraphicFramePr>
          <p:nvPr/>
        </p:nvGraphicFramePr>
        <p:xfrm>
          <a:off x="739775" y="3397250"/>
          <a:ext cx="2871788" cy="889000"/>
        </p:xfrm>
        <a:graphic>
          <a:graphicData uri="http://schemas.openxmlformats.org/presentationml/2006/ole">
            <mc:AlternateContent xmlns:mc="http://schemas.openxmlformats.org/markup-compatibility/2006">
              <mc:Choice xmlns:v="urn:schemas-microsoft-com:vml" Requires="v">
                <p:oleObj name="Equation" r:id="rId2" imgW="1473200" imgH="457200" progId="Equation.DSMT4">
                  <p:embed/>
                </p:oleObj>
              </mc:Choice>
              <mc:Fallback>
                <p:oleObj name="Equation" r:id="rId2" imgW="1473200" imgH="457200" progId="Equation.DSMT4">
                  <p:embed/>
                  <p:pic>
                    <p:nvPicPr>
                      <p:cNvPr id="234513"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3397250"/>
                        <a:ext cx="2871788" cy="8890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23" name="Object 27"/>
          <p:cNvGraphicFramePr>
            <a:graphicFrameLocks noChangeAspect="1"/>
          </p:cNvGraphicFramePr>
          <p:nvPr>
            <p:extLst>
              <p:ext uri="{D42A27DB-BD31-4B8C-83A1-F6EECF244321}">
                <p14:modId xmlns:p14="http://schemas.microsoft.com/office/powerpoint/2010/main" val="1798367204"/>
              </p:ext>
            </p:extLst>
          </p:nvPr>
        </p:nvGraphicFramePr>
        <p:xfrm>
          <a:off x="3670300" y="3436938"/>
          <a:ext cx="4833938" cy="890587"/>
        </p:xfrm>
        <a:graphic>
          <a:graphicData uri="http://schemas.openxmlformats.org/presentationml/2006/ole">
            <mc:AlternateContent xmlns:mc="http://schemas.openxmlformats.org/markup-compatibility/2006">
              <mc:Choice xmlns:v="urn:schemas-microsoft-com:vml" Requires="v">
                <p:oleObj name="Equation" r:id="rId4" imgW="2539800" imgH="469800" progId="Equation.DSMT4">
                  <p:embed/>
                </p:oleObj>
              </mc:Choice>
              <mc:Fallback>
                <p:oleObj name="Equation" r:id="rId4" imgW="2539800" imgH="469800" progId="Equation.DSMT4">
                  <p:embed/>
                  <p:pic>
                    <p:nvPicPr>
                      <p:cNvPr id="234523"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0300" y="3436938"/>
                        <a:ext cx="4833938" cy="89058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4524" name="Object 28"/>
          <p:cNvGraphicFramePr>
            <a:graphicFrameLocks noChangeAspect="1"/>
          </p:cNvGraphicFramePr>
          <p:nvPr>
            <p:extLst>
              <p:ext uri="{D42A27DB-BD31-4B8C-83A1-F6EECF244321}">
                <p14:modId xmlns:p14="http://schemas.microsoft.com/office/powerpoint/2010/main" val="3531535699"/>
              </p:ext>
            </p:extLst>
          </p:nvPr>
        </p:nvGraphicFramePr>
        <p:xfrm>
          <a:off x="1263650" y="5064125"/>
          <a:ext cx="6727291" cy="1193800"/>
        </p:xfrm>
        <a:graphic>
          <a:graphicData uri="http://schemas.openxmlformats.org/presentationml/2006/ole">
            <mc:AlternateContent xmlns:mc="http://schemas.openxmlformats.org/markup-compatibility/2006">
              <mc:Choice xmlns:v="urn:schemas-microsoft-com:vml" Requires="v">
                <p:oleObj name="Equation" r:id="rId6" imgW="3174840" imgH="583920" progId="Equation.DSMT4">
                  <p:embed/>
                </p:oleObj>
              </mc:Choice>
              <mc:Fallback>
                <p:oleObj name="Equation" r:id="rId6" imgW="3174840" imgH="583920" progId="Equation.DSMT4">
                  <p:embed/>
                  <p:pic>
                    <p:nvPicPr>
                      <p:cNvPr id="234524" name="Object 28"/>
                      <p:cNvPicPr>
                        <a:picLocks noChangeAspect="1" noChangeArrowheads="1"/>
                      </p:cNvPicPr>
                      <p:nvPr/>
                    </p:nvPicPr>
                    <p:blipFill>
                      <a:blip r:embed="rId7"/>
                      <a:srcRect/>
                      <a:stretch>
                        <a:fillRect/>
                      </a:stretch>
                    </p:blipFill>
                    <p:spPr bwMode="auto">
                      <a:xfrm>
                        <a:off x="1263650" y="5064125"/>
                        <a:ext cx="6727291" cy="1193800"/>
                      </a:xfrm>
                      <a:prstGeom prst="rect">
                        <a:avLst/>
                      </a:prstGeom>
                      <a:noFill/>
                      <a:ln>
                        <a:noFill/>
                      </a:ln>
                    </p:spPr>
                  </p:pic>
                </p:oleObj>
              </mc:Fallback>
            </mc:AlternateContent>
          </a:graphicData>
        </a:graphic>
      </p:graphicFrame>
      <p:sp>
        <p:nvSpPr>
          <p:cNvPr id="234525" name="Rectangle 29"/>
          <p:cNvSpPr>
            <a:spLocks noChangeArrowheads="1"/>
          </p:cNvSpPr>
          <p:nvPr/>
        </p:nvSpPr>
        <p:spPr bwMode="auto">
          <a:xfrm>
            <a:off x="660400" y="4495800"/>
            <a:ext cx="6019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defRPr/>
            </a:pPr>
            <a:r>
              <a:rPr lang="en-US" altLang="en-US" sz="2000" i="1">
                <a:effectLst>
                  <a:outerShdw blurRad="38100" dist="38100" dir="2700000" algn="tl">
                    <a:srgbClr val="000000">
                      <a:alpha val="43137"/>
                    </a:srgbClr>
                  </a:outerShdw>
                </a:effectLst>
                <a:latin typeface="Arial "/>
              </a:rPr>
              <a:t>Thay </a:t>
            </a:r>
            <a:r>
              <a:rPr lang="en-US" altLang="en-US" sz="2000" b="1" i="1">
                <a:solidFill>
                  <a:srgbClr val="FF0000"/>
                </a:solidFill>
                <a:effectLst>
                  <a:outerShdw blurRad="38100" dist="38100" dir="2700000" algn="tl">
                    <a:srgbClr val="000000">
                      <a:alpha val="43137"/>
                    </a:srgbClr>
                  </a:outerShdw>
                </a:effectLst>
                <a:latin typeface="Arial "/>
              </a:rPr>
              <a:t>n=2r</a:t>
            </a:r>
            <a:r>
              <a:rPr lang="en-US" altLang="en-US" sz="2000" i="1">
                <a:effectLst>
                  <a:outerShdw blurRad="38100" dist="38100" dir="2700000" algn="tl">
                    <a:srgbClr val="000000">
                      <a:alpha val="43137"/>
                    </a:srgbClr>
                  </a:outerShdw>
                </a:effectLst>
                <a:latin typeface="Arial "/>
              </a:rPr>
              <a:t> </a:t>
            </a:r>
            <a:r>
              <a:rPr lang="en-US" altLang="en-US" sz="2000">
                <a:effectLst>
                  <a:outerShdw blurRad="38100" dist="38100" dir="2700000" algn="tl">
                    <a:srgbClr val="000000">
                      <a:alpha val="43137"/>
                    </a:srgbClr>
                  </a:outerShdw>
                </a:effectLst>
                <a:latin typeface="Arial "/>
              </a:rPr>
              <a:t>với n chẵn và </a:t>
            </a:r>
            <a:r>
              <a:rPr lang="en-US" altLang="en-US" sz="2000" b="1" i="1">
                <a:solidFill>
                  <a:srgbClr val="0000FF"/>
                </a:solidFill>
                <a:effectLst>
                  <a:outerShdw blurRad="38100" dist="38100" dir="2700000" algn="tl">
                    <a:srgbClr val="000000">
                      <a:alpha val="43137"/>
                    </a:srgbClr>
                  </a:outerShdw>
                </a:effectLst>
                <a:latin typeface="Arial "/>
              </a:rPr>
              <a:t>n=2r+1</a:t>
            </a:r>
            <a:r>
              <a:rPr lang="en-US" altLang="en-US" sz="2000">
                <a:effectLst>
                  <a:outerShdw blurRad="38100" dist="38100" dir="2700000" algn="tl">
                    <a:srgbClr val="000000">
                      <a:alpha val="43137"/>
                    </a:srgbClr>
                  </a:outerShdw>
                </a:effectLst>
                <a:latin typeface="Arial "/>
              </a:rPr>
              <a:t> với n lẻ: </a:t>
            </a:r>
            <a:endParaRPr lang="en-US" altLang="en-US" sz="2000">
              <a:effectLst>
                <a:outerShdw blurRad="38100" dist="38100" dir="2700000" algn="tl">
                  <a:srgbClr val="000000">
                    <a:alpha val="43137"/>
                  </a:srgbClr>
                </a:outerShdw>
              </a:effectLst>
              <a:latin typeface="Verdana" panose="020B0604030504040204" pitchFamily="34" charset="0"/>
            </a:endParaRPr>
          </a:p>
        </p:txBody>
      </p:sp>
      <p:sp>
        <p:nvSpPr>
          <p:cNvPr id="234528" name="Rectangle 32"/>
          <p:cNvSpPr>
            <a:spLocks noChangeArrowheads="1"/>
          </p:cNvSpPr>
          <p:nvPr/>
        </p:nvSpPr>
        <p:spPr bwMode="auto">
          <a:xfrm>
            <a:off x="609600" y="1644650"/>
            <a:ext cx="8077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defRPr/>
            </a:pPr>
            <a:r>
              <a:rPr lang="en-US" altLang="en-US" sz="2000">
                <a:effectLst>
                  <a:outerShdw blurRad="38100" dist="38100" dir="2700000" algn="tl">
                    <a:srgbClr val="000000">
                      <a:alpha val="43137"/>
                    </a:srgbClr>
                  </a:outerShdw>
                </a:effectLst>
                <a:latin typeface="Arial "/>
              </a:rPr>
              <a:t>Giả thiết dãy x(n) có độ dài </a:t>
            </a:r>
            <a:r>
              <a:rPr lang="en-US" altLang="en-US" sz="2000" b="1">
                <a:effectLst>
                  <a:outerShdw blurRad="38100" dist="38100" dir="2700000" algn="tl">
                    <a:srgbClr val="000000">
                      <a:alpha val="43137"/>
                    </a:srgbClr>
                  </a:outerShdw>
                </a:effectLst>
                <a:latin typeface="Arial "/>
              </a:rPr>
              <a:t>N=2</a:t>
            </a:r>
            <a:r>
              <a:rPr lang="en-US" altLang="en-US" sz="2000" b="1" baseline="30000">
                <a:effectLst>
                  <a:outerShdw blurRad="38100" dist="38100" dir="2700000" algn="tl">
                    <a:srgbClr val="000000">
                      <a:alpha val="43137"/>
                    </a:srgbClr>
                  </a:outerShdw>
                </a:effectLst>
                <a:latin typeface="Arial "/>
              </a:rPr>
              <a:t>M</a:t>
            </a:r>
            <a:r>
              <a:rPr lang="en-US" altLang="en-US" sz="2000">
                <a:effectLst>
                  <a:outerShdw blurRad="38100" dist="38100" dir="2700000" algn="tl">
                    <a:srgbClr val="000000">
                      <a:alpha val="43137"/>
                    </a:srgbClr>
                  </a:outerShdw>
                </a:effectLst>
                <a:latin typeface="Arial "/>
              </a:rPr>
              <a:t>, nếu không có dạng lũy thừa 2 thì thêm vài mẫu 0 vào sau dãy x(n).  </a:t>
            </a:r>
          </a:p>
        </p:txBody>
      </p:sp>
    </p:spTree>
    <p:extLst>
      <p:ext uri="{BB962C8B-B14F-4D97-AF65-F5344CB8AC3E}">
        <p14:creationId xmlns:p14="http://schemas.microsoft.com/office/powerpoint/2010/main" val="225044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fade">
                                      <p:cBhvr>
                                        <p:cTn id="7" dur="500"/>
                                        <p:tgtEl>
                                          <p:spTgt spid="2344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4511"/>
                                        </p:tgtEl>
                                        <p:attrNameLst>
                                          <p:attrName>style.visibility</p:attrName>
                                        </p:attrNameLst>
                                      </p:cBhvr>
                                      <p:to>
                                        <p:strVal val="visible"/>
                                      </p:to>
                                    </p:set>
                                    <p:animEffect transition="in" filter="fade">
                                      <p:cBhvr>
                                        <p:cTn id="10" dur="500"/>
                                        <p:tgtEl>
                                          <p:spTgt spid="2345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4499"/>
                                        </p:tgtEl>
                                        <p:attrNameLst>
                                          <p:attrName>style.visibility</p:attrName>
                                        </p:attrNameLst>
                                      </p:cBhvr>
                                      <p:to>
                                        <p:strVal val="visible"/>
                                      </p:to>
                                    </p:set>
                                    <p:animEffect transition="in" filter="fade">
                                      <p:cBhvr>
                                        <p:cTn id="13" dur="500"/>
                                        <p:tgtEl>
                                          <p:spTgt spid="23449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4528"/>
                                        </p:tgtEl>
                                        <p:attrNameLst>
                                          <p:attrName>style.visibility</p:attrName>
                                        </p:attrNameLst>
                                      </p:cBhvr>
                                      <p:to>
                                        <p:strVal val="visible"/>
                                      </p:to>
                                    </p:set>
                                    <p:animEffect transition="in" filter="fade">
                                      <p:cBhvr>
                                        <p:cTn id="18" dur="500"/>
                                        <p:tgtEl>
                                          <p:spTgt spid="2345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4512"/>
                                        </p:tgtEl>
                                        <p:attrNameLst>
                                          <p:attrName>style.visibility</p:attrName>
                                        </p:attrNameLst>
                                      </p:cBhvr>
                                      <p:to>
                                        <p:strVal val="visible"/>
                                      </p:to>
                                    </p:set>
                                    <p:animEffect transition="in" filter="fade">
                                      <p:cBhvr>
                                        <p:cTn id="23" dur="500"/>
                                        <p:tgtEl>
                                          <p:spTgt spid="234512"/>
                                        </p:tgtEl>
                                      </p:cBhvr>
                                    </p:animEffect>
                                  </p:childTnLst>
                                </p:cTn>
                              </p:par>
                              <p:par>
                                <p:cTn id="24" presetID="10" presetClass="entr" presetSubtype="0" fill="hold" nodeType="withEffect">
                                  <p:stCondLst>
                                    <p:cond delay="0"/>
                                  </p:stCondLst>
                                  <p:childTnLst>
                                    <p:set>
                                      <p:cBhvr>
                                        <p:cTn id="25" dur="1" fill="hold">
                                          <p:stCondLst>
                                            <p:cond delay="0"/>
                                          </p:stCondLst>
                                        </p:cTn>
                                        <p:tgtEl>
                                          <p:spTgt spid="234513"/>
                                        </p:tgtEl>
                                        <p:attrNameLst>
                                          <p:attrName>style.visibility</p:attrName>
                                        </p:attrNameLst>
                                      </p:cBhvr>
                                      <p:to>
                                        <p:strVal val="visible"/>
                                      </p:to>
                                    </p:set>
                                    <p:animEffect transition="in" filter="fade">
                                      <p:cBhvr>
                                        <p:cTn id="26" dur="500"/>
                                        <p:tgtEl>
                                          <p:spTgt spid="234513"/>
                                        </p:tgtEl>
                                      </p:cBhvr>
                                    </p:animEffect>
                                  </p:childTnLst>
                                </p:cTn>
                              </p:par>
                              <p:par>
                                <p:cTn id="27" presetID="10" presetClass="entr" presetSubtype="0" fill="hold" nodeType="withEffect">
                                  <p:stCondLst>
                                    <p:cond delay="0"/>
                                  </p:stCondLst>
                                  <p:childTnLst>
                                    <p:set>
                                      <p:cBhvr>
                                        <p:cTn id="28" dur="1" fill="hold">
                                          <p:stCondLst>
                                            <p:cond delay="0"/>
                                          </p:stCondLst>
                                        </p:cTn>
                                        <p:tgtEl>
                                          <p:spTgt spid="234523"/>
                                        </p:tgtEl>
                                        <p:attrNameLst>
                                          <p:attrName>style.visibility</p:attrName>
                                        </p:attrNameLst>
                                      </p:cBhvr>
                                      <p:to>
                                        <p:strVal val="visible"/>
                                      </p:to>
                                    </p:set>
                                    <p:animEffect transition="in" filter="fade">
                                      <p:cBhvr>
                                        <p:cTn id="29" dur="500"/>
                                        <p:tgtEl>
                                          <p:spTgt spid="2345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4525"/>
                                        </p:tgtEl>
                                        <p:attrNameLst>
                                          <p:attrName>style.visibility</p:attrName>
                                        </p:attrNameLst>
                                      </p:cBhvr>
                                      <p:to>
                                        <p:strVal val="visible"/>
                                      </p:to>
                                    </p:set>
                                    <p:animEffect transition="in" filter="fade">
                                      <p:cBhvr>
                                        <p:cTn id="34" dur="500"/>
                                        <p:tgtEl>
                                          <p:spTgt spid="234525"/>
                                        </p:tgtEl>
                                      </p:cBhvr>
                                    </p:animEffect>
                                  </p:childTnLst>
                                </p:cTn>
                              </p:par>
                              <p:par>
                                <p:cTn id="35" presetID="10" presetClass="entr" presetSubtype="0" fill="hold" nodeType="withEffect">
                                  <p:stCondLst>
                                    <p:cond delay="0"/>
                                  </p:stCondLst>
                                  <p:childTnLst>
                                    <p:set>
                                      <p:cBhvr>
                                        <p:cTn id="36" dur="1" fill="hold">
                                          <p:stCondLst>
                                            <p:cond delay="0"/>
                                          </p:stCondLst>
                                        </p:cTn>
                                        <p:tgtEl>
                                          <p:spTgt spid="234524"/>
                                        </p:tgtEl>
                                        <p:attrNameLst>
                                          <p:attrName>style.visibility</p:attrName>
                                        </p:attrNameLst>
                                      </p:cBhvr>
                                      <p:to>
                                        <p:strVal val="visible"/>
                                      </p:to>
                                    </p:set>
                                    <p:animEffect transition="in" filter="fade">
                                      <p:cBhvr>
                                        <p:cTn id="37" dur="500"/>
                                        <p:tgtEl>
                                          <p:spTgt spid="234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p:bldP spid="234499" grpId="0"/>
      <p:bldP spid="234511" grpId="0" animBg="1"/>
      <p:bldP spid="234512" grpId="0"/>
      <p:bldP spid="234525" grpId="0"/>
      <p:bldP spid="2345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54" name="Rectangle 10"/>
          <p:cNvSpPr>
            <a:spLocks noChangeArrowheads="1"/>
          </p:cNvSpPr>
          <p:nvPr/>
        </p:nvSpPr>
        <p:spPr bwMode="auto">
          <a:xfrm>
            <a:off x="449580" y="5759451"/>
            <a:ext cx="813054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200" b="1" i="1">
                <a:latin typeface="Arial" panose="020B0604020202020204" pitchFamily="34" charset="0"/>
              </a:rPr>
              <a:t>X</a:t>
            </a:r>
            <a:r>
              <a:rPr lang="en-US" altLang="en-US" sz="2200" b="1" i="1" baseline="-25000">
                <a:latin typeface="Arial" panose="020B0604020202020204" pitchFamily="34" charset="0"/>
              </a:rPr>
              <a:t>0</a:t>
            </a:r>
            <a:r>
              <a:rPr lang="en-US" altLang="en-US" sz="2200" b="1" i="1">
                <a:latin typeface="Arial" panose="020B0604020202020204" pitchFamily="34" charset="0"/>
              </a:rPr>
              <a:t>(k)</a:t>
            </a:r>
            <a:r>
              <a:rPr lang="en-US" altLang="en-US" sz="2200">
                <a:latin typeface="Arial" panose="020B0604020202020204" pitchFamily="34" charset="0"/>
              </a:rPr>
              <a:t> – DFT của </a:t>
            </a:r>
            <a:r>
              <a:rPr lang="en-US" altLang="en-US" sz="2200">
                <a:solidFill>
                  <a:srgbClr val="FF0000"/>
                </a:solidFill>
                <a:latin typeface="Arial" panose="020B0604020202020204" pitchFamily="34" charset="0"/>
              </a:rPr>
              <a:t>N/2</a:t>
            </a:r>
            <a:r>
              <a:rPr lang="en-US" altLang="en-US" sz="2200">
                <a:latin typeface="Arial" panose="020B0604020202020204" pitchFamily="34" charset="0"/>
              </a:rPr>
              <a:t> điểm ứng với các </a:t>
            </a:r>
            <a:r>
              <a:rPr lang="en-US" altLang="en-US" sz="2200">
                <a:solidFill>
                  <a:srgbClr val="FF0000"/>
                </a:solidFill>
                <a:latin typeface="Arial" panose="020B0604020202020204" pitchFamily="34" charset="0"/>
              </a:rPr>
              <a:t>mẫu chẵn </a:t>
            </a:r>
            <a:r>
              <a:rPr lang="en-US" altLang="en-US" sz="2200">
                <a:latin typeface="Arial" panose="020B0604020202020204" pitchFamily="34" charset="0"/>
              </a:rPr>
              <a:t>của x(n)</a:t>
            </a:r>
          </a:p>
          <a:p>
            <a:pPr algn="just">
              <a:buClr>
                <a:schemeClr val="tx1"/>
              </a:buClr>
              <a:buSzPct val="60000"/>
              <a:buFont typeface="Wingdings" panose="05000000000000000000" pitchFamily="2" charset="2"/>
              <a:buChar char="n"/>
            </a:pPr>
            <a:r>
              <a:rPr lang="en-US" altLang="en-US" sz="2200" b="1" i="1">
                <a:latin typeface="Arial" panose="020B0604020202020204" pitchFamily="34" charset="0"/>
              </a:rPr>
              <a:t>X</a:t>
            </a:r>
            <a:r>
              <a:rPr lang="en-US" altLang="en-US" sz="2200" b="1" i="1" baseline="-25000">
                <a:latin typeface="Arial" panose="020B0604020202020204" pitchFamily="34" charset="0"/>
              </a:rPr>
              <a:t>1</a:t>
            </a:r>
            <a:r>
              <a:rPr lang="en-US" altLang="en-US" sz="2200" b="1" i="1">
                <a:latin typeface="Arial" panose="020B0604020202020204" pitchFamily="34" charset="0"/>
              </a:rPr>
              <a:t>(k)</a:t>
            </a:r>
            <a:r>
              <a:rPr lang="en-US" altLang="en-US" sz="2200">
                <a:latin typeface="Arial" panose="020B0604020202020204" pitchFamily="34" charset="0"/>
              </a:rPr>
              <a:t> – DFT của </a:t>
            </a:r>
            <a:r>
              <a:rPr lang="en-US" altLang="en-US" sz="2200">
                <a:solidFill>
                  <a:srgbClr val="FF0000"/>
                </a:solidFill>
                <a:latin typeface="Arial" panose="020B0604020202020204" pitchFamily="34" charset="0"/>
              </a:rPr>
              <a:t>N/2</a:t>
            </a:r>
            <a:r>
              <a:rPr lang="en-US" altLang="en-US" sz="2200">
                <a:latin typeface="Arial" panose="020B0604020202020204" pitchFamily="34" charset="0"/>
              </a:rPr>
              <a:t> điểm ứng với các </a:t>
            </a:r>
            <a:r>
              <a:rPr lang="en-US" altLang="en-US" sz="2200">
                <a:solidFill>
                  <a:srgbClr val="FF0000"/>
                </a:solidFill>
                <a:latin typeface="Arial" panose="020B0604020202020204" pitchFamily="34" charset="0"/>
              </a:rPr>
              <a:t>mẫu lẻ </a:t>
            </a:r>
            <a:r>
              <a:rPr lang="en-US" altLang="en-US" sz="2200">
                <a:latin typeface="Arial" panose="020B0604020202020204" pitchFamily="34" charset="0"/>
              </a:rPr>
              <a:t>của x(n)</a:t>
            </a:r>
          </a:p>
        </p:txBody>
      </p:sp>
      <p:graphicFrame>
        <p:nvGraphicFramePr>
          <p:cNvPr id="236555" name="Object 11"/>
          <p:cNvGraphicFramePr>
            <a:graphicFrameLocks noChangeAspect="1"/>
          </p:cNvGraphicFramePr>
          <p:nvPr>
            <p:extLst>
              <p:ext uri="{D42A27DB-BD31-4B8C-83A1-F6EECF244321}">
                <p14:modId xmlns:p14="http://schemas.microsoft.com/office/powerpoint/2010/main" val="3399025615"/>
              </p:ext>
            </p:extLst>
          </p:nvPr>
        </p:nvGraphicFramePr>
        <p:xfrm>
          <a:off x="1274763" y="3489325"/>
          <a:ext cx="2873375" cy="1069975"/>
        </p:xfrm>
        <a:graphic>
          <a:graphicData uri="http://schemas.openxmlformats.org/presentationml/2006/ole">
            <mc:AlternateContent xmlns:mc="http://schemas.openxmlformats.org/markup-compatibility/2006">
              <mc:Choice xmlns:v="urn:schemas-microsoft-com:vml" Requires="v">
                <p:oleObj name="Equation" r:id="rId2" imgW="1676160" imgH="583920" progId="Equation.DSMT4">
                  <p:embed/>
                </p:oleObj>
              </mc:Choice>
              <mc:Fallback>
                <p:oleObj name="Equation" r:id="rId2" imgW="1676160" imgH="583920" progId="Equation.DSMT4">
                  <p:embed/>
                  <p:pic>
                    <p:nvPicPr>
                      <p:cNvPr id="236555" name="Object 11"/>
                      <p:cNvPicPr>
                        <a:picLocks noChangeAspect="1" noChangeArrowheads="1"/>
                      </p:cNvPicPr>
                      <p:nvPr/>
                    </p:nvPicPr>
                    <p:blipFill>
                      <a:blip r:embed="rId3"/>
                      <a:srcRect/>
                      <a:stretch>
                        <a:fillRect/>
                      </a:stretch>
                    </p:blipFill>
                    <p:spPr bwMode="auto">
                      <a:xfrm>
                        <a:off x="1274763" y="3489325"/>
                        <a:ext cx="2873375" cy="1069975"/>
                      </a:xfrm>
                      <a:prstGeom prst="rect">
                        <a:avLst/>
                      </a:prstGeom>
                      <a:noFill/>
                      <a:ln>
                        <a:noFill/>
                      </a:ln>
                    </p:spPr>
                  </p:pic>
                </p:oleObj>
              </mc:Fallback>
            </mc:AlternateContent>
          </a:graphicData>
        </a:graphic>
      </p:graphicFrame>
      <p:graphicFrame>
        <p:nvGraphicFramePr>
          <p:cNvPr id="236557" name="Object 13"/>
          <p:cNvGraphicFramePr>
            <a:graphicFrameLocks noChangeAspect="1"/>
          </p:cNvGraphicFramePr>
          <p:nvPr>
            <p:extLst>
              <p:ext uri="{D42A27DB-BD31-4B8C-83A1-F6EECF244321}">
                <p14:modId xmlns:p14="http://schemas.microsoft.com/office/powerpoint/2010/main" val="2478534130"/>
              </p:ext>
            </p:extLst>
          </p:nvPr>
        </p:nvGraphicFramePr>
        <p:xfrm>
          <a:off x="4973638" y="3517900"/>
          <a:ext cx="3157537" cy="1069975"/>
        </p:xfrm>
        <a:graphic>
          <a:graphicData uri="http://schemas.openxmlformats.org/presentationml/2006/ole">
            <mc:AlternateContent xmlns:mc="http://schemas.openxmlformats.org/markup-compatibility/2006">
              <mc:Choice xmlns:v="urn:schemas-microsoft-com:vml" Requires="v">
                <p:oleObj name="Equation" r:id="rId4" imgW="1866600" imgH="583920" progId="Equation.DSMT4">
                  <p:embed/>
                </p:oleObj>
              </mc:Choice>
              <mc:Fallback>
                <p:oleObj name="Equation" r:id="rId4" imgW="1866600" imgH="583920" progId="Equation.DSMT4">
                  <p:embed/>
                  <p:pic>
                    <p:nvPicPr>
                      <p:cNvPr id="236557" name="Object 13"/>
                      <p:cNvPicPr>
                        <a:picLocks noChangeAspect="1" noChangeArrowheads="1"/>
                      </p:cNvPicPr>
                      <p:nvPr/>
                    </p:nvPicPr>
                    <p:blipFill>
                      <a:blip r:embed="rId5"/>
                      <a:srcRect/>
                      <a:stretch>
                        <a:fillRect/>
                      </a:stretch>
                    </p:blipFill>
                    <p:spPr bwMode="auto">
                      <a:xfrm>
                        <a:off x="4973638" y="3517900"/>
                        <a:ext cx="3157537" cy="1069975"/>
                      </a:xfrm>
                      <a:prstGeom prst="rect">
                        <a:avLst/>
                      </a:prstGeom>
                      <a:noFill/>
                      <a:ln>
                        <a:noFill/>
                      </a:ln>
                    </p:spPr>
                  </p:pic>
                </p:oleObj>
              </mc:Fallback>
            </mc:AlternateContent>
          </a:graphicData>
        </a:graphic>
      </p:graphicFrame>
      <p:sp>
        <p:nvSpPr>
          <p:cNvPr id="236558" name="Rectangle 14"/>
          <p:cNvSpPr>
            <a:spLocks noChangeArrowheads="1"/>
          </p:cNvSpPr>
          <p:nvPr/>
        </p:nvSpPr>
        <p:spPr bwMode="auto">
          <a:xfrm>
            <a:off x="364661" y="3946076"/>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None/>
            </a:pPr>
            <a:r>
              <a:rPr lang="en-US" altLang="en-US" sz="2000">
                <a:latin typeface="Arial "/>
              </a:rPr>
              <a:t>Đặt:</a:t>
            </a:r>
            <a:endParaRPr lang="en-US" altLang="en-US" sz="2000">
              <a:latin typeface="Verdana" panose="020B0604030504040204" pitchFamily="34" charset="0"/>
            </a:endParaRPr>
          </a:p>
        </p:txBody>
      </p:sp>
      <p:graphicFrame>
        <p:nvGraphicFramePr>
          <p:cNvPr id="236562" name="Object 18"/>
          <p:cNvGraphicFramePr>
            <a:graphicFrameLocks noChangeAspect="1"/>
          </p:cNvGraphicFramePr>
          <p:nvPr>
            <p:extLst>
              <p:ext uri="{D42A27DB-BD31-4B8C-83A1-F6EECF244321}">
                <p14:modId xmlns:p14="http://schemas.microsoft.com/office/powerpoint/2010/main" val="1756969045"/>
              </p:ext>
            </p:extLst>
          </p:nvPr>
        </p:nvGraphicFramePr>
        <p:xfrm>
          <a:off x="1274763" y="4805343"/>
          <a:ext cx="4333875" cy="771525"/>
        </p:xfrm>
        <a:graphic>
          <a:graphicData uri="http://schemas.openxmlformats.org/presentationml/2006/ole">
            <mc:AlternateContent xmlns:mc="http://schemas.openxmlformats.org/markup-compatibility/2006">
              <mc:Choice xmlns:v="urn:schemas-microsoft-com:vml" Requires="v">
                <p:oleObj name="Equation" r:id="rId6" imgW="2273040" imgH="406080" progId="Equation.DSMT4">
                  <p:embed/>
                </p:oleObj>
              </mc:Choice>
              <mc:Fallback>
                <p:oleObj name="Equation" r:id="rId6" imgW="2273040" imgH="406080" progId="Equation.DSMT4">
                  <p:embed/>
                  <p:pic>
                    <p:nvPicPr>
                      <p:cNvPr id="236562" name="Object 18"/>
                      <p:cNvPicPr>
                        <a:picLocks noChangeAspect="1" noChangeArrowheads="1"/>
                      </p:cNvPicPr>
                      <p:nvPr/>
                    </p:nvPicPr>
                    <p:blipFill>
                      <a:blip r:embed="rId7"/>
                      <a:srcRect/>
                      <a:stretch>
                        <a:fillRect/>
                      </a:stretch>
                    </p:blipFill>
                    <p:spPr bwMode="auto">
                      <a:xfrm>
                        <a:off x="1274763" y="4805343"/>
                        <a:ext cx="4333875" cy="771525"/>
                      </a:xfrm>
                      <a:prstGeom prst="rect">
                        <a:avLst/>
                      </a:prstGeom>
                      <a:noFill/>
                      <a:ln w="25400">
                        <a:solidFill>
                          <a:srgbClr val="FF00FF"/>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36564" name="AutoShape 20"/>
          <p:cNvSpPr>
            <a:spLocks noChangeArrowheads="1"/>
          </p:cNvSpPr>
          <p:nvPr/>
        </p:nvSpPr>
        <p:spPr bwMode="auto">
          <a:xfrm>
            <a:off x="821861" y="5007817"/>
            <a:ext cx="228600" cy="381000"/>
          </a:xfrm>
          <a:prstGeom prst="rightArrow">
            <a:avLst>
              <a:gd name="adj1" fmla="val 50000"/>
              <a:gd name="adj2" fmla="val 25000"/>
            </a:avLst>
          </a:prstGeom>
          <a:noFill/>
          <a:ln w="25400"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graphicFrame>
        <p:nvGraphicFramePr>
          <p:cNvPr id="236611" name="Object 67"/>
          <p:cNvGraphicFramePr>
            <a:graphicFrameLocks noGrp="1" noChangeAspect="1"/>
          </p:cNvGraphicFramePr>
          <p:nvPr>
            <p:ph/>
            <p:extLst>
              <p:ext uri="{D42A27DB-BD31-4B8C-83A1-F6EECF244321}">
                <p14:modId xmlns:p14="http://schemas.microsoft.com/office/powerpoint/2010/main" val="2879650088"/>
              </p:ext>
            </p:extLst>
          </p:nvPr>
        </p:nvGraphicFramePr>
        <p:xfrm>
          <a:off x="493871" y="2475325"/>
          <a:ext cx="5895657" cy="1051226"/>
        </p:xfrm>
        <a:graphic>
          <a:graphicData uri="http://schemas.openxmlformats.org/presentationml/2006/ole">
            <mc:AlternateContent xmlns:mc="http://schemas.openxmlformats.org/markup-compatibility/2006">
              <mc:Choice xmlns:v="urn:schemas-microsoft-com:vml" Requires="v">
                <p:oleObj name="Equation" r:id="rId8" imgW="3276360" imgH="583920" progId="Equation.DSMT4">
                  <p:embed/>
                </p:oleObj>
              </mc:Choice>
              <mc:Fallback>
                <p:oleObj name="Equation" r:id="rId8" imgW="3276360" imgH="583920" progId="Equation.DSMT4">
                  <p:embed/>
                  <p:pic>
                    <p:nvPicPr>
                      <p:cNvPr id="236611" name="Object 67"/>
                      <p:cNvPicPr>
                        <a:picLocks noChangeAspect="1" noChangeArrowheads="1"/>
                      </p:cNvPicPr>
                      <p:nvPr/>
                    </p:nvPicPr>
                    <p:blipFill>
                      <a:blip r:embed="rId9"/>
                      <a:srcRect/>
                      <a:stretch>
                        <a:fillRect/>
                      </a:stretch>
                    </p:blipFill>
                    <p:spPr bwMode="auto">
                      <a:xfrm>
                        <a:off x="493871" y="2475325"/>
                        <a:ext cx="5895657" cy="1051226"/>
                      </a:xfrm>
                      <a:prstGeom prst="rect">
                        <a:avLst/>
                      </a:prstGeom>
                      <a:noFill/>
                      <a:ln>
                        <a:noFill/>
                      </a:ln>
                      <a:effectLst/>
                    </p:spPr>
                  </p:pic>
                </p:oleObj>
              </mc:Fallback>
            </mc:AlternateContent>
          </a:graphicData>
        </a:graphic>
      </p:graphicFrame>
      <p:graphicFrame>
        <p:nvGraphicFramePr>
          <p:cNvPr id="236614" name="Object 70"/>
          <p:cNvGraphicFramePr>
            <a:graphicFrameLocks noChangeAspect="1"/>
          </p:cNvGraphicFramePr>
          <p:nvPr>
            <p:extLst>
              <p:ext uri="{D42A27DB-BD31-4B8C-83A1-F6EECF244321}">
                <p14:modId xmlns:p14="http://schemas.microsoft.com/office/powerpoint/2010/main" val="2303193326"/>
              </p:ext>
            </p:extLst>
          </p:nvPr>
        </p:nvGraphicFramePr>
        <p:xfrm>
          <a:off x="1722438" y="1554163"/>
          <a:ext cx="1997075" cy="579437"/>
        </p:xfrm>
        <a:graphic>
          <a:graphicData uri="http://schemas.openxmlformats.org/presentationml/2006/ole">
            <mc:AlternateContent xmlns:mc="http://schemas.openxmlformats.org/markup-compatibility/2006">
              <mc:Choice xmlns:v="urn:schemas-microsoft-com:vml" Requires="v">
                <p:oleObj name="Equation" r:id="rId10" imgW="914400" imgH="266400" progId="Equation.DSMT4">
                  <p:embed/>
                </p:oleObj>
              </mc:Choice>
              <mc:Fallback>
                <p:oleObj name="Equation" r:id="rId10" imgW="914400" imgH="266400" progId="Equation.DSMT4">
                  <p:embed/>
                  <p:pic>
                    <p:nvPicPr>
                      <p:cNvPr id="236614" name="Object 70"/>
                      <p:cNvPicPr>
                        <a:picLocks noChangeAspect="1" noChangeArrowheads="1"/>
                      </p:cNvPicPr>
                      <p:nvPr/>
                    </p:nvPicPr>
                    <p:blipFill>
                      <a:blip r:embed="rId11"/>
                      <a:srcRect/>
                      <a:stretch>
                        <a:fillRect/>
                      </a:stretch>
                    </p:blipFill>
                    <p:spPr bwMode="auto">
                      <a:xfrm>
                        <a:off x="1722438" y="1554163"/>
                        <a:ext cx="1997075" cy="579437"/>
                      </a:xfrm>
                      <a:prstGeom prst="rect">
                        <a:avLst/>
                      </a:prstGeom>
                      <a:noFill/>
                      <a:ln w="15875">
                        <a:solidFill>
                          <a:srgbClr val="FF0000"/>
                        </a:solidFill>
                      </a:ln>
                    </p:spPr>
                  </p:pic>
                </p:oleObj>
              </mc:Fallback>
            </mc:AlternateContent>
          </a:graphicData>
        </a:graphic>
      </p:graphicFrame>
      <p:graphicFrame>
        <p:nvGraphicFramePr>
          <p:cNvPr id="13" name="Object 28"/>
          <p:cNvGraphicFramePr>
            <a:graphicFrameLocks noChangeAspect="1"/>
          </p:cNvGraphicFramePr>
          <p:nvPr>
            <p:extLst>
              <p:ext uri="{D42A27DB-BD31-4B8C-83A1-F6EECF244321}">
                <p14:modId xmlns:p14="http://schemas.microsoft.com/office/powerpoint/2010/main" val="3421701599"/>
              </p:ext>
            </p:extLst>
          </p:nvPr>
        </p:nvGraphicFramePr>
        <p:xfrm>
          <a:off x="449580" y="116286"/>
          <a:ext cx="5842874" cy="1036855"/>
        </p:xfrm>
        <a:graphic>
          <a:graphicData uri="http://schemas.openxmlformats.org/presentationml/2006/ole">
            <mc:AlternateContent xmlns:mc="http://schemas.openxmlformats.org/markup-compatibility/2006">
              <mc:Choice xmlns:v="urn:schemas-microsoft-com:vml" Requires="v">
                <p:oleObj name="Equation" r:id="rId12" imgW="3174840" imgH="583920" progId="Equation.DSMT4">
                  <p:embed/>
                </p:oleObj>
              </mc:Choice>
              <mc:Fallback>
                <p:oleObj name="Equation" r:id="rId12" imgW="3174840" imgH="583920" progId="Equation.DSMT4">
                  <p:embed/>
                  <p:pic>
                    <p:nvPicPr>
                      <p:cNvPr id="234524" name="Object 28"/>
                      <p:cNvPicPr>
                        <a:picLocks noChangeAspect="1" noChangeArrowheads="1"/>
                      </p:cNvPicPr>
                      <p:nvPr/>
                    </p:nvPicPr>
                    <p:blipFill>
                      <a:blip r:embed="rId13"/>
                      <a:srcRect/>
                      <a:stretch>
                        <a:fillRect/>
                      </a:stretch>
                    </p:blipFill>
                    <p:spPr bwMode="auto">
                      <a:xfrm>
                        <a:off x="449580" y="116286"/>
                        <a:ext cx="5842874" cy="1036855"/>
                      </a:xfrm>
                      <a:prstGeom prst="rect">
                        <a:avLst/>
                      </a:prstGeom>
                      <a:noFill/>
                      <a:ln>
                        <a:noFill/>
                      </a:ln>
                    </p:spPr>
                  </p:pic>
                </p:oleObj>
              </mc:Fallback>
            </mc:AlternateContent>
          </a:graphicData>
        </a:graphic>
      </p:graphicFrame>
      <p:pic>
        <p:nvPicPr>
          <p:cNvPr id="15" name="Picture 3"/>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27134" y="975226"/>
            <a:ext cx="1917806" cy="173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89311" y="1005348"/>
            <a:ext cx="1837823" cy="1675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280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614"/>
                                        </p:tgtEl>
                                        <p:attrNameLst>
                                          <p:attrName>style.visibility</p:attrName>
                                        </p:attrNameLst>
                                      </p:cBhvr>
                                      <p:to>
                                        <p:strVal val="visible"/>
                                      </p:to>
                                    </p:set>
                                    <p:animEffect transition="in" filter="fade">
                                      <p:cBhvr>
                                        <p:cTn id="12" dur="500"/>
                                        <p:tgtEl>
                                          <p:spTgt spid="2366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6611"/>
                                        </p:tgtEl>
                                        <p:attrNameLst>
                                          <p:attrName>style.visibility</p:attrName>
                                        </p:attrNameLst>
                                      </p:cBhvr>
                                      <p:to>
                                        <p:strVal val="visible"/>
                                      </p:to>
                                    </p:set>
                                    <p:animEffect transition="in" filter="fade">
                                      <p:cBhvr>
                                        <p:cTn id="25" dur="500"/>
                                        <p:tgtEl>
                                          <p:spTgt spid="2366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6555"/>
                                        </p:tgtEl>
                                        <p:attrNameLst>
                                          <p:attrName>style.visibility</p:attrName>
                                        </p:attrNameLst>
                                      </p:cBhvr>
                                      <p:to>
                                        <p:strVal val="visible"/>
                                      </p:to>
                                    </p:set>
                                    <p:animEffect transition="in" filter="fade">
                                      <p:cBhvr>
                                        <p:cTn id="30" dur="500"/>
                                        <p:tgtEl>
                                          <p:spTgt spid="236555"/>
                                        </p:tgtEl>
                                      </p:cBhvr>
                                    </p:animEffect>
                                  </p:childTnLst>
                                </p:cTn>
                              </p:par>
                              <p:par>
                                <p:cTn id="31" presetID="10" presetClass="entr" presetSubtype="0" fill="hold" nodeType="withEffect">
                                  <p:stCondLst>
                                    <p:cond delay="0"/>
                                  </p:stCondLst>
                                  <p:childTnLst>
                                    <p:set>
                                      <p:cBhvr>
                                        <p:cTn id="32" dur="1" fill="hold">
                                          <p:stCondLst>
                                            <p:cond delay="0"/>
                                          </p:stCondLst>
                                        </p:cTn>
                                        <p:tgtEl>
                                          <p:spTgt spid="236557"/>
                                        </p:tgtEl>
                                        <p:attrNameLst>
                                          <p:attrName>style.visibility</p:attrName>
                                        </p:attrNameLst>
                                      </p:cBhvr>
                                      <p:to>
                                        <p:strVal val="visible"/>
                                      </p:to>
                                    </p:set>
                                    <p:animEffect transition="in" filter="fade">
                                      <p:cBhvr>
                                        <p:cTn id="33" dur="500"/>
                                        <p:tgtEl>
                                          <p:spTgt spid="2365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6558"/>
                                        </p:tgtEl>
                                        <p:attrNameLst>
                                          <p:attrName>style.visibility</p:attrName>
                                        </p:attrNameLst>
                                      </p:cBhvr>
                                      <p:to>
                                        <p:strVal val="visible"/>
                                      </p:to>
                                    </p:set>
                                    <p:animEffect transition="in" filter="fade">
                                      <p:cBhvr>
                                        <p:cTn id="36" dur="500"/>
                                        <p:tgtEl>
                                          <p:spTgt spid="23655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36562"/>
                                        </p:tgtEl>
                                        <p:attrNameLst>
                                          <p:attrName>style.visibility</p:attrName>
                                        </p:attrNameLst>
                                      </p:cBhvr>
                                      <p:to>
                                        <p:strVal val="visible"/>
                                      </p:to>
                                    </p:set>
                                    <p:animEffect transition="in" filter="fade">
                                      <p:cBhvr>
                                        <p:cTn id="41" dur="500"/>
                                        <p:tgtEl>
                                          <p:spTgt spid="23656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6564"/>
                                        </p:tgtEl>
                                        <p:attrNameLst>
                                          <p:attrName>style.visibility</p:attrName>
                                        </p:attrNameLst>
                                      </p:cBhvr>
                                      <p:to>
                                        <p:strVal val="visible"/>
                                      </p:to>
                                    </p:set>
                                    <p:animEffect transition="in" filter="fade">
                                      <p:cBhvr>
                                        <p:cTn id="44" dur="500"/>
                                        <p:tgtEl>
                                          <p:spTgt spid="23656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36554"/>
                                        </p:tgtEl>
                                        <p:attrNameLst>
                                          <p:attrName>style.visibility</p:attrName>
                                        </p:attrNameLst>
                                      </p:cBhvr>
                                      <p:to>
                                        <p:strVal val="visible"/>
                                      </p:to>
                                    </p:set>
                                    <p:animEffect transition="in" filter="fade">
                                      <p:cBhvr>
                                        <p:cTn id="49" dur="500"/>
                                        <p:tgtEl>
                                          <p:spTgt spid="236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4" grpId="0"/>
      <p:bldP spid="236558" grpId="0"/>
      <p:bldP spid="23656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562" name="Object 18"/>
          <p:cNvGraphicFramePr>
            <a:graphicFrameLocks noChangeAspect="1"/>
          </p:cNvGraphicFramePr>
          <p:nvPr>
            <p:extLst>
              <p:ext uri="{D42A27DB-BD31-4B8C-83A1-F6EECF244321}">
                <p14:modId xmlns:p14="http://schemas.microsoft.com/office/powerpoint/2010/main" val="340651465"/>
              </p:ext>
            </p:extLst>
          </p:nvPr>
        </p:nvGraphicFramePr>
        <p:xfrm>
          <a:off x="802947" y="479938"/>
          <a:ext cx="4333875" cy="771525"/>
        </p:xfrm>
        <a:graphic>
          <a:graphicData uri="http://schemas.openxmlformats.org/presentationml/2006/ole">
            <mc:AlternateContent xmlns:mc="http://schemas.openxmlformats.org/markup-compatibility/2006">
              <mc:Choice xmlns:v="urn:schemas-microsoft-com:vml" Requires="v">
                <p:oleObj name="Equation" r:id="rId2" imgW="2273040" imgH="406080" progId="Equation.DSMT4">
                  <p:embed/>
                </p:oleObj>
              </mc:Choice>
              <mc:Fallback>
                <p:oleObj name="Equation" r:id="rId2" imgW="2273040" imgH="406080" progId="Equation.DSMT4">
                  <p:embed/>
                  <p:pic>
                    <p:nvPicPr>
                      <p:cNvPr id="236562" name="Object 18"/>
                      <p:cNvPicPr>
                        <a:picLocks noChangeAspect="1" noChangeArrowheads="1"/>
                      </p:cNvPicPr>
                      <p:nvPr/>
                    </p:nvPicPr>
                    <p:blipFill>
                      <a:blip r:embed="rId3"/>
                      <a:srcRect/>
                      <a:stretch>
                        <a:fillRect/>
                      </a:stretch>
                    </p:blipFill>
                    <p:spPr bwMode="auto">
                      <a:xfrm>
                        <a:off x="802947" y="479938"/>
                        <a:ext cx="4333875" cy="771525"/>
                      </a:xfrm>
                      <a:prstGeom prst="rect">
                        <a:avLst/>
                      </a:prstGeom>
                      <a:noFill/>
                      <a:ln w="25400">
                        <a:solidFill>
                          <a:srgbClr val="FF00FF"/>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14" name="Object 18"/>
          <p:cNvGraphicFramePr>
            <a:graphicFrameLocks noChangeAspect="1"/>
          </p:cNvGraphicFramePr>
          <p:nvPr>
            <p:extLst>
              <p:ext uri="{D42A27DB-BD31-4B8C-83A1-F6EECF244321}">
                <p14:modId xmlns:p14="http://schemas.microsoft.com/office/powerpoint/2010/main" val="1386651182"/>
              </p:ext>
            </p:extLst>
          </p:nvPr>
        </p:nvGraphicFramePr>
        <p:xfrm>
          <a:off x="793105" y="1641596"/>
          <a:ext cx="4343717" cy="4643217"/>
        </p:xfrm>
        <a:graphic>
          <a:graphicData uri="http://schemas.openxmlformats.org/presentationml/2006/ole">
            <mc:AlternateContent xmlns:mc="http://schemas.openxmlformats.org/markup-compatibility/2006">
              <mc:Choice xmlns:v="urn:schemas-microsoft-com:vml" Requires="v">
                <p:oleObj name="Equation" r:id="rId4" imgW="2082600" imgH="2234880" progId="Equation.DSMT4">
                  <p:embed/>
                </p:oleObj>
              </mc:Choice>
              <mc:Fallback>
                <p:oleObj name="Equation" r:id="rId4" imgW="2082600" imgH="2234880" progId="Equation.DSMT4">
                  <p:embed/>
                  <p:pic>
                    <p:nvPicPr>
                      <p:cNvPr id="17" name="Object 18"/>
                      <p:cNvPicPr>
                        <a:picLocks noChangeAspect="1" noChangeArrowheads="1"/>
                      </p:cNvPicPr>
                      <p:nvPr/>
                    </p:nvPicPr>
                    <p:blipFill>
                      <a:blip r:embed="rId5"/>
                      <a:srcRect/>
                      <a:stretch>
                        <a:fillRect/>
                      </a:stretch>
                    </p:blipFill>
                    <p:spPr bwMode="auto">
                      <a:xfrm>
                        <a:off x="793105" y="1641596"/>
                        <a:ext cx="4343717" cy="4643217"/>
                      </a:xfrm>
                      <a:prstGeom prst="rect">
                        <a:avLst/>
                      </a:prstGeom>
                      <a:noFill/>
                      <a:ln w="25400">
                        <a:solidFill>
                          <a:srgbClr val="FF00FF"/>
                        </a:solidFill>
                        <a:miter lim="800000"/>
                        <a:headEnd/>
                        <a:tailEnd/>
                      </a:ln>
                    </p:spPr>
                  </p:pic>
                </p:oleObj>
              </mc:Fallback>
            </mc:AlternateContent>
          </a:graphicData>
        </a:graphic>
      </p:graphicFrame>
      <p:pic>
        <p:nvPicPr>
          <p:cNvPr id="3" name="Picture 2"/>
          <p:cNvPicPr>
            <a:picLocks noChangeAspect="1"/>
          </p:cNvPicPr>
          <p:nvPr/>
        </p:nvPicPr>
        <p:blipFill>
          <a:blip r:embed="rId6"/>
          <a:stretch>
            <a:fillRect/>
          </a:stretch>
        </p:blipFill>
        <p:spPr>
          <a:xfrm>
            <a:off x="5980883" y="479938"/>
            <a:ext cx="2477114" cy="2263262"/>
          </a:xfrm>
          <a:prstGeom prst="rect">
            <a:avLst/>
          </a:prstGeom>
        </p:spPr>
      </p:pic>
      <p:pic>
        <p:nvPicPr>
          <p:cNvPr id="17" name="Picture 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20507" y="3518877"/>
            <a:ext cx="27781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458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562"/>
                                        </p:tgtEl>
                                        <p:attrNameLst>
                                          <p:attrName>style.visibility</p:attrName>
                                        </p:attrNameLst>
                                      </p:cBhvr>
                                      <p:to>
                                        <p:strVal val="visible"/>
                                      </p:to>
                                    </p:set>
                                    <p:animEffect transition="in" filter="fade">
                                      <p:cBhvr>
                                        <p:cTn id="7" dur="500"/>
                                        <p:tgtEl>
                                          <p:spTgt spid="2365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74077" y="1623646"/>
            <a:ext cx="6815138" cy="4006850"/>
            <a:chOff x="762000" y="990600"/>
            <a:chExt cx="6815138" cy="4006850"/>
          </a:xfrm>
        </p:grpSpPr>
        <p:sp>
          <p:nvSpPr>
            <p:cNvPr id="49157" name="Line 244"/>
            <p:cNvSpPr>
              <a:spLocks noChangeShapeType="1"/>
            </p:cNvSpPr>
            <p:nvPr/>
          </p:nvSpPr>
          <p:spPr bwMode="auto">
            <a:xfrm>
              <a:off x="2541588" y="141446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58" name="Line 245"/>
            <p:cNvSpPr>
              <a:spLocks noChangeShapeType="1"/>
            </p:cNvSpPr>
            <p:nvPr/>
          </p:nvSpPr>
          <p:spPr bwMode="auto">
            <a:xfrm>
              <a:off x="2541588" y="278606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59" name="Line 246"/>
            <p:cNvSpPr>
              <a:spLocks noChangeShapeType="1"/>
            </p:cNvSpPr>
            <p:nvPr/>
          </p:nvSpPr>
          <p:spPr bwMode="auto">
            <a:xfrm>
              <a:off x="2541588" y="187166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60" name="Line 247"/>
            <p:cNvSpPr>
              <a:spLocks noChangeShapeType="1"/>
            </p:cNvSpPr>
            <p:nvPr/>
          </p:nvSpPr>
          <p:spPr bwMode="auto">
            <a:xfrm>
              <a:off x="2541588" y="2328863"/>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61" name="Text Box 251"/>
            <p:cNvSpPr txBox="1">
              <a:spLocks noChangeArrowheads="1"/>
            </p:cNvSpPr>
            <p:nvPr/>
          </p:nvSpPr>
          <p:spPr bwMode="auto">
            <a:xfrm>
              <a:off x="3157538" y="1281113"/>
              <a:ext cx="981075" cy="167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endParaRPr lang="en-US" altLang="en-US" sz="2000" b="1">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N/2</a:t>
              </a: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điểm</a:t>
              </a:r>
              <a:endParaRPr lang="en-US" altLang="en-US" sz="2000" b="1">
                <a:latin typeface="Arial" panose="020B0604020202020204" pitchFamily="34" charset="0"/>
              </a:endParaRPr>
            </a:p>
          </p:txBody>
        </p:sp>
        <p:sp>
          <p:nvSpPr>
            <p:cNvPr id="49162" name="Text Box 307"/>
            <p:cNvSpPr txBox="1">
              <a:spLocks noChangeArrowheads="1"/>
            </p:cNvSpPr>
            <p:nvPr/>
          </p:nvSpPr>
          <p:spPr bwMode="auto">
            <a:xfrm>
              <a:off x="1905000" y="1185863"/>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p:txBody>
        </p:sp>
        <p:sp>
          <p:nvSpPr>
            <p:cNvPr id="49163" name="Line 308"/>
            <p:cNvSpPr>
              <a:spLocks noChangeShapeType="1"/>
            </p:cNvSpPr>
            <p:nvPr/>
          </p:nvSpPr>
          <p:spPr bwMode="auto">
            <a:xfrm>
              <a:off x="4141788" y="141446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64" name="Text Box 322"/>
            <p:cNvSpPr txBox="1">
              <a:spLocks noChangeArrowheads="1"/>
            </p:cNvSpPr>
            <p:nvPr/>
          </p:nvSpPr>
          <p:spPr bwMode="auto">
            <a:xfrm>
              <a:off x="7043738" y="115252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p:txBody>
        </p:sp>
        <p:sp>
          <p:nvSpPr>
            <p:cNvPr id="49165" name="Line 323"/>
            <p:cNvSpPr>
              <a:spLocks noChangeShapeType="1"/>
            </p:cNvSpPr>
            <p:nvPr/>
          </p:nvSpPr>
          <p:spPr bwMode="auto">
            <a:xfrm>
              <a:off x="2541588" y="33353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66" name="Line 324"/>
            <p:cNvSpPr>
              <a:spLocks noChangeShapeType="1"/>
            </p:cNvSpPr>
            <p:nvPr/>
          </p:nvSpPr>
          <p:spPr bwMode="auto">
            <a:xfrm>
              <a:off x="2541588" y="47069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67" name="Line 325"/>
            <p:cNvSpPr>
              <a:spLocks noChangeShapeType="1"/>
            </p:cNvSpPr>
            <p:nvPr/>
          </p:nvSpPr>
          <p:spPr bwMode="auto">
            <a:xfrm>
              <a:off x="2541588" y="37925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68" name="Line 326"/>
            <p:cNvSpPr>
              <a:spLocks noChangeShapeType="1"/>
            </p:cNvSpPr>
            <p:nvPr/>
          </p:nvSpPr>
          <p:spPr bwMode="auto">
            <a:xfrm>
              <a:off x="2541588" y="4249738"/>
              <a:ext cx="615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69" name="Text Box 327"/>
            <p:cNvSpPr txBox="1">
              <a:spLocks noChangeArrowheads="1"/>
            </p:cNvSpPr>
            <p:nvPr/>
          </p:nvSpPr>
          <p:spPr bwMode="auto">
            <a:xfrm>
              <a:off x="3157538" y="3181350"/>
              <a:ext cx="981075" cy="16573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Clr>
                  <a:schemeClr val="tx1"/>
                </a:buClr>
                <a:buSzPct val="60000"/>
                <a:buFont typeface="Wingdings" panose="05000000000000000000" pitchFamily="2" charset="2"/>
                <a:buNone/>
              </a:pPr>
              <a:endParaRPr lang="en-US" altLang="en-US" sz="2000" b="1">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b="1">
                  <a:latin typeface="Arial" panose="020B0604020202020204" pitchFamily="34" charset="0"/>
                </a:rPr>
                <a:t>DFT</a:t>
              </a:r>
              <a:endParaRPr lang="en-US" altLang="en-US" sz="2000">
                <a:latin typeface="Arial" panose="020B0604020202020204" pitchFamily="34" charset="0"/>
              </a:endParaRP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N/2</a:t>
              </a:r>
            </a:p>
            <a:p>
              <a:pPr algn="ctr" eaLnBrk="1" hangingPunct="1">
                <a:buClr>
                  <a:schemeClr val="tx1"/>
                </a:buClr>
                <a:buSzPct val="60000"/>
                <a:buFont typeface="Wingdings" panose="05000000000000000000" pitchFamily="2" charset="2"/>
                <a:buNone/>
              </a:pPr>
              <a:r>
                <a:rPr lang="en-US" altLang="en-US" sz="2000">
                  <a:latin typeface="Arial" panose="020B0604020202020204" pitchFamily="34" charset="0"/>
                </a:rPr>
                <a:t>điểm</a:t>
              </a:r>
              <a:endParaRPr lang="en-US" altLang="en-US" sz="2000" b="1">
                <a:latin typeface="Arial" panose="020B0604020202020204" pitchFamily="34" charset="0"/>
              </a:endParaRPr>
            </a:p>
          </p:txBody>
        </p:sp>
        <p:sp>
          <p:nvSpPr>
            <p:cNvPr id="49170" name="Text Box 328"/>
            <p:cNvSpPr txBox="1">
              <a:spLocks noChangeArrowheads="1"/>
            </p:cNvSpPr>
            <p:nvPr/>
          </p:nvSpPr>
          <p:spPr bwMode="auto">
            <a:xfrm>
              <a:off x="1905000" y="3106738"/>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x(3)</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49171" name="Text Box 333"/>
            <p:cNvSpPr txBox="1">
              <a:spLocks noChangeArrowheads="1"/>
            </p:cNvSpPr>
            <p:nvPr/>
          </p:nvSpPr>
          <p:spPr bwMode="auto">
            <a:xfrm>
              <a:off x="7043738" y="3073400"/>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X(4)</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X(5)</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X(6)</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X(7)</a:t>
              </a:r>
            </a:p>
          </p:txBody>
        </p:sp>
        <p:sp>
          <p:nvSpPr>
            <p:cNvPr id="49172" name="Line 356"/>
            <p:cNvSpPr>
              <a:spLocks noChangeShapeType="1"/>
            </p:cNvSpPr>
            <p:nvPr/>
          </p:nvSpPr>
          <p:spPr bwMode="auto">
            <a:xfrm>
              <a:off x="4148138" y="187166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3" name="Line 357"/>
            <p:cNvSpPr>
              <a:spLocks noChangeShapeType="1"/>
            </p:cNvSpPr>
            <p:nvPr/>
          </p:nvSpPr>
          <p:spPr bwMode="auto">
            <a:xfrm>
              <a:off x="4154488" y="232886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4" name="Line 358"/>
            <p:cNvSpPr>
              <a:spLocks noChangeShapeType="1"/>
            </p:cNvSpPr>
            <p:nvPr/>
          </p:nvSpPr>
          <p:spPr bwMode="auto">
            <a:xfrm>
              <a:off x="4148138" y="278606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5" name="Line 359"/>
            <p:cNvSpPr>
              <a:spLocks noChangeShapeType="1"/>
            </p:cNvSpPr>
            <p:nvPr/>
          </p:nvSpPr>
          <p:spPr bwMode="auto">
            <a:xfrm>
              <a:off x="4122738" y="331946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6" name="Line 360"/>
            <p:cNvSpPr>
              <a:spLocks noChangeShapeType="1"/>
            </p:cNvSpPr>
            <p:nvPr/>
          </p:nvSpPr>
          <p:spPr bwMode="auto">
            <a:xfrm>
              <a:off x="4129088" y="377666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7" name="Line 361"/>
            <p:cNvSpPr>
              <a:spLocks noChangeShapeType="1"/>
            </p:cNvSpPr>
            <p:nvPr/>
          </p:nvSpPr>
          <p:spPr bwMode="auto">
            <a:xfrm>
              <a:off x="4135438" y="423386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8" name="Line 362"/>
            <p:cNvSpPr>
              <a:spLocks noChangeShapeType="1"/>
            </p:cNvSpPr>
            <p:nvPr/>
          </p:nvSpPr>
          <p:spPr bwMode="auto">
            <a:xfrm>
              <a:off x="4141788" y="4691063"/>
              <a:ext cx="28257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9179" name="Line 363"/>
            <p:cNvSpPr>
              <a:spLocks noChangeShapeType="1"/>
            </p:cNvSpPr>
            <p:nvPr/>
          </p:nvSpPr>
          <p:spPr bwMode="auto">
            <a:xfrm>
              <a:off x="5672138" y="4691063"/>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80" name="Line 366"/>
            <p:cNvSpPr>
              <a:spLocks noChangeShapeType="1"/>
            </p:cNvSpPr>
            <p:nvPr/>
          </p:nvSpPr>
          <p:spPr bwMode="auto">
            <a:xfrm>
              <a:off x="5672138" y="4233863"/>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81" name="Line 367"/>
            <p:cNvSpPr>
              <a:spLocks noChangeShapeType="1"/>
            </p:cNvSpPr>
            <p:nvPr/>
          </p:nvSpPr>
          <p:spPr bwMode="auto">
            <a:xfrm>
              <a:off x="5672138" y="3776663"/>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82" name="Line 368"/>
            <p:cNvSpPr>
              <a:spLocks noChangeShapeType="1"/>
            </p:cNvSpPr>
            <p:nvPr/>
          </p:nvSpPr>
          <p:spPr bwMode="auto">
            <a:xfrm>
              <a:off x="5672138" y="3319463"/>
              <a:ext cx="228600" cy="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83" name="Line 369"/>
            <p:cNvSpPr>
              <a:spLocks noChangeShapeType="1"/>
            </p:cNvSpPr>
            <p:nvPr/>
          </p:nvSpPr>
          <p:spPr bwMode="auto">
            <a:xfrm flipV="1">
              <a:off x="6132861" y="1541811"/>
              <a:ext cx="762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84" name="Line 370"/>
            <p:cNvSpPr>
              <a:spLocks noChangeShapeType="1"/>
            </p:cNvSpPr>
            <p:nvPr/>
          </p:nvSpPr>
          <p:spPr bwMode="auto">
            <a:xfrm flipV="1">
              <a:off x="6118573" y="1951386"/>
              <a:ext cx="762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85" name="Line 371"/>
            <p:cNvSpPr>
              <a:spLocks noChangeShapeType="1"/>
            </p:cNvSpPr>
            <p:nvPr/>
          </p:nvSpPr>
          <p:spPr bwMode="auto">
            <a:xfrm flipV="1">
              <a:off x="6132861" y="2380011"/>
              <a:ext cx="762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86" name="Line 372"/>
            <p:cNvSpPr>
              <a:spLocks noChangeShapeType="1"/>
            </p:cNvSpPr>
            <p:nvPr/>
          </p:nvSpPr>
          <p:spPr bwMode="auto">
            <a:xfrm flipV="1">
              <a:off x="6147148" y="2837211"/>
              <a:ext cx="76200" cy="152400"/>
            </a:xfrm>
            <a:prstGeom prst="line">
              <a:avLst/>
            </a:prstGeom>
            <a:noFill/>
            <a:ln w="31750">
              <a:solidFill>
                <a:srgbClr val="C00000"/>
              </a:solidFill>
              <a:round/>
              <a:headEnd/>
              <a:tailEnd type="triangle" w="lg"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87" name="Text Box 374"/>
            <p:cNvSpPr txBox="1">
              <a:spLocks noChangeArrowheads="1"/>
            </p:cNvSpPr>
            <p:nvPr/>
          </p:nvSpPr>
          <p:spPr bwMode="auto">
            <a:xfrm>
              <a:off x="6249988" y="1364378"/>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0</a:t>
              </a:r>
              <a:r>
                <a:rPr lang="en-US" altLang="en-US" sz="1800" b="1" baseline="-25000">
                  <a:solidFill>
                    <a:srgbClr val="C00000"/>
                  </a:solidFill>
                  <a:latin typeface="Arial" panose="020B0604020202020204" pitchFamily="34" charset="0"/>
                </a:rPr>
                <a:t>N</a:t>
              </a:r>
              <a:endParaRPr lang="en-US" altLang="en-US" sz="1800" b="1" baseline="30000">
                <a:solidFill>
                  <a:srgbClr val="C00000"/>
                </a:solidFill>
                <a:latin typeface="Arial" panose="020B0604020202020204" pitchFamily="34" charset="0"/>
              </a:endParaRP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3</a:t>
              </a:r>
            </a:p>
          </p:txBody>
        </p:sp>
        <p:sp>
          <p:nvSpPr>
            <p:cNvPr id="49188" name="Text Box 375"/>
            <p:cNvSpPr txBox="1">
              <a:spLocks noChangeArrowheads="1"/>
            </p:cNvSpPr>
            <p:nvPr/>
          </p:nvSpPr>
          <p:spPr bwMode="auto">
            <a:xfrm>
              <a:off x="6202363" y="3260725"/>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4</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5</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6</a:t>
              </a:r>
            </a:p>
            <a:p>
              <a:pPr algn="ctr" eaLnBrk="1" hangingPunct="1">
                <a:lnSpc>
                  <a:spcPct val="145000"/>
                </a:lnSpc>
                <a:buClr>
                  <a:schemeClr val="tx1"/>
                </a:buClr>
                <a:buSzPct val="60000"/>
                <a:buFont typeface="Wingdings" panose="05000000000000000000" pitchFamily="2" charset="2"/>
                <a:buNone/>
              </a:pPr>
              <a:r>
                <a:rPr lang="en-US" altLang="en-US" sz="1800" b="1">
                  <a:solidFill>
                    <a:srgbClr val="C00000"/>
                  </a:solidFill>
                  <a:latin typeface="Arial" panose="020B0604020202020204" pitchFamily="34" charset="0"/>
                </a:rPr>
                <a:t>W</a:t>
              </a:r>
              <a:r>
                <a:rPr lang="en-US" altLang="en-US" sz="1800" b="1" baseline="30000">
                  <a:solidFill>
                    <a:srgbClr val="C00000"/>
                  </a:solidFill>
                  <a:latin typeface="Arial" panose="020B0604020202020204" pitchFamily="34" charset="0"/>
                </a:rPr>
                <a:t>7</a:t>
              </a:r>
            </a:p>
          </p:txBody>
        </p:sp>
        <p:sp>
          <p:nvSpPr>
            <p:cNvPr id="49189" name="Line 389"/>
            <p:cNvSpPr>
              <a:spLocks noChangeShapeType="1"/>
            </p:cNvSpPr>
            <p:nvPr/>
          </p:nvSpPr>
          <p:spPr bwMode="auto">
            <a:xfrm flipV="1">
              <a:off x="4938713" y="1414463"/>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90" name="Line 390"/>
            <p:cNvSpPr>
              <a:spLocks noChangeShapeType="1"/>
            </p:cNvSpPr>
            <p:nvPr/>
          </p:nvSpPr>
          <p:spPr bwMode="auto">
            <a:xfrm flipV="1">
              <a:off x="4910138" y="1871663"/>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91" name="Line 393"/>
            <p:cNvSpPr>
              <a:spLocks noChangeShapeType="1"/>
            </p:cNvSpPr>
            <p:nvPr/>
          </p:nvSpPr>
          <p:spPr bwMode="auto">
            <a:xfrm flipV="1">
              <a:off x="4910138" y="2328863"/>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92" name="Line 394"/>
            <p:cNvSpPr>
              <a:spLocks noChangeShapeType="1"/>
            </p:cNvSpPr>
            <p:nvPr/>
          </p:nvSpPr>
          <p:spPr bwMode="auto">
            <a:xfrm flipV="1">
              <a:off x="4910138" y="2786063"/>
              <a:ext cx="1371600" cy="1905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93" name="Line 396"/>
            <p:cNvSpPr>
              <a:spLocks noChangeShapeType="1"/>
            </p:cNvSpPr>
            <p:nvPr/>
          </p:nvSpPr>
          <p:spPr bwMode="auto">
            <a:xfrm>
              <a:off x="4986338" y="2786063"/>
              <a:ext cx="1295400" cy="1905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94" name="Line 397"/>
            <p:cNvSpPr>
              <a:spLocks noChangeShapeType="1"/>
            </p:cNvSpPr>
            <p:nvPr/>
          </p:nvSpPr>
          <p:spPr bwMode="auto">
            <a:xfrm>
              <a:off x="4986338" y="2328863"/>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95" name="Line 398"/>
            <p:cNvSpPr>
              <a:spLocks noChangeShapeType="1"/>
            </p:cNvSpPr>
            <p:nvPr/>
          </p:nvSpPr>
          <p:spPr bwMode="auto">
            <a:xfrm>
              <a:off x="4986338" y="1871663"/>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96" name="Line 399"/>
            <p:cNvSpPr>
              <a:spLocks noChangeShapeType="1"/>
            </p:cNvSpPr>
            <p:nvPr/>
          </p:nvSpPr>
          <p:spPr bwMode="auto">
            <a:xfrm>
              <a:off x="4986338" y="1414463"/>
              <a:ext cx="1295400" cy="1905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nchor="ctr"/>
            <a:lstStyle/>
            <a:p>
              <a:endParaRPr lang="en-GB"/>
            </a:p>
          </p:txBody>
        </p:sp>
        <p:sp>
          <p:nvSpPr>
            <p:cNvPr id="49197" name="Text Box 400"/>
            <p:cNvSpPr txBox="1">
              <a:spLocks noChangeArrowheads="1"/>
            </p:cNvSpPr>
            <p:nvPr/>
          </p:nvSpPr>
          <p:spPr bwMode="auto">
            <a:xfrm>
              <a:off x="4224338" y="990600"/>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a:t>
              </a:r>
              <a:r>
                <a:rPr lang="en-US" altLang="en-US" sz="18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a:t>
              </a:r>
              <a:r>
                <a:rPr lang="en-US" altLang="en-US" sz="1800" b="1">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a:t>
              </a:r>
              <a:r>
                <a:rPr lang="en-US" altLang="en-US" sz="1800" b="1">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0</a:t>
              </a:r>
              <a:r>
                <a:rPr lang="en-US" altLang="en-US" sz="1800" b="1">
                  <a:latin typeface="Arial" panose="020B0604020202020204" pitchFamily="34" charset="0"/>
                </a:rPr>
                <a:t>(3)</a:t>
              </a:r>
            </a:p>
          </p:txBody>
        </p:sp>
        <p:sp>
          <p:nvSpPr>
            <p:cNvPr id="49198" name="Text Box 401"/>
            <p:cNvSpPr txBox="1">
              <a:spLocks noChangeArrowheads="1"/>
            </p:cNvSpPr>
            <p:nvPr/>
          </p:nvSpPr>
          <p:spPr bwMode="auto">
            <a:xfrm>
              <a:off x="4224338" y="2906713"/>
              <a:ext cx="5334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a:t>
              </a:r>
              <a:r>
                <a:rPr lang="en-US" altLang="en-US" sz="1800" b="1">
                  <a:latin typeface="Arial" panose="020B0604020202020204" pitchFamily="34" charset="0"/>
                </a:rPr>
                <a:t>(0)</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a:t>
              </a:r>
              <a:r>
                <a:rPr lang="en-US" altLang="en-US" sz="1800" b="1">
                  <a:latin typeface="Arial" panose="020B0604020202020204" pitchFamily="34" charset="0"/>
                </a:rPr>
                <a:t>(1)</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a:t>
              </a:r>
              <a:r>
                <a:rPr lang="en-US" altLang="en-US" sz="1800" b="1">
                  <a:latin typeface="Arial" panose="020B0604020202020204" pitchFamily="34" charset="0"/>
                </a:rPr>
                <a:t>(2)</a:t>
              </a:r>
            </a:p>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X</a:t>
              </a:r>
              <a:r>
                <a:rPr lang="en-US" altLang="en-US" sz="1800" b="1" baseline="-25000">
                  <a:latin typeface="Arial" panose="020B0604020202020204" pitchFamily="34" charset="0"/>
                </a:rPr>
                <a:t>1</a:t>
              </a:r>
              <a:r>
                <a:rPr lang="en-US" altLang="en-US" sz="1800" b="1">
                  <a:latin typeface="Arial" panose="020B0604020202020204" pitchFamily="34" charset="0"/>
                </a:rPr>
                <a:t>(3)</a:t>
              </a:r>
            </a:p>
          </p:txBody>
        </p:sp>
        <p:sp>
          <p:nvSpPr>
            <p:cNvPr id="49199" name="AutoShape 403"/>
            <p:cNvSpPr>
              <a:spLocks/>
            </p:cNvSpPr>
            <p:nvPr/>
          </p:nvSpPr>
          <p:spPr bwMode="auto">
            <a:xfrm>
              <a:off x="1663700" y="1385888"/>
              <a:ext cx="241300" cy="1447800"/>
            </a:xfrm>
            <a:prstGeom prst="leftBrace">
              <a:avLst>
                <a:gd name="adj1" fmla="val 50000"/>
                <a:gd name="adj2" fmla="val 50000"/>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sp>
          <p:nvSpPr>
            <p:cNvPr id="49200" name="Text Box 404"/>
            <p:cNvSpPr txBox="1">
              <a:spLocks noChangeArrowheads="1"/>
            </p:cNvSpPr>
            <p:nvPr/>
          </p:nvSpPr>
          <p:spPr bwMode="auto">
            <a:xfrm>
              <a:off x="762000" y="1830388"/>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n chẵn</a:t>
              </a:r>
            </a:p>
          </p:txBody>
        </p:sp>
        <p:sp>
          <p:nvSpPr>
            <p:cNvPr id="49201" name="AutoShape 406"/>
            <p:cNvSpPr>
              <a:spLocks/>
            </p:cNvSpPr>
            <p:nvPr/>
          </p:nvSpPr>
          <p:spPr bwMode="auto">
            <a:xfrm>
              <a:off x="1663700" y="3309938"/>
              <a:ext cx="241300" cy="1447800"/>
            </a:xfrm>
            <a:prstGeom prst="leftBrace">
              <a:avLst>
                <a:gd name="adj1" fmla="val 50000"/>
                <a:gd name="adj2" fmla="val 50000"/>
              </a:avLst>
            </a:prstGeom>
            <a:noFill/>
            <a:ln w="63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10000"/>
                </a:lnSpc>
                <a:buClr>
                  <a:srgbClr val="FFFF00"/>
                </a:buClr>
                <a:buSzPct val="60000"/>
                <a:buFont typeface="Wingdings" panose="05000000000000000000" pitchFamily="2" charset="2"/>
                <a:buChar char="n"/>
              </a:pPr>
              <a:endParaRPr lang="en-US" altLang="en-US" sz="2400">
                <a:latin typeface="Arial "/>
              </a:endParaRPr>
            </a:p>
          </p:txBody>
        </p:sp>
        <p:sp>
          <p:nvSpPr>
            <p:cNvPr id="49202" name="Text Box 407"/>
            <p:cNvSpPr txBox="1">
              <a:spLocks noChangeArrowheads="1"/>
            </p:cNvSpPr>
            <p:nvPr/>
          </p:nvSpPr>
          <p:spPr bwMode="auto">
            <a:xfrm>
              <a:off x="762000" y="3754438"/>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09600" indent="-6096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45000"/>
                </a:lnSpc>
                <a:buClr>
                  <a:schemeClr val="tx1"/>
                </a:buClr>
                <a:buSzPct val="60000"/>
                <a:buFont typeface="Wingdings" panose="05000000000000000000" pitchFamily="2" charset="2"/>
                <a:buNone/>
              </a:pPr>
              <a:r>
                <a:rPr lang="en-US" altLang="en-US" sz="1800" b="1">
                  <a:latin typeface="Arial" panose="020B0604020202020204" pitchFamily="34" charset="0"/>
                </a:rPr>
                <a:t>n lẻ</a:t>
              </a:r>
            </a:p>
          </p:txBody>
        </p:sp>
      </p:grpSp>
      <p:sp>
        <p:nvSpPr>
          <p:cNvPr id="239001" name="Rectangle 409"/>
          <p:cNvSpPr>
            <a:spLocks noChangeArrowheads="1"/>
          </p:cNvSpPr>
          <p:nvPr/>
        </p:nvSpPr>
        <p:spPr bwMode="auto">
          <a:xfrm>
            <a:off x="457200" y="172535"/>
            <a:ext cx="7620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Font typeface="Wingdings" panose="05000000000000000000" pitchFamily="2" charset="2"/>
              <a:buChar char="§"/>
            </a:pPr>
            <a:r>
              <a:rPr lang="en-US" altLang="en-US" sz="2400" b="1" u="sng">
                <a:solidFill>
                  <a:srgbClr val="C00000"/>
                </a:solidFill>
                <a:latin typeface="Arial" panose="020B0604020202020204" pitchFamily="34" charset="0"/>
              </a:rPr>
              <a:t>Phân chia DFT- N điểm -&gt; 2 DFT- N/2 điểm;</a:t>
            </a:r>
          </a:p>
        </p:txBody>
      </p:sp>
      <p:sp>
        <p:nvSpPr>
          <p:cNvPr id="239002" name="Rectangle 410"/>
          <p:cNvSpPr>
            <a:spLocks noChangeArrowheads="1"/>
          </p:cNvSpPr>
          <p:nvPr/>
        </p:nvSpPr>
        <p:spPr bwMode="auto">
          <a:xfrm>
            <a:off x="457200" y="5479072"/>
            <a:ext cx="80772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chemeClr val="tx1"/>
              </a:buClr>
              <a:buSzPct val="60000"/>
              <a:buFont typeface="Wingdings" panose="05000000000000000000" pitchFamily="2" charset="2"/>
              <a:buChar char="n"/>
            </a:pPr>
            <a:r>
              <a:rPr lang="en-US" altLang="en-US" sz="2000" b="1">
                <a:latin typeface="Arial" panose="020B0604020202020204" pitchFamily="34" charset="0"/>
              </a:rPr>
              <a:t>Qui ước cách tính X(k) theo lưu đồ:</a:t>
            </a:r>
          </a:p>
          <a:p>
            <a:pPr algn="just" eaLnBrk="1" hangingPunct="1">
              <a:buClr>
                <a:schemeClr val="tx1"/>
              </a:buClr>
              <a:buSzPct val="60000"/>
              <a:buFont typeface="Wingdings" panose="05000000000000000000" pitchFamily="2" charset="2"/>
              <a:buNone/>
            </a:pPr>
            <a:r>
              <a:rPr lang="en-US" altLang="en-US" sz="2000">
                <a:latin typeface="Arial" panose="020B0604020202020204" pitchFamily="34" charset="0"/>
              </a:rPr>
              <a:t>-  Nhánh ra của 1 nút bằng tổng các nhánh vào nút đó</a:t>
            </a:r>
          </a:p>
          <a:p>
            <a:pPr algn="just" eaLnBrk="1" hangingPunct="1">
              <a:buClr>
                <a:schemeClr val="tx1"/>
              </a:buClr>
              <a:buSzPct val="60000"/>
              <a:buFont typeface="Wingdings" panose="05000000000000000000" pitchFamily="2" charset="2"/>
              <a:buNone/>
            </a:pPr>
            <a:r>
              <a:rPr lang="en-US" altLang="en-US" sz="2000">
                <a:latin typeface="Arial" panose="020B0604020202020204" pitchFamily="34" charset="0"/>
              </a:rPr>
              <a:t>-  Giá trị mỗi nhánh bằng giá trị nút xuất phát nhân hệ số</a:t>
            </a:r>
          </a:p>
        </p:txBody>
      </p:sp>
      <p:graphicFrame>
        <p:nvGraphicFramePr>
          <p:cNvPr id="51" name="Object 18"/>
          <p:cNvGraphicFramePr>
            <a:graphicFrameLocks noChangeAspect="1"/>
          </p:cNvGraphicFramePr>
          <p:nvPr>
            <p:extLst>
              <p:ext uri="{D42A27DB-BD31-4B8C-83A1-F6EECF244321}">
                <p14:modId xmlns:p14="http://schemas.microsoft.com/office/powerpoint/2010/main" val="1126089747"/>
              </p:ext>
            </p:extLst>
          </p:nvPr>
        </p:nvGraphicFramePr>
        <p:xfrm>
          <a:off x="2457451" y="779403"/>
          <a:ext cx="4333875" cy="771525"/>
        </p:xfrm>
        <a:graphic>
          <a:graphicData uri="http://schemas.openxmlformats.org/presentationml/2006/ole">
            <mc:AlternateContent xmlns:mc="http://schemas.openxmlformats.org/markup-compatibility/2006">
              <mc:Choice xmlns:v="urn:schemas-microsoft-com:vml" Requires="v">
                <p:oleObj name="Equation" r:id="rId2" imgW="2273040" imgH="406080" progId="Equation.DSMT4">
                  <p:embed/>
                </p:oleObj>
              </mc:Choice>
              <mc:Fallback>
                <p:oleObj name="Equation" r:id="rId2" imgW="2273040" imgH="406080" progId="Equation.DSMT4">
                  <p:embed/>
                  <p:pic>
                    <p:nvPicPr>
                      <p:cNvPr id="236562" name="Object 18"/>
                      <p:cNvPicPr>
                        <a:picLocks noChangeAspect="1" noChangeArrowheads="1"/>
                      </p:cNvPicPr>
                      <p:nvPr/>
                    </p:nvPicPr>
                    <p:blipFill>
                      <a:blip r:embed="rId3"/>
                      <a:srcRect/>
                      <a:stretch>
                        <a:fillRect/>
                      </a:stretch>
                    </p:blipFill>
                    <p:spPr bwMode="auto">
                      <a:xfrm>
                        <a:off x="2457451" y="779403"/>
                        <a:ext cx="4333875" cy="771525"/>
                      </a:xfrm>
                      <a:prstGeom prst="rect">
                        <a:avLst/>
                      </a:prstGeom>
                      <a:noFill/>
                      <a:ln w="25400">
                        <a:solidFill>
                          <a:srgbClr val="FF00FF"/>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1716723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39001"/>
                                        </p:tgtEl>
                                        <p:attrNameLst>
                                          <p:attrName>style.visibility</p:attrName>
                                        </p:attrNameLst>
                                      </p:cBhvr>
                                      <p:to>
                                        <p:strVal val="visible"/>
                                      </p:to>
                                    </p:set>
                                    <p:anim calcmode="lin" valueType="num">
                                      <p:cBhvr>
                                        <p:cTn id="10" dur="500" fill="hold"/>
                                        <p:tgtEl>
                                          <p:spTgt spid="239001"/>
                                        </p:tgtEl>
                                        <p:attrNameLst>
                                          <p:attrName>ppt_w</p:attrName>
                                        </p:attrNameLst>
                                      </p:cBhvr>
                                      <p:tavLst>
                                        <p:tav tm="0">
                                          <p:val>
                                            <p:fltVal val="0"/>
                                          </p:val>
                                        </p:tav>
                                        <p:tav tm="100000">
                                          <p:val>
                                            <p:strVal val="#ppt_w"/>
                                          </p:val>
                                        </p:tav>
                                      </p:tavLst>
                                    </p:anim>
                                    <p:anim calcmode="lin" valueType="num">
                                      <p:cBhvr>
                                        <p:cTn id="11" dur="500" fill="hold"/>
                                        <p:tgtEl>
                                          <p:spTgt spid="239001"/>
                                        </p:tgtEl>
                                        <p:attrNameLst>
                                          <p:attrName>ppt_h</p:attrName>
                                        </p:attrNameLst>
                                      </p:cBhvr>
                                      <p:tavLst>
                                        <p:tav tm="0">
                                          <p:val>
                                            <p:fltVal val="0"/>
                                          </p:val>
                                        </p:tav>
                                        <p:tav tm="100000">
                                          <p:val>
                                            <p:strVal val="#ppt_h"/>
                                          </p:val>
                                        </p:tav>
                                      </p:tavLst>
                                    </p:anim>
                                    <p:animEffect transition="in" filter="fade">
                                      <p:cBhvr>
                                        <p:cTn id="12" dur="500"/>
                                        <p:tgtEl>
                                          <p:spTgt spid="239001"/>
                                        </p:tgtEl>
                                      </p:cBhvr>
                                    </p:animEffect>
                                  </p:childTnLst>
                                </p:cTn>
                              </p:par>
                              <p:par>
                                <p:cTn id="13" presetID="5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39002"/>
                                        </p:tgtEl>
                                        <p:attrNameLst>
                                          <p:attrName>style.visibility</p:attrName>
                                        </p:attrNameLst>
                                      </p:cBhvr>
                                      <p:to>
                                        <p:strVal val="visible"/>
                                      </p:to>
                                    </p:set>
                                    <p:anim calcmode="lin" valueType="num">
                                      <p:cBhvr additive="base">
                                        <p:cTn id="22" dur="500" fill="hold"/>
                                        <p:tgtEl>
                                          <p:spTgt spid="239002"/>
                                        </p:tgtEl>
                                        <p:attrNameLst>
                                          <p:attrName>ppt_x</p:attrName>
                                        </p:attrNameLst>
                                      </p:cBhvr>
                                      <p:tavLst>
                                        <p:tav tm="0">
                                          <p:val>
                                            <p:strVal val="#ppt_x"/>
                                          </p:val>
                                        </p:tav>
                                        <p:tav tm="100000">
                                          <p:val>
                                            <p:strVal val="#ppt_x"/>
                                          </p:val>
                                        </p:tav>
                                      </p:tavLst>
                                    </p:anim>
                                    <p:anim calcmode="lin" valueType="num">
                                      <p:cBhvr additive="base">
                                        <p:cTn id="23" dur="500" fill="hold"/>
                                        <p:tgtEl>
                                          <p:spTgt spid="2390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001" grpId="0"/>
      <p:bldP spid="2390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422681" y="89694"/>
            <a:ext cx="800100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7663" indent="-3476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rgbClr val="FFFF00"/>
              </a:buClr>
              <a:buSzPct val="60000"/>
              <a:buFont typeface="Wingdings" panose="05000000000000000000" pitchFamily="2" charset="2"/>
              <a:buChar char="n"/>
            </a:pPr>
            <a:r>
              <a:rPr lang="en-US" altLang="en-US" sz="2200">
                <a:latin typeface="Arial" panose="020B0604020202020204" pitchFamily="34" charset="0"/>
              </a:rPr>
              <a:t>Tiếp tục phân chia DFT của N/2 điểm thành 2 DFT của N/4 điểm theo chỉ số n chẵn và lẽ và cứ thế tiếp tục phân chia cho đến khi nào còn DFT 2 điểm thì dừng lại. </a:t>
            </a:r>
          </a:p>
          <a:p>
            <a:pPr algn="just" eaLnBrk="1" hangingPunct="1">
              <a:buClr>
                <a:srgbClr val="FFFF00"/>
              </a:buClr>
              <a:buSzPct val="60000"/>
              <a:buFont typeface="Wingdings" panose="05000000000000000000" pitchFamily="2" charset="2"/>
              <a:buChar char="n"/>
            </a:pPr>
            <a:r>
              <a:rPr lang="en-US" altLang="en-US" sz="2200">
                <a:solidFill>
                  <a:srgbClr val="FF0000"/>
                </a:solidFill>
                <a:effectLst>
                  <a:outerShdw blurRad="38100" dist="38100" dir="2700000" algn="tl">
                    <a:srgbClr val="000000">
                      <a:alpha val="43137"/>
                    </a:srgbClr>
                  </a:outerShdw>
                </a:effectLst>
                <a:latin typeface="Arial" panose="020B0604020202020204" pitchFamily="34" charset="0"/>
              </a:rPr>
              <a:t>Ví dụ: </a:t>
            </a:r>
            <a:r>
              <a:rPr lang="en-US" altLang="en-US" sz="2200">
                <a:effectLst>
                  <a:outerShdw blurRad="38100" dist="38100" dir="2700000" algn="tl">
                    <a:srgbClr val="000000">
                      <a:alpha val="43137"/>
                    </a:srgbClr>
                  </a:outerShdw>
                </a:effectLst>
                <a:latin typeface="Arial" panose="020B0604020202020204" pitchFamily="34" charset="0"/>
              </a:rPr>
              <a:t>với </a:t>
            </a:r>
            <a:r>
              <a:rPr lang="en-US" altLang="en-US" sz="2200">
                <a:solidFill>
                  <a:srgbClr val="00B0F0"/>
                </a:solidFill>
                <a:effectLst>
                  <a:outerShdw blurRad="38100" dist="38100" dir="2700000" algn="tl">
                    <a:srgbClr val="000000">
                      <a:alpha val="43137"/>
                    </a:srgbClr>
                  </a:outerShdw>
                </a:effectLst>
                <a:latin typeface="Arial" panose="020B0604020202020204" pitchFamily="34" charset="0"/>
              </a:rPr>
              <a:t>N=8</a:t>
            </a:r>
            <a:r>
              <a:rPr lang="en-US" altLang="en-US" sz="2200">
                <a:effectLst>
                  <a:outerShdw blurRad="38100" dist="38100" dir="2700000" algn="tl">
                    <a:srgbClr val="000000">
                      <a:alpha val="43137"/>
                    </a:srgbClr>
                  </a:outerShdw>
                </a:effectLst>
                <a:latin typeface="Arial" panose="020B0604020202020204" pitchFamily="34" charset="0"/>
              </a:rPr>
              <a:t> ta có</a:t>
            </a:r>
          </a:p>
        </p:txBody>
      </p:sp>
      <p:graphicFrame>
        <p:nvGraphicFramePr>
          <p:cNvPr id="242707" name="Object 19"/>
          <p:cNvGraphicFramePr>
            <a:graphicFrameLocks noChangeAspect="1"/>
          </p:cNvGraphicFramePr>
          <p:nvPr>
            <p:extLst>
              <p:ext uri="{D42A27DB-BD31-4B8C-83A1-F6EECF244321}">
                <p14:modId xmlns:p14="http://schemas.microsoft.com/office/powerpoint/2010/main" val="509556658"/>
              </p:ext>
            </p:extLst>
          </p:nvPr>
        </p:nvGraphicFramePr>
        <p:xfrm>
          <a:off x="701675" y="3892550"/>
          <a:ext cx="7083425" cy="692150"/>
        </p:xfrm>
        <a:graphic>
          <a:graphicData uri="http://schemas.openxmlformats.org/presentationml/2006/ole">
            <mc:AlternateContent xmlns:mc="http://schemas.openxmlformats.org/markup-compatibility/2006">
              <mc:Choice xmlns:v="urn:schemas-microsoft-com:vml" Requires="v">
                <p:oleObj name="Equation" r:id="rId2" imgW="2857320" imgH="266400" progId="Equation.DSMT4">
                  <p:embed/>
                </p:oleObj>
              </mc:Choice>
              <mc:Fallback>
                <p:oleObj name="Equation" r:id="rId2" imgW="2857320" imgH="266400" progId="Equation.DSMT4">
                  <p:embed/>
                  <p:pic>
                    <p:nvPicPr>
                      <p:cNvPr id="242707" name="Object 19"/>
                      <p:cNvPicPr>
                        <a:picLocks noChangeAspect="1" noChangeArrowheads="1"/>
                      </p:cNvPicPr>
                      <p:nvPr/>
                    </p:nvPicPr>
                    <p:blipFill>
                      <a:blip r:embed="rId3"/>
                      <a:srcRect/>
                      <a:stretch>
                        <a:fillRect/>
                      </a:stretch>
                    </p:blipFill>
                    <p:spPr bwMode="auto">
                      <a:xfrm>
                        <a:off x="701675" y="3892550"/>
                        <a:ext cx="7083425" cy="692150"/>
                      </a:xfrm>
                      <a:prstGeom prst="rect">
                        <a:avLst/>
                      </a:prstGeom>
                      <a:noFill/>
                      <a:ln w="25400">
                        <a:solidFill>
                          <a:srgbClr val="FF00FF"/>
                        </a:solidFill>
                        <a:miter lim="800000"/>
                        <a:headEnd/>
                        <a:tailEnd/>
                      </a:ln>
                    </p:spPr>
                  </p:pic>
                </p:oleObj>
              </mc:Fallback>
            </mc:AlternateContent>
          </a:graphicData>
        </a:graphic>
      </p:graphicFrame>
      <p:graphicFrame>
        <p:nvGraphicFramePr>
          <p:cNvPr id="2" name="Object 1">
            <a:extLst>
              <a:ext uri="{FF2B5EF4-FFF2-40B4-BE49-F238E27FC236}">
                <a16:creationId xmlns:a16="http://schemas.microsoft.com/office/drawing/2014/main" id="{C310AA1E-E162-498D-25E5-49459DB26EF2}"/>
              </a:ext>
            </a:extLst>
          </p:cNvPr>
          <p:cNvGraphicFramePr>
            <a:graphicFrameLocks noChangeAspect="1"/>
          </p:cNvGraphicFramePr>
          <p:nvPr>
            <p:extLst>
              <p:ext uri="{D42A27DB-BD31-4B8C-83A1-F6EECF244321}">
                <p14:modId xmlns:p14="http://schemas.microsoft.com/office/powerpoint/2010/main" val="2594124913"/>
              </p:ext>
            </p:extLst>
          </p:nvPr>
        </p:nvGraphicFramePr>
        <p:xfrm>
          <a:off x="868721" y="2018875"/>
          <a:ext cx="6090252" cy="1088760"/>
        </p:xfrm>
        <a:graphic>
          <a:graphicData uri="http://schemas.openxmlformats.org/presentationml/2006/ole">
            <mc:AlternateContent xmlns:mc="http://schemas.openxmlformats.org/markup-compatibility/2006">
              <mc:Choice xmlns:v="urn:schemas-microsoft-com:vml" Requires="v">
                <p:oleObj name="Equation" r:id="rId4" imgW="2273040" imgH="406080" progId="Equation.DSMT4">
                  <p:embed/>
                </p:oleObj>
              </mc:Choice>
              <mc:Fallback>
                <p:oleObj name="Equation" r:id="rId4" imgW="2273040" imgH="406080" progId="Equation.DSMT4">
                  <p:embed/>
                  <p:pic>
                    <p:nvPicPr>
                      <p:cNvPr id="0" name=""/>
                      <p:cNvPicPr/>
                      <p:nvPr/>
                    </p:nvPicPr>
                    <p:blipFill>
                      <a:blip r:embed="rId5"/>
                      <a:stretch>
                        <a:fillRect/>
                      </a:stretch>
                    </p:blipFill>
                    <p:spPr>
                      <a:xfrm>
                        <a:off x="868721" y="2018875"/>
                        <a:ext cx="6090252" cy="108876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DDB7B096-7A43-801E-9DC5-830ECDF1A842}"/>
              </a:ext>
            </a:extLst>
          </p:cNvPr>
          <p:cNvSpPr txBox="1"/>
          <p:nvPr/>
        </p:nvSpPr>
        <p:spPr>
          <a:xfrm>
            <a:off x="701675" y="3284649"/>
            <a:ext cx="5284257" cy="430887"/>
          </a:xfrm>
          <a:prstGeom prst="rect">
            <a:avLst/>
          </a:prstGeom>
          <a:noFill/>
        </p:spPr>
        <p:txBody>
          <a:bodyPr wrap="square">
            <a:spAutoFit/>
          </a:bodyPr>
          <a:lstStyle/>
          <a:p>
            <a:r>
              <a:rPr lang="en-US" altLang="en-US" sz="2200" b="1">
                <a:solidFill>
                  <a:srgbClr val="FF0000"/>
                </a:solidFill>
                <a:effectLst>
                  <a:outerShdw blurRad="38100" dist="38100" dir="2700000" algn="tl">
                    <a:srgbClr val="000000">
                      <a:alpha val="43137"/>
                    </a:srgbClr>
                  </a:outerShdw>
                </a:effectLst>
                <a:latin typeface="Arial" panose="020B0604020202020204" pitchFamily="34" charset="0"/>
              </a:rPr>
              <a:t>X</a:t>
            </a:r>
            <a:r>
              <a:rPr lang="en-US" altLang="en-US" sz="2200" b="1" baseline="-25000">
                <a:solidFill>
                  <a:srgbClr val="FF0000"/>
                </a:solidFill>
                <a:effectLst>
                  <a:outerShdw blurRad="38100" dist="38100" dir="2700000" algn="tl">
                    <a:srgbClr val="000000">
                      <a:alpha val="43137"/>
                    </a:srgbClr>
                  </a:outerShdw>
                </a:effectLst>
                <a:latin typeface="Arial" panose="020B0604020202020204" pitchFamily="34" charset="0"/>
              </a:rPr>
              <a:t>0</a:t>
            </a:r>
            <a:r>
              <a:rPr lang="en-US" altLang="en-US" sz="2200" b="1">
                <a:solidFill>
                  <a:srgbClr val="FF0000"/>
                </a:solidFill>
                <a:effectLst>
                  <a:outerShdw blurRad="38100" dist="38100" dir="2700000" algn="tl">
                    <a:srgbClr val="000000">
                      <a:alpha val="43137"/>
                    </a:srgbClr>
                  </a:outerShdw>
                </a:effectLst>
                <a:latin typeface="Arial" panose="020B0604020202020204" pitchFamily="34" charset="0"/>
              </a:rPr>
              <a:t>(k)</a:t>
            </a:r>
            <a:r>
              <a:rPr lang="en-US" altLang="en-US" sz="2200">
                <a:solidFill>
                  <a:srgbClr val="FF0000"/>
                </a:solidFill>
                <a:effectLst>
                  <a:outerShdw blurRad="38100" dist="38100" dir="2700000" algn="tl">
                    <a:srgbClr val="000000">
                      <a:alpha val="43137"/>
                    </a:srgbClr>
                  </a:outerShdw>
                </a:effectLst>
                <a:latin typeface="Arial" panose="020B0604020202020204" pitchFamily="34" charset="0"/>
              </a:rPr>
              <a:t> </a:t>
            </a:r>
            <a:r>
              <a:rPr lang="en-US" altLang="en-US" sz="2200">
                <a:effectLst>
                  <a:outerShdw blurRad="38100" dist="38100" dir="2700000" algn="tl">
                    <a:srgbClr val="000000">
                      <a:alpha val="43137"/>
                    </a:srgbClr>
                  </a:outerShdw>
                </a:effectLst>
                <a:latin typeface="Arial" panose="020B0604020202020204" pitchFamily="34" charset="0"/>
              </a:rPr>
              <a:t>4 điểm được phân chia thành:</a:t>
            </a:r>
            <a:endParaRPr lang="en-GB" sz="2200"/>
          </a:p>
        </p:txBody>
      </p:sp>
      <p:graphicFrame>
        <p:nvGraphicFramePr>
          <p:cNvPr id="5" name="Object 4">
            <a:extLst>
              <a:ext uri="{FF2B5EF4-FFF2-40B4-BE49-F238E27FC236}">
                <a16:creationId xmlns:a16="http://schemas.microsoft.com/office/drawing/2014/main" id="{013D407B-CE3E-43DC-6AC7-1F586CA8E5F1}"/>
              </a:ext>
            </a:extLst>
          </p:cNvPr>
          <p:cNvGraphicFramePr>
            <a:graphicFrameLocks noChangeAspect="1"/>
          </p:cNvGraphicFramePr>
          <p:nvPr>
            <p:extLst>
              <p:ext uri="{D42A27DB-BD31-4B8C-83A1-F6EECF244321}">
                <p14:modId xmlns:p14="http://schemas.microsoft.com/office/powerpoint/2010/main" val="2930024459"/>
              </p:ext>
            </p:extLst>
          </p:nvPr>
        </p:nvGraphicFramePr>
        <p:xfrm>
          <a:off x="657225" y="4816475"/>
          <a:ext cx="7307263" cy="692150"/>
        </p:xfrm>
        <a:graphic>
          <a:graphicData uri="http://schemas.openxmlformats.org/presentationml/2006/ole">
            <mc:AlternateContent xmlns:mc="http://schemas.openxmlformats.org/markup-compatibility/2006">
              <mc:Choice xmlns:v="urn:schemas-microsoft-com:vml" Requires="v">
                <p:oleObj name="Equation" r:id="rId6" imgW="2819160" imgH="266400" progId="Equation.DSMT4">
                  <p:embed/>
                </p:oleObj>
              </mc:Choice>
              <mc:Fallback>
                <p:oleObj name="Equation" r:id="rId6" imgW="2819160" imgH="266400" progId="Equation.DSMT4">
                  <p:embed/>
                  <p:pic>
                    <p:nvPicPr>
                      <p:cNvPr id="0" name=""/>
                      <p:cNvPicPr/>
                      <p:nvPr/>
                    </p:nvPicPr>
                    <p:blipFill>
                      <a:blip r:embed="rId7"/>
                      <a:stretch>
                        <a:fillRect/>
                      </a:stretch>
                    </p:blipFill>
                    <p:spPr>
                      <a:xfrm>
                        <a:off x="657225" y="4816475"/>
                        <a:ext cx="7307263" cy="692150"/>
                      </a:xfrm>
                      <a:prstGeom prst="rect">
                        <a:avLst/>
                      </a:prstGeom>
                      <a:ln w="15875">
                        <a:solidFill>
                          <a:srgbClr val="EC44CC"/>
                        </a:solidFill>
                      </a:ln>
                    </p:spPr>
                  </p:pic>
                </p:oleObj>
              </mc:Fallback>
            </mc:AlternateContent>
          </a:graphicData>
        </a:graphic>
      </p:graphicFrame>
    </p:spTree>
    <p:extLst>
      <p:ext uri="{BB962C8B-B14F-4D97-AF65-F5344CB8AC3E}">
        <p14:creationId xmlns:p14="http://schemas.microsoft.com/office/powerpoint/2010/main" val="219508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2690"/>
                                        </p:tgtEl>
                                        <p:attrNameLst>
                                          <p:attrName>style.visibility</p:attrName>
                                        </p:attrNameLst>
                                      </p:cBhvr>
                                      <p:to>
                                        <p:strVal val="visible"/>
                                      </p:to>
                                    </p:set>
                                    <p:animEffect transition="in" filter="fade">
                                      <p:cBhvr>
                                        <p:cTn id="7" dur="500"/>
                                        <p:tgtEl>
                                          <p:spTgt spid="2426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2707"/>
                                        </p:tgtEl>
                                        <p:attrNameLst>
                                          <p:attrName>style.visibility</p:attrName>
                                        </p:attrNameLst>
                                      </p:cBhvr>
                                      <p:to>
                                        <p:strVal val="visible"/>
                                      </p:to>
                                    </p:set>
                                    <p:animEffect transition="in" filter="fade">
                                      <p:cBhvr>
                                        <p:cTn id="22" dur="500"/>
                                        <p:tgtEl>
                                          <p:spTgt spid="24270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p:bldP spid="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788</TotalTime>
  <Words>3168</Words>
  <Application>Microsoft Office PowerPoint</Application>
  <PresentationFormat>On-screen Show (4:3)</PresentationFormat>
  <Paragraphs>723</Paragraphs>
  <Slides>35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4" baseType="lpstr">
      <vt:lpstr>Arial</vt:lpstr>
      <vt:lpstr>Arial </vt:lpstr>
      <vt:lpstr>Calibri</vt:lpstr>
      <vt:lpstr>Calibri Light</vt:lpstr>
      <vt:lpstr>Verdana</vt:lpstr>
      <vt:lpstr>Wingdings</vt:lpstr>
      <vt:lpstr>Office Theme</vt:lpstr>
      <vt:lpstr>Equation</vt:lpstr>
      <vt:lpstr>MathType 7.0 Equation</vt:lpstr>
      <vt:lpstr>4.4  BIẾN ĐỔI FOURIER NHANH - FFT</vt:lpstr>
      <vt:lpstr>PowerPoint Presentation</vt:lpstr>
      <vt:lpstr>PowerPoint Presentation</vt:lpstr>
      <vt:lpstr>PowerPoint Presentation</vt:lpstr>
      <vt:lpstr>4.4.2 THUẬT TOÁN FFT CƠ SỐ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4.4.3 THUẬT TOÁN FFT VỚI N=N1N2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Binh</dc:creator>
  <cp:lastModifiedBy>Thanh Binh Nguyen</cp:lastModifiedBy>
  <cp:revision>65</cp:revision>
  <cp:lastPrinted>2023-05-08T14:05:55Z</cp:lastPrinted>
  <dcterms:created xsi:type="dcterms:W3CDTF">2023-04-14T15:31:03Z</dcterms:created>
  <dcterms:modified xsi:type="dcterms:W3CDTF">2023-05-14T16:11:09Z</dcterms:modified>
</cp:coreProperties>
</file>